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0"/>
  </p:notesMasterIdLst>
  <p:sldIdLst>
    <p:sldId id="256" r:id="rId3"/>
    <p:sldId id="394" r:id="rId4"/>
    <p:sldId id="288" r:id="rId5"/>
    <p:sldId id="272" r:id="rId6"/>
    <p:sldId id="336" r:id="rId7"/>
    <p:sldId id="337" r:id="rId8"/>
    <p:sldId id="340" r:id="rId9"/>
    <p:sldId id="342" r:id="rId10"/>
    <p:sldId id="341" r:id="rId11"/>
    <p:sldId id="343" r:id="rId12"/>
    <p:sldId id="344" r:id="rId13"/>
    <p:sldId id="345" r:id="rId14"/>
    <p:sldId id="346" r:id="rId15"/>
    <p:sldId id="347" r:id="rId16"/>
    <p:sldId id="349" r:id="rId17"/>
    <p:sldId id="365" r:id="rId18"/>
    <p:sldId id="348" r:id="rId19"/>
    <p:sldId id="350" r:id="rId20"/>
    <p:sldId id="353" r:id="rId21"/>
    <p:sldId id="395" r:id="rId22"/>
    <p:sldId id="354" r:id="rId23"/>
    <p:sldId id="355" r:id="rId24"/>
    <p:sldId id="356" r:id="rId25"/>
    <p:sldId id="357" r:id="rId26"/>
    <p:sldId id="358" r:id="rId27"/>
    <p:sldId id="359" r:id="rId28"/>
    <p:sldId id="360" r:id="rId29"/>
    <p:sldId id="362" r:id="rId30"/>
    <p:sldId id="381" r:id="rId31"/>
    <p:sldId id="363" r:id="rId32"/>
    <p:sldId id="396" r:id="rId33"/>
    <p:sldId id="386" r:id="rId34"/>
    <p:sldId id="385" r:id="rId35"/>
    <p:sldId id="384" r:id="rId36"/>
    <p:sldId id="383" r:id="rId37"/>
    <p:sldId id="382" r:id="rId38"/>
    <p:sldId id="397" r:id="rId39"/>
  </p:sldIdLst>
  <p:sldSz cx="9144000" cy="5715000" type="screen16x1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ang Meggie" initials="WM"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2A0C"/>
    <a:srgbClr val="2F2F2F"/>
    <a:srgbClr val="CE200F"/>
    <a:srgbClr val="229C12"/>
    <a:srgbClr val="E037D6"/>
    <a:srgbClr val="4C4C4C"/>
    <a:srgbClr val="3F3F3F"/>
    <a:srgbClr val="E22F31"/>
    <a:srgbClr val="E134B6"/>
    <a:srgbClr val="FED2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273" autoAdjust="0"/>
  </p:normalViewPr>
  <p:slideViewPr>
    <p:cSldViewPr>
      <p:cViewPr varScale="1">
        <p:scale>
          <a:sx n="74" d="100"/>
          <a:sy n="74" d="100"/>
        </p:scale>
        <p:origin x="-1036" y="-60"/>
      </p:cViewPr>
      <p:guideLst>
        <p:guide orient="horz" pos="180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notesMaster" Target="notesMasters/notesMaster1.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4D5106C-BFF8-4208-B466-19FD77DF1E9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685800"/>
            <a:ext cx="54864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3623DC-50FF-485B-B4EE-84B84A40D4AF}"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p:cSld name="标题幻灯片">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62"/>
            <a:ext cx="9144000" cy="5714638"/>
          </a:xfrm>
          <a:prstGeom prst="rect">
            <a:avLst/>
          </a:prstGeom>
        </p:spPr>
      </p:pic>
      <p:sp>
        <p:nvSpPr>
          <p:cNvPr id="4" name="KSO_FD"/>
          <p:cNvSpPr>
            <a:spLocks noGrp="1"/>
          </p:cNvSpPr>
          <p:nvPr>
            <p:ph type="dt" sz="half" idx="10"/>
          </p:nvPr>
        </p:nvSpPr>
        <p:spPr/>
        <p:txBody>
          <a:bodyPr/>
          <a:lstStyle/>
          <a:p>
            <a:fld id="{C9E60F58-3108-4415-857A-6D0360DF626E}" type="datetimeFigureOut">
              <a:rPr lang="zh-CN" altLang="en-US" smtClean="0"/>
            </a:fld>
            <a:endParaRPr lang="zh-CN" altLang="en-US"/>
          </a:p>
        </p:txBody>
      </p:sp>
      <p:sp>
        <p:nvSpPr>
          <p:cNvPr id="5" name="KSO_FT"/>
          <p:cNvSpPr>
            <a:spLocks noGrp="1"/>
          </p:cNvSpPr>
          <p:nvPr>
            <p:ph type="ftr" sz="quarter" idx="11"/>
          </p:nvPr>
        </p:nvSpPr>
        <p:spPr/>
        <p:txBody>
          <a:bodyPr/>
          <a:lstStyle/>
          <a:p>
            <a:endParaRPr lang="zh-CN" altLang="en-US"/>
          </a:p>
        </p:txBody>
      </p:sp>
      <p:sp>
        <p:nvSpPr>
          <p:cNvPr id="6" name="KSO_FN"/>
          <p:cNvSpPr>
            <a:spLocks noGrp="1"/>
          </p:cNvSpPr>
          <p:nvPr>
            <p:ph type="sldNum" sz="quarter" idx="12"/>
          </p:nvPr>
        </p:nvSpPr>
        <p:spPr/>
        <p:txBody>
          <a:bodyPr/>
          <a:lstStyle/>
          <a:p>
            <a:fld id="{4AE85CE2-CEAD-46BB-861E-7D62265DC969}" type="slidenum">
              <a:rPr lang="zh-CN" altLang="en-US" smtClean="0"/>
            </a:fld>
            <a:endParaRPr lang="zh-CN" altLang="en-US"/>
          </a:p>
        </p:txBody>
      </p:sp>
      <p:sp>
        <p:nvSpPr>
          <p:cNvPr id="3" name="KSO_CT2"/>
          <p:cNvSpPr>
            <a:spLocks noGrp="1"/>
          </p:cNvSpPr>
          <p:nvPr>
            <p:ph type="subTitle" idx="1" hasCustomPrompt="1"/>
          </p:nvPr>
        </p:nvSpPr>
        <p:spPr>
          <a:xfrm>
            <a:off x="2560644" y="3331026"/>
            <a:ext cx="3752757" cy="346882"/>
          </a:xfrm>
          <a:prstGeom prst="roundRect">
            <a:avLst>
              <a:gd name="adj" fmla="val 50000"/>
            </a:avLst>
          </a:prstGeom>
          <a:solidFill>
            <a:srgbClr val="FFFFFF"/>
          </a:solidFill>
        </p:spPr>
        <p:txBody>
          <a:bodyPr anchor="ctr">
            <a:noAutofit/>
          </a:bodyPr>
          <a:lstStyle>
            <a:lvl1pPr marL="0" indent="0" algn="ctr">
              <a:buNone/>
              <a:defRPr sz="1800">
                <a:solidFill>
                  <a:schemeClr val="accent2">
                    <a:lumMod val="50000"/>
                  </a:schemeClr>
                </a:solidFill>
                <a:effectLs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单击此处添加您的副标题</a:t>
            </a:r>
            <a:endParaRPr lang="zh-CN" altLang="en-US" dirty="0"/>
          </a:p>
        </p:txBody>
      </p:sp>
      <p:sp>
        <p:nvSpPr>
          <p:cNvPr id="7" name="KSO_CT1"/>
          <p:cNvSpPr>
            <a:spLocks noGrp="1"/>
          </p:cNvSpPr>
          <p:nvPr>
            <p:ph type="title" hasCustomPrompt="1"/>
          </p:nvPr>
        </p:nvSpPr>
        <p:spPr>
          <a:xfrm>
            <a:off x="1506587" y="1694153"/>
            <a:ext cx="5860868" cy="1480635"/>
          </a:xfrm>
          <a:prstGeom prst="roundRect">
            <a:avLst>
              <a:gd name="adj" fmla="val 20211"/>
            </a:avLst>
          </a:prstGeom>
          <a:solidFill>
            <a:srgbClr val="FFFFFF">
              <a:alpha val="94118"/>
            </a:srgbClr>
          </a:solidFill>
        </p:spPr>
        <p:txBody>
          <a:bodyPr>
            <a:noAutofit/>
          </a:bodyPr>
          <a:lstStyle>
            <a:lvl1pPr algn="ctr">
              <a:lnSpc>
                <a:spcPct val="100000"/>
              </a:lnSpc>
              <a:defRPr sz="4200">
                <a:gradFill flip="none" rotWithShape="1">
                  <a:gsLst>
                    <a:gs pos="0">
                      <a:schemeClr val="accent1"/>
                    </a:gs>
                    <a:gs pos="31000">
                      <a:schemeClr val="accent2">
                        <a:lumMod val="75000"/>
                      </a:schemeClr>
                    </a:gs>
                    <a:gs pos="66000">
                      <a:schemeClr val="accent5">
                        <a:lumMod val="75000"/>
                      </a:schemeClr>
                    </a:gs>
                    <a:gs pos="100000">
                      <a:schemeClr val="accent3">
                        <a:lumMod val="50000"/>
                      </a:schemeClr>
                    </a:gs>
                  </a:gsLst>
                  <a:lin ang="0" scaled="1"/>
                  <a:tileRect/>
                </a:gradFill>
                <a:effectLst>
                  <a:outerShdw dist="25400" dir="5400000" algn="t" rotWithShape="0">
                    <a:schemeClr val="bg1">
                      <a:alpha val="56000"/>
                    </a:schemeClr>
                  </a:outerShdw>
                </a:effectLst>
              </a:defRPr>
            </a:lvl1pPr>
          </a:lstStyle>
          <a:p>
            <a:r>
              <a:rPr lang="zh-CN" altLang="en-US" dirty="0"/>
              <a:t>单击此处添加您的标题文字</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6B8BEDB6-9134-4818-B860-A43816EEA546}" type="slidenum">
              <a:rPr lang="zh-CN" altLang="zh-CN" smtClean="0"/>
            </a:fld>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垂直排列标题与&#10;文本">
    <p:spTree>
      <p:nvGrpSpPr>
        <p:cNvPr id="1" name=""/>
        <p:cNvGrpSpPr/>
        <p:nvPr/>
      </p:nvGrpSpPr>
      <p:grpSpPr>
        <a:xfrm>
          <a:off x="0" y="0"/>
          <a:ext cx="0" cy="0"/>
          <a:chOff x="0" y="0"/>
          <a:chExt cx="0" cy="0"/>
        </a:xfrm>
      </p:grpSpPr>
      <p:sp>
        <p:nvSpPr>
          <p:cNvPr id="2" name="KSO_BT1"/>
          <p:cNvSpPr>
            <a:spLocks noGrp="1"/>
          </p:cNvSpPr>
          <p:nvPr>
            <p:ph type="title" orient="vert"/>
          </p:nvPr>
        </p:nvSpPr>
        <p:spPr>
          <a:xfrm>
            <a:off x="7628467" y="304271"/>
            <a:ext cx="886883" cy="4843198"/>
          </a:xfrm>
        </p:spPr>
        <p:txBody>
          <a:bodyPr vert="eaVert"/>
          <a:lstStyle/>
          <a:p>
            <a:r>
              <a:rPr lang="zh-CN" altLang="en-US"/>
              <a:t>单击此处编辑母版标题样式</a:t>
            </a:r>
            <a:endParaRPr lang="en-US" dirty="0"/>
          </a:p>
        </p:txBody>
      </p:sp>
      <p:sp>
        <p:nvSpPr>
          <p:cNvPr id="3" name="KSO_BC1"/>
          <p:cNvSpPr>
            <a:spLocks noGrp="1"/>
          </p:cNvSpPr>
          <p:nvPr>
            <p:ph type="body" orient="vert" idx="1"/>
          </p:nvPr>
        </p:nvSpPr>
        <p:spPr>
          <a:xfrm>
            <a:off x="1585381" y="304271"/>
            <a:ext cx="5949952" cy="4843198"/>
          </a:xfrm>
        </p:spPr>
        <p:txBody>
          <a:bodyPr vert="eaVert"/>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084147C6-441C-49A5-81DE-5A209A94F5E2}" type="slidenum">
              <a:rPr lang="zh-CN" altLang="zh-CN" smtClean="0"/>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3D053ACA-2909-4C7B-B0CD-5625C0124077}" type="slidenum">
              <a:rPr lang="zh-CN" altLang="zh-CN" smtClean="0"/>
            </a:fld>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节标题">
    <p:spTree>
      <p:nvGrpSpPr>
        <p:cNvPr id="1" name=""/>
        <p:cNvGrpSpPr/>
        <p:nvPr/>
      </p:nvGrpSpPr>
      <p:grpSpPr>
        <a:xfrm>
          <a:off x="0" y="0"/>
          <a:ext cx="0" cy="0"/>
          <a:chOff x="0" y="0"/>
          <a:chExt cx="0" cy="0"/>
        </a:xfrm>
      </p:grpSpPr>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ST1"/>
          <p:cNvSpPr>
            <a:spLocks noGrp="1"/>
          </p:cNvSpPr>
          <p:nvPr>
            <p:ph type="title" hasCustomPrompt="1"/>
          </p:nvPr>
        </p:nvSpPr>
        <p:spPr>
          <a:xfrm>
            <a:off x="1574006" y="1756833"/>
            <a:ext cx="5995988" cy="1029229"/>
          </a:xfrm>
        </p:spPr>
        <p:txBody>
          <a:bodyPr anchor="b">
            <a:normAutofit/>
          </a:bodyPr>
          <a:lstStyle>
            <a:lvl1pPr algn="ctr">
              <a:defRPr sz="3600">
                <a:gradFill>
                  <a:gsLst>
                    <a:gs pos="0">
                      <a:schemeClr val="accent1"/>
                    </a:gs>
                    <a:gs pos="31000">
                      <a:schemeClr val="accent2">
                        <a:lumMod val="75000"/>
                      </a:schemeClr>
                    </a:gs>
                    <a:gs pos="66000">
                      <a:schemeClr val="accent5">
                        <a:lumMod val="75000"/>
                      </a:schemeClr>
                    </a:gs>
                    <a:gs pos="100000">
                      <a:schemeClr val="accent3">
                        <a:lumMod val="50000"/>
                      </a:schemeClr>
                    </a:gs>
                  </a:gsLst>
                  <a:lin ang="0" scaled="1"/>
                </a:gradFill>
                <a:effectLst/>
              </a:defRPr>
            </a:lvl1pPr>
          </a:lstStyle>
          <a:p>
            <a:r>
              <a:rPr lang="zh-CN" altLang="en-US" dirty="0"/>
              <a:t>此处添加您的标题</a:t>
            </a:r>
            <a:endParaRPr lang="en-US" dirty="0"/>
          </a:p>
        </p:txBody>
      </p:sp>
      <p:sp>
        <p:nvSpPr>
          <p:cNvPr id="3" name="KSO_ST2"/>
          <p:cNvSpPr>
            <a:spLocks noGrp="1"/>
          </p:cNvSpPr>
          <p:nvPr>
            <p:ph type="body" idx="1" hasCustomPrompt="1"/>
          </p:nvPr>
        </p:nvSpPr>
        <p:spPr>
          <a:xfrm>
            <a:off x="3038170" y="2833688"/>
            <a:ext cx="3067663" cy="345000"/>
          </a:xfrm>
          <a:prstGeom prst="roundRect">
            <a:avLst>
              <a:gd name="adj" fmla="val 50000"/>
            </a:avLst>
          </a:prstGeom>
          <a:solidFill>
            <a:schemeClr val="tx2">
              <a:lumMod val="50000"/>
              <a:lumOff val="50000"/>
            </a:schemeClr>
          </a:solidFill>
        </p:spPr>
        <p:txBody>
          <a:bodyPr anchor="ctr">
            <a:normAutofit/>
          </a:bodyPr>
          <a:lstStyle>
            <a:lvl1pPr marL="0" indent="0" algn="ctr">
              <a:buNone/>
              <a:defRPr sz="16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zh-CN" altLang="en-US" dirty="0"/>
              <a:t>单击此处添加您的副标题</a:t>
            </a:r>
            <a:endParaRPr lang="en-US" altLang="zh-CN" dirty="0"/>
          </a:p>
        </p:txBody>
      </p:sp>
      <p:sp>
        <p:nvSpPr>
          <p:cNvPr id="4" name="KSO_FD"/>
          <p:cNvSpPr>
            <a:spLocks noGrp="1"/>
          </p:cNvSpPr>
          <p:nvPr>
            <p:ph type="dt" sz="half" idx="10"/>
          </p:nvPr>
        </p:nvSpPr>
        <p:spPr/>
        <p:txBody>
          <a:bodyPr/>
          <a:lstStyle/>
          <a:p>
            <a:pPr>
              <a:defRPr/>
            </a:pPr>
            <a:endParaRPr lang="zh-CN" altLang="zh-CN"/>
          </a:p>
        </p:txBody>
      </p:sp>
      <p:sp>
        <p:nvSpPr>
          <p:cNvPr id="5" name="KSO_FT"/>
          <p:cNvSpPr>
            <a:spLocks noGrp="1"/>
          </p:cNvSpPr>
          <p:nvPr>
            <p:ph type="ftr" sz="quarter" idx="11"/>
          </p:nvPr>
        </p:nvSpPr>
        <p:spPr/>
        <p:txBody>
          <a:bodyPr/>
          <a:lstStyle/>
          <a:p>
            <a:pPr>
              <a:defRPr/>
            </a:pPr>
            <a:endParaRPr lang="zh-CN" altLang="zh-CN"/>
          </a:p>
        </p:txBody>
      </p:sp>
      <p:sp>
        <p:nvSpPr>
          <p:cNvPr id="6" name="KSO_FN"/>
          <p:cNvSpPr>
            <a:spLocks noGrp="1"/>
          </p:cNvSpPr>
          <p:nvPr>
            <p:ph type="sldNum" sz="quarter" idx="12"/>
          </p:nvPr>
        </p:nvSpPr>
        <p:spPr/>
        <p:txBody>
          <a:bodyPr/>
          <a:lstStyle/>
          <a:p>
            <a:pPr>
              <a:defRPr/>
            </a:pPr>
            <a:fld id="{8FFF86F1-7668-4E47-A7FF-F75D4CCAAEAF}"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BC1"/>
          <p:cNvSpPr>
            <a:spLocks noGrp="1"/>
          </p:cNvSpPr>
          <p:nvPr>
            <p:ph sz="half" idx="1"/>
          </p:nvPr>
        </p:nvSpPr>
        <p:spPr>
          <a:xfrm>
            <a:off x="1049867" y="1037167"/>
            <a:ext cx="3810000" cy="411030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sz="half" idx="2"/>
          </p:nvPr>
        </p:nvSpPr>
        <p:spPr>
          <a:xfrm>
            <a:off x="4889500" y="1037167"/>
            <a:ext cx="3820587" cy="4110303"/>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D057A30F-1090-4CF9-91AC-8CD7ACC07E2E}" type="slidenum">
              <a:rPr lang="zh-CN" altLang="zh-CN" smtClean="0"/>
            </a:fld>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KSO_BT1"/>
          <p:cNvSpPr>
            <a:spLocks noGrp="1"/>
          </p:cNvSpPr>
          <p:nvPr>
            <p:ph type="title"/>
          </p:nvPr>
        </p:nvSpPr>
        <p:spPr>
          <a:xfrm>
            <a:off x="1727199" y="98777"/>
            <a:ext cx="6984076" cy="597518"/>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4576" y="1146969"/>
            <a:ext cx="3868340"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KSO_BC1"/>
          <p:cNvSpPr>
            <a:spLocks noGrp="1"/>
          </p:cNvSpPr>
          <p:nvPr>
            <p:ph sz="half" idx="2"/>
          </p:nvPr>
        </p:nvSpPr>
        <p:spPr>
          <a:xfrm>
            <a:off x="824576" y="1833562"/>
            <a:ext cx="3868340" cy="3070490"/>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5" name="Text Placeholder 4"/>
          <p:cNvSpPr>
            <a:spLocks noGrp="1"/>
          </p:cNvSpPr>
          <p:nvPr>
            <p:ph type="body" sz="quarter" idx="3"/>
          </p:nvPr>
        </p:nvSpPr>
        <p:spPr>
          <a:xfrm>
            <a:off x="4823885" y="1146969"/>
            <a:ext cx="3887391" cy="686593"/>
          </a:xfrm>
        </p:spPr>
        <p:txBody>
          <a:bodyPr anchor="b">
            <a:normAutofit/>
          </a:bodyPr>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KSO_BC2"/>
          <p:cNvSpPr>
            <a:spLocks noGrp="1"/>
          </p:cNvSpPr>
          <p:nvPr>
            <p:ph sz="quarter" idx="4"/>
          </p:nvPr>
        </p:nvSpPr>
        <p:spPr>
          <a:xfrm>
            <a:off x="4823885" y="1833562"/>
            <a:ext cx="3887391" cy="3070490"/>
          </a:xfrm>
        </p:spPr>
        <p:txBody>
          <a:bodyPr/>
          <a:lstStyle/>
          <a:p>
            <a:pPr lvl="0"/>
            <a:r>
              <a:rPr lang="zh-CN" altLang="en-US"/>
              <a:t>单击此处编辑母版文本样式</a:t>
            </a:r>
            <a:endParaRPr lang="zh-CN" altLang="en-US"/>
          </a:p>
          <a:p>
            <a:pPr lvl="1"/>
            <a:r>
              <a:rPr lang="zh-CN" altLang="en-US"/>
              <a:t>第二级</a:t>
            </a:r>
            <a:endParaRPr lang="zh-CN" altLang="en-US"/>
          </a:p>
        </p:txBody>
      </p:sp>
      <p:sp>
        <p:nvSpPr>
          <p:cNvPr id="7" name="KSO_FD"/>
          <p:cNvSpPr>
            <a:spLocks noGrp="1"/>
          </p:cNvSpPr>
          <p:nvPr>
            <p:ph type="dt" sz="half" idx="10"/>
          </p:nvPr>
        </p:nvSpPr>
        <p:spPr/>
        <p:txBody>
          <a:bodyPr/>
          <a:lstStyle/>
          <a:p>
            <a:pPr>
              <a:defRPr/>
            </a:pPr>
            <a:endParaRPr lang="zh-CN" altLang="zh-CN"/>
          </a:p>
        </p:txBody>
      </p:sp>
      <p:sp>
        <p:nvSpPr>
          <p:cNvPr id="8" name="KSO_FT"/>
          <p:cNvSpPr>
            <a:spLocks noGrp="1"/>
          </p:cNvSpPr>
          <p:nvPr>
            <p:ph type="ftr" sz="quarter" idx="11"/>
          </p:nvPr>
        </p:nvSpPr>
        <p:spPr/>
        <p:txBody>
          <a:bodyPr/>
          <a:lstStyle/>
          <a:p>
            <a:pPr>
              <a:defRPr/>
            </a:pPr>
            <a:endParaRPr lang="zh-CN" altLang="zh-CN"/>
          </a:p>
        </p:txBody>
      </p:sp>
      <p:sp>
        <p:nvSpPr>
          <p:cNvPr id="9" name="KSO_FN"/>
          <p:cNvSpPr>
            <a:spLocks noGrp="1"/>
          </p:cNvSpPr>
          <p:nvPr>
            <p:ph type="sldNum" sz="quarter" idx="12"/>
          </p:nvPr>
        </p:nvSpPr>
        <p:spPr/>
        <p:txBody>
          <a:bodyPr/>
          <a:lstStyle/>
          <a:p>
            <a:pPr>
              <a:defRPr/>
            </a:pPr>
            <a:fld id="{572F1F50-2BD9-4F09-9AA9-AF9A133E19DA}" type="slidenum">
              <a:rPr lang="zh-CN" altLang="zh-CN" smtClean="0"/>
            </a:fld>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KSO_BT1"/>
          <p:cNvSpPr>
            <a:spLocks noGrp="1"/>
          </p:cNvSpPr>
          <p:nvPr>
            <p:ph type="title"/>
          </p:nvPr>
        </p:nvSpPr>
        <p:spPr/>
        <p:txBody>
          <a:bodyPr/>
          <a:lstStyle/>
          <a:p>
            <a:r>
              <a:rPr lang="zh-CN" altLang="en-US"/>
              <a:t>单击此处编辑母版标题样式</a:t>
            </a:r>
            <a:endParaRPr lang="en-US" dirty="0"/>
          </a:p>
        </p:txBody>
      </p:sp>
      <p:sp>
        <p:nvSpPr>
          <p:cNvPr id="3" name="KSO_FD"/>
          <p:cNvSpPr>
            <a:spLocks noGrp="1"/>
          </p:cNvSpPr>
          <p:nvPr>
            <p:ph type="dt" sz="half" idx="10"/>
          </p:nvPr>
        </p:nvSpPr>
        <p:spPr/>
        <p:txBody>
          <a:bodyPr/>
          <a:lstStyle/>
          <a:p>
            <a:pPr>
              <a:defRPr/>
            </a:pPr>
            <a:endParaRPr lang="zh-CN" altLang="zh-CN"/>
          </a:p>
        </p:txBody>
      </p:sp>
      <p:sp>
        <p:nvSpPr>
          <p:cNvPr id="4" name="KSO_FT"/>
          <p:cNvSpPr>
            <a:spLocks noGrp="1"/>
          </p:cNvSpPr>
          <p:nvPr>
            <p:ph type="ftr" sz="quarter" idx="11"/>
          </p:nvPr>
        </p:nvSpPr>
        <p:spPr/>
        <p:txBody>
          <a:bodyPr/>
          <a:lstStyle/>
          <a:p>
            <a:pPr>
              <a:defRPr/>
            </a:pPr>
            <a:endParaRPr lang="zh-CN" altLang="zh-CN"/>
          </a:p>
        </p:txBody>
      </p:sp>
      <p:sp>
        <p:nvSpPr>
          <p:cNvPr id="5" name="KSO_FN"/>
          <p:cNvSpPr>
            <a:spLocks noGrp="1"/>
          </p:cNvSpPr>
          <p:nvPr>
            <p:ph type="sldNum" sz="quarter" idx="12"/>
          </p:nvPr>
        </p:nvSpPr>
        <p:spPr/>
        <p:txBody>
          <a:bodyPr/>
          <a:lstStyle/>
          <a:p>
            <a:pPr>
              <a:defRPr/>
            </a:pPr>
            <a:fld id="{354E30BC-2A9F-4B1F-9B31-2AA101D4B88C}" type="slidenum">
              <a:rPr lang="zh-CN" altLang="zh-CN" smtClean="0"/>
            </a:fld>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2" name="KSO_FD"/>
          <p:cNvSpPr>
            <a:spLocks noGrp="1"/>
          </p:cNvSpPr>
          <p:nvPr>
            <p:ph type="dt" sz="half" idx="10"/>
          </p:nvPr>
        </p:nvSpPr>
        <p:spPr/>
        <p:txBody>
          <a:bodyPr/>
          <a:lstStyle/>
          <a:p>
            <a:pPr>
              <a:defRPr/>
            </a:pPr>
            <a:endParaRPr lang="zh-CN" altLang="zh-CN"/>
          </a:p>
        </p:txBody>
      </p:sp>
      <p:sp>
        <p:nvSpPr>
          <p:cNvPr id="3" name="KSO_FT"/>
          <p:cNvSpPr>
            <a:spLocks noGrp="1"/>
          </p:cNvSpPr>
          <p:nvPr>
            <p:ph type="ftr" sz="quarter" idx="11"/>
          </p:nvPr>
        </p:nvSpPr>
        <p:spPr/>
        <p:txBody>
          <a:bodyPr/>
          <a:lstStyle/>
          <a:p>
            <a:pPr>
              <a:defRPr/>
            </a:pPr>
            <a:endParaRPr lang="zh-CN" altLang="zh-CN"/>
          </a:p>
        </p:txBody>
      </p:sp>
      <p:sp>
        <p:nvSpPr>
          <p:cNvPr id="4" name="KSO_FN"/>
          <p:cNvSpPr>
            <a:spLocks noGrp="1"/>
          </p:cNvSpPr>
          <p:nvPr>
            <p:ph type="sldNum" sz="quarter" idx="12"/>
          </p:nvPr>
        </p:nvSpPr>
        <p:spPr/>
        <p:txBody>
          <a:bodyPr/>
          <a:lstStyle/>
          <a:p>
            <a:pPr>
              <a:defRPr/>
            </a:pPr>
            <a:fld id="{AF51B120-5B11-49CE-B63F-7EE220373793}" type="slidenum">
              <a:rPr lang="zh-CN" altLang="zh-CN" smtClean="0"/>
            </a:fld>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spTree>
      <p:nvGrpSpPr>
        <p:cNvPr id="1" name=""/>
        <p:cNvGrpSpPr/>
        <p:nvPr/>
      </p:nvGrpSpPr>
      <p:grpSpPr>
        <a:xfrm>
          <a:off x="0" y="0"/>
          <a:ext cx="0" cy="0"/>
          <a:chOff x="0" y="0"/>
          <a:chExt cx="0" cy="0"/>
        </a:xfrm>
      </p:grpSpPr>
      <p:sp>
        <p:nvSpPr>
          <p:cNvPr id="2" name="KSO_BT1"/>
          <p:cNvSpPr>
            <a:spLocks noGrp="1"/>
          </p:cNvSpPr>
          <p:nvPr>
            <p:ph type="title"/>
          </p:nvPr>
        </p:nvSpPr>
        <p:spPr>
          <a:xfrm>
            <a:off x="858442" y="444502"/>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p:cNvSpPr>
          <p:nvPr>
            <p:ph idx="1"/>
          </p:nvPr>
        </p:nvSpPr>
        <p:spPr>
          <a:xfrm>
            <a:off x="4115992" y="886357"/>
            <a:ext cx="4629150" cy="406135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p:txBody>
      </p:sp>
      <p:sp>
        <p:nvSpPr>
          <p:cNvPr id="4" name="KSO_BC2"/>
          <p:cNvSpPr>
            <a:spLocks noGrp="1"/>
          </p:cNvSpPr>
          <p:nvPr>
            <p:ph type="body" sz="half" idx="2"/>
          </p:nvPr>
        </p:nvSpPr>
        <p:spPr>
          <a:xfrm>
            <a:off x="858442" y="1778002"/>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87A1BFFD-3B90-47C7-9BA6-893EE6253659}" type="slidenum">
              <a:rPr lang="zh-CN" altLang="zh-CN" smtClean="0"/>
            </a:fld>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spTree>
      <p:nvGrpSpPr>
        <p:cNvPr id="1" name=""/>
        <p:cNvGrpSpPr/>
        <p:nvPr/>
      </p:nvGrpSpPr>
      <p:grpSpPr>
        <a:xfrm>
          <a:off x="0" y="0"/>
          <a:ext cx="0" cy="0"/>
          <a:chOff x="0" y="0"/>
          <a:chExt cx="0" cy="0"/>
        </a:xfrm>
      </p:grpSpPr>
      <p:sp>
        <p:nvSpPr>
          <p:cNvPr id="2" name="KSO_BT1"/>
          <p:cNvSpPr>
            <a:spLocks noGrp="1"/>
          </p:cNvSpPr>
          <p:nvPr>
            <p:ph type="title"/>
          </p:nvPr>
        </p:nvSpPr>
        <p:spPr>
          <a:xfrm>
            <a:off x="934644" y="381000"/>
            <a:ext cx="2949178" cy="1333500"/>
          </a:xfrm>
        </p:spPr>
        <p:txBody>
          <a:bodyPr anchor="b"/>
          <a:lstStyle>
            <a:lvl1pPr>
              <a:defRPr sz="3200"/>
            </a:lvl1pPr>
          </a:lstStyle>
          <a:p>
            <a:r>
              <a:rPr lang="zh-CN" altLang="en-US"/>
              <a:t>单击此处编辑母版标题样式</a:t>
            </a:r>
            <a:endParaRPr lang="en-US" dirty="0"/>
          </a:p>
        </p:txBody>
      </p:sp>
      <p:sp>
        <p:nvSpPr>
          <p:cNvPr id="3" name="KSO_BC1"/>
          <p:cNvSpPr>
            <a:spLocks noGrp="1" noChangeAspect="1"/>
          </p:cNvSpPr>
          <p:nvPr>
            <p:ph type="pic" idx="1"/>
          </p:nvPr>
        </p:nvSpPr>
        <p:spPr>
          <a:xfrm>
            <a:off x="4082125" y="822856"/>
            <a:ext cx="4629150" cy="406135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KSO_BC2"/>
          <p:cNvSpPr>
            <a:spLocks noGrp="1"/>
          </p:cNvSpPr>
          <p:nvPr>
            <p:ph type="body" sz="half" idx="2"/>
          </p:nvPr>
        </p:nvSpPr>
        <p:spPr>
          <a:xfrm>
            <a:off x="934644" y="1714500"/>
            <a:ext cx="2949178" cy="317632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KSO_FD"/>
          <p:cNvSpPr>
            <a:spLocks noGrp="1"/>
          </p:cNvSpPr>
          <p:nvPr>
            <p:ph type="dt" sz="half" idx="10"/>
          </p:nvPr>
        </p:nvSpPr>
        <p:spPr/>
        <p:txBody>
          <a:bodyPr/>
          <a:lstStyle/>
          <a:p>
            <a:pPr>
              <a:defRPr/>
            </a:pPr>
            <a:endParaRPr lang="zh-CN" altLang="zh-CN"/>
          </a:p>
        </p:txBody>
      </p:sp>
      <p:sp>
        <p:nvSpPr>
          <p:cNvPr id="6" name="KSO_FT"/>
          <p:cNvSpPr>
            <a:spLocks noGrp="1"/>
          </p:cNvSpPr>
          <p:nvPr>
            <p:ph type="ftr" sz="quarter" idx="11"/>
          </p:nvPr>
        </p:nvSpPr>
        <p:spPr/>
        <p:txBody>
          <a:bodyPr/>
          <a:lstStyle/>
          <a:p>
            <a:pPr>
              <a:defRPr/>
            </a:pPr>
            <a:endParaRPr lang="zh-CN" altLang="zh-CN"/>
          </a:p>
        </p:txBody>
      </p:sp>
      <p:sp>
        <p:nvSpPr>
          <p:cNvPr id="7" name="KSO_FN"/>
          <p:cNvSpPr>
            <a:spLocks noGrp="1"/>
          </p:cNvSpPr>
          <p:nvPr>
            <p:ph type="sldNum" sz="quarter" idx="12"/>
          </p:nvPr>
        </p:nvSpPr>
        <p:spPr/>
        <p:txBody>
          <a:bodyPr/>
          <a:lstStyle/>
          <a:p>
            <a:pPr>
              <a:defRPr/>
            </a:pPr>
            <a:fld id="{08E06AFB-CFCF-4106-91BD-75894E1F7D5E}" type="slidenum">
              <a:rPr lang="zh-CN" altLang="zh-CN" smtClean="0"/>
            </a:fld>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0" y="7620"/>
            <a:ext cx="9144000" cy="5699760"/>
          </a:xfrm>
          <a:prstGeom prst="rect">
            <a:avLst/>
          </a:prstGeom>
        </p:spPr>
      </p:pic>
      <p:sp>
        <p:nvSpPr>
          <p:cNvPr id="8" name="矩形 7"/>
          <p:cNvSpPr/>
          <p:nvPr/>
        </p:nvSpPr>
        <p:spPr>
          <a:xfrm>
            <a:off x="0" y="0"/>
            <a:ext cx="9144000" cy="5715000"/>
          </a:xfrm>
          <a:prstGeom prst="rect">
            <a:avLst/>
          </a:prstGeom>
          <a:solidFill>
            <a:srgbClr val="FFFFFF">
              <a:alpha val="92157"/>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KSO_FD"/>
          <p:cNvSpPr>
            <a:spLocks noGrp="1"/>
          </p:cNvSpPr>
          <p:nvPr>
            <p:ph type="dt" sz="half" idx="2"/>
          </p:nvPr>
        </p:nvSpPr>
        <p:spPr>
          <a:xfrm>
            <a:off x="628650" y="5296960"/>
            <a:ext cx="2057400" cy="304271"/>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zh-CN" altLang="zh-CN"/>
          </a:p>
        </p:txBody>
      </p:sp>
      <p:sp>
        <p:nvSpPr>
          <p:cNvPr id="5" name="KSO_FT"/>
          <p:cNvSpPr>
            <a:spLocks noGrp="1"/>
          </p:cNvSpPr>
          <p:nvPr>
            <p:ph type="ftr" sz="quarter" idx="3"/>
          </p:nvPr>
        </p:nvSpPr>
        <p:spPr>
          <a:xfrm>
            <a:off x="3028950" y="5296960"/>
            <a:ext cx="3086100"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ltLang="zh-CN"/>
          </a:p>
        </p:txBody>
      </p:sp>
      <p:sp>
        <p:nvSpPr>
          <p:cNvPr id="6" name="KSO_FN"/>
          <p:cNvSpPr>
            <a:spLocks noGrp="1"/>
          </p:cNvSpPr>
          <p:nvPr>
            <p:ph type="sldNum" sz="quarter" idx="4"/>
          </p:nvPr>
        </p:nvSpPr>
        <p:spPr>
          <a:xfrm>
            <a:off x="6457950" y="5296960"/>
            <a:ext cx="2057400" cy="304271"/>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2D355365-9034-4C3E-9BAF-E0E7620B206E}" type="slidenum">
              <a:rPr lang="zh-CN" altLang="zh-CN" smtClean="0"/>
            </a:fld>
            <a:endParaRPr lang="zh-CN" altLang="zh-CN"/>
          </a:p>
        </p:txBody>
      </p:sp>
      <p:sp>
        <p:nvSpPr>
          <p:cNvPr id="3" name="KSO_BC1"/>
          <p:cNvSpPr>
            <a:spLocks noGrp="1"/>
          </p:cNvSpPr>
          <p:nvPr>
            <p:ph type="body" idx="1"/>
          </p:nvPr>
        </p:nvSpPr>
        <p:spPr>
          <a:xfrm>
            <a:off x="419100" y="855512"/>
            <a:ext cx="8292045" cy="4327677"/>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p:txBody>
      </p:sp>
      <p:sp>
        <p:nvSpPr>
          <p:cNvPr id="9" name="矩形 8"/>
          <p:cNvSpPr/>
          <p:nvPr/>
        </p:nvSpPr>
        <p:spPr>
          <a:xfrm>
            <a:off x="1" y="0"/>
            <a:ext cx="419098" cy="66982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419097" y="0"/>
            <a:ext cx="8724903" cy="66982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1" y="596377"/>
            <a:ext cx="9143999" cy="187402"/>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2" y="2534"/>
            <a:ext cx="9143999" cy="187402"/>
          </a:xfrm>
          <a:prstGeom prst="rect">
            <a:avLst/>
          </a:prstGeom>
          <a:solidFill>
            <a:srgbClr val="FFFFFF">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KSO_BT1"/>
          <p:cNvSpPr>
            <a:spLocks noGrp="1"/>
          </p:cNvSpPr>
          <p:nvPr>
            <p:ph type="title"/>
          </p:nvPr>
        </p:nvSpPr>
        <p:spPr>
          <a:xfrm>
            <a:off x="505097" y="72186"/>
            <a:ext cx="8206046" cy="566445"/>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p:titleStyle>
    <p:bodyStyle>
      <a:lvl1pPr marL="357505" indent="-357505" algn="just" defTabSz="914400" rtl="0" eaLnBrk="1" latinLnBrk="0" hangingPunct="1">
        <a:lnSpc>
          <a:spcPct val="110000"/>
        </a:lnSpc>
        <a:spcBef>
          <a:spcPts val="1800"/>
        </a:spcBef>
        <a:spcAft>
          <a:spcPts val="0"/>
        </a:spcAft>
        <a:buClr>
          <a:schemeClr val="accent1"/>
        </a:buClr>
        <a:buSzPct val="70000"/>
        <a:buFont typeface="Webdings" panose="05030102010509060703" pitchFamily="18" charset="2"/>
        <a:buChar char=""/>
        <a:defRPr sz="2000" kern="1200" baseline="0">
          <a:solidFill>
            <a:schemeClr val="accent2">
              <a:lumMod val="75000"/>
            </a:schemeClr>
          </a:solidFill>
          <a:latin typeface="Arial" panose="020B0604020202020204" pitchFamily="34" charset="0"/>
          <a:ea typeface="微软雅黑" panose="020B0503020204020204" pitchFamily="34" charset="-122"/>
          <a:cs typeface="+mn-cs"/>
        </a:defRPr>
      </a:lvl1pPr>
      <a:lvl2pPr marL="357505" indent="-357505" algn="just" defTabSz="914400" rtl="0" eaLnBrk="1" latinLnBrk="0" hangingPunct="1">
        <a:lnSpc>
          <a:spcPct val="130000"/>
        </a:lnSpc>
        <a:spcBef>
          <a:spcPts val="0"/>
        </a:spcBef>
        <a:spcAft>
          <a:spcPts val="600"/>
        </a:spcAft>
        <a:buClr>
          <a:schemeClr val="accent2">
            <a:lumMod val="60000"/>
            <a:lumOff val="40000"/>
          </a:schemeClr>
        </a:buClr>
        <a:buFont typeface="幼圆" panose="02010509060101010101" pitchFamily="49" charset="-122"/>
        <a:buChar char=" "/>
        <a:defRPr sz="1600" kern="1200" baseline="0">
          <a:solidFill>
            <a:srgbClr val="6F6F6F"/>
          </a:solidFill>
          <a:latin typeface="幼圆" panose="02010509060101010101" pitchFamily="49" charset="-122"/>
          <a:ea typeface="幼圆" panose="02010509060101010101" pitchFamily="49"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hyperlink" Target="What%20are%20the%20smartest%20animals.wmv" TargetMode="External"/></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3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slide" Target="slide1.xml"/><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59633" y="1837387"/>
            <a:ext cx="6264695" cy="1480635"/>
          </a:xfrm>
        </p:spPr>
        <p:txBody>
          <a:bodyPr>
            <a:normAutofit fontScale="90000"/>
          </a:bodyPr>
          <a:lstStyle/>
          <a:p>
            <a:r>
              <a:rPr lang="en-US" altLang="zh-CN"/>
              <a:t>Unit 5     Animal Intelligence</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75556" y="792443"/>
            <a:ext cx="7992888" cy="1569660"/>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only to: </a:t>
            </a:r>
            <a:r>
              <a:rPr lang="en-US" altLang="zh-CN" sz="2400" dirty="0">
                <a:ea typeface="宋体" panose="02010600030101010101" pitchFamily="2" charset="-122"/>
              </a:rPr>
              <a:t>(followed by a verb phrase)</a:t>
            </a:r>
            <a:endParaRPr lang="en-US" altLang="zh-CN" sz="2400" dirty="0">
              <a:ea typeface="宋体" panose="02010600030101010101" pitchFamily="2" charset="-122"/>
            </a:endParaRPr>
          </a:p>
          <a:p>
            <a:pPr marL="262255" indent="-262255" algn="just">
              <a:spcBef>
                <a:spcPct val="0"/>
              </a:spcBef>
            </a:pPr>
            <a:r>
              <a:rPr lang="en-US" altLang="zh-CN" sz="2400" dirty="0"/>
              <a:t>used to introduce an event which happens immediately after the one you have just mentioned, and which is rather surprising or unfortunate </a:t>
            </a:r>
            <a:r>
              <a:rPr lang="zh-CN" altLang="en-US" sz="2400" dirty="0"/>
              <a:t>结果却，不料</a:t>
            </a:r>
            <a:endParaRPr lang="zh-CN" altLang="zh-CN" sz="2400" dirty="0">
              <a:ea typeface="宋体" panose="02010600030101010101" pitchFamily="2" charset="-122"/>
            </a:endParaRPr>
          </a:p>
        </p:txBody>
      </p:sp>
      <p:sp>
        <p:nvSpPr>
          <p:cNvPr id="5" name="矩形 4"/>
          <p:cNvSpPr>
            <a:spLocks noChangeArrowheads="1"/>
          </p:cNvSpPr>
          <p:nvPr/>
        </p:nvSpPr>
        <p:spPr bwMode="auto">
          <a:xfrm>
            <a:off x="925885" y="2506119"/>
            <a:ext cx="7992888" cy="830997"/>
          </a:xfrm>
          <a:prstGeom prst="rect">
            <a:avLst/>
          </a:prstGeom>
          <a:noFill/>
          <a:ln w="9525">
            <a:noFill/>
            <a:miter lim="800000"/>
          </a:ln>
        </p:spPr>
        <p:txBody>
          <a:bodyPr wrap="square">
            <a:spAutoFit/>
          </a:bodyPr>
          <a:lstStyle/>
          <a:p>
            <a:r>
              <a:rPr lang="en-US" altLang="zh-CN" sz="2400" dirty="0"/>
              <a:t>He had once tried inviting her out, only to meet with a rather cool response.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41740" y="3643754"/>
            <a:ext cx="7632848" cy="461665"/>
          </a:xfrm>
          <a:prstGeom prst="rect">
            <a:avLst/>
          </a:prstGeom>
          <a:noFill/>
          <a:ln w="9525">
            <a:noFill/>
            <a:miter lim="800000"/>
          </a:ln>
        </p:spPr>
        <p:txBody>
          <a:bodyPr wrap="square">
            <a:spAutoFit/>
          </a:bodyPr>
          <a:lstStyle/>
          <a:p>
            <a:pPr algn="just" eaLnBrk="0" hangingPunct="0"/>
            <a:r>
              <a:rPr lang="zh-CN" altLang="en-US" sz="2400" dirty="0"/>
              <a:t>他曾经试着邀请她出去玩，却遭到了非常冷漠的回应。</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2150" y="261364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negotiate</a:t>
            </a:r>
            <a:r>
              <a:rPr lang="en-US" altLang="zh-CN" sz="2400" dirty="0"/>
              <a:t> </a:t>
            </a:r>
            <a:r>
              <a:rPr lang="en-US" altLang="zh-CN" sz="2400" i="1" dirty="0"/>
              <a:t>vi. </a:t>
            </a:r>
            <a:endParaRPr lang="en-US" altLang="zh-CN" sz="2400" i="1" dirty="0"/>
          </a:p>
          <a:p>
            <a:pPr marL="262255" indent="-262255" algn="just">
              <a:spcBef>
                <a:spcPct val="0"/>
              </a:spcBef>
            </a:pPr>
            <a:r>
              <a:rPr lang="en-US" altLang="zh-CN" sz="2400" dirty="0"/>
              <a:t>discuss in order to come to an agreement </a:t>
            </a:r>
            <a:r>
              <a:rPr lang="zh-CN" altLang="en-US" sz="2400" dirty="0"/>
              <a:t>谈判，协商</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There were reports that the three companies were negotiating to share the market.</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据报道这三家公司正在协商如何分享市场。</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38891" y="1113322"/>
            <a:ext cx="7992888" cy="830997"/>
          </a:xfrm>
          <a:prstGeom prst="rect">
            <a:avLst/>
          </a:prstGeom>
          <a:noFill/>
          <a:ln w="9525">
            <a:noFill/>
            <a:miter lim="800000"/>
          </a:ln>
        </p:spPr>
        <p:txBody>
          <a:bodyPr wrap="square">
            <a:spAutoFit/>
          </a:bodyPr>
          <a:lstStyle/>
          <a:p>
            <a:pPr marL="262255" indent="-262255" algn="just">
              <a:spcBef>
                <a:spcPct val="0"/>
              </a:spcBef>
            </a:pPr>
            <a:r>
              <a:rPr lang="pt-BR" altLang="zh-CN" sz="2400" b="1" dirty="0">
                <a:solidFill>
                  <a:srgbClr val="CE200F"/>
                </a:solidFill>
                <a:ea typeface="宋体" panose="02010600030101010101" pitchFamily="2" charset="-122"/>
              </a:rPr>
              <a:t>maintain</a:t>
            </a:r>
            <a:r>
              <a:rPr lang="pt-BR" altLang="zh-CN" sz="2400" dirty="0"/>
              <a:t> </a:t>
            </a:r>
            <a:r>
              <a:rPr lang="pt-BR" altLang="zh-CN" sz="2400" i="1" dirty="0"/>
              <a:t>vt. </a:t>
            </a:r>
            <a:endParaRPr lang="pt-BR" altLang="zh-CN" sz="2400" i="1" dirty="0"/>
          </a:p>
          <a:p>
            <a:pPr marL="262255" indent="-262255" algn="just">
              <a:spcBef>
                <a:spcPct val="0"/>
              </a:spcBef>
            </a:pPr>
            <a:r>
              <a:rPr lang="en-US" altLang="zh-CN" sz="2400" dirty="0"/>
              <a:t>keep; cause to continue </a:t>
            </a:r>
            <a:r>
              <a:rPr lang="zh-CN" altLang="en-US" sz="2400" dirty="0"/>
              <a:t>维持；保持</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hotel staff showed determination to maintain a high-quality service.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59132"/>
            <a:ext cx="7632848" cy="461665"/>
          </a:xfrm>
          <a:prstGeom prst="rect">
            <a:avLst/>
          </a:prstGeom>
          <a:noFill/>
          <a:ln w="9525">
            <a:noFill/>
            <a:miter lim="800000"/>
          </a:ln>
        </p:spPr>
        <p:txBody>
          <a:bodyPr wrap="square">
            <a:spAutoFit/>
          </a:bodyPr>
          <a:lstStyle/>
          <a:p>
            <a:pPr algn="just" eaLnBrk="0" hangingPunct="0"/>
            <a:r>
              <a:rPr lang="zh-CN" altLang="en-US" sz="2400" dirty="0"/>
              <a:t>这家酒店的员工展现了坚持高品质服务的决心。</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8"/>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relieve</a:t>
            </a:r>
            <a:r>
              <a:rPr lang="en-US" altLang="zh-CN" sz="2400" dirty="0"/>
              <a:t> </a:t>
            </a:r>
            <a:r>
              <a:rPr lang="en-US" altLang="zh-CN" sz="2400" i="1" dirty="0"/>
              <a:t>vt. </a:t>
            </a:r>
            <a:endParaRPr lang="en-US" altLang="zh-CN" sz="2400" i="1" dirty="0"/>
          </a:p>
          <a:p>
            <a:pPr marL="262255" indent="-262255" algn="just">
              <a:spcBef>
                <a:spcPct val="0"/>
              </a:spcBef>
            </a:pPr>
            <a:r>
              <a:rPr lang="en-US" altLang="zh-CN" sz="2400" dirty="0"/>
              <a:t>free (sb.) from pain, anxiety, etc.; ease (pain, anxiety, etc.) </a:t>
            </a:r>
            <a:endParaRPr lang="en-US" altLang="zh-CN" sz="2400" dirty="0"/>
          </a:p>
          <a:p>
            <a:pPr marL="262255" indent="-262255" algn="just">
              <a:spcBef>
                <a:spcPct val="0"/>
              </a:spcBef>
            </a:pPr>
            <a:r>
              <a:rPr lang="zh-CN" altLang="en-US" sz="2400" dirty="0"/>
              <a:t>解除（某人）（痛 苦、焦虑等）；减轻（痛苦、焦虑等）</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Taking a part-time job would help relieve you of the financial burden.</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87648" y="3693740"/>
            <a:ext cx="7632848" cy="461665"/>
          </a:xfrm>
          <a:prstGeom prst="rect">
            <a:avLst/>
          </a:prstGeom>
          <a:noFill/>
          <a:ln w="9525">
            <a:noFill/>
            <a:miter lim="800000"/>
          </a:ln>
        </p:spPr>
        <p:txBody>
          <a:bodyPr wrap="square">
            <a:spAutoFit/>
          </a:bodyPr>
          <a:lstStyle/>
          <a:p>
            <a:pPr algn="just" eaLnBrk="0" hangingPunct="0"/>
            <a:r>
              <a:rPr lang="zh-CN" altLang="en-US" sz="2400" dirty="0"/>
              <a:t>找一份兼职工作能帮助你缓解经济上的负担。</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undertake  </a:t>
            </a:r>
            <a:r>
              <a:rPr lang="en-US" altLang="zh-CN" sz="2400" i="1" dirty="0">
                <a:ea typeface="宋体" panose="02010600030101010101" pitchFamily="2" charset="-122"/>
              </a:rPr>
              <a:t>vt.</a:t>
            </a:r>
            <a:endParaRPr lang="en-US" altLang="zh-CN" sz="2400" dirty="0"/>
          </a:p>
          <a:p>
            <a:pPr marL="262255" indent="-262255" algn="just">
              <a:spcBef>
                <a:spcPct val="0"/>
              </a:spcBef>
            </a:pPr>
            <a:r>
              <a:rPr lang="en-US" altLang="zh-CN" sz="2400" dirty="0"/>
              <a:t>carry out; take upon oneself (a task, etc.) </a:t>
            </a:r>
            <a:r>
              <a:rPr lang="zh-CN" altLang="en-US" sz="2400" dirty="0"/>
              <a:t>着手做，从事；承担（任务等）</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The United Nations is supposed to undertake the role of global peace-keeper.</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联合国应该承担起维护全球和平的使命。</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figure out</a:t>
            </a:r>
            <a:endParaRPr lang="en-US" altLang="zh-CN" sz="2400" dirty="0"/>
          </a:p>
          <a:p>
            <a:pPr marL="262255" indent="-262255" algn="just">
              <a:spcBef>
                <a:spcPct val="0"/>
              </a:spcBef>
            </a:pPr>
            <a:r>
              <a:rPr lang="en-US" altLang="zh-CN" sz="2400" dirty="0"/>
              <a:t>understand; reason out </a:t>
            </a:r>
            <a:r>
              <a:rPr lang="zh-CN" altLang="en-US" sz="2400" dirty="0"/>
              <a:t>理解；推断出</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I can’t figure out why he quit his well-paid job to undertake such tedious work.</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6600" y="3693740"/>
            <a:ext cx="7632848" cy="461665"/>
          </a:xfrm>
          <a:prstGeom prst="rect">
            <a:avLst/>
          </a:prstGeom>
          <a:noFill/>
          <a:ln w="9525">
            <a:noFill/>
            <a:miter lim="800000"/>
          </a:ln>
        </p:spPr>
        <p:txBody>
          <a:bodyPr wrap="square">
            <a:spAutoFit/>
          </a:bodyPr>
          <a:lstStyle/>
          <a:p>
            <a:pPr algn="just" eaLnBrk="0" hangingPunct="0"/>
            <a:r>
              <a:rPr lang="zh-CN" altLang="en-US" sz="2400" dirty="0"/>
              <a:t>我不明白他为什么放弃高薪职位去做如此单调的工作。</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ea typeface="宋体" panose="02010600030101010101" pitchFamily="2" charset="-122"/>
              </a:rPr>
              <a:t>switch</a:t>
            </a:r>
            <a:r>
              <a:rPr lang="en-US" altLang="zh-CN" sz="2400" dirty="0"/>
              <a:t> </a:t>
            </a:r>
            <a:r>
              <a:rPr lang="en-US" altLang="zh-CN" sz="2400" i="1" dirty="0"/>
              <a:t>v. </a:t>
            </a:r>
            <a:endParaRPr lang="en-US" altLang="zh-CN" sz="2400" i="1" dirty="0"/>
          </a:p>
          <a:p>
            <a:r>
              <a:rPr lang="en-US" altLang="zh-CN" sz="2400" dirty="0"/>
              <a:t>change; shift </a:t>
            </a:r>
            <a:r>
              <a:rPr lang="zh-CN" altLang="en-US" sz="2400" dirty="0"/>
              <a:t>转换，变换</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She started studying medicine at college, but switched to business studies in her second year.</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7744" y="3653768"/>
            <a:ext cx="7632848" cy="461665"/>
          </a:xfrm>
          <a:prstGeom prst="rect">
            <a:avLst/>
          </a:prstGeom>
          <a:noFill/>
          <a:ln w="9525">
            <a:noFill/>
            <a:miter lim="800000"/>
          </a:ln>
        </p:spPr>
        <p:txBody>
          <a:bodyPr wrap="square">
            <a:spAutoFit/>
          </a:bodyPr>
          <a:lstStyle/>
          <a:p>
            <a:pPr algn="just" eaLnBrk="0" hangingPunct="0"/>
            <a:r>
              <a:rPr lang="zh-CN" altLang="en-US" sz="2400" dirty="0"/>
              <a:t>刚进大学时她读的是医学，但是第二年转入商科。</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cooperate</a:t>
            </a:r>
            <a:r>
              <a:rPr lang="en-US" altLang="zh-CN" sz="2400" dirty="0"/>
              <a:t> </a:t>
            </a:r>
            <a:r>
              <a:rPr lang="en-US" altLang="zh-CN" sz="2400" i="1" dirty="0"/>
              <a:t>vi. </a:t>
            </a:r>
            <a:endParaRPr lang="en-US" altLang="zh-CN" sz="2400" i="1" dirty="0"/>
          </a:p>
          <a:p>
            <a:pPr marL="262255" indent="-262255" algn="just">
              <a:spcBef>
                <a:spcPct val="0"/>
              </a:spcBef>
            </a:pPr>
            <a:r>
              <a:rPr lang="en-US" altLang="zh-CN" sz="2400" dirty="0"/>
              <a:t>act or work together </a:t>
            </a:r>
            <a:r>
              <a:rPr lang="zh-CN" altLang="en-US" sz="2400" dirty="0"/>
              <a:t>合作，协作</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Aid agencies and the local government are cooperating to deliver supplies to the flooded areas.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援助机构和当地政府正协力向洪涝灾区运送物资。</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i</a:t>
            </a:r>
            <a:r>
              <a:rPr lang="pt-BR" altLang="zh-CN" sz="2400" b="1" dirty="0">
                <a:solidFill>
                  <a:srgbClr val="CE200F"/>
                </a:solidFill>
                <a:ea typeface="宋体" panose="02010600030101010101" pitchFamily="2" charset="-122"/>
              </a:rPr>
              <a:t>n sb.’s interest(s)</a:t>
            </a:r>
            <a:endParaRPr lang="pt-BR" altLang="zh-CN" sz="2400" b="1" dirty="0">
              <a:solidFill>
                <a:srgbClr val="CE200F"/>
              </a:solidFill>
              <a:ea typeface="宋体" panose="02010600030101010101" pitchFamily="2" charset="-122"/>
            </a:endParaRPr>
          </a:p>
          <a:p>
            <a:pPr marL="262255" indent="-262255" algn="just">
              <a:spcBef>
                <a:spcPct val="0"/>
              </a:spcBef>
            </a:pPr>
            <a:r>
              <a:rPr lang="en-US" altLang="zh-CN" sz="2400" dirty="0"/>
              <a:t>to sb.’s advantage </a:t>
            </a:r>
            <a:r>
              <a:rPr lang="zh-CN" altLang="en-US" sz="2400" dirty="0"/>
              <a:t>为了某人的利益</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1200329"/>
          </a:xfrm>
          <a:prstGeom prst="rect">
            <a:avLst/>
          </a:prstGeom>
          <a:noFill/>
          <a:ln w="9525">
            <a:noFill/>
            <a:miter lim="800000"/>
          </a:ln>
        </p:spPr>
        <p:txBody>
          <a:bodyPr wrap="square">
            <a:spAutoFit/>
          </a:bodyPr>
          <a:lstStyle/>
          <a:p>
            <a:r>
              <a:rPr lang="en-US" altLang="zh-CN" sz="2400" dirty="0"/>
              <a:t>The local government has refused to approve the construction of a new chemical plant because it is not in the public interest.</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0043"/>
            <a:ext cx="7632848" cy="830997"/>
          </a:xfrm>
          <a:prstGeom prst="rect">
            <a:avLst/>
          </a:prstGeom>
          <a:noFill/>
          <a:ln w="9525">
            <a:noFill/>
            <a:miter lim="800000"/>
          </a:ln>
        </p:spPr>
        <p:txBody>
          <a:bodyPr wrap="square">
            <a:spAutoFit/>
          </a:bodyPr>
          <a:lstStyle/>
          <a:p>
            <a:pPr algn="just" eaLnBrk="0" hangingPunct="0"/>
            <a:r>
              <a:rPr lang="zh-CN" altLang="en-US" sz="2400" dirty="0"/>
              <a:t>当地政府拒绝批准建造一座新化工厂，因为它不符合公众的利益。</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pt-BR" altLang="zh-CN" sz="2400" b="1" dirty="0">
                <a:solidFill>
                  <a:srgbClr val="CE200F"/>
                </a:solidFill>
                <a:ea typeface="宋体" panose="02010600030101010101" pitchFamily="2" charset="-122"/>
              </a:rPr>
              <a:t>go far</a:t>
            </a:r>
            <a:r>
              <a:rPr lang="pt-BR" altLang="zh-CN" sz="2400" i="1" dirty="0"/>
              <a:t>  </a:t>
            </a:r>
            <a:endParaRPr lang="pt-BR" altLang="zh-CN" sz="2400" i="1" dirty="0"/>
          </a:p>
          <a:p>
            <a:pPr marL="457200" indent="-457200">
              <a:buAutoNum type="arabicParenR"/>
            </a:pPr>
            <a:r>
              <a:rPr lang="en-US" altLang="zh-CN" sz="2400" dirty="0"/>
              <a:t>help very much </a:t>
            </a:r>
            <a:r>
              <a:rPr lang="zh-CN" altLang="en-US" sz="2400" dirty="0"/>
              <a:t>帮助很大</a:t>
            </a:r>
            <a:endParaRPr lang="en-US" altLang="zh-CN" sz="2400" dirty="0"/>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pPr marL="457200" indent="-457200">
              <a:buAutoNum type="arabicParenR"/>
            </a:pPr>
            <a:r>
              <a:rPr lang="en-US" altLang="zh-CN" sz="2400" dirty="0"/>
              <a:t>Your suggestion will go far towards solving our present housing problem.</a:t>
            </a:r>
            <a:endParaRPr lang="en-US" altLang="zh-CN" sz="2400" dirty="0"/>
          </a:p>
        </p:txBody>
      </p:sp>
      <p:sp>
        <p:nvSpPr>
          <p:cNvPr id="7" name="Rectangle 25"/>
          <p:cNvSpPr>
            <a:spLocks noChangeArrowheads="1"/>
          </p:cNvSpPr>
          <p:nvPr/>
        </p:nvSpPr>
        <p:spPr bwMode="auto">
          <a:xfrm>
            <a:off x="971600" y="3698779"/>
            <a:ext cx="7632848" cy="461665"/>
          </a:xfrm>
          <a:prstGeom prst="rect">
            <a:avLst/>
          </a:prstGeom>
          <a:noFill/>
          <a:ln w="9525">
            <a:noFill/>
            <a:miter lim="800000"/>
          </a:ln>
        </p:spPr>
        <p:txBody>
          <a:bodyPr wrap="square">
            <a:spAutoFit/>
          </a:bodyPr>
          <a:lstStyle/>
          <a:p>
            <a:pPr algn="just" eaLnBrk="0" hangingPunct="0"/>
            <a:r>
              <a:rPr lang="en-US" altLang="zh-CN" sz="2400" dirty="0"/>
              <a:t>1)  </a:t>
            </a:r>
            <a:r>
              <a:rPr lang="zh-CN" altLang="en-US" sz="2400" dirty="0"/>
              <a:t>你的建议能极大地帮助我们解决目前的住房问题。</a:t>
            </a:r>
            <a:endParaRPr lang="en-US" altLang="zh-CN" sz="2400" dirty="0"/>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23732" y="3792135"/>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Before Reading</a:t>
            </a:r>
            <a:endParaRPr lang="zh-CN" altLang="en-US" dirty="0"/>
          </a:p>
        </p:txBody>
      </p:sp>
      <p:sp>
        <p:nvSpPr>
          <p:cNvPr id="3" name="内容占位符 2"/>
          <p:cNvSpPr>
            <a:spLocks noGrp="1"/>
          </p:cNvSpPr>
          <p:nvPr>
            <p:ph idx="1"/>
          </p:nvPr>
        </p:nvSpPr>
        <p:spPr>
          <a:xfrm>
            <a:off x="395536" y="841277"/>
            <a:ext cx="8292045" cy="4874526"/>
          </a:xfrm>
        </p:spPr>
        <p:txBody>
          <a:bodyPr>
            <a:normAutofit fontScale="92500" lnSpcReduction="10000"/>
          </a:bodyPr>
          <a:lstStyle/>
          <a:p>
            <a:pPr marL="0" indent="0" algn="ctr">
              <a:buNone/>
            </a:pPr>
            <a:r>
              <a:rPr lang="en-US" altLang="zh-CN" sz="3600" b="1" dirty="0">
                <a:solidFill>
                  <a:schemeClr val="accent3">
                    <a:lumMod val="75000"/>
                  </a:schemeClr>
                </a:solidFill>
              </a:rPr>
              <a:t>Animal Intelligence</a:t>
            </a:r>
            <a:endParaRPr lang="en-US" altLang="zh-CN" sz="3600" b="1" dirty="0">
              <a:solidFill>
                <a:schemeClr val="accent3">
                  <a:lumMod val="75000"/>
                </a:schemeClr>
              </a:solidFill>
            </a:endParaRPr>
          </a:p>
          <a:p>
            <a:pPr marL="0" indent="0">
              <a:buNone/>
            </a:pPr>
            <a:r>
              <a:rPr kumimoji="1" lang="en-US" altLang="zh-CN" sz="2600" b="1" dirty="0">
                <a:solidFill>
                  <a:srgbClr val="4C4C4C"/>
                </a:solidFill>
                <a:latin typeface="+mn-lt"/>
              </a:rPr>
              <a:t>    Animals do have, at least, some limited intelligence, and the personal experiences of those who are in close contact with animals are more convincing evidence than that any experiments can provide.</a:t>
            </a:r>
            <a:endParaRPr kumimoji="1" lang="en-US" altLang="zh-CN" sz="2600" b="1" dirty="0">
              <a:solidFill>
                <a:srgbClr val="4C4C4C"/>
              </a:solidFill>
              <a:latin typeface="+mn-lt"/>
            </a:endParaRPr>
          </a:p>
          <a:p>
            <a:pPr marL="0" indent="0">
              <a:buNone/>
            </a:pPr>
            <a:r>
              <a:rPr kumimoji="1" lang="en-US" altLang="zh-CN" sz="2600" b="1" dirty="0">
                <a:solidFill>
                  <a:srgbClr val="4C4C4C"/>
                </a:solidFill>
                <a:latin typeface="+mn-lt"/>
              </a:rPr>
              <a:t>    The bee is a fascinating creation of nature. From pollinating flowering plants to increasing the yield of food crops, bees are a vital part of our economy. Give examples of how animals play a role in the daily lives of humans and explain the importance of animal protection.</a:t>
            </a:r>
            <a:endParaRPr kumimoji="1" lang="en-US" altLang="zh-CN" sz="2600" b="1" dirty="0">
              <a:solidFill>
                <a:srgbClr val="4C4C4C"/>
              </a:solidFill>
              <a:latin typeface="+mn-lt"/>
            </a:endParaRPr>
          </a:p>
          <a:p>
            <a:pPr marL="0" indent="0" algn="ctr">
              <a:buNone/>
            </a:pPr>
            <a:endParaRPr lang="zh-CN" altLang="en-US" sz="3600" b="1" dirty="0">
              <a:solidFill>
                <a:srgbClr val="4C4C4C"/>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pt-BR" altLang="zh-CN" sz="2400" b="1" dirty="0">
                <a:solidFill>
                  <a:srgbClr val="CE200F"/>
                </a:solidFill>
                <a:ea typeface="宋体" panose="02010600030101010101" pitchFamily="2" charset="-122"/>
              </a:rPr>
              <a:t>go far</a:t>
            </a:r>
            <a:r>
              <a:rPr lang="pt-BR" altLang="zh-CN" sz="2400" i="1" dirty="0"/>
              <a:t>  </a:t>
            </a:r>
            <a:endParaRPr lang="pt-BR" altLang="zh-CN" sz="2400" i="1" dirty="0"/>
          </a:p>
          <a:p>
            <a:r>
              <a:rPr lang="en-US" altLang="zh-CN" sz="2400" dirty="0"/>
              <a:t>2</a:t>
            </a:r>
            <a:r>
              <a:rPr lang="zh-CN" altLang="en-US" sz="2400" dirty="0"/>
              <a:t>）</a:t>
            </a:r>
            <a:r>
              <a:rPr lang="en-US" altLang="zh-CN" sz="2400" dirty="0"/>
              <a:t>achieve much success </a:t>
            </a:r>
            <a:r>
              <a:rPr lang="zh-CN" altLang="en-US" sz="2400" dirty="0"/>
              <a:t>很有成效</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2</a:t>
            </a:r>
            <a:r>
              <a:rPr lang="zh-CN" altLang="en-US" sz="2400" dirty="0"/>
              <a:t>）</a:t>
            </a:r>
            <a:r>
              <a:rPr lang="en-US" altLang="zh-CN" sz="2400" dirty="0"/>
              <a:t>Jane’s a very talented writer — she’ll go far.</a:t>
            </a:r>
            <a:endParaRPr lang="en-US" altLang="zh-CN" sz="2400" dirty="0"/>
          </a:p>
          <a:p>
            <a:pPr marL="457200" indent="-457200">
              <a:buAutoNum type="arabicParenR"/>
            </a:pPr>
            <a:endParaRPr lang="en-US" altLang="zh-CN" sz="2400" dirty="0">
              <a:ea typeface="宋体" panose="02010600030101010101" pitchFamily="2" charset="-122"/>
            </a:endParaRPr>
          </a:p>
        </p:txBody>
      </p:sp>
      <p:sp>
        <p:nvSpPr>
          <p:cNvPr id="7" name="Rectangle 25"/>
          <p:cNvSpPr>
            <a:spLocks noChangeArrowheads="1"/>
          </p:cNvSpPr>
          <p:nvPr/>
        </p:nvSpPr>
        <p:spPr bwMode="auto">
          <a:xfrm>
            <a:off x="1001383" y="3649588"/>
            <a:ext cx="7632848" cy="461665"/>
          </a:xfrm>
          <a:prstGeom prst="rect">
            <a:avLst/>
          </a:prstGeom>
          <a:noFill/>
          <a:ln w="9525">
            <a:noFill/>
            <a:miter lim="800000"/>
          </a:ln>
        </p:spPr>
        <p:txBody>
          <a:bodyPr wrap="square">
            <a:spAutoFit/>
          </a:bodyPr>
          <a:lstStyle/>
          <a:p>
            <a:pPr algn="just" eaLnBrk="0" hangingPunct="0"/>
            <a:r>
              <a:rPr lang="en-US" altLang="zh-CN" sz="2400" dirty="0">
                <a:ea typeface="宋体" panose="02010600030101010101" pitchFamily="2" charset="-122"/>
              </a:rPr>
              <a:t>2)  </a:t>
            </a:r>
            <a:r>
              <a:rPr lang="zh-CN" altLang="en-US" sz="2400" dirty="0"/>
              <a:t>简是一位才华横溢的作家</a:t>
            </a:r>
            <a:r>
              <a:rPr lang="en-US" altLang="zh-CN" sz="2400" dirty="0"/>
              <a:t>——</a:t>
            </a:r>
            <a:r>
              <a:rPr lang="zh-CN" altLang="en-US" sz="2400" dirty="0"/>
              <a:t>她前途无量。</a:t>
            </a:r>
            <a:endParaRPr lang="zh-CN" altLang="en-US"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23732" y="3792135"/>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assess</a:t>
            </a:r>
            <a:r>
              <a:rPr lang="en-US" altLang="zh-CN" sz="2400" dirty="0"/>
              <a:t> </a:t>
            </a:r>
            <a:r>
              <a:rPr lang="en-US" altLang="zh-CN" sz="2400" i="1" dirty="0"/>
              <a:t>vt. </a:t>
            </a:r>
            <a:endParaRPr lang="en-US" altLang="zh-CN" sz="2400" i="1" dirty="0"/>
          </a:p>
          <a:p>
            <a:r>
              <a:rPr lang="en-US" altLang="zh-CN" sz="2400" dirty="0"/>
              <a:t>judge the quality, importance or worth of </a:t>
            </a:r>
            <a:r>
              <a:rPr lang="zh-CN" altLang="en-US" sz="2400" dirty="0"/>
              <a:t>评估，估量</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Examinations are not the only means of assessing one’s ability.</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考试不是评估个人能力的唯一手段。</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judgment</a:t>
            </a:r>
            <a:r>
              <a:rPr lang="en-US" altLang="zh-CN" sz="2400" dirty="0"/>
              <a:t> </a:t>
            </a:r>
            <a:r>
              <a:rPr lang="en-US" altLang="zh-CN" sz="2400" i="1" dirty="0"/>
              <a:t>n. </a:t>
            </a:r>
            <a:endParaRPr lang="en-US" altLang="zh-CN" sz="2400" i="1" dirty="0"/>
          </a:p>
          <a:p>
            <a:r>
              <a:rPr lang="en-US" altLang="zh-CN" sz="2400" dirty="0"/>
              <a:t>the forming of an opinion; the opinion formed </a:t>
            </a:r>
            <a:r>
              <a:rPr lang="zh-CN" altLang="en-US" sz="2400" dirty="0"/>
              <a:t>判断；意见，看法</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97596"/>
            <a:ext cx="7992888" cy="830997"/>
          </a:xfrm>
          <a:prstGeom prst="rect">
            <a:avLst/>
          </a:prstGeom>
          <a:noFill/>
          <a:ln w="9525">
            <a:noFill/>
            <a:miter lim="800000"/>
          </a:ln>
        </p:spPr>
        <p:txBody>
          <a:bodyPr wrap="square">
            <a:spAutoFit/>
          </a:bodyPr>
          <a:lstStyle/>
          <a:p>
            <a:r>
              <a:rPr lang="en-US" altLang="zh-CN" sz="2400" dirty="0"/>
              <a:t>In your judgment, what has caused the student’s failure in the examination?</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49587"/>
            <a:ext cx="7632848" cy="461665"/>
          </a:xfrm>
          <a:prstGeom prst="rect">
            <a:avLst/>
          </a:prstGeom>
          <a:noFill/>
          <a:ln w="9525">
            <a:noFill/>
            <a:miter lim="800000"/>
          </a:ln>
        </p:spPr>
        <p:txBody>
          <a:bodyPr wrap="square">
            <a:spAutoFit/>
          </a:bodyPr>
          <a:lstStyle/>
          <a:p>
            <a:pPr algn="just" eaLnBrk="0" hangingPunct="0"/>
            <a:r>
              <a:rPr lang="zh-CN" altLang="en-US" sz="2400" dirty="0"/>
              <a:t>你觉得是什么导致了这位学生考试不及格？</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40932" y="3749451"/>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at first</a:t>
            </a:r>
            <a:r>
              <a:rPr lang="en-US" altLang="zh-CN" sz="2400" dirty="0"/>
              <a:t> </a:t>
            </a:r>
            <a:endParaRPr lang="en-US" altLang="zh-CN" sz="2400" i="1" dirty="0"/>
          </a:p>
          <a:p>
            <a:r>
              <a:rPr lang="en-US" altLang="zh-CN" sz="2400" dirty="0"/>
              <a:t>at the beginning </a:t>
            </a:r>
            <a:r>
              <a:rPr lang="zh-CN" altLang="en-US" sz="2400" dirty="0"/>
              <a:t>起先</a:t>
            </a:r>
            <a:endParaRPr lang="zh-CN" altLang="zh-CN" sz="2400" dirty="0">
              <a:ea typeface="宋体" panose="02010600030101010101" pitchFamily="2" charset="-122"/>
            </a:endParaRPr>
          </a:p>
        </p:txBody>
      </p:sp>
      <p:sp>
        <p:nvSpPr>
          <p:cNvPr id="5" name="矩形 4"/>
          <p:cNvSpPr>
            <a:spLocks noChangeArrowheads="1"/>
          </p:cNvSpPr>
          <p:nvPr/>
        </p:nvSpPr>
        <p:spPr bwMode="auto">
          <a:xfrm>
            <a:off x="905716" y="2452234"/>
            <a:ext cx="8172400" cy="830997"/>
          </a:xfrm>
          <a:prstGeom prst="rect">
            <a:avLst/>
          </a:prstGeom>
          <a:noFill/>
          <a:ln w="9525">
            <a:noFill/>
            <a:miter lim="800000"/>
          </a:ln>
        </p:spPr>
        <p:txBody>
          <a:bodyPr wrap="square">
            <a:spAutoFit/>
          </a:bodyPr>
          <a:lstStyle/>
          <a:p>
            <a:r>
              <a:rPr lang="en-US" altLang="zh-CN" sz="2400" dirty="0"/>
              <a:t>Jack felt tired at first, but soon got used to the long working hours.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33173" y="3700526"/>
            <a:ext cx="7992888" cy="461665"/>
          </a:xfrm>
          <a:prstGeom prst="rect">
            <a:avLst/>
          </a:prstGeom>
          <a:noFill/>
          <a:ln w="9525">
            <a:noFill/>
            <a:miter lim="800000"/>
          </a:ln>
        </p:spPr>
        <p:txBody>
          <a:bodyPr wrap="square">
            <a:spAutoFit/>
          </a:bodyPr>
          <a:lstStyle/>
          <a:p>
            <a:pPr algn="just" eaLnBrk="0" hangingPunct="0"/>
            <a:r>
              <a:rPr lang="zh-CN" altLang="en-US" sz="2400" dirty="0"/>
              <a:t>起初杰克感到疲惫不堪，但很快就适应了长时间的工作。</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536425"/>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emergency</a:t>
            </a:r>
            <a:r>
              <a:rPr lang="en-US" altLang="zh-CN" sz="2400" dirty="0"/>
              <a:t> </a:t>
            </a:r>
            <a:r>
              <a:rPr lang="en-US" altLang="zh-CN" sz="2400" i="1" dirty="0"/>
              <a:t> n. </a:t>
            </a:r>
            <a:endParaRPr lang="en-US" altLang="zh-CN" sz="2400" i="1" dirty="0"/>
          </a:p>
          <a:p>
            <a:r>
              <a:rPr lang="en-US" altLang="zh-CN" sz="2400" dirty="0"/>
              <a:t>an unexpected and dangerous happening which must be dealt with at once </a:t>
            </a:r>
            <a:r>
              <a:rPr lang="zh-CN" altLang="en-US" sz="2400" dirty="0"/>
              <a:t>紧急情况；突发事件</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491943"/>
            <a:ext cx="8172400" cy="830997"/>
          </a:xfrm>
          <a:prstGeom prst="rect">
            <a:avLst/>
          </a:prstGeom>
          <a:noFill/>
          <a:ln w="9525">
            <a:noFill/>
            <a:miter lim="800000"/>
          </a:ln>
        </p:spPr>
        <p:txBody>
          <a:bodyPr wrap="square">
            <a:spAutoFit/>
          </a:bodyPr>
          <a:lstStyle/>
          <a:p>
            <a:r>
              <a:rPr lang="en-US" altLang="zh-CN" sz="2400" dirty="0"/>
              <a:t>The pilot of the aircraft was forced to make an emergency landing.</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这架飞机的飞行员被迫紧急着陆。</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59" y="2595562"/>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go wrong</a:t>
            </a:r>
            <a:endParaRPr lang="en-US" altLang="zh-CN" sz="2400" i="1" dirty="0"/>
          </a:p>
          <a:p>
            <a:r>
              <a:rPr lang="en-US" altLang="zh-CN" sz="2400" dirty="0"/>
              <a:t>stop developing well </a:t>
            </a:r>
            <a:r>
              <a:rPr lang="zh-CN" altLang="en-US" sz="2400" dirty="0"/>
              <a:t>出问题，出故障</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Everything went wrong with my computer after I installed that new program.</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自从安装了那个新程序，我的电脑就开始故障百出。</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1200329"/>
          </a:xfrm>
          <a:prstGeom prst="rect">
            <a:avLst/>
          </a:prstGeom>
          <a:noFill/>
          <a:ln w="9525">
            <a:noFill/>
            <a:miter lim="800000"/>
          </a:ln>
        </p:spPr>
        <p:txBody>
          <a:bodyPr wrap="square">
            <a:spAutoFit/>
          </a:bodyPr>
          <a:lstStyle/>
          <a:p>
            <a:r>
              <a:rPr lang="en-US" altLang="zh-CN" sz="2400" b="1" dirty="0">
                <a:solidFill>
                  <a:srgbClr val="CE200F"/>
                </a:solidFill>
              </a:rPr>
              <a:t>size up </a:t>
            </a:r>
            <a:endParaRPr lang="en-US" altLang="zh-CN" sz="2400" b="1" dirty="0">
              <a:solidFill>
                <a:srgbClr val="CE200F"/>
              </a:solidFill>
            </a:endParaRPr>
          </a:p>
          <a:p>
            <a:r>
              <a:rPr lang="en-US" altLang="zh-CN" sz="2400" dirty="0"/>
              <a:t>carefully examine (a situation or person) in order to make a judgment </a:t>
            </a:r>
            <a:r>
              <a:rPr lang="zh-CN" altLang="en-US" sz="2400" dirty="0"/>
              <a:t>估量， 判断</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830997"/>
          </a:xfrm>
          <a:prstGeom prst="rect">
            <a:avLst/>
          </a:prstGeom>
          <a:noFill/>
          <a:ln w="9525">
            <a:noFill/>
            <a:miter lim="800000"/>
          </a:ln>
        </p:spPr>
        <p:txBody>
          <a:bodyPr wrap="square">
            <a:spAutoFit/>
          </a:bodyPr>
          <a:lstStyle/>
          <a:p>
            <a:r>
              <a:rPr lang="en-US" altLang="zh-CN" sz="2400" dirty="0"/>
              <a:t>I don’t like the way the sales assistants in that shop size you up as you walk through the door.</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64408" y="3640043"/>
            <a:ext cx="7632848" cy="830997"/>
          </a:xfrm>
          <a:prstGeom prst="rect">
            <a:avLst/>
          </a:prstGeom>
          <a:noFill/>
          <a:ln w="9525">
            <a:noFill/>
            <a:miter lim="800000"/>
          </a:ln>
        </p:spPr>
        <p:txBody>
          <a:bodyPr wrap="square">
            <a:spAutoFit/>
          </a:bodyPr>
          <a:lstStyle/>
          <a:p>
            <a:pPr algn="just" eaLnBrk="0" hangingPunct="0"/>
            <a:r>
              <a:rPr lang="zh-CN" altLang="en-US" sz="2400" dirty="0"/>
              <a:t>我不喜欢那家商店里的销售员们在你走进店铺时上下打量你的样子。</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within reach (of </a:t>
            </a:r>
            <a:r>
              <a:rPr lang="en-US" altLang="zh-CN" sz="2400" b="1" dirty="0" err="1">
                <a:solidFill>
                  <a:srgbClr val="CE200F"/>
                </a:solidFill>
              </a:rPr>
              <a:t>sth</a:t>
            </a:r>
            <a:r>
              <a:rPr lang="en-US" altLang="zh-CN" sz="2400" b="1" dirty="0">
                <a:solidFill>
                  <a:srgbClr val="CE200F"/>
                </a:solidFill>
              </a:rPr>
              <a:t>.)</a:t>
            </a:r>
            <a:endParaRPr lang="en-US" altLang="zh-CN" sz="2400" b="1" dirty="0">
              <a:solidFill>
                <a:srgbClr val="CE200F"/>
              </a:solidFill>
            </a:endParaRPr>
          </a:p>
          <a:p>
            <a:r>
              <a:rPr lang="zh-CN" altLang="en-US" sz="2400" dirty="0"/>
              <a:t>伸手可及；靠近</a:t>
            </a:r>
            <a:endParaRPr lang="zh-CN" altLang="zh-CN" sz="2400" dirty="0">
              <a:ea typeface="宋体" panose="02010600030101010101" pitchFamily="2" charset="-122"/>
            </a:endParaRPr>
          </a:p>
        </p:txBody>
      </p:sp>
      <p:sp>
        <p:nvSpPr>
          <p:cNvPr id="5" name="矩形 4"/>
          <p:cNvSpPr>
            <a:spLocks noChangeArrowheads="1"/>
          </p:cNvSpPr>
          <p:nvPr/>
        </p:nvSpPr>
        <p:spPr bwMode="auto">
          <a:xfrm>
            <a:off x="1115616" y="2399922"/>
            <a:ext cx="8028384" cy="830997"/>
          </a:xfrm>
          <a:prstGeom prst="rect">
            <a:avLst/>
          </a:prstGeom>
          <a:noFill/>
          <a:ln w="9525">
            <a:noFill/>
            <a:miter lim="800000"/>
          </a:ln>
        </p:spPr>
        <p:txBody>
          <a:bodyPr wrap="square">
            <a:spAutoFit/>
          </a:bodyPr>
          <a:lstStyle/>
          <a:p>
            <a:r>
              <a:rPr lang="en-US" altLang="zh-CN" sz="2400" dirty="0"/>
              <a:t>The apartment building is within easy reach of schools and sports facilities.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111666" y="3693740"/>
            <a:ext cx="7632848" cy="461665"/>
          </a:xfrm>
          <a:prstGeom prst="rect">
            <a:avLst/>
          </a:prstGeom>
          <a:noFill/>
          <a:ln w="9525">
            <a:noFill/>
            <a:miter lim="800000"/>
          </a:ln>
        </p:spPr>
        <p:txBody>
          <a:bodyPr wrap="square">
            <a:spAutoFit/>
          </a:bodyPr>
          <a:lstStyle/>
          <a:p>
            <a:pPr algn="just" eaLnBrk="0" hangingPunct="0"/>
            <a:r>
              <a:rPr lang="zh-CN" altLang="en-US" sz="2400" dirty="0"/>
              <a:t>这幢公寓大楼离学校和运动设施都很近。</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evidence</a:t>
            </a:r>
            <a:r>
              <a:rPr lang="en-US" altLang="zh-CN" sz="2400" dirty="0"/>
              <a:t> </a:t>
            </a:r>
            <a:r>
              <a:rPr lang="en-US" altLang="zh-CN" sz="2400" i="1" dirty="0"/>
              <a:t>n. </a:t>
            </a:r>
            <a:endParaRPr lang="en-US" altLang="zh-CN" sz="2400" i="1" dirty="0"/>
          </a:p>
          <a:p>
            <a:r>
              <a:rPr lang="en-US" altLang="zh-CN" sz="2400" dirty="0" err="1"/>
              <a:t>sth</a:t>
            </a:r>
            <a:r>
              <a:rPr lang="en-US" altLang="zh-CN" sz="2400" dirty="0"/>
              <a:t>. that gives a reason for believing </a:t>
            </a:r>
            <a:r>
              <a:rPr lang="en-US" altLang="zh-CN" sz="2400" dirty="0" err="1"/>
              <a:t>sth</a:t>
            </a:r>
            <a:r>
              <a:rPr lang="en-US" altLang="zh-CN" sz="2400" dirty="0"/>
              <a:t>.; trace </a:t>
            </a:r>
            <a:r>
              <a:rPr lang="zh-CN" altLang="en-US" sz="2400" dirty="0"/>
              <a:t>证据；迹象</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325310"/>
            <a:ext cx="8172400" cy="830997"/>
          </a:xfrm>
          <a:prstGeom prst="rect">
            <a:avLst/>
          </a:prstGeom>
          <a:noFill/>
          <a:ln w="9525">
            <a:noFill/>
            <a:miter lim="800000"/>
          </a:ln>
        </p:spPr>
        <p:txBody>
          <a:bodyPr wrap="square">
            <a:spAutoFit/>
          </a:bodyPr>
          <a:lstStyle/>
          <a:p>
            <a:r>
              <a:rPr lang="en-US" altLang="zh-CN" sz="2400" dirty="0"/>
              <a:t>There is a lot of evidence that stress is partly responsible for diseases.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4263" y="3693740"/>
            <a:ext cx="7632848" cy="461665"/>
          </a:xfrm>
          <a:prstGeom prst="rect">
            <a:avLst/>
          </a:prstGeom>
          <a:noFill/>
          <a:ln w="9525">
            <a:noFill/>
            <a:miter lim="800000"/>
          </a:ln>
        </p:spPr>
        <p:txBody>
          <a:bodyPr wrap="square">
            <a:spAutoFit/>
          </a:bodyPr>
          <a:lstStyle/>
          <a:p>
            <a:pPr algn="just" eaLnBrk="0" hangingPunct="0"/>
            <a:r>
              <a:rPr lang="zh-CN" altLang="en-US" sz="2400" dirty="0"/>
              <a:t>有很多证据表明压力是导致疾病的原因之一。</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12969"/>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deceive </a:t>
            </a:r>
            <a:r>
              <a:rPr lang="en-US" altLang="zh-CN" sz="2400" i="1" dirty="0"/>
              <a:t>v.</a:t>
            </a:r>
            <a:endParaRPr lang="en-US" altLang="zh-CN" sz="2400" b="1" dirty="0"/>
          </a:p>
          <a:p>
            <a:r>
              <a:rPr lang="en-US" altLang="zh-CN" sz="2400" dirty="0"/>
              <a:t>try to make (sb.) believe </a:t>
            </a:r>
            <a:r>
              <a:rPr lang="en-US" altLang="zh-CN" sz="2400" dirty="0" err="1"/>
              <a:t>sth</a:t>
            </a:r>
            <a:r>
              <a:rPr lang="en-US" altLang="zh-CN" sz="2400" dirty="0"/>
              <a:t>. that is false </a:t>
            </a:r>
            <a:r>
              <a:rPr lang="zh-CN" altLang="en-US" sz="2400" dirty="0"/>
              <a:t>欺骗</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8172400" cy="461665"/>
          </a:xfrm>
          <a:prstGeom prst="rect">
            <a:avLst/>
          </a:prstGeom>
          <a:noFill/>
          <a:ln w="9525">
            <a:noFill/>
            <a:miter lim="800000"/>
          </a:ln>
        </p:spPr>
        <p:txBody>
          <a:bodyPr wrap="square">
            <a:spAutoFit/>
          </a:bodyPr>
          <a:lstStyle/>
          <a:p>
            <a:r>
              <a:rPr lang="en-US" altLang="zh-CN" sz="2400" dirty="0"/>
              <a:t>They deceived the old man into signing the papers.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899592" y="3642148"/>
            <a:ext cx="7632848" cy="461665"/>
          </a:xfrm>
          <a:prstGeom prst="rect">
            <a:avLst/>
          </a:prstGeom>
          <a:noFill/>
          <a:ln w="9525">
            <a:noFill/>
            <a:miter lim="800000"/>
          </a:ln>
        </p:spPr>
        <p:txBody>
          <a:bodyPr wrap="square">
            <a:spAutoFit/>
          </a:bodyPr>
          <a:lstStyle/>
          <a:p>
            <a:pPr algn="just" eaLnBrk="0" hangingPunct="0"/>
            <a:r>
              <a:rPr lang="zh-CN" altLang="en-US" sz="2400" dirty="0"/>
              <a:t> 他们哄骗那位老人签署了这些文件。</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43235"/>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697260"/>
            <a:ext cx="8292045" cy="4327677"/>
          </a:xfrm>
        </p:spPr>
        <p:txBody>
          <a:bodyPr>
            <a:normAutofit/>
          </a:bodyPr>
          <a:lstStyle/>
          <a:p>
            <a:pPr marL="0" indent="0">
              <a:buNone/>
            </a:pPr>
            <a:r>
              <a:rPr lang="en-US" altLang="zh-CN" dirty="0">
                <a:solidFill>
                  <a:srgbClr val="4C4C4C"/>
                </a:solidFill>
              </a:rPr>
              <a:t>Watch the video </a:t>
            </a:r>
            <a:r>
              <a:rPr lang="en-US" altLang="zh-CN" b="1" i="1" dirty="0" smtClean="0">
                <a:solidFill>
                  <a:srgbClr val="4C4C4C"/>
                </a:solidFill>
              </a:rPr>
              <a:t>What are the smartest </a:t>
            </a:r>
            <a:r>
              <a:rPr lang="en-US" altLang="zh-CN" b="1" i="1" dirty="0" smtClean="0">
                <a:solidFill>
                  <a:srgbClr val="4C4C4C"/>
                </a:solidFill>
              </a:rPr>
              <a:t>animals</a:t>
            </a:r>
            <a:r>
              <a:rPr lang="en-US" altLang="zh-CN" b="1" i="1" dirty="0">
                <a:solidFill>
                  <a:srgbClr val="4C4C4C"/>
                </a:solidFill>
              </a:rPr>
              <a:t> </a:t>
            </a:r>
            <a:r>
              <a:rPr lang="en-US" altLang="zh-CN" dirty="0" smtClean="0">
                <a:solidFill>
                  <a:srgbClr val="4C4C4C"/>
                </a:solidFill>
              </a:rPr>
              <a:t>and </a:t>
            </a:r>
            <a:r>
              <a:rPr lang="en-US" altLang="zh-CN" dirty="0">
                <a:solidFill>
                  <a:srgbClr val="4C4C4C"/>
                </a:solidFill>
              </a:rPr>
              <a:t>then list out the intelligence of the three animals.</a:t>
            </a:r>
            <a:endParaRPr lang="en-US" altLang="zh-CN" dirty="0">
              <a:solidFill>
                <a:srgbClr val="4C4C4C"/>
              </a:solidFill>
            </a:endParaRPr>
          </a:p>
          <a:p>
            <a:pPr marL="0" indent="0">
              <a:buNone/>
            </a:pPr>
            <a:endParaRPr lang="zh-CN" altLang="en-US" b="1" i="1" dirty="0">
              <a:solidFill>
                <a:srgbClr val="4C4C4C"/>
              </a:solidFill>
            </a:endParaRPr>
          </a:p>
        </p:txBody>
      </p:sp>
      <p:sp>
        <p:nvSpPr>
          <p:cNvPr id="5" name="标题 1"/>
          <p:cNvSpPr txBox="1"/>
          <p:nvPr/>
        </p:nvSpPr>
        <p:spPr>
          <a:xfrm>
            <a:off x="467544" y="81410"/>
            <a:ext cx="8206046" cy="566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1" i="0" kern="1200" baseline="0">
                <a:solidFill>
                  <a:schemeClr val="bg1"/>
                </a:solidFill>
                <a:effectLst/>
                <a:latin typeface="Arial Black" panose="020B0A04020102020204" pitchFamily="34" charset="0"/>
                <a:ea typeface="微软雅黑" panose="020B0503020204020204" pitchFamily="34" charset="-122"/>
                <a:cs typeface="+mj-cs"/>
              </a:defRPr>
            </a:lvl1pPr>
          </a:lstStyle>
          <a:p>
            <a:r>
              <a:rPr lang="en-US" altLang="zh-CN" dirty="0"/>
              <a:t>Before Reading</a:t>
            </a:r>
            <a:endParaRPr lang="zh-CN" altLang="en-US" dirty="0"/>
          </a:p>
        </p:txBody>
      </p:sp>
      <p:pic>
        <p:nvPicPr>
          <p:cNvPr id="4" name="图片 3">
            <a:hlinkClick r:id="rId1" action="ppaction://hlinkfile"/>
          </p:cNvPr>
          <p:cNvPicPr>
            <a:picLocks noChangeAspect="1"/>
          </p:cNvPicPr>
          <p:nvPr/>
        </p:nvPicPr>
        <p:blipFill>
          <a:blip r:embed="rId2"/>
          <a:stretch>
            <a:fillRect/>
          </a:stretch>
        </p:blipFill>
        <p:spPr>
          <a:xfrm>
            <a:off x="1259632" y="1417340"/>
            <a:ext cx="6821519" cy="3923883"/>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894458"/>
            <a:ext cx="8532440" cy="830997"/>
          </a:xfrm>
          <a:prstGeom prst="rect">
            <a:avLst/>
          </a:prstGeom>
          <a:noFill/>
          <a:ln w="9525">
            <a:noFill/>
            <a:miter lim="800000"/>
          </a:ln>
        </p:spPr>
        <p:txBody>
          <a:bodyPr wrap="square">
            <a:spAutoFit/>
          </a:bodyPr>
          <a:lstStyle/>
          <a:p>
            <a:r>
              <a:rPr lang="en-US" altLang="zh-CN" sz="2400" b="1" dirty="0">
                <a:solidFill>
                  <a:srgbClr val="CE200F"/>
                </a:solidFill>
              </a:rPr>
              <a:t>gaze </a:t>
            </a:r>
            <a:r>
              <a:rPr lang="en-US" altLang="zh-CN" sz="2400" i="1" dirty="0">
                <a:solidFill>
                  <a:srgbClr val="FF0000"/>
                </a:solidFill>
                <a:ea typeface="宋体" panose="02010600030101010101" pitchFamily="2" charset="-122"/>
              </a:rPr>
              <a:t> </a:t>
            </a:r>
            <a:endParaRPr lang="en-US" altLang="zh-CN" sz="2400" b="1" dirty="0">
              <a:solidFill>
                <a:srgbClr val="CE200F"/>
              </a:solidFill>
            </a:endParaRPr>
          </a:p>
          <a:p>
            <a:pPr marL="457200" indent="-457200">
              <a:buAutoNum type="arabicParenR"/>
            </a:pPr>
            <a:r>
              <a:rPr lang="en-US" altLang="zh-CN" sz="2400" dirty="0"/>
              <a:t>n. </a:t>
            </a:r>
            <a:r>
              <a:rPr lang="zh-CN" altLang="en-US" sz="2400" dirty="0"/>
              <a:t>凝视，注视</a:t>
            </a:r>
            <a:endParaRPr lang="en-US" altLang="zh-CN" sz="2400" dirty="0"/>
          </a:p>
        </p:txBody>
      </p:sp>
      <p:sp>
        <p:nvSpPr>
          <p:cNvPr id="5" name="矩形 4"/>
          <p:cNvSpPr>
            <a:spLocks noChangeArrowheads="1"/>
          </p:cNvSpPr>
          <p:nvPr/>
        </p:nvSpPr>
        <p:spPr bwMode="auto">
          <a:xfrm>
            <a:off x="1043608" y="2209428"/>
            <a:ext cx="7632848" cy="461665"/>
          </a:xfrm>
          <a:prstGeom prst="rect">
            <a:avLst/>
          </a:prstGeom>
          <a:noFill/>
          <a:ln w="9525">
            <a:noFill/>
            <a:miter lim="800000"/>
          </a:ln>
        </p:spPr>
        <p:txBody>
          <a:bodyPr wrap="square">
            <a:spAutoFit/>
          </a:bodyPr>
          <a:lstStyle/>
          <a:p>
            <a:pPr marL="457200" indent="-457200">
              <a:buAutoNum type="arabicParenR"/>
            </a:pPr>
            <a:r>
              <a:rPr lang="en-US" altLang="zh-CN" sz="2400" dirty="0"/>
              <a:t>Mike fixed his gaze on me and then smiled.</a:t>
            </a:r>
            <a:endParaRPr lang="en-US" altLang="zh-CN" sz="2400" dirty="0"/>
          </a:p>
        </p:txBody>
      </p:sp>
      <p:sp>
        <p:nvSpPr>
          <p:cNvPr id="7" name="Rectangle 25"/>
          <p:cNvSpPr>
            <a:spLocks noChangeArrowheads="1"/>
          </p:cNvSpPr>
          <p:nvPr/>
        </p:nvSpPr>
        <p:spPr bwMode="auto">
          <a:xfrm>
            <a:off x="971600" y="3577580"/>
            <a:ext cx="7632848" cy="461665"/>
          </a:xfrm>
          <a:prstGeom prst="rect">
            <a:avLst/>
          </a:prstGeom>
          <a:noFill/>
          <a:ln w="9525">
            <a:noFill/>
            <a:miter lim="800000"/>
          </a:ln>
        </p:spPr>
        <p:txBody>
          <a:bodyPr wrap="square">
            <a:spAutoFit/>
          </a:bodyPr>
          <a:lstStyle/>
          <a:p>
            <a:pPr algn="just" eaLnBrk="0" hangingPunct="0"/>
            <a:r>
              <a:rPr lang="zh-CN" altLang="en-US" sz="2400" dirty="0"/>
              <a:t> </a:t>
            </a:r>
            <a:r>
              <a:rPr lang="en-US" altLang="zh-CN" sz="2400" dirty="0"/>
              <a:t>1)  </a:t>
            </a:r>
            <a:r>
              <a:rPr lang="zh-CN" altLang="en-US" sz="2400" dirty="0"/>
              <a:t>迈克盯着我看，然后露出了笑容。</a:t>
            </a:r>
            <a:endParaRPr lang="en-US" altLang="zh-CN" sz="2400" dirty="0"/>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894458"/>
            <a:ext cx="8532440" cy="830997"/>
          </a:xfrm>
          <a:prstGeom prst="rect">
            <a:avLst/>
          </a:prstGeom>
          <a:noFill/>
          <a:ln w="9525">
            <a:noFill/>
            <a:miter lim="800000"/>
          </a:ln>
        </p:spPr>
        <p:txBody>
          <a:bodyPr wrap="square">
            <a:spAutoFit/>
          </a:bodyPr>
          <a:lstStyle/>
          <a:p>
            <a:r>
              <a:rPr lang="en-US" altLang="zh-CN" sz="2400" b="1" dirty="0">
                <a:solidFill>
                  <a:srgbClr val="CE200F"/>
                </a:solidFill>
              </a:rPr>
              <a:t>gaze </a:t>
            </a:r>
            <a:r>
              <a:rPr lang="en-US" altLang="zh-CN" sz="2400" i="1" dirty="0">
                <a:solidFill>
                  <a:srgbClr val="FF0000"/>
                </a:solidFill>
                <a:ea typeface="宋体" panose="02010600030101010101" pitchFamily="2" charset="-122"/>
              </a:rPr>
              <a:t> </a:t>
            </a:r>
            <a:endParaRPr lang="en-US" altLang="zh-CN" sz="2400" b="1" dirty="0">
              <a:solidFill>
                <a:srgbClr val="CE200F"/>
              </a:solidFill>
            </a:endParaRPr>
          </a:p>
          <a:p>
            <a:r>
              <a:rPr lang="en-US" altLang="zh-CN" sz="2400" dirty="0"/>
              <a:t>2</a:t>
            </a:r>
            <a:r>
              <a:rPr lang="zh-CN" altLang="en-US" sz="2400" dirty="0"/>
              <a:t>）</a:t>
            </a:r>
            <a:r>
              <a:rPr lang="en-US" altLang="zh-CN" sz="2400" dirty="0"/>
              <a:t>v. </a:t>
            </a:r>
            <a:r>
              <a:rPr lang="zh-CN" altLang="en-US" sz="2400" dirty="0"/>
              <a:t>凝视，注视</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32848" cy="461665"/>
          </a:xfrm>
          <a:prstGeom prst="rect">
            <a:avLst/>
          </a:prstGeom>
          <a:noFill/>
          <a:ln w="9525">
            <a:noFill/>
            <a:miter lim="800000"/>
          </a:ln>
        </p:spPr>
        <p:txBody>
          <a:bodyPr wrap="square">
            <a:spAutoFit/>
          </a:bodyPr>
          <a:lstStyle/>
          <a:p>
            <a:r>
              <a:rPr lang="en-US" altLang="zh-CN" sz="2400" dirty="0"/>
              <a:t>2</a:t>
            </a:r>
            <a:r>
              <a:rPr lang="zh-CN" altLang="en-US" sz="2400" dirty="0"/>
              <a:t>）</a:t>
            </a:r>
            <a:r>
              <a:rPr lang="en-US" altLang="zh-CN" sz="2400" dirty="0"/>
              <a:t>The children gazed at all the skyscrapers in awe.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61356" y="3577580"/>
            <a:ext cx="7632848" cy="461665"/>
          </a:xfrm>
          <a:prstGeom prst="rect">
            <a:avLst/>
          </a:prstGeom>
          <a:noFill/>
          <a:ln w="9525">
            <a:noFill/>
            <a:miter lim="800000"/>
          </a:ln>
        </p:spPr>
        <p:txBody>
          <a:bodyPr wrap="square">
            <a:spAutoFit/>
          </a:bodyPr>
          <a:lstStyle/>
          <a:p>
            <a:pPr algn="just" eaLnBrk="0" hangingPunct="0"/>
            <a:r>
              <a:rPr lang="en-US" altLang="zh-CN" sz="2400" dirty="0">
                <a:ea typeface="宋体" panose="02010600030101010101" pitchFamily="2" charset="-122"/>
              </a:rPr>
              <a:t>2)  </a:t>
            </a:r>
            <a:r>
              <a:rPr lang="zh-CN" altLang="en-US" sz="2400" dirty="0"/>
              <a:t>孩子们目不转睛地望着这些摩天大厦，惊叹不已。</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give in</a:t>
            </a:r>
            <a:endParaRPr lang="en-US" altLang="zh-CN" sz="2400" b="1" dirty="0">
              <a:solidFill>
                <a:srgbClr val="CE200F"/>
              </a:solidFill>
            </a:endParaRPr>
          </a:p>
          <a:p>
            <a:r>
              <a:rPr lang="en-US" altLang="zh-CN" sz="2400" dirty="0"/>
              <a:t>yield, cease opposition </a:t>
            </a:r>
            <a:r>
              <a:rPr lang="zh-CN" altLang="en-US" sz="2400" dirty="0"/>
              <a:t>让步；屈服</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ln>
        </p:spPr>
        <p:txBody>
          <a:bodyPr wrap="square">
            <a:spAutoFit/>
          </a:bodyPr>
          <a:lstStyle/>
          <a:p>
            <a:r>
              <a:rPr lang="en-US" altLang="zh-CN" sz="2400" dirty="0"/>
              <a:t>The authorities showed no signs of giving in to the kidnappers’ demands.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577580"/>
            <a:ext cx="7632848" cy="461665"/>
          </a:xfrm>
          <a:prstGeom prst="rect">
            <a:avLst/>
          </a:prstGeom>
          <a:noFill/>
          <a:ln w="9525">
            <a:noFill/>
            <a:miter lim="800000"/>
          </a:ln>
        </p:spPr>
        <p:txBody>
          <a:bodyPr wrap="square">
            <a:spAutoFit/>
          </a:bodyPr>
          <a:lstStyle/>
          <a:p>
            <a:pPr algn="just" eaLnBrk="0" hangingPunct="0"/>
            <a:r>
              <a:rPr lang="zh-CN" altLang="en-US" sz="2400" dirty="0"/>
              <a:t> 当局没有表现出向绑架者妥协并满足其要求的意向。</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underneath </a:t>
            </a:r>
            <a:r>
              <a:rPr lang="en-US" altLang="zh-CN" sz="2400" i="1" dirty="0"/>
              <a:t>prep., ad.</a:t>
            </a:r>
            <a:r>
              <a:rPr lang="en-US" altLang="zh-CN" sz="2400" i="1" dirty="0">
                <a:solidFill>
                  <a:srgbClr val="FF0000"/>
                </a:solidFill>
                <a:ea typeface="宋体" panose="02010600030101010101" pitchFamily="2" charset="-122"/>
              </a:rPr>
              <a:t> </a:t>
            </a:r>
            <a:endParaRPr lang="en-US" altLang="zh-CN" sz="2400" b="1" i="1" dirty="0">
              <a:solidFill>
                <a:srgbClr val="CE200F"/>
              </a:solidFill>
            </a:endParaRPr>
          </a:p>
          <a:p>
            <a:r>
              <a:rPr lang="en-US" altLang="zh-CN" sz="2400" dirty="0"/>
              <a:t>under or below </a:t>
            </a:r>
            <a:r>
              <a:rPr lang="zh-CN" altLang="en-US" sz="2400" dirty="0"/>
              <a:t>在（</a:t>
            </a:r>
            <a:r>
              <a:rPr lang="en-US" altLang="zh-CN" sz="2400" dirty="0"/>
              <a:t>…</a:t>
            </a:r>
            <a:r>
              <a:rPr lang="zh-CN" altLang="en-US" sz="2400" dirty="0"/>
              <a:t>）下面，在（</a:t>
            </a:r>
            <a:r>
              <a:rPr lang="en-US" altLang="zh-CN" sz="2400" dirty="0"/>
              <a:t>…</a:t>
            </a:r>
            <a:r>
              <a:rPr lang="zh-CN" altLang="en-US" sz="2400" dirty="0"/>
              <a:t>）底下</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ln>
        </p:spPr>
        <p:txBody>
          <a:bodyPr wrap="square">
            <a:spAutoFit/>
          </a:bodyPr>
          <a:lstStyle/>
          <a:p>
            <a:r>
              <a:rPr lang="en-US" altLang="zh-CN" sz="2400" dirty="0"/>
              <a:t>You can check the actual construction of the chair by looking underneath.</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56623" y="3527193"/>
            <a:ext cx="7632848" cy="461665"/>
          </a:xfrm>
          <a:prstGeom prst="rect">
            <a:avLst/>
          </a:prstGeom>
          <a:noFill/>
          <a:ln w="9525">
            <a:noFill/>
            <a:miter lim="800000"/>
          </a:ln>
        </p:spPr>
        <p:txBody>
          <a:bodyPr wrap="square">
            <a:spAutoFit/>
          </a:bodyPr>
          <a:lstStyle/>
          <a:p>
            <a:pPr algn="just" eaLnBrk="0" hangingPunct="0"/>
            <a:r>
              <a:rPr lang="zh-CN" altLang="en-US" sz="2400" dirty="0"/>
              <a:t>你往底部看就可以检查椅子的实际结构。</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597744" y="881380"/>
            <a:ext cx="8532440" cy="1200329"/>
          </a:xfrm>
          <a:prstGeom prst="rect">
            <a:avLst/>
          </a:prstGeom>
          <a:noFill/>
          <a:ln w="9525">
            <a:noFill/>
            <a:miter lim="800000"/>
          </a:ln>
        </p:spPr>
        <p:txBody>
          <a:bodyPr wrap="square">
            <a:spAutoFit/>
          </a:bodyPr>
          <a:lstStyle/>
          <a:p>
            <a:r>
              <a:rPr lang="en-US" altLang="zh-CN" sz="2400" b="1" dirty="0">
                <a:solidFill>
                  <a:srgbClr val="CE200F"/>
                </a:solidFill>
              </a:rPr>
              <a:t>survive </a:t>
            </a:r>
            <a:r>
              <a:rPr lang="en-US" altLang="zh-CN" sz="2400" i="1" dirty="0">
                <a:ea typeface="宋体" panose="02010600030101010101" pitchFamily="2" charset="-122"/>
              </a:rPr>
              <a:t>v.</a:t>
            </a:r>
            <a:r>
              <a:rPr lang="en-US" altLang="zh-CN" sz="2400" i="1" dirty="0">
                <a:solidFill>
                  <a:srgbClr val="FF0000"/>
                </a:solidFill>
                <a:ea typeface="宋体" panose="02010600030101010101" pitchFamily="2" charset="-122"/>
              </a:rPr>
              <a:t> </a:t>
            </a:r>
            <a:endParaRPr lang="en-US" altLang="zh-CN" sz="2400" b="1" dirty="0">
              <a:solidFill>
                <a:srgbClr val="CE200F"/>
              </a:solidFill>
            </a:endParaRPr>
          </a:p>
          <a:p>
            <a:r>
              <a:rPr lang="en-US" altLang="zh-CN" sz="2400" dirty="0"/>
              <a:t>continue to live or exist despite a dangerous event or time </a:t>
            </a:r>
            <a:r>
              <a:rPr lang="zh-CN" altLang="en-US" sz="2400" dirty="0"/>
              <a:t>幸存；幸免于难</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32848" cy="830997"/>
          </a:xfrm>
          <a:prstGeom prst="rect">
            <a:avLst/>
          </a:prstGeom>
          <a:noFill/>
          <a:ln w="9525">
            <a:noFill/>
            <a:miter lim="800000"/>
          </a:ln>
        </p:spPr>
        <p:txBody>
          <a:bodyPr wrap="square">
            <a:spAutoFit/>
          </a:bodyPr>
          <a:lstStyle/>
          <a:p>
            <a:r>
              <a:rPr lang="en-US" altLang="zh-CN" sz="2400" dirty="0"/>
              <a:t>The baby was born with a heart problem and only survived for a few hours.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78295" y="3525351"/>
            <a:ext cx="7632848" cy="461665"/>
          </a:xfrm>
          <a:prstGeom prst="rect">
            <a:avLst/>
          </a:prstGeom>
          <a:noFill/>
          <a:ln w="9525">
            <a:noFill/>
            <a:miter lim="800000"/>
          </a:ln>
        </p:spPr>
        <p:txBody>
          <a:bodyPr wrap="square">
            <a:spAutoFit/>
          </a:bodyPr>
          <a:lstStyle/>
          <a:p>
            <a:pPr algn="just" eaLnBrk="0" hangingPunct="0"/>
            <a:r>
              <a:rPr lang="zh-CN" altLang="en-US" sz="2400" dirty="0"/>
              <a:t>这个婴儿患有先天性心脏病，只存活了几个小时。</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8532440" cy="830997"/>
          </a:xfrm>
          <a:prstGeom prst="rect">
            <a:avLst/>
          </a:prstGeom>
          <a:noFill/>
          <a:ln w="9525">
            <a:noFill/>
            <a:miter lim="800000"/>
          </a:ln>
        </p:spPr>
        <p:txBody>
          <a:bodyPr wrap="square">
            <a:spAutoFit/>
          </a:bodyPr>
          <a:lstStyle/>
          <a:p>
            <a:r>
              <a:rPr lang="en-US" altLang="zh-CN" sz="2400" b="1" dirty="0">
                <a:solidFill>
                  <a:srgbClr val="CE200F"/>
                </a:solidFill>
              </a:rPr>
              <a:t>wipe out</a:t>
            </a:r>
            <a:endParaRPr lang="en-US" altLang="zh-CN" sz="2400" b="1" dirty="0">
              <a:solidFill>
                <a:srgbClr val="CE200F"/>
              </a:solidFill>
            </a:endParaRPr>
          </a:p>
          <a:p>
            <a:r>
              <a:rPr lang="en-US" altLang="zh-CN" sz="2400" dirty="0"/>
              <a:t>get rid of or destroy </a:t>
            </a:r>
            <a:r>
              <a:rPr lang="zh-CN" altLang="en-US" sz="2400" dirty="0"/>
              <a:t>消灭，消除</a:t>
            </a:r>
            <a:endParaRPr lang="zh-CN" altLang="zh-CN" sz="2400" dirty="0">
              <a:ea typeface="宋体" panose="02010600030101010101" pitchFamily="2" charset="-122"/>
            </a:endParaRPr>
          </a:p>
        </p:txBody>
      </p:sp>
      <p:sp>
        <p:nvSpPr>
          <p:cNvPr id="5" name="矩形 4"/>
          <p:cNvSpPr>
            <a:spLocks noChangeArrowheads="1"/>
          </p:cNvSpPr>
          <p:nvPr/>
        </p:nvSpPr>
        <p:spPr bwMode="auto">
          <a:xfrm>
            <a:off x="1043608" y="2209428"/>
            <a:ext cx="7632848" cy="461665"/>
          </a:xfrm>
          <a:prstGeom prst="rect">
            <a:avLst/>
          </a:prstGeom>
          <a:noFill/>
          <a:ln w="9525">
            <a:noFill/>
            <a:miter lim="800000"/>
          </a:ln>
        </p:spPr>
        <p:txBody>
          <a:bodyPr wrap="square">
            <a:spAutoFit/>
          </a:bodyPr>
          <a:lstStyle/>
          <a:p>
            <a:r>
              <a:rPr lang="en-US" altLang="zh-CN" sz="2400" dirty="0"/>
              <a:t>The bank agreed to wipe out their debts.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1044641" y="3577580"/>
            <a:ext cx="7632848" cy="461665"/>
          </a:xfrm>
          <a:prstGeom prst="rect">
            <a:avLst/>
          </a:prstGeom>
          <a:noFill/>
          <a:ln w="9525">
            <a:noFill/>
            <a:miter lim="800000"/>
          </a:ln>
        </p:spPr>
        <p:txBody>
          <a:bodyPr wrap="square">
            <a:spAutoFit/>
          </a:bodyPr>
          <a:lstStyle/>
          <a:p>
            <a:pPr algn="just" eaLnBrk="0" hangingPunct="0"/>
            <a:r>
              <a:rPr lang="zh-CN" altLang="en-US" sz="2400" dirty="0"/>
              <a:t>银行同意将他们的债务一笔勾销。</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83568" y="2281436"/>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717142" y="943780"/>
            <a:ext cx="8532440" cy="830997"/>
          </a:xfrm>
          <a:prstGeom prst="rect">
            <a:avLst/>
          </a:prstGeom>
          <a:noFill/>
          <a:ln w="9525">
            <a:noFill/>
            <a:miter lim="800000"/>
          </a:ln>
        </p:spPr>
        <p:txBody>
          <a:bodyPr wrap="square">
            <a:spAutoFit/>
          </a:bodyPr>
          <a:lstStyle/>
          <a:p>
            <a:r>
              <a:rPr lang="en-US" altLang="zh-CN" sz="2400" b="1" dirty="0">
                <a:solidFill>
                  <a:srgbClr val="CE200F"/>
                </a:solidFill>
              </a:rPr>
              <a:t>horizon</a:t>
            </a:r>
            <a:endParaRPr lang="en-US" altLang="zh-CN" sz="2400" b="1" dirty="0">
              <a:solidFill>
                <a:srgbClr val="CE200F"/>
              </a:solidFill>
            </a:endParaRPr>
          </a:p>
          <a:p>
            <a:pPr marL="457200" indent="-457200">
              <a:buAutoNum type="arabicParenR"/>
            </a:pPr>
            <a:r>
              <a:rPr lang="en-US" altLang="zh-CN" sz="2400" dirty="0"/>
              <a:t>n. (used in the plural) </a:t>
            </a:r>
            <a:r>
              <a:rPr lang="zh-CN" altLang="en-US" sz="2400" dirty="0"/>
              <a:t>眼界，见识</a:t>
            </a:r>
            <a:endParaRPr lang="en-US" altLang="zh-CN" sz="2400" dirty="0"/>
          </a:p>
        </p:txBody>
      </p:sp>
      <p:sp>
        <p:nvSpPr>
          <p:cNvPr id="5" name="矩形 4"/>
          <p:cNvSpPr>
            <a:spLocks noChangeArrowheads="1"/>
          </p:cNvSpPr>
          <p:nvPr/>
        </p:nvSpPr>
        <p:spPr bwMode="auto">
          <a:xfrm>
            <a:off x="1076972" y="2421676"/>
            <a:ext cx="7632848" cy="461665"/>
          </a:xfrm>
          <a:prstGeom prst="rect">
            <a:avLst/>
          </a:prstGeom>
          <a:noFill/>
          <a:ln w="9525">
            <a:noFill/>
            <a:miter lim="800000"/>
          </a:ln>
        </p:spPr>
        <p:txBody>
          <a:bodyPr wrap="square">
            <a:spAutoFit/>
          </a:bodyPr>
          <a:lstStyle/>
          <a:p>
            <a:pPr marL="457200" indent="-457200">
              <a:buAutoNum type="arabicParenR"/>
            </a:pPr>
            <a:r>
              <a:rPr lang="en-US" altLang="zh-CN" sz="2400" dirty="0"/>
              <a:t>Reading and travel can widen one’s horizons.</a:t>
            </a:r>
            <a:endParaRPr lang="en-US" altLang="zh-CN" sz="2400" dirty="0"/>
          </a:p>
        </p:txBody>
      </p:sp>
      <p:sp>
        <p:nvSpPr>
          <p:cNvPr id="7" name="Rectangle 25"/>
          <p:cNvSpPr>
            <a:spLocks noChangeArrowheads="1"/>
          </p:cNvSpPr>
          <p:nvPr/>
        </p:nvSpPr>
        <p:spPr bwMode="auto">
          <a:xfrm>
            <a:off x="996459" y="3530240"/>
            <a:ext cx="7632848" cy="461665"/>
          </a:xfrm>
          <a:prstGeom prst="rect">
            <a:avLst/>
          </a:prstGeom>
          <a:noFill/>
          <a:ln w="9525">
            <a:noFill/>
            <a:miter lim="800000"/>
          </a:ln>
        </p:spPr>
        <p:txBody>
          <a:bodyPr wrap="square">
            <a:spAutoFit/>
          </a:bodyPr>
          <a:lstStyle/>
          <a:p>
            <a:pPr algn="just" eaLnBrk="0" hangingPunct="0"/>
            <a:r>
              <a:rPr lang="zh-CN" altLang="en-US" sz="2400" dirty="0"/>
              <a:t> </a:t>
            </a:r>
            <a:r>
              <a:rPr lang="en-US" altLang="zh-CN" sz="2400" dirty="0"/>
              <a:t>1)  </a:t>
            </a:r>
            <a:r>
              <a:rPr lang="zh-CN" altLang="en-US" sz="2400" dirty="0"/>
              <a:t>阅读和旅行能开阔人的眼界。</a:t>
            </a:r>
            <a:endParaRPr lang="en-US" altLang="zh-CN" sz="2400" dirty="0"/>
          </a:p>
        </p:txBody>
      </p:sp>
      <p:pic>
        <p:nvPicPr>
          <p:cNvPr id="8" name="Picture 15" descr="13"/>
          <p:cNvPicPr>
            <a:picLocks noChangeAspect="1" noChangeArrowheads="1"/>
          </p:cNvPicPr>
          <p:nvPr/>
        </p:nvPicPr>
        <p:blipFill>
          <a:blip r:embed="rId1"/>
          <a:srcRect/>
          <a:stretch>
            <a:fillRect/>
          </a:stretch>
        </p:blipFill>
        <p:spPr bwMode="auto">
          <a:xfrm>
            <a:off x="717142" y="253923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717142" y="943780"/>
            <a:ext cx="8532440" cy="830997"/>
          </a:xfrm>
          <a:prstGeom prst="rect">
            <a:avLst/>
          </a:prstGeom>
          <a:noFill/>
          <a:ln w="9525">
            <a:noFill/>
            <a:miter lim="800000"/>
          </a:ln>
        </p:spPr>
        <p:txBody>
          <a:bodyPr wrap="square">
            <a:spAutoFit/>
          </a:bodyPr>
          <a:lstStyle/>
          <a:p>
            <a:r>
              <a:rPr lang="en-US" altLang="zh-CN" sz="2400" b="1" dirty="0">
                <a:solidFill>
                  <a:srgbClr val="CE200F"/>
                </a:solidFill>
              </a:rPr>
              <a:t>horizon</a:t>
            </a:r>
            <a:endParaRPr lang="en-US" altLang="zh-CN" sz="2400" b="1" dirty="0">
              <a:solidFill>
                <a:srgbClr val="CE200F"/>
              </a:solidFill>
            </a:endParaRPr>
          </a:p>
          <a:p>
            <a:r>
              <a:rPr lang="en-US" altLang="zh-CN" sz="2400" dirty="0"/>
              <a:t>2</a:t>
            </a:r>
            <a:r>
              <a:rPr lang="zh-CN" altLang="en-US" sz="2400" dirty="0"/>
              <a:t>）</a:t>
            </a:r>
            <a:r>
              <a:rPr lang="en-US" altLang="zh-CN" sz="2400" dirty="0"/>
              <a:t>n. </a:t>
            </a:r>
            <a:r>
              <a:rPr lang="zh-CN" altLang="en-US" sz="2400" dirty="0"/>
              <a:t>地平线</a:t>
            </a:r>
            <a:endParaRPr lang="zh-CN" altLang="zh-CN" sz="2400" dirty="0">
              <a:ea typeface="宋体" panose="02010600030101010101" pitchFamily="2" charset="-122"/>
            </a:endParaRPr>
          </a:p>
        </p:txBody>
      </p:sp>
      <p:sp>
        <p:nvSpPr>
          <p:cNvPr id="5" name="矩形 4"/>
          <p:cNvSpPr>
            <a:spLocks noChangeArrowheads="1"/>
          </p:cNvSpPr>
          <p:nvPr/>
        </p:nvSpPr>
        <p:spPr bwMode="auto">
          <a:xfrm>
            <a:off x="1076972" y="2421676"/>
            <a:ext cx="7632848" cy="461665"/>
          </a:xfrm>
          <a:prstGeom prst="rect">
            <a:avLst/>
          </a:prstGeom>
          <a:noFill/>
          <a:ln w="9525">
            <a:noFill/>
            <a:miter lim="800000"/>
          </a:ln>
        </p:spPr>
        <p:txBody>
          <a:bodyPr wrap="square">
            <a:spAutoFit/>
          </a:bodyPr>
          <a:lstStyle/>
          <a:p>
            <a:r>
              <a:rPr lang="en-US" altLang="zh-CN" sz="2400" dirty="0"/>
              <a:t>2</a:t>
            </a:r>
            <a:r>
              <a:rPr lang="zh-CN" altLang="en-US" sz="2400" dirty="0"/>
              <a:t>）</a:t>
            </a:r>
            <a:r>
              <a:rPr lang="en-US" altLang="zh-CN" sz="2400" dirty="0"/>
              <a:t>Misty clouds appeared on the distant horizon.</a:t>
            </a:r>
            <a:endParaRPr lang="en-US" altLang="zh-CN" sz="2400" dirty="0"/>
          </a:p>
        </p:txBody>
      </p:sp>
      <p:sp>
        <p:nvSpPr>
          <p:cNvPr id="7" name="Rectangle 25"/>
          <p:cNvSpPr>
            <a:spLocks noChangeArrowheads="1"/>
          </p:cNvSpPr>
          <p:nvPr/>
        </p:nvSpPr>
        <p:spPr bwMode="auto">
          <a:xfrm>
            <a:off x="1094164" y="3570996"/>
            <a:ext cx="7632848" cy="461665"/>
          </a:xfrm>
          <a:prstGeom prst="rect">
            <a:avLst/>
          </a:prstGeom>
          <a:noFill/>
          <a:ln w="9525">
            <a:noFill/>
            <a:miter lim="800000"/>
          </a:ln>
        </p:spPr>
        <p:txBody>
          <a:bodyPr wrap="square">
            <a:spAutoFit/>
          </a:bodyPr>
          <a:lstStyle/>
          <a:p>
            <a:pPr algn="just" eaLnBrk="0" hangingPunct="0"/>
            <a:r>
              <a:rPr lang="en-US" altLang="zh-CN" sz="2400" dirty="0">
                <a:ea typeface="宋体" panose="02010600030101010101" pitchFamily="2" charset="-122"/>
              </a:rPr>
              <a:t>2)  </a:t>
            </a:r>
            <a:r>
              <a:rPr lang="zh-CN" altLang="en-US" sz="2400" dirty="0"/>
              <a:t>云雾出现在遥远的天际。</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717142" y="2539233"/>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83568" y="3649588"/>
            <a:ext cx="314325" cy="261938"/>
          </a:xfrm>
          <a:prstGeom prst="rect">
            <a:avLst/>
          </a:prstGeom>
          <a:noFill/>
          <a:ln w="9525">
            <a:noFill/>
            <a:miter lim="800000"/>
            <a:headEnd/>
            <a:tailEnd/>
          </a:ln>
        </p:spPr>
      </p:pic>
      <p:sp>
        <p:nvSpPr>
          <p:cNvPr id="11" name="文本框 10">
            <a:hlinkClick r:id="rId3" action="ppaction://hlinksldjump"/>
          </p:cNvPr>
          <p:cNvSpPr txBox="1"/>
          <p:nvPr/>
        </p:nvSpPr>
        <p:spPr>
          <a:xfrm>
            <a:off x="7956376" y="4945732"/>
            <a:ext cx="720080" cy="360040"/>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5669" y="855792"/>
            <a:ext cx="7992888" cy="1200329"/>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controversy</a:t>
            </a:r>
            <a:r>
              <a:rPr lang="en-US" altLang="zh-CN" sz="2400" i="1" dirty="0">
                <a:solidFill>
                  <a:srgbClr val="D2403C"/>
                </a:solidFill>
                <a:ea typeface="宋体" panose="02010600030101010101" pitchFamily="2" charset="-122"/>
              </a:rPr>
              <a:t> </a:t>
            </a:r>
            <a:r>
              <a:rPr lang="en-US" altLang="zh-CN" sz="2400" i="1" dirty="0">
                <a:ea typeface="宋体" panose="02010600030101010101" pitchFamily="2" charset="-122"/>
              </a:rPr>
              <a:t>n.</a:t>
            </a:r>
            <a:r>
              <a:rPr lang="en-US" altLang="zh-CN" sz="2400" i="1" dirty="0">
                <a:solidFill>
                  <a:srgbClr val="FF0000"/>
                </a:solidFill>
                <a:ea typeface="宋体" panose="02010600030101010101" pitchFamily="2" charset="-122"/>
              </a:rPr>
              <a:t> </a:t>
            </a:r>
            <a:endParaRPr lang="en-US" altLang="zh-CN" sz="2400" i="1" dirty="0">
              <a:solidFill>
                <a:srgbClr val="FF0000"/>
              </a:solidFill>
              <a:ea typeface="宋体" panose="02010600030101010101" pitchFamily="2" charset="-122"/>
            </a:endParaRPr>
          </a:p>
          <a:p>
            <a:r>
              <a:rPr lang="en-US" altLang="zh-CN" sz="2400" dirty="0"/>
              <a:t>a dispute, esp. a public one, between sides holding opposing views </a:t>
            </a:r>
            <a:r>
              <a:rPr lang="zh-CN" altLang="en-US" sz="2400" dirty="0"/>
              <a:t>争论；争议</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425452"/>
            <a:ext cx="7920112" cy="830997"/>
          </a:xfrm>
          <a:prstGeom prst="rect">
            <a:avLst/>
          </a:prstGeom>
          <a:noFill/>
          <a:ln w="9525">
            <a:noFill/>
            <a:miter lim="800000"/>
          </a:ln>
        </p:spPr>
        <p:txBody>
          <a:bodyPr wrap="square">
            <a:spAutoFit/>
          </a:bodyPr>
          <a:lstStyle/>
          <a:p>
            <a:r>
              <a:rPr lang="en-US" altLang="zh-CN" sz="2400" dirty="0"/>
              <a:t>There is a fierce/bitter/heated controversy over tax cuts for big businesses.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81809"/>
            <a:ext cx="7343775" cy="461665"/>
          </a:xfrm>
          <a:prstGeom prst="rect">
            <a:avLst/>
          </a:prstGeom>
          <a:noFill/>
          <a:ln w="9525">
            <a:noFill/>
            <a:miter lim="800000"/>
          </a:ln>
        </p:spPr>
        <p:txBody>
          <a:bodyPr>
            <a:spAutoFit/>
          </a:bodyPr>
          <a:lstStyle/>
          <a:p>
            <a:pPr algn="just" eaLnBrk="0" hangingPunct="0"/>
            <a:r>
              <a:rPr lang="zh-CN" altLang="en-US" sz="2400" dirty="0"/>
              <a:t>大企业减税一事引起了激烈的争论。</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585267" y="3781673"/>
            <a:ext cx="314325" cy="261938"/>
          </a:xfrm>
          <a:prstGeom prst="rect">
            <a:avLst/>
          </a:prstGeom>
          <a:noFill/>
          <a:ln w="9525">
            <a:noFill/>
            <a:miter lim="800000"/>
            <a:headEnd/>
            <a:tailEnd/>
          </a:ln>
        </p:spPr>
      </p:pic>
      <p:sp>
        <p:nvSpPr>
          <p:cNvPr id="3" name="文本框 2">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hlinkClick r:id="rId3" action="ppaction://hlinksldjump"/>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C0000"/>
                </a:solidFill>
                <a:ea typeface="宋体" panose="02010600030101010101" pitchFamily="2" charset="-122"/>
              </a:rPr>
              <a:t>explore</a:t>
            </a:r>
            <a:r>
              <a:rPr lang="en-US" altLang="zh-CN" sz="2400" i="1" dirty="0">
                <a:solidFill>
                  <a:srgbClr val="D2403C"/>
                </a:solidFill>
                <a:ea typeface="宋体" panose="02010600030101010101" pitchFamily="2" charset="-122"/>
              </a:rPr>
              <a:t> </a:t>
            </a:r>
            <a:r>
              <a:rPr lang="en-US" altLang="zh-CN" sz="2400" i="1" dirty="0">
                <a:ea typeface="宋体" panose="02010600030101010101" pitchFamily="2" charset="-122"/>
              </a:rPr>
              <a:t>vt. </a:t>
            </a:r>
            <a:endParaRPr lang="en-US" altLang="zh-CN" sz="2400" i="1" dirty="0">
              <a:ea typeface="宋体" panose="02010600030101010101" pitchFamily="2" charset="-122"/>
            </a:endParaRPr>
          </a:p>
          <a:p>
            <a:r>
              <a:rPr lang="en-US" altLang="zh-CN" sz="2400" dirty="0"/>
              <a:t>examine thoroughly, learn about </a:t>
            </a:r>
            <a:r>
              <a:rPr lang="zh-CN" altLang="en-US" sz="2400" dirty="0"/>
              <a:t>探究，探索</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ln>
        </p:spPr>
        <p:txBody>
          <a:bodyPr wrap="square">
            <a:spAutoFit/>
          </a:bodyPr>
          <a:lstStyle/>
          <a:p>
            <a:r>
              <a:rPr lang="en-US" altLang="zh-CN" sz="2400" dirty="0"/>
              <a:t>Virtual Reality aims to give us artificial worlds to explore, outside normal space and time.</a:t>
            </a:r>
            <a:endParaRPr lang="en-US" altLang="zh-CN" sz="2400" dirty="0">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59" y="3621624"/>
            <a:ext cx="314325" cy="261938"/>
          </a:xfrm>
          <a:prstGeom prst="rect">
            <a:avLst/>
          </a:prstGeom>
          <a:noFill/>
          <a:ln w="9525">
            <a:noFill/>
            <a:miter lim="800000"/>
            <a:headEnd/>
            <a:tailEnd/>
          </a:ln>
        </p:spPr>
      </p:pic>
      <p:sp>
        <p:nvSpPr>
          <p:cNvPr id="12" name="文本框 11">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
        <p:nvSpPr>
          <p:cNvPr id="6" name="文本框 5"/>
          <p:cNvSpPr txBox="1"/>
          <p:nvPr/>
        </p:nvSpPr>
        <p:spPr>
          <a:xfrm>
            <a:off x="960358" y="3433564"/>
            <a:ext cx="7488832" cy="984500"/>
          </a:xfrm>
          <a:prstGeom prst="rect">
            <a:avLst/>
          </a:prstGeom>
          <a:noFill/>
        </p:spPr>
        <p:txBody>
          <a:bodyPr wrap="square" rtlCol="0">
            <a:spAutoFit/>
          </a:bodyPr>
          <a:lstStyle/>
          <a:p>
            <a:pPr>
              <a:lnSpc>
                <a:spcPct val="130000"/>
              </a:lnSpc>
            </a:pPr>
            <a:r>
              <a:rPr lang="zh-CN" altLang="en-US" sz="2400" dirty="0"/>
              <a:t>虚拟现实旨在给我们一个正常空间和时间之外的虚拟世界去探索</a:t>
            </a:r>
            <a:r>
              <a:rPr lang="zh-CN" altLang="en-US" sz="1400" dirty="0"/>
              <a:t>。</a:t>
            </a:r>
            <a:endParaRPr lang="zh-CN" altLang="en-US" sz="1400"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childTnLst>
        </p:cTn>
      </p:par>
    </p:tnLst>
    <p:bldLst>
      <p:bldP spid="5" grpId="0"/>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r</a:t>
            </a:r>
            <a:r>
              <a:rPr lang="en-US" altLang="zh-CN" sz="2400" b="1" dirty="0">
                <a:solidFill>
                  <a:srgbClr val="D2403C"/>
                </a:solidFill>
                <a:ea typeface="宋体" panose="02010600030101010101" pitchFamily="2" charset="-122"/>
              </a:rPr>
              <a:t>esearcher </a:t>
            </a:r>
            <a:r>
              <a:rPr lang="en-US" altLang="zh-CN" sz="2400" i="1" dirty="0">
                <a:ea typeface="宋体" panose="02010600030101010101" pitchFamily="2" charset="-122"/>
              </a:rPr>
              <a:t>n.</a:t>
            </a:r>
            <a:endParaRPr lang="en-US" altLang="zh-CN" sz="2400" i="1" dirty="0">
              <a:ea typeface="宋体" panose="02010600030101010101" pitchFamily="2" charset="-122"/>
            </a:endParaRPr>
          </a:p>
          <a:p>
            <a:r>
              <a:rPr lang="en-US" altLang="zh-CN" sz="2400" dirty="0"/>
              <a:t>one who carries out academic or scientific research</a:t>
            </a:r>
            <a:r>
              <a:rPr lang="zh-CN" altLang="en-US" sz="2000" dirty="0"/>
              <a:t>研究员</a:t>
            </a:r>
            <a:endParaRPr lang="zh-CN" altLang="zh-CN" sz="2000" dirty="0">
              <a:ea typeface="宋体" panose="02010600030101010101" pitchFamily="2" charset="-122"/>
            </a:endParaRPr>
          </a:p>
        </p:txBody>
      </p:sp>
      <p:sp>
        <p:nvSpPr>
          <p:cNvPr id="5" name="矩形 4"/>
          <p:cNvSpPr>
            <a:spLocks noChangeArrowheads="1"/>
          </p:cNvSpPr>
          <p:nvPr/>
        </p:nvSpPr>
        <p:spPr bwMode="auto">
          <a:xfrm>
            <a:off x="971600" y="2353444"/>
            <a:ext cx="7920112" cy="830997"/>
          </a:xfrm>
          <a:prstGeom prst="rect">
            <a:avLst/>
          </a:prstGeom>
          <a:noFill/>
          <a:ln w="9525">
            <a:noFill/>
            <a:miter lim="800000"/>
          </a:ln>
        </p:spPr>
        <p:txBody>
          <a:bodyPr wrap="square">
            <a:spAutoFit/>
          </a:bodyPr>
          <a:lstStyle/>
          <a:p>
            <a:r>
              <a:rPr lang="en-US" altLang="zh-CN" sz="2400" dirty="0"/>
              <a:t>A team of researchers at MIT has designed one of the strongest lightweight materials.</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43077" y="3654912"/>
            <a:ext cx="7343775" cy="830997"/>
          </a:xfrm>
          <a:prstGeom prst="rect">
            <a:avLst/>
          </a:prstGeom>
          <a:noFill/>
          <a:ln w="9525">
            <a:noFill/>
            <a:miter lim="800000"/>
          </a:ln>
        </p:spPr>
        <p:txBody>
          <a:bodyPr wrap="square">
            <a:spAutoFit/>
          </a:bodyPr>
          <a:lstStyle/>
          <a:p>
            <a:pPr algn="just" eaLnBrk="0" hangingPunct="0"/>
            <a:r>
              <a:rPr lang="zh-CN" altLang="en-US" sz="2400" dirty="0"/>
              <a:t>麻省理工学院的一支研究团队设计出了一种最结实的轻型材料。</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encounter </a:t>
            </a:r>
            <a:r>
              <a:rPr lang="en-US" altLang="zh-CN" sz="2400" dirty="0">
                <a:solidFill>
                  <a:srgbClr val="CE200F"/>
                </a:solidFill>
                <a:ea typeface="宋体" panose="02010600030101010101" pitchFamily="2" charset="-122"/>
              </a:rPr>
              <a:t> </a:t>
            </a:r>
            <a:r>
              <a:rPr lang="en-US" altLang="zh-CN" sz="2400" i="1" dirty="0">
                <a:ea typeface="宋体" panose="02010600030101010101" pitchFamily="2" charset="-122"/>
              </a:rPr>
              <a:t>vt.</a:t>
            </a:r>
            <a:endParaRPr lang="en-US" altLang="zh-CN" sz="2400" i="1" dirty="0">
              <a:ea typeface="宋体" panose="02010600030101010101" pitchFamily="2" charset="-122"/>
            </a:endParaRPr>
          </a:p>
          <a:p>
            <a:r>
              <a:rPr lang="en-US" altLang="zh-CN" sz="2400" dirty="0"/>
              <a:t>meet, esp. unexpectedly </a:t>
            </a:r>
            <a:r>
              <a:rPr lang="zh-CN" altLang="en-US" sz="2400" dirty="0"/>
              <a:t>遇到，遭遇</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Before they had gone very far, they encountered an art student doing a sketch of the landscape.</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93740"/>
            <a:ext cx="7632848" cy="461665"/>
          </a:xfrm>
          <a:prstGeom prst="rect">
            <a:avLst/>
          </a:prstGeom>
          <a:noFill/>
          <a:ln w="9525">
            <a:noFill/>
            <a:miter lim="800000"/>
          </a:ln>
        </p:spPr>
        <p:txBody>
          <a:bodyPr wrap="square">
            <a:spAutoFit/>
          </a:bodyPr>
          <a:lstStyle/>
          <a:p>
            <a:pPr algn="just" eaLnBrk="0" hangingPunct="0"/>
            <a:r>
              <a:rPr lang="zh-CN" altLang="en-US" sz="2400" dirty="0"/>
              <a:t>他们没走多远就遇见了一位艺术系学生在画风景写生。</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dominant  </a:t>
            </a:r>
            <a:r>
              <a:rPr lang="en-US" altLang="zh-CN" sz="2400" i="1" dirty="0">
                <a:ea typeface="宋体" panose="02010600030101010101" pitchFamily="2" charset="-122"/>
              </a:rPr>
              <a:t>a.</a:t>
            </a:r>
            <a:endParaRPr lang="en-US" altLang="zh-CN" sz="2400" dirty="0">
              <a:solidFill>
                <a:srgbClr val="CE200F"/>
              </a:solidFill>
              <a:ea typeface="宋体" panose="02010600030101010101" pitchFamily="2" charset="-122"/>
            </a:endParaRPr>
          </a:p>
          <a:p>
            <a:pPr marL="262255" indent="-262255" algn="just">
              <a:spcBef>
                <a:spcPct val="0"/>
              </a:spcBef>
            </a:pPr>
            <a:r>
              <a:rPr lang="en-US" altLang="zh-CN" sz="2400" dirty="0"/>
              <a:t>ruling; most important or strongest </a:t>
            </a:r>
            <a:r>
              <a:rPr lang="zh-CN" altLang="en-US" sz="2400" dirty="0"/>
              <a:t>统治的；占优势的</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Charlie Chaplin was once a dominant figure in the American movie industry.</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71600" y="3653768"/>
            <a:ext cx="7632848" cy="461665"/>
          </a:xfrm>
          <a:prstGeom prst="rect">
            <a:avLst/>
          </a:prstGeom>
          <a:noFill/>
          <a:ln w="9525">
            <a:noFill/>
            <a:miter lim="800000"/>
          </a:ln>
        </p:spPr>
        <p:txBody>
          <a:bodyPr wrap="square">
            <a:spAutoFit/>
          </a:bodyPr>
          <a:lstStyle/>
          <a:p>
            <a:pPr algn="just" eaLnBrk="0" hangingPunct="0"/>
            <a:r>
              <a:rPr lang="zh-CN" altLang="en-US" sz="2400" dirty="0"/>
              <a:t>查理</a:t>
            </a:r>
            <a:r>
              <a:rPr lang="en-US" altLang="zh-CN" sz="2400" dirty="0"/>
              <a:t>·</a:t>
            </a:r>
            <a:r>
              <a:rPr lang="zh-CN" altLang="en-US" sz="2400" dirty="0"/>
              <a:t>卓别林曾是美国电影产业界的风云人物。</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In Reading - Language Focus</a:t>
            </a:r>
            <a:endParaRPr lang="zh-CN" altLang="en-US" dirty="0"/>
          </a:p>
        </p:txBody>
      </p:sp>
      <p:sp>
        <p:nvSpPr>
          <p:cNvPr id="4" name="TextBox 3"/>
          <p:cNvSpPr txBox="1">
            <a:spLocks noChangeArrowheads="1"/>
          </p:cNvSpPr>
          <p:nvPr/>
        </p:nvSpPr>
        <p:spPr bwMode="auto">
          <a:xfrm>
            <a:off x="611560" y="1057300"/>
            <a:ext cx="7992888" cy="830997"/>
          </a:xfrm>
          <a:prstGeom prst="rect">
            <a:avLst/>
          </a:prstGeom>
          <a:noFill/>
          <a:ln w="9525">
            <a:noFill/>
            <a:miter lim="800000"/>
          </a:ln>
        </p:spPr>
        <p:txBody>
          <a:bodyPr wrap="square">
            <a:spAutoFit/>
          </a:bodyPr>
          <a:lstStyle/>
          <a:p>
            <a:pPr marL="262255" indent="-262255" algn="just">
              <a:spcBef>
                <a:spcPct val="0"/>
              </a:spcBef>
            </a:pPr>
            <a:r>
              <a:rPr lang="en-US" altLang="zh-CN" sz="2400" b="1" dirty="0">
                <a:solidFill>
                  <a:srgbClr val="CE200F"/>
                </a:solidFill>
                <a:ea typeface="宋体" panose="02010600030101010101" pitchFamily="2" charset="-122"/>
              </a:rPr>
              <a:t>reveal  </a:t>
            </a:r>
            <a:r>
              <a:rPr lang="en-US" altLang="zh-CN" sz="2400" i="1" dirty="0">
                <a:ea typeface="宋体" panose="02010600030101010101" pitchFamily="2" charset="-122"/>
              </a:rPr>
              <a:t>vt.</a:t>
            </a:r>
            <a:endParaRPr lang="en-US" altLang="zh-CN" sz="2400" b="1" dirty="0">
              <a:solidFill>
                <a:srgbClr val="CE200F"/>
              </a:solidFill>
              <a:ea typeface="宋体" panose="02010600030101010101" pitchFamily="2" charset="-122"/>
            </a:endParaRPr>
          </a:p>
          <a:p>
            <a:pPr marL="262255" indent="-262255" algn="just">
              <a:spcBef>
                <a:spcPct val="0"/>
              </a:spcBef>
            </a:pPr>
            <a:r>
              <a:rPr lang="en-US" altLang="zh-CN" sz="2400" dirty="0"/>
              <a:t>make (</a:t>
            </a:r>
            <a:r>
              <a:rPr lang="en-US" altLang="zh-CN" sz="2400" dirty="0" err="1"/>
              <a:t>sth</a:t>
            </a:r>
            <a:r>
              <a:rPr lang="en-US" altLang="zh-CN" sz="2400" dirty="0"/>
              <a:t>.) known </a:t>
            </a:r>
            <a:r>
              <a:rPr lang="zh-CN" altLang="en-US" sz="2400" dirty="0"/>
              <a:t>展示；揭露</a:t>
            </a:r>
            <a:endParaRPr lang="zh-CN" altLang="zh-CN" sz="2400" dirty="0">
              <a:ea typeface="宋体" panose="02010600030101010101" pitchFamily="2" charset="-122"/>
            </a:endParaRPr>
          </a:p>
        </p:txBody>
      </p:sp>
      <p:sp>
        <p:nvSpPr>
          <p:cNvPr id="5" name="矩形 4"/>
          <p:cNvSpPr>
            <a:spLocks noChangeArrowheads="1"/>
          </p:cNvSpPr>
          <p:nvPr/>
        </p:nvSpPr>
        <p:spPr bwMode="auto">
          <a:xfrm>
            <a:off x="971600" y="2353444"/>
            <a:ext cx="7992888" cy="830997"/>
          </a:xfrm>
          <a:prstGeom prst="rect">
            <a:avLst/>
          </a:prstGeom>
          <a:noFill/>
          <a:ln w="9525">
            <a:noFill/>
            <a:miter lim="800000"/>
          </a:ln>
        </p:spPr>
        <p:txBody>
          <a:bodyPr wrap="square">
            <a:spAutoFit/>
          </a:bodyPr>
          <a:lstStyle/>
          <a:p>
            <a:r>
              <a:rPr lang="en-US" altLang="zh-CN" sz="2400" dirty="0"/>
              <a:t>A new survey has revealed that a growing number of children in cities are overweight.</a:t>
            </a:r>
            <a:endParaRPr lang="en-US" altLang="zh-CN" sz="2400" dirty="0">
              <a:ea typeface="宋体" panose="02010600030101010101" pitchFamily="2" charset="-122"/>
            </a:endParaRPr>
          </a:p>
        </p:txBody>
      </p:sp>
      <p:sp>
        <p:nvSpPr>
          <p:cNvPr id="7" name="Rectangle 25"/>
          <p:cNvSpPr>
            <a:spLocks noChangeArrowheads="1"/>
          </p:cNvSpPr>
          <p:nvPr/>
        </p:nvSpPr>
        <p:spPr bwMode="auto">
          <a:xfrm>
            <a:off x="989936" y="3693740"/>
            <a:ext cx="7632848" cy="461665"/>
          </a:xfrm>
          <a:prstGeom prst="rect">
            <a:avLst/>
          </a:prstGeom>
          <a:noFill/>
          <a:ln w="9525">
            <a:noFill/>
            <a:miter lim="800000"/>
          </a:ln>
        </p:spPr>
        <p:txBody>
          <a:bodyPr wrap="square">
            <a:spAutoFit/>
          </a:bodyPr>
          <a:lstStyle/>
          <a:p>
            <a:pPr algn="just" eaLnBrk="0" hangingPunct="0"/>
            <a:r>
              <a:rPr lang="zh-CN" altLang="en-US" sz="2400" dirty="0"/>
              <a:t>一项新的调查显示，越来越多的城市孩子体重超标。</a:t>
            </a:r>
            <a:endParaRPr lang="zh-CN" altLang="en-US" sz="2400" b="1" dirty="0">
              <a:solidFill>
                <a:srgbClr val="CC0000"/>
              </a:solidFill>
              <a:ea typeface="宋体" panose="02010600030101010101" pitchFamily="2" charset="-122"/>
            </a:endParaRPr>
          </a:p>
        </p:txBody>
      </p:sp>
      <p:pic>
        <p:nvPicPr>
          <p:cNvPr id="8" name="Picture 15" descr="13"/>
          <p:cNvPicPr>
            <a:picLocks noChangeAspect="1" noChangeArrowheads="1"/>
          </p:cNvPicPr>
          <p:nvPr/>
        </p:nvPicPr>
        <p:blipFill>
          <a:blip r:embed="rId1"/>
          <a:srcRect/>
          <a:stretch>
            <a:fillRect/>
          </a:stretch>
        </p:blipFill>
        <p:spPr bwMode="auto">
          <a:xfrm>
            <a:off x="611560" y="2497460"/>
            <a:ext cx="314325" cy="261938"/>
          </a:xfrm>
          <a:prstGeom prst="rect">
            <a:avLst/>
          </a:prstGeom>
          <a:noFill/>
          <a:ln w="9525">
            <a:noFill/>
            <a:miter lim="800000"/>
            <a:headEnd/>
            <a:tailEnd/>
          </a:ln>
        </p:spPr>
      </p:pic>
      <p:pic>
        <p:nvPicPr>
          <p:cNvPr id="10" name="Picture 17" descr="14"/>
          <p:cNvPicPr>
            <a:picLocks noChangeAspect="1" noChangeArrowheads="1"/>
          </p:cNvPicPr>
          <p:nvPr/>
        </p:nvPicPr>
        <p:blipFill>
          <a:blip r:embed="rId2"/>
          <a:srcRect/>
          <a:stretch>
            <a:fillRect/>
          </a:stretch>
        </p:blipFill>
        <p:spPr bwMode="auto">
          <a:xfrm>
            <a:off x="611560" y="3793604"/>
            <a:ext cx="314325" cy="261938"/>
          </a:xfrm>
          <a:prstGeom prst="rect">
            <a:avLst/>
          </a:prstGeom>
          <a:noFill/>
          <a:ln w="9525">
            <a:noFill/>
            <a:miter lim="800000"/>
            <a:headEnd/>
            <a:tailEnd/>
          </a:ln>
        </p:spPr>
      </p:pic>
      <p:sp>
        <p:nvSpPr>
          <p:cNvPr id="9" name="文本框 8">
            <a:hlinkClick r:id="rId3" action="ppaction://hlinksldjump"/>
          </p:cNvPr>
          <p:cNvSpPr txBox="1"/>
          <p:nvPr/>
        </p:nvSpPr>
        <p:spPr>
          <a:xfrm>
            <a:off x="7668344" y="4873724"/>
            <a:ext cx="792088" cy="361637"/>
          </a:xfrm>
          <a:prstGeom prst="rect">
            <a:avLst/>
          </a:prstGeom>
          <a:solidFill>
            <a:schemeClr val="accent3">
              <a:lumMod val="75000"/>
            </a:schemeClr>
          </a:solidFill>
        </p:spPr>
        <p:txBody>
          <a:bodyPr wrap="square" rtlCol="0">
            <a:spAutoFit/>
          </a:bodyPr>
          <a:lstStyle/>
          <a:p>
            <a:pPr algn="ctr">
              <a:lnSpc>
                <a:spcPct val="130000"/>
              </a:lnSpc>
            </a:pPr>
            <a:r>
              <a:rPr kumimoji="1" lang="en-US" altLang="zh-CN" sz="1400" b="1" dirty="0">
                <a:latin typeface="Arial" panose="020B0604020202020204" pitchFamily="34" charset="0"/>
                <a:ea typeface="微软雅黑" panose="020B0503020204020204" pitchFamily="34" charset="-122"/>
              </a:rPr>
              <a:t>Back</a:t>
            </a:r>
            <a:endParaRPr kumimoji="1" lang="zh-CN" altLang="en-US" sz="1400" b="1" dirty="0">
              <a:latin typeface="Arial" panose="020B0604020202020204" pitchFamily="34" charset="0"/>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seq concurrent="1" nextAc="seek">
              <p:cTn id="11" restart="whenNotActive" fill="hold" evtFilter="cancelBubble" nodeType="interactiveSeq">
                <p:stCondLst>
                  <p:cond evt="onClick" delay="0">
                    <p:tgtEl>
                      <p:spTgt spid="8"/>
                    </p:tgtEl>
                  </p:cond>
                </p:stCondLst>
                <p:endSync evt="end" delay="0">
                  <p:rtn val="all"/>
                </p:endSync>
                <p:childTnLst>
                  <p:par>
                    <p:cTn id="12" fill="hold">
                      <p:stCondLst>
                        <p:cond delay="0"/>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childTnLst>
              </p:cTn>
              <p:nextCondLst>
                <p:cond evt="onClick" delay="0">
                  <p:tgtEl>
                    <p:spTgt spid="8"/>
                  </p:tgtEl>
                </p:cond>
              </p:nextCondLst>
            </p:seq>
            <p:seq concurrent="1" nextAc="seek">
              <p:cTn id="16" restart="whenNotActive" fill="hold" evtFilter="cancelBubble" nodeType="interactiveSeq">
                <p:stCondLst>
                  <p:cond evt="onClick" delay="0">
                    <p:tgtEl>
                      <p:spTgt spid="10"/>
                    </p:tgtEl>
                  </p:cond>
                </p:stCondLst>
                <p:endSync evt="end" delay="0">
                  <p:rtn val="all"/>
                </p:endSync>
                <p:childTnLst>
                  <p:par>
                    <p:cTn id="17" fill="hold">
                      <p:stCondLst>
                        <p:cond delay="0"/>
                      </p:stCondLst>
                      <p:childTnLst>
                        <p:par>
                          <p:cTn id="18" fill="hold">
                            <p:stCondLst>
                              <p:cond delay="0"/>
                            </p:stCondLst>
                            <p:childTnLst>
                              <p:par>
                                <p:cTn id="19" presetID="5" presetClass="entr" presetSubtype="1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checkerboard(across)">
                                      <p:cBhvr>
                                        <p:cTn id="21" dur="500"/>
                                        <p:tgtEl>
                                          <p:spTgt spid="7"/>
                                        </p:tgtEl>
                                      </p:cBhvr>
                                    </p:animEffect>
                                  </p:childTnLst>
                                </p:cTn>
                              </p:par>
                            </p:childTnLst>
                          </p:cTn>
                        </p:par>
                      </p:childTnLst>
                    </p:cTn>
                  </p:par>
                </p:childTnLst>
              </p:cTn>
              <p:nextCondLst>
                <p:cond evt="onClick" delay="0">
                  <p:tgtEl>
                    <p:spTgt spid="10"/>
                  </p:tgtEl>
                </p:cond>
              </p:nextCondLst>
            </p:seq>
          </p:childTnLst>
        </p:cTn>
      </p:par>
    </p:tnLst>
    <p:bldLst>
      <p:bldP spid="5" grpId="0"/>
      <p:bldP spid="7" grpId="0"/>
    </p:bldLst>
  </p:timing>
</p:sld>
</file>

<file path=ppt/theme/theme1.xml><?xml version="1.0" encoding="utf-8"?>
<a:theme xmlns:a="http://schemas.openxmlformats.org/drawingml/2006/main" name="A000120140530A99PPBG">
  <a:themeElements>
    <a:clrScheme name="自定义 1">
      <a:dk1>
        <a:srgbClr val="3F3F3F"/>
      </a:dk1>
      <a:lt1>
        <a:sysClr val="window" lastClr="FFFFFF"/>
      </a:lt1>
      <a:dk2>
        <a:srgbClr val="3F3F3F"/>
      </a:dk2>
      <a:lt2>
        <a:srgbClr val="FFFFFF"/>
      </a:lt2>
      <a:accent1>
        <a:srgbClr val="D3481D"/>
      </a:accent1>
      <a:accent2>
        <a:srgbClr val="EE9808"/>
      </a:accent2>
      <a:accent3>
        <a:srgbClr val="ECCC0A"/>
      </a:accent3>
      <a:accent4>
        <a:srgbClr val="D5E14B"/>
      </a:accent4>
      <a:accent5>
        <a:srgbClr val="62B56D"/>
      </a:accent5>
      <a:accent6>
        <a:srgbClr val="3E91D5"/>
      </a:accent6>
      <a:hlink>
        <a:srgbClr val="2998E3"/>
      </a:hlink>
      <a:folHlink>
        <a:srgbClr val="7F723D"/>
      </a:folHlink>
    </a:clrScheme>
    <a:fontScheme name="自定义 15">
      <a:majorFont>
        <a:latin typeface="Arial Black"/>
        <a:ea typeface="微软雅黑"/>
        <a:cs typeface=""/>
      </a:majorFont>
      <a:minorFont>
        <a:latin typeface="Arial"/>
        <a:ea typeface="幼圆"/>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nSpc>
            <a:spcPct val="130000"/>
          </a:lnSpc>
          <a:defRPr sz="1400" dirty="0" smtClean="0">
            <a:latin typeface="Arial" panose="020B0604020202020204" pitchFamily="34" charset="0"/>
            <a:ea typeface="微软雅黑" panose="020B0503020204020204" pitchFamily="34" charset="-122"/>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A000120140627A44PPBG</Template>
  <TotalTime>0</TotalTime>
  <Words>6736</Words>
  <Application>WPS 演示</Application>
  <PresentationFormat>全屏显示(16:10)</PresentationFormat>
  <Paragraphs>390</Paragraphs>
  <Slides>37</Slides>
  <Notes>4</Notes>
  <HiddenSlides>0</HiddenSlides>
  <MMClips>4</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37</vt:i4>
      </vt:variant>
    </vt:vector>
  </HeadingPairs>
  <TitlesOfParts>
    <vt:vector size="52" baseType="lpstr">
      <vt:lpstr>Arial</vt:lpstr>
      <vt:lpstr>宋体</vt:lpstr>
      <vt:lpstr>Wingdings</vt:lpstr>
      <vt:lpstr>微软雅黑</vt:lpstr>
      <vt:lpstr>Arial Black</vt:lpstr>
      <vt:lpstr>Webdings</vt:lpstr>
      <vt:lpstr>幼圆</vt:lpstr>
      <vt:lpstr>时尚中黑简体</vt:lpstr>
      <vt:lpstr>黑体</vt:lpstr>
      <vt:lpstr>张海山锐线体简</vt:lpstr>
      <vt:lpstr>Arial Unicode MS</vt:lpstr>
      <vt:lpstr>Calibri</vt:lpstr>
      <vt:lpstr>华文中宋</vt:lpstr>
      <vt:lpstr>Times New Roman</vt:lpstr>
      <vt:lpstr>A000120140530A99PPBG</vt:lpstr>
      <vt:lpstr>Unit 5     Animal Intelligence</vt:lpstr>
      <vt:lpstr>Before Reading</vt:lpstr>
      <vt:lpstr>PowerPoint 演示文稿</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lpstr>In Reading - Language Focus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 University, My University (1)</dc:title>
  <dc:creator>NTKO</dc:creator>
  <cp:lastModifiedBy>程梅</cp:lastModifiedBy>
  <cp:revision>444</cp:revision>
  <dcterms:created xsi:type="dcterms:W3CDTF">2015-07-31T00:36:00Z</dcterms:created>
  <dcterms:modified xsi:type="dcterms:W3CDTF">2022-04-10T03:47:44Z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