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3"/>
    <p:sldId id="393" r:id="rId4"/>
    <p:sldId id="336" r:id="rId5"/>
    <p:sldId id="337" r:id="rId6"/>
    <p:sldId id="340" r:id="rId7"/>
    <p:sldId id="342" r:id="rId8"/>
    <p:sldId id="341" r:id="rId9"/>
    <p:sldId id="343" r:id="rId10"/>
    <p:sldId id="344" r:id="rId11"/>
    <p:sldId id="345" r:id="rId12"/>
    <p:sldId id="346" r:id="rId13"/>
    <p:sldId id="347" r:id="rId14"/>
    <p:sldId id="349" r:id="rId15"/>
    <p:sldId id="365" r:id="rId16"/>
    <p:sldId id="348" r:id="rId17"/>
    <p:sldId id="350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2" r:id="rId27"/>
    <p:sldId id="381" r:id="rId28"/>
    <p:sldId id="363" r:id="rId29"/>
    <p:sldId id="386" r:id="rId30"/>
    <p:sldId id="385" r:id="rId31"/>
    <p:sldId id="384" r:id="rId32"/>
    <p:sldId id="382" r:id="rId33"/>
    <p:sldId id="407" r:id="rId34"/>
    <p:sldId id="383" r:id="rId35"/>
    <p:sldId id="399" r:id="rId36"/>
    <p:sldId id="401" r:id="rId37"/>
    <p:sldId id="402" r:id="rId38"/>
    <p:sldId id="404" r:id="rId39"/>
    <p:sldId id="408" r:id="rId40"/>
    <p:sldId id="403" r:id="rId4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Meggie" initials="W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2A0C"/>
    <a:srgbClr val="CE200F"/>
    <a:srgbClr val="229C12"/>
    <a:srgbClr val="E037D6"/>
    <a:srgbClr val="4C4C4C"/>
    <a:srgbClr val="3F3F3F"/>
    <a:srgbClr val="2F2F2F"/>
    <a:srgbClr val="E22F31"/>
    <a:srgbClr val="E134B6"/>
    <a:srgbClr val="FED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73" autoAdjust="0"/>
  </p:normalViewPr>
  <p:slideViewPr>
    <p:cSldViewPr>
      <p:cViewPr varScale="1">
        <p:scale>
          <a:sx n="74" d="100"/>
          <a:sy n="74" d="100"/>
        </p:scale>
        <p:origin x="-1036" y="-6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5106C-BFF8-4208-B466-19FD77DF1E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623DC-50FF-485B-B4EE-84B84A40D4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"/>
            <a:ext cx="9144000" cy="5714638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560644" y="3331026"/>
            <a:ext cx="3752757" cy="346882"/>
          </a:xfrm>
          <a:prstGeom prst="roundRect">
            <a:avLst>
              <a:gd name="adj" fmla="val 50000"/>
            </a:avLst>
          </a:prstGeom>
          <a:solidFill>
            <a:srgbClr val="FFFFFF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单击此处添加您的副标题</a:t>
            </a:r>
            <a:endParaRPr lang="zh-CN" alt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506587" y="1694153"/>
            <a:ext cx="5860868" cy="1480635"/>
          </a:xfrm>
          <a:prstGeom prst="roundRect">
            <a:avLst>
              <a:gd name="adj" fmla="val 20211"/>
            </a:avLst>
          </a:prstGeom>
          <a:solidFill>
            <a:srgbClr val="FFFFFF">
              <a:alpha val="94118"/>
            </a:srgbClr>
          </a:solidFill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200">
                <a:gradFill flip="none" rotWithShape="1">
                  <a:gsLst>
                    <a:gs pos="0">
                      <a:schemeClr val="accent1"/>
                    </a:gs>
                    <a:gs pos="31000">
                      <a:schemeClr val="accent2">
                        <a:lumMod val="75000"/>
                      </a:schemeClr>
                    </a:gs>
                    <a:gs pos="66000">
                      <a:schemeClr val="accent5">
                        <a:lumMod val="75000"/>
                      </a:schemeClr>
                    </a:gs>
                    <a:gs pos="100000">
                      <a:schemeClr val="accent3">
                        <a:lumMod val="50000"/>
                      </a:schemeClr>
                    </a:gs>
                  </a:gsLst>
                  <a:lin ang="0" scaled="1"/>
                  <a:tileRect/>
                </a:gradFill>
                <a:effectLst>
                  <a:outerShdw dist="25400" dir="5400000" algn="t" rotWithShape="0">
                    <a:schemeClr val="bg1">
                      <a:alpha val="56000"/>
                    </a:schemeClr>
                  </a:outerShdw>
                </a:effectLst>
              </a:defRPr>
            </a:lvl1pPr>
          </a:lstStyle>
          <a:p>
            <a:r>
              <a:rPr lang="zh-CN" altLang="en-US" dirty="0"/>
              <a:t>单击此处添加您的标题文字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BEDB6-9134-4818-B860-A43816EEA546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04271"/>
            <a:ext cx="886883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04271"/>
            <a:ext cx="5949952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147C6-441C-49A5-81DE-5A209A94F5E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53ACA-2909-4C7B-B0CD-5625C0124077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"/>
            <a:ext cx="9144000" cy="56997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1756833"/>
            <a:ext cx="5995988" cy="1029229"/>
          </a:xfrm>
        </p:spPr>
        <p:txBody>
          <a:bodyPr anchor="b">
            <a:normAutofit/>
          </a:bodyPr>
          <a:lstStyle>
            <a:lvl1pPr algn="ctr">
              <a:defRPr sz="3600">
                <a:gradFill>
                  <a:gsLst>
                    <a:gs pos="0">
                      <a:schemeClr val="accent1"/>
                    </a:gs>
                    <a:gs pos="31000">
                      <a:schemeClr val="accent2">
                        <a:lumMod val="75000"/>
                      </a:schemeClr>
                    </a:gs>
                    <a:gs pos="66000">
                      <a:schemeClr val="accent5">
                        <a:lumMod val="75000"/>
                      </a:schemeClr>
                    </a:gs>
                    <a:gs pos="100000">
                      <a:schemeClr val="accent3">
                        <a:lumMod val="50000"/>
                      </a:schemeClr>
                    </a:gs>
                  </a:gsLst>
                  <a:lin ang="0" scaled="1"/>
                </a:gra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0" y="2833688"/>
            <a:ext cx="3067663" cy="345000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F86F1-7668-4E47-A7FF-F75D4CCAA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037167"/>
            <a:ext cx="3810000" cy="4110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0" y="1037167"/>
            <a:ext cx="3820587" cy="4110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57A30F-1090-4CF9-91AC-8CD7ACC07E2E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98777"/>
            <a:ext cx="6984076" cy="597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146969"/>
            <a:ext cx="3868340" cy="686593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1833562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146969"/>
            <a:ext cx="3887391" cy="686593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1833562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F1F50-2BD9-4F09-9AA9-AF9A133E19DA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4E30BC-2A9F-4B1F-9B31-2AA101D4B88C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1B120-5B11-49CE-B63F-7EE220373793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444502"/>
            <a:ext cx="2949178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886357"/>
            <a:ext cx="4629150" cy="406135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1778002"/>
            <a:ext cx="2949178" cy="31763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A1BFFD-3B90-47C7-9BA6-893EE6253659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381000"/>
            <a:ext cx="2949178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822856"/>
            <a:ext cx="4629150" cy="406135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1714500"/>
            <a:ext cx="2949178" cy="31763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E06AFB-CFCF-4106-91BD-75894E1F7D5E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"/>
            <a:ext cx="9144000" cy="56997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D355365-9034-4C3E-9BAF-E0E7620B206E}" type="slidenum">
              <a:rPr lang="zh-CN" altLang="zh-CN" smtClean="0"/>
            </a:fld>
            <a:endParaRPr lang="zh-CN" altLang="zh-CN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100" y="855512"/>
            <a:ext cx="8292045" cy="4327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" y="0"/>
            <a:ext cx="419098" cy="669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9097" y="0"/>
            <a:ext cx="8724903" cy="6698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" y="596377"/>
            <a:ext cx="9143999" cy="18740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" y="2534"/>
            <a:ext cx="9143999" cy="187402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05097" y="72186"/>
            <a:ext cx="8206046" cy="566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bg1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70000"/>
        <a:buFont typeface="Webdings" panose="05030102010509060703" pitchFamily="18" charset="2"/>
        <a:buChar char=""/>
        <a:defRPr sz="2000" kern="1200" baseline="0">
          <a:solidFill>
            <a:schemeClr val="accent2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505" indent="-357505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6F6F6F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3" y="1837387"/>
            <a:ext cx="6264695" cy="14806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Unit 6     Learning about English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676" y="823865"/>
            <a:ext cx="7992888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62255" indent="-262255" algn="just"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tolerance</a:t>
            </a:r>
            <a:r>
              <a:rPr lang="en-US" altLang="zh-CN" sz="2400" dirty="0"/>
              <a:t>: </a:t>
            </a:r>
            <a:r>
              <a:rPr lang="en-US" altLang="zh-CN" sz="2400" i="1" dirty="0"/>
              <a:t>n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marL="262255" indent="-262255" algn="just">
              <a:spcBef>
                <a:spcPct val="0"/>
              </a:spcBef>
            </a:pPr>
            <a:r>
              <a:rPr lang="en-US" altLang="zh-CN" sz="2400" dirty="0"/>
              <a:t>willingness to accept or allow behavior, beliefs, etc. which one does not like or agree with </a:t>
            </a:r>
            <a:r>
              <a:rPr lang="zh-CN" altLang="en-US" sz="2400" dirty="0"/>
              <a:t>容忍，宽容；忍耐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71600" y="2353444"/>
            <a:ext cx="799288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The large number of immigrants who flood this border region is testing its tradition of tolerance.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73284" y="3640043"/>
            <a:ext cx="763284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涌入这个边境地区的大量移民正在考验着这地区包容的传统。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60" y="2497460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793604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61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895873"/>
            <a:ext cx="853244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62255" indent="-262255" algn="just"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extent</a:t>
            </a:r>
            <a:r>
              <a:rPr lang="en-US" altLang="zh-CN" sz="2400" dirty="0"/>
              <a:t>: </a:t>
            </a:r>
            <a:r>
              <a:rPr lang="en-US" altLang="zh-CN" sz="2400" i="1" dirty="0"/>
              <a:t>n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marL="262255" indent="-262255" algn="just">
              <a:spcBef>
                <a:spcPct val="0"/>
              </a:spcBef>
            </a:pPr>
            <a:r>
              <a:rPr lang="en-US" altLang="zh-CN" sz="2400" dirty="0"/>
              <a:t>the range over which a thing extends; the degree to which a thing extends </a:t>
            </a:r>
            <a:r>
              <a:rPr lang="zh-CN" altLang="en-US" sz="2400" dirty="0"/>
              <a:t>范围；程度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71600" y="2353444"/>
            <a:ext cx="799288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The drug reduces pain to a real extent, particularly in the short term.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71600" y="3693740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这种药能极大地缓解疼痛，特别是短期止痛。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60" y="2497460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793604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61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967881"/>
            <a:ext cx="853244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62255" indent="-262255" algn="just"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core</a:t>
            </a:r>
            <a:r>
              <a:rPr lang="en-US" altLang="zh-CN" sz="2400" dirty="0"/>
              <a:t>: </a:t>
            </a:r>
            <a:r>
              <a:rPr lang="en-US" altLang="zh-CN" sz="2400" i="1" dirty="0"/>
              <a:t>n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marL="262255" indent="-262255" algn="just">
              <a:spcBef>
                <a:spcPct val="0"/>
              </a:spcBef>
            </a:pPr>
            <a:r>
              <a:rPr lang="en-US" altLang="zh-CN" sz="2400" dirty="0"/>
              <a:t>the most important part of anything; the hard central part of certain fruits </a:t>
            </a:r>
            <a:r>
              <a:rPr lang="zh-CN" altLang="en-US" sz="2400" dirty="0"/>
              <a:t>核心；果核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71600" y="2353444"/>
            <a:ext cx="799288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The company’s core mission, claimed its CEO, is to help patients with memory loss.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71600" y="3693740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公司总裁说，公司的核心使命是帮助丧失记忆的病人。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60" y="2497460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793604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61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057300"/>
            <a:ext cx="8532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62255" indent="-262255" algn="just"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arouse</a:t>
            </a:r>
            <a:r>
              <a:rPr lang="en-US" altLang="zh-CN" sz="2400" dirty="0"/>
              <a:t>: </a:t>
            </a:r>
            <a:r>
              <a:rPr lang="en-US" altLang="zh-CN" sz="2400" i="1" dirty="0" err="1"/>
              <a:t>vt.</a:t>
            </a:r>
            <a:r>
              <a:rPr lang="en-US" altLang="zh-CN" sz="2400" i="1" dirty="0"/>
              <a:t> </a:t>
            </a:r>
            <a:endParaRPr lang="en-US" altLang="zh-CN" sz="2400" i="1" dirty="0"/>
          </a:p>
          <a:p>
            <a:pPr marL="262255" indent="-262255" algn="just">
              <a:spcBef>
                <a:spcPct val="0"/>
              </a:spcBef>
            </a:pPr>
            <a:r>
              <a:rPr lang="en-US" altLang="zh-CN" sz="2400" dirty="0"/>
              <a:t>provoke (a particular feeling or attitude) </a:t>
            </a:r>
            <a:r>
              <a:rPr lang="zh-CN" altLang="en-US" sz="2400" dirty="0"/>
              <a:t>唤起，激起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71600" y="2353444"/>
            <a:ext cx="799288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Football arouses a good deal of passion among its fans.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71600" y="3693740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足球往往使球迷们冲动。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60" y="2497460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793604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61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057300"/>
            <a:ext cx="8532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opportunity</a:t>
            </a:r>
            <a:r>
              <a:rPr lang="en-US" altLang="zh-CN" sz="2400" dirty="0"/>
              <a:t>: </a:t>
            </a:r>
            <a:r>
              <a:rPr lang="en-US" altLang="zh-CN" sz="2400" i="1" dirty="0"/>
              <a:t>n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r>
              <a:rPr lang="en-US" altLang="zh-CN" sz="2400" dirty="0"/>
              <a:t>a chance to do </a:t>
            </a:r>
            <a:r>
              <a:rPr lang="en-US" altLang="zh-CN" sz="2400" dirty="0" err="1"/>
              <a:t>sth</a:t>
            </a:r>
            <a:r>
              <a:rPr lang="en-US" altLang="zh-CN" sz="2400" dirty="0"/>
              <a:t>. </a:t>
            </a:r>
            <a:r>
              <a:rPr lang="zh-CN" altLang="en-US" sz="2400" dirty="0"/>
              <a:t>机会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71600" y="2353444"/>
            <a:ext cx="799288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The exhibition offers visitors a great opportunity to see some of the masterpieces of the Renaissance.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74312" y="3649588"/>
            <a:ext cx="763284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展览给参观者提供了一次观看文艺复兴时代巨作的好机会。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60" y="2497460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793604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/>
          <p:cNvSpPr txBox="1"/>
          <p:nvPr/>
        </p:nvSpPr>
        <p:spPr>
          <a:xfrm>
            <a:off x="7668344" y="4873724"/>
            <a:ext cx="792088" cy="34323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hlinkClick r:id="rId3" action="ppaction://hlinksldjump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0758" y="928656"/>
            <a:ext cx="853244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62255" indent="-262255" algn="just"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for effect</a:t>
            </a:r>
            <a:r>
              <a:rPr lang="en-US" altLang="zh-CN" sz="2400" dirty="0"/>
              <a:t>: </a:t>
            </a:r>
            <a:endParaRPr lang="en-US" altLang="zh-CN" sz="2400" dirty="0"/>
          </a:p>
          <a:p>
            <a:pPr marL="262255" indent="-262255" algn="just">
              <a:spcBef>
                <a:spcPct val="0"/>
              </a:spcBef>
            </a:pPr>
            <a:r>
              <a:rPr lang="en-US" altLang="zh-CN" sz="2400" dirty="0"/>
              <a:t>in order to impress people or make people notice </a:t>
            </a:r>
            <a:r>
              <a:rPr lang="zh-CN" altLang="en-US" sz="2400" dirty="0"/>
              <a:t>为了增强效果，为了引起 注意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71600" y="2353444"/>
            <a:ext cx="799288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The author used some slang words just for effect.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71600" y="3654351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作者使用了一些俚语，为的是增强效果。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60" y="2497460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793604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4323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hlinkClick r:id="rId3" action="ppaction://hlinksldjump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057300"/>
            <a:ext cx="8532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62255" indent="-262255" algn="just"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invade</a:t>
            </a:r>
            <a:r>
              <a:rPr lang="en-US" altLang="zh-CN" sz="2400" dirty="0"/>
              <a:t>: </a:t>
            </a:r>
            <a:r>
              <a:rPr lang="en-US" altLang="zh-CN" sz="2400" i="1" dirty="0" err="1"/>
              <a:t>vt</a:t>
            </a:r>
            <a:r>
              <a:rPr lang="en-US" altLang="zh-CN" sz="2400" dirty="0" err="1"/>
              <a:t>.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marL="262255" indent="-262255" algn="just">
              <a:spcBef>
                <a:spcPct val="0"/>
              </a:spcBef>
            </a:pPr>
            <a:r>
              <a:rPr lang="en-US" altLang="zh-CN" sz="2400" dirty="0"/>
              <a:t>enter with armed forces </a:t>
            </a:r>
            <a:r>
              <a:rPr lang="zh-CN" altLang="en-US" sz="2400" dirty="0"/>
              <a:t>侵入，侵略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71600" y="2353444"/>
            <a:ext cx="799288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She felt that the guard had invaded her privacy when he searched her bag.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96408" y="3693740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她觉得警卫搜查她的包是侵犯了她的隐私。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60" y="2497460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793604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4323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hlinkClick r:id="rId3" action="ppaction://hlinksldjump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057300"/>
            <a:ext cx="8532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mystery</a:t>
            </a:r>
            <a:r>
              <a:rPr lang="en-US" altLang="zh-CN" sz="2400" dirty="0"/>
              <a:t>: </a:t>
            </a:r>
            <a:r>
              <a:rPr lang="en-US" altLang="zh-CN" sz="2400" i="1" dirty="0"/>
              <a:t>n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r>
              <a:rPr lang="en-US" altLang="zh-CN" sz="2400" dirty="0"/>
              <a:t>that which cannot be explained </a:t>
            </a:r>
            <a:r>
              <a:rPr lang="zh-CN" altLang="en-US" sz="2400" dirty="0"/>
              <a:t>神秘的事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71600" y="2353444"/>
            <a:ext cx="799288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How the massive stones were brought here from hundreds of miles away remains a mystery.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85360" y="3677008"/>
            <a:ext cx="763284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这些巨石是怎么从数百英里以外搬过来的，至今还是个谜。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60" y="2497460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732" y="3792135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4323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hlinkClick r:id="rId3" action="ppaction://hlinksldjump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057300"/>
            <a:ext cx="8532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resemble</a:t>
            </a:r>
            <a:r>
              <a:rPr lang="en-US" altLang="zh-CN" sz="2400" dirty="0"/>
              <a:t>: </a:t>
            </a:r>
            <a:r>
              <a:rPr lang="en-US" altLang="zh-CN" sz="2400" i="1" dirty="0" err="1"/>
              <a:t>vt</a:t>
            </a:r>
            <a:r>
              <a:rPr lang="en-US" altLang="zh-CN" sz="2400" dirty="0" err="1"/>
              <a:t>.</a:t>
            </a:r>
            <a:r>
              <a:rPr lang="en-US" altLang="zh-CN" sz="2400" dirty="0"/>
              <a:t> be like or similar to </a:t>
            </a:r>
            <a:r>
              <a:rPr lang="zh-CN" altLang="en-US" sz="2400" dirty="0"/>
              <a:t>与</a:t>
            </a:r>
            <a:r>
              <a:rPr lang="en-US" altLang="zh-CN" sz="2400" dirty="0"/>
              <a:t>…</a:t>
            </a:r>
            <a:r>
              <a:rPr lang="zh-CN" altLang="en-US" sz="2400" dirty="0"/>
              <a:t>相似 </a:t>
            </a:r>
            <a:endParaRPr lang="en-US" altLang="zh-CN" sz="24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resemblance</a:t>
            </a:r>
            <a:r>
              <a:rPr lang="en-US" altLang="zh-CN" sz="2400" dirty="0"/>
              <a:t>: </a:t>
            </a:r>
            <a:r>
              <a:rPr lang="en-US" altLang="zh-CN" sz="2400" i="1" dirty="0"/>
              <a:t>n</a:t>
            </a:r>
            <a:r>
              <a:rPr lang="en-US" altLang="zh-CN" sz="2400" dirty="0"/>
              <a:t>. </a:t>
            </a:r>
            <a:r>
              <a:rPr lang="zh-CN" altLang="en-US" sz="2400" dirty="0"/>
              <a:t>相似（之处）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42265" y="2054290"/>
            <a:ext cx="7992888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She found Jack’s room to resemble more a study than a youth’s bedroom.</a:t>
            </a:r>
            <a:endParaRPr lang="en-US" altLang="zh-CN" sz="2400" dirty="0"/>
          </a:p>
          <a:p>
            <a:r>
              <a:rPr lang="zh-CN" altLang="en-US" sz="2400" dirty="0"/>
              <a:t>她觉得杰克的房间更像一个书房而不像一个年轻人的寝室。</a:t>
            </a:r>
            <a:endParaRPr lang="en-US" altLang="zh-CN" sz="2400" dirty="0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48742" y="3676659"/>
            <a:ext cx="7632848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400" dirty="0"/>
              <a:t>He doesn’t look exactly like his father, but there is some resemblance.</a:t>
            </a:r>
            <a:endParaRPr lang="en-US" altLang="zh-CN" sz="2400" dirty="0"/>
          </a:p>
          <a:p>
            <a:pPr algn="just" eaLnBrk="0" hangingPunct="0"/>
            <a:r>
              <a:rPr lang="zh-CN" altLang="en-US" sz="2400" dirty="0"/>
              <a:t>他不完全像他爸，但他们俩长相有相似之处。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4417" y="2137984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2881488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4323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hlinkClick r:id="rId3" action="ppaction://hlinksldjump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7940" y="3736185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417" y="4492211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057300"/>
            <a:ext cx="8532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descend</a:t>
            </a:r>
            <a:r>
              <a:rPr lang="en-US" altLang="zh-CN" sz="2400" dirty="0"/>
              <a:t>: </a:t>
            </a:r>
            <a:r>
              <a:rPr lang="en-US" altLang="zh-CN" sz="2400" i="1" dirty="0"/>
              <a:t>vi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r>
              <a:rPr lang="en-US" altLang="zh-CN" sz="2400" dirty="0"/>
              <a:t>come down (from a source); go down </a:t>
            </a:r>
            <a:r>
              <a:rPr lang="zh-CN" altLang="en-US" sz="2400" dirty="0"/>
              <a:t>起源于；下降，下来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71600" y="2397596"/>
            <a:ext cx="799288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Humans are thought to have descended from ape-like creatures.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71600" y="3649587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人类被认为是起源于类猩猩动物。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60" y="2497460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932" y="3749451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4323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hlinkClick r:id="rId3" action="ppaction://hlinksldjump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Reading – Global Reading</a:t>
            </a:r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ph idx="1"/>
          </p:nvPr>
        </p:nvGraphicFramePr>
        <p:xfrm>
          <a:off x="426244" y="1489348"/>
          <a:ext cx="8538244" cy="4018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644"/>
                <a:gridCol w="1872208"/>
                <a:gridCol w="4817392"/>
              </a:tblGrid>
              <a:tr h="6046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Parts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Paragraphs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 Ideas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074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Part </a:t>
                      </a:r>
                      <a:endParaRPr lang="en-US" altLang="zh-CN" sz="2400" dirty="0"/>
                    </a:p>
                    <a:p>
                      <a:pPr algn="ctr"/>
                      <a:r>
                        <a:rPr lang="en-US" altLang="zh-CN" sz="2400" dirty="0"/>
                        <a:t>One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Paras. 1–3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2131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 </a:t>
                      </a:r>
                      <a:endParaRPr lang="en-US" alt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err="1" smtClean="0"/>
                        <a:t>Paras</a:t>
                      </a:r>
                      <a:r>
                        <a:rPr lang="en-US" altLang="zh-CN" dirty="0"/>
                        <a:t>. 4–16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2934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 </a:t>
                      </a:r>
                      <a:endParaRPr lang="en-US" alt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Three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err="1" smtClean="0"/>
                        <a:t>Paras</a:t>
                      </a:r>
                      <a:r>
                        <a:rPr lang="en-US" altLang="zh-CN" dirty="0"/>
                        <a:t>. 17–19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71800" y="766888"/>
            <a:ext cx="3384376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2800" b="1" dirty="0">
                <a:solidFill>
                  <a:srgbClr val="3F3F3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Text Organization</a:t>
            </a:r>
            <a:endParaRPr kumimoji="1" lang="zh-CN" altLang="en-US" sz="2800" b="1" dirty="0">
              <a:solidFill>
                <a:srgbClr val="3F3F3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39952" y="2077632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messiness of the English language resulting from its massive borrowing from other languages.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39952" y="3129220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history of the English language from Old English to Modern English, with its roots in the Indo-European parent language.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94775" y="4307815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Tolerance, love of freedom, and respect for the rights of others — the qualities of the English speaking people that explain the richness of their language.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057300"/>
            <a:ext cx="853244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come up with</a:t>
            </a:r>
            <a:r>
              <a:rPr lang="en-US" altLang="zh-CN" sz="2400" dirty="0"/>
              <a:t>: </a:t>
            </a:r>
            <a:endParaRPr lang="en-US" altLang="zh-CN" sz="2400" dirty="0"/>
          </a:p>
          <a:p>
            <a:r>
              <a:rPr lang="en-US" altLang="zh-CN" sz="2400" dirty="0"/>
              <a:t>think of (a plan, reply, etc.); produce </a:t>
            </a:r>
            <a:r>
              <a:rPr lang="zh-CN" altLang="en-US" sz="2400" dirty="0"/>
              <a:t>想出（计划、回答等）；提出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05716" y="2452234"/>
            <a:ext cx="81724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They came up with a plan to increase productivity.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32029" y="3662979"/>
            <a:ext cx="799288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他们提出了一个提高生产力的计划。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60" y="2536425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793604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4323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hlinkClick r:id="rId3" action="ppaction://hlinksldjump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057300"/>
            <a:ext cx="8532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establish</a:t>
            </a:r>
            <a:r>
              <a:rPr lang="en-US" altLang="zh-CN" sz="2400" dirty="0"/>
              <a:t>: </a:t>
            </a:r>
            <a:r>
              <a:rPr lang="en-US" altLang="zh-CN" sz="2400" i="1" dirty="0" err="1"/>
              <a:t>vt</a:t>
            </a:r>
            <a:r>
              <a:rPr lang="en-US" altLang="zh-CN" sz="2400" dirty="0" err="1"/>
              <a:t>.</a:t>
            </a:r>
            <a:endParaRPr lang="en-US" altLang="zh-CN" sz="2400" dirty="0"/>
          </a:p>
          <a:p>
            <a:r>
              <a:rPr lang="en-US" altLang="zh-CN" sz="2400" dirty="0"/>
              <a:t>cause to be set up </a:t>
            </a:r>
            <a:r>
              <a:rPr lang="zh-CN" altLang="en-US" sz="2400" dirty="0"/>
              <a:t>建立，确立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71600" y="2491943"/>
            <a:ext cx="817240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Being a career diplomat, he spent a good part of his life trying to establish friendly relations between China and other countries.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71600" y="3693740"/>
            <a:ext cx="763284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作为一名职业外交家，他把一生的许多时间都用于努力建立中国和其他国家间的友好关系。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59" y="2595562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793604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61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057300"/>
            <a:ext cx="853244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slip</a:t>
            </a:r>
            <a:r>
              <a:rPr lang="en-US" altLang="zh-CN" sz="2400" dirty="0"/>
              <a:t>: </a:t>
            </a:r>
            <a:r>
              <a:rPr lang="en-US" altLang="zh-CN" sz="2400" i="1" dirty="0"/>
              <a:t>v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r>
              <a:rPr lang="en-US" altLang="zh-CN" sz="2400" dirty="0"/>
              <a:t>go somewhere, esp. quickly and quietly without people noticing you </a:t>
            </a:r>
            <a:r>
              <a:rPr lang="zh-CN" altLang="en-US" sz="2400" dirty="0"/>
              <a:t>悄悄地走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71600" y="2353444"/>
            <a:ext cx="81724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Time slipped by.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71600" y="3693740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时间悄悄地流逝了。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60" y="2497460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793604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61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057300"/>
            <a:ext cx="8532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pass (</a:t>
            </a:r>
            <a:r>
              <a:rPr lang="en-US" altLang="zh-CN" sz="2400" b="1" dirty="0" err="1">
                <a:solidFill>
                  <a:srgbClr val="FF0000"/>
                </a:solidFill>
              </a:rPr>
              <a:t>sth</a:t>
            </a:r>
            <a:r>
              <a:rPr lang="en-US" altLang="zh-CN" sz="2400" b="1" dirty="0">
                <a:solidFill>
                  <a:srgbClr val="FF0000"/>
                </a:solidFill>
              </a:rPr>
              <a:t>.) on to (sb.)</a:t>
            </a:r>
            <a:r>
              <a:rPr lang="en-US" altLang="zh-CN" sz="2400" dirty="0"/>
              <a:t>: </a:t>
            </a:r>
            <a:endParaRPr lang="en-US" altLang="zh-CN" sz="2400" dirty="0"/>
          </a:p>
          <a:p>
            <a:r>
              <a:rPr lang="en-US" altLang="zh-CN" sz="2400" dirty="0"/>
              <a:t>hand or give (</a:t>
            </a:r>
            <a:r>
              <a:rPr lang="en-US" altLang="zh-CN" sz="2400" dirty="0" err="1"/>
              <a:t>sth</a:t>
            </a:r>
            <a:r>
              <a:rPr lang="en-US" altLang="zh-CN" sz="2400" dirty="0"/>
              <a:t>.) to (sb.) </a:t>
            </a:r>
            <a:r>
              <a:rPr lang="zh-CN" altLang="en-US" sz="2400" dirty="0"/>
              <a:t>将</a:t>
            </a:r>
            <a:r>
              <a:rPr lang="en-US" altLang="zh-CN" sz="2400" dirty="0"/>
              <a:t>…</a:t>
            </a:r>
            <a:r>
              <a:rPr lang="zh-CN" altLang="en-US" sz="2400" dirty="0"/>
              <a:t>传给</a:t>
            </a:r>
            <a:r>
              <a:rPr lang="en-US" altLang="zh-CN" sz="2400" dirty="0"/>
              <a:t>…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71600" y="2353444"/>
            <a:ext cx="817240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If a company spends a lot on advertising, it will pass the higher cost on to its customers.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97552" y="3649588"/>
            <a:ext cx="763284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一个公司在广告上花许多钱，必然会把高成本转嫁给客户。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60" y="2497460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793604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61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057300"/>
            <a:ext cx="8532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replace</a:t>
            </a:r>
            <a:r>
              <a:rPr lang="en-US" altLang="zh-CN" sz="2400" dirty="0"/>
              <a:t>: </a:t>
            </a:r>
            <a:r>
              <a:rPr lang="en-US" altLang="zh-CN" sz="2400" i="1" dirty="0" err="1"/>
              <a:t>vt.</a:t>
            </a:r>
            <a:r>
              <a:rPr lang="en-US" altLang="zh-CN" sz="2400" i="1" dirty="0"/>
              <a:t> </a:t>
            </a:r>
            <a:endParaRPr lang="en-US" altLang="zh-CN" sz="2400" i="1" dirty="0"/>
          </a:p>
          <a:p>
            <a:r>
              <a:rPr lang="en-US" altLang="zh-CN" sz="2400" dirty="0"/>
              <a:t>take or fill the place of </a:t>
            </a:r>
            <a:r>
              <a:rPr lang="zh-CN" altLang="en-US" sz="2400" dirty="0"/>
              <a:t>取代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27453" y="2375520"/>
            <a:ext cx="8028384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Tourism has replaced agriculture as the nation’s main industry.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54125" y="3693740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旅游业取代了农业，成了这个国家的主要产业。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60" y="2497460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793604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61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4467" y="1157609"/>
            <a:ext cx="8532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modify</a:t>
            </a:r>
            <a:r>
              <a:rPr lang="en-US" altLang="zh-CN" sz="2400" dirty="0"/>
              <a:t>: </a:t>
            </a:r>
            <a:r>
              <a:rPr lang="en-US" altLang="zh-CN" sz="2400" i="1" dirty="0" err="1"/>
              <a:t>vt</a:t>
            </a:r>
            <a:r>
              <a:rPr lang="en-US" altLang="zh-CN" sz="2400" dirty="0" err="1"/>
              <a:t>.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change slightly </a:t>
            </a:r>
            <a:r>
              <a:rPr lang="zh-CN" altLang="en-US" sz="2400" dirty="0"/>
              <a:t>修改，更改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35123" y="2291426"/>
            <a:ext cx="817240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The original plan was too ambitious and costly. The modified one looks more reasonable.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35123" y="3693740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原计划太激进也太花钱，经修订后的计划更趋合理。 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60" y="2412969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793604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61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057300"/>
            <a:ext cx="8532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spring from</a:t>
            </a:r>
            <a:r>
              <a:rPr lang="en-US" altLang="zh-CN" sz="2400" dirty="0"/>
              <a:t>: </a:t>
            </a:r>
            <a:endParaRPr lang="en-US" altLang="zh-CN" sz="2400" dirty="0"/>
          </a:p>
          <a:p>
            <a:r>
              <a:rPr lang="en-US" altLang="zh-CN" sz="2400" dirty="0"/>
              <a:t>be caused by, come from </a:t>
            </a:r>
            <a:r>
              <a:rPr lang="zh-CN" altLang="en-US" sz="2400" dirty="0"/>
              <a:t>源于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71600" y="2353444"/>
            <a:ext cx="817240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His desire for money springs from a sense of financial insecurity.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71600" y="3693740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他对钱的欲望源于经济上的不安全感。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60" y="2497460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793604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61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894458"/>
            <a:ext cx="853244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source</a:t>
            </a:r>
            <a:r>
              <a:rPr lang="en-US" altLang="zh-CN" sz="2400" dirty="0"/>
              <a:t>: </a:t>
            </a:r>
            <a:r>
              <a:rPr lang="en-US" altLang="zh-CN" sz="2400" i="1" dirty="0"/>
              <a:t>n</a:t>
            </a:r>
            <a:r>
              <a:rPr lang="en-US" altLang="zh-CN" sz="2400" dirty="0"/>
              <a:t>. </a:t>
            </a:r>
            <a:r>
              <a:rPr lang="zh-CN" altLang="en-US" sz="2400" dirty="0"/>
              <a:t>源头，来源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43608" y="2209428"/>
            <a:ext cx="7632848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zh-CN" sz="2400" dirty="0"/>
              <a:t>Fruit is a good source of Vitamin C.</a:t>
            </a:r>
            <a:endParaRPr lang="en-US" altLang="zh-CN" sz="2400" dirty="0"/>
          </a:p>
          <a:p>
            <a:pPr marL="457200" indent="-457200">
              <a:buAutoNum type="arabicParenR"/>
            </a:pPr>
            <a:r>
              <a:rPr lang="en-US" altLang="zh-CN" sz="2400" dirty="0"/>
              <a:t>The journalist refused to reveal his sources of information.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97893" y="3581405"/>
            <a:ext cx="763284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 </a:t>
            </a:r>
            <a:r>
              <a:rPr lang="en-US" altLang="zh-CN" sz="2400" dirty="0"/>
              <a:t>1)  </a:t>
            </a:r>
            <a:r>
              <a:rPr lang="zh-CN" altLang="en-US" sz="2400" dirty="0"/>
              <a:t>水果是维生素</a:t>
            </a:r>
            <a:r>
              <a:rPr lang="en-US" altLang="zh-CN" sz="2400" dirty="0"/>
              <a:t>C</a:t>
            </a:r>
            <a:r>
              <a:rPr lang="zh-CN" altLang="en-US" sz="2400" dirty="0"/>
              <a:t>的很好的来源。</a:t>
            </a:r>
            <a:endParaRPr lang="en-US" altLang="zh-CN" sz="2400" dirty="0"/>
          </a:p>
          <a:p>
            <a:pPr algn="just" eaLnBrk="0" hangingPunct="0"/>
            <a:r>
              <a:rPr lang="en-US" altLang="zh-CN" sz="2400" b="1" dirty="0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2)  </a:t>
            </a:r>
            <a:r>
              <a:rPr lang="zh-CN" altLang="en-US" sz="2400" dirty="0"/>
              <a:t>记者拒绝透露他的消息来源。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3568" y="2281436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3649588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7956376" y="4945732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057300"/>
            <a:ext cx="853244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out of control</a:t>
            </a:r>
            <a:r>
              <a:rPr lang="en-US" altLang="zh-CN" sz="2400" dirty="0"/>
              <a:t>: </a:t>
            </a:r>
            <a:r>
              <a:rPr lang="zh-CN" altLang="en-US" sz="2400" dirty="0"/>
              <a:t>失去控制，不受约束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43608" y="2209428"/>
            <a:ext cx="763284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To prevent costs from getting out of control is the top priority of the company right now.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71600" y="3577580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公司目前的头等大事就是防止成本失控。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3568" y="2281436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3649588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7956376" y="4945732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057300"/>
            <a:ext cx="853244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put … into practice</a:t>
            </a:r>
            <a:r>
              <a:rPr lang="en-US" altLang="zh-CN" sz="2400" dirty="0"/>
              <a:t>: </a:t>
            </a:r>
            <a:r>
              <a:rPr lang="zh-CN" altLang="en-US" sz="2400" dirty="0"/>
              <a:t>将</a:t>
            </a:r>
            <a:r>
              <a:rPr lang="en-US" altLang="zh-CN" sz="2400" dirty="0"/>
              <a:t>…</a:t>
            </a:r>
            <a:r>
              <a:rPr lang="zh-CN" altLang="en-US" sz="2400" dirty="0"/>
              <a:t>付诸实施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43608" y="2209428"/>
            <a:ext cx="763284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I will try to put the new technique you showed me into practice.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1043608" y="3527193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我将把你展示给我的新技术用于实践。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3568" y="2281436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3649588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7956376" y="4945732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9317" y="867989"/>
            <a:ext cx="7992888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62255" indent="-262255" algn="just"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corrupt</a:t>
            </a:r>
            <a:r>
              <a:rPr lang="en-US" altLang="zh-CN" sz="2400" dirty="0"/>
              <a:t>: </a:t>
            </a:r>
            <a:r>
              <a:rPr lang="en-US" altLang="zh-CN" sz="2400" i="1" dirty="0" err="1"/>
              <a:t>vt</a:t>
            </a:r>
            <a:r>
              <a:rPr lang="en-US" altLang="zh-CN" sz="2400" dirty="0" err="1"/>
              <a:t>.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marL="262255" indent="-262255" algn="just">
              <a:spcBef>
                <a:spcPct val="0"/>
              </a:spcBef>
            </a:pPr>
            <a:r>
              <a:rPr lang="en-US" altLang="zh-CN" sz="2400" dirty="0"/>
              <a:t>cause errors to appear in; cause to act dishonestly in</a:t>
            </a:r>
            <a:endParaRPr lang="en-US" altLang="zh-CN" sz="2400" dirty="0"/>
          </a:p>
          <a:p>
            <a:pPr marL="262255" indent="-262255" algn="just">
              <a:spcBef>
                <a:spcPct val="0"/>
              </a:spcBef>
            </a:pPr>
            <a:r>
              <a:rPr lang="en-US" altLang="zh-CN" sz="2400" dirty="0"/>
              <a:t>return for personal gains </a:t>
            </a:r>
            <a:r>
              <a:rPr lang="zh-CN" altLang="en-US" sz="2400" dirty="0"/>
              <a:t>使（语言）变得不标准；贿赂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71600" y="2353444"/>
            <a:ext cx="792011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What corrupts people more: money, material items or power?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60" y="2497460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59" y="3621624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本框 11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61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0358" y="3433564"/>
            <a:ext cx="7488832" cy="519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/>
              <a:t>什么更使人堕落：金钱，物质还是权力？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7744" y="881380"/>
            <a:ext cx="8532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represent</a:t>
            </a:r>
            <a:r>
              <a:rPr lang="en-US" altLang="zh-CN" sz="2400" dirty="0"/>
              <a:t>: </a:t>
            </a:r>
            <a:r>
              <a:rPr lang="en-US" altLang="zh-CN" sz="2400" i="1" dirty="0" err="1"/>
              <a:t>vt</a:t>
            </a:r>
            <a:r>
              <a:rPr lang="en-US" altLang="zh-CN" sz="2400" dirty="0" err="1"/>
              <a:t>.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stand for; symbolize </a:t>
            </a:r>
            <a:r>
              <a:rPr lang="zh-CN" altLang="en-US" sz="2400" dirty="0"/>
              <a:t>代表；象征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43608" y="2209428"/>
            <a:ext cx="7632848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The new car model is more environment-friendly and represents a step in the right direction on the part of its manufacturer.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1079464" y="3562579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这新款汽车更环保，代表了制造商走出的正确的一步。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3568" y="2281436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3649588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7956376" y="4945732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3568" y="689563"/>
            <a:ext cx="853244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individual</a:t>
            </a:r>
            <a:r>
              <a:rPr lang="en-US" altLang="zh-CN" sz="2400" dirty="0"/>
              <a:t>: </a:t>
            </a:r>
            <a:endParaRPr lang="en-US" altLang="zh-CN" sz="2400" dirty="0"/>
          </a:p>
          <a:p>
            <a:r>
              <a:rPr lang="en-US" altLang="zh-CN" sz="2400" dirty="0"/>
              <a:t>1) </a:t>
            </a:r>
            <a:r>
              <a:rPr lang="en-US" altLang="zh-CN" sz="2400" i="1" dirty="0"/>
              <a:t>n</a:t>
            </a:r>
            <a:r>
              <a:rPr lang="en-US" altLang="zh-CN" sz="2400" dirty="0"/>
              <a:t>. a person considered separately from their society or community </a:t>
            </a:r>
            <a:r>
              <a:rPr lang="zh-CN" altLang="en-US" sz="2400" dirty="0"/>
              <a:t>个人，个体</a:t>
            </a:r>
            <a:endParaRPr lang="en-US" altLang="zh-CN" sz="2400" b="1" dirty="0">
              <a:solidFill>
                <a:srgbClr val="CE200F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76972" y="2421676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zh-CN" sz="2400" dirty="0"/>
              <a:t>How could a single individual have achieved all this?</a:t>
            </a:r>
            <a:endParaRPr lang="en-US" altLang="zh-CN" sz="2400" dirty="0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1031467" y="3532682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 </a:t>
            </a:r>
            <a:r>
              <a:rPr lang="en-US" altLang="zh-CN" sz="2400" dirty="0"/>
              <a:t>1)  </a:t>
            </a:r>
            <a:r>
              <a:rPr lang="zh-CN" altLang="en-US" sz="2400" dirty="0"/>
              <a:t>单独一个人怎么会取得这么大的成就呢？</a:t>
            </a:r>
            <a:endParaRPr lang="en-US" altLang="zh-CN" sz="2400" dirty="0"/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7142" y="2539233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3649588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7956376" y="4945732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3568" y="689563"/>
            <a:ext cx="8532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individual</a:t>
            </a:r>
            <a:r>
              <a:rPr lang="en-US" altLang="zh-CN" sz="2400" dirty="0"/>
              <a:t>: </a:t>
            </a:r>
            <a:endParaRPr lang="en-US" altLang="zh-CN" sz="2400" dirty="0"/>
          </a:p>
          <a:p>
            <a:r>
              <a:rPr lang="en-US" altLang="zh-CN" sz="2400" dirty="0"/>
              <a:t>2) </a:t>
            </a:r>
            <a:r>
              <a:rPr lang="en-US" altLang="zh-CN" sz="2400" i="1" dirty="0"/>
              <a:t>a</a:t>
            </a:r>
            <a:r>
              <a:rPr lang="en-US" altLang="zh-CN" sz="2400" dirty="0"/>
              <a:t>. </a:t>
            </a:r>
            <a:r>
              <a:rPr lang="zh-CN" altLang="en-US" sz="2400" dirty="0"/>
              <a:t>个人的，个体的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76972" y="2421676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We try to meet the individual needs of students.</a:t>
            </a:r>
            <a:endParaRPr lang="en-US" altLang="zh-CN" sz="2400" dirty="0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1060800" y="3549724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400" dirty="0">
                <a:ea typeface="宋体" panose="02010600030101010101" pitchFamily="2" charset="-122"/>
              </a:rPr>
              <a:t>2)  </a:t>
            </a:r>
            <a:r>
              <a:rPr lang="zh-CN" altLang="en-US" sz="2400" dirty="0"/>
              <a:t>我们试图满足学生的个人需求。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7142" y="2539233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3649588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7956376" y="4945732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057300"/>
            <a:ext cx="8532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strike out</a:t>
            </a:r>
            <a:r>
              <a:rPr lang="en-US" altLang="zh-CN" sz="2400" dirty="0"/>
              <a:t>: </a:t>
            </a:r>
            <a:endParaRPr lang="en-US" altLang="zh-CN" sz="2400" dirty="0"/>
          </a:p>
          <a:p>
            <a:r>
              <a:rPr lang="en-US" altLang="zh-CN" sz="2400" dirty="0"/>
              <a:t>originate, devise; set out </a:t>
            </a:r>
            <a:r>
              <a:rPr lang="zh-CN" altLang="en-US" sz="2400" dirty="0"/>
              <a:t>创造，设计；启程 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43608" y="2209428"/>
            <a:ext cx="763284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After hatching, the baby turtles struck out toward the ocean.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1044641" y="3577580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小海龟孵出来后，就各自爬向大海了。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3568" y="2281436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3649588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7956376" y="4945732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3812" y="865083"/>
            <a:ext cx="853244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nourish</a:t>
            </a:r>
            <a:r>
              <a:rPr lang="en-US" altLang="zh-CN" sz="2400" dirty="0"/>
              <a:t>: </a:t>
            </a:r>
            <a:r>
              <a:rPr lang="en-US" altLang="zh-CN" sz="2400" i="1" dirty="0" err="1"/>
              <a:t>vt</a:t>
            </a:r>
            <a:r>
              <a:rPr lang="en-US" altLang="zh-CN" sz="2400" dirty="0" err="1"/>
              <a:t>.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give (sb. or a living thing) what is needed so that they can grow and stay healthy </a:t>
            </a:r>
            <a:r>
              <a:rPr lang="zh-CN" altLang="en-US" sz="2400" dirty="0"/>
              <a:t>滋养，培育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43608" y="2209428"/>
            <a:ext cx="763284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He has long nourished an ambition to bring the show to Broadway.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1044641" y="3577580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他早就怀抱雄心壮志，要把这场演出推向百老汇。 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3568" y="2281436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3649588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7956376" y="4945732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057300"/>
            <a:ext cx="8532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principle</a:t>
            </a:r>
            <a:r>
              <a:rPr lang="en-US" altLang="zh-CN" sz="2400" dirty="0"/>
              <a:t>: </a:t>
            </a:r>
            <a:r>
              <a:rPr lang="en-US" altLang="zh-CN" sz="2400" i="1" dirty="0"/>
              <a:t>n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r>
              <a:rPr lang="en-US" altLang="zh-CN" sz="2400" dirty="0"/>
              <a:t>a basic belief, theory, or rule </a:t>
            </a:r>
            <a:r>
              <a:rPr lang="zh-CN" altLang="en-US" sz="2400" dirty="0"/>
              <a:t>原则；主义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61356" y="2137420"/>
            <a:ext cx="763284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The organization works on the principle that all members have the same rights.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1088060" y="3495409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这组织的运作原则是所有成员同权。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3568" y="2281436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3649588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7956376" y="4945732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057300"/>
            <a:ext cx="8532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spring up</a:t>
            </a:r>
            <a:r>
              <a:rPr lang="en-US" altLang="zh-CN" sz="2400" dirty="0"/>
              <a:t>: </a:t>
            </a:r>
            <a:endParaRPr lang="en-US" altLang="zh-CN" sz="2400" dirty="0"/>
          </a:p>
          <a:p>
            <a:r>
              <a:rPr lang="en-US" altLang="zh-CN" sz="2400" dirty="0"/>
              <a:t>appear or be produced suddenly and quickly </a:t>
            </a:r>
            <a:r>
              <a:rPr lang="zh-CN" altLang="en-US" sz="2400" dirty="0"/>
              <a:t>涌现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61356" y="2199912"/>
            <a:ext cx="763284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Thousands of new businesses have sprung up in this town over the past 20 years.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1044641" y="3577580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过去二十年中这个城市里有成千上万的新商户开张。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3568" y="2281436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3649588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7956376" y="4945732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5536" y="689563"/>
            <a:ext cx="882047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preserve</a:t>
            </a:r>
            <a:r>
              <a:rPr lang="en-US" altLang="zh-CN" sz="2400" dirty="0"/>
              <a:t>: </a:t>
            </a:r>
            <a:endParaRPr lang="en-US" altLang="zh-CN" sz="2400" dirty="0"/>
          </a:p>
          <a:p>
            <a:r>
              <a:rPr lang="en-US" altLang="zh-CN" sz="2400" dirty="0"/>
              <a:t>1) </a:t>
            </a:r>
            <a:r>
              <a:rPr lang="en-US" altLang="zh-CN" sz="2400" i="1" dirty="0"/>
              <a:t>n</a:t>
            </a:r>
            <a:r>
              <a:rPr lang="en-US" altLang="zh-CN" sz="2400" dirty="0"/>
              <a:t>. </a:t>
            </a:r>
            <a:r>
              <a:rPr lang="zh-CN" altLang="en-US" sz="2400" dirty="0"/>
              <a:t>独占的地区或范围；禁猎地</a:t>
            </a:r>
            <a:endParaRPr lang="en-US" altLang="zh-CN" sz="2400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43608" y="2072670"/>
            <a:ext cx="763284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zh-CN" sz="2400" dirty="0"/>
              <a:t>The civil service seems to have become the preserve of the educated middle.</a:t>
            </a:r>
            <a:endParaRPr lang="en-US" altLang="zh-CN" sz="2400" dirty="0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88413" y="3526717"/>
            <a:ext cx="763284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 </a:t>
            </a:r>
            <a:r>
              <a:rPr lang="en-US" altLang="zh-CN" sz="2400" dirty="0"/>
              <a:t>1) </a:t>
            </a:r>
            <a:r>
              <a:rPr lang="zh-CN" altLang="en-US" sz="2400" dirty="0"/>
              <a:t>公务员这个行业似乎已成为受过教育的中产阶级的专属领地。</a:t>
            </a:r>
            <a:endParaRPr lang="en-US" altLang="zh-CN" sz="2400" dirty="0"/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29283" y="2174686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3649588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7956376" y="4945732"/>
            <a:ext cx="720080" cy="34323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hlinkClick r:id="rId3" action="ppaction://hlinksldjump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5536" y="689563"/>
            <a:ext cx="882047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preserve</a:t>
            </a:r>
            <a:r>
              <a:rPr lang="en-US" altLang="zh-CN" sz="2400" dirty="0"/>
              <a:t>: </a:t>
            </a:r>
            <a:endParaRPr lang="en-US" altLang="zh-CN" sz="2400" dirty="0"/>
          </a:p>
          <a:p>
            <a:r>
              <a:rPr lang="en-US" altLang="zh-CN" sz="2400" dirty="0"/>
              <a:t>2) </a:t>
            </a:r>
            <a:r>
              <a:rPr lang="en-US" altLang="zh-CN" sz="2400" i="1" dirty="0" err="1"/>
              <a:t>vt</a:t>
            </a:r>
            <a:r>
              <a:rPr lang="en-US" altLang="zh-CN" sz="2400" dirty="0" err="1"/>
              <a:t>.</a:t>
            </a:r>
            <a:r>
              <a:rPr lang="en-US" altLang="zh-CN" sz="2400" dirty="0"/>
              <a:t> keep from harm, damage, etc., protect; save </a:t>
            </a:r>
            <a:r>
              <a:rPr lang="zh-CN" altLang="en-US" sz="2400" dirty="0"/>
              <a:t>保护，保存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78295" y="2049251"/>
            <a:ext cx="763284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The city is spending lots of money on preserving these ancient buildings.</a:t>
            </a:r>
            <a:endParaRPr lang="en-US" altLang="zh-CN" sz="2400" dirty="0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1078295" y="3549724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400" dirty="0">
                <a:ea typeface="宋体" panose="02010600030101010101" pitchFamily="2" charset="-122"/>
              </a:rPr>
              <a:t>2)  </a:t>
            </a:r>
            <a:r>
              <a:rPr lang="zh-CN" altLang="en-US" sz="2400" dirty="0"/>
              <a:t>这座城市正在花大钱保护古建筑。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29283" y="2174686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3649588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7956376" y="4945732"/>
            <a:ext cx="720080" cy="34323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hlinkClick r:id="rId3" action="ppaction://hlinksldjump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057300"/>
            <a:ext cx="8532440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intellectual</a:t>
            </a:r>
            <a:r>
              <a:rPr lang="en-US" altLang="zh-CN" sz="2400" dirty="0"/>
              <a:t>:</a:t>
            </a:r>
            <a:r>
              <a:rPr lang="en-US" altLang="zh-CN" sz="2400" i="1" dirty="0"/>
              <a:t> a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r>
              <a:rPr lang="en-US" altLang="zh-CN" sz="2400" dirty="0"/>
              <a:t>relating to the ability to think in an intelligent way </a:t>
            </a:r>
            <a:r>
              <a:rPr lang="zh-CN" altLang="en-US" sz="2400" dirty="0"/>
              <a:t>智力的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43608" y="2170519"/>
            <a:ext cx="763284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He concentrates too much on his books and neglects the social and intellectual life on campus.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1043608" y="3511958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他太专注于书本，忽略了校园里的社会和思想活动。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3568" y="2281436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3649588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本框 10">
            <a:hlinkClick r:id="rId3" action="ppaction://hlinksldjump"/>
          </p:cNvPr>
          <p:cNvSpPr txBox="1"/>
          <p:nvPr/>
        </p:nvSpPr>
        <p:spPr>
          <a:xfrm>
            <a:off x="7956376" y="4945732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057300"/>
            <a:ext cx="799288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62255" indent="-262255" algn="just"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ban</a:t>
            </a:r>
            <a:r>
              <a:rPr lang="en-US" altLang="zh-CN" sz="2400" dirty="0"/>
              <a:t>: </a:t>
            </a:r>
            <a:r>
              <a:rPr lang="en-US" altLang="zh-CN" sz="2400" i="1" dirty="0" err="1"/>
              <a:t>vt</a:t>
            </a:r>
            <a:r>
              <a:rPr lang="en-US" altLang="zh-CN" sz="2400" dirty="0" err="1"/>
              <a:t>.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marL="262255" indent="-262255" algn="just">
              <a:spcBef>
                <a:spcPct val="0"/>
              </a:spcBef>
            </a:pPr>
            <a:r>
              <a:rPr lang="en-US" altLang="zh-CN" sz="2400" dirty="0"/>
              <a:t>forbid (</a:t>
            </a:r>
            <a:r>
              <a:rPr lang="en-US" altLang="zh-CN" sz="2400" dirty="0" err="1"/>
              <a:t>sth</a:t>
            </a:r>
            <a:r>
              <a:rPr lang="en-US" altLang="zh-CN" sz="2400" dirty="0"/>
              <a:t>.) officially </a:t>
            </a:r>
            <a:r>
              <a:rPr lang="zh-CN" altLang="en-US" sz="2400" dirty="0"/>
              <a:t>禁止，取缔</a:t>
            </a:r>
            <a:endParaRPr lang="zh-CN" altLang="zh-CN" sz="20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71600" y="2353444"/>
            <a:ext cx="792011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The new law bans drivers from using hand-held phones while driving.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71600" y="3629384"/>
            <a:ext cx="734377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400" dirty="0"/>
              <a:t>这一新出台的法律禁止驾车者开车时使用手机。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60" y="2497460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793604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61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057300"/>
            <a:ext cx="799288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62255" indent="-262255" algn="just"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desirable</a:t>
            </a:r>
            <a:r>
              <a:rPr lang="en-US" altLang="zh-CN" sz="2400" dirty="0"/>
              <a:t>: </a:t>
            </a:r>
            <a:r>
              <a:rPr lang="en-US" altLang="zh-CN" sz="2400" i="1" dirty="0"/>
              <a:t>a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marL="262255" indent="-262255" algn="just">
              <a:spcBef>
                <a:spcPct val="0"/>
              </a:spcBef>
            </a:pPr>
            <a:r>
              <a:rPr lang="en-US" altLang="zh-CN" sz="2400" dirty="0"/>
              <a:t>worth having or doing </a:t>
            </a:r>
            <a:r>
              <a:rPr lang="zh-CN" altLang="en-US" sz="2400" dirty="0"/>
              <a:t>值得有的，值得做的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71600" y="2353444"/>
            <a:ext cx="799288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Of course, a diplomatic solution is always more desirable than war.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71600" y="3693740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当然，通过外交谈判解决总比战争更好。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60" y="2497460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793604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61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057300"/>
            <a:ext cx="799288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62255" indent="-262255" algn="just"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invent</a:t>
            </a:r>
            <a:r>
              <a:rPr lang="en-US" altLang="zh-CN" sz="2400" dirty="0"/>
              <a:t>: </a:t>
            </a:r>
            <a:r>
              <a:rPr lang="en-US" altLang="zh-CN" sz="2400" i="1" dirty="0" err="1"/>
              <a:t>vt</a:t>
            </a:r>
            <a:r>
              <a:rPr lang="en-US" altLang="zh-CN" sz="2400" dirty="0" err="1"/>
              <a:t>.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marL="262255" indent="-262255" algn="just">
              <a:spcBef>
                <a:spcPct val="0"/>
              </a:spcBef>
            </a:pPr>
            <a:r>
              <a:rPr lang="en-US" altLang="zh-CN" sz="2400" dirty="0"/>
              <a:t>create (</a:t>
            </a:r>
            <a:r>
              <a:rPr lang="en-US" altLang="zh-CN" sz="2400" dirty="0" err="1"/>
              <a:t>sth</a:t>
            </a:r>
            <a:r>
              <a:rPr lang="en-US" altLang="zh-CN" sz="2400" dirty="0"/>
              <a:t>. that never existed before) </a:t>
            </a:r>
            <a:r>
              <a:rPr lang="zh-CN" altLang="en-US" sz="2400" dirty="0"/>
              <a:t>发明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71600" y="2353444"/>
            <a:ext cx="799288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She invented an explanation for being late this morning.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88792" y="3613584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她为上午迟到编造了一个理由。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60" y="2497460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793604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61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8655" y="1057300"/>
            <a:ext cx="799288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62255" indent="-262255" algn="just"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be supposed to do</a:t>
            </a:r>
            <a:r>
              <a:rPr lang="en-US" altLang="zh-CN" sz="2400" dirty="0"/>
              <a:t>: </a:t>
            </a:r>
            <a:endParaRPr lang="en-US" altLang="zh-CN" sz="2400" dirty="0"/>
          </a:p>
          <a:p>
            <a:pPr marL="262255" indent="-262255" algn="just">
              <a:spcBef>
                <a:spcPct val="0"/>
              </a:spcBef>
            </a:pPr>
            <a:r>
              <a:rPr lang="en-US" altLang="zh-CN" sz="2400" dirty="0"/>
              <a:t>be required to do </a:t>
            </a:r>
            <a:r>
              <a:rPr lang="zh-CN" altLang="en-US" sz="2400" dirty="0"/>
              <a:t>应该做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71600" y="2353444"/>
            <a:ext cx="799288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The contract is supposed to be made without fear or pressure.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89936" y="3649588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这合同应该是在没有恐惧没有压力的情况下签订的。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60" y="2497460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793604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61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75556" y="792443"/>
            <a:ext cx="7992888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62255" indent="-262255" algn="just"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fascinating</a:t>
            </a:r>
            <a:r>
              <a:rPr lang="en-US" altLang="zh-CN" sz="2400" dirty="0"/>
              <a:t>:</a:t>
            </a:r>
            <a:r>
              <a:rPr lang="en-US" altLang="zh-CN" sz="2400" i="1" dirty="0"/>
              <a:t> a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marL="262255" indent="-262255" algn="just">
              <a:spcBef>
                <a:spcPct val="0"/>
              </a:spcBef>
            </a:pPr>
            <a:r>
              <a:rPr lang="en-US" altLang="zh-CN" sz="2400" dirty="0"/>
              <a:t>of great interest or attraction </a:t>
            </a:r>
            <a:r>
              <a:rPr lang="zh-CN" altLang="en-US" sz="2400" dirty="0"/>
              <a:t>迷人的，有极大吸引力的  </a:t>
            </a:r>
            <a:endParaRPr lang="en-US" altLang="zh-CN" sz="2400" dirty="0"/>
          </a:p>
          <a:p>
            <a:pPr marL="262255" indent="-262255" algn="just"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fascinate</a:t>
            </a:r>
            <a:r>
              <a:rPr lang="en-US" altLang="zh-CN" sz="2400" dirty="0"/>
              <a:t>: </a:t>
            </a:r>
            <a:r>
              <a:rPr lang="en-US" altLang="zh-CN" sz="2400" i="1" dirty="0"/>
              <a:t>v</a:t>
            </a:r>
            <a:r>
              <a:rPr lang="en-US" altLang="zh-CN" sz="2400" dirty="0"/>
              <a:t>.</a:t>
            </a:r>
            <a:r>
              <a:rPr lang="zh-CN" altLang="en-US" sz="2400" dirty="0"/>
              <a:t>（使）着迷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25885" y="2506119"/>
            <a:ext cx="799288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The book offers a fascinating glimpse of the lives of the rich and famous.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35596" y="3643754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这本书让人一瞥名人阔佬们令人陶醉的生活。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2150" y="2613645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793604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61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Reading - Language Focus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11560" y="1057300"/>
            <a:ext cx="799288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62255" indent="-262255" algn="just"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strictly speaking</a:t>
            </a:r>
            <a:r>
              <a:rPr lang="en-US" altLang="zh-CN" sz="2400" dirty="0"/>
              <a:t>: </a:t>
            </a:r>
            <a:endParaRPr lang="en-US" altLang="zh-CN" sz="2400" dirty="0"/>
          </a:p>
          <a:p>
            <a:pPr marL="262255" indent="-262255" algn="just">
              <a:spcBef>
                <a:spcPct val="0"/>
              </a:spcBef>
            </a:pPr>
            <a:r>
              <a:rPr lang="en-US" altLang="zh-CN" sz="2400" dirty="0"/>
              <a:t>being completely accurate, in actual fact </a:t>
            </a:r>
            <a:r>
              <a:rPr lang="zh-CN" altLang="en-US" sz="2400" dirty="0"/>
              <a:t>严格地讲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71600" y="2353444"/>
            <a:ext cx="799288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Strictly speaking, a tomato is a fruit, not a vegetable.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971600" y="3642148"/>
            <a:ext cx="763284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zh-CN" altLang="en-US" sz="2400" dirty="0"/>
              <a:t>严格地讲，西红柿是水果而不是蔬菜。</a:t>
            </a:r>
            <a:endParaRPr lang="zh-CN" altLang="en-US" sz="2400" b="1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pic>
        <p:nvPicPr>
          <p:cNvPr id="8" name="Picture 15" descr="1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560" y="2497460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 descr="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3793604"/>
            <a:ext cx="3143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hlinkClick r:id="rId3" action="ppaction://hlinksldjump"/>
          </p:cNvPr>
          <p:cNvSpPr txBox="1"/>
          <p:nvPr/>
        </p:nvSpPr>
        <p:spPr>
          <a:xfrm>
            <a:off x="7668344" y="4873724"/>
            <a:ext cx="792088" cy="361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</a:rPr>
              <a:t>Back</a:t>
            </a:r>
            <a:endParaRPr kumimoji="1" lang="zh-CN" altLang="en-US" sz="1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D3481D"/>
      </a:accent1>
      <a:accent2>
        <a:srgbClr val="EE9808"/>
      </a:accent2>
      <a:accent3>
        <a:srgbClr val="ECCC0A"/>
      </a:accent3>
      <a:accent4>
        <a:srgbClr val="D5E14B"/>
      </a:accent4>
      <a:accent5>
        <a:srgbClr val="62B56D"/>
      </a:accent5>
      <a:accent6>
        <a:srgbClr val="3E91D5"/>
      </a:accent6>
      <a:hlink>
        <a:srgbClr val="2998E3"/>
      </a:hlink>
      <a:folHlink>
        <a:srgbClr val="7F723D"/>
      </a:folHlink>
    </a:clrScheme>
    <a:fontScheme name="自定义 15">
      <a:majorFont>
        <a:latin typeface="Arial Black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A000120140627A44PPBG</Template>
  <TotalTime>0</TotalTime>
  <Words>7366</Words>
  <Application>WPS 演示</Application>
  <PresentationFormat>全屏显示(16:10)</PresentationFormat>
  <Paragraphs>443</Paragraphs>
  <Slides>39</Slides>
  <Notes>2</Notes>
  <HiddenSlides>0</HiddenSlides>
  <MMClips>4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Arial Black</vt:lpstr>
      <vt:lpstr>Webdings</vt:lpstr>
      <vt:lpstr>幼圆</vt:lpstr>
      <vt:lpstr>时尚中黑简体</vt:lpstr>
      <vt:lpstr>黑体</vt:lpstr>
      <vt:lpstr>张海山锐线体简</vt:lpstr>
      <vt:lpstr>Arial Unicode MS</vt:lpstr>
      <vt:lpstr>Calibri</vt:lpstr>
      <vt:lpstr>Forte</vt:lpstr>
      <vt:lpstr>Mongolian Baiti</vt:lpstr>
      <vt:lpstr>华文中宋</vt:lpstr>
      <vt:lpstr>A000120140530A99PPBG</vt:lpstr>
      <vt:lpstr>Unit 6     Learning about English</vt:lpstr>
      <vt:lpstr>In Reading – Global Reading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  <vt:lpstr>In Reading - Language Focus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University, My University (1)</dc:title>
  <dc:creator>NTKO</dc:creator>
  <cp:lastModifiedBy>程梅</cp:lastModifiedBy>
  <cp:revision>513</cp:revision>
  <dcterms:created xsi:type="dcterms:W3CDTF">2015-07-31T00:36:00Z</dcterms:created>
  <dcterms:modified xsi:type="dcterms:W3CDTF">2022-05-17T15:28:26Z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