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</p:sldMasterIdLst>
  <p:notesMasterIdLst>
    <p:notesMasterId r:id="rId18"/>
  </p:notesMasterIdLst>
  <p:handoutMasterIdLst>
    <p:handoutMasterId r:id="rId19"/>
  </p:handoutMasterIdLst>
  <p:sldIdLst>
    <p:sldId id="256" r:id="rId2"/>
    <p:sldId id="459" r:id="rId3"/>
    <p:sldId id="460" r:id="rId4"/>
    <p:sldId id="461" r:id="rId5"/>
    <p:sldId id="473" r:id="rId6"/>
    <p:sldId id="462" r:id="rId7"/>
    <p:sldId id="470" r:id="rId8"/>
    <p:sldId id="463" r:id="rId9"/>
    <p:sldId id="464" r:id="rId10"/>
    <p:sldId id="465" r:id="rId11"/>
    <p:sldId id="466" r:id="rId12"/>
    <p:sldId id="467" r:id="rId13"/>
    <p:sldId id="468" r:id="rId14"/>
    <p:sldId id="471" r:id="rId15"/>
    <p:sldId id="469" r:id="rId16"/>
    <p:sldId id="472" r:id="rId17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B2B2B2"/>
    <a:srgbClr val="66FF33"/>
    <a:srgbClr val="3333FF"/>
    <a:srgbClr val="990033"/>
    <a:srgbClr val="FF6600"/>
    <a:srgbClr val="FF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241" autoAdjust="0"/>
  </p:normalViewPr>
  <p:slideViewPr>
    <p:cSldViewPr snapToGrid="0">
      <p:cViewPr>
        <p:scale>
          <a:sx n="73" d="100"/>
          <a:sy n="73" d="100"/>
        </p:scale>
        <p:origin x="-1604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3A8EFECF-824A-427C-BD9E-EC132FB23798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42280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8D75549F-A778-44F3-A391-FFB9A460E419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52000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5268A-8994-4891-9D53-54E4D903202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C1FA-BB52-47EA-90AA-1EE20F2130D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2824-E746-4B32-884D-54867AF6131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FD0A9A8-A331-499B-BD71-1EAA1B35F319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9BCF-8DA5-4300-A545-59BC6912266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AF99F-CF4D-4266-85A7-0DFDFB224A6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1890-761A-4B15-97AB-244F19996EE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AAA8-1DBC-4AB3-B3F9-692435421EB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FD7C-DEB0-42EC-93A1-A0CA306ECB5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EFC-8878-4C77-930F-FCF5A84E179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40AE-CD17-43C3-A236-1C105ED6932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1D468E4-4F68-4A18-A60C-00BCBD77476D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2/22/2021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18CC858-BD9F-4EA9-AF4E-73C9EE317012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4.png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tr-TR" dirty="0"/>
              <a:t/>
            </a:r>
            <a:br>
              <a:rPr lang="tr-TR" dirty="0"/>
            </a:br>
            <a:r>
              <a:rPr lang="zh-CN" altLang="en-US" dirty="0" smtClean="0"/>
              <a:t>机器学习</a:t>
            </a:r>
            <a:r>
              <a:rPr lang="tr-TR" sz="5400" dirty="0" smtClean="0"/>
              <a:t/>
            </a:r>
            <a:br>
              <a:rPr lang="tr-TR" sz="5400" dirty="0" smtClean="0"/>
            </a:br>
            <a:endParaRPr lang="tr-TR" sz="36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14348" y="3697455"/>
            <a:ext cx="7854696" cy="175260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zh-CN" alt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南开大学</a:t>
            </a:r>
            <a:endParaRPr kumimoji="0" lang="en-US" altLang="zh-CN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45720" lvl="0" indent="0" algn="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45720" lvl="0" indent="0" algn="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zh-CN" altLang="en-US" sz="2000" i="1" smtClean="0">
                <a:latin typeface="+mj-lt"/>
              </a:rPr>
              <a:t>计算机学院</a:t>
            </a:r>
            <a:endParaRPr kumimoji="0" lang="tr-TR" sz="20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装袋法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利用重采样（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bootstrapping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，即有放回有抽样）生成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L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训练集，利用每个训练集生成一个基学习器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(Breiman, 1996)</a:t>
            </a:r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投票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(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各学习器平均值，或回归时采用中值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由于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bagging,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因此算法是不稳定的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3D61A-C925-4361-8415-C75013F51D2B}" type="slidenum">
              <a:rPr lang="tr-TR"/>
              <a:pPr/>
              <a:t>10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7087" y="731548"/>
            <a:ext cx="2478314" cy="557321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zh-CN" altLang="en-US" sz="3600" dirty="0" smtClean="0"/>
              <a:t>提升法</a:t>
            </a:r>
            <a:r>
              <a:rPr lang="en-US" altLang="zh-CN" sz="3600" dirty="0" smtClean="0"/>
              <a:t>(boosting)</a:t>
            </a:r>
            <a:r>
              <a:rPr lang="zh-CN" altLang="en-US" sz="3600" dirty="0" smtClean="0"/>
              <a:t>：</a:t>
            </a:r>
            <a:endParaRPr lang="tr-TR" sz="3600" dirty="0"/>
          </a:p>
        </p:txBody>
      </p:sp>
      <p:sp>
        <p:nvSpPr>
          <p:cNvPr id="539655" name="Rectangle 7"/>
          <p:cNvSpPr>
            <a:spLocks noGrp="1" noChangeArrowheads="1"/>
          </p:cNvSpPr>
          <p:nvPr>
            <p:ph sz="half" idx="1"/>
          </p:nvPr>
        </p:nvSpPr>
        <p:spPr>
          <a:xfrm>
            <a:off x="468313" y="1463041"/>
            <a:ext cx="1882775" cy="4493260"/>
          </a:xfrm>
        </p:spPr>
        <p:txBody>
          <a:bodyPr>
            <a:normAutofit fontScale="92500" lnSpcReduction="10000"/>
          </a:bodyPr>
          <a:lstStyle/>
          <a:p>
            <a:pPr marL="0" indent="0">
              <a:buFont typeface="Wingdings" pitchFamily="2" charset="2"/>
              <a:buNone/>
            </a:pPr>
            <a:r>
              <a:rPr lang="zh-CN" altLang="en-US" sz="2000" dirty="0" smtClean="0">
                <a:solidFill>
                  <a:schemeClr val="tx2"/>
                </a:solidFill>
                <a:latin typeface="+mj-lt"/>
              </a:rPr>
              <a:t>生成一系列基学习器，每个都专注于前面学习器的错误。</a:t>
            </a:r>
            <a:endParaRPr lang="en-US" altLang="zh-CN" sz="2000" dirty="0" smtClean="0">
              <a:solidFill>
                <a:schemeClr val="tx2"/>
              </a:solidFill>
              <a:latin typeface="+mj-lt"/>
            </a:endParaRPr>
          </a:p>
          <a:p>
            <a:pPr marL="0" indent="0">
              <a:buFont typeface="Wingdings" pitchFamily="2" charset="2"/>
              <a:buNone/>
            </a:pPr>
            <a:r>
              <a:rPr lang="tr-TR" altLang="zh-CN" sz="2000" dirty="0"/>
              <a:t>AdaBoost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(</a:t>
            </a:r>
            <a:r>
              <a:rPr lang="zh-CN" altLang="en-US" sz="2000" dirty="0"/>
              <a:t>自适应提升</a:t>
            </a:r>
            <a:r>
              <a:rPr lang="en-US" altLang="zh-CN" sz="2000" dirty="0"/>
              <a:t>)</a:t>
            </a:r>
            <a:endParaRPr lang="en-US" sz="2000" dirty="0">
              <a:solidFill>
                <a:schemeClr val="tx2"/>
              </a:solidFill>
              <a:latin typeface="+mj-lt"/>
            </a:endParaRPr>
          </a:p>
          <a:p>
            <a:pPr marL="0" indent="0">
              <a:buFont typeface="Wingdings" pitchFamily="2" charset="2"/>
              <a:buNone/>
            </a:pP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 (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Freund and Schapire, 1996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)</a:t>
            </a:r>
            <a:r>
              <a:rPr lang="zh-CN" altLang="en-US" sz="2000" dirty="0" smtClean="0">
                <a:solidFill>
                  <a:schemeClr val="tx2"/>
                </a:solidFill>
                <a:latin typeface="+mj-lt"/>
              </a:rPr>
              <a:t>：将实例的抽取概率修改成误差的函数。由于误差大于</a:t>
            </a:r>
            <a:r>
              <a:rPr lang="en-US" altLang="zh-CN" sz="2000" dirty="0" smtClean="0">
                <a:solidFill>
                  <a:schemeClr val="tx2"/>
                </a:solidFill>
                <a:latin typeface="+mj-lt"/>
              </a:rPr>
              <a:t>0.5</a:t>
            </a:r>
            <a:r>
              <a:rPr lang="zh-CN" altLang="en-US" sz="2000" dirty="0" smtClean="0">
                <a:solidFill>
                  <a:schemeClr val="tx2"/>
                </a:solidFill>
                <a:latin typeface="+mj-lt"/>
              </a:rPr>
              <a:t>时停止，可能远远小于预设轮数</a:t>
            </a:r>
            <a:r>
              <a:rPr lang="en-US" altLang="zh-CN" sz="2000" dirty="0" smtClean="0">
                <a:solidFill>
                  <a:schemeClr val="tx2"/>
                </a:solidFill>
                <a:latin typeface="+mj-lt"/>
              </a:rPr>
              <a:t>L</a:t>
            </a:r>
            <a:r>
              <a:rPr lang="zh-CN" altLang="en-US" sz="2000" dirty="0" smtClean="0">
                <a:solidFill>
                  <a:schemeClr val="tx2"/>
                </a:solidFill>
                <a:latin typeface="+mj-lt"/>
              </a:rPr>
              <a:t>，可采用重启动，训练到</a:t>
            </a:r>
            <a:r>
              <a:rPr lang="en-US" altLang="zh-CN" sz="2000" dirty="0" smtClean="0">
                <a:solidFill>
                  <a:schemeClr val="tx2"/>
                </a:solidFill>
                <a:latin typeface="+mj-lt"/>
              </a:rPr>
              <a:t>L</a:t>
            </a:r>
            <a:r>
              <a:rPr lang="zh-CN" altLang="en-US" sz="2000" dirty="0" smtClean="0">
                <a:solidFill>
                  <a:schemeClr val="tx2"/>
                </a:solidFill>
                <a:latin typeface="+mj-lt"/>
              </a:rPr>
              <a:t>个</a:t>
            </a:r>
            <a:endParaRPr lang="en-US" sz="2000" dirty="0" smtClean="0">
              <a:solidFill>
                <a:schemeClr val="tx2"/>
              </a:solidFill>
              <a:latin typeface="+mj-lt"/>
            </a:endParaRPr>
          </a:p>
          <a:p>
            <a:pPr marL="0" indent="0">
              <a:buFont typeface="Wingdings" pitchFamily="2" charset="2"/>
              <a:buNone/>
            </a:pPr>
            <a:endParaRPr lang="tr-TR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7B33-0A74-43FE-AED5-36A52E4AC10F}" type="slidenum">
              <a:rPr lang="tr-TR"/>
              <a:pPr/>
              <a:t>11</a:t>
            </a:fld>
            <a:endParaRPr lang="tr-TR"/>
          </a:p>
        </p:txBody>
      </p:sp>
      <p:pic>
        <p:nvPicPr>
          <p:cNvPr id="5396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638175"/>
            <a:ext cx="6438900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9659" name="Rectangle 11"/>
          <p:cNvSpPr>
            <a:spLocks noChangeArrowheads="1"/>
          </p:cNvSpPr>
          <p:nvPr/>
        </p:nvSpPr>
        <p:spPr bwMode="auto">
          <a:xfrm>
            <a:off x="3403600" y="3500438"/>
            <a:ext cx="5329238" cy="649287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3671" y="1680576"/>
            <a:ext cx="8229600" cy="38862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混合专家模型也是一种投票，不同的是其使用竞争学习局部化了基学习器，投票权值也是输入的函数（基学习器也是输入的函数）</a:t>
            </a:r>
            <a:endParaRPr lang="en-US" dirty="0" smtClean="0">
              <a:solidFill>
                <a:schemeClr val="tx2"/>
              </a:solidFill>
              <a:latin typeface="+mj-lt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(Jacobs et al., 1991)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Experts or gating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can be nonlinear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811561"/>
          </a:xfrm>
        </p:spPr>
        <p:txBody>
          <a:bodyPr/>
          <a:lstStyle/>
          <a:p>
            <a:r>
              <a:rPr lang="zh-CN" altLang="en-US" dirty="0" smtClean="0"/>
              <a:t>重温混合专家模型*（</a:t>
            </a:r>
            <a:r>
              <a:rPr lang="en-US" altLang="zh-CN" dirty="0" smtClean="0"/>
              <a:t>12</a:t>
            </a:r>
            <a:r>
              <a:rPr lang="zh-CN" altLang="en-US" dirty="0" smtClean="0"/>
              <a:t>章）</a:t>
            </a:r>
            <a:endParaRPr lang="tr-TR" dirty="0"/>
          </a:p>
        </p:txBody>
      </p:sp>
      <p:graphicFrame>
        <p:nvGraphicFramePr>
          <p:cNvPr id="541702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7488900"/>
              </p:ext>
            </p:extLst>
          </p:nvPr>
        </p:nvGraphicFramePr>
        <p:xfrm>
          <a:off x="1318986" y="2704193"/>
          <a:ext cx="152558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47" name="Equation" r:id="rId3" imgW="723600" imgH="444240" progId="Equation.3">
                  <p:embed/>
                </p:oleObj>
              </mc:Choice>
              <mc:Fallback>
                <p:oleObj name="Equation" r:id="rId3" imgW="723600" imgH="4442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8986" y="2704193"/>
                        <a:ext cx="1525588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6D2D-2C6F-4913-8C04-F72D6C77BB47}" type="slidenum">
              <a:rPr lang="tr-TR"/>
              <a:pPr/>
              <a:t>12</a:t>
            </a:fld>
            <a:endParaRPr lang="tr-TR"/>
          </a:p>
        </p:txBody>
      </p:sp>
      <p:pic>
        <p:nvPicPr>
          <p:cNvPr id="541700" name="Picture 4" descr="Comb-moe_co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96335" y="2490650"/>
            <a:ext cx="5092700" cy="38595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层叠</a:t>
            </a:r>
            <a:endParaRPr lang="tr-TR" dirty="0"/>
          </a:p>
        </p:txBody>
      </p:sp>
      <p:sp>
        <p:nvSpPr>
          <p:cNvPr id="542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3394075" cy="38862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层叠泛化（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stacked generalization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）是一种扩展投票法，学习器的组合不一定是线性，而通过一个组合函数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f()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形成另一个学习器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Wolpert, 1992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.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该学习器不是在与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di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相同的训练数据上训练，而是在训练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di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时未出现的数据上训练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43BA-DBB3-4F52-A406-0BB331350D0A}" type="slidenum">
              <a:rPr lang="tr-TR"/>
              <a:pPr/>
              <a:t>13</a:t>
            </a:fld>
            <a:endParaRPr lang="tr-TR"/>
          </a:p>
        </p:txBody>
      </p:sp>
      <p:pic>
        <p:nvPicPr>
          <p:cNvPr id="542724" name="Picture 4" descr="Comb-sg_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0213" y="874713"/>
            <a:ext cx="4341812" cy="43926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调整融合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如果组合中的基分类器间存在依赖并不可用，应该尽可能找到差异（独立）</a:t>
            </a:r>
            <a:endParaRPr lang="en-US" altLang="zh-CN" dirty="0" smtClean="0">
              <a:solidFill>
                <a:schemeClr val="tx2"/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solidFill>
                  <a:schemeClr val="tx2"/>
                </a:solidFill>
                <a:latin typeface="+mj-lt"/>
              </a:rPr>
              <a:t>基学习器应该是有差异的和准确的，如果一个基学习器不能提高准确度则丢弃，如果两个基学习器高度相关，则两者仅需其一。</a:t>
            </a:r>
            <a:endParaRPr lang="tr-TR" sz="1400" dirty="0" smtClean="0">
              <a:solidFill>
                <a:schemeClr val="tx2"/>
              </a:solidFill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1"/>
                </a:solidFill>
                <a:latin typeface="+mj-lt"/>
              </a:rPr>
              <a:t>子集选择（选择所有基学习器的子集）</a:t>
            </a:r>
            <a:r>
              <a:rPr lang="tr-TR" dirty="0" smtClean="0">
                <a:solidFill>
                  <a:schemeClr val="accent1"/>
                </a:solidFill>
                <a:latin typeface="+mj-lt"/>
              </a:rPr>
              <a:t>: 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Forward (growing)/Backward (pruning) </a:t>
            </a:r>
            <a:r>
              <a:rPr lang="zh-CN" altLang="en-US" sz="2000" dirty="0" smtClean="0">
                <a:solidFill>
                  <a:schemeClr val="tx2"/>
                </a:solidFill>
                <a:latin typeface="+mj-lt"/>
              </a:rPr>
              <a:t>法改进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accuracy/diversity/independence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1"/>
                </a:solidFill>
                <a:latin typeface="+mj-lt"/>
              </a:rPr>
              <a:t>训练元分类器</a:t>
            </a:r>
            <a:r>
              <a:rPr lang="tr-TR" dirty="0" smtClean="0">
                <a:solidFill>
                  <a:schemeClr val="accent1"/>
                </a:solidFill>
                <a:latin typeface="+mj-lt"/>
              </a:rPr>
              <a:t>: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sz="2000" dirty="0" smtClean="0">
                <a:solidFill>
                  <a:schemeClr val="tx2"/>
                </a:solidFill>
                <a:latin typeface="+mj-lt"/>
              </a:rPr>
              <a:t>从彼此相关的分类器中，抽取出新不不相关的组合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. </a:t>
            </a:r>
            <a:r>
              <a:rPr lang="zh-CN" altLang="en-US" sz="2000" dirty="0" smtClean="0">
                <a:solidFill>
                  <a:schemeClr val="tx2"/>
                </a:solidFill>
                <a:latin typeface="+mj-lt"/>
              </a:rPr>
              <a:t>利用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 PCA, </a:t>
            </a:r>
            <a:r>
              <a:rPr lang="zh-CN" altLang="en-US" sz="2000" dirty="0" smtClean="0">
                <a:solidFill>
                  <a:schemeClr val="tx2"/>
                </a:solidFill>
                <a:latin typeface="+mj-lt"/>
              </a:rPr>
              <a:t>得到特征学习器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 “eigenlearners.”</a:t>
            </a:r>
          </a:p>
          <a:p>
            <a:pPr marL="514350" indent="-514350"/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与特征选择与特征抽取相似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9BCF-8DA5-4300-A545-59BC69122664}" type="slidenum">
              <a:rPr lang="tr-TR" smtClean="0"/>
              <a:pPr/>
              <a:t>14</a:t>
            </a:fld>
            <a:endParaRPr lang="tr-T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级联</a:t>
            </a:r>
            <a:endParaRPr lang="tr-TR" dirty="0"/>
          </a:p>
        </p:txBody>
      </p:sp>
      <p:sp>
        <p:nvSpPr>
          <p:cNvPr id="543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3149600" cy="3886200"/>
          </a:xfrm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启用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，仅当其前置所有分类器均不足够可信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 marL="0" indent="0"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分类器按时间与空间复杂度由简至繁排序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</a:rPr>
              <a:t>---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行使用简单分类器</a:t>
            </a:r>
            <a:endParaRPr lang="tr-TR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3B78-AAF8-42D9-BE6E-F27BB1A6B6D1}" type="slidenum">
              <a:rPr lang="tr-TR"/>
              <a:pPr/>
              <a:t>15</a:t>
            </a:fld>
            <a:endParaRPr lang="tr-TR"/>
          </a:p>
        </p:txBody>
      </p:sp>
      <p:pic>
        <p:nvPicPr>
          <p:cNvPr id="543748" name="Picture 4" descr="Comb-casc_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5120" y="740688"/>
            <a:ext cx="5381625" cy="53260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组合多种数据源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accent1"/>
                </a:solidFill>
                <a:latin typeface="+mj-lt"/>
              </a:rPr>
              <a:t>当有多种表示或模态的数据源时，可以采用以下策略组合：</a:t>
            </a:r>
            <a:endParaRPr lang="en-US" dirty="0" smtClean="0">
              <a:solidFill>
                <a:schemeClr val="accent1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accent1"/>
                </a:solidFill>
                <a:latin typeface="+mj-lt"/>
              </a:rPr>
              <a:t>早期集成</a:t>
            </a:r>
            <a:r>
              <a:rPr lang="tr-TR" dirty="0" smtClean="0">
                <a:solidFill>
                  <a:schemeClr val="accent1"/>
                </a:solidFill>
                <a:latin typeface="+mj-lt"/>
              </a:rPr>
              <a:t>: 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</a:rPr>
              <a:t>所有输入串接起来，然后训练单分类器</a:t>
            </a:r>
            <a:endParaRPr lang="tr-TR" dirty="0" smtClean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accent1"/>
                </a:solidFill>
                <a:latin typeface="+mj-lt"/>
              </a:rPr>
              <a:t>后期集成</a:t>
            </a:r>
            <a:r>
              <a:rPr lang="tr-TR" dirty="0" smtClean="0">
                <a:solidFill>
                  <a:schemeClr val="accent1"/>
                </a:solidFill>
                <a:latin typeface="+mj-lt"/>
              </a:rPr>
              <a:t>: 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</a:rPr>
              <a:t>用每个特征集合训练一个分类器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然后用组合规则或层叠泛化等方式组合输出</a:t>
            </a:r>
            <a:endParaRPr lang="tr-TR" dirty="0" smtClean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accent1"/>
                </a:solidFill>
                <a:latin typeface="+mj-lt"/>
              </a:rPr>
              <a:t>中期集成</a:t>
            </a:r>
            <a:r>
              <a:rPr lang="tr-TR" dirty="0" smtClean="0">
                <a:solidFill>
                  <a:schemeClr val="accent1"/>
                </a:solidFill>
                <a:latin typeface="+mj-lt"/>
              </a:rPr>
              <a:t>: 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</a:rPr>
              <a:t>用每个特征集，计算一个核（即每个不同输入，使用多个核函数），再使用多核的单</a:t>
            </a:r>
            <a:r>
              <a:rPr lang="en-US" altLang="zh-CN" dirty="0" smtClean="0">
                <a:solidFill>
                  <a:schemeClr val="accent1"/>
                </a:solidFill>
                <a:latin typeface="+mj-lt"/>
              </a:rPr>
              <a:t>SVM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</a:rPr>
              <a:t>进行分类</a:t>
            </a:r>
            <a:endParaRPr lang="tr-TR" dirty="0" smtClean="0">
              <a:solidFill>
                <a:schemeClr val="tx2"/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集成特征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/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集成决策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/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集成核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9BCF-8DA5-4300-A545-59BC69122664}" type="slidenum">
              <a:rPr lang="tr-TR" smtClean="0"/>
              <a:pPr/>
              <a:t>16</a:t>
            </a:fld>
            <a:endParaRPr lang="tr-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第十七章</a:t>
            </a:r>
            <a:r>
              <a:rPr lang="tr-TR" sz="2800" dirty="0"/>
              <a:t/>
            </a:r>
            <a:br>
              <a:rPr lang="tr-TR" sz="2800" dirty="0"/>
            </a:br>
            <a:r>
              <a:rPr lang="zh-CN" altLang="en-US" sz="5400" dirty="0" smtClean="0"/>
              <a:t>组合多学习器</a:t>
            </a:r>
            <a:endParaRPr lang="en-GB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基本原理</a:t>
            </a:r>
            <a:endParaRPr lang="tr-TR" dirty="0"/>
          </a:p>
        </p:txBody>
      </p:sp>
      <p:sp>
        <p:nvSpPr>
          <p:cNvPr id="530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25608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没有免费午餐理论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没有一种算法总是最好的</a:t>
            </a:r>
            <a:endParaRPr lang="en-US" altLang="zh-CN" dirty="0" smtClean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生成一组基学习器，基学习器组合后获得更高精度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不同的学习器，使用不同的：</a:t>
            </a:r>
            <a:endParaRPr lang="tr-TR" dirty="0" smtClean="0">
              <a:solidFill>
                <a:schemeClr val="tx2"/>
              </a:solidFill>
              <a:latin typeface="+mj-lt"/>
            </a:endParaRPr>
          </a:p>
          <a:p>
            <a:pPr lvl="1"/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算法</a:t>
            </a:r>
            <a:endParaRPr lang="tr-TR" sz="2400" dirty="0" smtClean="0">
              <a:solidFill>
                <a:schemeClr val="tx2"/>
              </a:solidFill>
              <a:latin typeface="+mj-lt"/>
            </a:endParaRPr>
          </a:p>
          <a:p>
            <a:pPr lvl="1"/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超参数</a:t>
            </a:r>
            <a:endParaRPr lang="tr-TR" sz="2400" dirty="0">
              <a:solidFill>
                <a:schemeClr val="tx2"/>
              </a:solidFill>
              <a:latin typeface="+mj-lt"/>
            </a:endParaRPr>
          </a:p>
          <a:p>
            <a:pPr lvl="1"/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输入、表示</a:t>
            </a:r>
            <a:endParaRPr lang="tr-TR" sz="2400" dirty="0">
              <a:solidFill>
                <a:schemeClr val="tx2"/>
              </a:solidFill>
              <a:latin typeface="+mj-lt"/>
            </a:endParaRPr>
          </a:p>
          <a:p>
            <a:pPr lvl="1"/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训练集</a:t>
            </a:r>
            <a:endParaRPr lang="tr-TR" sz="2400" dirty="0">
              <a:solidFill>
                <a:schemeClr val="tx2"/>
              </a:solidFill>
              <a:latin typeface="+mj-lt"/>
            </a:endParaRPr>
          </a:p>
          <a:p>
            <a:pPr lvl="1"/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子问题</a:t>
            </a:r>
            <a:endParaRPr lang="tr-TR" sz="2400" dirty="0" smtClean="0">
              <a:solidFill>
                <a:schemeClr val="tx2"/>
              </a:solidFill>
              <a:latin typeface="+mj-lt"/>
            </a:endParaRPr>
          </a:p>
          <a:p>
            <a:r>
              <a:rPr lang="zh-CN" altLang="en-US" sz="2600" dirty="0" smtClean="0">
                <a:solidFill>
                  <a:schemeClr val="tx2"/>
                </a:solidFill>
                <a:latin typeface="+mj-lt"/>
              </a:rPr>
              <a:t>多样性与精度：尽可能多样性，牺牲一定精度</a:t>
            </a:r>
            <a:endParaRPr lang="tr-TR" sz="2600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2D65-957B-47A6-9644-8225360B7EC1}" type="slidenum">
              <a:rPr lang="tr-TR"/>
              <a:pPr/>
              <a:t>3</a:t>
            </a:fld>
            <a:endParaRPr lang="tr-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模型的组合，投票法</a:t>
            </a:r>
            <a:endParaRPr lang="tr-TR" dirty="0"/>
          </a:p>
        </p:txBody>
      </p:sp>
      <p:sp>
        <p:nvSpPr>
          <p:cNvPr id="531462" name="Rectangle 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zh-CN" altLang="en-US" sz="2000" dirty="0" smtClean="0">
                <a:solidFill>
                  <a:schemeClr val="tx2"/>
                </a:solidFill>
                <a:latin typeface="+mj-lt"/>
              </a:rPr>
              <a:t>线性组合</a:t>
            </a: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r>
              <a:rPr lang="zh-CN" altLang="en-US" sz="2000" dirty="0" smtClean="0">
                <a:solidFill>
                  <a:schemeClr val="tx2"/>
                </a:solidFill>
                <a:latin typeface="+mj-lt"/>
              </a:rPr>
              <a:t>分类</a:t>
            </a:r>
            <a:endParaRPr lang="tr-TR" sz="2000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531470" name="Object 1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103313" y="4772025"/>
          <a:ext cx="1633537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559" name="Equation" r:id="rId3" imgW="787320" imgH="444240" progId="Equation.3">
                  <p:embed/>
                </p:oleObj>
              </mc:Choice>
              <mc:Fallback>
                <p:oleObj name="Equation" r:id="rId3" imgW="787320" imgH="44424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4772025"/>
                        <a:ext cx="1633537" cy="922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1472" name="Object 1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163638" y="2400300"/>
          <a:ext cx="2552700" cy="180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560" name="Equation" r:id="rId5" imgW="1295280" imgH="914400" progId="Equation.3">
                  <p:embed/>
                </p:oleObj>
              </mc:Choice>
              <mc:Fallback>
                <p:oleObj name="Equation" r:id="rId5" imgW="1295280" imgH="9144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638" y="2400300"/>
                        <a:ext cx="2552700" cy="180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8616F6-572F-4025-BFE7-097400631EEE}" type="slidenum">
              <a:rPr lang="tr-TR"/>
              <a:pPr/>
              <a:t>4</a:t>
            </a:fld>
            <a:endParaRPr lang="tr-TR"/>
          </a:p>
        </p:txBody>
      </p:sp>
      <p:pic>
        <p:nvPicPr>
          <p:cNvPr id="531469" name="Picture 13" descr="Comb-vote_col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78882" y="1710993"/>
            <a:ext cx="4295775" cy="4464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投票法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509451"/>
          </a:xfrm>
        </p:spPr>
        <p:txBody>
          <a:bodyPr/>
          <a:lstStyle/>
          <a:p>
            <a:r>
              <a:rPr lang="zh-CN" altLang="en-US" dirty="0" smtClean="0"/>
              <a:t>分类器学习规则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D0A9A8-A331-499B-BD71-1EAA1B35F319}" type="slidenum">
              <a:rPr lang="tr-TR" smtClean="0"/>
              <a:pPr/>
              <a:t>5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9475534"/>
                  </p:ext>
                </p:extLst>
              </p:nvPr>
            </p:nvGraphicFramePr>
            <p:xfrm>
              <a:off x="1393371" y="2598782"/>
              <a:ext cx="6096000" cy="37658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规则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融合函数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和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𝐿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𝐿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𝑗𝑖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加权和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zh-CN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𝑗𝑖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/>
                                        <a:ea typeface="Cambria Math"/>
                                      </a:rPr>
                                      <m:t>≥0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中位数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𝑚𝑒𝑑𝑖𝑎𝑛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𝑗𝑖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最小值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𝑚𝑖𝑛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𝑗𝑖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最大值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𝑚𝑎𝑥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𝑗𝑖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乘积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nary>
                                  <m:naryPr>
                                    <m:chr m:val="∏"/>
                                    <m:limLoc m:val="subSup"/>
                                    <m:supHide m:val="on"/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 altLang="zh-CN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𝑗𝑖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9475534"/>
                  </p:ext>
                </p:extLst>
              </p:nvPr>
            </p:nvGraphicFramePr>
            <p:xfrm>
              <a:off x="1393371" y="2598782"/>
              <a:ext cx="6096000" cy="37658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规则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融合函数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893826"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和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200" t="-46939" b="-279592"/>
                          </a:stretch>
                        </a:blipFill>
                      </a:tcPr>
                    </a:tc>
                  </a:tr>
                  <a:tr h="708025"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加权和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200" t="-186207" b="-254310"/>
                          </a:stretch>
                        </a:blipFill>
                      </a:tcPr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中位数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200" t="-526984" b="-368254"/>
                          </a:stretch>
                        </a:blipFill>
                      </a:tcPr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最小值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200" t="-617188" b="-262500"/>
                          </a:stretch>
                        </a:blipFill>
                      </a:tcPr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最大值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200" t="-717188" b="-162500"/>
                          </a:stretch>
                        </a:blipFill>
                      </a:tcPr>
                    </a:tc>
                  </a:tr>
                  <a:tr h="629603"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乘积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200" t="-507767" b="-97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1742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88723" y="645090"/>
            <a:ext cx="8229600" cy="562768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贝叶斯模型组合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None/>
            </a:pPr>
            <a:r>
              <a:rPr lang="zh-CN" altLang="en-US" dirty="0">
                <a:solidFill>
                  <a:schemeClr val="tx2"/>
                </a:solidFill>
                <a:latin typeface="+mj-lt"/>
              </a:rPr>
              <a:t>如果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+mj-lt"/>
              </a:rPr>
              <a:t>是</a:t>
            </a:r>
            <a:r>
              <a:rPr lang="tr-TR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tr-TR" dirty="0">
                <a:solidFill>
                  <a:srgbClr val="FF0000"/>
                </a:solidFill>
                <a:latin typeface="+mj-lt"/>
              </a:rPr>
              <a:t>iid </a:t>
            </a: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dirty="0" smtClean="0">
                <a:solidFill>
                  <a:schemeClr val="tx2"/>
                </a:solidFill>
                <a:latin typeface="+mj-lt"/>
              </a:rPr>
              <a:t>	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偏倚不变，方差下降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L</a:t>
            </a:r>
            <a:r>
              <a:rPr lang="en-US" i="1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zh-CN" altLang="en-US" sz="1800" i="1" dirty="0" smtClean="0">
                <a:solidFill>
                  <a:schemeClr val="tx2"/>
                </a:solidFill>
                <a:latin typeface="+mj-lt"/>
              </a:rPr>
              <a:t>说明</a:t>
            </a:r>
            <a:r>
              <a:rPr lang="zh-CN" altLang="en-US" sz="1800" i="1" dirty="0" smtClean="0">
                <a:solidFill>
                  <a:srgbClr val="FF0000"/>
                </a:solidFill>
                <a:latin typeface="+mj-lt"/>
              </a:rPr>
              <a:t>投票者（独立）</a:t>
            </a:r>
            <a:r>
              <a:rPr lang="zh-CN" altLang="en-US" sz="1800" i="1" dirty="0" smtClean="0">
                <a:solidFill>
                  <a:schemeClr val="tx2"/>
                </a:solidFill>
                <a:latin typeface="+mj-lt"/>
              </a:rPr>
              <a:t>增加有利于降低方差</a:t>
            </a:r>
            <a:r>
              <a:rPr lang="en-US" i="1" dirty="0" smtClean="0">
                <a:solidFill>
                  <a:schemeClr val="tx2"/>
                </a:solidFill>
                <a:latin typeface="+mj-lt"/>
              </a:rPr>
              <a:t>)</a:t>
            </a:r>
            <a:endParaRPr lang="tr-TR" i="1" dirty="0" smtClean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如果不独立，即正相关（即分类间可能很相似，因此要尽量减小相关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—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使用 不同算法，不同输入），则方差增加，即</a:t>
            </a:r>
            <a:endParaRPr lang="tr-TR" dirty="0" smtClean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endParaRPr lang="tr-TR" i="1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534534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1506538" y="1136650"/>
          <a:ext cx="47879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72" name="Equation" r:id="rId3" imgW="2108160" imgH="380880" progId="Equation.3">
                  <p:embed/>
                </p:oleObj>
              </mc:Choice>
              <mc:Fallback>
                <p:oleObj name="Equation" r:id="rId3" imgW="2108160" imgH="3808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538" y="1136650"/>
                        <a:ext cx="4787900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24922-1A74-419B-B8FB-2F7CB55FA426}" type="slidenum">
              <a:rPr lang="tr-TR"/>
              <a:pPr/>
              <a:t>6</a:t>
            </a:fld>
            <a:endParaRPr lang="tr-TR"/>
          </a:p>
        </p:txBody>
      </p:sp>
      <p:graphicFrame>
        <p:nvGraphicFramePr>
          <p:cNvPr id="534537" name="Object 9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935054" y="2288719"/>
          <a:ext cx="6932613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73" name="Equation" r:id="rId5" imgW="3835080" imgH="990360" progId="Equation.3">
                  <p:embed/>
                </p:oleObj>
              </mc:Choice>
              <mc:Fallback>
                <p:oleObj name="Equation" r:id="rId5" imgW="3835080" imgH="99036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5054" y="2288719"/>
                        <a:ext cx="6932613" cy="179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454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414283"/>
              </p:ext>
            </p:extLst>
          </p:nvPr>
        </p:nvGraphicFramePr>
        <p:xfrm>
          <a:off x="1443668" y="5685939"/>
          <a:ext cx="651986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74" name="Equation" r:id="rId7" imgW="3606480" imgH="482400" progId="Equation.3">
                  <p:embed/>
                </p:oleObj>
              </mc:Choice>
              <mc:Fallback>
                <p:oleObj name="Equation" r:id="rId7" imgW="3606480" imgH="4824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668" y="5685939"/>
                        <a:ext cx="6519863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组合规则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9BCF-8DA5-4300-A545-59BC69122664}" type="slidenum">
              <a:rPr lang="tr-TR" smtClean="0"/>
              <a:pPr/>
              <a:t>7</a:t>
            </a:fld>
            <a:endParaRPr lang="tr-TR"/>
          </a:p>
        </p:txBody>
      </p:sp>
      <p:pic>
        <p:nvPicPr>
          <p:cNvPr id="560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082" y="2026998"/>
            <a:ext cx="52959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0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2488" y="3426260"/>
            <a:ext cx="347662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2387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纠错输出码</a:t>
            </a:r>
            <a:endParaRPr lang="tr-TR" dirty="0"/>
          </a:p>
        </p:txBody>
      </p:sp>
      <p:graphicFrame>
        <p:nvGraphicFramePr>
          <p:cNvPr id="535591" name="Object 3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1716881"/>
              </p:ext>
            </p:extLst>
          </p:nvPr>
        </p:nvGraphicFramePr>
        <p:xfrm>
          <a:off x="2704346" y="4370059"/>
          <a:ext cx="4456112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684" name="Equation" r:id="rId3" imgW="2145960" imgH="914400" progId="Equation.3">
                  <p:embed/>
                </p:oleObj>
              </mc:Choice>
              <mc:Fallback>
                <p:oleObj name="Equation" r:id="rId3" imgW="2145960" imgH="91440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4346" y="4370059"/>
                        <a:ext cx="4456112" cy="189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A31D-DADE-4E2C-BCB7-0049C5B1FB72}" type="slidenum">
              <a:rPr lang="tr-TR">
                <a:latin typeface="+mj-lt"/>
              </a:rPr>
              <a:pPr/>
              <a:t>8</a:t>
            </a:fld>
            <a:endParaRPr lang="tr-TR" dirty="0">
              <a:latin typeface="+mj-lt"/>
            </a:endParaRP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8515" y="1475859"/>
            <a:ext cx="8229600" cy="3886200"/>
          </a:xfrm>
        </p:spPr>
        <p:txBody>
          <a:bodyPr>
            <a:normAutofit fontScale="62500" lnSpcReduction="20000"/>
          </a:bodyPr>
          <a:lstStyle/>
          <a:p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类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;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L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个问题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(Dietterich and Bakiri, 1995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</a:t>
            </a:r>
            <a:endParaRPr lang="en-US" dirty="0" smtClean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对于一个复杂分类问题，定义一组简单分类</a:t>
            </a:r>
            <a:r>
              <a:rPr lang="zh-CN" altLang="en-US" smtClean="0">
                <a:solidFill>
                  <a:schemeClr val="tx2"/>
                </a:solidFill>
                <a:latin typeface="+mj-lt"/>
              </a:rPr>
              <a:t>问题，及相应的基学习器， 每个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专注于原始任务的一个方面，并通过组合这些简单分类器得到最终分类器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编码矩阵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b="1" dirty="0" smtClean="0">
                <a:solidFill>
                  <a:schemeClr val="tx2"/>
                </a:solidFill>
                <a:latin typeface="+mj-lt"/>
              </a:rPr>
              <a:t>W</a:t>
            </a:r>
            <a:r>
              <a:rPr lang="zh-CN" altLang="en-US" b="1" dirty="0" smtClean="0">
                <a:solidFill>
                  <a:schemeClr val="tx2"/>
                </a:solidFill>
                <a:latin typeface="+mj-lt"/>
              </a:rPr>
              <a:t>（</a:t>
            </a:r>
            <a:r>
              <a:rPr lang="en-US" altLang="zh-CN" b="1" dirty="0" smtClean="0">
                <a:solidFill>
                  <a:schemeClr val="tx2"/>
                </a:solidFill>
                <a:latin typeface="+mj-lt"/>
              </a:rPr>
              <a:t>K</a:t>
            </a:r>
            <a:r>
              <a:rPr lang="en-US" altLang="zh-CN" b="1" dirty="0" smtClean="0">
                <a:solidFill>
                  <a:schemeClr val="tx2"/>
                </a:solidFill>
                <a:latin typeface="+mj-lt"/>
                <a:sym typeface="Symbol"/>
              </a:rPr>
              <a:t>L</a:t>
            </a:r>
            <a:r>
              <a:rPr lang="zh-CN" altLang="en-US" b="1" dirty="0" smtClean="0">
                <a:solidFill>
                  <a:schemeClr val="tx2"/>
                </a:solidFill>
                <a:latin typeface="+mj-lt"/>
              </a:rPr>
              <a:t>）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对学习器的类进行编码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某行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(k)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是</a:t>
            </a:r>
            <a:r>
              <a:rPr lang="zh-CN" altLang="en-US" dirty="0">
                <a:solidFill>
                  <a:schemeClr val="tx2"/>
                </a:solidFill>
                <a:latin typeface="+mj-lt"/>
              </a:rPr>
              <a:t>对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L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个学习器的类的编码，即对类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k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的实例</a:t>
            </a:r>
            <a:r>
              <a:rPr lang="zh-CN" altLang="en-US" dirty="0">
                <a:solidFill>
                  <a:schemeClr val="tx2"/>
                </a:solidFill>
                <a:latin typeface="+mj-lt"/>
              </a:rPr>
              <a:t>输入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，  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L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个学习器输出类别的编码（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+1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或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-1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，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+1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表示对此实例，对应分类器输出为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+1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）</a:t>
            </a:r>
            <a:endParaRPr lang="en-US" altLang="zh-CN" dirty="0" smtClean="0">
              <a:solidFill>
                <a:schemeClr val="tx2"/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2"/>
                </a:solidFill>
                <a:latin typeface="+mj-lt"/>
              </a:rPr>
              <a:t>某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列是某学习器的任务，即某学习器对不同类别</a:t>
            </a:r>
            <a:endParaRPr lang="en-US" altLang="zh-CN" dirty="0" smtClean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   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输入时其输出编码（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+1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或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-1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，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+1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表示某学习器的任务</a:t>
            </a:r>
            <a:endParaRPr lang="en-US" altLang="zh-CN" dirty="0" smtClean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是完成该类任务）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每类一个学习器，编码矩阵如：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i="1" dirty="0">
                <a:solidFill>
                  <a:schemeClr val="tx2"/>
                </a:solidFill>
                <a:latin typeface="+mj-lt"/>
              </a:rPr>
              <a:t>		L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类逐对分开</a:t>
            </a:r>
            <a:endParaRPr lang="tr-TR" dirty="0" smtClean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L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-1)/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2</a:t>
            </a:r>
            <a:endParaRPr lang="en-US" dirty="0" smtClean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其中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0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表示无关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535588" name="Object 36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395568562"/>
              </p:ext>
            </p:extLst>
          </p:nvPr>
        </p:nvGraphicFramePr>
        <p:xfrm>
          <a:off x="5723618" y="2682637"/>
          <a:ext cx="2884488" cy="171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685" name="Equation" r:id="rId5" imgW="1536480" imgH="914400" progId="Equation.3">
                  <p:embed/>
                </p:oleObj>
              </mc:Choice>
              <mc:Fallback>
                <p:oleObj name="Equation" r:id="rId5" imgW="1536480" imgH="9144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3618" y="2682637"/>
                        <a:ext cx="2884488" cy="171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5586" name="Rectangle 34"/>
          <p:cNvSpPr>
            <a:spLocks noChangeArrowheads="1"/>
          </p:cNvSpPr>
          <p:nvPr/>
        </p:nvSpPr>
        <p:spPr bwMode="auto">
          <a:xfrm>
            <a:off x="3260595" y="4855576"/>
            <a:ext cx="4321175" cy="360363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535587" name="Rectangle 35"/>
          <p:cNvSpPr>
            <a:spLocks noChangeArrowheads="1"/>
          </p:cNvSpPr>
          <p:nvPr/>
        </p:nvSpPr>
        <p:spPr bwMode="auto">
          <a:xfrm>
            <a:off x="4498217" y="4398724"/>
            <a:ext cx="792163" cy="17287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6582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9029700" y="28067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696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9700" y="280670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3BE7-0668-46FF-A684-624B55172F94}" type="slidenum">
              <a:rPr lang="tr-TR"/>
              <a:pPr/>
              <a:t>9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6579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563671" y="519830"/>
                <a:ext cx="8229600" cy="567196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 smtClean="0">
                    <a:solidFill>
                      <a:schemeClr val="tx2"/>
                    </a:solidFill>
                    <a:latin typeface="+mj-lt"/>
                  </a:rPr>
                  <a:t>全编码共</a:t>
                </a:r>
                <a:r>
                  <a:rPr lang="tr-TR" altLang="zh-CN" dirty="0" smtClean="0">
                    <a:solidFill>
                      <a:schemeClr val="tx2"/>
                    </a:solidFill>
                  </a:rPr>
                  <a:t>2</a:t>
                </a:r>
                <a:r>
                  <a:rPr lang="tr-TR" altLang="zh-CN" i="1" baseline="30000" dirty="0" smtClean="0">
                    <a:solidFill>
                      <a:schemeClr val="tx2"/>
                    </a:solidFill>
                  </a:rPr>
                  <a:t>K</a:t>
                </a:r>
                <a:r>
                  <a:rPr lang="zh-CN" altLang="en-US" dirty="0" smtClean="0">
                    <a:solidFill>
                      <a:schemeClr val="tx2"/>
                    </a:solidFill>
                    <a:latin typeface="+mj-lt"/>
                  </a:rPr>
                  <a:t>个，共可有</a:t>
                </a:r>
                <a:r>
                  <a:rPr lang="tr-TR" dirty="0" smtClean="0">
                    <a:solidFill>
                      <a:schemeClr val="tx2"/>
                    </a:solidFill>
                    <a:latin typeface="+mj-lt"/>
                  </a:rPr>
                  <a:t> </a:t>
                </a:r>
                <a:r>
                  <a:rPr lang="tr-TR" i="1" dirty="0">
                    <a:solidFill>
                      <a:schemeClr val="tx2"/>
                    </a:solidFill>
                    <a:latin typeface="+mj-lt"/>
                  </a:rPr>
                  <a:t>L</a:t>
                </a:r>
                <a:r>
                  <a:rPr lang="tr-TR" dirty="0">
                    <a:solidFill>
                      <a:schemeClr val="tx2"/>
                    </a:solidFill>
                    <a:latin typeface="+mj-lt"/>
                  </a:rPr>
                  <a:t>=2</a:t>
                </a:r>
                <a:r>
                  <a:rPr lang="tr-TR" baseline="30000" dirty="0">
                    <a:solidFill>
                      <a:schemeClr val="tx2"/>
                    </a:solidFill>
                    <a:latin typeface="+mj-lt"/>
                  </a:rPr>
                  <a:t>(</a:t>
                </a:r>
                <a:r>
                  <a:rPr lang="tr-TR" i="1" baseline="30000" dirty="0">
                    <a:solidFill>
                      <a:schemeClr val="tx2"/>
                    </a:solidFill>
                    <a:latin typeface="+mj-lt"/>
                  </a:rPr>
                  <a:t>K</a:t>
                </a:r>
                <a:r>
                  <a:rPr lang="tr-TR" baseline="30000" dirty="0">
                    <a:solidFill>
                      <a:schemeClr val="tx2"/>
                    </a:solidFill>
                    <a:latin typeface="+mj-lt"/>
                  </a:rPr>
                  <a:t>-1)</a:t>
                </a:r>
                <a:r>
                  <a:rPr lang="tr-TR" dirty="0">
                    <a:solidFill>
                      <a:schemeClr val="tx2"/>
                    </a:solidFill>
                    <a:latin typeface="+mj-lt"/>
                  </a:rPr>
                  <a:t>-</a:t>
                </a:r>
                <a:r>
                  <a:rPr lang="tr-TR" dirty="0" smtClean="0">
                    <a:solidFill>
                      <a:schemeClr val="tx2"/>
                    </a:solidFill>
                    <a:latin typeface="+mj-lt"/>
                  </a:rPr>
                  <a:t>1</a:t>
                </a:r>
                <a:r>
                  <a:rPr lang="zh-CN" altLang="en-US" dirty="0" smtClean="0">
                    <a:solidFill>
                      <a:schemeClr val="tx2"/>
                    </a:solidFill>
                    <a:latin typeface="+mj-lt"/>
                  </a:rPr>
                  <a:t>种不同任务编码（</a:t>
                </a:r>
                <a:r>
                  <a:rPr lang="en-US" altLang="zh-CN" dirty="0" smtClean="0">
                    <a:solidFill>
                      <a:schemeClr val="tx2"/>
                    </a:solidFill>
                    <a:latin typeface="+mj-lt"/>
                  </a:rPr>
                  <a:t>0101</a:t>
                </a:r>
                <a:r>
                  <a:rPr lang="zh-CN" altLang="en-US" dirty="0" smtClean="0">
                    <a:solidFill>
                      <a:schemeClr val="tx2"/>
                    </a:solidFill>
                    <a:latin typeface="+mj-lt"/>
                  </a:rPr>
                  <a:t>与其</a:t>
                </a:r>
                <a:r>
                  <a:rPr lang="en-US" altLang="zh-CN" dirty="0" smtClean="0">
                    <a:solidFill>
                      <a:schemeClr val="tx2"/>
                    </a:solidFill>
                    <a:latin typeface="+mj-lt"/>
                  </a:rPr>
                  <a:t>1010</a:t>
                </a:r>
                <a:r>
                  <a:rPr lang="zh-CN" altLang="en-US" dirty="0" smtClean="0">
                    <a:solidFill>
                      <a:schemeClr val="tx2"/>
                    </a:solidFill>
                    <a:latin typeface="+mj-lt"/>
                  </a:rPr>
                  <a:t>任务相同，且全</a:t>
                </a:r>
                <a:r>
                  <a:rPr lang="en-US" altLang="zh-CN" dirty="0" smtClean="0">
                    <a:solidFill>
                      <a:schemeClr val="tx2"/>
                    </a:solidFill>
                    <a:latin typeface="+mj-lt"/>
                  </a:rPr>
                  <a:t>0</a:t>
                </a:r>
                <a:r>
                  <a:rPr lang="zh-CN" altLang="en-US" dirty="0" smtClean="0">
                    <a:solidFill>
                      <a:schemeClr val="tx2"/>
                    </a:solidFill>
                    <a:latin typeface="+mj-lt"/>
                  </a:rPr>
                  <a:t>与全</a:t>
                </a:r>
                <a:r>
                  <a:rPr lang="en-US" altLang="zh-CN" dirty="0" smtClean="0">
                    <a:solidFill>
                      <a:schemeClr val="tx2"/>
                    </a:solidFill>
                    <a:latin typeface="+mj-lt"/>
                  </a:rPr>
                  <a:t>1</a:t>
                </a:r>
                <a:r>
                  <a:rPr lang="zh-CN" altLang="en-US" dirty="0" smtClean="0">
                    <a:solidFill>
                      <a:schemeClr val="tx2"/>
                    </a:solidFill>
                    <a:latin typeface="+mj-lt"/>
                  </a:rPr>
                  <a:t>没有意义，所以</a:t>
                </a:r>
                <a:r>
                  <a:rPr lang="tr-TR" altLang="zh-CN" dirty="0">
                    <a:solidFill>
                      <a:schemeClr val="tx2"/>
                    </a:solidFill>
                  </a:rPr>
                  <a:t>2</a:t>
                </a:r>
                <a:r>
                  <a:rPr lang="tr-TR" altLang="zh-CN" i="1" baseline="30000" dirty="0">
                    <a:solidFill>
                      <a:schemeClr val="tx2"/>
                    </a:solidFill>
                  </a:rPr>
                  <a:t>K</a:t>
                </a:r>
                <a:r>
                  <a:rPr lang="zh-CN" altLang="en-US" dirty="0" smtClean="0">
                    <a:solidFill>
                      <a:schemeClr val="tx2"/>
                    </a:solidFill>
                  </a:rPr>
                  <a:t>个除以</a:t>
                </a:r>
                <a:r>
                  <a:rPr lang="en-US" altLang="zh-CN" dirty="0" smtClean="0">
                    <a:solidFill>
                      <a:schemeClr val="tx2"/>
                    </a:solidFill>
                  </a:rPr>
                  <a:t>2</a:t>
                </a:r>
                <a:r>
                  <a:rPr lang="zh-CN" altLang="en-US" dirty="0" smtClean="0">
                    <a:solidFill>
                      <a:schemeClr val="tx2"/>
                    </a:solidFill>
                  </a:rPr>
                  <a:t>再减</a:t>
                </a:r>
                <a:r>
                  <a:rPr lang="en-US" altLang="zh-CN" dirty="0" smtClean="0">
                    <a:solidFill>
                      <a:schemeClr val="tx2"/>
                    </a:solidFill>
                  </a:rPr>
                  <a:t>1</a:t>
                </a:r>
                <a:r>
                  <a:rPr lang="zh-CN" altLang="en-US" dirty="0" smtClean="0">
                    <a:solidFill>
                      <a:schemeClr val="tx2"/>
                    </a:solidFill>
                    <a:latin typeface="+mj-lt"/>
                  </a:rPr>
                  <a:t>）</a:t>
                </a:r>
                <a:endParaRPr lang="tr-TR" dirty="0">
                  <a:solidFill>
                    <a:schemeClr val="tx2"/>
                  </a:solidFill>
                  <a:latin typeface="+mj-lt"/>
                </a:endParaRPr>
              </a:p>
              <a:p>
                <a:endParaRPr lang="tr-TR" dirty="0">
                  <a:solidFill>
                    <a:schemeClr val="tx2"/>
                  </a:solidFill>
                  <a:latin typeface="+mj-lt"/>
                </a:endParaRPr>
              </a:p>
              <a:p>
                <a:endParaRPr lang="tr-TR" dirty="0">
                  <a:solidFill>
                    <a:schemeClr val="tx2"/>
                  </a:solidFill>
                  <a:latin typeface="+mj-lt"/>
                </a:endParaRPr>
              </a:p>
              <a:p>
                <a:endParaRPr lang="tr-TR" dirty="0">
                  <a:solidFill>
                    <a:schemeClr val="tx2"/>
                  </a:solidFill>
                  <a:latin typeface="+mj-lt"/>
                </a:endParaRPr>
              </a:p>
              <a:p>
                <a:endParaRPr lang="tr-TR" dirty="0">
                  <a:solidFill>
                    <a:schemeClr val="tx2"/>
                  </a:solidFill>
                  <a:latin typeface="+mj-lt"/>
                </a:endParaRPr>
              </a:p>
              <a:p>
                <a:r>
                  <a:rPr lang="zh-CN" altLang="en-US" dirty="0" smtClean="0">
                    <a:solidFill>
                      <a:schemeClr val="tx2"/>
                    </a:solidFill>
                    <a:latin typeface="+mj-lt"/>
                  </a:rPr>
                  <a:t>给定</a:t>
                </a:r>
                <a:r>
                  <a:rPr lang="tr-TR" i="1" dirty="0" smtClean="0">
                    <a:solidFill>
                      <a:schemeClr val="tx2"/>
                    </a:solidFill>
                    <a:latin typeface="+mj-lt"/>
                  </a:rPr>
                  <a:t>L</a:t>
                </a:r>
                <a:r>
                  <a:rPr lang="en-US" i="1" dirty="0" smtClean="0">
                    <a:solidFill>
                      <a:schemeClr val="tx2"/>
                    </a:solidFill>
                    <a:latin typeface="+mj-lt"/>
                  </a:rPr>
                  <a:t>(k</a:t>
                </a:r>
                <a:r>
                  <a:rPr lang="zh-CN" altLang="en-US" dirty="0" smtClean="0">
                    <a:solidFill>
                      <a:schemeClr val="tx2"/>
                    </a:solidFill>
                    <a:latin typeface="+mj-lt"/>
                  </a:rPr>
                  <a:t>很大时</a:t>
                </a:r>
                <a:r>
                  <a:rPr lang="en-US" altLang="zh-CN" dirty="0" smtClean="0">
                    <a:solidFill>
                      <a:schemeClr val="tx2"/>
                    </a:solidFill>
                    <a:latin typeface="+mj-lt"/>
                  </a:rPr>
                  <a:t>,</a:t>
                </a:r>
                <a:r>
                  <a:rPr lang="zh-CN" altLang="en-US" dirty="0" smtClean="0">
                    <a:solidFill>
                      <a:schemeClr val="tx2"/>
                    </a:solidFill>
                    <a:latin typeface="+mj-lt"/>
                  </a:rPr>
                  <a:t>全编码会很大</a:t>
                </a:r>
                <a:r>
                  <a:rPr lang="en-US" i="1" dirty="0" smtClean="0">
                    <a:solidFill>
                      <a:schemeClr val="tx2"/>
                    </a:solidFill>
                    <a:latin typeface="+mj-lt"/>
                  </a:rPr>
                  <a:t>)</a:t>
                </a:r>
                <a:r>
                  <a:rPr lang="tr-TR" dirty="0" smtClean="0">
                    <a:solidFill>
                      <a:schemeClr val="tx2"/>
                    </a:solidFill>
                    <a:latin typeface="+mj-lt"/>
                  </a:rPr>
                  <a:t>, </a:t>
                </a:r>
                <a:r>
                  <a:rPr lang="zh-CN" altLang="en-US" dirty="0" smtClean="0">
                    <a:solidFill>
                      <a:schemeClr val="tx2"/>
                    </a:solidFill>
                    <a:latin typeface="+mj-lt"/>
                  </a:rPr>
                  <a:t>找</a:t>
                </a:r>
                <a:r>
                  <a:rPr lang="tr-TR" dirty="0" smtClean="0">
                    <a:solidFill>
                      <a:schemeClr val="tx2"/>
                    </a:solidFill>
                    <a:latin typeface="+mj-lt"/>
                  </a:rPr>
                  <a:t> </a:t>
                </a:r>
                <a:r>
                  <a:rPr lang="tr-TR" b="1" dirty="0">
                    <a:solidFill>
                      <a:schemeClr val="tx2"/>
                    </a:solidFill>
                    <a:latin typeface="+mj-lt"/>
                  </a:rPr>
                  <a:t>W</a:t>
                </a:r>
                <a:r>
                  <a:rPr lang="tr-TR" dirty="0">
                    <a:solidFill>
                      <a:schemeClr val="tx2"/>
                    </a:solidFill>
                    <a:latin typeface="+mj-lt"/>
                  </a:rPr>
                  <a:t> </a:t>
                </a:r>
                <a:r>
                  <a:rPr lang="en-US" dirty="0" smtClean="0">
                    <a:solidFill>
                      <a:schemeClr val="tx2"/>
                    </a:solidFill>
                    <a:latin typeface="+mj-lt"/>
                  </a:rPr>
                  <a:t>,</a:t>
                </a:r>
                <a:r>
                  <a:rPr lang="zh-CN" altLang="en-US" dirty="0" smtClean="0">
                    <a:solidFill>
                      <a:schemeClr val="tx2"/>
                    </a:solidFill>
                    <a:latin typeface="+mj-lt"/>
                  </a:rPr>
                  <a:t>使其行列间的海明距离都最大</a:t>
                </a:r>
                <a:r>
                  <a:rPr lang="tr-TR" dirty="0" smtClean="0">
                    <a:solidFill>
                      <a:schemeClr val="tx2"/>
                    </a:solidFill>
                    <a:latin typeface="+mj-lt"/>
                  </a:rPr>
                  <a:t>.</a:t>
                </a:r>
                <a:endParaRPr lang="tr-TR" dirty="0">
                  <a:solidFill>
                    <a:schemeClr val="tx2"/>
                  </a:solidFill>
                  <a:latin typeface="+mj-lt"/>
                </a:endParaRPr>
              </a:p>
              <a:p>
                <a:r>
                  <a:rPr lang="zh-CN" altLang="en-US" dirty="0" smtClean="0">
                    <a:solidFill>
                      <a:schemeClr val="tx2"/>
                    </a:solidFill>
                    <a:latin typeface="+mj-lt"/>
                  </a:rPr>
                  <a:t>投票策略</a:t>
                </a:r>
                <a:r>
                  <a:rPr lang="en-US" altLang="zh-CN" dirty="0" smtClean="0">
                    <a:solidFill>
                      <a:schemeClr val="tx2"/>
                    </a:solidFill>
                    <a:latin typeface="+mj-lt"/>
                  </a:rPr>
                  <a:t>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tr-TR" dirty="0">
                  <a:solidFill>
                    <a:schemeClr val="tx2"/>
                  </a:solidFill>
                  <a:latin typeface="+mj-lt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chemeClr val="tx2"/>
                    </a:solidFill>
                    <a:latin typeface="+mj-lt"/>
                  </a:rPr>
                  <a:t>选择具有最大</a:t>
                </a:r>
                <a:r>
                  <a:rPr lang="en-US" altLang="zh-CN" dirty="0" err="1" smtClean="0">
                    <a:solidFill>
                      <a:schemeClr val="tx2"/>
                    </a:solidFill>
                    <a:latin typeface="+mj-lt"/>
                  </a:rPr>
                  <a:t>yi</a:t>
                </a:r>
                <a:r>
                  <a:rPr lang="zh-CN" altLang="en-US" dirty="0" smtClean="0">
                    <a:solidFill>
                      <a:schemeClr val="tx2"/>
                    </a:solidFill>
                    <a:latin typeface="+mj-lt"/>
                  </a:rPr>
                  <a:t>的类</a:t>
                </a:r>
                <a:endParaRPr lang="tr-TR" dirty="0">
                  <a:solidFill>
                    <a:schemeClr val="tx2"/>
                  </a:solidFill>
                  <a:latin typeface="+mj-lt"/>
                </a:endParaRPr>
              </a:p>
              <a:p>
                <a:r>
                  <a:rPr lang="zh-CN" altLang="en-US" dirty="0" smtClean="0">
                    <a:solidFill>
                      <a:schemeClr val="tx2"/>
                    </a:solidFill>
                    <a:latin typeface="+mj-lt"/>
                  </a:rPr>
                  <a:t>由于是加权，因此，其值不必是</a:t>
                </a:r>
                <a:r>
                  <a:rPr lang="en-US" altLang="zh-CN" dirty="0" smtClean="0">
                    <a:solidFill>
                      <a:schemeClr val="tx2"/>
                    </a:solidFill>
                    <a:latin typeface="+mj-lt"/>
                  </a:rPr>
                  <a:t>+1</a:t>
                </a:r>
                <a:r>
                  <a:rPr lang="zh-CN" altLang="en-US" dirty="0" smtClean="0">
                    <a:solidFill>
                      <a:schemeClr val="tx2"/>
                    </a:solidFill>
                    <a:latin typeface="+mj-lt"/>
                  </a:rPr>
                  <a:t>或</a:t>
                </a:r>
                <a:r>
                  <a:rPr lang="en-US" altLang="zh-CN" dirty="0" smtClean="0">
                    <a:solidFill>
                      <a:schemeClr val="tx2"/>
                    </a:solidFill>
                    <a:latin typeface="+mj-lt"/>
                  </a:rPr>
                  <a:t>-1, </a:t>
                </a:r>
                <a:r>
                  <a:rPr lang="zh-CN" altLang="en-US" dirty="0" smtClean="0">
                    <a:solidFill>
                      <a:schemeClr val="tx2"/>
                    </a:solidFill>
                    <a:latin typeface="+mj-lt"/>
                  </a:rPr>
                  <a:t>也可以是其间的任意值</a:t>
                </a:r>
                <a:r>
                  <a:rPr lang="en-US" altLang="zh-CN" dirty="0" smtClean="0">
                    <a:solidFill>
                      <a:schemeClr val="tx2"/>
                    </a:solidFill>
                    <a:latin typeface="+mj-lt"/>
                  </a:rPr>
                  <a:t>---</a:t>
                </a:r>
                <a:r>
                  <a:rPr lang="zh-CN" altLang="en-US" dirty="0" smtClean="0">
                    <a:solidFill>
                      <a:schemeClr val="tx2"/>
                    </a:solidFill>
                    <a:latin typeface="+mj-lt"/>
                  </a:rPr>
                  <a:t>软确定性</a:t>
                </a:r>
                <a:endParaRPr lang="tr-TR" i="1" dirty="0">
                  <a:solidFill>
                    <a:schemeClr val="tx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365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63671" y="519830"/>
                <a:ext cx="8229600" cy="5671964"/>
              </a:xfrm>
              <a:blipFill rotWithShape="1">
                <a:blip r:embed="rId5"/>
                <a:stretch>
                  <a:fillRect l="-1259" t="-2041" r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36585" name="Object 9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465855035"/>
              </p:ext>
            </p:extLst>
          </p:nvPr>
        </p:nvGraphicFramePr>
        <p:xfrm>
          <a:off x="2087563" y="1689679"/>
          <a:ext cx="4451350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697" name="Equation" r:id="rId6" imgW="2450880" imgH="914400" progId="Equation.3">
                  <p:embed/>
                </p:oleObj>
              </mc:Choice>
              <mc:Fallback>
                <p:oleObj name="Equation" r:id="rId6" imgW="2450880" imgH="914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1689679"/>
                        <a:ext cx="4451350" cy="166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5277</TotalTime>
  <Words>942</Words>
  <Application>Microsoft Office PowerPoint</Application>
  <PresentationFormat>全屏显示(4:3)</PresentationFormat>
  <Paragraphs>122</Paragraphs>
  <Slides>16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Flow</vt:lpstr>
      <vt:lpstr>Equation</vt:lpstr>
      <vt:lpstr> 机器学习 </vt:lpstr>
      <vt:lpstr>第十七章 组合多学习器</vt:lpstr>
      <vt:lpstr>基本原理</vt:lpstr>
      <vt:lpstr>模型的组合，投票法</vt:lpstr>
      <vt:lpstr>投票法</vt:lpstr>
      <vt:lpstr>PowerPoint 演示文稿</vt:lpstr>
      <vt:lpstr>组合规则</vt:lpstr>
      <vt:lpstr>纠错输出码</vt:lpstr>
      <vt:lpstr>PowerPoint 演示文稿</vt:lpstr>
      <vt:lpstr>装袋法 </vt:lpstr>
      <vt:lpstr> 提升法(boosting)：</vt:lpstr>
      <vt:lpstr>重温混合专家模型*（12章）</vt:lpstr>
      <vt:lpstr>层叠</vt:lpstr>
      <vt:lpstr>调整融合</vt:lpstr>
      <vt:lpstr>级联</vt:lpstr>
      <vt:lpstr>组合多种数据源</vt:lpstr>
    </vt:vector>
  </TitlesOfParts>
  <Company>BOGAZICI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lenovo</cp:lastModifiedBy>
  <cp:revision>316</cp:revision>
  <dcterms:created xsi:type="dcterms:W3CDTF">2005-01-24T14:46:28Z</dcterms:created>
  <dcterms:modified xsi:type="dcterms:W3CDTF">2021-02-22T01:58:33Z</dcterms:modified>
</cp:coreProperties>
</file>