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451" r:id="rId3"/>
    <p:sldId id="257" r:id="rId4"/>
    <p:sldId id="458" r:id="rId5"/>
    <p:sldId id="452" r:id="rId6"/>
    <p:sldId id="587" r:id="rId7"/>
    <p:sldId id="577" r:id="rId8"/>
    <p:sldId id="573" r:id="rId9"/>
    <p:sldId id="488" r:id="rId10"/>
    <p:sldId id="575" r:id="rId11"/>
    <p:sldId id="576" r:id="rId12"/>
    <p:sldId id="578" r:id="rId13"/>
    <p:sldId id="579" r:id="rId14"/>
    <p:sldId id="580" r:id="rId15"/>
    <p:sldId id="437" r:id="rId16"/>
    <p:sldId id="581" r:id="rId17"/>
    <p:sldId id="582" r:id="rId18"/>
    <p:sldId id="583" r:id="rId19"/>
    <p:sldId id="584" r:id="rId20"/>
    <p:sldId id="536" r:id="rId21"/>
    <p:sldId id="537" r:id="rId22"/>
    <p:sldId id="538" r:id="rId23"/>
    <p:sldId id="539" r:id="rId24"/>
    <p:sldId id="540" r:id="rId25"/>
    <p:sldId id="544" r:id="rId26"/>
    <p:sldId id="585" r:id="rId27"/>
    <p:sldId id="541" r:id="rId28"/>
    <p:sldId id="586" r:id="rId29"/>
    <p:sldId id="258" r:id="rId30"/>
    <p:sldId id="408" r:id="rId31"/>
    <p:sldId id="432" r:id="rId32"/>
    <p:sldId id="431" r:id="rId33"/>
    <p:sldId id="438" r:id="rId34"/>
    <p:sldId id="433" r:id="rId35"/>
    <p:sldId id="410" r:id="rId36"/>
    <p:sldId id="439" r:id="rId37"/>
    <p:sldId id="434" r:id="rId38"/>
    <p:sldId id="418" r:id="rId39"/>
    <p:sldId id="435" r:id="rId40"/>
    <p:sldId id="291" r:id="rId41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 autoAdjust="0"/>
    <p:restoredTop sz="94694"/>
  </p:normalViewPr>
  <p:slideViewPr>
    <p:cSldViewPr>
      <p:cViewPr varScale="1">
        <p:scale>
          <a:sx n="121" d="100"/>
          <a:sy n="121" d="100"/>
        </p:scale>
        <p:origin x="20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05D7-5386-493D-9109-7BDC1CA17B70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1A79-EB79-48D5-992C-06D6208C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C0338-7D22-4605-8F05-FD0E137493DB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1B1EC-434B-4B64-8081-F236B46C7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2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1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74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15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47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783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098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3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648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257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C07797B7-192B-46FA-BCC5-638486E7D88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D6B4FE95-2068-429D-9C39-EF58E7BB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7A088794-7F7E-4D80-A109-84B88D003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0E49E8-B77C-4735-BE0B-7FDF43222E47}" type="slidenum">
              <a:rPr lang="en-US" altLang="zh-CN" sz="1300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01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8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1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10" Type="http://schemas.openxmlformats.org/officeDocument/2006/relationships/image" Target="../media/image140.png"/><Relationship Id="rId9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baike.baidu.com/view/189707.htm" TargetMode="External"/><Relationship Id="rId3" Type="http://schemas.openxmlformats.org/officeDocument/2006/relationships/hyperlink" Target="http://baike.baidu.com/view/3565.htm" TargetMode="External"/><Relationship Id="rId7" Type="http://schemas.openxmlformats.org/officeDocument/2006/relationships/hyperlink" Target="http://baike.baidu.com/view/303313.ht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aike.baidu.com/view/1284.htm" TargetMode="External"/><Relationship Id="rId11" Type="http://schemas.openxmlformats.org/officeDocument/2006/relationships/image" Target="../media/image9.jpeg"/><Relationship Id="rId5" Type="http://schemas.openxmlformats.org/officeDocument/2006/relationships/hyperlink" Target="http://baike.baidu.com/view/11021.htm" TargetMode="External"/><Relationship Id="rId10" Type="http://schemas.openxmlformats.org/officeDocument/2006/relationships/hyperlink" Target="http://baike.baidu.com/view/71666.htm" TargetMode="External"/><Relationship Id="rId4" Type="http://schemas.openxmlformats.org/officeDocument/2006/relationships/hyperlink" Target="http://baike.baidu.com/view/27242.htm" TargetMode="External"/><Relationship Id="rId9" Type="http://schemas.openxmlformats.org/officeDocument/2006/relationships/hyperlink" Target="http://baike.baidu.com/view/15061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571612"/>
            <a:ext cx="8712968" cy="20288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>
                <a:latin typeface="Garamond" panose="02020404030301010803" pitchFamily="18" charset="0"/>
                <a:ea typeface="仿宋" pitchFamily="49" charset="-122"/>
                <a:cs typeface="Times New Roman" pitchFamily="18" charset="0"/>
              </a:rPr>
              <a:t>贝叶斯</a:t>
            </a:r>
            <a:endParaRPr lang="zh-CN" altLang="en-US" b="1" dirty="0">
              <a:latin typeface="Garamond" panose="02020404030301010803" pitchFamily="18" charset="0"/>
              <a:ea typeface="仿宋" pitchFamily="49" charset="-122"/>
              <a:cs typeface="Times New Roman" pitchFamily="18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82314A4-3D3D-81E2-01E3-728163B1EC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南开大学计算机学院</a:t>
            </a:r>
          </a:p>
          <a:p>
            <a:r>
              <a:rPr lang="en-CN" dirty="0"/>
              <a:t>谢晋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064896" cy="326350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贝叶斯决策就是在不完全情报下，对部分未知的状态用</a:t>
            </a:r>
            <a:r>
              <a:rPr lang="zh-CN" altLang="en-US" sz="2400" b="0" i="0" dirty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主观概率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估计，然后用</a:t>
            </a:r>
            <a:r>
              <a:rPr lang="zh-CN" altLang="en-US" sz="2400" b="0" i="0" dirty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贝叶斯公式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对发生概率进行修正，最后再利用期望值和修正概率做出最优决策。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贝叶斯决策理论方法是</a:t>
            </a:r>
            <a:r>
              <a:rPr lang="zh-CN" altLang="en-US" sz="2400" b="0" i="0" dirty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统计模型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决策中的一个基本方法，其基本思想是：</a:t>
            </a:r>
            <a:endParaRPr lang="en-US" altLang="zh-CN" sz="24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  <a:r>
              <a:rPr lang="zh-CN" altLang="en-US" sz="2000" b="0" i="0" dirty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类条件概率密度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参数表达式和</a:t>
            </a:r>
            <a:r>
              <a:rPr lang="zh-CN" altLang="en-US" sz="2000" b="0" i="0" dirty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先验概率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利用贝叶斯公式转换成</a:t>
            </a:r>
            <a:r>
              <a:rPr lang="zh-CN" altLang="en-US" sz="2000" b="0" i="0" dirty="0">
                <a:solidFill>
                  <a:srgbClr val="0000FF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后验概率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根据后验概率大小进行决策分类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b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-2332" y="32982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</a:rPr>
              <a:t>贝叶斯决策论</a:t>
            </a:r>
          </a:p>
        </p:txBody>
      </p:sp>
    </p:spTree>
    <p:extLst>
      <p:ext uri="{BB962C8B-B14F-4D97-AF65-F5344CB8AC3E}">
        <p14:creationId xmlns:p14="http://schemas.microsoft.com/office/powerpoint/2010/main" val="245580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F2C3-3503-4B20-9636-36F0D74CB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92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</a:rPr>
              <a:t>贝叶斯规则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81D6A0-8C53-493E-BB0C-511C41A4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67722"/>
            <a:ext cx="6768752" cy="2626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C1727AA-7F79-4109-ADA0-0916E7B0E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30" y="1363855"/>
            <a:ext cx="3114266" cy="650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B84F1C0-0A0D-4846-978B-1A1B2C23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53" y="57047"/>
            <a:ext cx="2146041" cy="2332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97B6FF-6989-4CD0-A3B6-227BE8FC2896}"/>
                  </a:ext>
                </a:extLst>
              </p:cNvPr>
              <p:cNvSpPr txBox="1"/>
              <p:nvPr/>
            </p:nvSpPr>
            <p:spPr>
              <a:xfrm>
                <a:off x="3203848" y="1400970"/>
                <a:ext cx="4572000" cy="72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0" i="1" dirty="0" smtClean="0">
                          <a:latin typeface="Cambria Math" panose="02040503050406030204" pitchFamily="18" charset="0"/>
                        </a:rPr>
                        <m:t>后验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似然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函数</m:t>
                          </m:r>
                          <m:r>
                            <a:rPr lang="en-US" altLang="zh-CN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先验</m:t>
                          </m:r>
                        </m:num>
                        <m:den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证据</m:t>
                          </m:r>
                        </m:den>
                      </m:f>
                    </m:oMath>
                  </m:oMathPara>
                </a14:m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897B6FF-6989-4CD0-A3B6-227BE8FC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400970"/>
                <a:ext cx="4572000" cy="7294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箭头: 右 7">
            <a:extLst>
              <a:ext uri="{FF2B5EF4-FFF2-40B4-BE49-F238E27FC236}">
                <a16:creationId xmlns:a16="http://schemas.microsoft.com/office/drawing/2014/main" id="{0FE48789-8BCB-4600-A98A-949697265FFB}"/>
              </a:ext>
            </a:extLst>
          </p:cNvPr>
          <p:cNvSpPr/>
          <p:nvPr/>
        </p:nvSpPr>
        <p:spPr>
          <a:xfrm>
            <a:off x="3613645" y="1637414"/>
            <a:ext cx="360040" cy="216024"/>
          </a:xfrm>
          <a:prstGeom prst="rightArrow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9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F8271-3E37-4B4D-BA6D-31803F1A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</a:rPr>
              <a:t>生成模型与判别模型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94FB82-3602-4B77-9962-BE947E2340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+mj-lt"/>
                    <a:ea typeface="华文楷体" panose="02010600040101010101" pitchFamily="2" charset="-122"/>
                  </a:rPr>
                  <a:t>训练分类器涉及到估计函数：</a:t>
                </a:r>
                <a:r>
                  <a:rPr kumimoji="0" lang="en-US" altLang="zh-CN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E80554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805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805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: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805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805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805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0554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0554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</a:rPr>
                  <a:t>或者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0554"/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80554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05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05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E80554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altLang="zh-CN" sz="2400" dirty="0">
                  <a:latin typeface="+mj-lt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latin typeface="+mj-lt"/>
                    <a:ea typeface="华文楷体" panose="02010600040101010101" pitchFamily="2" charset="-122"/>
                  </a:rPr>
                  <a:t>生成式分类：</a:t>
                </a:r>
                <a:endParaRPr lang="en-US" altLang="zh-CN" sz="2400" dirty="0">
                  <a:latin typeface="+mj-lt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假设𝑃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(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𝑌│𝑋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)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，𝑃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(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𝑋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)</a:t>
                </a:r>
                <a:endParaRPr lang="zh-CN" altLang="en-US" sz="2000" dirty="0">
                  <a:latin typeface="+mj-lt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直接从训练数据估算𝑃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(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𝑌│𝑋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)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、𝑃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(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𝑋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)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的参数</a:t>
                </a:r>
              </a:p>
              <a:p>
                <a:pPr lvl="1"/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使用贝叶斯规则进行计算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+mj-lt"/>
                    <a:ea typeface="华文楷体" panose="02010600040101010101" pitchFamily="2" charset="-122"/>
                  </a:rPr>
                  <a:t> </a:t>
                </a:r>
              </a:p>
              <a:p>
                <a:r>
                  <a:rPr lang="zh-CN" altLang="en-US" sz="2400" dirty="0">
                    <a:latin typeface="+mj-lt"/>
                    <a:ea typeface="华文楷体" panose="02010600040101010101" pitchFamily="2" charset="-122"/>
                  </a:rPr>
                  <a:t>判别式分类：</a:t>
                </a:r>
                <a:endParaRPr lang="en-US" altLang="zh-CN" sz="2400" dirty="0">
                  <a:latin typeface="+mj-lt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假设为𝑃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(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𝑌│𝑋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)</a:t>
                </a:r>
              </a:p>
              <a:p>
                <a:pPr lvl="1"/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直接从训练数据估算𝑃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(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𝑌│𝑋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)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的参数</a:t>
                </a:r>
              </a:p>
              <a:p>
                <a:pPr lvl="1"/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例如</a:t>
                </a:r>
                <a:r>
                  <a:rPr lang="en-US" altLang="zh-CN" sz="2000" dirty="0">
                    <a:latin typeface="+mj-lt"/>
                    <a:ea typeface="华文楷体" panose="02010600040101010101" pitchFamily="2" charset="-122"/>
                  </a:rPr>
                  <a:t>:</a:t>
                </a:r>
                <a:r>
                  <a:rPr lang="zh-CN" altLang="en-US" sz="2000" dirty="0">
                    <a:latin typeface="+mj-lt"/>
                    <a:ea typeface="华文楷体" panose="02010600040101010101" pitchFamily="2" charset="-122"/>
                  </a:rPr>
                  <a:t>神经网络</a:t>
                </a:r>
              </a:p>
              <a:p>
                <a:pPr marL="0" indent="0" algn="l">
                  <a:buNone/>
                </a:pPr>
                <a:endParaRPr lang="zh-CN" altLang="en-US" sz="2400" dirty="0">
                  <a:latin typeface="+mj-lt"/>
                  <a:ea typeface="华文楷体" panose="02010600040101010101" pitchFamily="2" charset="-122"/>
                </a:endParaRPr>
              </a:p>
              <a:p>
                <a:endParaRPr lang="zh-CN" altLang="en-US" sz="2400" dirty="0">
                  <a:latin typeface="+mj-lt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94FB82-3602-4B77-9962-BE947E2340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68760"/>
                <a:ext cx="8229600" cy="4525963"/>
              </a:xfrm>
              <a:blipFill>
                <a:blip r:embed="rId2"/>
                <a:stretch>
                  <a:fillRect l="-963" t="-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3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F8271-3E37-4B4D-BA6D-31803F1A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</a:rPr>
              <a:t>判别模型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4FB82-3602-4B77-9962-BE947E23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逻辑回归</a:t>
            </a: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F0589FB-A562-4FD7-88DC-C4037C74F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02" y="2922180"/>
            <a:ext cx="4692568" cy="1167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3EE1345-DA33-4B27-9749-A9241E08C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44824"/>
            <a:ext cx="3794935" cy="1016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DCEFAA1A-1541-465B-A9F9-835F780520D5}"/>
              </a:ext>
            </a:extLst>
          </p:cNvPr>
          <p:cNvGrpSpPr/>
          <p:nvPr/>
        </p:nvGrpSpPr>
        <p:grpSpPr>
          <a:xfrm>
            <a:off x="2277253" y="674240"/>
            <a:ext cx="6866747" cy="5715001"/>
            <a:chOff x="2183947" y="989920"/>
            <a:chExt cx="6866747" cy="5715001"/>
          </a:xfrm>
        </p:grpSpPr>
        <p:sp>
          <p:nvSpPr>
            <p:cNvPr id="8" name="TextBox 58">
              <a:extLst>
                <a:ext uri="{FF2B5EF4-FFF2-40B4-BE49-F238E27FC236}">
                  <a16:creationId xmlns:a16="http://schemas.microsoft.com/office/drawing/2014/main" id="{3B12893E-5F6E-4301-8115-016177120299}"/>
                </a:ext>
              </a:extLst>
            </p:cNvPr>
            <p:cNvSpPr txBox="1"/>
            <p:nvPr/>
          </p:nvSpPr>
          <p:spPr>
            <a:xfrm>
              <a:off x="2183947" y="4685717"/>
              <a:ext cx="1373349" cy="16455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90366" tIns="45183" rIns="90366" bIns="45183">
              <a:spAutoFit/>
            </a:bodyPr>
            <a:lstStyle>
              <a:lvl1pPr marL="306388" indent="-306388" eaLnBrk="0" hangingPunct="0">
                <a:defRPr sz="4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4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4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4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4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7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zh-CN" sz="2020">
                  <a:solidFill>
                    <a:srgbClr val="FF0000"/>
                  </a:solidFill>
                  <a:latin typeface="Calibri" panose="020F0502020204030204" pitchFamily="34" charset="0"/>
                </a:rPr>
                <a:t>Color</a:t>
              </a:r>
            </a:p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zh-CN" sz="2020">
                  <a:solidFill>
                    <a:srgbClr val="FF0000"/>
                  </a:solidFill>
                  <a:latin typeface="Calibri" panose="020F0502020204030204" pitchFamily="34" charset="0"/>
                </a:rPr>
                <a:t>Size</a:t>
              </a:r>
            </a:p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zh-CN" sz="2020">
                  <a:solidFill>
                    <a:srgbClr val="FF0000"/>
                  </a:solidFill>
                  <a:latin typeface="Calibri" panose="020F0502020204030204" pitchFamily="34" charset="0"/>
                </a:rPr>
                <a:t>Texture</a:t>
              </a:r>
            </a:p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zh-CN" sz="2020">
                  <a:solidFill>
                    <a:srgbClr val="FF0000"/>
                  </a:solidFill>
                  <a:latin typeface="Calibri" panose="020F0502020204030204" pitchFamily="34" charset="0"/>
                </a:rPr>
                <a:t>Weight</a:t>
              </a:r>
            </a:p>
            <a:p>
              <a:pPr eaLnBrk="1" hangingPunct="1">
                <a:buFont typeface="Arial" panose="020B0604020202020204" pitchFamily="34" charset="0"/>
                <a:buChar char="•"/>
              </a:pPr>
              <a:r>
                <a:rPr lang="en-US" altLang="zh-CN" sz="2020">
                  <a:solidFill>
                    <a:srgbClr val="FF0000"/>
                  </a:solidFill>
                  <a:latin typeface="Calibri" panose="020F0502020204030204" pitchFamily="34" charset="0"/>
                </a:rPr>
                <a:t>…</a:t>
              </a: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69B6774-D2BE-43FB-A887-9BEE0D00D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7278" y="989920"/>
              <a:ext cx="4003416" cy="31724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CE0DE255-BE96-4028-B77E-B59918904B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2640" y="4876704"/>
              <a:ext cx="1836964" cy="1828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Arrow Connector 24">
              <a:extLst>
                <a:ext uri="{FF2B5EF4-FFF2-40B4-BE49-F238E27FC236}">
                  <a16:creationId xmlns:a16="http://schemas.microsoft.com/office/drawing/2014/main" id="{12F9FB77-F179-47F9-A2F7-B30CEC382FD8}"/>
                </a:ext>
              </a:extLst>
            </p:cNvPr>
            <p:cNvCxnSpPr/>
            <p:nvPr/>
          </p:nvCxnSpPr>
          <p:spPr>
            <a:xfrm flipH="1" flipV="1">
              <a:off x="7483444" y="3809515"/>
              <a:ext cx="223059" cy="175240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140D89D6-0AB4-4DF2-9878-1419EF1692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069" y="4876703"/>
              <a:ext cx="2326821" cy="1720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3" name="Straight Arrow Connector 28">
              <a:extLst>
                <a:ext uri="{FF2B5EF4-FFF2-40B4-BE49-F238E27FC236}">
                  <a16:creationId xmlns:a16="http://schemas.microsoft.com/office/drawing/2014/main" id="{9728178B-3485-42BC-827D-A6EEFEC22F4D}"/>
                </a:ext>
              </a:extLst>
            </p:cNvPr>
            <p:cNvCxnSpPr/>
            <p:nvPr/>
          </p:nvCxnSpPr>
          <p:spPr>
            <a:xfrm flipV="1">
              <a:off x="5213480" y="3809515"/>
              <a:ext cx="925772" cy="175240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3731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F8271-3E37-4B4D-BA6D-31803F1A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</a:rPr>
              <a:t>生成模型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4FB82-3602-4B77-9962-BE947E234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建立分类的概率模型</a:t>
            </a:r>
          </a:p>
          <a:p>
            <a:pPr algn="l"/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84FC705B-E9D2-46C9-90CE-F378AF1A5F75}"/>
                  </a:ext>
                </a:extLst>
              </p:cNvPr>
              <p:cNvSpPr txBox="1"/>
              <p:nvPr/>
            </p:nvSpPr>
            <p:spPr bwMode="auto">
              <a:xfrm>
                <a:off x="2453649" y="1844824"/>
                <a:ext cx="4236702" cy="397743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,⋅⋅⋅,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zh-CN" alt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,⋅⋅⋅,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4" name="Object 5">
                <a:extLst>
                  <a:ext uri="{FF2B5EF4-FFF2-40B4-BE49-F238E27FC236}">
                    <a16:creationId xmlns:a16="http://schemas.microsoft.com/office/drawing/2014/main" id="{84FC705B-E9D2-46C9-90CE-F378AF1A5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3649" y="1844824"/>
                <a:ext cx="4236702" cy="397743"/>
              </a:xfrm>
              <a:prstGeom prst="rect">
                <a:avLst/>
              </a:prstGeom>
              <a:blipFill>
                <a:blip r:embed="rId2"/>
                <a:stretch>
                  <a:fillRect b="-2985"/>
                </a:stretch>
              </a:blipFill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74F98B00-FE35-4C41-8909-4E796BFCA419}"/>
              </a:ext>
            </a:extLst>
          </p:cNvPr>
          <p:cNvGrpSpPr/>
          <p:nvPr/>
        </p:nvGrpSpPr>
        <p:grpSpPr>
          <a:xfrm>
            <a:off x="2051720" y="2946070"/>
            <a:ext cx="4371573" cy="3338727"/>
            <a:chOff x="1240035" y="3136832"/>
            <a:chExt cx="4179545" cy="3207251"/>
          </a:xfrm>
        </p:grpSpPr>
        <p:sp>
          <p:nvSpPr>
            <p:cNvPr id="16" name="Content Placeholder 5">
              <a:extLst>
                <a:ext uri="{FF2B5EF4-FFF2-40B4-BE49-F238E27FC236}">
                  <a16:creationId xmlns:a16="http://schemas.microsoft.com/office/drawing/2014/main" id="{F171FA9F-5ECE-4FDF-A3E3-63A62C85A642}"/>
                </a:ext>
              </a:extLst>
            </p:cNvPr>
            <p:cNvSpPr txBox="1">
              <a:spLocks/>
            </p:cNvSpPr>
            <p:nvPr/>
          </p:nvSpPr>
          <p:spPr>
            <a:xfrm>
              <a:off x="1240035" y="3136832"/>
              <a:ext cx="4179545" cy="3207251"/>
            </a:xfrm>
            <a:prstGeom prst="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lIns="0" tIns="0" rIns="0" bIns="0" rtlCol="0">
              <a:noAutofit/>
            </a:bodyPr>
            <a:lstStyle>
              <a:lvl1pPr marL="266700" indent="-2667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542925" indent="-27622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809625" indent="-2667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076325" indent="-2667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343025" indent="-2667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7846BE92-435E-42C5-9B02-1C05051A40C6}"/>
                </a:ext>
              </a:extLst>
            </p:cNvPr>
            <p:cNvGrpSpPr/>
            <p:nvPr/>
          </p:nvGrpSpPr>
          <p:grpSpPr>
            <a:xfrm>
              <a:off x="1517135" y="3249533"/>
              <a:ext cx="3625343" cy="2673006"/>
              <a:chOff x="2322765" y="1829869"/>
              <a:chExt cx="3625343" cy="2673006"/>
            </a:xfrm>
          </p:grpSpPr>
          <p:sp>
            <p:nvSpPr>
              <p:cNvPr id="18" name="Rectangle 15">
                <a:extLst>
                  <a:ext uri="{FF2B5EF4-FFF2-40B4-BE49-F238E27FC236}">
                    <a16:creationId xmlns:a16="http://schemas.microsoft.com/office/drawing/2014/main" id="{862988B3-593E-44AE-8A97-1DB7DCB18687}"/>
                  </a:ext>
                </a:extLst>
              </p:cNvPr>
              <p:cNvSpPr/>
              <p:nvPr/>
            </p:nvSpPr>
            <p:spPr>
              <a:xfrm>
                <a:off x="2432050" y="2686050"/>
                <a:ext cx="3406775" cy="100965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Discriminative Probabilistic Classifier</a:t>
                </a:r>
              </a:p>
            </p:txBody>
          </p:sp>
          <p:grpSp>
            <p:nvGrpSpPr>
              <p:cNvPr id="19" name="Group 16">
                <a:extLst>
                  <a:ext uri="{FF2B5EF4-FFF2-40B4-BE49-F238E27FC236}">
                    <a16:creationId xmlns:a16="http://schemas.microsoft.com/office/drawing/2014/main" id="{D33E8D7B-D1A2-47E3-BEA5-0B2B2915394C}"/>
                  </a:ext>
                </a:extLst>
              </p:cNvPr>
              <p:cNvGrpSpPr/>
              <p:nvPr/>
            </p:nvGrpSpPr>
            <p:grpSpPr>
              <a:xfrm>
                <a:off x="2604230" y="3705177"/>
                <a:ext cx="3062415" cy="514350"/>
                <a:chOff x="2572632" y="3705177"/>
                <a:chExt cx="3062415" cy="514350"/>
              </a:xfrm>
            </p:grpSpPr>
            <p:sp>
              <p:nvSpPr>
                <p:cNvPr id="34" name="Arrow: Up 31">
                  <a:extLst>
                    <a:ext uri="{FF2B5EF4-FFF2-40B4-BE49-F238E27FC236}">
                      <a16:creationId xmlns:a16="http://schemas.microsoft.com/office/drawing/2014/main" id="{2389B46C-6B43-4933-B91D-E090CF8A2095}"/>
                    </a:ext>
                  </a:extLst>
                </p:cNvPr>
                <p:cNvSpPr/>
                <p:nvPr/>
              </p:nvSpPr>
              <p:spPr>
                <a:xfrm>
                  <a:off x="2572632" y="3705177"/>
                  <a:ext cx="238125" cy="514350"/>
                </a:xfrm>
                <a:prstGeom prst="upArrow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Arrow: Up 32">
                  <a:extLst>
                    <a:ext uri="{FF2B5EF4-FFF2-40B4-BE49-F238E27FC236}">
                      <a16:creationId xmlns:a16="http://schemas.microsoft.com/office/drawing/2014/main" id="{6D7A6D0A-5942-4DD6-A36E-F959227AEAE7}"/>
                    </a:ext>
                  </a:extLst>
                </p:cNvPr>
                <p:cNvSpPr/>
                <p:nvPr/>
              </p:nvSpPr>
              <p:spPr>
                <a:xfrm>
                  <a:off x="3426157" y="3705177"/>
                  <a:ext cx="238125" cy="514350"/>
                </a:xfrm>
                <a:prstGeom prst="upArrow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row: Up 33">
                  <a:extLst>
                    <a:ext uri="{FF2B5EF4-FFF2-40B4-BE49-F238E27FC236}">
                      <a16:creationId xmlns:a16="http://schemas.microsoft.com/office/drawing/2014/main" id="{759284FF-7209-4FB3-9E84-F13ACDA1D41F}"/>
                    </a:ext>
                  </a:extLst>
                </p:cNvPr>
                <p:cNvSpPr/>
                <p:nvPr/>
              </p:nvSpPr>
              <p:spPr>
                <a:xfrm>
                  <a:off x="5396922" y="3705177"/>
                  <a:ext cx="238125" cy="514350"/>
                </a:xfrm>
                <a:prstGeom prst="upArrow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7" name="Group 34">
                  <a:extLst>
                    <a:ext uri="{FF2B5EF4-FFF2-40B4-BE49-F238E27FC236}">
                      <a16:creationId xmlns:a16="http://schemas.microsoft.com/office/drawing/2014/main" id="{F39ABB7B-3E22-4F8B-A3F9-43E4CCEA1955}"/>
                    </a:ext>
                  </a:extLst>
                </p:cNvPr>
                <p:cNvGrpSpPr/>
                <p:nvPr/>
              </p:nvGrpSpPr>
              <p:grpSpPr>
                <a:xfrm>
                  <a:off x="4279682" y="3886057"/>
                  <a:ext cx="501841" cy="152591"/>
                  <a:chOff x="2363367" y="4162234"/>
                  <a:chExt cx="501841" cy="152591"/>
                </a:xfrm>
              </p:grpSpPr>
              <p:sp>
                <p:nvSpPr>
                  <p:cNvPr id="38" name="Oval 35">
                    <a:extLst>
                      <a:ext uri="{FF2B5EF4-FFF2-40B4-BE49-F238E27FC236}">
                        <a16:creationId xmlns:a16="http://schemas.microsoft.com/office/drawing/2014/main" id="{11AF6DEA-DE52-456C-BDDF-8032D64024C7}"/>
                      </a:ext>
                    </a:extLst>
                  </p:cNvPr>
                  <p:cNvSpPr/>
                  <p:nvPr/>
                </p:nvSpPr>
                <p:spPr>
                  <a:xfrm>
                    <a:off x="2363367" y="4162234"/>
                    <a:ext cx="152591" cy="15259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6">
                    <a:extLst>
                      <a:ext uri="{FF2B5EF4-FFF2-40B4-BE49-F238E27FC236}">
                        <a16:creationId xmlns:a16="http://schemas.microsoft.com/office/drawing/2014/main" id="{43A46303-BE3A-434D-9D09-9C9E5F6814D0}"/>
                      </a:ext>
                    </a:extLst>
                  </p:cNvPr>
                  <p:cNvSpPr/>
                  <p:nvPr/>
                </p:nvSpPr>
                <p:spPr>
                  <a:xfrm>
                    <a:off x="2537992" y="4162234"/>
                    <a:ext cx="152591" cy="15259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7">
                    <a:extLst>
                      <a:ext uri="{FF2B5EF4-FFF2-40B4-BE49-F238E27FC236}">
                        <a16:creationId xmlns:a16="http://schemas.microsoft.com/office/drawing/2014/main" id="{489183F1-AFE0-4AB4-9AE7-8488CA5C60CB}"/>
                      </a:ext>
                    </a:extLst>
                  </p:cNvPr>
                  <p:cNvSpPr/>
                  <p:nvPr/>
                </p:nvSpPr>
                <p:spPr>
                  <a:xfrm>
                    <a:off x="2712617" y="4162234"/>
                    <a:ext cx="152591" cy="15259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7">
                    <a:extLst>
                      <a:ext uri="{FF2B5EF4-FFF2-40B4-BE49-F238E27FC236}">
                        <a16:creationId xmlns:a16="http://schemas.microsoft.com/office/drawing/2014/main" id="{D190825E-1DF6-4DF2-9CEF-D9B5598AD495}"/>
                      </a:ext>
                    </a:extLst>
                  </p:cNvPr>
                  <p:cNvSpPr txBox="1"/>
                  <p:nvPr/>
                </p:nvSpPr>
                <p:spPr>
                  <a:xfrm>
                    <a:off x="2589257" y="4225876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4DCAF60-12EB-4811-BC1B-3CE8768DB3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89257" y="4225876"/>
                    <a:ext cx="27610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18">
                    <a:extLst>
                      <a:ext uri="{FF2B5EF4-FFF2-40B4-BE49-F238E27FC236}">
                        <a16:creationId xmlns:a16="http://schemas.microsoft.com/office/drawing/2014/main" id="{9B0D560D-7D5B-482C-A442-858C67EAF360}"/>
                      </a:ext>
                    </a:extLst>
                  </p:cNvPr>
                  <p:cNvSpPr txBox="1"/>
                  <p:nvPr/>
                </p:nvSpPr>
                <p:spPr>
                  <a:xfrm>
                    <a:off x="3436105" y="4225876"/>
                    <a:ext cx="28142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62BC95A-461F-462B-BFD5-C1D7E5401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36105" y="4225876"/>
                    <a:ext cx="28142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19">
                    <a:extLst>
                      <a:ext uri="{FF2B5EF4-FFF2-40B4-BE49-F238E27FC236}">
                        <a16:creationId xmlns:a16="http://schemas.microsoft.com/office/drawing/2014/main" id="{5186F609-0B4A-4D21-853E-C5BB5475E4DE}"/>
                      </a:ext>
                    </a:extLst>
                  </p:cNvPr>
                  <p:cNvSpPr txBox="1"/>
                  <p:nvPr/>
                </p:nvSpPr>
                <p:spPr>
                  <a:xfrm>
                    <a:off x="5399817" y="4225876"/>
                    <a:ext cx="2955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0909CF8-A4E9-4D41-B1A7-C60F9E12B1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9817" y="4225876"/>
                    <a:ext cx="295530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417" r="-4167" b="-108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0">
                    <a:extLst>
                      <a:ext uri="{FF2B5EF4-FFF2-40B4-BE49-F238E27FC236}">
                        <a16:creationId xmlns:a16="http://schemas.microsoft.com/office/drawing/2014/main" id="{E92FE18A-5FD2-49BD-87CD-817FE97B76F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2765" y="1829869"/>
                    <a:ext cx="8010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88D59C19-F4E4-48A3-8733-1B6E3F21BF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2765" y="1829869"/>
                    <a:ext cx="80105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87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1">
                    <a:extLst>
                      <a:ext uri="{FF2B5EF4-FFF2-40B4-BE49-F238E27FC236}">
                        <a16:creationId xmlns:a16="http://schemas.microsoft.com/office/drawing/2014/main" id="{5360DBCB-B39C-42C6-A210-7201312F5B56}"/>
                      </a:ext>
                    </a:extLst>
                  </p:cNvPr>
                  <p:cNvSpPr txBox="1"/>
                  <p:nvPr/>
                </p:nvSpPr>
                <p:spPr>
                  <a:xfrm>
                    <a:off x="3176290" y="1829869"/>
                    <a:ext cx="8010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6137347-86F8-4FC5-9EFB-7547B16956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76290" y="1829869"/>
                    <a:ext cx="80105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634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5" name="Group 22">
                <a:extLst>
                  <a:ext uri="{FF2B5EF4-FFF2-40B4-BE49-F238E27FC236}">
                    <a16:creationId xmlns:a16="http://schemas.microsoft.com/office/drawing/2014/main" id="{8D123EBC-ECED-4925-8C91-12D6FF091458}"/>
                  </a:ext>
                </a:extLst>
              </p:cNvPr>
              <p:cNvGrpSpPr/>
              <p:nvPr/>
            </p:nvGrpSpPr>
            <p:grpSpPr>
              <a:xfrm>
                <a:off x="2604230" y="2162129"/>
                <a:ext cx="3062415" cy="514350"/>
                <a:chOff x="2572632" y="3705177"/>
                <a:chExt cx="3062415" cy="514350"/>
              </a:xfrm>
            </p:grpSpPr>
            <p:sp>
              <p:nvSpPr>
                <p:cNvPr id="27" name="Arrow: Up 24">
                  <a:extLst>
                    <a:ext uri="{FF2B5EF4-FFF2-40B4-BE49-F238E27FC236}">
                      <a16:creationId xmlns:a16="http://schemas.microsoft.com/office/drawing/2014/main" id="{8A53E0A8-83B5-4757-9010-77BF1458CA8F}"/>
                    </a:ext>
                  </a:extLst>
                </p:cNvPr>
                <p:cNvSpPr/>
                <p:nvPr/>
              </p:nvSpPr>
              <p:spPr>
                <a:xfrm>
                  <a:off x="2572632" y="3705177"/>
                  <a:ext cx="238125" cy="514350"/>
                </a:xfrm>
                <a:prstGeom prst="upArrow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Arrow: Up 25">
                  <a:extLst>
                    <a:ext uri="{FF2B5EF4-FFF2-40B4-BE49-F238E27FC236}">
                      <a16:creationId xmlns:a16="http://schemas.microsoft.com/office/drawing/2014/main" id="{0D4398AE-9D03-4AA9-A9F2-C27EB32FB7B2}"/>
                    </a:ext>
                  </a:extLst>
                </p:cNvPr>
                <p:cNvSpPr/>
                <p:nvPr/>
              </p:nvSpPr>
              <p:spPr>
                <a:xfrm>
                  <a:off x="3426157" y="3705177"/>
                  <a:ext cx="238125" cy="514350"/>
                </a:xfrm>
                <a:prstGeom prst="upArrow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row: Up 26">
                  <a:extLst>
                    <a:ext uri="{FF2B5EF4-FFF2-40B4-BE49-F238E27FC236}">
                      <a16:creationId xmlns:a16="http://schemas.microsoft.com/office/drawing/2014/main" id="{204508B3-9AC0-4E48-B3A6-2BD0E1C77282}"/>
                    </a:ext>
                  </a:extLst>
                </p:cNvPr>
                <p:cNvSpPr/>
                <p:nvPr/>
              </p:nvSpPr>
              <p:spPr>
                <a:xfrm>
                  <a:off x="5396922" y="3705177"/>
                  <a:ext cx="238125" cy="514350"/>
                </a:xfrm>
                <a:prstGeom prst="upArrow">
                  <a:avLst/>
                </a:prstGeom>
                <a:gradFill flip="none" rotWithShape="1">
                  <a:gsLst>
                    <a:gs pos="0">
                      <a:schemeClr val="accent3">
                        <a:lumMod val="67000"/>
                      </a:schemeClr>
                    </a:gs>
                    <a:gs pos="48000">
                      <a:schemeClr val="accent3">
                        <a:lumMod val="97000"/>
                        <a:lumOff val="3000"/>
                      </a:schemeClr>
                    </a:gs>
                    <a:gs pos="100000">
                      <a:schemeClr val="accent3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7">
                  <a:extLst>
                    <a:ext uri="{FF2B5EF4-FFF2-40B4-BE49-F238E27FC236}">
                      <a16:creationId xmlns:a16="http://schemas.microsoft.com/office/drawing/2014/main" id="{9A1658B6-2E03-470B-87C5-C9B61B0FA563}"/>
                    </a:ext>
                  </a:extLst>
                </p:cNvPr>
                <p:cNvGrpSpPr/>
                <p:nvPr/>
              </p:nvGrpSpPr>
              <p:grpSpPr>
                <a:xfrm>
                  <a:off x="4279682" y="3886057"/>
                  <a:ext cx="501841" cy="152591"/>
                  <a:chOff x="2363367" y="4162234"/>
                  <a:chExt cx="501841" cy="152591"/>
                </a:xfrm>
              </p:grpSpPr>
              <p:sp>
                <p:nvSpPr>
                  <p:cNvPr id="31" name="Oval 28">
                    <a:extLst>
                      <a:ext uri="{FF2B5EF4-FFF2-40B4-BE49-F238E27FC236}">
                        <a16:creationId xmlns:a16="http://schemas.microsoft.com/office/drawing/2014/main" id="{46538C8D-DA56-4F4A-964A-0432B7783446}"/>
                      </a:ext>
                    </a:extLst>
                  </p:cNvPr>
                  <p:cNvSpPr/>
                  <p:nvPr/>
                </p:nvSpPr>
                <p:spPr>
                  <a:xfrm>
                    <a:off x="2363367" y="4162234"/>
                    <a:ext cx="152591" cy="15259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29">
                    <a:extLst>
                      <a:ext uri="{FF2B5EF4-FFF2-40B4-BE49-F238E27FC236}">
                        <a16:creationId xmlns:a16="http://schemas.microsoft.com/office/drawing/2014/main" id="{0A5C8956-CB5B-4CDA-A138-DEC12402D042}"/>
                      </a:ext>
                    </a:extLst>
                  </p:cNvPr>
                  <p:cNvSpPr/>
                  <p:nvPr/>
                </p:nvSpPr>
                <p:spPr>
                  <a:xfrm>
                    <a:off x="2537992" y="4162234"/>
                    <a:ext cx="152591" cy="15259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3" name="Oval 30">
                    <a:extLst>
                      <a:ext uri="{FF2B5EF4-FFF2-40B4-BE49-F238E27FC236}">
                        <a16:creationId xmlns:a16="http://schemas.microsoft.com/office/drawing/2014/main" id="{D40E22D1-81D3-4D7C-88DA-418C8222345D}"/>
                      </a:ext>
                    </a:extLst>
                  </p:cNvPr>
                  <p:cNvSpPr/>
                  <p:nvPr/>
                </p:nvSpPr>
                <p:spPr>
                  <a:xfrm>
                    <a:off x="2712617" y="4162234"/>
                    <a:ext cx="152591" cy="152591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3">
                          <a:lumMod val="67000"/>
                        </a:schemeClr>
                      </a:gs>
                      <a:gs pos="48000">
                        <a:schemeClr val="accent3">
                          <a:lumMod val="97000"/>
                          <a:lumOff val="3000"/>
                        </a:schemeClr>
                      </a:gs>
                      <a:gs pos="100000">
                        <a:schemeClr val="accent3">
                          <a:lumMod val="60000"/>
                          <a:lumOff val="40000"/>
                        </a:schemeClr>
                      </a:gs>
                    </a:gsLst>
                    <a:lin ang="16200000" scaled="1"/>
                    <a:tileRect/>
                  </a:gra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3">
                    <a:extLst>
                      <a:ext uri="{FF2B5EF4-FFF2-40B4-BE49-F238E27FC236}">
                        <a16:creationId xmlns:a16="http://schemas.microsoft.com/office/drawing/2014/main" id="{698F288D-ACFC-4EB6-9594-FF99C1BF6AFF}"/>
                      </a:ext>
                    </a:extLst>
                  </p:cNvPr>
                  <p:cNvSpPr txBox="1"/>
                  <p:nvPr/>
                </p:nvSpPr>
                <p:spPr>
                  <a:xfrm>
                    <a:off x="5147055" y="1829869"/>
                    <a:ext cx="8010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8BA561A-E234-4947-94BE-8F2CF0E7FE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7055" y="1829869"/>
                    <a:ext cx="801053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061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57971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2">
            <a:extLst>
              <a:ext uri="{FF2B5EF4-FFF2-40B4-BE49-F238E27FC236}">
                <a16:creationId xmlns:a16="http://schemas.microsoft.com/office/drawing/2014/main" id="{EC5258A5-B715-4AC5-80C3-0B81DFFCA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1"/>
          <a:stretch/>
        </p:blipFill>
        <p:spPr bwMode="auto">
          <a:xfrm>
            <a:off x="2332653" y="3789928"/>
            <a:ext cx="4171076" cy="306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3">
            <a:extLst>
              <a:ext uri="{FF2B5EF4-FFF2-40B4-BE49-F238E27FC236}">
                <a16:creationId xmlns:a16="http://schemas.microsoft.com/office/drawing/2014/main" id="{4C0E18D5-436A-4FFB-9A8F-390201A53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13" y="843494"/>
            <a:ext cx="3284668" cy="4566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164F0F-5AF1-4BAC-B838-60E0622CE33A}"/>
              </a:ext>
            </a:extLst>
          </p:cNvPr>
          <p:cNvCxnSpPr/>
          <p:nvPr/>
        </p:nvCxnSpPr>
        <p:spPr>
          <a:xfrm>
            <a:off x="1734911" y="4829416"/>
            <a:ext cx="2090640" cy="18296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D0B4D0-791C-46BB-B520-4BB6CFD19D54}"/>
              </a:ext>
            </a:extLst>
          </p:cNvPr>
          <p:cNvCxnSpPr/>
          <p:nvPr/>
        </p:nvCxnSpPr>
        <p:spPr>
          <a:xfrm>
            <a:off x="3109719" y="5051018"/>
            <a:ext cx="1163411" cy="160807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ACE33D-AFE9-46EA-8357-8FE7EB831A77}"/>
              </a:ext>
            </a:extLst>
          </p:cNvPr>
          <p:cNvCxnSpPr/>
          <p:nvPr/>
        </p:nvCxnSpPr>
        <p:spPr>
          <a:xfrm>
            <a:off x="1361687" y="3305902"/>
            <a:ext cx="2762736" cy="335318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71229E8-A158-46D6-8000-01BC21459420}"/>
              </a:ext>
            </a:extLst>
          </p:cNvPr>
          <p:cNvCxnSpPr/>
          <p:nvPr/>
        </p:nvCxnSpPr>
        <p:spPr>
          <a:xfrm>
            <a:off x="2854584" y="1705119"/>
            <a:ext cx="1562878" cy="49539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D5C1F2-6293-44E4-8E17-18D08C59FAF4}"/>
              </a:ext>
            </a:extLst>
          </p:cNvPr>
          <p:cNvCxnSpPr/>
          <p:nvPr/>
        </p:nvCxnSpPr>
        <p:spPr>
          <a:xfrm>
            <a:off x="1138627" y="1782387"/>
            <a:ext cx="2985796" cy="48767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6395" name="Picture 4">
            <a:extLst>
              <a:ext uri="{FF2B5EF4-FFF2-40B4-BE49-F238E27FC236}">
                <a16:creationId xmlns:a16="http://schemas.microsoft.com/office/drawing/2014/main" id="{3077F62F-FB39-4363-A904-13C260D0E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70" y="906185"/>
            <a:ext cx="3711834" cy="436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32C2C1-F7A9-4503-ACCA-F47731ACAD58}"/>
              </a:ext>
            </a:extLst>
          </p:cNvPr>
          <p:cNvCxnSpPr/>
          <p:nvPr/>
        </p:nvCxnSpPr>
        <p:spPr>
          <a:xfrm>
            <a:off x="3166577" y="4524713"/>
            <a:ext cx="1106553" cy="21343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CF2A99-B035-49DE-A2D8-CDCB2455AA4C}"/>
              </a:ext>
            </a:extLst>
          </p:cNvPr>
          <p:cNvCxnSpPr/>
          <p:nvPr/>
        </p:nvCxnSpPr>
        <p:spPr>
          <a:xfrm flipH="1">
            <a:off x="5542967" y="1553497"/>
            <a:ext cx="656059" cy="5105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D57A42-57F4-44C1-9C7D-520EF0999915}"/>
              </a:ext>
            </a:extLst>
          </p:cNvPr>
          <p:cNvCxnSpPr/>
          <p:nvPr/>
        </p:nvCxnSpPr>
        <p:spPr>
          <a:xfrm flipH="1">
            <a:off x="5691674" y="1748856"/>
            <a:ext cx="2373474" cy="491023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B8748B-DA86-4DFB-8679-86B1CA2124B3}"/>
              </a:ext>
            </a:extLst>
          </p:cNvPr>
          <p:cNvCxnSpPr/>
          <p:nvPr/>
        </p:nvCxnSpPr>
        <p:spPr>
          <a:xfrm flipH="1">
            <a:off x="5303870" y="2696497"/>
            <a:ext cx="1043862" cy="39625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4D3D77-D6C2-4611-A84F-C68053F5F0F1}"/>
              </a:ext>
            </a:extLst>
          </p:cNvPr>
          <p:cNvCxnSpPr/>
          <p:nvPr/>
        </p:nvCxnSpPr>
        <p:spPr>
          <a:xfrm flipH="1">
            <a:off x="5467156" y="2913724"/>
            <a:ext cx="2376390" cy="374536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65B4E8-1C48-4491-9326-6BC75F27D97F}"/>
              </a:ext>
            </a:extLst>
          </p:cNvPr>
          <p:cNvCxnSpPr/>
          <p:nvPr/>
        </p:nvCxnSpPr>
        <p:spPr>
          <a:xfrm flipH="1">
            <a:off x="5128921" y="4410997"/>
            <a:ext cx="965135" cy="22480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CB85F2-9A5A-4A0B-B3F0-26FEE6DB48BF}"/>
              </a:ext>
            </a:extLst>
          </p:cNvPr>
          <p:cNvCxnSpPr/>
          <p:nvPr/>
        </p:nvCxnSpPr>
        <p:spPr>
          <a:xfrm flipH="1">
            <a:off x="5825801" y="4467855"/>
            <a:ext cx="1134253" cy="21912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46033C-FFB3-48BB-9E36-FA00354C2FE8}"/>
              </a:ext>
            </a:extLst>
          </p:cNvPr>
          <p:cNvCxnSpPr/>
          <p:nvPr/>
        </p:nvCxnSpPr>
        <p:spPr>
          <a:xfrm flipH="1">
            <a:off x="4646354" y="4753605"/>
            <a:ext cx="3446495" cy="19054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59D9307-C97A-4091-ACCF-37457F1A6DA8}"/>
              </a:ext>
            </a:extLst>
          </p:cNvPr>
          <p:cNvSpPr txBox="1"/>
          <p:nvPr/>
        </p:nvSpPr>
        <p:spPr>
          <a:xfrm>
            <a:off x="3755572" y="2085632"/>
            <a:ext cx="1373349" cy="1645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0366" tIns="45183" rIns="90366" bIns="45183">
            <a:spAutoFit/>
          </a:bodyPr>
          <a:lstStyle>
            <a:lvl1pPr marL="306388" indent="-306388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20" dirty="0">
                <a:solidFill>
                  <a:srgbClr val="FF0000"/>
                </a:solidFill>
                <a:latin typeface="Calibri" panose="020F0502020204030204" pitchFamily="34" charset="0"/>
              </a:rPr>
              <a:t>Color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20" dirty="0">
                <a:solidFill>
                  <a:srgbClr val="FF0000"/>
                </a:solidFill>
                <a:latin typeface="Calibri" panose="020F0502020204030204" pitchFamily="34" charset="0"/>
              </a:rPr>
              <a:t>Size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20" dirty="0">
                <a:solidFill>
                  <a:srgbClr val="FF0000"/>
                </a:solidFill>
                <a:latin typeface="Calibri" panose="020F0502020204030204" pitchFamily="34" charset="0"/>
              </a:rPr>
              <a:t>Texture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20" dirty="0">
                <a:solidFill>
                  <a:srgbClr val="FF0000"/>
                </a:solidFill>
                <a:latin typeface="Calibri" panose="020F0502020204030204" pitchFamily="34" charset="0"/>
              </a:rPr>
              <a:t>Weight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sz="2020" dirty="0">
                <a:solidFill>
                  <a:srgbClr val="FF0000"/>
                </a:solidFill>
                <a:latin typeface="Calibri" panose="020F0502020204030204" pitchFamily="34" charset="0"/>
              </a:rPr>
              <a:t>…</a:t>
            </a:r>
          </a:p>
        </p:txBody>
      </p:sp>
      <p:pic>
        <p:nvPicPr>
          <p:cNvPr id="16405" name="Picture 5">
            <a:extLst>
              <a:ext uri="{FF2B5EF4-FFF2-40B4-BE49-F238E27FC236}">
                <a16:creationId xmlns:a16="http://schemas.microsoft.com/office/drawing/2014/main" id="{622C63A8-AFE2-4066-BCF0-4037FBA78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266" y="827458"/>
            <a:ext cx="3845962" cy="877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367173-F1E2-4637-A32C-338795188C6D}"/>
              </a:ext>
            </a:extLst>
          </p:cNvPr>
          <p:cNvCxnSpPr/>
          <p:nvPr/>
        </p:nvCxnSpPr>
        <p:spPr>
          <a:xfrm>
            <a:off x="2743783" y="4753605"/>
            <a:ext cx="1902571" cy="190548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FB56C113-0781-4458-88E2-A2DEE4697DD5}"/>
              </a:ext>
            </a:extLst>
          </p:cNvPr>
          <p:cNvSpPr/>
          <p:nvPr/>
        </p:nvSpPr>
        <p:spPr>
          <a:xfrm>
            <a:off x="4124422" y="843494"/>
            <a:ext cx="1969633" cy="3426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104A141-2135-40A4-9D15-E09937DB2157}"/>
              </a:ext>
            </a:extLst>
          </p:cNvPr>
          <p:cNvSpPr txBox="1"/>
          <p:nvPr/>
        </p:nvSpPr>
        <p:spPr>
          <a:xfrm>
            <a:off x="74354" y="30468"/>
            <a:ext cx="4572000" cy="60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14325" marR="312420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  <a:cs typeface="+mj-cs"/>
              </a:rPr>
              <a:t>生成模型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999D80-F50C-4660-AB69-DB633225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43000"/>
            <a:ext cx="8229600" cy="49502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a)</a:t>
            </a:r>
            <a:r>
              <a:rPr lang="zh-CN" altLang="en-US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直接建模一个分类规则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en-US" altLang="zh-CN" sz="2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决策树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感知器、支持向量机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b)</a:t>
            </a:r>
            <a:r>
              <a:rPr lang="zh-CN" altLang="en-US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对每个类内的数据建立概率模型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例子</a:t>
            </a:r>
            <a:r>
              <a:rPr lang="en-US" altLang="zh-CN" sz="2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r>
              <a:rPr lang="zh-CN" altLang="en-US" sz="20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朴素贝叶斯，基于模型的分类器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a)</a:t>
            </a:r>
            <a:r>
              <a:rPr lang="zh-CN" altLang="en-US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是判别分类的例子</a:t>
            </a:r>
          </a:p>
          <a:p>
            <a:pPr>
              <a:lnSpc>
                <a:spcPct val="120000"/>
              </a:lnSpc>
            </a:pPr>
            <a:r>
              <a:rPr lang="en-US" altLang="zh-CN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b)</a:t>
            </a:r>
            <a:r>
              <a:rPr lang="zh-CN" altLang="en-US" sz="240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 是概率分类的例子</a:t>
            </a:r>
          </a:p>
          <a:p>
            <a:pPr>
              <a:lnSpc>
                <a:spcPct val="120000"/>
              </a:lnSpc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E7DF3BD-E883-4C1B-BA56-AD337963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</a:rPr>
              <a:t>构建分类器方法</a:t>
            </a:r>
          </a:p>
        </p:txBody>
      </p:sp>
    </p:spTree>
    <p:extLst>
      <p:ext uri="{BB962C8B-B14F-4D97-AF65-F5344CB8AC3E}">
        <p14:creationId xmlns:p14="http://schemas.microsoft.com/office/powerpoint/2010/main" val="385231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C521-61A1-49D4-948B-E81D982BD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8507288" cy="547260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sz="2400" b="0" i="0" dirty="0">
                    <a:solidFill>
                      <a:srgbClr val="3385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最大后验</a:t>
                </a:r>
                <a:r>
                  <a:rPr lang="en-US" altLang="zh-CN" sz="2400" b="0" i="0" dirty="0">
                    <a:solidFill>
                      <a:srgbClr val="3385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(MAP)</a:t>
                </a:r>
                <a:r>
                  <a:rPr lang="zh-CN" altLang="en-US" sz="2400" b="0" i="0" dirty="0">
                    <a:solidFill>
                      <a:srgbClr val="3385FF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分类规则</a:t>
                </a:r>
                <a:endParaRPr lang="zh-CN" altLang="en-US" sz="2400" b="0" i="0" dirty="0">
                  <a:solidFill>
                    <a:srgbClr val="2E3033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zh-CN" altLang="en-US" sz="22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对于输入𝑥，从判别概率分类器可以输出</a:t>
                </a:r>
                <a:r>
                  <a:rPr lang="en-US" altLang="zh-CN" sz="22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</a:t>
                </a:r>
                <a:r>
                  <a:rPr lang="zh-CN" altLang="en-US" sz="22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个概率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zh-CN" sz="2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altLang="zh-CN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  <m:e>
                        <m:r>
                          <a:rPr lang="en-US" altLang="zh-CN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2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，从中找出最大概率的一个</a:t>
                </a:r>
                <a:endParaRPr lang="en-US" altLang="zh-CN" sz="2200" b="0" i="0" dirty="0">
                  <a:solidFill>
                    <a:schemeClr val="tx1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lnSpc>
                    <a:spcPct val="130000"/>
                  </a:lnSpc>
                </a:pPr>
                <a:r>
                  <a:rPr lang="zh-CN" altLang="en-US" sz="22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样本𝑥</a:t>
                </a:r>
                <a:r>
                  <a:rPr lang="zh-CN" altLang="en-US" sz="22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分配类别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sz="2200" b="0" i="0" dirty="0">
                  <a:solidFill>
                    <a:srgbClr val="2E3033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l"/>
                <a:endParaRPr lang="en-US" altLang="zh-CN" sz="2400" b="0" i="0" dirty="0">
                  <a:solidFill>
                    <a:srgbClr val="2E3033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 algn="l">
                  <a:buNone/>
                </a:pPr>
                <a:endParaRPr lang="en-US" altLang="zh-CN" sz="2400" b="0" i="0" dirty="0">
                  <a:solidFill>
                    <a:srgbClr val="2E3033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l"/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</a:t>
                </a:r>
                <a:r>
                  <a:rPr lang="en-US" altLang="zh-CN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规则生成分类</a:t>
                </a:r>
              </a:p>
              <a:p>
                <a:pPr lvl="1"/>
                <a:r>
                  <a:rPr lang="zh-CN" altLang="en-US" sz="20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应用贝叶斯规则将它们转换为后验概率</a:t>
                </a:r>
              </a:p>
              <a:p>
                <a:pPr lvl="1"/>
                <a:endParaRPr lang="en-US" altLang="zh-CN" sz="2000" b="0" i="0" dirty="0">
                  <a:solidFill>
                    <a:srgbClr val="2E3033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endParaRPr lang="en-US" altLang="zh-CN" sz="2000" dirty="0">
                  <a:solidFill>
                    <a:srgbClr val="2E30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endParaRPr lang="en-US" altLang="zh-CN" sz="2000" dirty="0">
                  <a:solidFill>
                    <a:srgbClr val="2E3033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0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然后应用</a:t>
                </a:r>
                <a:r>
                  <a:rPr lang="en-US" altLang="zh-CN" sz="20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20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规则分配标签</a:t>
                </a:r>
              </a:p>
              <a:p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6CC521-61A1-49D4-948B-E81D982BD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8507288" cy="5472608"/>
              </a:xfrm>
              <a:blipFill>
                <a:blip r:embed="rId2"/>
                <a:stretch>
                  <a:fillRect l="-1004" t="-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83B1A0C6-375E-403D-A148-A503A6CB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</a:rPr>
              <a:t>概率分类原则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883F6A-742D-4ECF-9976-07F84239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125" y="3279393"/>
            <a:ext cx="6613475" cy="5046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C21CA4-0404-41D4-818B-2FC42F0113DA}"/>
                  </a:ext>
                </a:extLst>
              </p:cNvPr>
              <p:cNvSpPr txBox="1"/>
              <p:nvPr/>
            </p:nvSpPr>
            <p:spPr>
              <a:xfrm>
                <a:off x="1907704" y="4946285"/>
                <a:ext cx="6613474" cy="848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67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800" dirty="0"/>
                  <a:t>	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altLang="zh-CN" sz="1800" dirty="0"/>
              </a:p>
              <a:p>
                <a:pPr lvl="1"/>
                <a:endParaRPr lang="en-US" altLang="zh-CN" sz="1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C21CA4-0404-41D4-818B-2FC42F011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946285"/>
                <a:ext cx="6613474" cy="8484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16">
            <a:extLst>
              <a:ext uri="{FF2B5EF4-FFF2-40B4-BE49-F238E27FC236}">
                <a16:creationId xmlns:a16="http://schemas.microsoft.com/office/drawing/2014/main" id="{8655D804-CE11-4AEA-8460-A303C0506BDA}"/>
              </a:ext>
            </a:extLst>
          </p:cNvPr>
          <p:cNvGrpSpPr/>
          <p:nvPr/>
        </p:nvGrpSpPr>
        <p:grpSpPr>
          <a:xfrm>
            <a:off x="3491880" y="5245709"/>
            <a:ext cx="5542060" cy="799729"/>
            <a:chOff x="4253948" y="4675368"/>
            <a:chExt cx="5542061" cy="79972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1A92A6F-63CC-4126-A37E-729C545B52DC}"/>
                </a:ext>
              </a:extLst>
            </p:cNvPr>
            <p:cNvSpPr/>
            <p:nvPr/>
          </p:nvSpPr>
          <p:spPr>
            <a:xfrm>
              <a:off x="4253948" y="4675368"/>
              <a:ext cx="803082" cy="341905"/>
            </a:xfrm>
            <a:prstGeom prst="ellipse">
              <a:avLst/>
            </a:prstGeom>
            <a:solidFill>
              <a:srgbClr val="25C6E3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7C8E65-D385-4AA2-8FEA-081028C1097C}"/>
                </a:ext>
              </a:extLst>
            </p:cNvPr>
            <p:cNvSpPr txBox="1"/>
            <p:nvPr/>
          </p:nvSpPr>
          <p:spPr>
            <a:xfrm>
              <a:off x="7832036" y="5136543"/>
              <a:ext cx="1963973" cy="338554"/>
            </a:xfrm>
            <a:prstGeom prst="rect">
              <a:avLst/>
            </a:prstGeom>
            <a:noFill/>
            <a:ln w="9525" cap="flat" cmpd="sng" algn="ctr">
              <a:solidFill>
                <a:srgbClr val="25C6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5C6E3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所有</a:t>
              </a: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25C6E3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L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5C6E3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 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5C6E3"/>
                  </a:solidFill>
                  <a:effectLst/>
                  <a:uLnTx/>
                  <a:uFillTx/>
                  <a:latin typeface="Calibri Light"/>
                  <a:ea typeface="+mn-ea"/>
                  <a:cs typeface="+mn-cs"/>
                </a:rPr>
                <a:t>概率共有因子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25C6E3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cxnSp>
          <p:nvCxnSpPr>
            <p:cNvPr id="11" name="Connector: Curved 15">
              <a:extLst>
                <a:ext uri="{FF2B5EF4-FFF2-40B4-BE49-F238E27FC236}">
                  <a16:creationId xmlns:a16="http://schemas.microsoft.com/office/drawing/2014/main" id="{8814A1DE-2EE6-4BD9-BBE2-C35B42EF8C22}"/>
                </a:ext>
              </a:extLst>
            </p:cNvPr>
            <p:cNvCxnSpPr>
              <a:cxnSpLocks/>
              <a:stCxn id="10" idx="1"/>
              <a:endCxn id="9" idx="6"/>
            </p:cNvCxnSpPr>
            <p:nvPr/>
          </p:nvCxnSpPr>
          <p:spPr>
            <a:xfrm rot="10800000">
              <a:off x="5057031" y="4846322"/>
              <a:ext cx="2775006" cy="459499"/>
            </a:xfrm>
            <a:prstGeom prst="curved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25C6E3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70178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99D80-F50C-4660-AB69-DB633225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43000"/>
                <a:ext cx="8229600" cy="545435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贝叶斯分类</a:t>
                </a:r>
                <a:endParaRPr lang="en-US" altLang="zh-CN" sz="2400" dirty="0">
                  <a:solidFill>
                    <a:schemeClr val="tx1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457200" lvl="1" indent="0">
                  <a:lnSpc>
                    <a:spcPct val="120000"/>
                  </a:lnSpc>
                  <a:buNone/>
                </a:pPr>
                <a:endParaRPr lang="en-US" altLang="zh-CN" sz="2000" dirty="0">
                  <a:solidFill>
                    <a:schemeClr val="tx1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000" b="0" i="0" dirty="0">
                    <a:solidFill>
                      <a:srgbClr val="FF0000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难点</a:t>
                </a: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学习联合概率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往往是不可行的</a:t>
                </a: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!</a:t>
                </a:r>
                <a:endParaRPr lang="en-US" altLang="zh-CN" sz="2000" dirty="0">
                  <a:solidFill>
                    <a:schemeClr val="tx1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朴素贝叶斯分类</a:t>
                </a:r>
                <a:endParaRPr lang="en-US" altLang="zh-CN" sz="2400" dirty="0">
                  <a:solidFill>
                    <a:schemeClr val="tx1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</a:t>
                </a: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(naïve)</a:t>
                </a:r>
                <a:r>
                  <a:rPr lang="zh-CN" altLang="en-US" sz="20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所有</a:t>
                </a:r>
                <a:r>
                  <a:rPr lang="zh-CN" altLang="en-US" sz="2000" b="0" i="0" dirty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输入特征都是类条件独立的</a:t>
                </a:r>
                <a:r>
                  <a:rPr lang="en-US" altLang="zh-CN" sz="2000" b="0" i="0" dirty="0">
                    <a:solidFill>
                      <a:schemeClr val="tx1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!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99D80-F50C-4660-AB69-DB633225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43000"/>
                <a:ext cx="8229600" cy="5454352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CE7DF3BD-E883-4C1B-BA56-AD337963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朴素贝叶斯（</a:t>
            </a:r>
            <a:r>
              <a:rPr lang="en-US" altLang="en-US" sz="3200" b="1" kern="0" dirty="0">
                <a:ea typeface="仿宋" panose="02010609060101010101" pitchFamily="49" charset="-122"/>
              </a:rPr>
              <a:t>Naïve Bayes</a:t>
            </a:r>
            <a:r>
              <a:rPr lang="zh-CN" altLang="en-US" sz="3200" b="1" kern="0" dirty="0">
                <a:ea typeface="仿宋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CEDD9C-3BA8-48A5-B071-8337EA1386F0}"/>
                  </a:ext>
                </a:extLst>
              </p:cNvPr>
              <p:cNvSpPr txBox="1"/>
              <p:nvPr/>
            </p:nvSpPr>
            <p:spPr>
              <a:xfrm>
                <a:off x="971600" y="1901395"/>
                <a:ext cx="66967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/>
                  <a:t> for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5CEDD9C-3BA8-48A5-B071-8337EA13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901395"/>
                <a:ext cx="669674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55490F-7562-4817-8897-9307F6341715}"/>
                  </a:ext>
                </a:extLst>
              </p:cNvPr>
              <p:cNvSpPr txBox="1"/>
              <p:nvPr/>
            </p:nvSpPr>
            <p:spPr>
              <a:xfrm>
                <a:off x="1403648" y="4149080"/>
                <a:ext cx="698477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1800" dirty="0"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655490F-7562-4817-8897-9307F6341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149080"/>
                <a:ext cx="698477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545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99D80-F50C-4660-AB69-DB63322507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528" y="1143000"/>
                <a:ext cx="8229600" cy="4230216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使用</a:t>
                </a:r>
                <a:r>
                  <a:rPr lang="en-US" altLang="zh-CN" sz="2400" dirty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2400" dirty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分类规则：如果样本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400" dirty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满足以下条件</a:t>
                </a:r>
                <a:endParaRPr lang="en-US" altLang="zh-CN" sz="24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4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则样本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sz="2400" dirty="0"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属于类别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endParaRPr lang="en-US" altLang="zh-CN" sz="24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457200" lvl="1" indent="0">
                  <a:buNone/>
                </a:pP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457200" lvl="1" indent="0">
                  <a:buNone/>
                </a:pPr>
                <a:endParaRPr lang="en-US" altLang="zh-CN" sz="2000" dirty="0"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999D80-F50C-4660-AB69-DB63322507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143000"/>
                <a:ext cx="8229600" cy="4230216"/>
              </a:xfrm>
              <a:blipFill>
                <a:blip r:embed="rId2"/>
                <a:stretch>
                  <a:fillRect l="-1111" t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CE7DF3BD-E883-4C1B-BA56-AD337963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朴素贝叶斯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498DB4-0D38-4904-B942-ACEE7146330F}"/>
                  </a:ext>
                </a:extLst>
              </p:cNvPr>
              <p:cNvSpPr txBox="1"/>
              <p:nvPr/>
            </p:nvSpPr>
            <p:spPr>
              <a:xfrm>
                <a:off x="914400" y="2204864"/>
                <a:ext cx="79622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1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p>
                              <m:sSupPr>
                                <m:ctrlP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1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sz="1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sz="18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1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2498DB4-0D38-4904-B942-ACEE71463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204864"/>
                <a:ext cx="7962256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402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7404" y="0"/>
            <a:ext cx="7886700" cy="994172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问题的提出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4019828" cy="3152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42509" y="2492896"/>
            <a:ext cx="153118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zh-CN" sz="2100" dirty="0">
              <a:solidFill>
                <a:srgbClr val="0070C0"/>
              </a:solidFill>
            </a:endParaRPr>
          </a:p>
          <a:p>
            <a:r>
              <a:rPr lang="en-US" altLang="zh-CN" sz="2100" dirty="0">
                <a:solidFill>
                  <a:srgbClr val="0070C0"/>
                </a:solidFill>
              </a:rPr>
              <a:t>SVM</a:t>
            </a:r>
            <a:r>
              <a:rPr lang="zh-CN" altLang="en-US" sz="2100" dirty="0">
                <a:solidFill>
                  <a:srgbClr val="0070C0"/>
                </a:solidFill>
              </a:rPr>
              <a:t>？</a:t>
            </a:r>
            <a:endParaRPr lang="en-US" altLang="zh-CN" sz="2100" dirty="0">
              <a:solidFill>
                <a:srgbClr val="0070C0"/>
              </a:solidFill>
            </a:endParaRPr>
          </a:p>
          <a:p>
            <a:endParaRPr lang="en-US" altLang="zh-CN" sz="2100" dirty="0">
              <a:solidFill>
                <a:srgbClr val="0070C0"/>
              </a:solidFill>
            </a:endParaRPr>
          </a:p>
          <a:p>
            <a:r>
              <a:rPr lang="zh-CN" altLang="en-US" sz="2100" dirty="0">
                <a:solidFill>
                  <a:srgbClr val="0070C0"/>
                </a:solidFill>
              </a:rPr>
              <a:t>决策树？</a:t>
            </a:r>
            <a:br>
              <a:rPr lang="en-US" altLang="zh-CN" sz="2100" dirty="0">
                <a:solidFill>
                  <a:srgbClr val="FF0000"/>
                </a:solidFill>
              </a:rPr>
            </a:br>
            <a:endParaRPr lang="en-US" altLang="zh-CN" sz="2100" dirty="0">
              <a:solidFill>
                <a:srgbClr val="FF0000"/>
              </a:solidFill>
            </a:endParaRPr>
          </a:p>
          <a:p>
            <a:r>
              <a:rPr lang="zh-CN" altLang="en-US" sz="2100" dirty="0">
                <a:solidFill>
                  <a:srgbClr val="FF0000"/>
                </a:solidFill>
              </a:rPr>
              <a:t>概率方法？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7464"/>
            <a:ext cx="7886700" cy="366972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训练数据集：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的联合概率分布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P(X,Y)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独立同分布产生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朴素贝叶斯通过训练数据集学习联合概率分布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P(X,Y)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即先验概率分布：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条件概率分布：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/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565793"/>
            <a:ext cx="3076413" cy="27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880" y="3717032"/>
            <a:ext cx="2034239" cy="234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62" y="4509120"/>
            <a:ext cx="6066674" cy="270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/>
          <p:nvPr/>
        </p:nvSpPr>
        <p:spPr>
          <a:xfrm>
            <a:off x="12138" y="4532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基本方法</a:t>
            </a:r>
          </a:p>
        </p:txBody>
      </p:sp>
    </p:spTree>
    <p:extLst>
      <p:ext uri="{BB962C8B-B14F-4D97-AF65-F5344CB8AC3E}">
        <p14:creationId xmlns:p14="http://schemas.microsoft.com/office/powerpoint/2010/main" val="102309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80318"/>
            <a:ext cx="7886700" cy="3704866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条件独立性假设：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贝叶斯定理：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GB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GB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代入上式：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849" y="2009927"/>
            <a:ext cx="5081912" cy="9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968" y="3661111"/>
            <a:ext cx="4488499" cy="594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974111"/>
            <a:ext cx="5349294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/>
          <p:nvPr/>
        </p:nvSpPr>
        <p:spPr>
          <a:xfrm>
            <a:off x="0" y="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基本方法</a:t>
            </a:r>
          </a:p>
        </p:txBody>
      </p:sp>
    </p:spTree>
    <p:extLst>
      <p:ext uri="{BB962C8B-B14F-4D97-AF65-F5344CB8AC3E}">
        <p14:creationId xmlns:p14="http://schemas.microsoft.com/office/powerpoint/2010/main" val="2149489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42314"/>
            <a:ext cx="7886700" cy="326350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贝叶斯分类器：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分母对所有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400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都相同：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417982"/>
            <a:ext cx="5445719" cy="75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461879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0" y="3553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基本方法</a:t>
            </a:r>
          </a:p>
        </p:txBody>
      </p:sp>
    </p:spTree>
    <p:extLst>
      <p:ext uri="{BB962C8B-B14F-4D97-AF65-F5344CB8AC3E}">
        <p14:creationId xmlns:p14="http://schemas.microsoft.com/office/powerpoint/2010/main" val="3691641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389" y="1379398"/>
            <a:ext cx="7886700" cy="420984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朴素贝叶斯法将实例分到后验概率最大的类中，等价于期望风险最小化，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假设选择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0-1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损失函数：</a:t>
            </a:r>
            <a:r>
              <a:rPr lang="en-US" altLang="zh-CN" sz="2400" dirty="0">
                <a:latin typeface="+mj-lt"/>
                <a:ea typeface="华文楷体" panose="02010600040101010101" pitchFamily="2" charset="-122"/>
              </a:rPr>
              <a:t>f(X)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为决策函数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期望风险函数：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取条件期望：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447" y="2897676"/>
            <a:ext cx="2416620" cy="586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476" y="4365104"/>
            <a:ext cx="2414591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5314641"/>
            <a:ext cx="3574215" cy="540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标题 1"/>
          <p:cNvSpPr txBox="1"/>
          <p:nvPr/>
        </p:nvSpPr>
        <p:spPr>
          <a:xfrm>
            <a:off x="535" y="37703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后验概率最大化的含义</a:t>
            </a:r>
          </a:p>
        </p:txBody>
      </p:sp>
    </p:spTree>
    <p:extLst>
      <p:ext uri="{BB962C8B-B14F-4D97-AF65-F5344CB8AC3E}">
        <p14:creationId xmlns:p14="http://schemas.microsoft.com/office/powerpoint/2010/main" val="187808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042712"/>
            <a:ext cx="7886700" cy="4280904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只需对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X=x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逐个极小化，得：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推导出后验概率最大化准则：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72816"/>
            <a:ext cx="4158215" cy="2430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284116"/>
            <a:ext cx="285573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1"/>
          <p:cNvSpPr txBox="1"/>
          <p:nvPr/>
        </p:nvSpPr>
        <p:spPr>
          <a:xfrm>
            <a:off x="15598" y="48540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后验概率最大化的含义</a:t>
            </a:r>
          </a:p>
        </p:txBody>
      </p:sp>
    </p:spTree>
    <p:extLst>
      <p:ext uri="{BB962C8B-B14F-4D97-AF65-F5344CB8AC3E}">
        <p14:creationId xmlns:p14="http://schemas.microsoft.com/office/powerpoint/2010/main" val="141734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059709"/>
                <a:ext cx="8136904" cy="415846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学习与分类算法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Naïve Bayes Algorithm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输入：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训练数据集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94799" lvl="1" indent="0">
                  <a:buNone/>
                </a:pP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:r>
                  <a:rPr lang="en-US" altLang="zh-CN" sz="2000" dirty="0" err="1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i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个样本的第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j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个特征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第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j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个特征可能取的第</a:t>
                </a:r>
                <a:r>
                  <a:rPr lang="en-US" altLang="zh-CN" sz="2000" i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个值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输出：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的分类</a:t>
                </a: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059709"/>
                <a:ext cx="8136904" cy="4158462"/>
              </a:xfrm>
              <a:blipFill>
                <a:blip r:embed="rId3"/>
                <a:stretch>
                  <a:fillRect l="-974" t="-1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799" y="1966070"/>
            <a:ext cx="3220108" cy="324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623770"/>
            <a:ext cx="2272131" cy="336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3352849"/>
            <a:ext cx="2601020" cy="40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152" y="2623770"/>
            <a:ext cx="459050" cy="433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961" y="3363029"/>
            <a:ext cx="336682" cy="392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70" y="4653240"/>
            <a:ext cx="2163975" cy="344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标题 1"/>
          <p:cNvSpPr txBox="1"/>
          <p:nvPr/>
        </p:nvSpPr>
        <p:spPr>
          <a:xfrm>
            <a:off x="130073" y="65537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朴素贝叶斯法</a:t>
            </a:r>
          </a:p>
        </p:txBody>
      </p:sp>
    </p:spTree>
    <p:extLst>
      <p:ext uri="{BB962C8B-B14F-4D97-AF65-F5344CB8AC3E}">
        <p14:creationId xmlns:p14="http://schemas.microsoft.com/office/powerpoint/2010/main" val="3512189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96E887-AC83-434F-9633-F736E99F5B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25144"/>
              </a:xfrm>
            </p:spPr>
            <p:txBody>
              <a:bodyPr>
                <a:normAutofit fontScale="70000" lnSpcReduction="20000"/>
              </a:bodyPr>
              <a:lstStyle/>
              <a:p>
                <a:pPr algn="l">
                  <a:lnSpc>
                    <a:spcPct val="140000"/>
                  </a:lnSpc>
                </a:pP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离散值型的特征的贝叶斯算法分为两个阶段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b="0" i="0" dirty="0">
                    <a:solidFill>
                      <a:srgbClr val="FF0000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学习阶段</a:t>
                </a: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给定一个包含</a:t>
                </a: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F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个特征和</a:t>
                </a: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L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个类的训练集</a:t>
                </a: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S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为每个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，</a:t>
                </a:r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←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估计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的例子</a:t>
                </a: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;</a:t>
                </a:r>
              </a:p>
              <a:p>
                <a:pPr lvl="1">
                  <a:lnSpc>
                    <a:spcPct val="140000"/>
                  </a:lnSpc>
                </a:pP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对于每一个特征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</a:t>
                </a:r>
                <a:r>
                  <a:rPr lang="zh-CN" altLang="en-US" dirty="0">
                    <a:solidFill>
                      <a:srgbClr val="2E3033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特征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值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=1…,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0" dirty="0">
                  <a:solidFill>
                    <a:srgbClr val="2E3033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400050" lvl="1" indent="0">
                  <a:lnSpc>
                    <a:spcPct val="14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←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估计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;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输出</a:t>
                </a: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𝐹</a:t>
                </a: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×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𝐿条件概率</a:t>
                </a: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生成</a:t>
                </a: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模型</a:t>
                </a:r>
              </a:p>
              <a:p>
                <a:pPr algn="l">
                  <a:lnSpc>
                    <a:spcPct val="140000"/>
                  </a:lnSpc>
                </a:pPr>
                <a:r>
                  <a:rPr lang="zh-CN" altLang="en-US" b="0" i="0" dirty="0">
                    <a:solidFill>
                      <a:srgbClr val="FF0000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测试阶段</a:t>
                </a: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给定一个未知实例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b="0" i="0" dirty="0">
                  <a:solidFill>
                    <a:srgbClr val="2E3033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lnSpc>
                    <a:spcPct val="140000"/>
                  </a:lnSpc>
                </a:pPr>
                <a:r>
                  <a:rPr lang="en-US" altLang="zh-CN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“</a:t>
                </a:r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查找表格”将标签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赋给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如果</a:t>
                </a:r>
              </a:p>
              <a:p>
                <a:pPr lvl="1">
                  <a:lnSpc>
                    <a:spcPct val="14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acc>
                      <m:accPr>
                        <m:chr m:val="̂"/>
                        <m:ctrlP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acc>
                          <m:accPr>
                            <m:chr m:val="̂"/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acc>
                      <m:accPr>
                        <m:chr m:val="̂"/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accent2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96E887-AC83-434F-9633-F736E99F5B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25144"/>
              </a:xfrm>
              <a:blipFill>
                <a:blip r:embed="rId2"/>
                <a:stretch>
                  <a:fillRect l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668CBE28-E27A-4F82-9AD9-D9BDAB15742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朴素贝叶斯</a:t>
            </a:r>
          </a:p>
        </p:txBody>
      </p:sp>
    </p:spTree>
    <p:extLst>
      <p:ext uri="{BB962C8B-B14F-4D97-AF65-F5344CB8AC3E}">
        <p14:creationId xmlns:p14="http://schemas.microsoft.com/office/powerpoint/2010/main" val="1679877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816900"/>
            <a:ext cx="3525543" cy="1000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3924" y="1222627"/>
            <a:ext cx="7777277" cy="5116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计算先验概率和条件概率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先验概率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P(Y=</a:t>
            </a:r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400" baseline="-25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的极大似然估计是：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设第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个特征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4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(j)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可能取值的集合为：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条件概率的极大似然估计：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455" y="2772472"/>
            <a:ext cx="3224121" cy="70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68650"/>
            <a:ext cx="1734546" cy="378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987" y="6190360"/>
            <a:ext cx="4343737" cy="29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标题 1"/>
          <p:cNvSpPr txBox="1"/>
          <p:nvPr/>
        </p:nvSpPr>
        <p:spPr>
          <a:xfrm>
            <a:off x="-13814" y="528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朴素贝叶斯法的参数估计</a:t>
            </a:r>
          </a:p>
        </p:txBody>
      </p:sp>
    </p:spTree>
    <p:extLst>
      <p:ext uri="{BB962C8B-B14F-4D97-AF65-F5344CB8AC3E}">
        <p14:creationId xmlns:p14="http://schemas.microsoft.com/office/powerpoint/2010/main" val="3663589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146" y="1264344"/>
            <a:ext cx="7777277" cy="51169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步骤：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2.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对于给定的实例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确定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的类别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-13814" y="52825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朴素贝叶斯法的参数估计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5545895-F05B-4E2C-8DC0-486304684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637201"/>
            <a:ext cx="32606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55C515D-F8A3-4429-91D6-B2867B20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996290"/>
            <a:ext cx="6817615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F200F7C6-47C1-43E6-894C-A16B9E8E1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762" y="5161608"/>
            <a:ext cx="6488043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604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03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例子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49D32C1F-FABD-4033-A899-0A34A98D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417638"/>
            <a:ext cx="6629400" cy="504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387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Aft>
                <a:spcPts val="0"/>
              </a:spcAft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提纲</a:t>
            </a:r>
            <a:endParaRPr lang="zh-CN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pPr algn="l"/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概率基本知识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概率分类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朴素贝叶斯分类器</a:t>
            </a:r>
          </a:p>
          <a:p>
            <a:pPr marL="0" indent="0">
              <a:buNone/>
            </a:pPr>
            <a:b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>
            <a:extLst>
              <a:ext uri="{FF2B5EF4-FFF2-40B4-BE49-F238E27FC236}">
                <a16:creationId xmlns:a16="http://schemas.microsoft.com/office/drawing/2014/main" id="{ABF30D9E-6F44-432A-9B8F-8899F27C2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 b="1" dirty="0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 b="1" dirty="0"/>
              <a:t>     </a:t>
            </a:r>
          </a:p>
        </p:txBody>
      </p:sp>
      <p:graphicFrame>
        <p:nvGraphicFramePr>
          <p:cNvPr id="541824" name="Group 128">
            <a:extLst>
              <a:ext uri="{FF2B5EF4-FFF2-40B4-BE49-F238E27FC236}">
                <a16:creationId xmlns:a16="http://schemas.microsoft.com/office/drawing/2014/main" id="{EAF96339-DBD6-4972-AE37-EC2F28EDFB16}"/>
              </a:ext>
            </a:extLst>
          </p:cNvPr>
          <p:cNvGraphicFramePr>
            <a:graphicFrameLocks noGrp="1"/>
          </p:cNvGraphicFramePr>
          <p:nvPr/>
        </p:nvGraphicFramePr>
        <p:xfrm>
          <a:off x="69929" y="3808529"/>
          <a:ext cx="3114065" cy="1533028"/>
        </p:xfrm>
        <a:graphic>
          <a:graphicData uri="http://schemas.openxmlformats.org/drawingml/2006/table">
            <a:tbl>
              <a:tblPr/>
              <a:tblGrid>
                <a:gridCol w="103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704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Outlook</a:t>
                      </a:r>
                    </a:p>
                  </a:txBody>
                  <a:tcPr marL="78225" marR="78225" marT="39034" marB="39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225" marR="78225" marT="39034" marB="39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225" marR="78225" marT="39034" marB="39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3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Sunny</a:t>
                      </a:r>
                    </a:p>
                  </a:txBody>
                  <a:tcPr marL="78225" marR="78225" marT="39034" marB="39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225" marR="78225" marT="39034" marB="39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225" marR="78225" marT="39034" marB="39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3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Overcast</a:t>
                      </a:r>
                    </a:p>
                  </a:txBody>
                  <a:tcPr marL="78225" marR="78225" marT="39034" marB="39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225" marR="78225" marT="39034" marB="39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0/5</a:t>
                      </a:r>
                    </a:p>
                  </a:txBody>
                  <a:tcPr marL="78225" marR="78225" marT="39034" marB="39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3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Rain</a:t>
                      </a:r>
                    </a:p>
                  </a:txBody>
                  <a:tcPr marL="78225" marR="78225" marT="39034" marB="390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225" marR="78225" marT="39034" marB="39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225" marR="78225" marT="39034" marB="390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770" name="Group 74">
            <a:extLst>
              <a:ext uri="{FF2B5EF4-FFF2-40B4-BE49-F238E27FC236}">
                <a16:creationId xmlns:a16="http://schemas.microsoft.com/office/drawing/2014/main" id="{89F2D10D-E5B8-4B6A-9C4D-C37267B4628A}"/>
              </a:ext>
            </a:extLst>
          </p:cNvPr>
          <p:cNvGraphicFramePr>
            <a:graphicFrameLocks noGrp="1"/>
          </p:cNvGraphicFramePr>
          <p:nvPr/>
        </p:nvGraphicFramePr>
        <p:xfrm>
          <a:off x="4914085" y="3426964"/>
          <a:ext cx="3909549" cy="1533723"/>
        </p:xfrm>
        <a:graphic>
          <a:graphicData uri="http://schemas.openxmlformats.org/drawingml/2006/table">
            <a:tbl>
              <a:tblPr/>
              <a:tblGrid>
                <a:gridCol w="14335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949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Temperature</a:t>
                      </a:r>
                    </a:p>
                  </a:txBody>
                  <a:tcPr marL="78191" marR="78191" marT="39109" marB="39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Hot</a:t>
                      </a:r>
                    </a:p>
                  </a:txBody>
                  <a:tcPr marL="78191" marR="78191" marT="39109" marB="39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2/9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Mild</a:t>
                      </a:r>
                    </a:p>
                  </a:txBody>
                  <a:tcPr marL="78191" marR="78191" marT="39109" marB="39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4/9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09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Cool</a:t>
                      </a:r>
                    </a:p>
                  </a:txBody>
                  <a:tcPr marL="78191" marR="78191" marT="39109" marB="391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  <a:endParaRPr kumimoji="0" lang="en-GB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39109" marB="391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41828" name="Group 132">
            <a:extLst>
              <a:ext uri="{FF2B5EF4-FFF2-40B4-BE49-F238E27FC236}">
                <a16:creationId xmlns:a16="http://schemas.microsoft.com/office/drawing/2014/main" id="{D10125FA-BD7F-4A18-84F9-26C7EFBD5FEB}"/>
              </a:ext>
            </a:extLst>
          </p:cNvPr>
          <p:cNvGraphicFramePr>
            <a:graphicFrameLocks noGrp="1"/>
          </p:cNvGraphicFramePr>
          <p:nvPr/>
        </p:nvGraphicFramePr>
        <p:xfrm>
          <a:off x="740168" y="5525167"/>
          <a:ext cx="3323116" cy="1190130"/>
        </p:xfrm>
        <a:graphic>
          <a:graphicData uri="http://schemas.openxmlformats.org/drawingml/2006/table">
            <a:tbl>
              <a:tblPr/>
              <a:tblGrid>
                <a:gridCol w="132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670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Humidity</a:t>
                      </a:r>
                    </a:p>
                  </a:txBody>
                  <a:tcPr marL="78191" marR="78191" marT="39095" marB="39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Play=N</a:t>
                      </a: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o</a:t>
                      </a: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9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High</a:t>
                      </a:r>
                    </a:p>
                  </a:txBody>
                  <a:tcPr marL="78191" marR="78191" marT="39095" marB="39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4/5</a:t>
                      </a: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95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Normal</a:t>
                      </a:r>
                    </a:p>
                  </a:txBody>
                  <a:tcPr marL="78191" marR="78191" marT="39095" marB="3909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1/5</a:t>
                      </a:r>
                    </a:p>
                  </a:txBody>
                  <a:tcPr marL="78191" marR="78191" marT="39095" marB="3909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1833" name="Group 137">
            <a:extLst>
              <a:ext uri="{FF2B5EF4-FFF2-40B4-BE49-F238E27FC236}">
                <a16:creationId xmlns:a16="http://schemas.microsoft.com/office/drawing/2014/main" id="{B7805894-944A-4B32-9CEB-844B79D16826}"/>
              </a:ext>
            </a:extLst>
          </p:cNvPr>
          <p:cNvGraphicFramePr>
            <a:graphicFrameLocks noGrp="1"/>
          </p:cNvGraphicFramePr>
          <p:nvPr/>
        </p:nvGraphicFramePr>
        <p:xfrm>
          <a:off x="4897796" y="5252778"/>
          <a:ext cx="3323116" cy="1135528"/>
        </p:xfrm>
        <a:graphic>
          <a:graphicData uri="http://schemas.openxmlformats.org/drawingml/2006/table">
            <a:tbl>
              <a:tblPr/>
              <a:tblGrid>
                <a:gridCol w="116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992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Palatino Linotype" pitchFamily="18" charset="0"/>
                        </a:rPr>
                        <a:t>Wind</a:t>
                      </a:r>
                    </a:p>
                  </a:txBody>
                  <a:tcPr marL="78191" marR="78191" marT="39114" marB="391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Yes</a:t>
                      </a:r>
                      <a:endParaRPr kumimoji="0" lang="en-GB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Play=</a:t>
                      </a:r>
                      <a:r>
                        <a:rPr kumimoji="0" lang="en-GB" sz="17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No</a:t>
                      </a: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Strong</a:t>
                      </a:r>
                    </a:p>
                  </a:txBody>
                  <a:tcPr marL="78191" marR="78191" marT="39114" marB="391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3/9</a:t>
                      </a: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3/5</a:t>
                      </a: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45"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5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Weak</a:t>
                      </a:r>
                    </a:p>
                  </a:txBody>
                  <a:tcPr marL="78191" marR="78191" marT="39114" marB="391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6/9</a:t>
                      </a: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429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2/5</a:t>
                      </a:r>
                    </a:p>
                  </a:txBody>
                  <a:tcPr marL="78191" marR="78191" marT="39114" marB="391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924" name="Text Box 119">
            <a:extLst>
              <a:ext uri="{FF2B5EF4-FFF2-40B4-BE49-F238E27FC236}">
                <a16:creationId xmlns:a16="http://schemas.microsoft.com/office/drawing/2014/main" id="{2375186A-68EB-44E8-94E1-93B598F82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299" y="1515630"/>
            <a:ext cx="2258632" cy="4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52" i="1">
                <a:latin typeface="Palatino Linotype" panose="02040502050505030304" pitchFamily="18" charset="0"/>
              </a:rPr>
              <a:t>P</a:t>
            </a:r>
            <a:r>
              <a:rPr lang="en-GB" altLang="en-US" sz="2052">
                <a:latin typeface="Palatino Linotype" panose="02040502050505030304" pitchFamily="18" charset="0"/>
              </a:rPr>
              <a:t>(Play</a:t>
            </a:r>
            <a:r>
              <a:rPr lang="en-GB" altLang="en-US" sz="2052" i="1">
                <a:latin typeface="Palatino Linotype" panose="02040502050505030304" pitchFamily="18" charset="0"/>
              </a:rPr>
              <a:t>=Yes) = </a:t>
            </a:r>
            <a:r>
              <a:rPr lang="en-GB" altLang="en-US" sz="2052">
                <a:latin typeface="Palatino Linotype" panose="02040502050505030304" pitchFamily="18" charset="0"/>
              </a:rPr>
              <a:t>9/14</a:t>
            </a:r>
          </a:p>
        </p:txBody>
      </p:sp>
      <p:sp>
        <p:nvSpPr>
          <p:cNvPr id="35925" name="Text Box 120">
            <a:extLst>
              <a:ext uri="{FF2B5EF4-FFF2-40B4-BE49-F238E27FC236}">
                <a16:creationId xmlns:a16="http://schemas.microsoft.com/office/drawing/2014/main" id="{3BA4FB4F-4B46-4E1F-A608-3B4395D00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029" y="2167221"/>
            <a:ext cx="2230098" cy="4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52" i="1" dirty="0">
                <a:latin typeface="Palatino Linotype" panose="02040502050505030304" pitchFamily="18" charset="0"/>
              </a:rPr>
              <a:t>P</a:t>
            </a:r>
            <a:r>
              <a:rPr lang="en-GB" altLang="en-US" sz="2052" dirty="0">
                <a:latin typeface="Palatino Linotype" panose="02040502050505030304" pitchFamily="18" charset="0"/>
              </a:rPr>
              <a:t>(Play</a:t>
            </a:r>
            <a:r>
              <a:rPr lang="en-GB" altLang="en-US" sz="2052" i="1" dirty="0">
                <a:latin typeface="Palatino Linotype" panose="02040502050505030304" pitchFamily="18" charset="0"/>
              </a:rPr>
              <a:t>=No) = </a:t>
            </a:r>
            <a:r>
              <a:rPr lang="en-GB" altLang="en-US" sz="2052" dirty="0">
                <a:latin typeface="Palatino Linotype" panose="02040502050505030304" pitchFamily="18" charset="0"/>
              </a:rPr>
              <a:t>5/14</a:t>
            </a:r>
          </a:p>
        </p:txBody>
      </p:sp>
      <p:pic>
        <p:nvPicPr>
          <p:cNvPr id="35926" name="Picture 9">
            <a:extLst>
              <a:ext uri="{FF2B5EF4-FFF2-40B4-BE49-F238E27FC236}">
                <a16:creationId xmlns:a16="http://schemas.microsoft.com/office/drawing/2014/main" id="{DBBEA966-BD1B-4D83-80D2-5F13F3CDE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" y="894550"/>
            <a:ext cx="3724223" cy="255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8CF415-8C6F-4583-9516-BE510F1415DD}"/>
              </a:ext>
            </a:extLst>
          </p:cNvPr>
          <p:cNvCxnSpPr/>
          <p:nvPr/>
        </p:nvCxnSpPr>
        <p:spPr>
          <a:xfrm>
            <a:off x="3714070" y="3412330"/>
            <a:ext cx="1141642" cy="537563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AE86482-E304-433B-B4F8-4B2C5494D0BC}"/>
              </a:ext>
            </a:extLst>
          </p:cNvPr>
          <p:cNvCxnSpPr>
            <a:cxnSpLocks/>
          </p:cNvCxnSpPr>
          <p:nvPr/>
        </p:nvCxnSpPr>
        <p:spPr>
          <a:xfrm flipH="1">
            <a:off x="3371957" y="1655079"/>
            <a:ext cx="1377844" cy="643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4EB785-1DE6-43F6-8DD3-03E57395DAD6}"/>
              </a:ext>
            </a:extLst>
          </p:cNvPr>
          <p:cNvCxnSpPr>
            <a:cxnSpLocks/>
          </p:cNvCxnSpPr>
          <p:nvPr/>
        </p:nvCxnSpPr>
        <p:spPr>
          <a:xfrm flipH="1">
            <a:off x="3451750" y="2213608"/>
            <a:ext cx="1437572" cy="210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题 3">
            <a:extLst>
              <a:ext uri="{FF2B5EF4-FFF2-40B4-BE49-F238E27FC236}">
                <a16:creationId xmlns:a16="http://schemas.microsoft.com/office/drawing/2014/main" id="{95B25F23-824F-4F95-9ACB-BDEE8AD6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9" y="44104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例子</a:t>
            </a:r>
          </a:p>
        </p:txBody>
      </p:sp>
      <p:cxnSp>
        <p:nvCxnSpPr>
          <p:cNvPr id="18" name="Straight Arrow Connector 2">
            <a:extLst>
              <a:ext uri="{FF2B5EF4-FFF2-40B4-BE49-F238E27FC236}">
                <a16:creationId xmlns:a16="http://schemas.microsoft.com/office/drawing/2014/main" id="{9DCC7564-0917-4169-9AD4-528C479990F7}"/>
              </a:ext>
            </a:extLst>
          </p:cNvPr>
          <p:cNvCxnSpPr>
            <a:cxnSpLocks/>
          </p:cNvCxnSpPr>
          <p:nvPr/>
        </p:nvCxnSpPr>
        <p:spPr>
          <a:xfrm>
            <a:off x="3458744" y="3496221"/>
            <a:ext cx="1573347" cy="2324321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">
            <a:extLst>
              <a:ext uri="{FF2B5EF4-FFF2-40B4-BE49-F238E27FC236}">
                <a16:creationId xmlns:a16="http://schemas.microsoft.com/office/drawing/2014/main" id="{359477CD-9796-4403-85D4-921B281C26CB}"/>
              </a:ext>
            </a:extLst>
          </p:cNvPr>
          <p:cNvCxnSpPr>
            <a:cxnSpLocks/>
          </p:cNvCxnSpPr>
          <p:nvPr/>
        </p:nvCxnSpPr>
        <p:spPr>
          <a:xfrm>
            <a:off x="1344707" y="3378612"/>
            <a:ext cx="0" cy="477877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">
            <a:extLst>
              <a:ext uri="{FF2B5EF4-FFF2-40B4-BE49-F238E27FC236}">
                <a16:creationId xmlns:a16="http://schemas.microsoft.com/office/drawing/2014/main" id="{715D2847-3D2C-45FF-B948-30A520FEE857}"/>
              </a:ext>
            </a:extLst>
          </p:cNvPr>
          <p:cNvCxnSpPr>
            <a:cxnSpLocks/>
          </p:cNvCxnSpPr>
          <p:nvPr/>
        </p:nvCxnSpPr>
        <p:spPr>
          <a:xfrm>
            <a:off x="3248455" y="3412330"/>
            <a:ext cx="465615" cy="1929227"/>
          </a:xfrm>
          <a:prstGeom prst="straightConnector1">
            <a:avLst/>
          </a:prstGeom>
          <a:ln w="7620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79511" y="1196752"/>
                <a:ext cx="9145017" cy="5386610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给定新样本，预测它的标签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16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utlook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𝑆𝑢𝑛𝑛𝑦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Temperature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6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𝐶𝑜𝑜𝑙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6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CN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umidity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𝐻𝑖𝑔h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6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Wind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16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𝑆𝑡𝑟𝑜𝑛𝑔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查找学习阶段得到的表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Outlook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𝑆𝑢𝑛𝑛𝑦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=2/9</m:t>
                    </m:r>
                  </m:oMath>
                </a14:m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Outlook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𝑆𝑢𝑛𝑛𝑦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Temperature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𝐶𝑜𝑜𝑙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/9</m:t>
                    </m:r>
                  </m:oMath>
                </a14:m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Temperature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𝐶𝑜𝑜𝑙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/9</m:t>
                    </m:r>
                  </m:oMath>
                </a14:m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Humidity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𝐻𝑖𝑔h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/5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Wind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𝑆𝑡𝑟𝑜𝑛𝑔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/9</m:t>
                    </m:r>
                  </m:oMath>
                </a14:m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Wind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𝑆𝑡𝑟𝑜𝑛𝑔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=3/5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𝑌𝑒𝑠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=9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 		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𝑃𝑙𝑎𝑦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14</m:t>
                    </m:r>
                  </m:oMath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采用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进行决策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altLang="zh-CN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𝑆𝑢𝑛𝑛𝑦</m:t>
                              </m:r>
                            </m:e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𝐶𝑜𝑜𝑙</m:t>
                              </m:r>
                            </m:e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𝐻𝑖𝑔h</m:t>
                              </m:r>
                            </m:e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  <m:r>
                            <a:rPr lang="en-US" altLang="zh-CN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𝑌𝑒𝑠</m:t>
                              </m:r>
                            </m:e>
                          </m:d>
                        </m:e>
                      </m:d>
                      <m:r>
                        <a:rPr lang="en-US" altLang="zh-CN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Play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𝑌𝑒𝑠</m:t>
                          </m:r>
                        </m:e>
                      </m:d>
                      <m:r>
                        <a:rPr lang="en-US" altLang="zh-CN" sz="1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=0.0053</m:t>
                      </m:r>
                    </m:oMath>
                  </m:oMathPara>
                </a14:m>
                <a:endParaRPr lang="en-US" altLang="zh-CN" sz="1400" b="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altLang="zh-CN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𝑆𝑢𝑛𝑛𝑦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𝐶𝑜𝑜𝑙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𝐻𝑖𝑔h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𝑆𝑡𝑟𝑜𝑛𝑔</m:t>
                              </m:r>
                            </m:e>
                            <m:e>
                              <m:r>
                                <a:rPr lang="en-US" altLang="zh-CN" sz="16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𝑁𝑜</m:t>
                              </m:r>
                            </m:e>
                          </m:d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6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Play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𝑁𝑜</m:t>
                          </m:r>
                        </m:e>
                      </m:d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206</m:t>
                      </m:r>
                    </m:oMath>
                  </m:oMathPara>
                </a14:m>
                <a:endParaRPr lang="en-US" altLang="zh-CN" sz="16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accent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</m:t>
                      </m:r>
                    </m:oMath>
                  </m:oMathPara>
                </a14:m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00000"/>
                  </a:lnSpc>
                </a:pPr>
                <a:endParaRPr lang="zh-CN" altLang="en-US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1" y="1196752"/>
                <a:ext cx="9145017" cy="5386610"/>
              </a:xfrm>
              <a:blipFill>
                <a:blip r:embed="rId2"/>
                <a:stretch>
                  <a:fillRect l="-866" t="-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3">
            <a:extLst>
              <a:ext uri="{FF2B5EF4-FFF2-40B4-BE49-F238E27FC236}">
                <a16:creationId xmlns:a16="http://schemas.microsoft.com/office/drawing/2014/main" id="{03288A3C-7C2A-4A1A-AD79-227C80DA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9" y="44104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例子</a:t>
            </a:r>
          </a:p>
        </p:txBody>
      </p:sp>
    </p:spTree>
    <p:extLst>
      <p:ext uri="{BB962C8B-B14F-4D97-AF65-F5344CB8AC3E}">
        <p14:creationId xmlns:p14="http://schemas.microsoft.com/office/powerpoint/2010/main" val="821272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4719" y="9236"/>
            <a:ext cx="8579296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连续型取值特征的贝叶斯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045A7CB-5EE6-4700-99E7-EC1443015D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352" y="980728"/>
                <a:ext cx="8836496" cy="587727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连续值特征可以取无数个取值</a:t>
                </a:r>
              </a:p>
              <a:p>
                <a:pPr algn="l"/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条件概率通常是用正态分布建模的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kumimoji="0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>
                                              <a:lumMod val="75000"/>
                                              <a:lumOff val="2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>
                                              <a:lumMod val="75000"/>
                                              <a:lumOff val="2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0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sz="200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属于类别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的样本中特征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zh-CN" altLang="en-US" sz="2000" dirty="0"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的均值</a:t>
                </a: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lvl="0" indent="0"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属于类别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i="1"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的样本中特征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的标准差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045A7CB-5EE6-4700-99E7-EC144301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2" y="980728"/>
                <a:ext cx="8836496" cy="5877272"/>
              </a:xfrm>
              <a:prstGeom prst="rect">
                <a:avLst/>
              </a:prstGeom>
              <a:blipFill>
                <a:blip r:embed="rId2"/>
                <a:stretch>
                  <a:fillRect l="-1931" t="-2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024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045A7CB-5EE6-4700-99E7-EC1443015D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352" y="980728"/>
                <a:ext cx="8836496" cy="4130402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ysClr val="windowText" lastClr="000000">
                              <a:lumMod val="75000"/>
                              <a:lumOff val="25000"/>
                            </a:sys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>
                                  <a:lumMod val="75000"/>
                                  <a:lumOff val="25000"/>
                                </a:sys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>
                                              <a:lumMod val="75000"/>
                                              <a:lumOff val="2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>
                                              <a:lumMod val="75000"/>
                                              <a:lumOff val="25000"/>
                                            </a:sysClr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2400" b="0" i="1" u="none" strike="noStrike" kern="120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>
                                                  <a:lumMod val="75000"/>
                                                  <a:lumOff val="25000"/>
                                                </a:sysClr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</a:rPr>
                                            <m:t>𝑗𝑖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>
                                      <a:lumMod val="75000"/>
                                      <a:lumOff val="25000"/>
                                    </a:sysClr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>
                                          <a:lumMod val="75000"/>
                                          <a:lumOff val="25000"/>
                                        </a:sysClr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66700" marR="0" lvl="0" indent="-266700" algn="l" defTabSz="914400" rtl="0" eaLnBrk="1" fontAlgn="auto" latinLnBrk="0" hangingPunct="1">
                  <a:lnSpc>
                    <a:spcPct val="12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4A01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学习阶段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输出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𝐹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正态分布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=1,…,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400" dirty="0">
                    <a:solidFill>
                      <a:srgbClr val="FF4A0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测试阶段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>
                        <a:lumMod val="75000"/>
                        <a:lumOff val="25000"/>
                      </a:sysClr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给出未知样本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>
                            <a:lumMod val="75000"/>
                            <a:lumOff val="25000"/>
                          </a:sys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>
                                <a:lumMod val="75000"/>
                                <a:lumOff val="25000"/>
                              </a:sys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>
                                    <a:lumMod val="75000"/>
                                    <a:lumOff val="25000"/>
                                  </a:sys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替代查表，利用所有正态分布模型计算条件概率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应用</a:t>
                </a:r>
                <a:r>
                  <a:rPr lang="en-US" altLang="zh-CN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MAP</a:t>
                </a:r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规则来分配一个标签</a:t>
                </a:r>
                <a:r>
                  <a:rPr lang="en-US" altLang="zh-CN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(</a:t>
                </a:r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与离散情况相同</a:t>
                </a:r>
                <a:r>
                  <a:rPr lang="en-US" altLang="zh-CN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045A7CB-5EE6-4700-99E7-EC144301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2" y="980728"/>
                <a:ext cx="8836496" cy="4130402"/>
              </a:xfrm>
              <a:prstGeom prst="rect">
                <a:avLst/>
              </a:prstGeom>
              <a:blipFill>
                <a:blip r:embed="rId2"/>
                <a:stretch>
                  <a:fillRect l="-1931" b="-6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47EA2161-8C07-46F0-AEE0-D54C0E8A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19" y="9236"/>
            <a:ext cx="8579296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连续型特征的贝叶斯</a:t>
            </a:r>
          </a:p>
        </p:txBody>
      </p:sp>
    </p:spTree>
    <p:extLst>
      <p:ext uri="{BB962C8B-B14F-4D97-AF65-F5344CB8AC3E}">
        <p14:creationId xmlns:p14="http://schemas.microsoft.com/office/powerpoint/2010/main" val="2340918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045A7CB-5EE6-4700-99E7-EC1443015D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2352" y="980728"/>
                <a:ext cx="8836496" cy="5616624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266700" indent="-2667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42925" indent="-276225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8096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763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343025" indent="-2667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6700" marR="0" lvl="0" indent="-2667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温度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𝑌𝐸𝑆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5.2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19.3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8.5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21.7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0.1</m:t>
                                          </m:r>
                                        </m:e>
                                        <m:e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24.3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3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altLang="zh-CN" sz="20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2.8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23.1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altLang="zh-CN" sz="20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19.8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𝑁𝑂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7.3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30.1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7.4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29.5</m:t>
                                    </m:r>
                                  </m:e>
                                  <m:e>
                                    <m:r>
                                      <a:rPr lang="en-US" altLang="zh-CN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15.1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估计每一类别的均值和方差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学习阶段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输出两个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的高斯模型</a:t>
                </a:r>
                <a:endParaRPr lang="en-US" altLang="zh-CN" sz="2400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en-US" altLang="zh-CN" sz="2000" i="1" dirty="0">
                  <a:solidFill>
                    <a:schemeClr val="tx1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𝑌𝑒𝑠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2.35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−21.64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2.35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</m:d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7.09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altLang="zh-CN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−23.88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09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</a:endParaRPr>
              </a:p>
              <a:p>
                <a:pPr marL="266700" marR="0" lvl="0" indent="-2667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D045A7CB-5EE6-4700-99E7-EC1443015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2" y="980728"/>
                <a:ext cx="8836496" cy="5616624"/>
              </a:xfrm>
              <a:prstGeom prst="rect">
                <a:avLst/>
              </a:prstGeom>
              <a:blipFill>
                <a:blip r:embed="rId2"/>
                <a:stretch>
                  <a:fillRect l="-1931" t="-2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B62E20D-1102-4407-ADE9-D2CB46B2C21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5152" y="2566225"/>
              <a:ext cx="9144000" cy="8627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19939">
                      <a:extLst>
                        <a:ext uri="{9D8B030D-6E8A-4147-A177-3AD203B41FA5}">
                          <a16:colId xmlns:a16="http://schemas.microsoft.com/office/drawing/2014/main" val="3081934045"/>
                        </a:ext>
                      </a:extLst>
                    </a:gridCol>
                    <a:gridCol w="2484183">
                      <a:extLst>
                        <a:ext uri="{9D8B030D-6E8A-4147-A177-3AD203B41FA5}">
                          <a16:colId xmlns:a16="http://schemas.microsoft.com/office/drawing/2014/main" val="1784058217"/>
                        </a:ext>
                      </a:extLst>
                    </a:gridCol>
                    <a:gridCol w="2219939">
                      <a:extLst>
                        <a:ext uri="{9D8B030D-6E8A-4147-A177-3AD203B41FA5}">
                          <a16:colId xmlns:a16="http://schemas.microsoft.com/office/drawing/2014/main" val="417367560"/>
                        </a:ext>
                      </a:extLst>
                    </a:gridCol>
                    <a:gridCol w="2219939">
                      <a:extLst>
                        <a:ext uri="{9D8B030D-6E8A-4147-A177-3AD203B41FA5}">
                          <a16:colId xmlns:a16="http://schemas.microsoft.com/office/drawing/2014/main" val="1530314987"/>
                        </a:ext>
                      </a:extLst>
                    </a:gridCol>
                  </a:tblGrid>
                  <a:tr h="368627"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𝑌𝑒𝑠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=21.64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𝑌𝑒𝑠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=2.35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63888219"/>
                      </a:ext>
                    </a:extLst>
                  </a:tr>
                  <a:tr h="368627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𝑁𝑜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=23.88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𝑁𝑜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=7.09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994087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3B62E20D-1102-4407-ADE9-D2CB46B2C2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0912353"/>
                  </p:ext>
                </p:extLst>
              </p:nvPr>
            </p:nvGraphicFramePr>
            <p:xfrm>
              <a:off x="25152" y="2566225"/>
              <a:ext cx="9144000" cy="86277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19939">
                      <a:extLst>
                        <a:ext uri="{9D8B030D-6E8A-4147-A177-3AD203B41FA5}">
                          <a16:colId xmlns:a16="http://schemas.microsoft.com/office/drawing/2014/main" val="3081934045"/>
                        </a:ext>
                      </a:extLst>
                    </a:gridCol>
                    <a:gridCol w="2484183">
                      <a:extLst>
                        <a:ext uri="{9D8B030D-6E8A-4147-A177-3AD203B41FA5}">
                          <a16:colId xmlns:a16="http://schemas.microsoft.com/office/drawing/2014/main" val="1784058217"/>
                        </a:ext>
                      </a:extLst>
                    </a:gridCol>
                    <a:gridCol w="2219939">
                      <a:extLst>
                        <a:ext uri="{9D8B030D-6E8A-4147-A177-3AD203B41FA5}">
                          <a16:colId xmlns:a16="http://schemas.microsoft.com/office/drawing/2014/main" val="417367560"/>
                        </a:ext>
                      </a:extLst>
                    </a:gridCol>
                    <a:gridCol w="2219939">
                      <a:extLst>
                        <a:ext uri="{9D8B030D-6E8A-4147-A177-3AD203B41FA5}">
                          <a16:colId xmlns:a16="http://schemas.microsoft.com/office/drawing/2014/main" val="1530314987"/>
                        </a:ext>
                      </a:extLst>
                    </a:gridCol>
                  </a:tblGrid>
                  <a:tr h="368627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31236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9216" r="-1786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1507" r="-99726" b="-1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2363" b="-1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3888219"/>
                      </a:ext>
                    </a:extLst>
                  </a:tr>
                  <a:tr h="49414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11507" t="-74390" r="-997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2363" t="-7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4087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D5489F7A-24B3-4B75-9500-C11DEB281FA7}"/>
              </a:ext>
            </a:extLst>
          </p:cNvPr>
          <p:cNvSpPr txBox="1">
            <a:spLocks/>
          </p:cNvSpPr>
          <p:nvPr/>
        </p:nvSpPr>
        <p:spPr>
          <a:xfrm>
            <a:off x="-4719" y="9236"/>
            <a:ext cx="85792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连续型特征的贝叶斯</a:t>
            </a:r>
          </a:p>
        </p:txBody>
      </p:sp>
    </p:spTree>
    <p:extLst>
      <p:ext uri="{BB962C8B-B14F-4D97-AF65-F5344CB8AC3E}">
        <p14:creationId xmlns:p14="http://schemas.microsoft.com/office/powerpoint/2010/main" val="1450193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8C87E06F-FBF4-431F-8997-D1DC8AC1A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 b="1" dirty="0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 b="1" dirty="0"/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1" name="Object 8">
                <a:extLst>
                  <a:ext uri="{FF2B5EF4-FFF2-40B4-BE49-F238E27FC236}">
                    <a16:creationId xmlns:a16="http://schemas.microsoft.com/office/drawing/2014/main" id="{8EC28F67-D54D-4DB7-A7FF-50C1BC13ECC7}"/>
                  </a:ext>
                </a:extLst>
              </p:cNvPr>
              <p:cNvSpPr txBox="1"/>
              <p:nvPr/>
            </p:nvSpPr>
            <p:spPr bwMode="auto">
              <a:xfrm>
                <a:off x="1907704" y="2208387"/>
                <a:ext cx="4756840" cy="58397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,⋅⋅⋅,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m:rPr>
                          <m:nor/>
                        </m:rPr>
                        <a:rPr lang="zh-CN" altLang="en-US" sz="20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)⋅⋅⋅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941" name="Object 8">
                <a:extLst>
                  <a:ext uri="{FF2B5EF4-FFF2-40B4-BE49-F238E27FC236}">
                    <a16:creationId xmlns:a16="http://schemas.microsoft.com/office/drawing/2014/main" id="{8EC28F67-D54D-4DB7-A7FF-50C1BC13E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2208387"/>
                <a:ext cx="4756840" cy="583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>
            <a:extLst>
              <a:ext uri="{FF2B5EF4-FFF2-40B4-BE49-F238E27FC236}">
                <a16:creationId xmlns:a16="http://schemas.microsoft.com/office/drawing/2014/main" id="{0C9BA6CA-C2D0-4A7E-86F4-91A54DEB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其他问题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D8A301-CD0B-4143-8C0B-30F39A718171}"/>
              </a:ext>
            </a:extLst>
          </p:cNvPr>
          <p:cNvSpPr txBox="1"/>
          <p:nvPr/>
        </p:nvSpPr>
        <p:spPr>
          <a:xfrm>
            <a:off x="467544" y="1150958"/>
            <a:ext cx="776205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违反独立假设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对于现实世界中的许多任务，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尽管如此，naïve Bayes还是出奇地好!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C741561-3C33-421E-ABC7-4AC8ACD2A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6582"/>
            <a:ext cx="3299240" cy="1538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03A85A-F494-4CE4-B217-70D80DDB2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85993"/>
            <a:ext cx="2123306" cy="211081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8C87E06F-FBF4-431F-8997-D1DC8AC1A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 b="1" dirty="0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 b="1" dirty="0"/>
              <a:t>     </a:t>
            </a:r>
          </a:p>
          <a:p>
            <a:pPr marL="456110" indent="-456110">
              <a:lnSpc>
                <a:spcPct val="110000"/>
              </a:lnSpc>
              <a:buNone/>
            </a:pPr>
            <a:endParaRPr lang="en-US" altLang="en-US" sz="2736" b="1" dirty="0"/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69030558-DD76-4785-96BA-3B6A18D0E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656" y="1214268"/>
            <a:ext cx="8666166" cy="4952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193" tIns="44596" rIns="89193" bIns="44596"/>
          <a:lstStyle>
            <a:lvl1pPr marL="533400" indent="-5334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37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79488" indent="-4572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423988" indent="-381000" defTabSz="1042988">
              <a:spcBef>
                <a:spcPct val="20000"/>
              </a:spcBef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042988">
              <a:spcBef>
                <a:spcPct val="20000"/>
              </a:spcBef>
              <a:buFont typeface="Arial" panose="020B0604020202020204" pitchFamily="34" charset="0"/>
              <a:buChar char="–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042988">
              <a:spcBef>
                <a:spcPct val="20000"/>
              </a:spcBef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0429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零条件概率问题</a:t>
            </a:r>
            <a:endParaRPr lang="en-US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当没有示例包含属性值时，就会出现这种问题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endParaRPr lang="en-US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120000"/>
              </a:lnSpc>
              <a:buFontTx/>
              <a:buChar char="–"/>
            </a:pP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作为补救措施，条件概率可以采用以下策估计用</a:t>
            </a:r>
            <a:endParaRPr lang="en-US" altLang="en-US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120000"/>
              </a:lnSpc>
              <a:buFontTx/>
              <a:buNone/>
            </a:pPr>
            <a:r>
              <a:rPr lang="en-US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4" name="Object 11">
                <a:extLst>
                  <a:ext uri="{FF2B5EF4-FFF2-40B4-BE49-F238E27FC236}">
                    <a16:creationId xmlns:a16="http://schemas.microsoft.com/office/drawing/2014/main" id="{52FE26AC-E73A-4887-A01B-D9E23CEF6953}"/>
                  </a:ext>
                </a:extLst>
              </p:cNvPr>
              <p:cNvSpPr txBox="1"/>
              <p:nvPr/>
            </p:nvSpPr>
            <p:spPr bwMode="auto">
              <a:xfrm>
                <a:off x="857003" y="3676056"/>
                <a:ext cx="7815198" cy="2150581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acc>
                        <m:accPr>
                          <m:chr m:val="̂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m:rPr>
                          <m:nor/>
                        </m:rPr>
                        <a:rPr lang="en-US" altLang="zh-CN" sz="2400" dirty="0"/>
                        <m:t> 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6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6"/>
                          </a:solidFill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6"/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6"/>
                          </a:solidFill>
                        </a:rPr>
                        <m:t>estimate</m:t>
                      </m:r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chemeClr val="accent6"/>
                          </a:solidFill>
                        </a:rPr>
                        <m:t>)</m:t>
                      </m:r>
                    </m:oMath>
                  </m:oMathPara>
                </a14:m>
                <a:br>
                  <a:rPr lang="en-US" altLang="zh-CN" sz="2400" dirty="0">
                    <a:solidFill>
                      <a:schemeClr val="accent6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zh-CN" altLang="en-US" sz="2200" i="0">
                        <a:solidFill>
                          <a:srgbClr val="000000"/>
                        </a:solidFill>
                      </a:rPr>
                      <m:t> 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、</m:t>
                    </m:r>
                    <m:r>
                      <m:rPr>
                        <m:nor/>
                      </m:rPr>
                      <a:rPr lang="zh-CN" altLang="en-US" sz="2200" i="0">
                        <a:solidFill>
                          <a:srgbClr val="000000"/>
                        </a:solidFill>
                      </a:rPr>
                      <m:t>C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的训练样本个数</a:t>
                </a:r>
                <a:br>
                  <a:rPr lang="zh-CN" altLang="en-US" sz="2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2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zh-CN" altLang="en-US" sz="2200" i="0">
                        <a:solidFill>
                          <a:srgbClr val="000000"/>
                        </a:solidFill>
                      </a:rPr>
                      <m:t> 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属于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2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的训练样本个数</a:t>
                </a:r>
                <a:br>
                  <a:rPr lang="zh-CN" altLang="en-US" sz="2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</a:rPr>
                        <m:t> 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先验估计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通常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有的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个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可能取值，则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</a:rPr>
                        <m:t>: 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权重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</a:rPr>
                        <m:t>"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虚拟</m:t>
                      </m:r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</a:rPr>
                        <m:t>" 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样本的个数</m:t>
                      </m:r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</a:rPr>
                        <m:t>,  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≥1)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39944" name="Object 11">
                <a:extLst>
                  <a:ext uri="{FF2B5EF4-FFF2-40B4-BE49-F238E27FC236}">
                    <a16:creationId xmlns:a16="http://schemas.microsoft.com/office/drawing/2014/main" id="{52FE26AC-E73A-4887-A01B-D9E23CEF6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003" y="3676056"/>
                <a:ext cx="7815198" cy="2150581"/>
              </a:xfrm>
              <a:prstGeom prst="rect">
                <a:avLst/>
              </a:prstGeom>
              <a:blipFill>
                <a:blip r:embed="rId2"/>
                <a:stretch>
                  <a:fillRect b="-424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805C32-387C-4C60-BE0B-F5E9A73FE902}"/>
                  </a:ext>
                </a:extLst>
              </p:cNvPr>
              <p:cNvSpPr txBox="1"/>
              <p:nvPr/>
            </p:nvSpPr>
            <p:spPr>
              <a:xfrm>
                <a:off x="861583" y="2157675"/>
                <a:ext cx="7460806" cy="585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6700" lvl="1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000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7805C32-387C-4C60-BE0B-F5E9A73FE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583" y="2157675"/>
                <a:ext cx="7460806" cy="585930"/>
              </a:xfrm>
              <a:prstGeom prst="rect">
                <a:avLst/>
              </a:prstGeom>
              <a:blipFill>
                <a:blip r:embed="rId3"/>
                <a:stretch>
                  <a:fillRect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标题 2">
            <a:extLst>
              <a:ext uri="{FF2B5EF4-FFF2-40B4-BE49-F238E27FC236}">
                <a16:creationId xmlns:a16="http://schemas.microsoft.com/office/drawing/2014/main" id="{2B3FED37-0E08-42BC-8E24-0C6A7877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其他问题</a:t>
            </a:r>
          </a:p>
        </p:txBody>
      </p:sp>
    </p:spTree>
    <p:extLst>
      <p:ext uri="{BB962C8B-B14F-4D97-AF65-F5344CB8AC3E}">
        <p14:creationId xmlns:p14="http://schemas.microsoft.com/office/powerpoint/2010/main" val="37629961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>
            <a:extLst>
              <a:ext uri="{FF2B5EF4-FFF2-40B4-BE49-F238E27FC236}">
                <a16:creationId xmlns:a16="http://schemas.microsoft.com/office/drawing/2014/main" id="{8C87E06F-FBF4-431F-8997-D1DC8AC1A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6656" y="1344586"/>
            <a:ext cx="8545351" cy="4821777"/>
          </a:xfrm>
        </p:spPr>
        <p:txBody>
          <a:bodyPr/>
          <a:lstStyle/>
          <a:p>
            <a:pPr marL="456110" indent="-456110">
              <a:lnSpc>
                <a:spcPct val="110000"/>
              </a:lnSpc>
            </a:pPr>
            <a:endParaRPr lang="en-US" altLang="en-US" b="1" dirty="0"/>
          </a:p>
          <a:p>
            <a:pPr marL="456110" indent="-456110">
              <a:lnSpc>
                <a:spcPct val="110000"/>
              </a:lnSpc>
              <a:buNone/>
            </a:pPr>
            <a:r>
              <a:rPr lang="en-US" altLang="en-US" sz="2736" b="1" dirty="0"/>
              <a:t>     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9BA6CA-C2D0-4A7E-86F4-91A54DEB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EC30137-1378-4730-A0C3-D463E8CC3214}"/>
                  </a:ext>
                </a:extLst>
              </p:cNvPr>
              <p:cNvSpPr txBox="1"/>
              <p:nvPr/>
            </p:nvSpPr>
            <p:spPr>
              <a:xfrm>
                <a:off x="168328" y="1196752"/>
                <a:ext cx="8882006" cy="45054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打网球例子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𝑜𝑣𝑒𝑟𝑐𝑎𝑠𝑡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dirty="0">
                  <a:solidFill>
                    <a:schemeClr val="accent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增加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“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虚拟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” 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样本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:r>
                  <a:rPr lang="zh-CN" altLang="en-US" sz="2000" dirty="0">
                    <a:solidFill>
                      <a:schemeClr val="accent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可调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000" dirty="0">
                    <a:solidFill>
                      <a:schemeClr val="accent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不大于训练样本的</a:t>
                </a:r>
                <a:r>
                  <a:rPr lang="en-US" altLang="zh-CN" sz="2000" dirty="0">
                    <a:solidFill>
                      <a:schemeClr val="accent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1% 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)</a:t>
                </a:r>
              </a:p>
              <a:p>
                <a:pPr marL="742950" lvl="1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zh-CN" altLang="en-US" sz="2000" b="0" i="1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增加</m:t>
                    </m:r>
                    <m:r>
                      <a:rPr lang="en-US" altLang="zh-CN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000" dirty="0">
                    <a:solidFill>
                      <a:schemeClr val="accent6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“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虚拟</a:t>
                </a:r>
                <a:r>
                  <a:rPr lang="en-US" altLang="zh-CN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” </a:t>
                </a:r>
                <a:r>
                  <a:rPr lang="zh-CN" altLang="en-US" sz="20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样本进行估计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“Outlook”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特征有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取值，所以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=1/3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重新估计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outlook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𝑜𝑣𝑒𝑟𝑐𝑎𝑠𝑡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𝑜𝑣𝑒𝑟𝑐𝑎𝑠𝑡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play</m:t>
                          </m:r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𝑁𝑜</m:t>
                          </m:r>
                        </m:e>
                      </m:d>
                      <m:r>
                        <a:rPr lang="en-US" altLang="zh-CN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0+1∗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0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𝑠𝑢𝑛𝑛𝑦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altLang="zh-CN" sz="1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+1∗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5+1</m:t>
                        </m:r>
                      </m:den>
                    </m:f>
                    <m:r>
                      <a:rPr lang="en-US" altLang="zh-CN" sz="1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6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𝑟𝑎𝑖𝑛</m:t>
                        </m:r>
                      </m:e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play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𝑁𝑜</m:t>
                        </m:r>
                      </m:e>
                    </m:d>
                    <m:r>
                      <a:rPr lang="en-US" altLang="zh-CN" sz="1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+1∗</m:t>
                        </m:r>
                        <m:d>
                          <m:dPr>
                            <m:ctrlPr>
                              <a:rPr lang="en-US" altLang="zh-CN" sz="1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16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5+1</m:t>
                        </m:r>
                      </m:den>
                    </m:f>
                    <m:r>
                      <a:rPr lang="en-US" altLang="zh-CN" sz="1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1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den>
                    </m:f>
                  </m:oMath>
                </a14:m>
                <a:endParaRPr lang="en-US" altLang="zh-CN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20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EC30137-1378-4730-A0C3-D463E8CC3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28" y="1196752"/>
                <a:ext cx="8882006" cy="4505401"/>
              </a:xfrm>
              <a:prstGeom prst="rect">
                <a:avLst/>
              </a:prstGeom>
              <a:blipFill>
                <a:blip r:embed="rId2"/>
                <a:stretch>
                  <a:fillRect l="-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17022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107505" y="1400273"/>
                <a:ext cx="9036495" cy="45259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概率分类原则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Probabilistic Classification Principle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判别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vs. 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生成模型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vs.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生成式分类模型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:MAP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和贝叶斯规则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朴素贝叶斯</a:t>
                </a:r>
                <a:r>
                  <a:rPr lang="en-US" altLang="zh-CN" sz="28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独立性假设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条件独立假设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;</a:t>
                </a:r>
                <a:endParaRPr lang="zh-CN" altLang="en-US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训练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非常简单和快速；只需要分别考虑每个类中的每个属性；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测试</a:t>
                </a:r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很简单，只是查表格或者用正态分布计算条件概率；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5" y="1400273"/>
                <a:ext cx="9036495" cy="4525963"/>
              </a:xfrm>
              <a:blipFill>
                <a:blip r:embed="rId2"/>
                <a:stretch>
                  <a:fillRect l="-1215" t="-270" r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016E946B-DC24-4823-8601-CEEE333A4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24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8742037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2824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ea typeface="仿宋" panose="02010609060101010101" pitchFamily="49" charset="-122"/>
              </a:rPr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9151" y="1052736"/>
            <a:ext cx="8607346" cy="4525963"/>
          </a:xfrm>
        </p:spPr>
        <p:txBody>
          <a:bodyPr>
            <a:noAutofit/>
          </a:bodyPr>
          <a:lstStyle/>
          <a:p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朴素贝叶斯是一种流行的生成分类器模型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defTabSz="1043056">
              <a:lnSpc>
                <a:spcPct val="120000"/>
              </a:lnSpc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朴素贝叶斯的性能可以与大多数最先进的分类器竞争，即使在违反独立性假设的情况下；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defTabSz="1043056">
              <a:lnSpc>
                <a:spcPct val="120000"/>
              </a:lnSpc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它有许多成功的应用，例如垃圾邮件过滤；</a:t>
            </a:r>
          </a:p>
          <a:p>
            <a:pPr lvl="1" defTabSz="1043056">
              <a:lnSpc>
                <a:spcPct val="120000"/>
              </a:lnSpc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是集成学习中一个很好的基础学习者的候选；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defTabSz="1043056">
              <a:lnSpc>
                <a:spcPct val="120000"/>
              </a:lnSpc>
              <a:defRPr/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除了分类，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naïve Bayes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可以做更多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……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9327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/>
              <p:cNvSpPr txBox="1"/>
              <p:nvPr/>
            </p:nvSpPr>
            <p:spPr bwMode="auto">
              <a:xfrm>
                <a:off x="1616074" y="1516063"/>
                <a:ext cx="6844357" cy="25447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定义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为实验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的样本空间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的一组事件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　　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1  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=∅,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=1,2,⋯,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　　　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2   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∪⋯∪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则称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为样本空间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的一划分。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6074" y="1516063"/>
                <a:ext cx="6844357" cy="2544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9552" y="949059"/>
            <a:ext cx="26853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5400" b="1" i="1" u="sng">
                <a:solidFill>
                  <a:srgbClr val="CCE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400" b="1" i="1" u="sng">
                <a:solidFill>
                  <a:srgbClr val="CCE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400" b="1" i="1" u="sng">
                <a:solidFill>
                  <a:srgbClr val="CCE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400" b="1" i="1" u="sng">
                <a:solidFill>
                  <a:srgbClr val="CCE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400" b="1" i="1" u="sng">
                <a:solidFill>
                  <a:srgbClr val="CCE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 b="1" i="1" u="sng">
                <a:solidFill>
                  <a:srgbClr val="CCE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 b="1" i="1" u="sng">
                <a:solidFill>
                  <a:srgbClr val="CCE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 b="1" i="1" u="sng">
                <a:solidFill>
                  <a:srgbClr val="CCE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5400" b="1" i="1" u="sng">
                <a:solidFill>
                  <a:srgbClr val="CCEC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2400" b="0" i="0" u="none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样本空间的划分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CA72FC-43DA-40FF-8689-4C6709EB2A19}"/>
              </a:ext>
            </a:extLst>
          </p:cNvPr>
          <p:cNvGrpSpPr/>
          <p:nvPr/>
        </p:nvGrpSpPr>
        <p:grpSpPr>
          <a:xfrm>
            <a:off x="2889875" y="4221088"/>
            <a:ext cx="2800350" cy="973930"/>
            <a:chOff x="2959894" y="4993352"/>
            <a:chExt cx="2800350" cy="97393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894" y="4994541"/>
              <a:ext cx="2800350" cy="914400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l" eaLnBrk="1" hangingPunct="1"/>
              <a:endParaRPr lang="zh-CN" altLang="en-US" sz="1350">
                <a:latin typeface="Calibri" panose="020F050202020403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4556522" y="4994541"/>
              <a:ext cx="1203722" cy="457200"/>
            </a:xfrm>
            <a:custGeom>
              <a:avLst/>
              <a:gdLst>
                <a:gd name="T0" fmla="*/ 2147483647 w 1032"/>
                <a:gd name="T1" fmla="*/ 0 h 576"/>
                <a:gd name="T2" fmla="*/ 2147483647 w 1032"/>
                <a:gd name="T3" fmla="*/ 2147483647 h 576"/>
                <a:gd name="T4" fmla="*/ 2147483647 w 1032"/>
                <a:gd name="T5" fmla="*/ 2147483647 h 576"/>
                <a:gd name="T6" fmla="*/ 0 60000 65536"/>
                <a:gd name="T7" fmla="*/ 0 60000 65536"/>
                <a:gd name="T8" fmla="*/ 0 60000 65536"/>
                <a:gd name="T9" fmla="*/ 0 w 1032"/>
                <a:gd name="T10" fmla="*/ 0 h 576"/>
                <a:gd name="T11" fmla="*/ 1032 w 1032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32" h="576">
                  <a:moveTo>
                    <a:pt x="24" y="0"/>
                  </a:moveTo>
                  <a:cubicBezTo>
                    <a:pt x="12" y="192"/>
                    <a:pt x="0" y="384"/>
                    <a:pt x="168" y="480"/>
                  </a:cubicBezTo>
                  <a:cubicBezTo>
                    <a:pt x="336" y="576"/>
                    <a:pt x="888" y="560"/>
                    <a:pt x="1032" y="576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2959895" y="5185042"/>
              <a:ext cx="1735931" cy="451247"/>
            </a:xfrm>
            <a:custGeom>
              <a:avLst/>
              <a:gdLst>
                <a:gd name="T0" fmla="*/ 2147483647 w 1488"/>
                <a:gd name="T1" fmla="*/ 2147483647 h 568"/>
                <a:gd name="T2" fmla="*/ 2147483647 w 1488"/>
                <a:gd name="T3" fmla="*/ 2147483647 h 568"/>
                <a:gd name="T4" fmla="*/ 0 w 1488"/>
                <a:gd name="T5" fmla="*/ 0 h 568"/>
                <a:gd name="T6" fmla="*/ 0 60000 65536"/>
                <a:gd name="T7" fmla="*/ 0 60000 65536"/>
                <a:gd name="T8" fmla="*/ 0 60000 65536"/>
                <a:gd name="T9" fmla="*/ 0 w 1488"/>
                <a:gd name="T10" fmla="*/ 0 h 568"/>
                <a:gd name="T11" fmla="*/ 1488 w 1488"/>
                <a:gd name="T12" fmla="*/ 568 h 5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568">
                  <a:moveTo>
                    <a:pt x="1488" y="240"/>
                  </a:moveTo>
                  <a:cubicBezTo>
                    <a:pt x="1324" y="404"/>
                    <a:pt x="1160" y="568"/>
                    <a:pt x="912" y="528"/>
                  </a:cubicBezTo>
                  <a:cubicBezTo>
                    <a:pt x="664" y="488"/>
                    <a:pt x="152" y="88"/>
                    <a:pt x="0" y="0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0" name="Freeform 9"/>
            <p:cNvSpPr/>
            <p:nvPr/>
          </p:nvSpPr>
          <p:spPr bwMode="auto">
            <a:xfrm>
              <a:off x="3874295" y="5604141"/>
              <a:ext cx="121444" cy="304800"/>
            </a:xfrm>
            <a:custGeom>
              <a:avLst/>
              <a:gdLst>
                <a:gd name="T0" fmla="*/ 0 w 104"/>
                <a:gd name="T1" fmla="*/ 0 h 384"/>
                <a:gd name="T2" fmla="*/ 2147483647 w 104"/>
                <a:gd name="T3" fmla="*/ 2147483647 h 384"/>
                <a:gd name="T4" fmla="*/ 2147483647 w 104"/>
                <a:gd name="T5" fmla="*/ 2147483647 h 384"/>
                <a:gd name="T6" fmla="*/ 0 60000 65536"/>
                <a:gd name="T7" fmla="*/ 0 60000 65536"/>
                <a:gd name="T8" fmla="*/ 0 60000 65536"/>
                <a:gd name="T9" fmla="*/ 0 w 104"/>
                <a:gd name="T10" fmla="*/ 0 h 384"/>
                <a:gd name="T11" fmla="*/ 104 w 104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4" h="384">
                  <a:moveTo>
                    <a:pt x="0" y="0"/>
                  </a:moveTo>
                  <a:cubicBezTo>
                    <a:pt x="44" y="64"/>
                    <a:pt x="88" y="128"/>
                    <a:pt x="96" y="192"/>
                  </a:cubicBezTo>
                  <a:cubicBezTo>
                    <a:pt x="104" y="256"/>
                    <a:pt x="56" y="352"/>
                    <a:pt x="48" y="384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4836319" y="5413641"/>
              <a:ext cx="195263" cy="495300"/>
            </a:xfrm>
            <a:custGeom>
              <a:avLst/>
              <a:gdLst>
                <a:gd name="T0" fmla="*/ 2147483647 w 168"/>
                <a:gd name="T1" fmla="*/ 0 h 624"/>
                <a:gd name="T2" fmla="*/ 2147483647 w 168"/>
                <a:gd name="T3" fmla="*/ 2147483647 h 624"/>
                <a:gd name="T4" fmla="*/ 2147483647 w 168"/>
                <a:gd name="T5" fmla="*/ 2147483647 h 624"/>
                <a:gd name="T6" fmla="*/ 0 60000 65536"/>
                <a:gd name="T7" fmla="*/ 0 60000 65536"/>
                <a:gd name="T8" fmla="*/ 0 60000 65536"/>
                <a:gd name="T9" fmla="*/ 0 w 168"/>
                <a:gd name="T10" fmla="*/ 0 h 624"/>
                <a:gd name="T11" fmla="*/ 168 w 16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624">
                  <a:moveTo>
                    <a:pt x="24" y="0"/>
                  </a:moveTo>
                  <a:cubicBezTo>
                    <a:pt x="12" y="140"/>
                    <a:pt x="0" y="280"/>
                    <a:pt x="24" y="384"/>
                  </a:cubicBezTo>
                  <a:cubicBezTo>
                    <a:pt x="48" y="488"/>
                    <a:pt x="144" y="584"/>
                    <a:pt x="168" y="624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aphicFrame>
          <p:nvGraphicFramePr>
            <p:cNvPr id="12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6286157"/>
                </p:ext>
              </p:extLst>
            </p:nvPr>
          </p:nvGraphicFramePr>
          <p:xfrm>
            <a:off x="5047061" y="4993352"/>
            <a:ext cx="477440" cy="445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5100" imgH="228600" progId="Equation.DSMT4">
                    <p:embed/>
                  </p:oleObj>
                </mc:Choice>
                <mc:Fallback>
                  <p:oleObj name="Equation" r:id="rId5" imgW="165100" imgH="228600" progId="Equation.DSMT4">
                    <p:embed/>
                    <p:pic>
                      <p:nvPicPr>
                        <p:cNvPr id="1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7061" y="4993352"/>
                          <a:ext cx="477440" cy="445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5461541"/>
                </p:ext>
              </p:extLst>
            </p:nvPr>
          </p:nvGraphicFramePr>
          <p:xfrm>
            <a:off x="3486151" y="5042166"/>
            <a:ext cx="459581" cy="372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500" imgH="228600" progId="Equation.DSMT4">
                    <p:embed/>
                  </p:oleObj>
                </mc:Choice>
                <mc:Fallback>
                  <p:oleObj name="Equation" r:id="rId7" imgW="190500" imgH="228600" progId="Equation.DSMT4">
                    <p:embed/>
                    <p:pic>
                      <p:nvPicPr>
                        <p:cNvPr id="1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6151" y="5042166"/>
                          <a:ext cx="459581" cy="372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4563891"/>
                </p:ext>
              </p:extLst>
            </p:nvPr>
          </p:nvGraphicFramePr>
          <p:xfrm>
            <a:off x="3215880" y="5488652"/>
            <a:ext cx="426244" cy="372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7800" imgH="228600" progId="Equation.DSMT4">
                    <p:embed/>
                  </p:oleObj>
                </mc:Choice>
                <mc:Fallback>
                  <p:oleObj name="Equation" r:id="rId9" imgW="177800" imgH="228600" progId="Equation.DSMT4">
                    <p:embed/>
                    <p:pic>
                      <p:nvPicPr>
                        <p:cNvPr id="14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5880" y="5488652"/>
                          <a:ext cx="426244" cy="372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54445909"/>
                </p:ext>
              </p:extLst>
            </p:nvPr>
          </p:nvGraphicFramePr>
          <p:xfrm>
            <a:off x="5143500" y="5548182"/>
            <a:ext cx="51435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90500" imgH="228600" progId="Equation.DSMT4">
                    <p:embed/>
                  </p:oleObj>
                </mc:Choice>
                <mc:Fallback>
                  <p:oleObj name="Equation" r:id="rId11" imgW="190500" imgH="228600" progId="Equation.DSMT4">
                    <p:embed/>
                    <p:pic>
                      <p:nvPicPr>
                        <p:cNvPr id="1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0" y="5548182"/>
                          <a:ext cx="51435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90418484"/>
                </p:ext>
              </p:extLst>
            </p:nvPr>
          </p:nvGraphicFramePr>
          <p:xfrm>
            <a:off x="4031456" y="5588663"/>
            <a:ext cx="914400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19100" imgH="228600" progId="Equation.DSMT4">
                    <p:embed/>
                  </p:oleObj>
                </mc:Choice>
                <mc:Fallback>
                  <p:oleObj name="Equation" r:id="rId13" imgW="419100" imgH="228600" progId="Equation.DSMT4">
                    <p:embed/>
                    <p:pic>
                      <p:nvPicPr>
                        <p:cNvPr id="1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456" y="5588663"/>
                          <a:ext cx="914400" cy="338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Freeform 17"/>
            <p:cNvSpPr/>
            <p:nvPr/>
          </p:nvSpPr>
          <p:spPr bwMode="auto">
            <a:xfrm flipH="1">
              <a:off x="4286250" y="5566041"/>
              <a:ext cx="57150" cy="342900"/>
            </a:xfrm>
            <a:custGeom>
              <a:avLst/>
              <a:gdLst>
                <a:gd name="T0" fmla="*/ 2147483647 w 168"/>
                <a:gd name="T1" fmla="*/ 0 h 624"/>
                <a:gd name="T2" fmla="*/ 2147483647 w 168"/>
                <a:gd name="T3" fmla="*/ 2147483647 h 624"/>
                <a:gd name="T4" fmla="*/ 2147483647 w 168"/>
                <a:gd name="T5" fmla="*/ 2147483647 h 624"/>
                <a:gd name="T6" fmla="*/ 0 60000 65536"/>
                <a:gd name="T7" fmla="*/ 0 60000 65536"/>
                <a:gd name="T8" fmla="*/ 0 60000 65536"/>
                <a:gd name="T9" fmla="*/ 0 w 168"/>
                <a:gd name="T10" fmla="*/ 0 h 624"/>
                <a:gd name="T11" fmla="*/ 168 w 16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624">
                  <a:moveTo>
                    <a:pt x="24" y="0"/>
                  </a:moveTo>
                  <a:cubicBezTo>
                    <a:pt x="12" y="140"/>
                    <a:pt x="0" y="280"/>
                    <a:pt x="24" y="384"/>
                  </a:cubicBezTo>
                  <a:cubicBezTo>
                    <a:pt x="48" y="488"/>
                    <a:pt x="144" y="584"/>
                    <a:pt x="168" y="624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18" name="标题 1"/>
          <p:cNvSpPr txBox="1"/>
          <p:nvPr/>
        </p:nvSpPr>
        <p:spPr>
          <a:xfrm>
            <a:off x="-20279" y="251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概率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回顾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681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426A7DB-934B-46D6-AD06-822DABB340AD}"/>
              </a:ext>
            </a:extLst>
          </p:cNvPr>
          <p:cNvSpPr txBox="1"/>
          <p:nvPr/>
        </p:nvSpPr>
        <p:spPr>
          <a:xfrm>
            <a:off x="3347864" y="2924944"/>
            <a:ext cx="1781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0" i="0" dirty="0">
                <a:solidFill>
                  <a:srgbClr val="002060"/>
                </a:solidFill>
                <a:effectLst/>
                <a:latin typeface="+mj-lt"/>
              </a:rPr>
              <a:t>Q&amp;A</a:t>
            </a:r>
            <a:r>
              <a:rPr lang="en-US" altLang="zh-CN" sz="6000" dirty="0">
                <a:solidFill>
                  <a:srgbClr val="002060"/>
                </a:solidFill>
                <a:latin typeface="+mj-lt"/>
              </a:rPr>
              <a:t>?</a:t>
            </a:r>
            <a:endParaRPr lang="zh-CN" altLang="en-US" sz="6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755576" y="1059243"/>
            <a:ext cx="1972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kumimoji="1"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全概率公式</a:t>
            </a:r>
          </a:p>
        </p:txBody>
      </p:sp>
      <p:sp>
        <p:nvSpPr>
          <p:cNvPr id="22" name="Rectangle 1032"/>
          <p:cNvSpPr>
            <a:spLocks noChangeArrowheads="1"/>
          </p:cNvSpPr>
          <p:nvPr/>
        </p:nvSpPr>
        <p:spPr bwMode="auto">
          <a:xfrm>
            <a:off x="1905519" y="3026590"/>
            <a:ext cx="4922442" cy="1578174"/>
          </a:xfrm>
          <a:prstGeom prst="rect">
            <a:avLst/>
          </a:prstGeom>
          <a:solidFill>
            <a:srgbClr val="66FFFF"/>
          </a:solidFill>
          <a:ln w="123825" cmpd="tri">
            <a:solidFill>
              <a:srgbClr val="00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1" hangingPunct="1"/>
            <a:endParaRPr lang="zh-CN" altLang="en-US" sz="1350">
              <a:latin typeface="Calibri" panose="020F0502020204030204" pitchFamily="34" charset="0"/>
            </a:endParaRPr>
          </a:p>
        </p:txBody>
      </p:sp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322116"/>
              </p:ext>
            </p:extLst>
          </p:nvPr>
        </p:nvGraphicFramePr>
        <p:xfrm>
          <a:off x="1578630" y="1772816"/>
          <a:ext cx="5248187" cy="28319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600200" progId="Equation.DSMT4">
                  <p:embed/>
                </p:oleObj>
              </mc:Choice>
              <mc:Fallback>
                <p:oleObj name="Equation" r:id="rId3" imgW="2882900" imgH="1600200" progId="Equation.DSMT4">
                  <p:embed/>
                  <p:pic>
                    <p:nvPicPr>
                      <p:cNvPr id="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8630" y="1772816"/>
                        <a:ext cx="5248187" cy="28319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标题 1"/>
          <p:cNvSpPr txBox="1"/>
          <p:nvPr/>
        </p:nvSpPr>
        <p:spPr>
          <a:xfrm>
            <a:off x="0" y="-1903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概率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回顾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418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027"/>
          <p:cNvSpPr>
            <a:spLocks noChangeArrowheads="1"/>
          </p:cNvSpPr>
          <p:nvPr/>
        </p:nvSpPr>
        <p:spPr bwMode="auto">
          <a:xfrm>
            <a:off x="755576" y="1059243"/>
            <a:ext cx="2664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全概率公式</a:t>
            </a:r>
          </a:p>
        </p:txBody>
      </p:sp>
      <p:sp>
        <p:nvSpPr>
          <p:cNvPr id="22" name="Rectangle 1032"/>
          <p:cNvSpPr>
            <a:spLocks noChangeArrowheads="1"/>
          </p:cNvSpPr>
          <p:nvPr/>
        </p:nvSpPr>
        <p:spPr bwMode="auto">
          <a:xfrm>
            <a:off x="1619672" y="3159458"/>
            <a:ext cx="5580620" cy="2088232"/>
          </a:xfrm>
          <a:prstGeom prst="rect">
            <a:avLst/>
          </a:prstGeom>
          <a:solidFill>
            <a:srgbClr val="66FFFF"/>
          </a:solidFill>
          <a:ln w="123825" cmpd="tri">
            <a:solidFill>
              <a:srgbClr val="00CC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l" eaLnBrk="1" hangingPunct="1"/>
            <a:endParaRPr lang="zh-CN" altLang="en-US" sz="135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"/>
              <p:cNvSpPr txBox="1"/>
              <p:nvPr/>
            </p:nvSpPr>
            <p:spPr bwMode="auto">
              <a:xfrm>
                <a:off x="1187624" y="1692324"/>
                <a:ext cx="7282668" cy="28321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定义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设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为实验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的样本空间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的事件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</m:t>
                      </m:r>
                      <m:r>
                        <m:rPr>
                          <m:sty m:val="p"/>
                        </m:rP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的一个划分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且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)&gt;0</m:t>
                      </m:r>
                    </m:oMath>
                  </m:oMathPara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  (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则</a:t>
                </a:r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     +⋯+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     =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1692324"/>
                <a:ext cx="7282668" cy="2832100"/>
              </a:xfrm>
              <a:prstGeom prst="rect">
                <a:avLst/>
              </a:prstGeom>
              <a:blipFill>
                <a:blip r:embed="rId3"/>
                <a:stretch>
                  <a:fillRect l="-754" b="-20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 txBox="1"/>
          <p:nvPr/>
        </p:nvSpPr>
        <p:spPr>
          <a:xfrm>
            <a:off x="0" y="-19039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14325" marR="312420">
              <a:lnSpc>
                <a:spcPct val="1200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概率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回顾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47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C864A-D2C2-4C25-8CCD-7544A2CF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</a:rPr>
              <a:t>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60EB69-70FD-4057-A5FC-4FE3FBFE2C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356" y="1149783"/>
                <a:ext cx="8507288" cy="5257800"/>
              </a:xfrm>
            </p:spPr>
            <p:txBody>
              <a:bodyPr>
                <a:normAutofit fontScale="77500" lnSpcReduction="20000"/>
              </a:bodyPr>
              <a:lstStyle/>
              <a:p>
                <a:pPr algn="l"/>
                <a:r>
                  <a:rPr lang="zh-CN" altLang="en-US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考虑两个六面骰子。当他们被投掷时，可能会发生以下情况</a:t>
                </a:r>
                <a:r>
                  <a:rPr lang="en-US" altLang="zh-CN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</a:t>
                </a:r>
              </a:p>
              <a:p>
                <a:pPr algn="l"/>
                <a:r>
                  <a:rPr lang="zh-CN" altLang="en-US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骰子</a:t>
                </a:r>
                <a:r>
                  <a:rPr lang="en-US" altLang="zh-CN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</a:t>
                </a:r>
                <a:r>
                  <a:rPr lang="zh-CN" altLang="en-US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落在“</a:t>
                </a:r>
                <a:r>
                  <a:rPr lang="en-US" altLang="zh-CN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3”</a:t>
                </a:r>
                <a:r>
                  <a:rPr lang="zh-CN" altLang="en-US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点，</a:t>
                </a:r>
              </a:p>
              <a:p>
                <a:pPr algn="l"/>
                <a:r>
                  <a:rPr lang="zh-CN" altLang="en-US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骰子</a:t>
                </a:r>
                <a:r>
                  <a:rPr lang="en-US" altLang="zh-CN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2</a:t>
                </a:r>
                <a:r>
                  <a:rPr lang="zh-CN" altLang="en-US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落在“</a:t>
                </a:r>
                <a:r>
                  <a:rPr lang="en-US" altLang="zh-CN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1”</a:t>
                </a:r>
                <a:r>
                  <a:rPr lang="zh-CN" altLang="en-US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点</a:t>
                </a:r>
              </a:p>
              <a:p>
                <a:pPr algn="l"/>
                <a:r>
                  <a:rPr lang="zh-CN" altLang="en-US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两个骰子的点数加和是</a:t>
                </a:r>
                <a:r>
                  <a:rPr lang="en-US" altLang="zh-CN" sz="31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8</a:t>
                </a:r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。</a:t>
                </a:r>
                <a:endParaRPr lang="en-US" altLang="zh-CN" sz="2400" b="0" i="0" dirty="0">
                  <a:solidFill>
                    <a:srgbClr val="2E3033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algn="l"/>
                <a:endParaRPr lang="zh-CN" altLang="en-US" sz="2400" b="0" i="0" dirty="0">
                  <a:solidFill>
                    <a:srgbClr val="2E3033"/>
                  </a:solidFill>
                  <a:effectLst/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zh-CN" altLang="en-US" sz="2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回答以下问题：</a:t>
                </a:r>
                <a:endParaRPr lang="en-US" altLang="zh-CN" sz="2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e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altLang="zh-CN" sz="29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9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900" i="1" smtClean="0">
                        <a:latin typeface="Cambria Math" panose="02040503050406030204" pitchFamily="18" charset="0"/>
                      </a:rPr>
                      <m:t>)×</m:t>
                    </m:r>
                    <m:r>
                      <a:rPr lang="en-US" altLang="zh-CN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altLang="zh-CN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9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?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60EB69-70FD-4057-A5FC-4FE3FBFE2C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356" y="1149783"/>
                <a:ext cx="8507288" cy="5257800"/>
              </a:xfrm>
              <a:blipFill>
                <a:blip r:embed="rId2"/>
                <a:stretch>
                  <a:fillRect l="-931" t="-2088" r="-12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11">
            <a:extLst>
              <a:ext uri="{FF2B5EF4-FFF2-40B4-BE49-F238E27FC236}">
                <a16:creationId xmlns:a16="http://schemas.microsoft.com/office/drawing/2014/main" id="{393EE0B9-C8FE-45EB-AA54-1B870F7BBB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742" y="2021446"/>
            <a:ext cx="4465085" cy="281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14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EA2D62-3B03-4398-9A8F-FD1142BFDA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76634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b="0" i="0" dirty="0">
                    <a:solidFill>
                      <a:srgbClr val="2E3033"/>
                    </a:solidFill>
                    <a:effectLst/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随机变量的先验概率、条件概率和联合概率</a:t>
                </a:r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先验概率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accent6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条件概率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联合概率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关系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accent2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pPr lvl="1"/>
                <a:r>
                  <a:rPr lang="zh-CN" altLang="en-US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独立性</a:t>
                </a:r>
                <a:r>
                  <a:rPr lang="en-US" altLang="zh-CN" sz="2400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B050"/>
                                </a:solidFill>
                                <a:effectLst>
                                  <a:outerShdw blurRad="38100" dist="38100" dir="2700000" algn="tl">
                                    <a:srgbClr val="000000">
                                      <a:alpha val="43137"/>
                                    </a:srgbClr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B05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B05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rgbClr val="00B05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  <a:p>
                <a:endParaRPr lang="zh-CN" altLang="en-US" dirty="0"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EA2D62-3B03-4398-9A8F-FD1142BFDA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76634"/>
                <a:ext cx="8229600" cy="4525963"/>
              </a:xfrm>
              <a:blipFill>
                <a:blip r:embed="rId2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81675858-81A7-4E67-AC55-BE1FE8A8D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</a:rPr>
              <a:t>概率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98D7EB-1A15-4D94-984D-EA1D83062A1D}"/>
                  </a:ext>
                </a:extLst>
              </p:cNvPr>
              <p:cNvSpPr txBox="1"/>
              <p:nvPr/>
            </p:nvSpPr>
            <p:spPr>
              <a:xfrm>
                <a:off x="2771800" y="4725144"/>
                <a:ext cx="2304256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898D7EB-1A15-4D94-984D-EA1D83062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4725144"/>
                <a:ext cx="2304256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108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48" y="13149"/>
            <a:ext cx="7886700" cy="994172"/>
          </a:xfrm>
        </p:spPr>
        <p:txBody>
          <a:bodyPr>
            <a:normAutofit/>
          </a:bodyPr>
          <a:lstStyle/>
          <a:p>
            <a:pPr marL="314325" marR="312420" algn="l">
              <a:lnSpc>
                <a:spcPct val="120000"/>
              </a:lnSpc>
              <a:spcBef>
                <a:spcPts val="15"/>
              </a:spcBef>
            </a:pPr>
            <a:r>
              <a:rPr lang="zh-CN" altLang="en-US" sz="3200" b="1" kern="0" dirty="0">
                <a:latin typeface="宋体" panose="02010600030101010101" pitchFamily="2" charset="-122"/>
                <a:ea typeface="仿宋" panose="02010609060101010101" pitchFamily="49" charset="-122"/>
              </a:rPr>
              <a:t>贝叶斯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496944" cy="4320480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贝叶斯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1701-1761) Thomas Bayes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3"/>
              </a:rPr>
              <a:t>英国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数学家。约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1701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年出生于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4"/>
              </a:rPr>
              <a:t>伦敦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，做过神甫。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1742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年成为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5"/>
              </a:rPr>
              <a:t>英国皇家学会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会员。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1761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月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日逝世。贝叶斯在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6"/>
              </a:rPr>
              <a:t>数学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方面主要研究概率论。他首先将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7"/>
              </a:rPr>
              <a:t>归纳推理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法用于概率论基础理论，并创立了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8"/>
              </a:rPr>
              <a:t>贝叶斯统计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理论，对于统计决策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9"/>
              </a:rPr>
              <a:t>函数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、统计推断、统计的估算等做出了贡献。他死后，理查德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普莱斯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(Richard Price)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1763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年将他的著作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《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机会问题的解法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》(An essay towards solving a problem in the doctrine of chances)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寄给了英国皇家学会，对于现代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  <a:hlinkClick r:id="rId10"/>
              </a:rPr>
              <a:t>概率论和数理统计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产生了重要的影响</a:t>
            </a:r>
          </a:p>
        </p:txBody>
      </p:sp>
      <p:pic>
        <p:nvPicPr>
          <p:cNvPr id="5122" name="Picture 2" descr="贝叶斯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3102" y="0"/>
            <a:ext cx="1428750" cy="153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28790</TotalTime>
  <Words>2307</Words>
  <Application>Microsoft Macintosh PowerPoint</Application>
  <PresentationFormat>On-screen Show (4:3)</PresentationFormat>
  <Paragraphs>374</Paragraphs>
  <Slides>40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仿宋</vt:lpstr>
      <vt:lpstr>宋体</vt:lpstr>
      <vt:lpstr>华文楷体</vt:lpstr>
      <vt:lpstr>Arial</vt:lpstr>
      <vt:lpstr>Calibri</vt:lpstr>
      <vt:lpstr>Calibri Light</vt:lpstr>
      <vt:lpstr>Cambria Math</vt:lpstr>
      <vt:lpstr>Garamond</vt:lpstr>
      <vt:lpstr>Palatino Linotype</vt:lpstr>
      <vt:lpstr>Times New Roman</vt:lpstr>
      <vt:lpstr>Office 主题</vt:lpstr>
      <vt:lpstr>Equation</vt:lpstr>
      <vt:lpstr>贝叶斯</vt:lpstr>
      <vt:lpstr>问题的提出</vt:lpstr>
      <vt:lpstr>提纲</vt:lpstr>
      <vt:lpstr>PowerPoint Presentation</vt:lpstr>
      <vt:lpstr>PowerPoint Presentation</vt:lpstr>
      <vt:lpstr>PowerPoint Presentation</vt:lpstr>
      <vt:lpstr>概率</vt:lpstr>
      <vt:lpstr>概率</vt:lpstr>
      <vt:lpstr>贝叶斯</vt:lpstr>
      <vt:lpstr>PowerPoint Presentation</vt:lpstr>
      <vt:lpstr>贝叶斯规则</vt:lpstr>
      <vt:lpstr>生成模型与判别模型</vt:lpstr>
      <vt:lpstr>判别模型</vt:lpstr>
      <vt:lpstr>生成模型</vt:lpstr>
      <vt:lpstr>PowerPoint Presentation</vt:lpstr>
      <vt:lpstr>构建分类器方法</vt:lpstr>
      <vt:lpstr>概率分类原则</vt:lpstr>
      <vt:lpstr>朴素贝叶斯（Naïve Bayes）</vt:lpstr>
      <vt:lpstr>朴素贝叶斯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例子</vt:lpstr>
      <vt:lpstr>例子</vt:lpstr>
      <vt:lpstr>例子</vt:lpstr>
      <vt:lpstr>连续型取值特征的贝叶斯</vt:lpstr>
      <vt:lpstr>连续型特征的贝叶斯</vt:lpstr>
      <vt:lpstr>PowerPoint Presentation</vt:lpstr>
      <vt:lpstr>其他问题</vt:lpstr>
      <vt:lpstr>其他问题</vt:lpstr>
      <vt:lpstr>例子</vt:lpstr>
      <vt:lpstr>总结</vt:lpstr>
      <vt:lpstr>总结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Xie Jin</cp:lastModifiedBy>
  <cp:revision>309</cp:revision>
  <cp:lastPrinted>2018-09-10T04:26:47Z</cp:lastPrinted>
  <dcterms:created xsi:type="dcterms:W3CDTF">2017-08-16T13:23:05Z</dcterms:created>
  <dcterms:modified xsi:type="dcterms:W3CDTF">2022-12-02T00:36:42Z</dcterms:modified>
</cp:coreProperties>
</file>