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handoutMasterIdLst>
    <p:handoutMasterId r:id="rId99"/>
  </p:handoutMasterIdLst>
  <p:sldIdLst>
    <p:sldId id="256" r:id="rId2"/>
    <p:sldId id="257" r:id="rId3"/>
    <p:sldId id="776" r:id="rId4"/>
    <p:sldId id="558" r:id="rId5"/>
    <p:sldId id="559" r:id="rId6"/>
    <p:sldId id="554" r:id="rId7"/>
    <p:sldId id="555" r:id="rId8"/>
    <p:sldId id="560" r:id="rId9"/>
    <p:sldId id="773" r:id="rId10"/>
    <p:sldId id="774" r:id="rId11"/>
    <p:sldId id="775" r:id="rId12"/>
    <p:sldId id="556" r:id="rId13"/>
    <p:sldId id="784" r:id="rId14"/>
    <p:sldId id="905" r:id="rId15"/>
    <p:sldId id="786" r:id="rId16"/>
    <p:sldId id="906" r:id="rId17"/>
    <p:sldId id="783" r:id="rId18"/>
    <p:sldId id="787" r:id="rId19"/>
    <p:sldId id="788" r:id="rId20"/>
    <p:sldId id="902" r:id="rId21"/>
    <p:sldId id="789" r:id="rId22"/>
    <p:sldId id="907" r:id="rId23"/>
    <p:sldId id="780" r:id="rId24"/>
    <p:sldId id="908" r:id="rId25"/>
    <p:sldId id="791" r:id="rId26"/>
    <p:sldId id="909" r:id="rId27"/>
    <p:sldId id="792" r:id="rId28"/>
    <p:sldId id="793" r:id="rId29"/>
    <p:sldId id="779" r:id="rId30"/>
    <p:sldId id="799" r:id="rId31"/>
    <p:sldId id="798" r:id="rId32"/>
    <p:sldId id="807" r:id="rId33"/>
    <p:sldId id="808" r:id="rId34"/>
    <p:sldId id="809" r:id="rId35"/>
    <p:sldId id="910" r:id="rId36"/>
    <p:sldId id="810" r:id="rId37"/>
    <p:sldId id="911" r:id="rId38"/>
    <p:sldId id="811" r:id="rId39"/>
    <p:sldId id="797" r:id="rId40"/>
    <p:sldId id="796" r:id="rId41"/>
    <p:sldId id="795" r:id="rId42"/>
    <p:sldId id="812" r:id="rId43"/>
    <p:sldId id="813" r:id="rId44"/>
    <p:sldId id="822" r:id="rId45"/>
    <p:sldId id="823" r:id="rId46"/>
    <p:sldId id="825" r:id="rId47"/>
    <p:sldId id="826" r:id="rId48"/>
    <p:sldId id="824" r:id="rId49"/>
    <p:sldId id="827" r:id="rId50"/>
    <p:sldId id="828" r:id="rId51"/>
    <p:sldId id="829" r:id="rId52"/>
    <p:sldId id="821" r:id="rId53"/>
    <p:sldId id="912" r:id="rId54"/>
    <p:sldId id="913" r:id="rId55"/>
    <p:sldId id="970" r:id="rId56"/>
    <p:sldId id="820" r:id="rId57"/>
    <p:sldId id="832" r:id="rId58"/>
    <p:sldId id="947" r:id="rId59"/>
    <p:sldId id="974" r:id="rId60"/>
    <p:sldId id="948" r:id="rId61"/>
    <p:sldId id="949" r:id="rId62"/>
    <p:sldId id="950" r:id="rId63"/>
    <p:sldId id="951" r:id="rId64"/>
    <p:sldId id="952" r:id="rId65"/>
    <p:sldId id="817" r:id="rId66"/>
    <p:sldId id="953" r:id="rId67"/>
    <p:sldId id="971" r:id="rId68"/>
    <p:sldId id="972" r:id="rId69"/>
    <p:sldId id="816" r:id="rId70"/>
    <p:sldId id="973" r:id="rId71"/>
    <p:sldId id="814" r:id="rId72"/>
    <p:sldId id="838" r:id="rId73"/>
    <p:sldId id="964" r:id="rId74"/>
    <p:sldId id="815" r:id="rId75"/>
    <p:sldId id="845" r:id="rId76"/>
    <p:sldId id="846" r:id="rId77"/>
    <p:sldId id="847" r:id="rId78"/>
    <p:sldId id="848" r:id="rId79"/>
    <p:sldId id="849" r:id="rId80"/>
    <p:sldId id="965" r:id="rId81"/>
    <p:sldId id="858" r:id="rId82"/>
    <p:sldId id="859" r:id="rId83"/>
    <p:sldId id="860" r:id="rId84"/>
    <p:sldId id="850" r:id="rId85"/>
    <p:sldId id="844" r:id="rId86"/>
    <p:sldId id="851" r:id="rId87"/>
    <p:sldId id="966" r:id="rId88"/>
    <p:sldId id="843" r:id="rId89"/>
    <p:sldId id="852" r:id="rId90"/>
    <p:sldId id="842" r:id="rId91"/>
    <p:sldId id="841" r:id="rId92"/>
    <p:sldId id="885" r:id="rId93"/>
    <p:sldId id="890" r:id="rId94"/>
    <p:sldId id="891" r:id="rId95"/>
    <p:sldId id="894" r:id="rId96"/>
    <p:sldId id="291" r:id="rId97"/>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72"/>
    <p:restoredTop sz="94777"/>
  </p:normalViewPr>
  <p:slideViewPr>
    <p:cSldViewPr>
      <p:cViewPr varScale="1">
        <p:scale>
          <a:sx n="130" d="100"/>
          <a:sy n="130" d="100"/>
        </p:scale>
        <p:origin x="1552"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6C7605D7-5386-493D-9109-7BDC1CA17B70}" type="datetimeFigureOut">
              <a:rPr lang="zh-CN" altLang="en-US" smtClean="0"/>
              <a:t>2022/11/25</a:t>
            </a:fld>
            <a:endParaRPr lang="zh-CN" altLang="en-US"/>
          </a:p>
        </p:txBody>
      </p:sp>
      <p:sp>
        <p:nvSpPr>
          <p:cNvPr id="4" name="页脚占位符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0F7F1A79-EB79-48D5-992C-06D6208C7793}" type="slidenum">
              <a:rPr lang="zh-CN" altLang="en-US" smtClean="0"/>
              <a:t>‹#›</a:t>
            </a:fld>
            <a:endParaRPr lang="zh-CN" altLang="en-US"/>
          </a:p>
        </p:txBody>
      </p:sp>
    </p:spTree>
    <p:extLst>
      <p:ext uri="{BB962C8B-B14F-4D97-AF65-F5344CB8AC3E}">
        <p14:creationId xmlns:p14="http://schemas.microsoft.com/office/powerpoint/2010/main" val="38054065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A61C0338-7D22-4605-8F05-FD0E137493DB}" type="datetimeFigureOut">
              <a:rPr lang="zh-CN" altLang="en-US" smtClean="0"/>
              <a:pPr/>
              <a:t>2022/11/25</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EF01B1EC-434B-4B64-8081-F236B46C7B10}" type="slidenum">
              <a:rPr lang="zh-CN" altLang="en-US" smtClean="0"/>
              <a:pPr/>
              <a:t>‹#›</a:t>
            </a:fld>
            <a:endParaRPr lang="zh-CN" altLang="en-US"/>
          </a:p>
        </p:txBody>
      </p:sp>
    </p:spTree>
    <p:extLst>
      <p:ext uri="{BB962C8B-B14F-4D97-AF65-F5344CB8AC3E}">
        <p14:creationId xmlns:p14="http://schemas.microsoft.com/office/powerpoint/2010/main" val="3371822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9</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26</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27</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10</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29</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30</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31</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32</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33</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34</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35</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36</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37</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11</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39</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40</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41</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42</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43</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44</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45</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46</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47</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13</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49</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50</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51</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52</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53</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54</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55</a:t>
            </a:fld>
            <a:endParaRPr lang="zh-CN" altLang="en-US"/>
          </a:p>
        </p:txBody>
      </p:sp>
    </p:spTree>
    <p:extLst>
      <p:ext uri="{BB962C8B-B14F-4D97-AF65-F5344CB8AC3E}">
        <p14:creationId xmlns:p14="http://schemas.microsoft.com/office/powerpoint/2010/main" val="36340498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56</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57</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14</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68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t>69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15</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t>70</a:t>
            </a:fld>
            <a:endParaRPr lang="zh-CN" altLang="en-US"/>
          </a:p>
        </p:txBody>
      </p:sp>
    </p:spTree>
    <p:extLst>
      <p:ext uri="{BB962C8B-B14F-4D97-AF65-F5344CB8AC3E}">
        <p14:creationId xmlns:p14="http://schemas.microsoft.com/office/powerpoint/2010/main" val="30649405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71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72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73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74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75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t>76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t>77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t>78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t>79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16</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t>80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t>81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t>82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t>83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t>84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85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86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87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88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89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17</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90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91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92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93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94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95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2022/11/25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2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3.png"/><Relationship Id="rId7"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34.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35.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36.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7.png"/><Relationship Id="rId7" Type="http://schemas.openxmlformats.org/officeDocument/2006/relationships/image" Target="../media/image8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0.png"/><Relationship Id="rId4" Type="http://schemas.openxmlformats.org/officeDocument/2006/relationships/image" Target="../media/image78.png"/><Relationship Id="rId9" Type="http://schemas.openxmlformats.org/officeDocument/2006/relationships/image" Target="../media/image85.png"/></Relationships>
</file>

<file path=ppt/slides/_rels/slide3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38.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2.png"/><Relationship Id="rId7" Type="http://schemas.openxmlformats.org/officeDocument/2006/relationships/image" Target="../media/image8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91.png"/><Relationship Id="rId4" Type="http://schemas.openxmlformats.org/officeDocument/2006/relationships/image" Target="../media/image30.png"/><Relationship Id="rId9" Type="http://schemas.openxmlformats.org/officeDocument/2006/relationships/image" Target="../media/image90.png"/></Relationships>
</file>

<file path=ppt/slides/_rels/slide39.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3.png"/><Relationship Id="rId7" Type="http://schemas.openxmlformats.org/officeDocument/2006/relationships/image" Target="../media/image10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4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42.x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image" Target="../media/image117.png"/><Relationship Id="rId3" Type="http://schemas.openxmlformats.org/officeDocument/2006/relationships/image" Target="../media/image107.png"/><Relationship Id="rId7" Type="http://schemas.openxmlformats.org/officeDocument/2006/relationships/image" Target="../media/image111.png"/><Relationship Id="rId12" Type="http://schemas.openxmlformats.org/officeDocument/2006/relationships/image" Target="../media/image11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image" Target="../media/image115.png"/><Relationship Id="rId5" Type="http://schemas.openxmlformats.org/officeDocument/2006/relationships/image" Target="../media/image109.png"/><Relationship Id="rId10" Type="http://schemas.openxmlformats.org/officeDocument/2006/relationships/image" Target="../media/image114.png"/><Relationship Id="rId4" Type="http://schemas.openxmlformats.org/officeDocument/2006/relationships/image" Target="../media/image108.png"/><Relationship Id="rId9" Type="http://schemas.openxmlformats.org/officeDocument/2006/relationships/image" Target="../media/image113.png"/><Relationship Id="rId14" Type="http://schemas.openxmlformats.org/officeDocument/2006/relationships/image" Target="../media/image118.png"/></Relationships>
</file>

<file path=ppt/slides/_rels/slide43.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21.png"/><Relationship Id="rId4" Type="http://schemas.openxmlformats.org/officeDocument/2006/relationships/image" Target="../media/image120.png"/></Relationships>
</file>

<file path=ppt/slides/_rels/slide44.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png"/></Relationships>
</file>

<file path=ppt/slides/_rels/slide45.xml.rels><?xml version="1.0" encoding="UTF-8" standalone="yes"?>
<Relationships xmlns="http://schemas.openxmlformats.org/package/2006/relationships"><Relationship Id="rId3" Type="http://schemas.openxmlformats.org/officeDocument/2006/relationships/image" Target="../media/image126.png"/><Relationship Id="rId7" Type="http://schemas.openxmlformats.org/officeDocument/2006/relationships/image" Target="../media/image130.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6.xml.rels><?xml version="1.0" encoding="UTF-8" standalone="yes"?>
<Relationships xmlns="http://schemas.openxmlformats.org/package/2006/relationships"><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s>
</file>

<file path=ppt/slides/_rels/slide47.xml.rels><?xml version="1.0" encoding="UTF-8" standalone="yes"?>
<Relationships xmlns="http://schemas.openxmlformats.org/package/2006/relationships"><Relationship Id="rId3" Type="http://schemas.openxmlformats.org/officeDocument/2006/relationships/image" Target="../media/image136.png"/><Relationship Id="rId7" Type="http://schemas.openxmlformats.org/officeDocument/2006/relationships/image" Target="../media/image14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39.png"/><Relationship Id="rId5" Type="http://schemas.openxmlformats.org/officeDocument/2006/relationships/image" Target="../media/image138.png"/><Relationship Id="rId4" Type="http://schemas.openxmlformats.org/officeDocument/2006/relationships/image" Target="../media/image137.png"/></Relationships>
</file>

<file path=ppt/slides/_rels/slide48.xml.rels><?xml version="1.0" encoding="UTF-8" standalone="yes"?>
<Relationships xmlns="http://schemas.openxmlformats.org/package/2006/relationships"><Relationship Id="rId8" Type="http://schemas.openxmlformats.org/officeDocument/2006/relationships/image" Target="../media/image146.png"/><Relationship Id="rId3" Type="http://schemas.openxmlformats.org/officeDocument/2006/relationships/image" Target="../media/image141.png"/><Relationship Id="rId7" Type="http://schemas.openxmlformats.org/officeDocument/2006/relationships/image" Target="../media/image145.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142.png"/></Relationships>
</file>

<file path=ppt/slides/_rels/slide49.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2.png"/><Relationship Id="rId7" Type="http://schemas.openxmlformats.org/officeDocument/2006/relationships/image" Target="../media/image91.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143.png"/><Relationship Id="rId4" Type="http://schemas.openxmlformats.org/officeDocument/2006/relationships/image" Target="../media/image30.png"/><Relationship Id="rId9" Type="http://schemas.openxmlformats.org/officeDocument/2006/relationships/image" Target="../media/image142.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147.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51.xml.rels><?xml version="1.0" encoding="UTF-8" standalone="yes"?>
<Relationships xmlns="http://schemas.openxmlformats.org/package/2006/relationships"><Relationship Id="rId3" Type="http://schemas.openxmlformats.org/officeDocument/2006/relationships/image" Target="../media/image148.png"/><Relationship Id="rId7" Type="http://schemas.openxmlformats.org/officeDocument/2006/relationships/image" Target="../media/image152.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50.png"/><Relationship Id="rId4" Type="http://schemas.openxmlformats.org/officeDocument/2006/relationships/image" Target="../media/image149.png"/></Relationships>
</file>

<file path=ppt/slides/_rels/slide52.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55.png"/><Relationship Id="rId4" Type="http://schemas.openxmlformats.org/officeDocument/2006/relationships/image" Target="../media/image154.png"/></Relationships>
</file>

<file path=ppt/slides/_rels/slide53.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57.png"/></Relationships>
</file>

<file path=ppt/slides/_rels/slide54.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61.png"/></Relationships>
</file>

<file path=ppt/slides/_rels/slide58.xml.rels><?xml version="1.0" encoding="UTF-8" standalone="yes"?>
<Relationships xmlns="http://schemas.openxmlformats.org/package/2006/relationships"><Relationship Id="rId8" Type="http://schemas.openxmlformats.org/officeDocument/2006/relationships/image" Target="../media/image167.png"/><Relationship Id="rId3" Type="http://schemas.openxmlformats.org/officeDocument/2006/relationships/image" Target="../media/image162.png"/><Relationship Id="rId7" Type="http://schemas.openxmlformats.org/officeDocument/2006/relationships/image" Target="../media/image166.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173.png"/><Relationship Id="rId3" Type="http://schemas.openxmlformats.org/officeDocument/2006/relationships/image" Target="../media/image168.png"/><Relationship Id="rId7" Type="http://schemas.openxmlformats.org/officeDocument/2006/relationships/image" Target="../media/image172.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70.png"/><Relationship Id="rId10" Type="http://schemas.openxmlformats.org/officeDocument/2006/relationships/image" Target="../media/image175.png"/><Relationship Id="rId4" Type="http://schemas.openxmlformats.org/officeDocument/2006/relationships/image" Target="../media/image169.png"/><Relationship Id="rId9" Type="http://schemas.openxmlformats.org/officeDocument/2006/relationships/image" Target="../media/image174.png"/></Relationships>
</file>

<file path=ppt/slides/_rels/slide62.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75.png"/></Relationships>
</file>

<file path=ppt/slides/_rels/slide63.xml.rels><?xml version="1.0" encoding="UTF-8" standalone="yes"?>
<Relationships xmlns="http://schemas.openxmlformats.org/package/2006/relationships"><Relationship Id="rId8" Type="http://schemas.openxmlformats.org/officeDocument/2006/relationships/image" Target="../media/image181.png"/><Relationship Id="rId3" Type="http://schemas.openxmlformats.org/officeDocument/2006/relationships/image" Target="../media/image176.png"/><Relationship Id="rId7" Type="http://schemas.openxmlformats.org/officeDocument/2006/relationships/image" Target="../media/image180.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79.png"/><Relationship Id="rId5" Type="http://schemas.openxmlformats.org/officeDocument/2006/relationships/image" Target="../media/image178.png"/><Relationship Id="rId4" Type="http://schemas.openxmlformats.org/officeDocument/2006/relationships/image" Target="../media/image177.png"/></Relationships>
</file>

<file path=ppt/slides/_rels/slide64.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183.png"/><Relationship Id="rId5" Type="http://schemas.openxmlformats.org/officeDocument/2006/relationships/image" Target="../media/image182.png"/><Relationship Id="rId4" Type="http://schemas.openxmlformats.org/officeDocument/2006/relationships/image" Target="../media/image177.png"/></Relationships>
</file>

<file path=ppt/slides/_rels/slide65.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187.png"/><Relationship Id="rId5" Type="http://schemas.openxmlformats.org/officeDocument/2006/relationships/image" Target="../media/image186.png"/><Relationship Id="rId4" Type="http://schemas.openxmlformats.org/officeDocument/2006/relationships/image" Target="../media/image185.png"/></Relationships>
</file>

<file path=ppt/slides/_rels/slide66.xml.rels><?xml version="1.0" encoding="UTF-8" standalone="yes"?>
<Relationships xmlns="http://schemas.openxmlformats.org/package/2006/relationships"><Relationship Id="rId3" Type="http://schemas.openxmlformats.org/officeDocument/2006/relationships/image" Target="../media/image174.png"/><Relationship Id="rId7" Type="http://schemas.openxmlformats.org/officeDocument/2006/relationships/image" Target="../media/image190.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189.png"/><Relationship Id="rId5" Type="http://schemas.openxmlformats.org/officeDocument/2006/relationships/image" Target="../media/image188.png"/><Relationship Id="rId4" Type="http://schemas.openxmlformats.org/officeDocument/2006/relationships/image" Target="../media/image175.png"/></Relationships>
</file>

<file path=ppt/slides/_rels/slide67.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193.png"/><Relationship Id="rId4" Type="http://schemas.openxmlformats.org/officeDocument/2006/relationships/image" Target="../media/image192.png"/></Relationships>
</file>

<file path=ppt/slides/_rels/slide68.xml.rels><?xml version="1.0" encoding="UTF-8" standalone="yes"?>
<Relationships xmlns="http://schemas.openxmlformats.org/package/2006/relationships"><Relationship Id="rId3" Type="http://schemas.openxmlformats.org/officeDocument/2006/relationships/image" Target="../media/image192.png"/><Relationship Id="rId7" Type="http://schemas.openxmlformats.org/officeDocument/2006/relationships/image" Target="../media/image195.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94.png"/><Relationship Id="rId4" Type="http://schemas.openxmlformats.org/officeDocument/2006/relationships/image" Target="../media/image193.png"/></Relationships>
</file>

<file path=ppt/slides/_rels/slide69.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97.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199.png"/><Relationship Id="rId4" Type="http://schemas.openxmlformats.org/officeDocument/2006/relationships/image" Target="../media/image198.png"/></Relationships>
</file>

<file path=ppt/slides/_rels/slide71.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2.png"/><Relationship Id="rId7" Type="http://schemas.openxmlformats.org/officeDocument/2006/relationships/image" Target="../media/image91.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201.png"/><Relationship Id="rId4" Type="http://schemas.openxmlformats.org/officeDocument/2006/relationships/image" Target="../media/image30.png"/><Relationship Id="rId9" Type="http://schemas.openxmlformats.org/officeDocument/2006/relationships/image" Target="../media/image143.png"/></Relationships>
</file>

<file path=ppt/slides/_rels/slide72.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203.png"/><Relationship Id="rId4" Type="http://schemas.openxmlformats.org/officeDocument/2006/relationships/image" Target="../media/image202.png"/></Relationships>
</file>

<file path=ppt/slides/_rels/slide73.xml.rels><?xml version="1.0" encoding="UTF-8" standalone="yes"?>
<Relationships xmlns="http://schemas.openxmlformats.org/package/2006/relationships"><Relationship Id="rId3" Type="http://schemas.openxmlformats.org/officeDocument/2006/relationships/image" Target="../media/image20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0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07.pn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209.png"/><Relationship Id="rId4" Type="http://schemas.openxmlformats.org/officeDocument/2006/relationships/image" Target="../media/image208.png"/></Relationships>
</file>

<file path=ppt/slides/_rels/slide77.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214.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213.png"/><Relationship Id="rId5" Type="http://schemas.openxmlformats.org/officeDocument/2006/relationships/image" Target="../media/image212.png"/><Relationship Id="rId4" Type="http://schemas.openxmlformats.org/officeDocument/2006/relationships/image" Target="../media/image211.png"/></Relationships>
</file>

<file path=ppt/slides/_rels/slide78.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image" Target="../media/image215.png"/><Relationship Id="rId7" Type="http://schemas.openxmlformats.org/officeDocument/2006/relationships/image" Target="../media/image219.png"/><Relationship Id="rId12" Type="http://schemas.openxmlformats.org/officeDocument/2006/relationships/image" Target="../media/image222.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218.png"/><Relationship Id="rId11" Type="http://schemas.openxmlformats.org/officeDocument/2006/relationships/image" Target="../media/image221.png"/><Relationship Id="rId5" Type="http://schemas.openxmlformats.org/officeDocument/2006/relationships/image" Target="../media/image217.png"/><Relationship Id="rId10" Type="http://schemas.openxmlformats.org/officeDocument/2006/relationships/image" Target="../media/image211.png"/><Relationship Id="rId4" Type="http://schemas.openxmlformats.org/officeDocument/2006/relationships/image" Target="../media/image216.png"/><Relationship Id="rId9" Type="http://schemas.openxmlformats.org/officeDocument/2006/relationships/image" Target="../media/image210.png"/></Relationships>
</file>

<file path=ppt/slides/_rels/slide79.xml.rels><?xml version="1.0" encoding="UTF-8" standalone="yes"?>
<Relationships xmlns="http://schemas.openxmlformats.org/package/2006/relationships"><Relationship Id="rId3" Type="http://schemas.openxmlformats.org/officeDocument/2006/relationships/image" Target="../media/image215.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224.png"/><Relationship Id="rId5" Type="http://schemas.openxmlformats.org/officeDocument/2006/relationships/image" Target="../media/image223.png"/><Relationship Id="rId4" Type="http://schemas.openxmlformats.org/officeDocument/2006/relationships/image" Target="../media/image21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225.png"/><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228.png"/><Relationship Id="rId5" Type="http://schemas.openxmlformats.org/officeDocument/2006/relationships/image" Target="../media/image227.png"/><Relationship Id="rId4" Type="http://schemas.openxmlformats.org/officeDocument/2006/relationships/image" Target="../media/image226.png"/></Relationships>
</file>

<file path=ppt/slides/_rels/slide81.xml.rels><?xml version="1.0" encoding="UTF-8" standalone="yes"?>
<Relationships xmlns="http://schemas.openxmlformats.org/package/2006/relationships"><Relationship Id="rId3" Type="http://schemas.openxmlformats.org/officeDocument/2006/relationships/image" Target="../media/image229.png"/><Relationship Id="rId7" Type="http://schemas.openxmlformats.org/officeDocument/2006/relationships/image" Target="../media/image233.png"/><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232.png"/><Relationship Id="rId5" Type="http://schemas.openxmlformats.org/officeDocument/2006/relationships/image" Target="../media/image231.png"/><Relationship Id="rId4" Type="http://schemas.openxmlformats.org/officeDocument/2006/relationships/image" Target="../media/image230.png"/></Relationships>
</file>

<file path=ppt/slides/_rels/slide82.xml.rels><?xml version="1.0" encoding="UTF-8" standalone="yes"?>
<Relationships xmlns="http://schemas.openxmlformats.org/package/2006/relationships"><Relationship Id="rId8" Type="http://schemas.openxmlformats.org/officeDocument/2006/relationships/image" Target="../media/image239.png"/><Relationship Id="rId3" Type="http://schemas.openxmlformats.org/officeDocument/2006/relationships/image" Target="../media/image234.png"/><Relationship Id="rId7" Type="http://schemas.openxmlformats.org/officeDocument/2006/relationships/image" Target="../media/image238.png"/><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237.png"/><Relationship Id="rId5" Type="http://schemas.openxmlformats.org/officeDocument/2006/relationships/image" Target="../media/image236.png"/><Relationship Id="rId4" Type="http://schemas.openxmlformats.org/officeDocument/2006/relationships/image" Target="../media/image235.png"/></Relationships>
</file>

<file path=ppt/slides/_rels/slide8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243.png"/><Relationship Id="rId5" Type="http://schemas.openxmlformats.org/officeDocument/2006/relationships/image" Target="../media/image242.png"/><Relationship Id="rId4" Type="http://schemas.openxmlformats.org/officeDocument/2006/relationships/image" Target="../media/image241.png"/></Relationships>
</file>

<file path=ppt/slides/_rels/slide84.xml.rels><?xml version="1.0" encoding="UTF-8" standalone="yes"?>
<Relationships xmlns="http://schemas.openxmlformats.org/package/2006/relationships"><Relationship Id="rId3" Type="http://schemas.openxmlformats.org/officeDocument/2006/relationships/image" Target="../media/image225.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228.png"/><Relationship Id="rId5" Type="http://schemas.openxmlformats.org/officeDocument/2006/relationships/image" Target="../media/image227.png"/><Relationship Id="rId4" Type="http://schemas.openxmlformats.org/officeDocument/2006/relationships/image" Target="../media/image226.png"/></Relationships>
</file>

<file path=ppt/slides/_rels/slide85.xml.rels><?xml version="1.0" encoding="UTF-8" standalone="yes"?>
<Relationships xmlns="http://schemas.openxmlformats.org/package/2006/relationships"><Relationship Id="rId3" Type="http://schemas.openxmlformats.org/officeDocument/2006/relationships/image" Target="../media/image244.pn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247.png"/><Relationship Id="rId5" Type="http://schemas.openxmlformats.org/officeDocument/2006/relationships/image" Target="../media/image246.png"/><Relationship Id="rId4" Type="http://schemas.openxmlformats.org/officeDocument/2006/relationships/image" Target="../media/image245.png"/></Relationships>
</file>

<file path=ppt/slides/_rels/slide86.xml.rels><?xml version="1.0" encoding="UTF-8" standalone="yes"?>
<Relationships xmlns="http://schemas.openxmlformats.org/package/2006/relationships"><Relationship Id="rId3" Type="http://schemas.openxmlformats.org/officeDocument/2006/relationships/image" Target="../media/image248.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9.png"/><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image" Target="../media/image224.png"/><Relationship Id="rId5" Type="http://schemas.openxmlformats.org/officeDocument/2006/relationships/image" Target="../media/image251.png"/><Relationship Id="rId4" Type="http://schemas.openxmlformats.org/officeDocument/2006/relationships/image" Target="../media/image250.png"/></Relationships>
</file>

<file path=ppt/slides/_rels/slide88.xml.rels><?xml version="1.0" encoding="UTF-8" standalone="yes"?>
<Relationships xmlns="http://schemas.openxmlformats.org/package/2006/relationships"><Relationship Id="rId3" Type="http://schemas.openxmlformats.org/officeDocument/2006/relationships/image" Target="../media/image249.png"/><Relationship Id="rId7" Type="http://schemas.openxmlformats.org/officeDocument/2006/relationships/image" Target="../media/image253.png"/><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image" Target="../media/image252.png"/><Relationship Id="rId5" Type="http://schemas.openxmlformats.org/officeDocument/2006/relationships/image" Target="../media/image251.png"/><Relationship Id="rId4" Type="http://schemas.openxmlformats.org/officeDocument/2006/relationships/image" Target="../media/image250.png"/></Relationships>
</file>

<file path=ppt/slides/_rels/slide89.xml.rels><?xml version="1.0" encoding="UTF-8" standalone="yes"?>
<Relationships xmlns="http://schemas.openxmlformats.org/package/2006/relationships"><Relationship Id="rId3" Type="http://schemas.openxmlformats.org/officeDocument/2006/relationships/image" Target="../media/image254.png"/><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image" Target="../media/image257.png"/><Relationship Id="rId5" Type="http://schemas.openxmlformats.org/officeDocument/2006/relationships/image" Target="../media/image256.png"/><Relationship Id="rId4" Type="http://schemas.openxmlformats.org/officeDocument/2006/relationships/image" Target="../media/image25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259.png"/><Relationship Id="rId13" Type="http://schemas.openxmlformats.org/officeDocument/2006/relationships/image" Target="../media/image264.png"/><Relationship Id="rId3" Type="http://schemas.openxmlformats.org/officeDocument/2006/relationships/image" Target="../media/image2.png"/><Relationship Id="rId7" Type="http://schemas.openxmlformats.org/officeDocument/2006/relationships/image" Target="../media/image258.png"/><Relationship Id="rId12" Type="http://schemas.openxmlformats.org/officeDocument/2006/relationships/image" Target="../media/image263.png"/><Relationship Id="rId2" Type="http://schemas.openxmlformats.org/officeDocument/2006/relationships/notesSlide" Target="../notesSlides/notesSlide80.xml"/><Relationship Id="rId16" Type="http://schemas.openxmlformats.org/officeDocument/2006/relationships/image" Target="../media/image267.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262.png"/><Relationship Id="rId5" Type="http://schemas.openxmlformats.org/officeDocument/2006/relationships/image" Target="../media/image31.png"/><Relationship Id="rId15" Type="http://schemas.openxmlformats.org/officeDocument/2006/relationships/image" Target="../media/image266.png"/><Relationship Id="rId10" Type="http://schemas.openxmlformats.org/officeDocument/2006/relationships/image" Target="../media/image261.png"/><Relationship Id="rId4" Type="http://schemas.openxmlformats.org/officeDocument/2006/relationships/image" Target="../media/image30.png"/><Relationship Id="rId9" Type="http://schemas.openxmlformats.org/officeDocument/2006/relationships/image" Target="../media/image260.png"/><Relationship Id="rId14" Type="http://schemas.openxmlformats.org/officeDocument/2006/relationships/image" Target="../media/image265.png"/></Relationships>
</file>

<file path=ppt/slides/_rels/slide91.xml.rels><?xml version="1.0" encoding="UTF-8" standalone="yes"?>
<Relationships xmlns="http://schemas.openxmlformats.org/package/2006/relationships"><Relationship Id="rId3" Type="http://schemas.openxmlformats.org/officeDocument/2006/relationships/hyperlink" Target="http://svmlight.joachims.org/"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68.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269.png"/></Relationships>
</file>

<file path=ppt/slides/_rels/slide93.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72.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1571612"/>
            <a:ext cx="8712968" cy="2028838"/>
          </a:xfrm>
        </p:spPr>
        <p:txBody>
          <a:bodyPr>
            <a:normAutofit/>
          </a:bodyPr>
          <a:lstStyle/>
          <a:p>
            <a:pPr>
              <a:lnSpc>
                <a:spcPct val="130000"/>
              </a:lnSpc>
            </a:pPr>
            <a:r>
              <a:rPr lang="zh-CN" altLang="en-US" sz="4400" dirty="0"/>
              <a:t>支持向量机</a:t>
            </a:r>
            <a:br>
              <a:rPr lang="en-US" altLang="zh-CN" dirty="0"/>
            </a:br>
            <a:r>
              <a:rPr lang="en-US" altLang="zh-CN" sz="4400"/>
              <a:t>Support </a:t>
            </a:r>
            <a:r>
              <a:rPr lang="en-US" altLang="zh-CN" dirty="0"/>
              <a:t>V</a:t>
            </a:r>
            <a:r>
              <a:rPr lang="en-US" altLang="zh-CN" sz="4400" dirty="0"/>
              <a:t>ector </a:t>
            </a:r>
            <a:r>
              <a:rPr lang="en-US" altLang="zh-CN" dirty="0"/>
              <a:t>M</a:t>
            </a:r>
            <a:r>
              <a:rPr lang="en-US" altLang="zh-CN" sz="4400" dirty="0"/>
              <a:t>achines</a:t>
            </a:r>
            <a:endParaRPr lang="zh-CN" altLang="en-US" b="1" dirty="0">
              <a:latin typeface="Garamond" panose="02020404030301010803" pitchFamily="18" charset="0"/>
              <a:ea typeface="仿宋" pitchFamily="49" charset="-122"/>
              <a:cs typeface="Times New Roman" pitchFamily="18" charset="0"/>
            </a:endParaRPr>
          </a:p>
        </p:txBody>
      </p:sp>
      <p:sp>
        <p:nvSpPr>
          <p:cNvPr id="7" name="Subtitle 6">
            <a:extLst>
              <a:ext uri="{FF2B5EF4-FFF2-40B4-BE49-F238E27FC236}">
                <a16:creationId xmlns:a16="http://schemas.microsoft.com/office/drawing/2014/main" id="{99252BAC-A2D2-3B8C-7FAE-2E0F39475913}"/>
              </a:ext>
            </a:extLst>
          </p:cNvPr>
          <p:cNvSpPr>
            <a:spLocks noGrp="1"/>
          </p:cNvSpPr>
          <p:nvPr>
            <p:ph type="subTitle" idx="1"/>
          </p:nvPr>
        </p:nvSpPr>
        <p:spPr/>
        <p:txBody>
          <a:bodyPr/>
          <a:lstStyle/>
          <a:p>
            <a:r>
              <a:rPr lang="en-CN" dirty="0"/>
              <a:t>南开大学计算机学院</a:t>
            </a:r>
          </a:p>
          <a:p>
            <a:r>
              <a:rPr lang="en-CN" dirty="0"/>
              <a:t>谢晋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1F052C7-2EB9-4C63-B8B9-7C14D5816421}"/>
              </a:ext>
            </a:extLst>
          </p:cNvPr>
          <p:cNvGrpSpPr/>
          <p:nvPr/>
        </p:nvGrpSpPr>
        <p:grpSpPr>
          <a:xfrm>
            <a:off x="2687236" y="1772816"/>
            <a:ext cx="4693075" cy="3846937"/>
            <a:chOff x="2687237" y="2705697"/>
            <a:chExt cx="3315296" cy="2914056"/>
          </a:xfrm>
        </p:grpSpPr>
        <p:cxnSp>
          <p:nvCxnSpPr>
            <p:cNvPr id="5" name="直接箭头连接符 4"/>
            <p:cNvCxnSpPr/>
            <p:nvPr/>
          </p:nvCxnSpPr>
          <p:spPr>
            <a:xfrm>
              <a:off x="2687833" y="5562601"/>
              <a:ext cx="3314700" cy="1191"/>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rot="5400000" flipH="1" flipV="1">
              <a:off x="1259083" y="4133851"/>
              <a:ext cx="2857500" cy="1191"/>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3087883" y="4533901"/>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椭圆 7"/>
            <p:cNvSpPr/>
            <p:nvPr/>
          </p:nvSpPr>
          <p:spPr>
            <a:xfrm>
              <a:off x="3487933" y="4476751"/>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p:nvSpPr>
          <p:spPr>
            <a:xfrm>
              <a:off x="3545083" y="4705351"/>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椭圆 9"/>
            <p:cNvSpPr/>
            <p:nvPr/>
          </p:nvSpPr>
          <p:spPr>
            <a:xfrm>
              <a:off x="4173733" y="4876801"/>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椭圆 10"/>
            <p:cNvSpPr/>
            <p:nvPr/>
          </p:nvSpPr>
          <p:spPr>
            <a:xfrm>
              <a:off x="3773683" y="4762501"/>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p:nvSpPr>
          <p:spPr>
            <a:xfrm>
              <a:off x="3716533" y="5162551"/>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3659383" y="4076701"/>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椭圆 13"/>
            <p:cNvSpPr/>
            <p:nvPr/>
          </p:nvSpPr>
          <p:spPr>
            <a:xfrm>
              <a:off x="4059433" y="5391151"/>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a:off x="3202183" y="5048251"/>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椭圆 15"/>
            <p:cNvSpPr/>
            <p:nvPr/>
          </p:nvSpPr>
          <p:spPr>
            <a:xfrm>
              <a:off x="4345183" y="3505201"/>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椭圆 16"/>
            <p:cNvSpPr/>
            <p:nvPr/>
          </p:nvSpPr>
          <p:spPr>
            <a:xfrm>
              <a:off x="5088133" y="3790951"/>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椭圆 17"/>
            <p:cNvSpPr/>
            <p:nvPr/>
          </p:nvSpPr>
          <p:spPr>
            <a:xfrm>
              <a:off x="4630933" y="3048001"/>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椭圆 18"/>
            <p:cNvSpPr/>
            <p:nvPr/>
          </p:nvSpPr>
          <p:spPr>
            <a:xfrm>
              <a:off x="4688083" y="3848101"/>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a:off x="4630933" y="4362451"/>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椭圆 20"/>
            <p:cNvSpPr/>
            <p:nvPr/>
          </p:nvSpPr>
          <p:spPr>
            <a:xfrm>
              <a:off x="4173733" y="3562351"/>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椭圆 21"/>
            <p:cNvSpPr/>
            <p:nvPr/>
          </p:nvSpPr>
          <p:spPr>
            <a:xfrm>
              <a:off x="5030983" y="4191001"/>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a:off x="5088133" y="3390901"/>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椭圆 23"/>
            <p:cNvSpPr/>
            <p:nvPr/>
          </p:nvSpPr>
          <p:spPr>
            <a:xfrm>
              <a:off x="5259583" y="4419601"/>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椭圆 24"/>
            <p:cNvSpPr/>
            <p:nvPr/>
          </p:nvSpPr>
          <p:spPr>
            <a:xfrm>
              <a:off x="5431033" y="4019551"/>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26" name="直接连接符 25"/>
            <p:cNvCxnSpPr/>
            <p:nvPr/>
          </p:nvCxnSpPr>
          <p:spPr>
            <a:xfrm rot="16200000" flipH="1">
              <a:off x="3030732" y="3448051"/>
              <a:ext cx="2343150" cy="1771650"/>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5202433" y="3905251"/>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33" name="直接连接符 32"/>
            <p:cNvCxnSpPr/>
            <p:nvPr/>
          </p:nvCxnSpPr>
          <p:spPr>
            <a:xfrm rot="16200000" flipH="1">
              <a:off x="2973582" y="3790951"/>
              <a:ext cx="2514602" cy="1143002"/>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16200000" flipH="1">
              <a:off x="3145032" y="3448051"/>
              <a:ext cx="2114552" cy="2000252"/>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6200000" flipH="1">
              <a:off x="3145032" y="3733801"/>
              <a:ext cx="2571752" cy="1200152"/>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16200000" flipH="1">
              <a:off x="3002157" y="3933826"/>
              <a:ext cx="2343152" cy="800102"/>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6200000" flipH="1">
              <a:off x="2973582" y="4076701"/>
              <a:ext cx="2571752" cy="514352"/>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430187" y="2762251"/>
              <a:ext cx="264816" cy="300082"/>
            </a:xfrm>
            <a:prstGeom prst="rect">
              <a:avLst/>
            </a:prstGeom>
            <a:noFill/>
          </p:spPr>
          <p:txBody>
            <a:bodyPr wrap="none" rtlCol="0">
              <a:spAutoFit/>
            </a:bodyPr>
            <a:lstStyle/>
            <a:p>
              <a:r>
                <a:rPr lang="en-AU" altLang="zh-CN" sz="1350" dirty="0">
                  <a:solidFill>
                    <a:srgbClr val="7030A0"/>
                  </a:solidFill>
                </a:rPr>
                <a:t>?</a:t>
              </a:r>
              <a:endParaRPr lang="zh-CN" altLang="en-US" sz="1350" dirty="0">
                <a:solidFill>
                  <a:srgbClr val="7030A0"/>
                </a:solidFill>
              </a:endParaRPr>
            </a:p>
          </p:txBody>
        </p:sp>
      </p:grpSp>
      <p:sp>
        <p:nvSpPr>
          <p:cNvPr id="35" name="标题 1"/>
          <p:cNvSpPr txBox="1"/>
          <p:nvPr/>
        </p:nvSpPr>
        <p:spPr>
          <a:xfrm>
            <a:off x="58932" y="35699"/>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超平面选择</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a:xfrm>
            <a:off x="1649982" y="4886348"/>
            <a:ext cx="3142655" cy="1191"/>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rot="5400000" flipH="1" flipV="1">
            <a:off x="221232" y="3457598"/>
            <a:ext cx="2857500" cy="1191"/>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050032" y="3857648"/>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椭圆 7"/>
          <p:cNvSpPr/>
          <p:nvPr/>
        </p:nvSpPr>
        <p:spPr>
          <a:xfrm>
            <a:off x="2450082" y="3800498"/>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p:nvSpPr>
        <p:spPr>
          <a:xfrm>
            <a:off x="2450082" y="4143398"/>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椭圆 9"/>
          <p:cNvSpPr/>
          <p:nvPr/>
        </p:nvSpPr>
        <p:spPr>
          <a:xfrm>
            <a:off x="3135882" y="4200548"/>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椭圆 10"/>
          <p:cNvSpPr/>
          <p:nvPr/>
        </p:nvSpPr>
        <p:spPr>
          <a:xfrm>
            <a:off x="2735832" y="4086248"/>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p:nvSpPr>
        <p:spPr>
          <a:xfrm>
            <a:off x="2678682" y="4486298"/>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2621532" y="3400448"/>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椭圆 13"/>
          <p:cNvSpPr/>
          <p:nvPr/>
        </p:nvSpPr>
        <p:spPr>
          <a:xfrm>
            <a:off x="3021582" y="4714898"/>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a:off x="2164332" y="4371998"/>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椭圆 15"/>
          <p:cNvSpPr/>
          <p:nvPr/>
        </p:nvSpPr>
        <p:spPr>
          <a:xfrm>
            <a:off x="3307332" y="282894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椭圆 16"/>
          <p:cNvSpPr/>
          <p:nvPr/>
        </p:nvSpPr>
        <p:spPr>
          <a:xfrm>
            <a:off x="4050282" y="311469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椭圆 17"/>
          <p:cNvSpPr/>
          <p:nvPr/>
        </p:nvSpPr>
        <p:spPr>
          <a:xfrm>
            <a:off x="3593082" y="237174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椭圆 18"/>
          <p:cNvSpPr/>
          <p:nvPr/>
        </p:nvSpPr>
        <p:spPr>
          <a:xfrm>
            <a:off x="3650232" y="317184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a:off x="3593082" y="368619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椭圆 20"/>
          <p:cNvSpPr/>
          <p:nvPr/>
        </p:nvSpPr>
        <p:spPr>
          <a:xfrm>
            <a:off x="3135882" y="288609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椭圆 21"/>
          <p:cNvSpPr/>
          <p:nvPr/>
        </p:nvSpPr>
        <p:spPr>
          <a:xfrm>
            <a:off x="3993132" y="351474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a:off x="4050282" y="271464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椭圆 23"/>
          <p:cNvSpPr/>
          <p:nvPr/>
        </p:nvSpPr>
        <p:spPr>
          <a:xfrm>
            <a:off x="4221732" y="374334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椭圆 24"/>
          <p:cNvSpPr/>
          <p:nvPr/>
        </p:nvSpPr>
        <p:spPr>
          <a:xfrm>
            <a:off x="4393182" y="334329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椭圆 26"/>
          <p:cNvSpPr/>
          <p:nvPr/>
        </p:nvSpPr>
        <p:spPr>
          <a:xfrm>
            <a:off x="4164582" y="322899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33" name="直接箭头连接符 32"/>
          <p:cNvCxnSpPr/>
          <p:nvPr/>
        </p:nvCxnSpPr>
        <p:spPr>
          <a:xfrm>
            <a:off x="4850382" y="4886348"/>
            <a:ext cx="2914055" cy="1191"/>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flipH="1" flipV="1">
            <a:off x="3421632" y="3457598"/>
            <a:ext cx="2857500" cy="1191"/>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5250432" y="3857648"/>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椭圆 35"/>
          <p:cNvSpPr/>
          <p:nvPr/>
        </p:nvSpPr>
        <p:spPr>
          <a:xfrm>
            <a:off x="5650482" y="3800498"/>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椭圆 36"/>
          <p:cNvSpPr/>
          <p:nvPr/>
        </p:nvSpPr>
        <p:spPr>
          <a:xfrm>
            <a:off x="5650482" y="4143398"/>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8" name="椭圆 37"/>
          <p:cNvSpPr/>
          <p:nvPr/>
        </p:nvSpPr>
        <p:spPr>
          <a:xfrm>
            <a:off x="6336282" y="4200548"/>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9" name="椭圆 38"/>
          <p:cNvSpPr/>
          <p:nvPr/>
        </p:nvSpPr>
        <p:spPr>
          <a:xfrm>
            <a:off x="5936232" y="4086248"/>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0" name="椭圆 39"/>
          <p:cNvSpPr/>
          <p:nvPr/>
        </p:nvSpPr>
        <p:spPr>
          <a:xfrm>
            <a:off x="5879082" y="4486298"/>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椭圆 40"/>
          <p:cNvSpPr/>
          <p:nvPr/>
        </p:nvSpPr>
        <p:spPr>
          <a:xfrm>
            <a:off x="5821932" y="3400448"/>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椭圆 41"/>
          <p:cNvSpPr/>
          <p:nvPr/>
        </p:nvSpPr>
        <p:spPr>
          <a:xfrm>
            <a:off x="6221982" y="4714898"/>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3" name="椭圆 42"/>
          <p:cNvSpPr/>
          <p:nvPr/>
        </p:nvSpPr>
        <p:spPr>
          <a:xfrm>
            <a:off x="5364732" y="4371998"/>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4" name="椭圆 43"/>
          <p:cNvSpPr/>
          <p:nvPr/>
        </p:nvSpPr>
        <p:spPr>
          <a:xfrm>
            <a:off x="6507732" y="282894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椭圆 44"/>
          <p:cNvSpPr/>
          <p:nvPr/>
        </p:nvSpPr>
        <p:spPr>
          <a:xfrm>
            <a:off x="7250682" y="311469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6" name="椭圆 45"/>
          <p:cNvSpPr/>
          <p:nvPr/>
        </p:nvSpPr>
        <p:spPr>
          <a:xfrm>
            <a:off x="6793482" y="237174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椭圆 46"/>
          <p:cNvSpPr/>
          <p:nvPr/>
        </p:nvSpPr>
        <p:spPr>
          <a:xfrm>
            <a:off x="6850632" y="317184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椭圆 47"/>
          <p:cNvSpPr/>
          <p:nvPr/>
        </p:nvSpPr>
        <p:spPr>
          <a:xfrm>
            <a:off x="6793482" y="368619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椭圆 48"/>
          <p:cNvSpPr/>
          <p:nvPr/>
        </p:nvSpPr>
        <p:spPr>
          <a:xfrm>
            <a:off x="6336282" y="288609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椭圆 49"/>
          <p:cNvSpPr/>
          <p:nvPr/>
        </p:nvSpPr>
        <p:spPr>
          <a:xfrm>
            <a:off x="7193532" y="351474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椭圆 50"/>
          <p:cNvSpPr/>
          <p:nvPr/>
        </p:nvSpPr>
        <p:spPr>
          <a:xfrm>
            <a:off x="7250682" y="271464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椭圆 51"/>
          <p:cNvSpPr/>
          <p:nvPr/>
        </p:nvSpPr>
        <p:spPr>
          <a:xfrm>
            <a:off x="7422132" y="374334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3" name="椭圆 52"/>
          <p:cNvSpPr/>
          <p:nvPr/>
        </p:nvSpPr>
        <p:spPr>
          <a:xfrm>
            <a:off x="7593582" y="334329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5" name="椭圆 54"/>
          <p:cNvSpPr/>
          <p:nvPr/>
        </p:nvSpPr>
        <p:spPr>
          <a:xfrm>
            <a:off x="7364982" y="3228998"/>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2" name="矩形 61"/>
          <p:cNvSpPr/>
          <p:nvPr/>
        </p:nvSpPr>
        <p:spPr>
          <a:xfrm rot="14271716">
            <a:off x="1408287" y="3137436"/>
            <a:ext cx="3257550" cy="56779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26" name="直接连接符 25"/>
          <p:cNvCxnSpPr>
            <a:stCxn id="62" idx="3"/>
            <a:endCxn id="62" idx="1"/>
          </p:cNvCxnSpPr>
          <p:nvPr/>
        </p:nvCxnSpPr>
        <p:spPr>
          <a:xfrm rot="16200000" flipH="1">
            <a:off x="1657866" y="2554890"/>
            <a:ext cx="2758392" cy="1732890"/>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rot="12951925">
            <a:off x="4593228" y="3360201"/>
            <a:ext cx="3257550" cy="242297"/>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54" name="直接连接符 53"/>
          <p:cNvCxnSpPr>
            <a:stCxn id="66" idx="3"/>
            <a:endCxn id="66" idx="1"/>
          </p:cNvCxnSpPr>
          <p:nvPr/>
        </p:nvCxnSpPr>
        <p:spPr>
          <a:xfrm rot="10800000" flipH="1" flipV="1">
            <a:off x="4902053" y="2527076"/>
            <a:ext cx="2639903" cy="1908545"/>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69" name="左大括号 68"/>
          <p:cNvSpPr/>
          <p:nvPr/>
        </p:nvSpPr>
        <p:spPr>
          <a:xfrm rot="3372647">
            <a:off x="1914588" y="1633080"/>
            <a:ext cx="285750" cy="515751"/>
          </a:xfrm>
          <a:prstGeom prst="leftBrace">
            <a:avLst/>
          </a:prstGeom>
          <a:ln>
            <a:solidFill>
              <a:srgbClr val="7030A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70" name="左大括号 69"/>
          <p:cNvSpPr/>
          <p:nvPr/>
        </p:nvSpPr>
        <p:spPr>
          <a:xfrm rot="2356474">
            <a:off x="4707515" y="2328370"/>
            <a:ext cx="206072" cy="233077"/>
          </a:xfrm>
          <a:prstGeom prst="leftBrace">
            <a:avLst/>
          </a:prstGeom>
          <a:ln>
            <a:solidFill>
              <a:srgbClr val="7030A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84" name="TextBox 83"/>
          <p:cNvSpPr txBox="1"/>
          <p:nvPr/>
        </p:nvSpPr>
        <p:spPr>
          <a:xfrm>
            <a:off x="2849537" y="5172098"/>
            <a:ext cx="877163" cy="300082"/>
          </a:xfrm>
          <a:prstGeom prst="rect">
            <a:avLst/>
          </a:prstGeom>
          <a:noFill/>
        </p:spPr>
        <p:txBody>
          <a:bodyPr wrap="none" rtlCol="0">
            <a:spAutoFit/>
          </a:bodyPr>
          <a:lstStyle/>
          <a:p>
            <a:r>
              <a:rPr lang="zh-CN" altLang="en-US" sz="1350" dirty="0"/>
              <a:t>支持向量</a:t>
            </a:r>
          </a:p>
        </p:txBody>
      </p:sp>
      <p:sp>
        <p:nvSpPr>
          <p:cNvPr id="85" name="TextBox 84"/>
          <p:cNvSpPr txBox="1"/>
          <p:nvPr/>
        </p:nvSpPr>
        <p:spPr>
          <a:xfrm>
            <a:off x="5708983" y="5172098"/>
            <a:ext cx="877163" cy="300082"/>
          </a:xfrm>
          <a:prstGeom prst="rect">
            <a:avLst/>
          </a:prstGeom>
          <a:noFill/>
        </p:spPr>
        <p:txBody>
          <a:bodyPr wrap="none" rtlCol="0">
            <a:spAutoFit/>
          </a:bodyPr>
          <a:lstStyle/>
          <a:p>
            <a:r>
              <a:rPr lang="zh-CN" altLang="en-US" sz="1350" dirty="0"/>
              <a:t>支持向量</a:t>
            </a:r>
          </a:p>
        </p:txBody>
      </p:sp>
      <p:cxnSp>
        <p:nvCxnSpPr>
          <p:cNvPr id="87" name="曲线连接符 86"/>
          <p:cNvCxnSpPr>
            <a:stCxn id="84" idx="0"/>
            <a:endCxn id="10" idx="3"/>
          </p:cNvCxnSpPr>
          <p:nvPr/>
        </p:nvCxnSpPr>
        <p:spPr>
          <a:xfrm rot="16200000" flipV="1">
            <a:off x="2754801" y="4638780"/>
            <a:ext cx="922769" cy="143868"/>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9" name="曲线连接符 88"/>
          <p:cNvCxnSpPr>
            <a:stCxn id="84" idx="0"/>
            <a:endCxn id="13" idx="4"/>
          </p:cNvCxnSpPr>
          <p:nvPr/>
        </p:nvCxnSpPr>
        <p:spPr>
          <a:xfrm rot="16200000" flipV="1">
            <a:off x="2111863" y="3995842"/>
            <a:ext cx="1714500" cy="638012"/>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84" idx="0"/>
            <a:endCxn id="20" idx="4"/>
          </p:cNvCxnSpPr>
          <p:nvPr/>
        </p:nvCxnSpPr>
        <p:spPr>
          <a:xfrm rot="5400000" flipH="1" flipV="1">
            <a:off x="2740513" y="4290954"/>
            <a:ext cx="1428750" cy="333538"/>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6" name="曲线连接符 95"/>
          <p:cNvCxnSpPr>
            <a:stCxn id="85" idx="0"/>
            <a:endCxn id="41" idx="4"/>
          </p:cNvCxnSpPr>
          <p:nvPr/>
        </p:nvCxnSpPr>
        <p:spPr>
          <a:xfrm rot="16200000" flipV="1">
            <a:off x="5141786" y="4166319"/>
            <a:ext cx="1714500" cy="297058"/>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85" idx="0"/>
            <a:endCxn id="48" idx="5"/>
          </p:cNvCxnSpPr>
          <p:nvPr/>
        </p:nvCxnSpPr>
        <p:spPr>
          <a:xfrm rot="5400000" flipH="1" flipV="1">
            <a:off x="5776355" y="4106190"/>
            <a:ext cx="1437119" cy="694698"/>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0" name="标题 1"/>
          <p:cNvSpPr txBox="1"/>
          <p:nvPr/>
        </p:nvSpPr>
        <p:spPr>
          <a:xfrm>
            <a:off x="117030" y="85183"/>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kern="0" dirty="0">
                <a:ea typeface="仿宋" panose="02010609060101010101" pitchFamily="49" charset="-122"/>
              </a:rPr>
              <a:t>间隔</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1143000"/>
          </a:xfrm>
        </p:spPr>
        <p:txBody>
          <a:bodyPr>
            <a:normAutofit/>
          </a:bodyPr>
          <a:lstStyle/>
          <a:p>
            <a:pPr marL="314325" marR="312420" algn="l">
              <a:spcBef>
                <a:spcPts val="15"/>
              </a:spcBef>
              <a:spcAft>
                <a:spcPts val="0"/>
              </a:spcAft>
            </a:pPr>
            <a:r>
              <a:rPr lang="zh-CN" altLang="en-US" sz="3200" b="1" kern="0" dirty="0">
                <a:effectLst/>
                <a:ea typeface="仿宋" panose="02010609060101010101" pitchFamily="49" charset="-122"/>
              </a:rPr>
              <a:t>点到超平面的距离</a:t>
            </a:r>
            <a:endParaRPr lang="zh-CN" altLang="zh-CN" sz="3200" b="1" kern="0" dirty="0">
              <a:effectLst/>
              <a:latin typeface="仿宋" panose="02010609060101010101" pitchFamily="49" charset="-122"/>
              <a:ea typeface="仿宋" panose="02010609060101010101" pitchFamily="49" charset="-122"/>
            </a:endParaRPr>
          </a:p>
        </p:txBody>
      </p:sp>
      <p:graphicFrame>
        <p:nvGraphicFramePr>
          <p:cNvPr id="5" name="对象 4">
            <a:extLst>
              <a:ext uri="{FF2B5EF4-FFF2-40B4-BE49-F238E27FC236}">
                <a16:creationId xmlns:a16="http://schemas.microsoft.com/office/drawing/2014/main" id="{C2C3E947-0950-4038-BD0F-4910EFEAC374}"/>
              </a:ext>
            </a:extLst>
          </p:cNvPr>
          <p:cNvGraphicFramePr>
            <a:graphicFrameLocks noChangeAspect="1"/>
          </p:cNvGraphicFramePr>
          <p:nvPr>
            <p:extLst>
              <p:ext uri="{D42A27DB-BD31-4B8C-83A1-F6EECF244321}">
                <p14:modId xmlns:p14="http://schemas.microsoft.com/office/powerpoint/2010/main" val="477416430"/>
              </p:ext>
            </p:extLst>
          </p:nvPr>
        </p:nvGraphicFramePr>
        <p:xfrm>
          <a:off x="5580112" y="386403"/>
          <a:ext cx="2232025" cy="482600"/>
        </p:xfrm>
        <a:graphic>
          <a:graphicData uri="http://schemas.openxmlformats.org/presentationml/2006/ole">
            <mc:AlternateContent xmlns:mc="http://schemas.openxmlformats.org/markup-compatibility/2006">
              <mc:Choice xmlns:v="urn:schemas-microsoft-com:vml" Requires="v">
                <p:oleObj name="Equation" r:id="rId2" imgW="939165" imgH="203200" progId="Equation.KSEE3">
                  <p:embed/>
                </p:oleObj>
              </mc:Choice>
              <mc:Fallback>
                <p:oleObj name="Equation" r:id="rId2" imgW="939165" imgH="203200" progId="Equation.KSEE3">
                  <p:embed/>
                  <p:pic>
                    <p:nvPicPr>
                      <p:cNvPr id="40" name="对象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386403"/>
                        <a:ext cx="223202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组合 6">
            <a:extLst>
              <a:ext uri="{FF2B5EF4-FFF2-40B4-BE49-F238E27FC236}">
                <a16:creationId xmlns:a16="http://schemas.microsoft.com/office/drawing/2014/main" id="{9FEE8D7F-DBF7-41DE-914E-91593006213A}"/>
              </a:ext>
            </a:extLst>
          </p:cNvPr>
          <p:cNvGrpSpPr/>
          <p:nvPr/>
        </p:nvGrpSpPr>
        <p:grpSpPr>
          <a:xfrm>
            <a:off x="1904603" y="1529403"/>
            <a:ext cx="4420394" cy="3810794"/>
            <a:chOff x="2233246" y="2464595"/>
            <a:chExt cx="4420394" cy="3810794"/>
          </a:xfrm>
        </p:grpSpPr>
        <p:cxnSp>
          <p:nvCxnSpPr>
            <p:cNvPr id="9" name="直接箭头连接符 8">
              <a:extLst>
                <a:ext uri="{FF2B5EF4-FFF2-40B4-BE49-F238E27FC236}">
                  <a16:creationId xmlns:a16="http://schemas.microsoft.com/office/drawing/2014/main" id="{EDC47F51-4B54-4415-9215-25533A12791E}"/>
                </a:ext>
              </a:extLst>
            </p:cNvPr>
            <p:cNvCxnSpPr/>
            <p:nvPr/>
          </p:nvCxnSpPr>
          <p:spPr>
            <a:xfrm>
              <a:off x="2234040" y="6273801"/>
              <a:ext cx="44196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F762F5DF-EBF8-4B76-9454-AB916E0975D5}"/>
                </a:ext>
              </a:extLst>
            </p:cNvPr>
            <p:cNvCxnSpPr/>
            <p:nvPr/>
          </p:nvCxnSpPr>
          <p:spPr>
            <a:xfrm rot="5400000" flipH="1" flipV="1">
              <a:off x="329040" y="4368801"/>
              <a:ext cx="3810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2907D312-A50B-470A-8E73-3D13F1434464}"/>
                </a:ext>
              </a:extLst>
            </p:cNvPr>
            <p:cNvSpPr/>
            <p:nvPr/>
          </p:nvSpPr>
          <p:spPr>
            <a:xfrm>
              <a:off x="2767440" y="49022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373414D-8A8D-42E9-B653-4ED338E7F4D5}"/>
                </a:ext>
              </a:extLst>
            </p:cNvPr>
            <p:cNvSpPr/>
            <p:nvPr/>
          </p:nvSpPr>
          <p:spPr>
            <a:xfrm>
              <a:off x="3300840" y="48260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E25FC3C7-365B-4000-A378-6E1253D0911B}"/>
                </a:ext>
              </a:extLst>
            </p:cNvPr>
            <p:cNvSpPr/>
            <p:nvPr/>
          </p:nvSpPr>
          <p:spPr>
            <a:xfrm>
              <a:off x="3300840" y="52832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DB3A1484-4EC6-4351-856A-278AAF1A5D9D}"/>
                </a:ext>
              </a:extLst>
            </p:cNvPr>
            <p:cNvSpPr/>
            <p:nvPr/>
          </p:nvSpPr>
          <p:spPr>
            <a:xfrm>
              <a:off x="4215240" y="53594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10F0669-DA84-4179-990A-AF9D1E6AF4BF}"/>
                </a:ext>
              </a:extLst>
            </p:cNvPr>
            <p:cNvSpPr/>
            <p:nvPr/>
          </p:nvSpPr>
          <p:spPr>
            <a:xfrm>
              <a:off x="3681840" y="52070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1E96A003-49FB-478E-B1E8-DA9A5CF08247}"/>
                </a:ext>
              </a:extLst>
            </p:cNvPr>
            <p:cNvSpPr/>
            <p:nvPr/>
          </p:nvSpPr>
          <p:spPr>
            <a:xfrm>
              <a:off x="3605640" y="57404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C45A4FB6-A2C3-41A3-9A79-95665DB87B16}"/>
                </a:ext>
              </a:extLst>
            </p:cNvPr>
            <p:cNvSpPr/>
            <p:nvPr/>
          </p:nvSpPr>
          <p:spPr>
            <a:xfrm>
              <a:off x="3529440" y="42926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D4A7848C-F6CC-4ABF-8E50-58A7D6B65B6A}"/>
                </a:ext>
              </a:extLst>
            </p:cNvPr>
            <p:cNvSpPr/>
            <p:nvPr/>
          </p:nvSpPr>
          <p:spPr>
            <a:xfrm>
              <a:off x="4062840" y="60452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6EAA8C54-BFE6-4F2E-AFC3-48383727BBE6}"/>
                </a:ext>
              </a:extLst>
            </p:cNvPr>
            <p:cNvSpPr/>
            <p:nvPr/>
          </p:nvSpPr>
          <p:spPr>
            <a:xfrm>
              <a:off x="2919840" y="55880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96C28FFD-8D73-4CDF-94C2-5564C1764B56}"/>
                </a:ext>
              </a:extLst>
            </p:cNvPr>
            <p:cNvSpPr/>
            <p:nvPr/>
          </p:nvSpPr>
          <p:spPr>
            <a:xfrm>
              <a:off x="4443840" y="35306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FB2D7C4C-EF09-481B-9A3C-D80DC54584FF}"/>
                </a:ext>
              </a:extLst>
            </p:cNvPr>
            <p:cNvSpPr/>
            <p:nvPr/>
          </p:nvSpPr>
          <p:spPr>
            <a:xfrm>
              <a:off x="5434440" y="39116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A8CCC422-7725-4600-81D4-91B01E4F9F36}"/>
                </a:ext>
              </a:extLst>
            </p:cNvPr>
            <p:cNvSpPr/>
            <p:nvPr/>
          </p:nvSpPr>
          <p:spPr>
            <a:xfrm>
              <a:off x="4824840" y="29210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D0A2A1B6-73B2-40C9-95D4-7102F18F3340}"/>
                </a:ext>
              </a:extLst>
            </p:cNvPr>
            <p:cNvSpPr/>
            <p:nvPr/>
          </p:nvSpPr>
          <p:spPr>
            <a:xfrm>
              <a:off x="4901040" y="39878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661F320-4527-47A1-A603-AA3674D19671}"/>
                </a:ext>
              </a:extLst>
            </p:cNvPr>
            <p:cNvSpPr/>
            <p:nvPr/>
          </p:nvSpPr>
          <p:spPr>
            <a:xfrm>
              <a:off x="4824840" y="46736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FDCAB537-04B1-4E70-A444-7DCBBA4DDF62}"/>
                </a:ext>
              </a:extLst>
            </p:cNvPr>
            <p:cNvSpPr/>
            <p:nvPr/>
          </p:nvSpPr>
          <p:spPr>
            <a:xfrm>
              <a:off x="4215240" y="36068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DCC66DAE-3455-4E2D-A1E9-A72E6CF2C7CE}"/>
                </a:ext>
              </a:extLst>
            </p:cNvPr>
            <p:cNvSpPr/>
            <p:nvPr/>
          </p:nvSpPr>
          <p:spPr>
            <a:xfrm>
              <a:off x="5358240" y="44450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EC19800B-C6C6-4AF1-AF9C-1AB01FB9FA76}"/>
                </a:ext>
              </a:extLst>
            </p:cNvPr>
            <p:cNvSpPr/>
            <p:nvPr/>
          </p:nvSpPr>
          <p:spPr>
            <a:xfrm>
              <a:off x="5434440" y="33782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5226C984-618A-4599-9429-F248A7051056}"/>
                </a:ext>
              </a:extLst>
            </p:cNvPr>
            <p:cNvSpPr/>
            <p:nvPr/>
          </p:nvSpPr>
          <p:spPr>
            <a:xfrm>
              <a:off x="5663040" y="47498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58C94370-8368-4859-8CE5-9B04D2FB6F7B}"/>
                </a:ext>
              </a:extLst>
            </p:cNvPr>
            <p:cNvSpPr/>
            <p:nvPr/>
          </p:nvSpPr>
          <p:spPr>
            <a:xfrm>
              <a:off x="5891640" y="42164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a:extLst>
                <a:ext uri="{FF2B5EF4-FFF2-40B4-BE49-F238E27FC236}">
                  <a16:creationId xmlns:a16="http://schemas.microsoft.com/office/drawing/2014/main" id="{B82B9F56-0391-4CF0-AC28-5EE9E1BC6C1B}"/>
                </a:ext>
              </a:extLst>
            </p:cNvPr>
            <p:cNvCxnSpPr/>
            <p:nvPr/>
          </p:nvCxnSpPr>
          <p:spPr>
            <a:xfrm rot="16200000" flipH="1">
              <a:off x="2691239" y="3454401"/>
              <a:ext cx="3124200" cy="2362200"/>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EADBD19D-ED00-4404-9609-3C952A248059}"/>
                </a:ext>
              </a:extLst>
            </p:cNvPr>
            <p:cNvSpPr/>
            <p:nvPr/>
          </p:nvSpPr>
          <p:spPr>
            <a:xfrm>
              <a:off x="5586840" y="40640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a:extLst>
                <a:ext uri="{FF2B5EF4-FFF2-40B4-BE49-F238E27FC236}">
                  <a16:creationId xmlns:a16="http://schemas.microsoft.com/office/drawing/2014/main" id="{82025CE3-BE32-481F-B24A-F276C0617326}"/>
                </a:ext>
              </a:extLst>
            </p:cNvPr>
            <p:cNvCxnSpPr>
              <a:stCxn id="22" idx="3"/>
            </p:cNvCxnSpPr>
            <p:nvPr/>
          </p:nvCxnSpPr>
          <p:spPr>
            <a:xfrm rot="5400000">
              <a:off x="3828663" y="2839222"/>
              <a:ext cx="860517" cy="1154159"/>
            </a:xfrm>
            <a:prstGeom prst="line">
              <a:avLst/>
            </a:prstGeom>
            <a:ln>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33" name="TextBox 37">
              <a:extLst>
                <a:ext uri="{FF2B5EF4-FFF2-40B4-BE49-F238E27FC236}">
                  <a16:creationId xmlns:a16="http://schemas.microsoft.com/office/drawing/2014/main" id="{D05E3429-E16D-422A-8EB3-20430585E725}"/>
                </a:ext>
              </a:extLst>
            </p:cNvPr>
            <p:cNvSpPr txBox="1"/>
            <p:nvPr/>
          </p:nvSpPr>
          <p:spPr>
            <a:xfrm>
              <a:off x="4824840" y="2627869"/>
              <a:ext cx="284052" cy="369332"/>
            </a:xfrm>
            <a:prstGeom prst="rect">
              <a:avLst/>
            </a:prstGeom>
            <a:noFill/>
          </p:spPr>
          <p:txBody>
            <a:bodyPr wrap="none" rtlCol="0">
              <a:spAutoFit/>
            </a:bodyPr>
            <a:lstStyle/>
            <a:p>
              <a:r>
                <a:rPr lang="en-AU" altLang="zh-CN" dirty="0"/>
                <a:t>x</a:t>
              </a:r>
              <a:endParaRPr lang="zh-CN" altLang="en-US" dirty="0"/>
            </a:p>
          </p:txBody>
        </p:sp>
        <p:sp>
          <p:nvSpPr>
            <p:cNvPr id="34" name="TextBox 38">
              <a:extLst>
                <a:ext uri="{FF2B5EF4-FFF2-40B4-BE49-F238E27FC236}">
                  <a16:creationId xmlns:a16="http://schemas.microsoft.com/office/drawing/2014/main" id="{6835DDD8-B52F-443D-B002-3E7296FF171D}"/>
                </a:ext>
              </a:extLst>
            </p:cNvPr>
            <p:cNvSpPr txBox="1"/>
            <p:nvPr/>
          </p:nvSpPr>
          <p:spPr>
            <a:xfrm>
              <a:off x="3377040" y="3759201"/>
              <a:ext cx="325730" cy="369332"/>
            </a:xfrm>
            <a:prstGeom prst="rect">
              <a:avLst/>
            </a:prstGeom>
            <a:noFill/>
          </p:spPr>
          <p:txBody>
            <a:bodyPr wrap="none" rtlCol="0">
              <a:spAutoFit/>
            </a:bodyPr>
            <a:lstStyle/>
            <a:p>
              <a:r>
                <a:rPr lang="en-AU" altLang="zh-CN" dirty="0"/>
                <a:t>x</a:t>
              </a:r>
              <a:r>
                <a:rPr lang="en-AU" altLang="zh-CN" dirty="0">
                  <a:latin typeface="Times New Roman" panose="02020603050405020304"/>
                  <a:cs typeface="Times New Roman" panose="02020603050405020304"/>
                </a:rPr>
                <a:t>'</a:t>
              </a:r>
              <a:endParaRPr lang="zh-CN" altLang="en-US" dirty="0"/>
            </a:p>
          </p:txBody>
        </p:sp>
        <p:cxnSp>
          <p:nvCxnSpPr>
            <p:cNvPr id="35" name="直接箭头连接符 34">
              <a:extLst>
                <a:ext uri="{FF2B5EF4-FFF2-40B4-BE49-F238E27FC236}">
                  <a16:creationId xmlns:a16="http://schemas.microsoft.com/office/drawing/2014/main" id="{458928D6-3FAD-49F6-9174-0401F19C59EF}"/>
                </a:ext>
              </a:extLst>
            </p:cNvPr>
            <p:cNvCxnSpPr/>
            <p:nvPr/>
          </p:nvCxnSpPr>
          <p:spPr>
            <a:xfrm flipV="1">
              <a:off x="2234040" y="4749801"/>
              <a:ext cx="2133600" cy="152400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36" name="对象 35">
              <a:extLst>
                <a:ext uri="{FF2B5EF4-FFF2-40B4-BE49-F238E27FC236}">
                  <a16:creationId xmlns:a16="http://schemas.microsoft.com/office/drawing/2014/main" id="{73F690BE-57E8-4DAC-B2B6-F89D35D6011D}"/>
                </a:ext>
              </a:extLst>
            </p:cNvPr>
            <p:cNvGraphicFramePr>
              <a:graphicFrameLocks noChangeAspect="1"/>
            </p:cNvGraphicFramePr>
            <p:nvPr>
              <p:extLst>
                <p:ext uri="{D42A27DB-BD31-4B8C-83A1-F6EECF244321}">
                  <p14:modId xmlns:p14="http://schemas.microsoft.com/office/powerpoint/2010/main" val="2791480223"/>
                </p:ext>
              </p:extLst>
            </p:nvPr>
          </p:nvGraphicFramePr>
          <p:xfrm>
            <a:off x="3117484" y="5588001"/>
            <a:ext cx="342900" cy="419100"/>
          </p:xfrm>
          <a:graphic>
            <a:graphicData uri="http://schemas.openxmlformats.org/presentationml/2006/ole">
              <mc:AlternateContent xmlns:mc="http://schemas.openxmlformats.org/markup-compatibility/2006">
                <mc:Choice xmlns:v="urn:schemas-microsoft-com:vml" Requires="v">
                  <p:oleObj name="Equation" r:id="rId4" imgW="342900" imgH="419100" progId="Equation.KSEE3">
                    <p:embed/>
                  </p:oleObj>
                </mc:Choice>
                <mc:Fallback>
                  <p:oleObj name="Equation" r:id="rId4" imgW="342900" imgH="419100" progId="Equation.KSEE3">
                    <p:embed/>
                    <p:pic>
                      <p:nvPicPr>
                        <p:cNvPr id="49" name="对象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7484" y="5588001"/>
                          <a:ext cx="3429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593421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47989"/>
            <a:ext cx="7886700" cy="3263504"/>
          </a:xfrm>
        </p:spPr>
        <p:txBody>
          <a:bodyPr>
            <a:normAutofit/>
          </a:bodyPr>
          <a:lstStyle/>
          <a:p>
            <a:r>
              <a:rPr lang="zh-CN" altLang="en-US" sz="2400" dirty="0"/>
              <a:t>点到分离超平面的远近            </a:t>
            </a:r>
            <a:endParaRPr lang="en-US" altLang="zh-CN" sz="2400" dirty="0"/>
          </a:p>
          <a:p>
            <a:pPr marL="0" indent="0">
              <a:buNone/>
            </a:pPr>
            <a:r>
              <a:rPr lang="en-US" altLang="zh-CN" sz="2400" dirty="0"/>
              <a:t>                                              </a:t>
            </a:r>
            <a:r>
              <a:rPr lang="zh-CN" altLang="en-US" sz="2400" dirty="0"/>
              <a:t>表示分类预测的确信程度</a:t>
            </a:r>
            <a:endParaRPr lang="en-US" altLang="zh-CN" sz="2400" dirty="0"/>
          </a:p>
          <a:p>
            <a:r>
              <a:rPr lang="en-US" altLang="zh-CN" sz="2400" dirty="0"/>
              <a:t>               </a:t>
            </a:r>
            <a:r>
              <a:rPr lang="zh-CN" altLang="en-US" sz="2400" dirty="0"/>
              <a:t>的符号与类标记</a:t>
            </a:r>
            <a:r>
              <a:rPr lang="en-US" altLang="zh-CN" sz="2400" dirty="0"/>
              <a:t>y</a:t>
            </a:r>
            <a:r>
              <a:rPr lang="zh-CN" altLang="en-US" sz="2400" dirty="0"/>
              <a:t>的符号是否一致</a:t>
            </a:r>
            <a:r>
              <a:rPr lang="en-US" altLang="zh-CN" sz="2400" dirty="0"/>
              <a:t> </a:t>
            </a:r>
          </a:p>
          <a:p>
            <a:pPr marL="0" indent="0">
              <a:buNone/>
            </a:pPr>
            <a:r>
              <a:rPr lang="en-US" altLang="zh-CN" sz="2400" dirty="0"/>
              <a:t>                                                 </a:t>
            </a:r>
            <a:r>
              <a:rPr lang="zh-CN" altLang="en-US" sz="2400" dirty="0"/>
              <a:t>表示分类是否正确</a:t>
            </a:r>
            <a:endParaRPr lang="en-US" altLang="zh-CN" sz="2400" dirty="0"/>
          </a:p>
          <a:p>
            <a:endParaRPr lang="en-US" altLang="zh-CN" sz="2400" dirty="0"/>
          </a:p>
          <a:p>
            <a:r>
              <a:rPr lang="zh-CN" altLang="en-US" sz="2400" dirty="0"/>
              <a:t>所以：</a:t>
            </a:r>
            <a:endParaRPr lang="en-US" altLang="zh-CN" sz="2400" dirty="0"/>
          </a:p>
          <a:p>
            <a:r>
              <a:rPr lang="en-US" altLang="zh-CN" sz="2400" dirty="0"/>
              <a:t>                     </a:t>
            </a:r>
            <a:r>
              <a:rPr lang="zh-CN" altLang="en-US" sz="2400" dirty="0"/>
              <a:t>表示分类的正确性和确信度</a:t>
            </a:r>
          </a:p>
        </p:txBody>
      </p:sp>
      <p:pic>
        <p:nvPicPr>
          <p:cNvPr id="182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3275564"/>
            <a:ext cx="3060340" cy="2540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3040546" y="1725380"/>
            <a:ext cx="378042" cy="162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822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1237621"/>
            <a:ext cx="1180417" cy="32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22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327" y="2155619"/>
            <a:ext cx="735015" cy="23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右箭头 7"/>
          <p:cNvSpPr/>
          <p:nvPr/>
        </p:nvSpPr>
        <p:spPr>
          <a:xfrm>
            <a:off x="3072555" y="2617723"/>
            <a:ext cx="378042" cy="162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822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3861048"/>
            <a:ext cx="1163207" cy="27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0" y="19416"/>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函数间隔和几何间隔</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00275"/>
            <a:ext cx="7886700" cy="3263504"/>
          </a:xfrm>
        </p:spPr>
        <p:txBody>
          <a:bodyPr>
            <a:normAutofit fontScale="77500" lnSpcReduction="20000"/>
          </a:bodyPr>
          <a:lstStyle/>
          <a:p>
            <a:r>
              <a:rPr lang="zh-CN" altLang="en-US" sz="3400" dirty="0"/>
              <a:t>函数间隔</a:t>
            </a:r>
            <a:endParaRPr lang="en-US" altLang="zh-CN" sz="3400" dirty="0"/>
          </a:p>
          <a:p>
            <a:pPr lvl="1"/>
            <a:r>
              <a:rPr lang="zh-CN" altLang="en-US" dirty="0"/>
              <a:t>样本点的函数间隔</a:t>
            </a:r>
            <a:endParaRPr lang="en-US" altLang="zh-CN" dirty="0"/>
          </a:p>
          <a:p>
            <a:pPr lvl="1"/>
            <a:endParaRPr lang="en-US" altLang="zh-CN" dirty="0"/>
          </a:p>
          <a:p>
            <a:pPr lvl="1"/>
            <a:endParaRPr lang="en-US" altLang="zh-CN" dirty="0"/>
          </a:p>
          <a:p>
            <a:pPr lvl="1"/>
            <a:r>
              <a:rPr lang="zh-CN" altLang="en-US" dirty="0"/>
              <a:t>训练数据集的函数间隔</a:t>
            </a:r>
            <a:endParaRPr lang="en-US" altLang="zh-CN" dirty="0"/>
          </a:p>
          <a:p>
            <a:pPr lvl="1"/>
            <a:endParaRPr lang="en-US" altLang="zh-CN" dirty="0"/>
          </a:p>
          <a:p>
            <a:pPr lvl="1"/>
            <a:endParaRPr lang="en-US" altLang="zh-CN" dirty="0"/>
          </a:p>
          <a:p>
            <a:pPr lvl="1"/>
            <a:r>
              <a:rPr lang="zh-CN" altLang="en-US" dirty="0"/>
              <a:t>表示分类预测的正确性</a:t>
            </a:r>
            <a:endParaRPr lang="en-US" altLang="zh-CN" dirty="0"/>
          </a:p>
          <a:p>
            <a:pPr marL="294799" lvl="1" indent="0">
              <a:buNone/>
            </a:pPr>
            <a:r>
              <a:rPr lang="en-US" altLang="zh-CN" dirty="0"/>
              <a:t>   </a:t>
            </a:r>
            <a:r>
              <a:rPr lang="zh-CN" altLang="en-US" dirty="0"/>
              <a:t>和确信度</a:t>
            </a:r>
            <a:endParaRPr lang="en-US" altLang="zh-CN" dirty="0"/>
          </a:p>
          <a:p>
            <a:pPr marL="457200" lvl="1" indent="0">
              <a:buNone/>
            </a:pPr>
            <a:endParaRPr lang="en-US" altLang="zh-CN" dirty="0"/>
          </a:p>
        </p:txBody>
      </p:sp>
      <p:pic>
        <p:nvPicPr>
          <p:cNvPr id="183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945" y="2250930"/>
            <a:ext cx="1866785" cy="362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32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4892" y="3279290"/>
            <a:ext cx="1153058" cy="394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箭头连接符 5"/>
          <p:cNvCxnSpPr/>
          <p:nvPr/>
        </p:nvCxnSpPr>
        <p:spPr>
          <a:xfrm>
            <a:off x="4462567" y="4403627"/>
            <a:ext cx="3314700" cy="1191"/>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rot="5400000" flipH="1" flipV="1">
            <a:off x="3033817" y="2974877"/>
            <a:ext cx="2857500" cy="1191"/>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4862617" y="3374927"/>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p:nvSpPr>
        <p:spPr>
          <a:xfrm>
            <a:off x="5262667" y="3317777"/>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椭圆 9"/>
          <p:cNvSpPr/>
          <p:nvPr/>
        </p:nvSpPr>
        <p:spPr>
          <a:xfrm>
            <a:off x="5262667" y="3660677"/>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椭圆 10"/>
          <p:cNvSpPr/>
          <p:nvPr/>
        </p:nvSpPr>
        <p:spPr>
          <a:xfrm>
            <a:off x="5948467" y="3717827"/>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p:nvSpPr>
        <p:spPr>
          <a:xfrm>
            <a:off x="5548417" y="3603527"/>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5491267" y="4003577"/>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椭圆 13"/>
          <p:cNvSpPr/>
          <p:nvPr/>
        </p:nvSpPr>
        <p:spPr>
          <a:xfrm>
            <a:off x="5434117" y="2917727"/>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a:off x="5834167" y="4232177"/>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椭圆 15"/>
          <p:cNvSpPr/>
          <p:nvPr/>
        </p:nvSpPr>
        <p:spPr>
          <a:xfrm>
            <a:off x="4976917" y="3889277"/>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椭圆 16"/>
          <p:cNvSpPr/>
          <p:nvPr/>
        </p:nvSpPr>
        <p:spPr>
          <a:xfrm>
            <a:off x="6119917" y="2346227"/>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椭圆 17"/>
          <p:cNvSpPr/>
          <p:nvPr/>
        </p:nvSpPr>
        <p:spPr>
          <a:xfrm>
            <a:off x="6862867" y="2631977"/>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椭圆 18"/>
          <p:cNvSpPr/>
          <p:nvPr/>
        </p:nvSpPr>
        <p:spPr>
          <a:xfrm>
            <a:off x="6405667" y="1889027"/>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a:off x="6462817" y="2689127"/>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椭圆 20"/>
          <p:cNvSpPr/>
          <p:nvPr/>
        </p:nvSpPr>
        <p:spPr>
          <a:xfrm>
            <a:off x="6405667" y="3203477"/>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椭圆 21"/>
          <p:cNvSpPr/>
          <p:nvPr/>
        </p:nvSpPr>
        <p:spPr>
          <a:xfrm>
            <a:off x="5948467" y="2403377"/>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a:off x="6805717" y="3032027"/>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椭圆 23"/>
          <p:cNvSpPr/>
          <p:nvPr/>
        </p:nvSpPr>
        <p:spPr>
          <a:xfrm>
            <a:off x="6862867" y="2231927"/>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椭圆 24"/>
          <p:cNvSpPr/>
          <p:nvPr/>
        </p:nvSpPr>
        <p:spPr>
          <a:xfrm>
            <a:off x="7034317" y="3260627"/>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椭圆 25"/>
          <p:cNvSpPr/>
          <p:nvPr/>
        </p:nvSpPr>
        <p:spPr>
          <a:xfrm>
            <a:off x="7205767" y="2860577"/>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27" name="直接连接符 26"/>
          <p:cNvCxnSpPr/>
          <p:nvPr/>
        </p:nvCxnSpPr>
        <p:spPr>
          <a:xfrm rot="16200000" flipH="1">
            <a:off x="4805466" y="2289077"/>
            <a:ext cx="2343150" cy="1771650"/>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977167" y="2746277"/>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29" name="直接连接符 28"/>
          <p:cNvCxnSpPr>
            <a:stCxn id="19" idx="3"/>
          </p:cNvCxnSpPr>
          <p:nvPr/>
        </p:nvCxnSpPr>
        <p:spPr>
          <a:xfrm rot="5400000">
            <a:off x="5658534" y="1827693"/>
            <a:ext cx="645388" cy="865619"/>
          </a:xfrm>
          <a:prstGeom prst="line">
            <a:avLst/>
          </a:prstGeom>
          <a:ln>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5667" y="1669178"/>
            <a:ext cx="260008" cy="300082"/>
          </a:xfrm>
          <a:prstGeom prst="rect">
            <a:avLst/>
          </a:prstGeom>
          <a:noFill/>
        </p:spPr>
        <p:txBody>
          <a:bodyPr wrap="none" rtlCol="0">
            <a:spAutoFit/>
          </a:bodyPr>
          <a:lstStyle/>
          <a:p>
            <a:r>
              <a:rPr lang="en-AU" altLang="zh-CN" sz="1350" dirty="0"/>
              <a:t>x</a:t>
            </a:r>
            <a:endParaRPr lang="zh-CN" altLang="en-US" sz="1350" dirty="0"/>
          </a:p>
        </p:txBody>
      </p:sp>
      <p:sp>
        <p:nvSpPr>
          <p:cNvPr id="31" name="TextBox 30"/>
          <p:cNvSpPr txBox="1"/>
          <p:nvPr/>
        </p:nvSpPr>
        <p:spPr>
          <a:xfrm>
            <a:off x="5319817" y="2517677"/>
            <a:ext cx="290464" cy="300082"/>
          </a:xfrm>
          <a:prstGeom prst="rect">
            <a:avLst/>
          </a:prstGeom>
          <a:noFill/>
        </p:spPr>
        <p:txBody>
          <a:bodyPr wrap="none" rtlCol="0">
            <a:spAutoFit/>
          </a:bodyPr>
          <a:lstStyle/>
          <a:p>
            <a:r>
              <a:rPr lang="en-AU" altLang="zh-CN" sz="1350" dirty="0"/>
              <a:t>x</a:t>
            </a:r>
            <a:r>
              <a:rPr lang="en-AU" altLang="zh-CN" sz="1350" dirty="0">
                <a:latin typeface="Times New Roman" panose="02020603050405020304"/>
                <a:cs typeface="Times New Roman" panose="02020603050405020304"/>
              </a:rPr>
              <a:t>'</a:t>
            </a:r>
            <a:endParaRPr lang="zh-CN" altLang="en-US" sz="1350" dirty="0"/>
          </a:p>
        </p:txBody>
      </p:sp>
      <p:cxnSp>
        <p:nvCxnSpPr>
          <p:cNvPr id="32" name="直接箭头连接符 31"/>
          <p:cNvCxnSpPr/>
          <p:nvPr/>
        </p:nvCxnSpPr>
        <p:spPr>
          <a:xfrm flipV="1">
            <a:off x="4462567" y="3260627"/>
            <a:ext cx="1600200" cy="114300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33" name="对象 32"/>
          <p:cNvGraphicFramePr>
            <a:graphicFrameLocks noChangeAspect="1"/>
          </p:cNvGraphicFramePr>
          <p:nvPr>
            <p:extLst>
              <p:ext uri="{D42A27DB-BD31-4B8C-83A1-F6EECF244321}">
                <p14:modId xmlns:p14="http://schemas.microsoft.com/office/powerpoint/2010/main" val="462322413"/>
              </p:ext>
            </p:extLst>
          </p:nvPr>
        </p:nvGraphicFramePr>
        <p:xfrm>
          <a:off x="5125150" y="3889277"/>
          <a:ext cx="257175" cy="314325"/>
        </p:xfrm>
        <a:graphic>
          <a:graphicData uri="http://schemas.openxmlformats.org/presentationml/2006/ole">
            <mc:AlternateContent xmlns:mc="http://schemas.openxmlformats.org/markup-compatibility/2006">
              <mc:Choice xmlns:v="urn:schemas-microsoft-com:vml" Requires="v">
                <p:oleObj name="Equation" r:id="rId5" imgW="342900" imgH="419100" progId="Equation.KSEE3">
                  <p:embed/>
                </p:oleObj>
              </mc:Choice>
              <mc:Fallback>
                <p:oleObj name="Equation" r:id="rId5" imgW="342900" imgH="419100" progId="Equation.KSEE3">
                  <p:embed/>
                  <p:pic>
                    <p:nvPicPr>
                      <p:cNvPr id="33" name="对象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5150" y="3889277"/>
                        <a:ext cx="257175"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标题 1"/>
          <p:cNvSpPr txBox="1"/>
          <p:nvPr/>
        </p:nvSpPr>
        <p:spPr>
          <a:xfrm>
            <a:off x="30661" y="-2976"/>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kern="0" dirty="0">
                <a:ea typeface="仿宋" panose="02010609060101010101" pitchFamily="49" charset="-122"/>
              </a:rPr>
              <a:t> 函数间隔和几何间隔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28032"/>
            <a:ext cx="7886700" cy="3263504"/>
          </a:xfrm>
        </p:spPr>
        <p:txBody>
          <a:bodyPr/>
          <a:lstStyle/>
          <a:p>
            <a:r>
              <a:rPr lang="zh-CN" altLang="en-US" sz="2400" dirty="0"/>
              <a:t>几何间隔</a:t>
            </a:r>
            <a:endParaRPr lang="en-US" altLang="zh-CN" sz="2400" dirty="0"/>
          </a:p>
          <a:p>
            <a:pPr lvl="1"/>
            <a:r>
              <a:rPr lang="zh-CN" altLang="en-US" sz="2000" dirty="0"/>
              <a:t>样本点的几何间隔：正例和负例</a:t>
            </a:r>
            <a:endParaRPr lang="en-US" altLang="zh-CN" sz="2000" dirty="0"/>
          </a:p>
          <a:p>
            <a:pPr marL="457200" lvl="1" indent="0">
              <a:buNone/>
            </a:pPr>
            <a:endParaRPr lang="en-US" altLang="zh-CN" dirty="0"/>
          </a:p>
          <a:p>
            <a:pPr lvl="1"/>
            <a:endParaRPr lang="en-US" altLang="zh-CN" dirty="0"/>
          </a:p>
          <a:p>
            <a:pPr lvl="1"/>
            <a:endParaRPr lang="en-US" altLang="zh-CN" dirty="0"/>
          </a:p>
        </p:txBody>
      </p:sp>
      <p:pic>
        <p:nvPicPr>
          <p:cNvPr id="184374" name="Picture 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946432"/>
            <a:ext cx="2700300" cy="1978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5" name="Picture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931" y="2276872"/>
            <a:ext cx="2280704" cy="704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6" name="Picture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4113602"/>
            <a:ext cx="2249255" cy="60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下箭头 3"/>
          <p:cNvSpPr/>
          <p:nvPr/>
        </p:nvSpPr>
        <p:spPr>
          <a:xfrm>
            <a:off x="3505550" y="3359468"/>
            <a:ext cx="270030" cy="392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标题 1"/>
          <p:cNvSpPr txBox="1"/>
          <p:nvPr/>
        </p:nvSpPr>
        <p:spPr>
          <a:xfrm>
            <a:off x="0" y="4462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函数间隔和几何间隔</a:t>
            </a:r>
          </a:p>
        </p:txBody>
      </p:sp>
      <p:grpSp>
        <p:nvGrpSpPr>
          <p:cNvPr id="6" name="组合 5">
            <a:extLst>
              <a:ext uri="{FF2B5EF4-FFF2-40B4-BE49-F238E27FC236}">
                <a16:creationId xmlns:a16="http://schemas.microsoft.com/office/drawing/2014/main" id="{2C1156F4-47DB-4A7F-A62A-C4E6679DC49D}"/>
              </a:ext>
            </a:extLst>
          </p:cNvPr>
          <p:cNvGrpSpPr/>
          <p:nvPr/>
        </p:nvGrpSpPr>
        <p:grpSpPr>
          <a:xfrm>
            <a:off x="1261026" y="2276872"/>
            <a:ext cx="2319976" cy="677853"/>
            <a:chOff x="1261026" y="2276872"/>
            <a:chExt cx="2319976" cy="677853"/>
          </a:xfrm>
        </p:grpSpPr>
        <p:pic>
          <p:nvPicPr>
            <p:cNvPr id="1843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1026" y="2276872"/>
              <a:ext cx="2319976" cy="67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a:extLst>
                <a:ext uri="{FF2B5EF4-FFF2-40B4-BE49-F238E27FC236}">
                  <a16:creationId xmlns:a16="http://schemas.microsoft.com/office/drawing/2014/main" id="{33F8319B-CEA9-4CD4-907E-5CBC2A765A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1681" y="2476547"/>
              <a:ext cx="216024" cy="344038"/>
            </a:xfrm>
            <a:prstGeom prst="rect">
              <a:avLst/>
            </a:prstGeom>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96752"/>
            <a:ext cx="7886700" cy="4608512"/>
          </a:xfrm>
        </p:spPr>
        <p:txBody>
          <a:bodyPr>
            <a:normAutofit/>
          </a:bodyPr>
          <a:lstStyle/>
          <a:p>
            <a:r>
              <a:rPr lang="zh-CN" altLang="en-US" sz="2400" dirty="0"/>
              <a:t>几何间隔</a:t>
            </a:r>
            <a:endParaRPr lang="en-US" altLang="zh-CN" sz="2400" dirty="0"/>
          </a:p>
          <a:p>
            <a:pPr lvl="1"/>
            <a:r>
              <a:rPr lang="zh-CN" altLang="en-US" sz="2000" dirty="0"/>
              <a:t>对于给定的训练数据集</a:t>
            </a:r>
            <a:r>
              <a:rPr lang="en-US" altLang="zh-CN" sz="2000" dirty="0"/>
              <a:t>T</a:t>
            </a:r>
            <a:r>
              <a:rPr lang="zh-CN" altLang="en-US" sz="2000" dirty="0"/>
              <a:t>和超平面</a:t>
            </a:r>
            <a:r>
              <a:rPr lang="en-US" altLang="zh-CN" sz="2000" dirty="0"/>
              <a:t>(w, b)</a:t>
            </a:r>
          </a:p>
          <a:p>
            <a:pPr lvl="1"/>
            <a:endParaRPr lang="en-US" altLang="zh-CN" sz="1800" dirty="0"/>
          </a:p>
          <a:p>
            <a:pPr lvl="1"/>
            <a:endParaRPr lang="en-US" altLang="zh-CN" sz="2000" dirty="0"/>
          </a:p>
          <a:p>
            <a:pPr lvl="1"/>
            <a:endParaRPr lang="en-US" altLang="zh-CN" sz="2000" dirty="0"/>
          </a:p>
          <a:p>
            <a:pPr lvl="1"/>
            <a:endParaRPr lang="en-US" altLang="zh-CN" sz="2000" dirty="0"/>
          </a:p>
          <a:p>
            <a:pPr lvl="1"/>
            <a:endParaRPr lang="en-US" altLang="zh-CN" sz="2000" dirty="0"/>
          </a:p>
          <a:p>
            <a:pPr lvl="1"/>
            <a:r>
              <a:rPr lang="zh-CN" altLang="en-US" sz="2000" dirty="0"/>
              <a:t>训练数据集的几何间隔</a:t>
            </a:r>
            <a:endParaRPr lang="en-US" altLang="zh-CN" sz="2000" dirty="0"/>
          </a:p>
          <a:p>
            <a:pPr lvl="1"/>
            <a:endParaRPr lang="en-US" altLang="zh-CN" sz="2000" dirty="0"/>
          </a:p>
          <a:p>
            <a:pPr lvl="1"/>
            <a:endParaRPr lang="en-US" altLang="zh-CN" sz="2000" dirty="0"/>
          </a:p>
          <a:p>
            <a:pPr lvl="1"/>
            <a:r>
              <a:rPr lang="zh-CN" altLang="en-US" sz="2000" dirty="0"/>
              <a:t>即</a:t>
            </a:r>
            <a:endParaRPr lang="en-US" altLang="zh-CN" sz="2000" dirty="0"/>
          </a:p>
          <a:p>
            <a:pPr lvl="1"/>
            <a:endParaRPr lang="en-US" altLang="zh-CN" sz="2000" dirty="0"/>
          </a:p>
        </p:txBody>
      </p:sp>
      <p:pic>
        <p:nvPicPr>
          <p:cNvPr id="1843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271" y="3786430"/>
            <a:ext cx="1130378" cy="383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4648794"/>
            <a:ext cx="1250176" cy="168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8364" y="2415556"/>
            <a:ext cx="2249255" cy="60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a:extLst>
              <a:ext uri="{FF2B5EF4-FFF2-40B4-BE49-F238E27FC236}">
                <a16:creationId xmlns:a16="http://schemas.microsoft.com/office/drawing/2014/main" id="{743CFB13-D966-409D-A9F3-F6F8A6271A62}"/>
              </a:ext>
            </a:extLst>
          </p:cNvPr>
          <p:cNvSpPr txBox="1"/>
          <p:nvPr/>
        </p:nvSpPr>
        <p:spPr>
          <a:xfrm>
            <a:off x="0" y="4462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函数间隔和几何间隔</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048448"/>
            <a:ext cx="7886700" cy="5620912"/>
          </a:xfrm>
        </p:spPr>
        <p:txBody>
          <a:bodyPr>
            <a:normAutofit/>
          </a:bodyPr>
          <a:lstStyle/>
          <a:p>
            <a:r>
              <a:rPr lang="zh-CN" altLang="en-US" sz="2400" dirty="0"/>
              <a:t>最大间隔分类超平面</a:t>
            </a:r>
            <a:endParaRPr lang="en-US" altLang="zh-CN" sz="2400" dirty="0"/>
          </a:p>
          <a:p>
            <a:endParaRPr lang="en-US" altLang="zh-CN" sz="2400" dirty="0"/>
          </a:p>
          <a:p>
            <a:endParaRPr lang="en-US" altLang="zh-CN" sz="2400" dirty="0"/>
          </a:p>
          <a:p>
            <a:endParaRPr lang="en-US" altLang="zh-CN" sz="2400" dirty="0"/>
          </a:p>
          <a:p>
            <a:r>
              <a:rPr lang="zh-CN" altLang="en-US" sz="2400" dirty="0"/>
              <a:t>根据几何间隔和函数间隔的关系</a:t>
            </a:r>
            <a:endParaRPr lang="en-US" altLang="zh-CN" sz="2400" dirty="0"/>
          </a:p>
          <a:p>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r>
              <a:rPr lang="zh-CN" altLang="en-US" sz="2400" dirty="0"/>
              <a:t>考虑</a:t>
            </a:r>
            <a:endParaRPr lang="en-US" altLang="zh-CN" sz="2400" dirty="0"/>
          </a:p>
          <a:p>
            <a:pPr lvl="1"/>
            <a:r>
              <a:rPr lang="zh-CN" altLang="en-US" sz="2000" dirty="0"/>
              <a:t>可以取</a:t>
            </a:r>
            <a:endParaRPr lang="en-US" altLang="zh-CN" sz="2000" dirty="0"/>
          </a:p>
          <a:p>
            <a:pPr lvl="1"/>
            <a:r>
              <a:rPr lang="zh-CN" altLang="en-US" sz="2000" dirty="0"/>
              <a:t>最大化            和最小化               等价</a:t>
            </a:r>
          </a:p>
        </p:txBody>
      </p:sp>
      <p:pic>
        <p:nvPicPr>
          <p:cNvPr id="185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591477"/>
            <a:ext cx="4314449" cy="115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3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748" y="3573016"/>
            <a:ext cx="4314449" cy="12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3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1009" y="5517232"/>
            <a:ext cx="378043" cy="221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3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1528" y="5739127"/>
            <a:ext cx="328613"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3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955" y="5746580"/>
            <a:ext cx="617996" cy="465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9605" y="54277"/>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间隔最大化</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1502" y="1196752"/>
            <a:ext cx="7424913" cy="3888432"/>
          </a:xfrm>
        </p:spPr>
        <p:txBody>
          <a:bodyPr>
            <a:normAutofit/>
          </a:bodyPr>
          <a:lstStyle/>
          <a:p>
            <a:r>
              <a:rPr lang="zh-CN" altLang="en-US" sz="2400" dirty="0"/>
              <a:t>线性可分支持向量机学习的最优化问题</a:t>
            </a:r>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凸二次规划</a:t>
            </a:r>
            <a:r>
              <a:rPr lang="en-US" altLang="zh-CN" sz="2400" dirty="0"/>
              <a:t>(convex quadratic programming)</a:t>
            </a:r>
          </a:p>
          <a:p>
            <a:pPr lvl="1"/>
            <a:r>
              <a:rPr lang="zh-CN" altLang="en-US" sz="2000" dirty="0"/>
              <a:t>凸集</a:t>
            </a:r>
          </a:p>
          <a:p>
            <a:endParaRPr lang="en-US" altLang="zh-CN" sz="2400" dirty="0"/>
          </a:p>
          <a:p>
            <a:endParaRPr lang="zh-CN" altLang="en-US" sz="2400" dirty="0"/>
          </a:p>
        </p:txBody>
      </p:sp>
      <p:pic>
        <p:nvPicPr>
          <p:cNvPr id="187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916832"/>
            <a:ext cx="4877875" cy="1116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107504" y="18473"/>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间隔最大化</a:t>
            </a:r>
          </a:p>
        </p:txBody>
      </p:sp>
      <p:pic>
        <p:nvPicPr>
          <p:cNvPr id="6" name="Picture 8">
            <a:extLst>
              <a:ext uri="{FF2B5EF4-FFF2-40B4-BE49-F238E27FC236}">
                <a16:creationId xmlns:a16="http://schemas.microsoft.com/office/drawing/2014/main" id="{EE49120F-4114-4FB0-A565-CB0BAA4E13E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7464" y="4178394"/>
            <a:ext cx="4149071" cy="21817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24744"/>
            <a:ext cx="7886700" cy="4032448"/>
          </a:xfrm>
        </p:spPr>
        <p:txBody>
          <a:bodyPr>
            <a:normAutofit lnSpcReduction="10000"/>
          </a:bodyPr>
          <a:lstStyle/>
          <a:p>
            <a:pPr>
              <a:lnSpc>
                <a:spcPct val="120000"/>
              </a:lnSpc>
            </a:pPr>
            <a:r>
              <a:rPr lang="zh-CN" altLang="en-US" sz="2400" dirty="0">
                <a:solidFill>
                  <a:srgbClr val="C00000"/>
                </a:solidFill>
              </a:rPr>
              <a:t>凸优化问题</a:t>
            </a:r>
            <a:r>
              <a:rPr lang="en-US" altLang="zh-CN" sz="2400" dirty="0">
                <a:solidFill>
                  <a:srgbClr val="C00000"/>
                </a:solidFill>
              </a:rPr>
              <a:t>: </a:t>
            </a:r>
            <a:r>
              <a:rPr lang="zh-CN" altLang="en-US" sz="2400" dirty="0"/>
              <a:t>指约束最优化问题：</a:t>
            </a:r>
            <a:endParaRPr lang="en-US" altLang="zh-CN" sz="2400" dirty="0"/>
          </a:p>
          <a:p>
            <a:pPr>
              <a:lnSpc>
                <a:spcPct val="120000"/>
              </a:lnSpc>
            </a:pPr>
            <a:endParaRPr lang="en-US" altLang="zh-CN" sz="2400" dirty="0"/>
          </a:p>
          <a:p>
            <a:pPr marL="0" indent="0">
              <a:lnSpc>
                <a:spcPct val="120000"/>
              </a:lnSpc>
              <a:buNone/>
            </a:pPr>
            <a:endParaRPr lang="en-US" altLang="zh-CN" sz="2400" dirty="0"/>
          </a:p>
          <a:p>
            <a:pPr marL="0" indent="0">
              <a:lnSpc>
                <a:spcPct val="120000"/>
              </a:lnSpc>
              <a:buNone/>
            </a:pPr>
            <a:endParaRPr lang="en-US" altLang="zh-CN" sz="2400" dirty="0"/>
          </a:p>
          <a:p>
            <a:pPr marL="0" indent="0">
              <a:lnSpc>
                <a:spcPct val="120000"/>
              </a:lnSpc>
              <a:buNone/>
            </a:pPr>
            <a:endParaRPr lang="en-US" altLang="zh-CN" sz="2400" dirty="0"/>
          </a:p>
          <a:p>
            <a:pPr lvl="1">
              <a:lnSpc>
                <a:spcPct val="120000"/>
              </a:lnSpc>
            </a:pPr>
            <a:r>
              <a:rPr lang="zh-CN" altLang="en-US" sz="2000" dirty="0"/>
              <a:t>其中，目标函数</a:t>
            </a:r>
            <a:r>
              <a:rPr lang="en-US" altLang="zh-CN" sz="2000" dirty="0"/>
              <a:t>f(w) </a:t>
            </a:r>
            <a:r>
              <a:rPr lang="zh-CN" altLang="en-US" sz="2000" dirty="0"/>
              <a:t>和约束函数</a:t>
            </a:r>
            <a:r>
              <a:rPr lang="en-US" altLang="zh-CN" sz="2000" dirty="0" err="1"/>
              <a:t>g</a:t>
            </a:r>
            <a:r>
              <a:rPr lang="en-US" altLang="zh-CN" sz="2000" baseline="-25000" dirty="0" err="1"/>
              <a:t>i</a:t>
            </a:r>
            <a:r>
              <a:rPr lang="en-US" altLang="zh-CN" sz="2000" dirty="0"/>
              <a:t>(w)</a:t>
            </a:r>
            <a:r>
              <a:rPr lang="zh-CN" altLang="en-US" sz="2000" dirty="0"/>
              <a:t>都是</a:t>
            </a:r>
            <a:r>
              <a:rPr lang="en-US" altLang="zh-CN" sz="2000" dirty="0" err="1"/>
              <a:t>R</a:t>
            </a:r>
            <a:r>
              <a:rPr lang="en-US" altLang="zh-CN" sz="2000" baseline="30000" dirty="0" err="1"/>
              <a:t>n</a:t>
            </a:r>
            <a:r>
              <a:rPr lang="zh-CN" altLang="en-US" sz="2000" dirty="0"/>
              <a:t>上连续可微的凸函数，约束函数</a:t>
            </a:r>
            <a:r>
              <a:rPr lang="en-US" altLang="zh-CN" sz="2000" dirty="0" err="1"/>
              <a:t>h</a:t>
            </a:r>
            <a:r>
              <a:rPr lang="en-US" altLang="zh-CN" sz="2000" baseline="-25000" dirty="0" err="1"/>
              <a:t>j</a:t>
            </a:r>
            <a:r>
              <a:rPr lang="en-US" altLang="zh-CN" sz="2000" dirty="0"/>
              <a:t>(w)</a:t>
            </a:r>
            <a:r>
              <a:rPr lang="zh-CN" altLang="en-US" sz="2000" dirty="0"/>
              <a:t>是</a:t>
            </a:r>
            <a:r>
              <a:rPr lang="en-US" altLang="zh-CN" sz="2000" dirty="0" err="1"/>
              <a:t>R</a:t>
            </a:r>
            <a:r>
              <a:rPr lang="en-US" altLang="zh-CN" sz="2000" baseline="30000" dirty="0" err="1"/>
              <a:t>n</a:t>
            </a:r>
            <a:r>
              <a:rPr lang="zh-CN" altLang="en-US" sz="2000" dirty="0"/>
              <a:t>上的仿射函数</a:t>
            </a:r>
            <a:endParaRPr lang="en-US" altLang="zh-CN" sz="2000" dirty="0"/>
          </a:p>
          <a:p>
            <a:pPr>
              <a:lnSpc>
                <a:spcPct val="120000"/>
              </a:lnSpc>
            </a:pPr>
            <a:r>
              <a:rPr lang="zh-CN" altLang="en-US" sz="2400" dirty="0"/>
              <a:t>当目标函数为二次函数，</a:t>
            </a:r>
            <a:r>
              <a:rPr lang="en-US" altLang="zh-CN" sz="2400" dirty="0"/>
              <a:t>g</a:t>
            </a:r>
            <a:r>
              <a:rPr lang="zh-CN" altLang="en-US" sz="2400" dirty="0"/>
              <a:t>函数为仿射函数时，为</a:t>
            </a:r>
            <a:r>
              <a:rPr lang="zh-CN" altLang="en-US" sz="2400" dirty="0">
                <a:solidFill>
                  <a:srgbClr val="C00000"/>
                </a:solidFill>
              </a:rPr>
              <a:t>凸二次规划问题</a:t>
            </a:r>
            <a:r>
              <a:rPr lang="zh-CN" altLang="en-US" sz="2400" dirty="0"/>
              <a:t>。</a:t>
            </a:r>
          </a:p>
        </p:txBody>
      </p:sp>
      <p:pic>
        <p:nvPicPr>
          <p:cNvPr id="1884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2019" y="1700808"/>
            <a:ext cx="1293504" cy="389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84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2391905"/>
            <a:ext cx="2774843"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107504" y="-17156"/>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凸优化问题</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1143000"/>
          </a:xfrm>
        </p:spPr>
        <p:txBody>
          <a:bodyPr>
            <a:normAutofit/>
          </a:bodyPr>
          <a:lstStyle/>
          <a:p>
            <a:pPr marL="314325" marR="312420" algn="l">
              <a:spcBef>
                <a:spcPts val="15"/>
              </a:spcBef>
              <a:spcAft>
                <a:spcPts val="0"/>
              </a:spcAft>
            </a:pPr>
            <a:r>
              <a:rPr lang="zh-CN" altLang="en-US" sz="3200" b="1" kern="0" dirty="0">
                <a:effectLst/>
                <a:latin typeface="仿宋" panose="02010609060101010101" pitchFamily="49" charset="-122"/>
                <a:ea typeface="仿宋" panose="02010609060101010101" pitchFamily="49" charset="-122"/>
              </a:rPr>
              <a:t>提纲</a:t>
            </a:r>
            <a:endParaRPr lang="zh-CN" altLang="zh-CN" sz="3200" b="1" kern="0" dirty="0">
              <a:effectLst/>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467544" y="1268760"/>
            <a:ext cx="8229600" cy="4525963"/>
          </a:xfrm>
        </p:spPr>
        <p:txBody>
          <a:bodyPr>
            <a:noAutofit/>
          </a:bodyPr>
          <a:lstStyle/>
          <a:p>
            <a:r>
              <a:rPr lang="en-US" altLang="zh-CN" sz="2800" dirty="0"/>
              <a:t>SVM</a:t>
            </a:r>
            <a:r>
              <a:rPr lang="zh-CN" altLang="en-US" sz="2800" dirty="0"/>
              <a:t>简介</a:t>
            </a:r>
          </a:p>
          <a:p>
            <a:r>
              <a:rPr lang="zh-CN" altLang="en-US" sz="2800" dirty="0"/>
              <a:t>线性可分支持向量机与硬间隔最大化</a:t>
            </a:r>
          </a:p>
          <a:p>
            <a:r>
              <a:rPr lang="zh-CN" altLang="en-US" sz="2800" dirty="0"/>
              <a:t>线性支持向量机与软间隔最大化</a:t>
            </a:r>
            <a:endParaRPr lang="en-US" altLang="zh-CN" sz="2800" dirty="0"/>
          </a:p>
          <a:p>
            <a:r>
              <a:rPr lang="zh-CN" altLang="en-US" sz="2800" dirty="0"/>
              <a:t>核函数和非线性支持向量机</a:t>
            </a:r>
            <a:endParaRPr lang="en-US" altLang="zh-CN" sz="2800" dirty="0"/>
          </a:p>
          <a:p>
            <a:r>
              <a:rPr lang="en-US" altLang="zh-CN" sz="2800" dirty="0"/>
              <a:t>SMO</a:t>
            </a:r>
            <a:r>
              <a:rPr lang="zh-CN" altLang="en-US" sz="2800" dirty="0"/>
              <a:t> 算法</a:t>
            </a:r>
            <a:br>
              <a:rPr lang="zh-CN" altLang="en-US" sz="2800" dirty="0"/>
            </a:b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484784"/>
            <a:ext cx="8263830" cy="4896544"/>
          </a:xfrm>
        </p:spPr>
        <p:txBody>
          <a:bodyPr>
            <a:normAutofit/>
          </a:bodyPr>
          <a:lstStyle/>
          <a:p>
            <a:r>
              <a:rPr lang="zh-CN" altLang="en-US" sz="2400" dirty="0"/>
              <a:t>输入：线性可分训练数据集</a:t>
            </a:r>
            <a:endParaRPr lang="en-US" altLang="zh-CN" sz="2400" dirty="0"/>
          </a:p>
          <a:p>
            <a:endParaRPr lang="en-US" altLang="zh-CN" sz="2400" dirty="0"/>
          </a:p>
          <a:p>
            <a:r>
              <a:rPr lang="zh-CN" altLang="en-US" sz="2400" dirty="0"/>
              <a:t>输出：最大间隔分离超平面和分类决策函数</a:t>
            </a:r>
            <a:endParaRPr lang="en-US" altLang="zh-CN" sz="2400" dirty="0"/>
          </a:p>
          <a:p>
            <a:r>
              <a:rPr lang="zh-CN" altLang="en-US" sz="2400" dirty="0"/>
              <a:t>构造并求解约束最优化问题</a:t>
            </a:r>
            <a:endParaRPr lang="en-US" altLang="zh-CN" sz="2400" dirty="0"/>
          </a:p>
          <a:p>
            <a:endParaRPr lang="en-US" altLang="zh-CN" sz="2400" dirty="0"/>
          </a:p>
          <a:p>
            <a:pPr marL="0" indent="0">
              <a:buNone/>
            </a:pPr>
            <a:r>
              <a:rPr lang="en-US" altLang="zh-CN" sz="2400" dirty="0"/>
              <a:t>                                                                    		 </a:t>
            </a:r>
            <a:r>
              <a:rPr lang="zh-CN" altLang="en-US" sz="2000" dirty="0"/>
              <a:t>求得</a:t>
            </a:r>
            <a:r>
              <a:rPr lang="en-US" altLang="zh-CN" sz="2000" dirty="0"/>
              <a:t>w</a:t>
            </a:r>
            <a:r>
              <a:rPr lang="zh-CN" altLang="en-US" sz="2000" dirty="0"/>
              <a:t>*和</a:t>
            </a:r>
            <a:r>
              <a:rPr lang="en-US" altLang="zh-CN" sz="2000" dirty="0"/>
              <a:t>b</a:t>
            </a:r>
            <a:r>
              <a:rPr lang="zh-CN" altLang="en-US" sz="2000" dirty="0"/>
              <a:t>*</a:t>
            </a:r>
            <a:endParaRPr lang="en-US" altLang="zh-CN" sz="2400" dirty="0"/>
          </a:p>
          <a:p>
            <a:endParaRPr lang="en-US" altLang="zh-CN" sz="2400" dirty="0"/>
          </a:p>
          <a:p>
            <a:r>
              <a:rPr lang="zh-CN" altLang="en-US" sz="2400" dirty="0"/>
              <a:t>得到分离超平面</a:t>
            </a:r>
            <a:endParaRPr lang="en-US" altLang="zh-CN" sz="2400" dirty="0"/>
          </a:p>
          <a:p>
            <a:endParaRPr lang="en-US" altLang="zh-CN" sz="2400" dirty="0"/>
          </a:p>
          <a:p>
            <a:r>
              <a:rPr lang="zh-CN" altLang="en-US" sz="2400" dirty="0"/>
              <a:t>分类决策函数</a:t>
            </a:r>
            <a:endParaRPr lang="en-US" altLang="zh-CN" sz="2400" dirty="0"/>
          </a:p>
        </p:txBody>
      </p:sp>
      <p:pic>
        <p:nvPicPr>
          <p:cNvPr id="189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637" y="1585517"/>
            <a:ext cx="3140351" cy="27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2279" y="1974026"/>
            <a:ext cx="3089144" cy="252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1432" y="1992443"/>
            <a:ext cx="351755" cy="24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3187" y="1992794"/>
            <a:ext cx="774977" cy="244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9711" y="3321964"/>
            <a:ext cx="3913263"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7"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888" y="4894217"/>
            <a:ext cx="1537990" cy="27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8"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5007" y="5753210"/>
            <a:ext cx="2210246" cy="27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标题 1"/>
          <p:cNvSpPr txBox="1"/>
          <p:nvPr/>
        </p:nvSpPr>
        <p:spPr>
          <a:xfrm>
            <a:off x="78288" y="5868"/>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线性可分支持向量机学习算法</a:t>
            </a:r>
          </a:p>
        </p:txBody>
      </p:sp>
      <p:sp>
        <p:nvSpPr>
          <p:cNvPr id="2" name="箭头: 右 1">
            <a:extLst>
              <a:ext uri="{FF2B5EF4-FFF2-40B4-BE49-F238E27FC236}">
                <a16:creationId xmlns:a16="http://schemas.microsoft.com/office/drawing/2014/main" id="{3B69B2FA-79BD-4A8F-9C74-5A427B4B295E}"/>
              </a:ext>
            </a:extLst>
          </p:cNvPr>
          <p:cNvSpPr/>
          <p:nvPr/>
        </p:nvSpPr>
        <p:spPr>
          <a:xfrm>
            <a:off x="6732240" y="3861047"/>
            <a:ext cx="360040" cy="2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08912" cy="4896544"/>
          </a:xfrm>
        </p:spPr>
        <p:txBody>
          <a:bodyPr>
            <a:normAutofit/>
          </a:bodyPr>
          <a:lstStyle/>
          <a:p>
            <a:pPr>
              <a:lnSpc>
                <a:spcPct val="120000"/>
              </a:lnSpc>
            </a:pPr>
            <a:r>
              <a:rPr lang="zh-CN" altLang="en-US" sz="2400" dirty="0"/>
              <a:t> 在线性可分情况下，训练数据集的样本点中与分离超平面距离最近的样本点的实例称为支持向量</a:t>
            </a:r>
            <a:r>
              <a:rPr lang="en-US" altLang="zh-CN" sz="2400" dirty="0"/>
              <a:t>(support vector)</a:t>
            </a:r>
            <a:r>
              <a:rPr lang="zh-CN" altLang="en-US" sz="2400" dirty="0"/>
              <a:t>；</a:t>
            </a:r>
            <a:endParaRPr lang="en-US" altLang="zh-CN" sz="2400" dirty="0"/>
          </a:p>
          <a:p>
            <a:pPr>
              <a:lnSpc>
                <a:spcPct val="120000"/>
              </a:lnSpc>
            </a:pPr>
            <a:r>
              <a:rPr lang="zh-CN" altLang="en-US" sz="2400" dirty="0"/>
              <a:t>支持向量是使约束条件式等号成立的点，即</a:t>
            </a:r>
            <a:endParaRPr lang="en-US" altLang="zh-CN" sz="2400" dirty="0"/>
          </a:p>
          <a:p>
            <a:endParaRPr lang="en-US" altLang="zh-CN" sz="2400" dirty="0"/>
          </a:p>
          <a:p>
            <a:endParaRPr lang="en-US" altLang="zh-CN" sz="2400" dirty="0"/>
          </a:p>
          <a:p>
            <a:endParaRPr lang="en-US" altLang="zh-CN" sz="2400" dirty="0"/>
          </a:p>
          <a:p>
            <a:r>
              <a:rPr lang="zh-CN" altLang="en-US" sz="2400" dirty="0"/>
              <a:t>正例：</a:t>
            </a:r>
            <a:endParaRPr lang="en-US" altLang="zh-CN" sz="2400" dirty="0"/>
          </a:p>
          <a:p>
            <a:endParaRPr lang="en-US" altLang="zh-CN" sz="2400" dirty="0"/>
          </a:p>
          <a:p>
            <a:r>
              <a:rPr lang="zh-CN" altLang="en-US" sz="2400" dirty="0"/>
              <a:t>负例：</a:t>
            </a:r>
          </a:p>
        </p:txBody>
      </p:sp>
      <p:pic>
        <p:nvPicPr>
          <p:cNvPr id="191540" name="Picture 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632" y="3210459"/>
            <a:ext cx="2178509" cy="27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541"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304745"/>
            <a:ext cx="1458162" cy="276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542" name="Picture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3938" y="5121188"/>
            <a:ext cx="1910694" cy="32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543" name="Picture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3861048"/>
            <a:ext cx="3122106" cy="2283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0" y="75619"/>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支持向量和</a:t>
            </a:r>
            <a:r>
              <a:rPr lang="en-AU" altLang="zh-CN" sz="3200" b="1" kern="0" dirty="0">
                <a:ea typeface="仿宋" panose="02010609060101010101" pitchFamily="49" charset="-122"/>
              </a:rPr>
              <a:t>Margins</a:t>
            </a:r>
            <a:r>
              <a:rPr lang="zh-CN" altLang="en-US" sz="3200" b="1" kern="0" dirty="0">
                <a:ea typeface="仿宋" panose="02010609060101010101" pitchFamily="49" charset="-122"/>
              </a:rPr>
              <a:t>（边界）</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867" y="1662735"/>
            <a:ext cx="3857307" cy="2864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9907" y="1355042"/>
            <a:ext cx="2414360" cy="1919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3305" y="3635018"/>
            <a:ext cx="1731232" cy="453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8140" y="4179276"/>
            <a:ext cx="1746757"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6699" y="4966600"/>
            <a:ext cx="3305168" cy="32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0" y="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kern="0" dirty="0">
                <a:ea typeface="仿宋" panose="02010609060101010101" pitchFamily="49" charset="-122"/>
              </a:rPr>
              <a:t>  例子：</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94172"/>
            <a:ext cx="8676456" cy="4172779"/>
          </a:xfrm>
        </p:spPr>
        <p:txBody>
          <a:bodyPr>
            <a:normAutofit/>
          </a:bodyPr>
          <a:lstStyle/>
          <a:p>
            <a:r>
              <a:rPr lang="zh-CN" altLang="en-US" sz="2400" dirty="0"/>
              <a:t>如何求解：</a:t>
            </a:r>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在约束最优化问题中，常常利用拉格朗日对偶 </a:t>
            </a:r>
            <a:r>
              <a:rPr lang="en-US" altLang="zh-CN" sz="2400" dirty="0"/>
              <a:t>(Lagrange duality)</a:t>
            </a:r>
            <a:r>
              <a:rPr lang="zh-CN" altLang="en-US" sz="2400" dirty="0"/>
              <a:t>将原始问题转换为对偶问题，通过解对偶问题得到原始问题的解。</a:t>
            </a:r>
            <a:endParaRPr lang="en-US" altLang="zh-CN" sz="2400" dirty="0"/>
          </a:p>
        </p:txBody>
      </p:sp>
      <p:sp>
        <p:nvSpPr>
          <p:cNvPr id="6" name="标题 1"/>
          <p:cNvSpPr txBox="1"/>
          <p:nvPr/>
        </p:nvSpPr>
        <p:spPr>
          <a:xfrm>
            <a:off x="0" y="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拉格朗日对偶</a:t>
            </a:r>
          </a:p>
        </p:txBody>
      </p:sp>
      <p:pic>
        <p:nvPicPr>
          <p:cNvPr id="7" name="Picture 6">
            <a:extLst>
              <a:ext uri="{FF2B5EF4-FFF2-40B4-BE49-F238E27FC236}">
                <a16:creationId xmlns:a16="http://schemas.microsoft.com/office/drawing/2014/main" id="{6ACFC98C-FD9A-47F5-9504-853D4F79CF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4262" y="1806949"/>
            <a:ext cx="3913263"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3891" y="1484784"/>
            <a:ext cx="8196218" cy="4536504"/>
          </a:xfrm>
        </p:spPr>
        <p:txBody>
          <a:bodyPr>
            <a:normAutofit/>
          </a:bodyPr>
          <a:lstStyle/>
          <a:p>
            <a:r>
              <a:rPr lang="zh-CN" altLang="en-US" sz="2400" dirty="0"/>
              <a:t>原始问题</a:t>
            </a:r>
            <a:endParaRPr lang="en-US" altLang="zh-CN" sz="2400" dirty="0"/>
          </a:p>
          <a:p>
            <a:pPr lvl="1"/>
            <a:r>
              <a:rPr lang="zh-CN" altLang="en-US" sz="2000" dirty="0"/>
              <a:t>设</a:t>
            </a:r>
            <a:r>
              <a:rPr lang="en-US" altLang="zh-CN" sz="2000" dirty="0"/>
              <a:t>f(x),c(x),h(x)</a:t>
            </a:r>
            <a:r>
              <a:rPr lang="zh-CN" altLang="en-US" sz="2000" dirty="0"/>
              <a:t>是定义在</a:t>
            </a:r>
            <a:r>
              <a:rPr lang="en-US" altLang="zh-CN" sz="2000" dirty="0" err="1"/>
              <a:t>R</a:t>
            </a:r>
            <a:r>
              <a:rPr lang="en-US" altLang="zh-CN" sz="2000" baseline="30000" dirty="0" err="1"/>
              <a:t>n</a:t>
            </a:r>
            <a:r>
              <a:rPr lang="zh-CN" altLang="en-US" sz="2000" dirty="0"/>
              <a:t>上的连续可微函数</a:t>
            </a:r>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r>
              <a:rPr lang="zh-CN" altLang="en-US" sz="2000" dirty="0"/>
              <a:t>引进拉格朗日函数               为乘子，</a:t>
            </a:r>
            <a:endParaRPr lang="en-US" altLang="zh-CN" sz="2000" dirty="0"/>
          </a:p>
          <a:p>
            <a:pPr lvl="1"/>
            <a:endParaRPr lang="en-US" altLang="zh-CN" sz="2000" dirty="0"/>
          </a:p>
          <a:p>
            <a:pPr lvl="1"/>
            <a:endParaRPr lang="en-US" altLang="zh-CN" sz="2000" dirty="0"/>
          </a:p>
          <a:p>
            <a:pPr lvl="1"/>
            <a:endParaRPr lang="en-US" altLang="zh-CN" sz="2000" dirty="0"/>
          </a:p>
          <a:p>
            <a:pPr lvl="1"/>
            <a:r>
              <a:rPr lang="zh-CN" altLang="en-US" sz="2000" dirty="0"/>
              <a:t>考虑</a:t>
            </a:r>
            <a:r>
              <a:rPr lang="en-US" altLang="zh-CN" sz="2000" dirty="0"/>
              <a:t>x</a:t>
            </a:r>
            <a:r>
              <a:rPr lang="zh-CN" altLang="en-US" sz="2000" dirty="0"/>
              <a:t>的函数，</a:t>
            </a:r>
            <a:r>
              <a:rPr lang="en-US" altLang="zh-CN" sz="2000" dirty="0"/>
              <a:t>P</a:t>
            </a:r>
            <a:r>
              <a:rPr lang="zh-CN" altLang="en-US" sz="2000" dirty="0"/>
              <a:t>为原始问题</a:t>
            </a:r>
          </a:p>
        </p:txBody>
      </p:sp>
      <p:pic>
        <p:nvPicPr>
          <p:cNvPr id="190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111" y="2413791"/>
            <a:ext cx="1123625" cy="37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2600" y="2849242"/>
            <a:ext cx="2578799" cy="271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6351" y="3238850"/>
            <a:ext cx="2104340" cy="27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6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1746" y="4352945"/>
            <a:ext cx="4073549" cy="586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7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6034" y="3776556"/>
            <a:ext cx="633905" cy="3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7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3870" y="3796855"/>
            <a:ext cx="553641"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53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1884" y="5750128"/>
            <a:ext cx="2765627" cy="478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txBox="1"/>
          <p:nvPr/>
        </p:nvSpPr>
        <p:spPr>
          <a:xfrm>
            <a:off x="0" y="4462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拉格朗日对偶</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2144989"/>
            <a:ext cx="7886700" cy="2780921"/>
          </a:xfrm>
        </p:spPr>
        <p:txBody>
          <a:bodyPr>
            <a:normAutofit/>
          </a:bodyPr>
          <a:lstStyle/>
          <a:p>
            <a:pPr lvl="1">
              <a:buFont typeface="Arial" panose="020B0604020202020204" pitchFamily="34" charset="0"/>
              <a:buChar char="•"/>
            </a:pPr>
            <a:r>
              <a:rPr lang="en-US" altLang="zh-CN" sz="2400" dirty="0"/>
              <a:t> </a:t>
            </a:r>
            <a:r>
              <a:rPr lang="zh-CN" altLang="en-US" sz="2400" dirty="0"/>
              <a:t>拉格朗日函数</a:t>
            </a:r>
            <a:endParaRPr lang="en-US" altLang="zh-CN" sz="2400" dirty="0"/>
          </a:p>
          <a:p>
            <a:pPr lvl="1">
              <a:buFont typeface="Arial" panose="020B0604020202020204" pitchFamily="34" charset="0"/>
              <a:buChar char="•"/>
            </a:pPr>
            <a:endParaRPr lang="en-US" altLang="zh-CN" sz="2400" dirty="0"/>
          </a:p>
          <a:p>
            <a:pPr marL="457200" lvl="1" indent="0">
              <a:buNone/>
            </a:pPr>
            <a:endParaRPr lang="en-US" altLang="zh-CN" sz="2400" dirty="0"/>
          </a:p>
          <a:p>
            <a:pPr lvl="1">
              <a:buFont typeface="Arial" panose="020B0604020202020204" pitchFamily="34" charset="0"/>
              <a:buChar char="•"/>
            </a:pPr>
            <a:r>
              <a:rPr lang="zh-CN" altLang="en-US" sz="2400" dirty="0"/>
              <a:t>假设给定某个</a:t>
            </a:r>
            <a:r>
              <a:rPr lang="en-US" altLang="zh-CN" sz="2400" dirty="0"/>
              <a:t>x</a:t>
            </a:r>
            <a:r>
              <a:rPr lang="zh-CN" altLang="en-US" sz="2400" dirty="0"/>
              <a:t>，如果</a:t>
            </a:r>
            <a:r>
              <a:rPr lang="en-US" altLang="zh-CN" sz="2400" dirty="0"/>
              <a:t>x</a:t>
            </a:r>
            <a:r>
              <a:rPr lang="zh-CN" altLang="en-US" sz="2400" dirty="0"/>
              <a:t>违反约束条件：</a:t>
            </a:r>
            <a:endParaRPr lang="en-US" altLang="zh-CN" sz="2400" dirty="0"/>
          </a:p>
        </p:txBody>
      </p:sp>
      <p:pic>
        <p:nvPicPr>
          <p:cNvPr id="190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4548" y="1211498"/>
            <a:ext cx="1123625" cy="37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4549" y="1600219"/>
            <a:ext cx="2578799" cy="271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4431" y="1970839"/>
            <a:ext cx="2104340" cy="27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46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2650" y="2678464"/>
            <a:ext cx="4073549" cy="586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2822" y="4148452"/>
            <a:ext cx="863768" cy="284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7766" y="4110064"/>
            <a:ext cx="931993" cy="34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6"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2650" y="4708780"/>
            <a:ext cx="4758700"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标题 1"/>
          <p:cNvSpPr txBox="1"/>
          <p:nvPr/>
        </p:nvSpPr>
        <p:spPr>
          <a:xfrm>
            <a:off x="0" y="92947"/>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拉格朗日对偶</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9116" y="2432047"/>
            <a:ext cx="7886700" cy="3263504"/>
          </a:xfrm>
        </p:spPr>
        <p:txBody>
          <a:bodyPr>
            <a:normAutofit/>
          </a:bodyPr>
          <a:lstStyle/>
          <a:p>
            <a:pPr lvl="1">
              <a:buFont typeface="Arial" panose="020B0604020202020204" pitchFamily="34" charset="0"/>
              <a:buChar char="•"/>
            </a:pPr>
            <a:r>
              <a:rPr lang="zh-CN" altLang="en-US" sz="2400" dirty="0"/>
              <a:t>考虑极小问题：</a:t>
            </a:r>
            <a:endParaRPr lang="en-US" altLang="zh-CN" sz="2400" dirty="0"/>
          </a:p>
          <a:p>
            <a:pPr lvl="1">
              <a:buFont typeface="Arial" panose="020B0604020202020204" pitchFamily="34" charset="0"/>
              <a:buChar char="•"/>
            </a:pPr>
            <a:endParaRPr lang="en-US" altLang="zh-CN" sz="2400" dirty="0"/>
          </a:p>
          <a:p>
            <a:pPr lvl="1">
              <a:buFont typeface="Arial" panose="020B0604020202020204" pitchFamily="34" charset="0"/>
              <a:buChar char="•"/>
            </a:pPr>
            <a:endParaRPr lang="en-US" altLang="zh-CN" sz="2400" dirty="0"/>
          </a:p>
          <a:p>
            <a:pPr lvl="1">
              <a:buFont typeface="Arial" panose="020B0604020202020204" pitchFamily="34" charset="0"/>
              <a:buChar char="•"/>
            </a:pPr>
            <a:endParaRPr lang="en-US" altLang="zh-CN" sz="2400" dirty="0"/>
          </a:p>
          <a:p>
            <a:pPr lvl="1">
              <a:buFont typeface="Arial" panose="020B0604020202020204" pitchFamily="34" charset="0"/>
              <a:buChar char="•"/>
            </a:pPr>
            <a:r>
              <a:rPr lang="zh-CN" altLang="en-US" sz="2400" dirty="0"/>
              <a:t>与原始最优化问题等价</a:t>
            </a:r>
            <a:endParaRPr lang="en-US" altLang="zh-CN" sz="2400" dirty="0"/>
          </a:p>
        </p:txBody>
      </p:sp>
      <p:pic>
        <p:nvPicPr>
          <p:cNvPr id="193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8525" y="1380001"/>
            <a:ext cx="4380699" cy="74699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3163666"/>
            <a:ext cx="4961520" cy="695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7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7632" y="5013176"/>
            <a:ext cx="2248735" cy="68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33079" y="27709"/>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拉格朗日对偶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3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041246"/>
            <a:ext cx="7886700" cy="3263504"/>
          </a:xfrm>
        </p:spPr>
        <p:txBody>
          <a:bodyPr>
            <a:normAutofit/>
          </a:bodyPr>
          <a:lstStyle/>
          <a:p>
            <a:r>
              <a:rPr lang="en-US" altLang="zh-CN" sz="2400" dirty="0"/>
              <a:t>1.</a:t>
            </a:r>
            <a:r>
              <a:rPr lang="zh-CN" altLang="en-US" sz="2400" dirty="0"/>
              <a:t> 原始问题</a:t>
            </a:r>
            <a:endParaRPr lang="en-US" altLang="zh-CN" sz="2400" dirty="0"/>
          </a:p>
          <a:p>
            <a:pPr lvl="1"/>
            <a:r>
              <a:rPr lang="zh-CN" altLang="en-US" sz="2000" dirty="0"/>
              <a:t>则：</a:t>
            </a:r>
            <a:endParaRPr lang="en-US" altLang="zh-CN" sz="2000" dirty="0"/>
          </a:p>
          <a:p>
            <a:pPr lvl="1"/>
            <a:endParaRPr lang="en-US" altLang="zh-CN" sz="2000" dirty="0"/>
          </a:p>
          <a:p>
            <a:pPr lvl="1"/>
            <a:r>
              <a:rPr lang="zh-CN" altLang="en-US" sz="2000" dirty="0"/>
              <a:t>称为广义拉格朗日函数的极小极大问题</a:t>
            </a:r>
            <a:endParaRPr lang="en-US" altLang="zh-CN" sz="2000" dirty="0"/>
          </a:p>
          <a:p>
            <a:pPr lvl="1"/>
            <a:r>
              <a:rPr lang="zh-CN" altLang="en-US" sz="2000" dirty="0"/>
              <a:t>定义原始问题的最优值</a:t>
            </a:r>
            <a:endParaRPr lang="en-US" altLang="zh-CN" sz="2000" dirty="0"/>
          </a:p>
        </p:txBody>
      </p:sp>
      <p:pic>
        <p:nvPicPr>
          <p:cNvPr id="1945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484784"/>
            <a:ext cx="302433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3140968"/>
            <a:ext cx="1501667" cy="37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31297" y="25936"/>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拉格朗日对偶</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6044" y="1059712"/>
            <a:ext cx="7886699" cy="5249607"/>
          </a:xfrm>
        </p:spPr>
        <p:txBody>
          <a:bodyPr>
            <a:normAutofit/>
          </a:bodyPr>
          <a:lstStyle/>
          <a:p>
            <a:r>
              <a:rPr lang="en-US" altLang="zh-CN" sz="2400" dirty="0"/>
              <a:t>2. </a:t>
            </a:r>
            <a:r>
              <a:rPr lang="zh-CN" altLang="en-US" sz="2400" dirty="0"/>
              <a:t>对偶问题</a:t>
            </a:r>
            <a:endParaRPr lang="en-US" altLang="zh-CN" sz="2400" dirty="0"/>
          </a:p>
          <a:p>
            <a:r>
              <a:rPr lang="en-US" altLang="zh-CN" sz="2400" dirty="0"/>
              <a:t> </a:t>
            </a:r>
            <a:r>
              <a:rPr lang="zh-CN" altLang="en-US" sz="2400" dirty="0"/>
              <a:t>定义：</a:t>
            </a:r>
            <a:endParaRPr lang="en-GB" altLang="zh-CN" sz="2400" dirty="0"/>
          </a:p>
          <a:p>
            <a:endParaRPr lang="en-US" altLang="zh-CN" sz="2400" dirty="0"/>
          </a:p>
          <a:p>
            <a:endParaRPr lang="en-US" altLang="zh-CN" sz="2400" dirty="0"/>
          </a:p>
          <a:p>
            <a:endParaRPr lang="en-US" altLang="zh-CN" sz="2400" dirty="0"/>
          </a:p>
          <a:p>
            <a:r>
              <a:rPr lang="zh-CN" altLang="en-US" sz="2400" dirty="0"/>
              <a:t>最大值问题称为广义拉格朗日函数的极大极小问题</a:t>
            </a:r>
            <a:endParaRPr lang="en-US" altLang="zh-CN" sz="2400" dirty="0"/>
          </a:p>
          <a:p>
            <a:pPr marL="205740" lvl="1" indent="-205740">
              <a:buClr>
                <a:schemeClr val="accent3"/>
              </a:buClr>
              <a:buSzPct val="95000"/>
            </a:pPr>
            <a:r>
              <a:rPr lang="zh-CN" altLang="en-US" sz="2000" dirty="0"/>
              <a:t>表示为约束最优化问题：</a:t>
            </a:r>
            <a:endParaRPr lang="en-US" altLang="zh-CN" sz="2000" dirty="0"/>
          </a:p>
          <a:p>
            <a:pPr marL="0" lvl="1" indent="0">
              <a:buClr>
                <a:schemeClr val="accent3"/>
              </a:buClr>
              <a:buSzPct val="95000"/>
              <a:buNone/>
            </a:pPr>
            <a:endParaRPr lang="en-US" altLang="zh-CN" sz="2000" dirty="0"/>
          </a:p>
          <a:p>
            <a:pPr marL="0" lvl="1" indent="0">
              <a:buClr>
                <a:schemeClr val="accent3"/>
              </a:buClr>
              <a:buSzPct val="95000"/>
              <a:buNone/>
            </a:pPr>
            <a:endParaRPr lang="en-US" altLang="zh-CN" sz="2000" dirty="0"/>
          </a:p>
          <a:p>
            <a:pPr marL="0" lvl="1" indent="0">
              <a:buClr>
                <a:schemeClr val="accent3"/>
              </a:buClr>
              <a:buSzPct val="95000"/>
              <a:buNone/>
            </a:pPr>
            <a:endParaRPr lang="en-US" altLang="zh-CN" sz="2000" dirty="0"/>
          </a:p>
          <a:p>
            <a:pPr marL="205740" lvl="1" indent="-205740">
              <a:buClr>
                <a:schemeClr val="accent3"/>
              </a:buClr>
              <a:buSzPct val="95000"/>
            </a:pPr>
            <a:r>
              <a:rPr lang="zh-CN" altLang="en-US" sz="2000" dirty="0"/>
              <a:t>称为原始问题的对偶问题，</a:t>
            </a:r>
            <a:endParaRPr lang="en-US" altLang="zh-CN" sz="2000" dirty="0"/>
          </a:p>
          <a:p>
            <a:pPr marL="205740" lvl="1" indent="-205740">
              <a:buClr>
                <a:schemeClr val="accent3"/>
              </a:buClr>
              <a:buSzPct val="95000"/>
            </a:pPr>
            <a:r>
              <a:rPr lang="zh-CN" altLang="en-US" sz="2000" dirty="0"/>
              <a:t>对偶问题的最优值</a:t>
            </a:r>
            <a:endParaRPr lang="en-US" altLang="zh-CN" sz="2000" dirty="0"/>
          </a:p>
          <a:p>
            <a:pPr marL="205740" lvl="1" indent="-205740">
              <a:buClr>
                <a:schemeClr val="accent3"/>
              </a:buClr>
              <a:buSzPct val="95000"/>
            </a:pPr>
            <a:endParaRPr lang="en-US" altLang="zh-CN" sz="2000" dirty="0"/>
          </a:p>
          <a:p>
            <a:pPr marL="205740" lvl="1" indent="-205740">
              <a:buClr>
                <a:schemeClr val="accent3"/>
              </a:buClr>
              <a:buSzPct val="95000"/>
            </a:pPr>
            <a:endParaRPr lang="en-US" altLang="zh-CN" sz="2000" dirty="0"/>
          </a:p>
          <a:p>
            <a:endParaRPr lang="en-US" altLang="zh-CN" sz="2400" dirty="0"/>
          </a:p>
        </p:txBody>
      </p:sp>
      <p:pic>
        <p:nvPicPr>
          <p:cNvPr id="1955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397" y="1522139"/>
            <a:ext cx="2222150" cy="37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5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1836" y="2304873"/>
            <a:ext cx="3835114" cy="416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58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4133608"/>
            <a:ext cx="3251205" cy="38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58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3852" y="4595246"/>
            <a:ext cx="2511116" cy="28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59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3192" y="5690146"/>
            <a:ext cx="2479581" cy="515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0" y="114088"/>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拉格朗日对偶</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05943"/>
            <a:ext cx="8136904" cy="3849366"/>
          </a:xfrm>
        </p:spPr>
        <p:txBody>
          <a:bodyPr>
            <a:normAutofit/>
          </a:bodyPr>
          <a:lstStyle/>
          <a:p>
            <a:r>
              <a:rPr lang="zh-CN" altLang="en-US" sz="2400" b="1" dirty="0"/>
              <a:t>定理：</a:t>
            </a:r>
            <a:endParaRPr lang="en-US" altLang="zh-CN" sz="2400" b="1" dirty="0"/>
          </a:p>
          <a:p>
            <a:r>
              <a:rPr lang="zh-CN" altLang="en-US" sz="2400" dirty="0"/>
              <a:t>若原始问题和对偶问题都有最优值，则</a:t>
            </a:r>
            <a:endParaRPr lang="en-US" altLang="zh-CN" sz="2400" dirty="0"/>
          </a:p>
          <a:p>
            <a:endParaRPr lang="en-US" altLang="zh-CN" sz="2400" dirty="0"/>
          </a:p>
          <a:p>
            <a:pPr marL="0" indent="0">
              <a:buNone/>
            </a:pPr>
            <a:endParaRPr lang="en-US" altLang="zh-CN" sz="2400" dirty="0"/>
          </a:p>
          <a:p>
            <a:r>
              <a:rPr lang="zh-CN" altLang="en-US" sz="2400" dirty="0"/>
              <a:t>推论：</a:t>
            </a:r>
            <a:endParaRPr lang="en-US" altLang="zh-CN" sz="2400" dirty="0"/>
          </a:p>
          <a:p>
            <a:r>
              <a:rPr lang="zh-CN" altLang="en-US" sz="2400" dirty="0"/>
              <a:t>设</a:t>
            </a:r>
            <a:r>
              <a:rPr lang="en-US" altLang="zh-CN" sz="2400" dirty="0"/>
              <a:t>x</a:t>
            </a:r>
            <a:r>
              <a:rPr lang="zh-CN" altLang="en-US" sz="2400" dirty="0"/>
              <a:t>*，和</a:t>
            </a:r>
            <a:r>
              <a:rPr lang="el-GR" altLang="zh-CN" sz="2400" dirty="0"/>
              <a:t>α</a:t>
            </a:r>
            <a:r>
              <a:rPr lang="zh-CN" altLang="en-US" sz="2400" dirty="0"/>
              <a:t>*，</a:t>
            </a:r>
            <a:r>
              <a:rPr lang="el-GR" altLang="zh-CN" sz="2400" dirty="0"/>
              <a:t>β</a:t>
            </a:r>
            <a:r>
              <a:rPr lang="zh-CN" altLang="en-US" sz="2400" dirty="0"/>
              <a:t>*分别是原始问题和对偶问题的可行解，并且</a:t>
            </a:r>
            <a:r>
              <a:rPr lang="en-US" altLang="zh-CN" sz="2400" dirty="0"/>
              <a:t>d</a:t>
            </a:r>
            <a:r>
              <a:rPr lang="zh-CN" altLang="en-US" sz="2400" dirty="0"/>
              <a:t>*</a:t>
            </a:r>
            <a:r>
              <a:rPr lang="en-US" altLang="zh-CN" sz="2400" dirty="0"/>
              <a:t>=p</a:t>
            </a:r>
            <a:r>
              <a:rPr lang="zh-CN" altLang="en-US" sz="2400" dirty="0"/>
              <a:t>*，则</a:t>
            </a:r>
            <a:r>
              <a:rPr lang="en-US" altLang="zh-CN" sz="2400" dirty="0"/>
              <a:t>x</a:t>
            </a:r>
            <a:r>
              <a:rPr lang="zh-CN" altLang="en-US" sz="2400" dirty="0"/>
              <a:t>*，和</a:t>
            </a:r>
            <a:r>
              <a:rPr lang="el-GR" altLang="zh-CN" sz="2400" dirty="0"/>
              <a:t>α</a:t>
            </a:r>
            <a:r>
              <a:rPr lang="zh-CN" altLang="en-US" sz="2400" dirty="0"/>
              <a:t>*，</a:t>
            </a:r>
            <a:r>
              <a:rPr lang="el-GR" altLang="zh-CN" sz="2400" dirty="0"/>
              <a:t>β</a:t>
            </a:r>
            <a:r>
              <a:rPr lang="zh-CN" altLang="en-US" sz="2400" dirty="0"/>
              <a:t>*分别是原始问题和对偶问题的最优解</a:t>
            </a:r>
            <a:endParaRPr lang="en-US" altLang="zh-CN" sz="2400" dirty="0"/>
          </a:p>
        </p:txBody>
      </p:sp>
      <p:pic>
        <p:nvPicPr>
          <p:cNvPr id="196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334" y="2204864"/>
            <a:ext cx="5395331"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0" y="9763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原始问题和对偶问题的关系</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1143000"/>
          </a:xfrm>
        </p:spPr>
        <p:txBody>
          <a:bodyPr>
            <a:normAutofit/>
          </a:bodyPr>
          <a:lstStyle/>
          <a:p>
            <a:pPr marL="314325" marR="312420" algn="l">
              <a:spcBef>
                <a:spcPts val="15"/>
              </a:spcBef>
              <a:spcAft>
                <a:spcPts val="0"/>
              </a:spcAft>
            </a:pPr>
            <a:r>
              <a:rPr lang="en-US" altLang="zh-CN" sz="3200" b="1" kern="0" dirty="0">
                <a:effectLst/>
                <a:ea typeface="仿宋" panose="02010609060101010101" pitchFamily="49" charset="-122"/>
              </a:rPr>
              <a:t>SVM</a:t>
            </a:r>
            <a:r>
              <a:rPr lang="zh-CN" altLang="en-US" sz="3200" b="1" kern="0" dirty="0">
                <a:effectLst/>
                <a:ea typeface="仿宋" panose="02010609060101010101" pitchFamily="49" charset="-122"/>
              </a:rPr>
              <a:t>和</a:t>
            </a:r>
            <a:r>
              <a:rPr lang="en-US" altLang="zh-CN" sz="3200" b="1" kern="0" dirty="0" err="1">
                <a:ea typeface="仿宋" panose="02010609060101010101" pitchFamily="49" charset="-122"/>
              </a:rPr>
              <a:t>Vapnik</a:t>
            </a:r>
            <a:r>
              <a:rPr lang="en-US" altLang="zh-CN" sz="3200" b="1" kern="0" dirty="0">
                <a:ea typeface="仿宋" panose="02010609060101010101" pitchFamily="49" charset="-122"/>
              </a:rPr>
              <a:t>  </a:t>
            </a:r>
            <a:endParaRPr lang="zh-CN" altLang="zh-CN" sz="3200" b="1" kern="0" dirty="0">
              <a:ea typeface="仿宋" panose="02010609060101010101" pitchFamily="49"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528775"/>
            <a:ext cx="3048000" cy="666750"/>
          </a:xfrm>
          <a:prstGeom prst="rect">
            <a:avLst/>
          </a:prstGeom>
        </p:spPr>
      </p:pic>
      <p:sp>
        <p:nvSpPr>
          <p:cNvPr id="6" name="内容占位符 2"/>
          <p:cNvSpPr>
            <a:spLocks noGrp="1"/>
          </p:cNvSpPr>
          <p:nvPr>
            <p:ph idx="1"/>
          </p:nvPr>
        </p:nvSpPr>
        <p:spPr>
          <a:xfrm>
            <a:off x="349696" y="1143000"/>
            <a:ext cx="8686800" cy="4525963"/>
          </a:xfrm>
        </p:spPr>
        <p:txBody>
          <a:bodyPr>
            <a:noAutofit/>
          </a:bodyPr>
          <a:lstStyle/>
          <a:p>
            <a:pPr>
              <a:lnSpc>
                <a:spcPct val="120000"/>
              </a:lnSpc>
            </a:pPr>
            <a:r>
              <a:rPr lang="zh-CN" altLang="en-US" sz="2400" dirty="0"/>
              <a:t>弗拉基米尔</a:t>
            </a:r>
            <a:r>
              <a:rPr lang="en-US" altLang="zh-CN" sz="2400" dirty="0"/>
              <a:t>·</a:t>
            </a:r>
            <a:r>
              <a:rPr lang="zh-CN" altLang="en-US" sz="2400" dirty="0"/>
              <a:t>万普尼克出生于苏联，乌兹别克；</a:t>
            </a:r>
          </a:p>
          <a:p>
            <a:pPr>
              <a:lnSpc>
                <a:spcPct val="120000"/>
              </a:lnSpc>
            </a:pPr>
            <a:r>
              <a:rPr lang="en-US" altLang="zh-CN" sz="2400" dirty="0"/>
              <a:t>1990</a:t>
            </a:r>
            <a:r>
              <a:rPr lang="zh-CN" altLang="en-US" sz="2400" dirty="0"/>
              <a:t>年， </a:t>
            </a:r>
            <a:r>
              <a:rPr lang="en-US" altLang="zh-CN" sz="2400" dirty="0"/>
              <a:t>AT&amp;T</a:t>
            </a:r>
            <a:r>
              <a:rPr lang="zh-CN" altLang="en-US" sz="2400" dirty="0"/>
              <a:t>贝尔实验室</a:t>
            </a:r>
            <a:r>
              <a:rPr lang="en-US" altLang="zh-CN" sz="2400" dirty="0"/>
              <a:t>(</a:t>
            </a:r>
            <a:r>
              <a:rPr lang="zh-CN" altLang="en-US" sz="2400" dirty="0"/>
              <a:t>后来的香农实验室</a:t>
            </a:r>
            <a:r>
              <a:rPr lang="en-US" altLang="zh-CN" sz="2400" dirty="0"/>
              <a:t>)</a:t>
            </a:r>
            <a:r>
              <a:rPr lang="zh-CN" altLang="en-US" sz="2400" dirty="0"/>
              <a:t> 提出</a:t>
            </a:r>
            <a:r>
              <a:rPr lang="en-US" altLang="zh-CN" sz="2400" dirty="0"/>
              <a:t>SVM</a:t>
            </a:r>
            <a:r>
              <a:rPr lang="zh-CN" altLang="en-US" sz="2400" dirty="0"/>
              <a:t>算法</a:t>
            </a:r>
          </a:p>
          <a:p>
            <a:pPr>
              <a:lnSpc>
                <a:spcPct val="120000"/>
              </a:lnSpc>
            </a:pPr>
            <a:r>
              <a:rPr lang="en-US" altLang="zh-CN" sz="2400" dirty="0"/>
              <a:t>1995</a:t>
            </a:r>
            <a:r>
              <a:rPr lang="zh-CN" altLang="en-US" sz="2400" dirty="0"/>
              <a:t>年，被伦敦大学聘为计算机与统计科学专业的教授。</a:t>
            </a:r>
          </a:p>
          <a:p>
            <a:pPr>
              <a:lnSpc>
                <a:spcPct val="120000"/>
              </a:lnSpc>
            </a:pPr>
            <a:r>
              <a:rPr lang="en-US" altLang="zh-CN" sz="2400" dirty="0"/>
              <a:t>2002</a:t>
            </a:r>
            <a:r>
              <a:rPr lang="zh-CN" altLang="en-US" sz="2400" dirty="0"/>
              <a:t>年，工作于新泽西州普林斯顿的</a:t>
            </a:r>
            <a:r>
              <a:rPr lang="en-US" altLang="zh-CN" sz="2400" dirty="0"/>
              <a:t>NEC</a:t>
            </a:r>
            <a:r>
              <a:rPr lang="zh-CN" altLang="en-US" sz="2400" dirty="0"/>
              <a:t>实验室，同时是哥伦比亚大学的特聘教授。</a:t>
            </a:r>
            <a:r>
              <a:rPr lang="en-US" altLang="zh-CN" sz="2400" dirty="0"/>
              <a:t>2006</a:t>
            </a:r>
            <a:r>
              <a:rPr lang="zh-CN" altLang="en-US" sz="2400" dirty="0"/>
              <a:t>年，成为美国国家工程院院士。</a:t>
            </a:r>
            <a:endParaRPr lang="en-US" altLang="zh-CN" sz="2400" dirty="0"/>
          </a:p>
          <a:p>
            <a:pPr lvl="1">
              <a:lnSpc>
                <a:spcPct val="120000"/>
              </a:lnSpc>
            </a:pPr>
            <a:r>
              <a:rPr lang="en-US" altLang="zh-CN" sz="2000" dirty="0"/>
              <a:t>《</a:t>
            </a:r>
            <a:r>
              <a:rPr lang="zh-CN" altLang="en-US" sz="2000" dirty="0"/>
              <a:t>基于经验数据的依赖性估计</a:t>
            </a:r>
            <a:r>
              <a:rPr lang="en-US" altLang="zh-CN" sz="2000" dirty="0"/>
              <a:t>(Estimation of Dependences Based </a:t>
            </a:r>
            <a:r>
              <a:rPr lang="en-US" altLang="zh-CN" sz="2000" dirty="0" err="1"/>
              <a:t>onEmpirical</a:t>
            </a:r>
            <a:r>
              <a:rPr lang="en-US" altLang="zh-CN" sz="2000" dirty="0"/>
              <a:t> Data)》 1982</a:t>
            </a:r>
          </a:p>
          <a:p>
            <a:pPr lvl="1">
              <a:lnSpc>
                <a:spcPct val="120000"/>
              </a:lnSpc>
            </a:pPr>
            <a:r>
              <a:rPr lang="en-US" altLang="zh-CN" sz="2000" dirty="0"/>
              <a:t>《</a:t>
            </a:r>
            <a:r>
              <a:rPr lang="zh-CN" altLang="en-US" sz="2000" dirty="0"/>
              <a:t>统计学习理论的本质</a:t>
            </a:r>
            <a:r>
              <a:rPr lang="en-US" altLang="zh-CN" sz="2000" dirty="0"/>
              <a:t>(The Nature of Statistical Learning Theory)》1995</a:t>
            </a:r>
          </a:p>
          <a:p>
            <a:pPr lvl="1">
              <a:lnSpc>
                <a:spcPct val="120000"/>
              </a:lnSpc>
            </a:pPr>
            <a:r>
              <a:rPr lang="en-US" altLang="zh-CN" sz="2000" dirty="0"/>
              <a:t>《</a:t>
            </a:r>
            <a:r>
              <a:rPr lang="zh-CN" altLang="en-US" sz="2000" dirty="0"/>
              <a:t>统计学习理论</a:t>
            </a:r>
            <a:r>
              <a:rPr lang="en-US" altLang="zh-CN" sz="2000" dirty="0"/>
              <a:t>(Statistical Learning Theory)》 1998</a:t>
            </a:r>
            <a:endParaRPr lang="zh-CN" altLang="en-US" sz="2000" dirty="0"/>
          </a:p>
          <a:p>
            <a:pPr lvl="1"/>
            <a:endParaRPr lang="en-US" altLang="zh-CN" sz="2000" dirty="0">
              <a:latin typeface="+mn-ea"/>
            </a:endParaRPr>
          </a:p>
          <a:p>
            <a:pPr lvl="1"/>
            <a:endParaRPr lang="en-US" altLang="zh-CN" sz="2000" dirty="0">
              <a:latin typeface="+mn-ea"/>
            </a:endParaRPr>
          </a:p>
          <a:p>
            <a:pPr marL="0" indent="0">
              <a:buNone/>
            </a:pPr>
            <a:endParaRPr lang="en-US" altLang="zh-CN" sz="2400" dirty="0"/>
          </a:p>
        </p:txBody>
      </p:sp>
    </p:spTree>
    <p:extLst>
      <p:ext uri="{BB962C8B-B14F-4D97-AF65-F5344CB8AC3E}">
        <p14:creationId xmlns:p14="http://schemas.microsoft.com/office/powerpoint/2010/main" val="1410485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34675"/>
            <a:ext cx="7954504" cy="3629862"/>
          </a:xfrm>
        </p:spPr>
        <p:txBody>
          <a:bodyPr>
            <a:normAutofit/>
          </a:bodyPr>
          <a:lstStyle/>
          <a:p>
            <a:r>
              <a:rPr lang="zh-CN" altLang="en-US" sz="2400" b="1" dirty="0">
                <a:latin typeface="+mj-lt"/>
              </a:rPr>
              <a:t>定理：</a:t>
            </a:r>
            <a:r>
              <a:rPr lang="zh-CN" altLang="en-US" sz="2400" dirty="0">
                <a:latin typeface="+mj-lt"/>
              </a:rPr>
              <a:t>对原始问题和对偶问题，假设函数</a:t>
            </a:r>
            <a:r>
              <a:rPr lang="en-US" altLang="zh-CN" sz="2400" dirty="0">
                <a:latin typeface="+mj-lt"/>
              </a:rPr>
              <a:t>f(x)</a:t>
            </a:r>
            <a:r>
              <a:rPr lang="zh-CN" altLang="en-US" sz="2400" dirty="0">
                <a:latin typeface="+mj-lt"/>
              </a:rPr>
              <a:t>和</a:t>
            </a:r>
            <a:r>
              <a:rPr lang="en-US" altLang="zh-CN" sz="2400" dirty="0">
                <a:latin typeface="+mj-lt"/>
              </a:rPr>
              <a:t>c</a:t>
            </a:r>
            <a:r>
              <a:rPr lang="en-US" altLang="zh-CN" sz="2400" baseline="-25000" dirty="0">
                <a:latin typeface="+mj-lt"/>
              </a:rPr>
              <a:t>i</a:t>
            </a:r>
            <a:r>
              <a:rPr lang="en-US" altLang="zh-CN" sz="2400" dirty="0">
                <a:latin typeface="+mj-lt"/>
              </a:rPr>
              <a:t>(x)</a:t>
            </a:r>
            <a:r>
              <a:rPr lang="zh-CN" altLang="en-US" sz="2400" dirty="0">
                <a:latin typeface="+mj-lt"/>
              </a:rPr>
              <a:t>是凸函数，</a:t>
            </a:r>
            <a:r>
              <a:rPr lang="en-US" altLang="zh-CN" sz="2400" dirty="0" err="1">
                <a:latin typeface="+mj-lt"/>
              </a:rPr>
              <a:t>h</a:t>
            </a:r>
            <a:r>
              <a:rPr lang="en-US" altLang="zh-CN" sz="2400" baseline="-25000" dirty="0" err="1">
                <a:latin typeface="+mj-lt"/>
              </a:rPr>
              <a:t>j</a:t>
            </a:r>
            <a:r>
              <a:rPr lang="en-US" altLang="zh-CN" sz="2400" dirty="0">
                <a:latin typeface="+mj-lt"/>
              </a:rPr>
              <a:t>(x)</a:t>
            </a:r>
            <a:r>
              <a:rPr lang="zh-CN" altLang="en-US" sz="2400" dirty="0">
                <a:latin typeface="+mj-lt"/>
              </a:rPr>
              <a:t>是仿射函数，并且不等式</a:t>
            </a:r>
            <a:r>
              <a:rPr lang="en-US" altLang="zh-CN" sz="2400" dirty="0">
                <a:latin typeface="+mj-lt"/>
              </a:rPr>
              <a:t>c</a:t>
            </a:r>
            <a:r>
              <a:rPr lang="en-US" altLang="zh-CN" sz="2400" baseline="-25000" dirty="0">
                <a:latin typeface="+mj-lt"/>
              </a:rPr>
              <a:t>i</a:t>
            </a:r>
            <a:r>
              <a:rPr lang="en-US" altLang="zh-CN" sz="2400" dirty="0">
                <a:latin typeface="+mj-lt"/>
              </a:rPr>
              <a:t>(x)</a:t>
            </a:r>
            <a:r>
              <a:rPr lang="zh-CN" altLang="en-US" sz="2400" dirty="0">
                <a:latin typeface="+mj-lt"/>
              </a:rPr>
              <a:t>是严格可行的，则</a:t>
            </a:r>
            <a:r>
              <a:rPr lang="en-US" altLang="zh-CN" sz="2400" dirty="0">
                <a:latin typeface="+mj-lt"/>
              </a:rPr>
              <a:t>x</a:t>
            </a:r>
            <a:r>
              <a:rPr lang="zh-CN" altLang="en-US" sz="2400" dirty="0">
                <a:latin typeface="+mj-lt"/>
              </a:rPr>
              <a:t>*，和</a:t>
            </a:r>
            <a:r>
              <a:rPr lang="el-GR" altLang="zh-CN" sz="2400" dirty="0">
                <a:latin typeface="+mj-lt"/>
              </a:rPr>
              <a:t>α</a:t>
            </a:r>
            <a:r>
              <a:rPr lang="zh-CN" altLang="en-US" sz="2400" dirty="0">
                <a:latin typeface="+mj-lt"/>
              </a:rPr>
              <a:t>*，</a:t>
            </a:r>
            <a:r>
              <a:rPr lang="el-GR" altLang="zh-CN" sz="2400" dirty="0">
                <a:latin typeface="+mj-lt"/>
              </a:rPr>
              <a:t>β</a:t>
            </a:r>
            <a:r>
              <a:rPr lang="zh-CN" altLang="en-US" sz="2400" dirty="0">
                <a:latin typeface="+mj-lt"/>
              </a:rPr>
              <a:t>*分别是原始问题和对偶问题的解的充分必要条件是</a:t>
            </a:r>
            <a:r>
              <a:rPr lang="en-US" altLang="zh-CN" sz="2400" dirty="0">
                <a:latin typeface="+mj-lt"/>
              </a:rPr>
              <a:t>x</a:t>
            </a:r>
            <a:r>
              <a:rPr lang="zh-CN" altLang="en-US" sz="2400" dirty="0">
                <a:latin typeface="+mj-lt"/>
              </a:rPr>
              <a:t>*，和</a:t>
            </a:r>
            <a:r>
              <a:rPr lang="el-GR" altLang="zh-CN" sz="2400" dirty="0">
                <a:latin typeface="+mj-lt"/>
              </a:rPr>
              <a:t>α</a:t>
            </a:r>
            <a:r>
              <a:rPr lang="zh-CN" altLang="en-US" sz="2400" dirty="0">
                <a:latin typeface="+mj-lt"/>
              </a:rPr>
              <a:t>*，</a:t>
            </a:r>
            <a:r>
              <a:rPr lang="el-GR" altLang="zh-CN" sz="2400" dirty="0">
                <a:latin typeface="+mj-lt"/>
              </a:rPr>
              <a:t>β</a:t>
            </a:r>
            <a:r>
              <a:rPr lang="zh-CN" altLang="en-US" sz="2400" dirty="0">
                <a:latin typeface="+mj-lt"/>
              </a:rPr>
              <a:t>*满足</a:t>
            </a:r>
            <a:r>
              <a:rPr lang="en-US" altLang="zh-CN" sz="2400" dirty="0" err="1">
                <a:latin typeface="+mj-lt"/>
              </a:rPr>
              <a:t>karush</a:t>
            </a:r>
            <a:r>
              <a:rPr lang="en-US" altLang="zh-CN" sz="2400" dirty="0">
                <a:latin typeface="+mj-lt"/>
              </a:rPr>
              <a:t>-Kuhn-Tucker(KKT)</a:t>
            </a:r>
            <a:r>
              <a:rPr lang="zh-CN" altLang="en-US" sz="2400" dirty="0">
                <a:latin typeface="+mj-lt"/>
              </a:rPr>
              <a:t>条件。</a:t>
            </a:r>
            <a:endParaRPr lang="zh-CN" altLang="en-US" sz="2400" b="1" dirty="0">
              <a:latin typeface="+mj-lt"/>
            </a:endParaRPr>
          </a:p>
        </p:txBody>
      </p:sp>
      <p:pic>
        <p:nvPicPr>
          <p:cNvPr id="1976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392" y="3068960"/>
            <a:ext cx="2036807" cy="1361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6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4687420"/>
            <a:ext cx="2497114" cy="165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18193" y="33505"/>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en-US" altLang="zh-CN" sz="3200" b="1" kern="0" dirty="0">
                <a:ea typeface="仿宋" panose="02010609060101010101" pitchFamily="49" charset="-122"/>
              </a:rPr>
              <a:t>KKT</a:t>
            </a:r>
            <a:r>
              <a:rPr lang="zh-CN" altLang="en-US" sz="3200" b="1" kern="0" dirty="0">
                <a:ea typeface="仿宋" panose="02010609060101010101" pitchFamily="49" charset="-122"/>
              </a:rPr>
              <a:t>条件</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24744"/>
            <a:ext cx="8208912" cy="4320480"/>
          </a:xfrm>
        </p:spPr>
        <p:txBody>
          <a:bodyPr>
            <a:normAutofit/>
          </a:bodyPr>
          <a:lstStyle/>
          <a:p>
            <a:r>
              <a:rPr lang="zh-CN" altLang="en-US" sz="2400" dirty="0"/>
              <a:t>对于线性可分支持向量机的优化问题，原始问题：</a:t>
            </a:r>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应用拉格朗日对偶性，通过求解对偶问题，得到原始问题的解。</a:t>
            </a:r>
            <a:endParaRPr lang="en-US" altLang="zh-CN" sz="2400" dirty="0"/>
          </a:p>
          <a:p>
            <a:r>
              <a:rPr lang="zh-CN" altLang="en-US" sz="2400" dirty="0"/>
              <a:t>优点：</a:t>
            </a:r>
            <a:endParaRPr lang="en-US" altLang="zh-CN" sz="2400" dirty="0"/>
          </a:p>
          <a:p>
            <a:pPr lvl="1"/>
            <a:r>
              <a:rPr lang="zh-CN" altLang="en-US" sz="2000" dirty="0"/>
              <a:t>对偶问题往往容易解</a:t>
            </a:r>
            <a:endParaRPr lang="en-US" altLang="zh-CN" sz="2000" dirty="0"/>
          </a:p>
          <a:p>
            <a:pPr lvl="1"/>
            <a:r>
              <a:rPr lang="zh-CN" altLang="en-US" sz="2000" dirty="0"/>
              <a:t>引入核函数，推广到非线性分类问题</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534" y="1844824"/>
            <a:ext cx="3926931" cy="972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15521" y="-7919"/>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学习的对偶算法</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4369" y="957996"/>
            <a:ext cx="7886700" cy="3263504"/>
          </a:xfrm>
        </p:spPr>
        <p:txBody>
          <a:bodyPr>
            <a:normAutofit/>
          </a:bodyPr>
          <a:lstStyle/>
          <a:p>
            <a:r>
              <a:rPr lang="zh-CN" altLang="en-US" sz="2400" dirty="0"/>
              <a:t>定义拉格朗日函数</a:t>
            </a:r>
            <a:endParaRPr lang="en-US" altLang="zh-CN" sz="2400" dirty="0"/>
          </a:p>
          <a:p>
            <a:endParaRPr lang="en-US" altLang="zh-CN" sz="2400" dirty="0"/>
          </a:p>
          <a:p>
            <a:endParaRPr lang="en-US" altLang="zh-CN" sz="2400" dirty="0"/>
          </a:p>
          <a:p>
            <a:r>
              <a:rPr lang="zh-CN" altLang="en-US" sz="2400" dirty="0"/>
              <a:t>原问题：极小极大，对偶问题：极大极小</a:t>
            </a:r>
          </a:p>
        </p:txBody>
      </p:sp>
      <p:pic>
        <p:nvPicPr>
          <p:cNvPr id="1986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3856" y="1525127"/>
            <a:ext cx="4215953" cy="594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796" y="2908278"/>
            <a:ext cx="302433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65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3759" y="4029742"/>
            <a:ext cx="1928409"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下箭头 4"/>
          <p:cNvSpPr/>
          <p:nvPr/>
        </p:nvSpPr>
        <p:spPr>
          <a:xfrm>
            <a:off x="4085946" y="3491445"/>
            <a:ext cx="271772" cy="4645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标题 1"/>
          <p:cNvSpPr txBox="1"/>
          <p:nvPr/>
        </p:nvSpPr>
        <p:spPr>
          <a:xfrm>
            <a:off x="0" y="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学习的对偶算法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0688" y="1023714"/>
            <a:ext cx="8251792" cy="3629862"/>
          </a:xfrm>
        </p:spPr>
        <p:txBody>
          <a:bodyPr>
            <a:normAutofit/>
          </a:bodyPr>
          <a:lstStyle/>
          <a:p>
            <a:r>
              <a:rPr lang="zh-CN" altLang="en-US" sz="2400" dirty="0"/>
              <a:t>先求</a:t>
            </a:r>
            <a:r>
              <a:rPr lang="en-US" altLang="zh-CN" sz="2400" dirty="0"/>
              <a:t>L(</a:t>
            </a:r>
            <a:r>
              <a:rPr lang="en-US" altLang="zh-CN" sz="2400" dirty="0" err="1"/>
              <a:t>w,b</a:t>
            </a:r>
            <a:r>
              <a:rPr lang="en-US" altLang="zh-CN" sz="2400" dirty="0"/>
              <a:t>,</a:t>
            </a:r>
            <a:r>
              <a:rPr lang="el-GR" altLang="zh-CN" sz="2400" dirty="0"/>
              <a:t>α</a:t>
            </a:r>
            <a:r>
              <a:rPr lang="en-US" altLang="zh-CN" sz="2400" dirty="0"/>
              <a:t>)</a:t>
            </a:r>
            <a:r>
              <a:rPr lang="zh-CN" altLang="en-US" sz="2400" dirty="0"/>
              <a:t>对</a:t>
            </a:r>
            <a:r>
              <a:rPr lang="en-US" altLang="zh-CN" sz="2400" dirty="0"/>
              <a:t>w</a:t>
            </a:r>
            <a:r>
              <a:rPr lang="zh-CN" altLang="en-US" sz="2400" dirty="0"/>
              <a:t>，</a:t>
            </a:r>
            <a:r>
              <a:rPr lang="en-US" altLang="zh-CN" sz="2400" dirty="0"/>
              <a:t>b</a:t>
            </a:r>
            <a:r>
              <a:rPr lang="zh-CN" altLang="en-US" sz="2400" dirty="0"/>
              <a:t>的极小，再求对</a:t>
            </a:r>
            <a:r>
              <a:rPr lang="el-GR" altLang="zh-CN" sz="2400" dirty="0"/>
              <a:t>α</a:t>
            </a:r>
            <a:r>
              <a:rPr lang="zh-CN" altLang="en-US" sz="2400" dirty="0"/>
              <a:t>的极大</a:t>
            </a:r>
            <a:endParaRPr lang="en-US" altLang="zh-CN" sz="2400" dirty="0"/>
          </a:p>
          <a:p>
            <a:r>
              <a:rPr lang="en-US" altLang="zh-CN" sz="2400" dirty="0"/>
              <a:t>1</a:t>
            </a:r>
            <a:r>
              <a:rPr lang="zh-CN" altLang="en-US" sz="2400" dirty="0"/>
              <a:t>、求：                    ，对</a:t>
            </a:r>
            <a:r>
              <a:rPr lang="en-US" altLang="zh-CN" sz="2400" dirty="0"/>
              <a:t>w</a:t>
            </a:r>
            <a:r>
              <a:rPr lang="zh-CN" altLang="en-US" sz="2400" dirty="0"/>
              <a:t>，</a:t>
            </a:r>
            <a:r>
              <a:rPr lang="en-US" altLang="zh-CN" sz="2400" dirty="0"/>
              <a:t>b</a:t>
            </a:r>
            <a:r>
              <a:rPr lang="zh-CN" altLang="en-US" sz="2400" dirty="0"/>
              <a:t>分别求偏导并令等于</a:t>
            </a:r>
            <a:r>
              <a:rPr lang="en-US" altLang="zh-CN" sz="2400" dirty="0"/>
              <a:t>0</a:t>
            </a:r>
          </a:p>
          <a:p>
            <a:r>
              <a:rPr lang="zh-CN" altLang="en-US" sz="2400" dirty="0"/>
              <a:t>由</a:t>
            </a:r>
            <a:endParaRPr lang="en-US" altLang="zh-CN" sz="2400" dirty="0"/>
          </a:p>
          <a:p>
            <a:endParaRPr lang="en-US" altLang="zh-CN" sz="2400" dirty="0"/>
          </a:p>
          <a:p>
            <a:endParaRPr lang="en-US" altLang="zh-CN" sz="2400" dirty="0"/>
          </a:p>
          <a:p>
            <a:r>
              <a:rPr lang="zh-CN" altLang="en-US" sz="2400" dirty="0"/>
              <a:t>得：                                                </a:t>
            </a:r>
            <a:endParaRPr lang="en-US" altLang="zh-CN" sz="2400" dirty="0"/>
          </a:p>
          <a:p>
            <a:endParaRPr lang="en-US" altLang="zh-CN" sz="2400" dirty="0"/>
          </a:p>
          <a:p>
            <a:endParaRPr lang="en-US" altLang="zh-CN" sz="2400" dirty="0"/>
          </a:p>
          <a:p>
            <a:endParaRPr lang="en-US" altLang="zh-CN" sz="2400" dirty="0"/>
          </a:p>
        </p:txBody>
      </p:sp>
      <p:pic>
        <p:nvPicPr>
          <p:cNvPr id="1996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0788" y="1484784"/>
            <a:ext cx="1359260" cy="37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1975657"/>
            <a:ext cx="2664296" cy="109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5357" y="1879967"/>
            <a:ext cx="1195664" cy="1177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3512090"/>
            <a:ext cx="6463617" cy="127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4919681" y="2451685"/>
            <a:ext cx="293007" cy="141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9968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1018" y="4310612"/>
            <a:ext cx="1411551" cy="40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左右箭头 6"/>
          <p:cNvSpPr/>
          <p:nvPr/>
        </p:nvSpPr>
        <p:spPr>
          <a:xfrm>
            <a:off x="6133189" y="4413971"/>
            <a:ext cx="466280" cy="2006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标题 1"/>
          <p:cNvSpPr txBox="1"/>
          <p:nvPr/>
        </p:nvSpPr>
        <p:spPr>
          <a:xfrm>
            <a:off x="0" y="5641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学习的对偶算法</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003408"/>
            <a:ext cx="6318702" cy="3629862"/>
          </a:xfrm>
        </p:spPr>
        <p:txBody>
          <a:bodyPr>
            <a:normAutofit/>
          </a:bodyPr>
          <a:lstStyle/>
          <a:p>
            <a:r>
              <a:rPr lang="zh-CN" altLang="en-US" sz="2400" dirty="0"/>
              <a:t>求                       对</a:t>
            </a:r>
            <a:r>
              <a:rPr lang="el-GR" altLang="zh-CN" sz="2400" dirty="0"/>
              <a:t>α</a:t>
            </a:r>
            <a:r>
              <a:rPr lang="zh-CN" altLang="en-US" sz="2400" dirty="0"/>
              <a:t>的极大，即是对偶问题：</a:t>
            </a:r>
            <a:endParaRPr lang="en-US" altLang="zh-CN" sz="2400" dirty="0"/>
          </a:p>
        </p:txBody>
      </p:sp>
      <p:pic>
        <p:nvPicPr>
          <p:cNvPr id="2007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664" y="1078083"/>
            <a:ext cx="1461559" cy="421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7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746" y="1577518"/>
            <a:ext cx="3085503" cy="530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70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5516" y="2109168"/>
            <a:ext cx="1284464" cy="48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70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4980" y="2682204"/>
            <a:ext cx="1927033" cy="315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右箭头 4"/>
          <p:cNvSpPr/>
          <p:nvPr/>
        </p:nvSpPr>
        <p:spPr>
          <a:xfrm>
            <a:off x="1845903" y="4005064"/>
            <a:ext cx="270030" cy="162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071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5872" y="3812120"/>
            <a:ext cx="3230397" cy="14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txBox="1"/>
          <p:nvPr/>
        </p:nvSpPr>
        <p:spPr>
          <a:xfrm>
            <a:off x="16829" y="9236"/>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学习的对偶算法</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4749" y="1101237"/>
            <a:ext cx="7771542" cy="3629862"/>
          </a:xfrm>
        </p:spPr>
        <p:txBody>
          <a:bodyPr>
            <a:normAutofit/>
          </a:bodyPr>
          <a:lstStyle/>
          <a:p>
            <a:pPr>
              <a:lnSpc>
                <a:spcPct val="130000"/>
              </a:lnSpc>
            </a:pPr>
            <a:r>
              <a:rPr lang="zh-CN" altLang="en-US" sz="2400" dirty="0"/>
              <a:t>定理：设                                是对偶最优问题的解，则存在下标</a:t>
            </a:r>
            <a:r>
              <a:rPr lang="en-US" altLang="zh-CN" sz="2400" dirty="0"/>
              <a:t>j</a:t>
            </a:r>
            <a:r>
              <a:rPr lang="zh-CN" altLang="en-US" sz="2400" dirty="0"/>
              <a:t>，使得            ，并可按下式求得原始问题的解。</a:t>
            </a:r>
            <a:endParaRPr lang="en-US" altLang="zh-CN" sz="2400" dirty="0"/>
          </a:p>
          <a:p>
            <a:pPr marL="0" indent="0">
              <a:lnSpc>
                <a:spcPct val="130000"/>
              </a:lnSpc>
              <a:buNone/>
            </a:pPr>
            <a:endParaRPr lang="en-US" altLang="zh-CN" sz="2400" dirty="0"/>
          </a:p>
          <a:p>
            <a:pPr marL="0" indent="0">
              <a:lnSpc>
                <a:spcPct val="130000"/>
              </a:lnSpc>
              <a:buNone/>
            </a:pPr>
            <a:endParaRPr lang="en-US" altLang="zh-CN" sz="2400" dirty="0"/>
          </a:p>
          <a:p>
            <a:pPr marL="0" indent="0">
              <a:lnSpc>
                <a:spcPct val="130000"/>
              </a:lnSpc>
              <a:buNone/>
            </a:pPr>
            <a:r>
              <a:rPr lang="en-US" altLang="zh-CN" sz="2400" dirty="0"/>
              <a:t>                                                                     </a:t>
            </a:r>
          </a:p>
        </p:txBody>
      </p:sp>
      <p:pic>
        <p:nvPicPr>
          <p:cNvPr id="2017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202530"/>
            <a:ext cx="2052905" cy="287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7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1710951"/>
            <a:ext cx="607988" cy="318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1454" y="4196083"/>
            <a:ext cx="3333516" cy="2131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70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1675" y="5271138"/>
            <a:ext cx="1458163" cy="516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7820" y="2344094"/>
            <a:ext cx="1940391" cy="10697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标题 1"/>
          <p:cNvSpPr txBox="1"/>
          <p:nvPr/>
        </p:nvSpPr>
        <p:spPr>
          <a:xfrm>
            <a:off x="0" y="53556"/>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学习的对偶算法</a:t>
            </a:r>
          </a:p>
        </p:txBody>
      </p:sp>
      <p:sp>
        <p:nvSpPr>
          <p:cNvPr id="2" name="箭头: 右 1">
            <a:extLst>
              <a:ext uri="{FF2B5EF4-FFF2-40B4-BE49-F238E27FC236}">
                <a16:creationId xmlns:a16="http://schemas.microsoft.com/office/drawing/2014/main" id="{5652099C-D7D1-4DF6-B3F3-65B39C7D921E}"/>
              </a:ext>
            </a:extLst>
          </p:cNvPr>
          <p:cNvSpPr/>
          <p:nvPr/>
        </p:nvSpPr>
        <p:spPr>
          <a:xfrm>
            <a:off x="5608211" y="5373216"/>
            <a:ext cx="48268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63DEF442-8C98-4368-8363-C6F3F2319DD6}"/>
              </a:ext>
            </a:extLst>
          </p:cNvPr>
          <p:cNvSpPr txBox="1"/>
          <p:nvPr/>
        </p:nvSpPr>
        <p:spPr>
          <a:xfrm>
            <a:off x="773832" y="3653614"/>
            <a:ext cx="4572000" cy="455125"/>
          </a:xfrm>
          <a:prstGeom prst="rect">
            <a:avLst/>
          </a:prstGeom>
          <a:noFill/>
        </p:spPr>
        <p:txBody>
          <a:bodyPr wrap="square">
            <a:spAutoFit/>
          </a:bodyPr>
          <a:lstStyle/>
          <a:p>
            <a:pPr marL="0" indent="0">
              <a:lnSpc>
                <a:spcPct val="130000"/>
              </a:lnSpc>
              <a:buNone/>
            </a:pPr>
            <a:r>
              <a:rPr lang="en-US" altLang="zh-CN" sz="2000" dirty="0"/>
              <a:t> </a:t>
            </a:r>
            <a:r>
              <a:rPr lang="zh-CN" altLang="en-US" sz="2000" dirty="0"/>
              <a:t>证明：由</a:t>
            </a:r>
            <a:r>
              <a:rPr lang="en-US" altLang="zh-CN" sz="20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07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96751"/>
            <a:ext cx="7758354" cy="4996167"/>
          </a:xfrm>
        </p:spPr>
        <p:txBody>
          <a:bodyPr>
            <a:normAutofit/>
          </a:bodyPr>
          <a:lstStyle/>
          <a:p>
            <a:r>
              <a:rPr lang="zh-CN" altLang="en-US" sz="2400" dirty="0"/>
              <a:t>定理：设                                     是对偶最优问题的解，则存在下标</a:t>
            </a:r>
            <a:r>
              <a:rPr lang="en-US" altLang="zh-CN" sz="2400" dirty="0"/>
              <a:t>j</a:t>
            </a:r>
            <a:r>
              <a:rPr lang="zh-CN" altLang="en-US" sz="2400" dirty="0"/>
              <a:t>，使得            ，并可按下式求得原始问题的解。</a:t>
            </a:r>
            <a:endParaRPr lang="en-US" altLang="zh-CN" sz="2400" dirty="0"/>
          </a:p>
          <a:p>
            <a:pPr marL="0" indent="0">
              <a:buNone/>
            </a:pPr>
            <a:endParaRPr lang="en-US" altLang="zh-CN" sz="2400" dirty="0"/>
          </a:p>
          <a:p>
            <a:pPr marL="0" indent="0">
              <a:buNone/>
            </a:pPr>
            <a:r>
              <a:rPr lang="en-US" altLang="zh-CN" sz="2400" dirty="0"/>
              <a:t>  </a:t>
            </a:r>
            <a:r>
              <a:rPr lang="zh-CN" altLang="en-US" sz="2400" dirty="0"/>
              <a:t>证明：由                       ，其中至少有一个</a:t>
            </a:r>
            <a:endParaRPr lang="en-US" altLang="zh-CN" sz="2400" dirty="0"/>
          </a:p>
          <a:p>
            <a:pPr marL="0" indent="0">
              <a:buNone/>
            </a:pPr>
            <a:r>
              <a:rPr lang="en-US" altLang="zh-CN" sz="2400" dirty="0"/>
              <a:t>   </a:t>
            </a:r>
          </a:p>
          <a:p>
            <a:pPr marL="0" indent="0">
              <a:buNone/>
            </a:pPr>
            <a:r>
              <a:rPr lang="zh-CN" altLang="en-US" sz="2000" dirty="0"/>
              <a:t>反证法：</a:t>
            </a:r>
            <a:endParaRPr lang="en-US" altLang="zh-CN" sz="2000" dirty="0"/>
          </a:p>
          <a:p>
            <a:pPr marL="0" indent="0">
              <a:buNone/>
            </a:pPr>
            <a:r>
              <a:rPr lang="en-US" altLang="zh-CN" sz="2000" dirty="0"/>
              <a:t>    </a:t>
            </a:r>
            <a:r>
              <a:rPr lang="zh-CN" altLang="en-US" sz="2000" dirty="0"/>
              <a:t>假设  ：          </a:t>
            </a:r>
            <a:r>
              <a:rPr lang="en-US" altLang="zh-CN" sz="2000" dirty="0"/>
              <a:t>, </a:t>
            </a:r>
            <a:r>
              <a:rPr lang="zh-CN" altLang="en-US" sz="2000" dirty="0"/>
              <a:t>由                           </a:t>
            </a:r>
            <a:r>
              <a:rPr lang="en-US" altLang="zh-CN" sz="2000" dirty="0"/>
              <a:t>    </a:t>
            </a:r>
            <a:r>
              <a:rPr lang="zh-CN" altLang="en-US" sz="2000" dirty="0"/>
              <a:t>可知</a:t>
            </a:r>
            <a:r>
              <a:rPr lang="en-US" altLang="zh-CN" sz="2000" dirty="0"/>
              <a:t>w</a:t>
            </a:r>
            <a:r>
              <a:rPr lang="zh-CN" altLang="en-US" sz="2000" dirty="0"/>
              <a:t>*</a:t>
            </a:r>
            <a:r>
              <a:rPr lang="en-US" altLang="zh-CN" sz="2000" dirty="0"/>
              <a:t>=0</a:t>
            </a:r>
            <a:r>
              <a:rPr lang="zh-CN" altLang="en-US" sz="2000" dirty="0"/>
              <a:t>，</a:t>
            </a:r>
            <a:endParaRPr lang="en-US" altLang="zh-CN" sz="2000" dirty="0"/>
          </a:p>
          <a:p>
            <a:pPr marL="0" indent="0">
              <a:buNone/>
            </a:pPr>
            <a:r>
              <a:rPr lang="zh-CN" altLang="en-US" sz="2000" dirty="0"/>
              <a:t>    但这不是原始优化问题的解，产生矛盾。</a:t>
            </a:r>
            <a:endParaRPr lang="en-US" altLang="zh-CN" sz="2000" dirty="0"/>
          </a:p>
          <a:p>
            <a:pPr marL="0" indent="0">
              <a:buNone/>
            </a:pPr>
            <a:endParaRPr lang="en-US" altLang="zh-CN" sz="2000" dirty="0"/>
          </a:p>
          <a:p>
            <a:pPr marL="0" indent="0">
              <a:buNone/>
            </a:pPr>
            <a:r>
              <a:rPr lang="en-US" altLang="zh-CN" sz="2000" dirty="0"/>
              <a:t>    </a:t>
            </a:r>
            <a:r>
              <a:rPr lang="zh-CN" altLang="en-US" sz="2000" dirty="0"/>
              <a:t>对此：有</a:t>
            </a:r>
            <a:endParaRPr lang="en-US" altLang="zh-CN" sz="2000" dirty="0"/>
          </a:p>
          <a:p>
            <a:pPr marL="0" indent="0">
              <a:buNone/>
            </a:pPr>
            <a:endParaRPr lang="en-US" altLang="zh-CN" sz="2400" dirty="0"/>
          </a:p>
        </p:txBody>
      </p:sp>
      <p:pic>
        <p:nvPicPr>
          <p:cNvPr id="2017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0851" y="1259362"/>
            <a:ext cx="2345933" cy="328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7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9628" y="1653161"/>
            <a:ext cx="702335" cy="367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0465" y="2871001"/>
            <a:ext cx="1303352" cy="461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0319" y="4073352"/>
            <a:ext cx="670532" cy="28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8931" y="2933384"/>
            <a:ext cx="675317" cy="297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12" y="5121919"/>
            <a:ext cx="2178716" cy="37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1986" y="5817807"/>
            <a:ext cx="1973889" cy="52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标题 1"/>
          <p:cNvSpPr txBox="1"/>
          <p:nvPr/>
        </p:nvSpPr>
        <p:spPr>
          <a:xfrm>
            <a:off x="31081" y="4920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学习的对偶算法</a:t>
            </a:r>
          </a:p>
        </p:txBody>
      </p:sp>
      <p:pic>
        <p:nvPicPr>
          <p:cNvPr id="17" name="Picture 2">
            <a:extLst>
              <a:ext uri="{FF2B5EF4-FFF2-40B4-BE49-F238E27FC236}">
                <a16:creationId xmlns:a16="http://schemas.microsoft.com/office/drawing/2014/main" id="{E23F97FC-2F75-4341-842E-A6085C96F9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2499" y="3947328"/>
            <a:ext cx="1399462" cy="495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组合 6">
            <a:extLst>
              <a:ext uri="{FF2B5EF4-FFF2-40B4-BE49-F238E27FC236}">
                <a16:creationId xmlns:a16="http://schemas.microsoft.com/office/drawing/2014/main" id="{985FBB00-5353-4170-BC43-BFDC1EB707F6}"/>
              </a:ext>
            </a:extLst>
          </p:cNvPr>
          <p:cNvGrpSpPr/>
          <p:nvPr/>
        </p:nvGrpSpPr>
        <p:grpSpPr>
          <a:xfrm>
            <a:off x="898551" y="5836643"/>
            <a:ext cx="3500761" cy="520833"/>
            <a:chOff x="846094" y="5672086"/>
            <a:chExt cx="3500761" cy="520833"/>
          </a:xfrm>
        </p:grpSpPr>
        <p:pic>
          <p:nvPicPr>
            <p:cNvPr id="18" name="Picture 2">
              <a:extLst>
                <a:ext uri="{FF2B5EF4-FFF2-40B4-BE49-F238E27FC236}">
                  <a16:creationId xmlns:a16="http://schemas.microsoft.com/office/drawing/2014/main" id="{56042C59-6BD0-4F4F-96A2-4A78D7130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8432" y="5672086"/>
              <a:ext cx="1470587" cy="520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文本框 18">
              <a:extLst>
                <a:ext uri="{FF2B5EF4-FFF2-40B4-BE49-F238E27FC236}">
                  <a16:creationId xmlns:a16="http://schemas.microsoft.com/office/drawing/2014/main" id="{428376C9-CE58-4482-847B-594408188874}"/>
                </a:ext>
              </a:extLst>
            </p:cNvPr>
            <p:cNvSpPr txBox="1"/>
            <p:nvPr/>
          </p:nvSpPr>
          <p:spPr>
            <a:xfrm>
              <a:off x="846094" y="5675440"/>
              <a:ext cx="557808" cy="400110"/>
            </a:xfrm>
            <a:prstGeom prst="rect">
              <a:avLst/>
            </a:prstGeom>
            <a:noFill/>
          </p:spPr>
          <p:txBody>
            <a:bodyPr wrap="square">
              <a:spAutoFit/>
            </a:bodyPr>
            <a:lstStyle/>
            <a:p>
              <a:pPr marL="0" indent="0">
                <a:buNone/>
              </a:pPr>
              <a:r>
                <a:rPr lang="zh-CN" altLang="en-US" sz="2000" dirty="0"/>
                <a:t>将</a:t>
              </a:r>
              <a:endParaRPr lang="en-US" altLang="zh-CN" sz="2000" dirty="0"/>
            </a:p>
          </p:txBody>
        </p:sp>
        <p:sp>
          <p:nvSpPr>
            <p:cNvPr id="20" name="文本框 19">
              <a:extLst>
                <a:ext uri="{FF2B5EF4-FFF2-40B4-BE49-F238E27FC236}">
                  <a16:creationId xmlns:a16="http://schemas.microsoft.com/office/drawing/2014/main" id="{2A50D013-05CF-4CDF-A5D6-337B55EC6819}"/>
                </a:ext>
              </a:extLst>
            </p:cNvPr>
            <p:cNvSpPr txBox="1"/>
            <p:nvPr/>
          </p:nvSpPr>
          <p:spPr>
            <a:xfrm>
              <a:off x="2709954" y="5720443"/>
              <a:ext cx="1636901" cy="400110"/>
            </a:xfrm>
            <a:prstGeom prst="rect">
              <a:avLst/>
            </a:prstGeom>
            <a:noFill/>
          </p:spPr>
          <p:txBody>
            <a:bodyPr wrap="square">
              <a:spAutoFit/>
            </a:bodyPr>
            <a:lstStyle/>
            <a:p>
              <a:pPr marL="0" indent="0">
                <a:buNone/>
              </a:pPr>
              <a:r>
                <a:rPr lang="zh-CN" altLang="en-US" sz="2000" dirty="0"/>
                <a:t>代入上式</a:t>
              </a:r>
              <a:endParaRPr lang="en-US" altLang="zh-CN" sz="2000" dirty="0"/>
            </a:p>
          </p:txBody>
        </p:sp>
      </p:grpSp>
      <p:sp>
        <p:nvSpPr>
          <p:cNvPr id="8" name="箭头: 右 7">
            <a:extLst>
              <a:ext uri="{FF2B5EF4-FFF2-40B4-BE49-F238E27FC236}">
                <a16:creationId xmlns:a16="http://schemas.microsoft.com/office/drawing/2014/main" id="{F477E952-6E54-4B93-950D-459BD41998A7}"/>
              </a:ext>
            </a:extLst>
          </p:cNvPr>
          <p:cNvSpPr/>
          <p:nvPr/>
        </p:nvSpPr>
        <p:spPr>
          <a:xfrm>
            <a:off x="4410247" y="5978790"/>
            <a:ext cx="449785" cy="214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027676"/>
            <a:ext cx="7992888" cy="4561563"/>
          </a:xfrm>
        </p:spPr>
        <p:txBody>
          <a:bodyPr>
            <a:normAutofit/>
          </a:bodyPr>
          <a:lstStyle/>
          <a:p>
            <a:r>
              <a:rPr lang="zh-CN" altLang="en-US" sz="2400" dirty="0"/>
              <a:t>由此定理可知，分离超平面可以写成：</a:t>
            </a:r>
            <a:endParaRPr lang="en-US" altLang="zh-CN" sz="2400" dirty="0"/>
          </a:p>
          <a:p>
            <a:endParaRPr lang="en-US" altLang="zh-CN" sz="2400" dirty="0"/>
          </a:p>
          <a:p>
            <a:endParaRPr lang="en-US" altLang="zh-CN" sz="2400" dirty="0"/>
          </a:p>
          <a:p>
            <a:endParaRPr lang="en-US" altLang="zh-CN" sz="2400" dirty="0"/>
          </a:p>
          <a:p>
            <a:r>
              <a:rPr lang="zh-CN" altLang="en-US" sz="2400" dirty="0"/>
              <a:t>分类决策函数可以写成：</a:t>
            </a:r>
            <a:endParaRPr lang="en-US" altLang="zh-CN" sz="2400" dirty="0"/>
          </a:p>
          <a:p>
            <a:endParaRPr lang="en-US" altLang="zh-CN" sz="2400" dirty="0"/>
          </a:p>
          <a:p>
            <a:pPr marL="0" indent="0">
              <a:buNone/>
            </a:pPr>
            <a:endParaRPr lang="en-US" altLang="zh-CN" sz="2400" dirty="0"/>
          </a:p>
          <a:p>
            <a:r>
              <a:rPr lang="zh-CN" altLang="en-US" sz="2400" dirty="0"/>
              <a:t>这就是说，分类决策函数只依赖于输入</a:t>
            </a:r>
            <a:r>
              <a:rPr lang="en-US" altLang="zh-CN" sz="2400" dirty="0"/>
              <a:t>x</a:t>
            </a:r>
            <a:r>
              <a:rPr lang="zh-CN" altLang="en-US" sz="2400" dirty="0"/>
              <a:t>和训练样本输入的</a:t>
            </a:r>
            <a:r>
              <a:rPr lang="zh-CN" altLang="en-US" sz="2400" dirty="0">
                <a:solidFill>
                  <a:srgbClr val="C00000"/>
                </a:solidFill>
              </a:rPr>
              <a:t>内积</a:t>
            </a:r>
            <a:r>
              <a:rPr lang="zh-CN" altLang="en-US" sz="2400" dirty="0"/>
              <a:t>，上式称为线性可分支持向量机的对偶形式</a:t>
            </a:r>
            <a:r>
              <a:rPr lang="en-US" altLang="zh-CN" sz="2400" dirty="0"/>
              <a:t>.</a:t>
            </a:r>
          </a:p>
          <a:p>
            <a:endParaRPr lang="en-US" altLang="zh-CN" sz="24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003" y="3308457"/>
            <a:ext cx="3105986" cy="654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1688869"/>
            <a:ext cx="1980220" cy="594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5191" y="33505"/>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学习的对偶算法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296968"/>
            <a:ext cx="7886700" cy="4508295"/>
          </a:xfrm>
        </p:spPr>
        <p:txBody>
          <a:bodyPr>
            <a:normAutofit/>
          </a:bodyPr>
          <a:lstStyle/>
          <a:p>
            <a:r>
              <a:rPr lang="zh-CN" altLang="en-US" sz="2400" dirty="0"/>
              <a:t>输入：线性可分训练数据集</a:t>
            </a:r>
            <a:endParaRPr lang="en-US" altLang="zh-CN" sz="2400" dirty="0"/>
          </a:p>
          <a:p>
            <a:endParaRPr lang="en-US" altLang="zh-CN" sz="2400" dirty="0"/>
          </a:p>
          <a:p>
            <a:r>
              <a:rPr lang="zh-CN" altLang="en-US" sz="2400" dirty="0"/>
              <a:t>输出：最大间隔分离超平面和分类决策函数</a:t>
            </a:r>
            <a:endParaRPr lang="en-US" altLang="zh-CN" sz="2400" dirty="0"/>
          </a:p>
          <a:p>
            <a:r>
              <a:rPr lang="en-US" altLang="zh-CN" sz="2400" dirty="0"/>
              <a:t>1</a:t>
            </a:r>
            <a:r>
              <a:rPr lang="zh-CN" altLang="en-US" sz="2400" dirty="0"/>
              <a:t>、构造并求解约束最优化问题</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r>
              <a:rPr lang="en-US" altLang="zh-CN" sz="2400" dirty="0"/>
              <a:t>    </a:t>
            </a:r>
          </a:p>
          <a:p>
            <a:pPr marL="0" indent="0">
              <a:buNone/>
            </a:pPr>
            <a:r>
              <a:rPr lang="en-US" altLang="zh-CN" sz="2400" dirty="0"/>
              <a:t> </a:t>
            </a:r>
            <a:r>
              <a:rPr lang="zh-CN" altLang="en-US" sz="2400" dirty="0"/>
              <a:t>求得最优解：</a:t>
            </a:r>
            <a:r>
              <a:rPr lang="en-US" altLang="zh-CN" sz="2400" dirty="0"/>
              <a:t>                                                                 </a:t>
            </a:r>
          </a:p>
          <a:p>
            <a:endParaRPr lang="en-US" altLang="zh-CN" sz="2400" dirty="0"/>
          </a:p>
          <a:p>
            <a:endParaRPr lang="en-US" altLang="zh-CN" sz="2400" dirty="0"/>
          </a:p>
          <a:p>
            <a:endParaRPr lang="en-US" altLang="zh-CN" sz="2400" dirty="0"/>
          </a:p>
          <a:p>
            <a:endParaRPr lang="en-US" altLang="zh-CN" sz="2400" dirty="0"/>
          </a:p>
        </p:txBody>
      </p:sp>
      <p:pic>
        <p:nvPicPr>
          <p:cNvPr id="189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170" y="1415310"/>
            <a:ext cx="3140351" cy="27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2651" y="1829606"/>
            <a:ext cx="3089144" cy="252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4565" y="1805498"/>
            <a:ext cx="351755" cy="24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6320" y="1830559"/>
            <a:ext cx="774977" cy="244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7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3243477"/>
            <a:ext cx="3330370"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0442" y="3802544"/>
            <a:ext cx="1567916"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1"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5249" y="4449586"/>
            <a:ext cx="2301974" cy="2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2"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0003" y="5265204"/>
            <a:ext cx="2125295" cy="32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
          <p:cNvSpPr txBox="1"/>
          <p:nvPr/>
        </p:nvSpPr>
        <p:spPr>
          <a:xfrm>
            <a:off x="26821" y="150365"/>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线性可分支持向量机学习算法</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4644" y="867124"/>
            <a:ext cx="7886700" cy="5586211"/>
          </a:xfrm>
        </p:spPr>
        <p:txBody>
          <a:bodyPr>
            <a:normAutofit/>
          </a:bodyPr>
          <a:lstStyle/>
          <a:p>
            <a:r>
              <a:rPr lang="en-US" altLang="zh-CN" sz="2400" dirty="0"/>
              <a:t>2</a:t>
            </a:r>
            <a:r>
              <a:rPr lang="zh-CN" altLang="en-US" sz="2400" dirty="0"/>
              <a:t>、计算</a:t>
            </a:r>
            <a:endParaRPr lang="en-US" altLang="zh-CN" sz="2400" dirty="0"/>
          </a:p>
          <a:p>
            <a:endParaRPr lang="en-US" altLang="zh-CN" sz="2400" dirty="0"/>
          </a:p>
          <a:p>
            <a:pPr marL="0" indent="0">
              <a:buNone/>
            </a:pPr>
            <a:r>
              <a:rPr lang="zh-CN" altLang="en-US" sz="2400" dirty="0"/>
              <a:t>并选择</a:t>
            </a:r>
            <a:r>
              <a:rPr lang="el-GR" altLang="zh-CN" sz="2400" dirty="0"/>
              <a:t>α</a:t>
            </a:r>
            <a:r>
              <a:rPr lang="zh-CN" altLang="en-US" sz="2400" dirty="0"/>
              <a:t>*的一个正分量           ，计算</a:t>
            </a:r>
            <a:endParaRPr lang="en-US" altLang="zh-CN" sz="2400" dirty="0"/>
          </a:p>
          <a:p>
            <a:endParaRPr lang="en-US" altLang="zh-CN" sz="2400" dirty="0"/>
          </a:p>
          <a:p>
            <a:endParaRPr lang="en-US" altLang="zh-CN" sz="2400" dirty="0"/>
          </a:p>
          <a:p>
            <a:endParaRPr lang="en-US" altLang="zh-CN" sz="2400" dirty="0"/>
          </a:p>
          <a:p>
            <a:r>
              <a:rPr lang="en-US" altLang="zh-CN" sz="2400" dirty="0"/>
              <a:t>3</a:t>
            </a:r>
            <a:r>
              <a:rPr lang="zh-CN" altLang="en-US" sz="2400" dirty="0"/>
              <a:t>、求得分离超平面</a:t>
            </a:r>
            <a:endParaRPr lang="en-US" altLang="zh-CN" sz="2400" dirty="0"/>
          </a:p>
          <a:p>
            <a:endParaRPr lang="en-US" altLang="zh-CN" sz="2400" dirty="0"/>
          </a:p>
          <a:p>
            <a:endParaRPr lang="en-US" altLang="zh-CN" sz="2400" dirty="0"/>
          </a:p>
          <a:p>
            <a:pPr marL="0" indent="0">
              <a:buNone/>
            </a:pPr>
            <a:r>
              <a:rPr lang="zh-CN" altLang="en-US" sz="2400" dirty="0"/>
              <a:t>分类决策函数</a:t>
            </a:r>
            <a:endParaRPr lang="en-US" altLang="zh-CN" sz="2400" dirty="0"/>
          </a:p>
        </p:txBody>
      </p:sp>
      <p:pic>
        <p:nvPicPr>
          <p:cNvPr id="205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873" y="842732"/>
            <a:ext cx="1620180" cy="713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017" y="1815225"/>
            <a:ext cx="648072" cy="304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2852" y="2377571"/>
            <a:ext cx="2339739" cy="579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873" y="4178887"/>
            <a:ext cx="1417658" cy="32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2532" y="5377775"/>
            <a:ext cx="2170059" cy="32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0" y="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线性可分支持向量机学习算法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1143000"/>
          </a:xfrm>
        </p:spPr>
        <p:txBody>
          <a:bodyPr>
            <a:normAutofit/>
          </a:bodyPr>
          <a:lstStyle/>
          <a:p>
            <a:pPr marL="314325" marR="312420" algn="l">
              <a:spcBef>
                <a:spcPts val="15"/>
              </a:spcBef>
              <a:spcAft>
                <a:spcPts val="0"/>
              </a:spcAft>
            </a:pPr>
            <a:r>
              <a:rPr lang="en-US" altLang="zh-CN" sz="3200" b="1" kern="0" dirty="0">
                <a:effectLst/>
                <a:ea typeface="仿宋" panose="02010609060101010101" pitchFamily="49" charset="-122"/>
              </a:rPr>
              <a:t>SVM </a:t>
            </a:r>
            <a:endParaRPr lang="zh-CN" altLang="zh-CN" sz="3200" b="1" kern="0" dirty="0">
              <a:effectLst/>
              <a:latin typeface="仿宋" panose="02010609060101010101" pitchFamily="49" charset="-122"/>
              <a:ea typeface="仿宋" panose="02010609060101010101" pitchFamily="49"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528775"/>
            <a:ext cx="3048000" cy="666750"/>
          </a:xfrm>
          <a:prstGeom prst="rect">
            <a:avLst/>
          </a:prstGeom>
        </p:spPr>
      </p:pic>
      <p:sp>
        <p:nvSpPr>
          <p:cNvPr id="6" name="内容占位符 2"/>
          <p:cNvSpPr>
            <a:spLocks noGrp="1"/>
          </p:cNvSpPr>
          <p:nvPr>
            <p:ph idx="1"/>
          </p:nvPr>
        </p:nvSpPr>
        <p:spPr>
          <a:xfrm>
            <a:off x="457200" y="1013478"/>
            <a:ext cx="8229600" cy="4525963"/>
          </a:xfrm>
        </p:spPr>
        <p:txBody>
          <a:bodyPr>
            <a:noAutofit/>
          </a:bodyPr>
          <a:lstStyle/>
          <a:p>
            <a:pPr>
              <a:lnSpc>
                <a:spcPct val="120000"/>
              </a:lnSpc>
            </a:pPr>
            <a:r>
              <a:rPr lang="zh-CN" altLang="en-US" sz="2400" dirty="0"/>
              <a:t>支持向量机</a:t>
            </a:r>
            <a:r>
              <a:rPr lang="en-US" altLang="zh-CN" sz="2400" dirty="0"/>
              <a:t>(support vector machines.  SVM)</a:t>
            </a:r>
          </a:p>
          <a:p>
            <a:pPr>
              <a:lnSpc>
                <a:spcPct val="120000"/>
              </a:lnSpc>
            </a:pPr>
            <a:r>
              <a:rPr lang="zh-CN" altLang="en-US" sz="2400" dirty="0"/>
              <a:t>二类分类模型。它的基本模型是定义在特征空间上的间隔最大的线性分类器，间隔最大使它有别于感知机；</a:t>
            </a:r>
            <a:endParaRPr lang="en-US" altLang="zh-CN" sz="2400" dirty="0"/>
          </a:p>
          <a:p>
            <a:pPr>
              <a:lnSpc>
                <a:spcPct val="120000"/>
              </a:lnSpc>
            </a:pPr>
            <a:r>
              <a:rPr lang="zh-CN" altLang="en-US" sz="2400" dirty="0"/>
              <a:t>支持向量机还包括核技巧，这使它成为实质上的非线性分类器</a:t>
            </a:r>
            <a:r>
              <a:rPr lang="en-US" altLang="zh-CN" sz="2400" dirty="0"/>
              <a:t>.</a:t>
            </a:r>
          </a:p>
          <a:p>
            <a:pPr>
              <a:lnSpc>
                <a:spcPct val="120000"/>
              </a:lnSpc>
            </a:pPr>
            <a:r>
              <a:rPr lang="zh-CN" altLang="en-US" sz="2400" dirty="0"/>
              <a:t>支持向量机的学习策略就是间隔最大化，可形式化为一个求解凸二次规划</a:t>
            </a:r>
            <a:r>
              <a:rPr lang="en-US" altLang="zh-CN" sz="2400" dirty="0"/>
              <a:t>(convex quadratic programming)</a:t>
            </a:r>
            <a:r>
              <a:rPr lang="zh-CN" altLang="en-US" sz="2400" dirty="0"/>
              <a:t>的问题，也等价于正则化的合页损失函数的最小化问题。支持向量机的学习算法是求解凸二次规划的最优化算法。</a:t>
            </a:r>
            <a:endParaRPr lang="en-US" altLang="zh-CN" sz="2400" dirty="0"/>
          </a:p>
          <a:p>
            <a:pPr lvl="1"/>
            <a:endParaRPr lang="en-US" altLang="zh-CN" sz="2000" dirty="0">
              <a:latin typeface="+mn-ea"/>
            </a:endParaRPr>
          </a:p>
          <a:p>
            <a:pPr lvl="1"/>
            <a:endParaRPr lang="en-US" altLang="zh-CN" sz="2000" dirty="0">
              <a:latin typeface="+mn-ea"/>
            </a:endParaRPr>
          </a:p>
          <a:p>
            <a:pPr marL="0" indent="0">
              <a:buNone/>
            </a:pPr>
            <a:endParaRPr lang="en-US" altLang="zh-CN" sz="2400" dirty="0"/>
          </a:p>
        </p:txBody>
      </p:sp>
    </p:spTree>
    <p:extLst>
      <p:ext uri="{BB962C8B-B14F-4D97-AF65-F5344CB8AC3E}">
        <p14:creationId xmlns:p14="http://schemas.microsoft.com/office/powerpoint/2010/main" val="2619758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3238" y="1000602"/>
            <a:ext cx="7886700" cy="5596750"/>
          </a:xfrm>
        </p:spPr>
        <p:txBody>
          <a:bodyPr>
            <a:normAutofit/>
          </a:bodyPr>
          <a:lstStyle/>
          <a:p>
            <a:pPr>
              <a:lnSpc>
                <a:spcPct val="120000"/>
              </a:lnSpc>
            </a:pPr>
            <a:r>
              <a:rPr lang="zh-CN" altLang="en-US" sz="2400" dirty="0"/>
              <a:t>考虑原始优化问题和对偶优化问题，</a:t>
            </a:r>
            <a:endParaRPr lang="en-US" altLang="zh-CN" sz="2400" dirty="0"/>
          </a:p>
          <a:p>
            <a:pPr>
              <a:lnSpc>
                <a:spcPct val="120000"/>
              </a:lnSpc>
            </a:pPr>
            <a:r>
              <a:rPr lang="zh-CN" altLang="en-US" sz="2400" dirty="0"/>
              <a:t>将数据集中对应于</a:t>
            </a:r>
            <a:r>
              <a:rPr lang="en-US" altLang="zh-CN" sz="2400" dirty="0"/>
              <a:t>            </a:t>
            </a:r>
            <a:r>
              <a:rPr lang="zh-CN" altLang="en-US" sz="2400" dirty="0"/>
              <a:t>的样本             的实例</a:t>
            </a:r>
            <a:r>
              <a:rPr lang="en-US" altLang="zh-CN" sz="2400" i="1" dirty="0"/>
              <a:t>x</a:t>
            </a:r>
            <a:r>
              <a:rPr lang="en-US" altLang="zh-CN" sz="2400" i="1" baseline="-25000" dirty="0"/>
              <a:t>i</a:t>
            </a:r>
          </a:p>
          <a:p>
            <a:pPr>
              <a:lnSpc>
                <a:spcPct val="120000"/>
              </a:lnSpc>
            </a:pPr>
            <a:r>
              <a:rPr lang="zh-CN" altLang="en-US" sz="2400" dirty="0"/>
              <a:t>称为</a:t>
            </a:r>
            <a:r>
              <a:rPr lang="zh-CN" altLang="en-US" sz="2400" dirty="0">
                <a:solidFill>
                  <a:srgbClr val="FF0000"/>
                </a:solidFill>
              </a:rPr>
              <a:t>支持向量</a:t>
            </a:r>
            <a:endParaRPr lang="en-US" altLang="zh-CN" sz="2400" dirty="0">
              <a:solidFill>
                <a:srgbClr val="FF0000"/>
              </a:solidFill>
            </a:endParaRPr>
          </a:p>
          <a:p>
            <a:pPr>
              <a:lnSpc>
                <a:spcPct val="120000"/>
              </a:lnSpc>
            </a:pPr>
            <a:endParaRPr lang="en-US" altLang="zh-CN" sz="2400" dirty="0"/>
          </a:p>
          <a:p>
            <a:pPr>
              <a:lnSpc>
                <a:spcPct val="120000"/>
              </a:lnSpc>
            </a:pPr>
            <a:r>
              <a:rPr lang="zh-CN" altLang="en-US" sz="2400" dirty="0"/>
              <a:t>支持向量一定在分割边界上，由</a:t>
            </a:r>
            <a:r>
              <a:rPr lang="en-US" altLang="zh-CN" sz="2400" dirty="0"/>
              <a:t>KKT</a:t>
            </a:r>
            <a:r>
              <a:rPr lang="zh-CN" altLang="en-US" sz="2400" dirty="0"/>
              <a:t>互补条件：</a:t>
            </a:r>
            <a:endParaRPr lang="en-US" altLang="zh-CN" sz="2400" dirty="0"/>
          </a:p>
          <a:p>
            <a:pPr>
              <a:lnSpc>
                <a:spcPct val="120000"/>
              </a:lnSpc>
            </a:pPr>
            <a:endParaRPr lang="en-US" altLang="zh-CN" sz="2400" dirty="0"/>
          </a:p>
          <a:p>
            <a:pPr>
              <a:lnSpc>
                <a:spcPct val="120000"/>
              </a:lnSpc>
            </a:pPr>
            <a:r>
              <a:rPr lang="zh-CN" altLang="en-US" sz="2400" dirty="0"/>
              <a:t>对应于</a:t>
            </a:r>
            <a:r>
              <a:rPr lang="en-US" altLang="zh-CN" sz="2400" dirty="0"/>
              <a:t>                </a:t>
            </a:r>
            <a:r>
              <a:rPr lang="zh-CN" altLang="en-US" sz="2400" dirty="0"/>
              <a:t>的样本  </a:t>
            </a:r>
            <a:r>
              <a:rPr lang="en-US" altLang="zh-CN" sz="2400" i="1" dirty="0"/>
              <a:t>x</a:t>
            </a:r>
            <a:r>
              <a:rPr lang="en-US" altLang="zh-CN" sz="2400" i="1" baseline="-25000" dirty="0"/>
              <a:t>i</a:t>
            </a:r>
          </a:p>
          <a:p>
            <a:pPr>
              <a:lnSpc>
                <a:spcPct val="120000"/>
              </a:lnSpc>
            </a:pPr>
            <a:endParaRPr lang="en-US" altLang="zh-CN" sz="2400" i="1" baseline="-25000" dirty="0"/>
          </a:p>
          <a:p>
            <a:pPr>
              <a:lnSpc>
                <a:spcPct val="120000"/>
              </a:lnSpc>
            </a:pPr>
            <a:endParaRPr lang="en-US" altLang="zh-CN" sz="2400" i="1" baseline="-25000" dirty="0"/>
          </a:p>
          <a:p>
            <a:pPr>
              <a:lnSpc>
                <a:spcPct val="120000"/>
              </a:lnSpc>
            </a:pPr>
            <a:r>
              <a:rPr lang="zh-CN" altLang="en-US" sz="2400" dirty="0"/>
              <a:t>或</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6923" y="1540427"/>
            <a:ext cx="648072" cy="304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8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813" y="1579983"/>
            <a:ext cx="750847" cy="304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8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3566215"/>
            <a:ext cx="3719746" cy="318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8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98680" y="1564772"/>
            <a:ext cx="540027" cy="31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8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1850" y="4930283"/>
            <a:ext cx="2045963" cy="27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85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0509" y="5495866"/>
            <a:ext cx="1630633" cy="32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149080"/>
            <a:ext cx="648072" cy="304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txBox="1"/>
          <p:nvPr/>
        </p:nvSpPr>
        <p:spPr>
          <a:xfrm>
            <a:off x="0" y="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支持向量</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2781"/>
            <a:ext cx="7886700" cy="5550555"/>
          </a:xfrm>
        </p:spPr>
        <p:txBody>
          <a:bodyPr>
            <a:normAutofit/>
          </a:bodyPr>
          <a:lstStyle/>
          <a:p>
            <a:r>
              <a:rPr lang="zh-CN" altLang="en-US" sz="2400" dirty="0"/>
              <a:t>正例点                                   负例点</a:t>
            </a:r>
            <a:endParaRPr lang="en-US" altLang="zh-CN" sz="2400" dirty="0"/>
          </a:p>
          <a:p>
            <a:r>
              <a:rPr lang="zh-CN" altLang="en-US" sz="2400" dirty="0"/>
              <a:t>解：对偶形式</a:t>
            </a:r>
            <a:endParaRPr lang="en-US" altLang="zh-CN" sz="2400" dirty="0"/>
          </a:p>
          <a:p>
            <a:endParaRPr lang="en-US" altLang="zh-CN" sz="2400" dirty="0"/>
          </a:p>
          <a:p>
            <a:endParaRPr lang="en-US" altLang="zh-CN" sz="2400" dirty="0"/>
          </a:p>
          <a:p>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r>
              <a:rPr lang="zh-CN" altLang="en-US" sz="2400" dirty="0"/>
              <a:t>将                   带入目标函数并记为</a:t>
            </a:r>
            <a:endParaRPr lang="en-US" altLang="zh-CN" sz="2400" dirty="0"/>
          </a:p>
          <a:p>
            <a:endParaRPr lang="en-US" altLang="zh-CN" sz="2400" dirty="0"/>
          </a:p>
        </p:txBody>
      </p:sp>
      <p:pic>
        <p:nvPicPr>
          <p:cNvPr id="2078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092" y="962968"/>
            <a:ext cx="2011258" cy="27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8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2269" y="929648"/>
            <a:ext cx="906528" cy="27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8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6847" y="1946224"/>
            <a:ext cx="6569135" cy="1816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8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4535168"/>
            <a:ext cx="1026114" cy="24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8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8598" y="5121068"/>
            <a:ext cx="3942438" cy="495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0" y="29959"/>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例子：</a:t>
            </a:r>
          </a:p>
        </p:txBody>
      </p:sp>
      <p:pic>
        <p:nvPicPr>
          <p:cNvPr id="10" name="Picture 2">
            <a:extLst>
              <a:ext uri="{FF2B5EF4-FFF2-40B4-BE49-F238E27FC236}">
                <a16:creationId xmlns:a16="http://schemas.microsoft.com/office/drawing/2014/main" id="{FB15215F-D34C-462F-9851-CA60E8A16C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1100" y="146363"/>
            <a:ext cx="2836487" cy="2106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6486" y="942066"/>
            <a:ext cx="7886700" cy="5583278"/>
          </a:xfrm>
        </p:spPr>
        <p:txBody>
          <a:bodyPr>
            <a:normAutofit/>
          </a:bodyPr>
          <a:lstStyle/>
          <a:p>
            <a:pPr>
              <a:lnSpc>
                <a:spcPct val="130000"/>
              </a:lnSpc>
            </a:pPr>
            <a:r>
              <a:rPr lang="zh-CN" altLang="en-US" sz="2400" dirty="0"/>
              <a:t>对         </a:t>
            </a:r>
            <a:r>
              <a:rPr lang="en-US" altLang="zh-CN" sz="2400" dirty="0"/>
              <a:t>  </a:t>
            </a:r>
            <a:r>
              <a:rPr lang="zh-CN" altLang="en-US" sz="2400" dirty="0"/>
              <a:t>求偏导数，并令其为</a:t>
            </a:r>
            <a:r>
              <a:rPr lang="en-US" altLang="zh-CN" sz="2400" dirty="0"/>
              <a:t>0</a:t>
            </a:r>
            <a:r>
              <a:rPr lang="zh-CN" altLang="en-US" sz="2400" dirty="0"/>
              <a:t>，易知              </a:t>
            </a:r>
            <a:r>
              <a:rPr lang="en-US" altLang="zh-CN" sz="2400" dirty="0"/>
              <a:t>  </a:t>
            </a:r>
            <a:r>
              <a:rPr lang="zh-CN" altLang="en-US" sz="2400" dirty="0"/>
              <a:t>在</a:t>
            </a:r>
            <a:r>
              <a:rPr lang="en-US" altLang="zh-CN" sz="2400" dirty="0"/>
              <a:t>           </a:t>
            </a:r>
            <a:r>
              <a:rPr lang="zh-CN" altLang="en-US" sz="2400" dirty="0"/>
              <a:t>取极值，但该点不满足约束条件              ，所以最小值应在边界上达到</a:t>
            </a:r>
            <a:endParaRPr lang="en-US" altLang="zh-CN" sz="2400" dirty="0"/>
          </a:p>
          <a:p>
            <a:pPr>
              <a:lnSpc>
                <a:spcPct val="130000"/>
              </a:lnSpc>
            </a:pPr>
            <a:r>
              <a:rPr lang="zh-CN" altLang="en-US" sz="2400" dirty="0"/>
              <a:t>当           时，最小值 </a:t>
            </a:r>
            <a:endParaRPr lang="en-US" altLang="zh-CN" sz="2400" dirty="0"/>
          </a:p>
          <a:p>
            <a:pPr>
              <a:lnSpc>
                <a:spcPct val="130000"/>
              </a:lnSpc>
            </a:pPr>
            <a:endParaRPr lang="en-US" altLang="zh-CN" sz="2400" dirty="0"/>
          </a:p>
          <a:p>
            <a:pPr>
              <a:lnSpc>
                <a:spcPct val="130000"/>
              </a:lnSpc>
            </a:pPr>
            <a:r>
              <a:rPr lang="zh-CN" altLang="en-US" sz="2400" dirty="0"/>
              <a:t>当           时，最小值        </a:t>
            </a:r>
            <a:endParaRPr lang="en-US" altLang="zh-CN" sz="2400" dirty="0"/>
          </a:p>
          <a:p>
            <a:pPr>
              <a:lnSpc>
                <a:spcPct val="130000"/>
              </a:lnSpc>
            </a:pPr>
            <a:endParaRPr lang="zh-CN" altLang="en-US" sz="2400" dirty="0"/>
          </a:p>
          <a:p>
            <a:pPr>
              <a:lnSpc>
                <a:spcPct val="130000"/>
              </a:lnSpc>
            </a:pPr>
            <a:r>
              <a:rPr lang="zh-CN" altLang="en-US" sz="2400" dirty="0"/>
              <a:t>于是                 在                      获得极小，</a:t>
            </a:r>
            <a:endParaRPr lang="en-US" altLang="zh-CN" sz="2400" dirty="0"/>
          </a:p>
          <a:p>
            <a:pPr>
              <a:lnSpc>
                <a:spcPct val="130000"/>
              </a:lnSpc>
            </a:pPr>
            <a:endParaRPr lang="en-US" altLang="zh-CN" sz="2400" dirty="0"/>
          </a:p>
          <a:p>
            <a:pPr>
              <a:lnSpc>
                <a:spcPct val="130000"/>
              </a:lnSpc>
            </a:pPr>
            <a:r>
              <a:rPr lang="zh-CN" altLang="en-US" sz="2400" dirty="0"/>
              <a:t>这样                    对应的实例向量为支持向量</a:t>
            </a:r>
            <a:endParaRPr lang="en-US" altLang="zh-CN" sz="2400" dirty="0"/>
          </a:p>
        </p:txBody>
      </p:sp>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8031" y="1074663"/>
            <a:ext cx="617367" cy="31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8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3615" y="1009447"/>
            <a:ext cx="553187" cy="37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8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5161" y="1061728"/>
            <a:ext cx="964107" cy="32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2051" y="1580958"/>
            <a:ext cx="697150" cy="30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0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4971" y="2565718"/>
            <a:ext cx="603486" cy="265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02"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5776" y="2947711"/>
            <a:ext cx="1303125" cy="558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0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8031" y="3695819"/>
            <a:ext cx="617367" cy="265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04"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3888" y="4035382"/>
            <a:ext cx="1247159" cy="59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05"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96713" y="4782867"/>
            <a:ext cx="972108" cy="32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06"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80127" y="4657820"/>
            <a:ext cx="1349709" cy="574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07"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84168" y="4684999"/>
            <a:ext cx="1323047" cy="443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08"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96713" y="5762810"/>
            <a:ext cx="1152128" cy="50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标题 1"/>
          <p:cNvSpPr txBox="1"/>
          <p:nvPr/>
        </p:nvSpPr>
        <p:spPr>
          <a:xfrm>
            <a:off x="-2332" y="56757"/>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例子：</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8591"/>
            <a:ext cx="7886700" cy="3263504"/>
          </a:xfrm>
        </p:spPr>
        <p:txBody>
          <a:bodyPr>
            <a:normAutofit/>
          </a:bodyPr>
          <a:lstStyle/>
          <a:p>
            <a:r>
              <a:rPr lang="zh-CN" altLang="en-US" sz="2400" dirty="0"/>
              <a:t>计算得：</a:t>
            </a:r>
            <a:endParaRPr lang="en-US" altLang="zh-CN" sz="2400" dirty="0"/>
          </a:p>
          <a:p>
            <a:endParaRPr lang="en-US" altLang="zh-CN" sz="2400" dirty="0"/>
          </a:p>
          <a:p>
            <a:endParaRPr lang="en-US" altLang="zh-CN" sz="2400" dirty="0"/>
          </a:p>
          <a:p>
            <a:r>
              <a:rPr lang="zh-CN" altLang="en-US" sz="2400" dirty="0"/>
              <a:t>分离超平面为：</a:t>
            </a:r>
            <a:endParaRPr lang="en-US" altLang="zh-CN" sz="2400" dirty="0"/>
          </a:p>
          <a:p>
            <a:endParaRPr lang="en-US" altLang="zh-CN" sz="2400" dirty="0"/>
          </a:p>
          <a:p>
            <a:endParaRPr lang="en-US" altLang="zh-CN" sz="2400" dirty="0"/>
          </a:p>
          <a:p>
            <a:r>
              <a:rPr lang="zh-CN" altLang="en-US" sz="2400" dirty="0"/>
              <a:t>分类决策函数为：</a:t>
            </a:r>
            <a:endParaRPr lang="en-US" altLang="zh-CN" sz="2400" dirty="0"/>
          </a:p>
        </p:txBody>
      </p:sp>
      <p:pic>
        <p:nvPicPr>
          <p:cNvPr id="2099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8781" y="1074871"/>
            <a:ext cx="1096380"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9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8781" y="2910094"/>
            <a:ext cx="1944383" cy="520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9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8781" y="4431291"/>
            <a:ext cx="2767808"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0" y="80699"/>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例子：</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2298" y="958764"/>
            <a:ext cx="8298174" cy="5566579"/>
          </a:xfrm>
        </p:spPr>
        <p:txBody>
          <a:bodyPr>
            <a:normAutofit/>
          </a:bodyPr>
          <a:lstStyle/>
          <a:p>
            <a:pPr>
              <a:lnSpc>
                <a:spcPct val="120000"/>
              </a:lnSpc>
            </a:pPr>
            <a:r>
              <a:rPr lang="zh-CN" altLang="en-US" sz="2400" dirty="0"/>
              <a:t>训练数据中有一些异常点</a:t>
            </a:r>
            <a:r>
              <a:rPr lang="zh-CN" altLang="en-US" sz="2400" dirty="0">
                <a:latin typeface="+mj-lt"/>
              </a:rPr>
              <a:t>（</a:t>
            </a:r>
            <a:r>
              <a:rPr lang="en-US" altLang="zh-CN" sz="2400" dirty="0">
                <a:latin typeface="+mj-lt"/>
              </a:rPr>
              <a:t>outlier</a:t>
            </a:r>
            <a:r>
              <a:rPr lang="zh-CN" altLang="en-US" sz="2400" dirty="0">
                <a:latin typeface="+mj-lt"/>
              </a:rPr>
              <a:t>），</a:t>
            </a:r>
            <a:r>
              <a:rPr lang="zh-CN" altLang="en-US" sz="2400" dirty="0"/>
              <a:t>不能满足函数间隔大于等于</a:t>
            </a:r>
            <a:r>
              <a:rPr lang="en-US" altLang="zh-CN" sz="2400" dirty="0"/>
              <a:t>1</a:t>
            </a:r>
            <a:r>
              <a:rPr lang="zh-CN" altLang="en-US" sz="2400" dirty="0"/>
              <a:t>的约束条件。</a:t>
            </a:r>
            <a:endParaRPr lang="en-US" altLang="zh-CN" sz="2400" dirty="0"/>
          </a:p>
          <a:p>
            <a:pPr>
              <a:lnSpc>
                <a:spcPct val="120000"/>
              </a:lnSpc>
            </a:pPr>
            <a:r>
              <a:rPr lang="zh-CN" altLang="en-US" sz="2400" dirty="0"/>
              <a:t>解决方法：对每个样本点            引进一个松弛变量</a:t>
            </a:r>
            <a:endParaRPr lang="en-US" altLang="zh-CN" sz="2400" dirty="0"/>
          </a:p>
          <a:p>
            <a:pPr>
              <a:lnSpc>
                <a:spcPct val="120000"/>
              </a:lnSpc>
            </a:pPr>
            <a:r>
              <a:rPr lang="zh-CN" altLang="en-US" sz="2400" dirty="0"/>
              <a:t>使得函数间隔加上松弛变量大于等于</a:t>
            </a:r>
            <a:r>
              <a:rPr lang="en-US" altLang="zh-CN" sz="2400" dirty="0"/>
              <a:t>1</a:t>
            </a:r>
            <a:r>
              <a:rPr lang="zh-CN" altLang="en-US" sz="2400" dirty="0"/>
              <a:t>，约束条件变为：</a:t>
            </a:r>
            <a:endParaRPr lang="en-US" altLang="zh-CN" sz="2400" dirty="0"/>
          </a:p>
          <a:p>
            <a:pPr marL="294799" lvl="1" indent="0">
              <a:lnSpc>
                <a:spcPct val="120000"/>
              </a:lnSpc>
              <a:buNone/>
            </a:pPr>
            <a:endParaRPr lang="en-US" altLang="zh-CN" sz="2000" dirty="0"/>
          </a:p>
          <a:p>
            <a:pPr marL="294799" lvl="1" indent="0">
              <a:lnSpc>
                <a:spcPct val="120000"/>
              </a:lnSpc>
              <a:buNone/>
            </a:pPr>
            <a:endParaRPr lang="en-US" altLang="zh-CN" sz="2000" dirty="0"/>
          </a:p>
          <a:p>
            <a:pPr marL="294799" lvl="1" indent="0">
              <a:lnSpc>
                <a:spcPct val="120000"/>
              </a:lnSpc>
              <a:buNone/>
            </a:pPr>
            <a:r>
              <a:rPr lang="zh-CN" altLang="en-US" sz="2000" dirty="0"/>
              <a:t>目标函数变为：</a:t>
            </a:r>
            <a:endParaRPr lang="en-US" altLang="zh-CN" sz="2000" dirty="0"/>
          </a:p>
          <a:p>
            <a:pPr marL="294799" lvl="1" indent="0">
              <a:lnSpc>
                <a:spcPct val="120000"/>
              </a:lnSpc>
              <a:buNone/>
            </a:pPr>
            <a:endParaRPr lang="en-US" altLang="zh-CN" sz="2000" dirty="0"/>
          </a:p>
          <a:p>
            <a:pPr marL="294799" lvl="1" indent="0">
              <a:lnSpc>
                <a:spcPct val="120000"/>
              </a:lnSpc>
              <a:buNone/>
            </a:pPr>
            <a:endParaRPr lang="en-US" altLang="zh-CN" sz="2000" dirty="0"/>
          </a:p>
          <a:p>
            <a:pPr marL="294799" lvl="1" indent="0">
              <a:lnSpc>
                <a:spcPct val="120000"/>
              </a:lnSpc>
              <a:buNone/>
            </a:pPr>
            <a:endParaRPr lang="en-US" altLang="zh-CN" sz="2000" dirty="0"/>
          </a:p>
          <a:p>
            <a:pPr marL="294799" lvl="1" indent="0">
              <a:lnSpc>
                <a:spcPct val="120000"/>
              </a:lnSpc>
              <a:buNone/>
            </a:pPr>
            <a:r>
              <a:rPr lang="en-US" altLang="zh-CN" sz="2000" dirty="0"/>
              <a:t>C &gt; 0 </a:t>
            </a:r>
            <a:r>
              <a:rPr lang="zh-CN" altLang="en-US" sz="2000" dirty="0"/>
              <a:t>为惩罚参数</a:t>
            </a:r>
            <a:endParaRPr lang="en-US" altLang="zh-CN" sz="2000" dirty="0"/>
          </a:p>
          <a:p>
            <a:pPr marL="294799" lvl="1" indent="0">
              <a:lnSpc>
                <a:spcPct val="120000"/>
              </a:lnSpc>
              <a:buNone/>
            </a:pPr>
            <a:endParaRPr lang="en-US" altLang="zh-CN" sz="2000" dirty="0"/>
          </a:p>
        </p:txBody>
      </p:sp>
      <p:pic>
        <p:nvPicPr>
          <p:cNvPr id="2109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336" y="2076411"/>
            <a:ext cx="648072" cy="27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9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1671" y="1975178"/>
            <a:ext cx="648072" cy="32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9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8177" y="3022458"/>
            <a:ext cx="2744009" cy="42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9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4109" y="4321561"/>
            <a:ext cx="1837851" cy="739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34584" y="7612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线性支持向量机与软间隔最大化</a:t>
            </a:r>
          </a:p>
        </p:txBody>
      </p:sp>
      <p:grpSp>
        <p:nvGrpSpPr>
          <p:cNvPr id="10" name="组合 9">
            <a:extLst>
              <a:ext uri="{FF2B5EF4-FFF2-40B4-BE49-F238E27FC236}">
                <a16:creationId xmlns:a16="http://schemas.microsoft.com/office/drawing/2014/main" id="{98ED7790-2D8F-4BDD-A897-7918A443AE6F}"/>
              </a:ext>
            </a:extLst>
          </p:cNvPr>
          <p:cNvGrpSpPr/>
          <p:nvPr/>
        </p:nvGrpSpPr>
        <p:grpSpPr>
          <a:xfrm>
            <a:off x="5364088" y="3789040"/>
            <a:ext cx="3168352" cy="2697991"/>
            <a:chOff x="2395538" y="2524125"/>
            <a:chExt cx="4081462" cy="3305175"/>
          </a:xfrm>
        </p:grpSpPr>
        <p:sp>
          <p:nvSpPr>
            <p:cNvPr id="11" name="Line 4">
              <a:extLst>
                <a:ext uri="{FF2B5EF4-FFF2-40B4-BE49-F238E27FC236}">
                  <a16:creationId xmlns:a16="http://schemas.microsoft.com/office/drawing/2014/main" id="{9FFE0EBB-4149-4D7B-A8F6-5A7E979E8A42}"/>
                </a:ext>
              </a:extLst>
            </p:cNvPr>
            <p:cNvSpPr>
              <a:spLocks noChangeShapeType="1"/>
            </p:cNvSpPr>
            <p:nvPr/>
          </p:nvSpPr>
          <p:spPr bwMode="auto">
            <a:xfrm flipV="1">
              <a:off x="2530475" y="2787650"/>
              <a:ext cx="0" cy="3041650"/>
            </a:xfrm>
            <a:prstGeom prst="line">
              <a:avLst/>
            </a:prstGeom>
            <a:noFill/>
            <a:ln w="25400">
              <a:solidFill>
                <a:schemeClr val="tx1"/>
              </a:solidFill>
              <a:round/>
              <a:headEnd/>
              <a:tailEnd type="triangle" w="med" len="med"/>
            </a:ln>
            <a:effectLst/>
          </p:spPr>
          <p:txBody>
            <a:bodyPr/>
            <a:lstStyle/>
            <a:p>
              <a:endParaRPr lang="zh-CN" altLang="en-US"/>
            </a:p>
          </p:txBody>
        </p:sp>
        <p:sp>
          <p:nvSpPr>
            <p:cNvPr id="12" name="Line 5">
              <a:extLst>
                <a:ext uri="{FF2B5EF4-FFF2-40B4-BE49-F238E27FC236}">
                  <a16:creationId xmlns:a16="http://schemas.microsoft.com/office/drawing/2014/main" id="{D3E71F27-80FC-408B-BA86-AF1EFE351B4C}"/>
                </a:ext>
              </a:extLst>
            </p:cNvPr>
            <p:cNvSpPr>
              <a:spLocks noChangeShapeType="1"/>
            </p:cNvSpPr>
            <p:nvPr/>
          </p:nvSpPr>
          <p:spPr bwMode="auto">
            <a:xfrm flipV="1">
              <a:off x="2395538" y="5713413"/>
              <a:ext cx="4081462" cy="0"/>
            </a:xfrm>
            <a:prstGeom prst="line">
              <a:avLst/>
            </a:prstGeom>
            <a:noFill/>
            <a:ln w="25400">
              <a:solidFill>
                <a:schemeClr val="tx1"/>
              </a:solidFill>
              <a:round/>
              <a:headEnd/>
              <a:tailEnd type="triangle" w="med" len="med"/>
            </a:ln>
            <a:effectLst/>
          </p:spPr>
          <p:txBody>
            <a:bodyPr/>
            <a:lstStyle/>
            <a:p>
              <a:endParaRPr lang="zh-CN" altLang="en-US"/>
            </a:p>
          </p:txBody>
        </p:sp>
        <p:sp>
          <p:nvSpPr>
            <p:cNvPr id="13" name="AutoShape 6">
              <a:extLst>
                <a:ext uri="{FF2B5EF4-FFF2-40B4-BE49-F238E27FC236}">
                  <a16:creationId xmlns:a16="http://schemas.microsoft.com/office/drawing/2014/main" id="{395F4904-2B01-4406-BAD5-5157582D66A2}"/>
                </a:ext>
              </a:extLst>
            </p:cNvPr>
            <p:cNvSpPr>
              <a:spLocks noChangeArrowheads="1"/>
            </p:cNvSpPr>
            <p:nvPr/>
          </p:nvSpPr>
          <p:spPr bwMode="auto">
            <a:xfrm>
              <a:off x="3570288" y="3543300"/>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14" name="AutoShape 7">
              <a:extLst>
                <a:ext uri="{FF2B5EF4-FFF2-40B4-BE49-F238E27FC236}">
                  <a16:creationId xmlns:a16="http://schemas.microsoft.com/office/drawing/2014/main" id="{48154442-783B-4336-9E17-E7E22F049082}"/>
                </a:ext>
              </a:extLst>
            </p:cNvPr>
            <p:cNvSpPr>
              <a:spLocks noChangeArrowheads="1"/>
            </p:cNvSpPr>
            <p:nvPr/>
          </p:nvSpPr>
          <p:spPr bwMode="auto">
            <a:xfrm>
              <a:off x="2995613" y="39004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15" name="AutoShape 8">
              <a:extLst>
                <a:ext uri="{FF2B5EF4-FFF2-40B4-BE49-F238E27FC236}">
                  <a16:creationId xmlns:a16="http://schemas.microsoft.com/office/drawing/2014/main" id="{2A2F6080-56DD-41CE-A33F-3CB59783A9D0}"/>
                </a:ext>
              </a:extLst>
            </p:cNvPr>
            <p:cNvSpPr>
              <a:spLocks noChangeArrowheads="1"/>
            </p:cNvSpPr>
            <p:nvPr/>
          </p:nvSpPr>
          <p:spPr bwMode="auto">
            <a:xfrm>
              <a:off x="3148013" y="44465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16" name="AutoShape 9">
              <a:extLst>
                <a:ext uri="{FF2B5EF4-FFF2-40B4-BE49-F238E27FC236}">
                  <a16:creationId xmlns:a16="http://schemas.microsoft.com/office/drawing/2014/main" id="{D73B6BA5-C668-4E29-92AC-93291F49A613}"/>
                </a:ext>
              </a:extLst>
            </p:cNvPr>
            <p:cNvSpPr>
              <a:spLocks noChangeArrowheads="1"/>
            </p:cNvSpPr>
            <p:nvPr/>
          </p:nvSpPr>
          <p:spPr bwMode="auto">
            <a:xfrm>
              <a:off x="2767013" y="49037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17" name="AutoShape 10">
              <a:extLst>
                <a:ext uri="{FF2B5EF4-FFF2-40B4-BE49-F238E27FC236}">
                  <a16:creationId xmlns:a16="http://schemas.microsoft.com/office/drawing/2014/main" id="{23E780C8-741C-42E6-B567-906E705AACF1}"/>
                </a:ext>
              </a:extLst>
            </p:cNvPr>
            <p:cNvSpPr>
              <a:spLocks noChangeArrowheads="1"/>
            </p:cNvSpPr>
            <p:nvPr/>
          </p:nvSpPr>
          <p:spPr bwMode="auto">
            <a:xfrm>
              <a:off x="3300413" y="33035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18" name="AutoShape 11">
              <a:extLst>
                <a:ext uri="{FF2B5EF4-FFF2-40B4-BE49-F238E27FC236}">
                  <a16:creationId xmlns:a16="http://schemas.microsoft.com/office/drawing/2014/main" id="{38FBD249-5719-4476-ABCD-107E2DB47909}"/>
                </a:ext>
              </a:extLst>
            </p:cNvPr>
            <p:cNvSpPr>
              <a:spLocks noChangeArrowheads="1"/>
            </p:cNvSpPr>
            <p:nvPr/>
          </p:nvSpPr>
          <p:spPr bwMode="auto">
            <a:xfrm>
              <a:off x="2767013" y="42179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19" name="AutoShape 12">
              <a:extLst>
                <a:ext uri="{FF2B5EF4-FFF2-40B4-BE49-F238E27FC236}">
                  <a16:creationId xmlns:a16="http://schemas.microsoft.com/office/drawing/2014/main" id="{4533D394-597E-4B16-A476-D38EBFE50652}"/>
                </a:ext>
              </a:extLst>
            </p:cNvPr>
            <p:cNvSpPr>
              <a:spLocks noChangeArrowheads="1"/>
            </p:cNvSpPr>
            <p:nvPr/>
          </p:nvSpPr>
          <p:spPr bwMode="auto">
            <a:xfrm>
              <a:off x="2919413" y="43703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20" name="AutoShape 13">
              <a:extLst>
                <a:ext uri="{FF2B5EF4-FFF2-40B4-BE49-F238E27FC236}">
                  <a16:creationId xmlns:a16="http://schemas.microsoft.com/office/drawing/2014/main" id="{C6A620F4-0D17-4E32-849E-349A3D9660A3}"/>
                </a:ext>
              </a:extLst>
            </p:cNvPr>
            <p:cNvSpPr>
              <a:spLocks noChangeArrowheads="1"/>
            </p:cNvSpPr>
            <p:nvPr/>
          </p:nvSpPr>
          <p:spPr bwMode="auto">
            <a:xfrm>
              <a:off x="3681413" y="39893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21" name="AutoShape 14">
              <a:extLst>
                <a:ext uri="{FF2B5EF4-FFF2-40B4-BE49-F238E27FC236}">
                  <a16:creationId xmlns:a16="http://schemas.microsoft.com/office/drawing/2014/main" id="{03F6A83C-75DA-46A5-BF3D-B01B2FCE8B37}"/>
                </a:ext>
              </a:extLst>
            </p:cNvPr>
            <p:cNvSpPr>
              <a:spLocks noChangeArrowheads="1"/>
            </p:cNvSpPr>
            <p:nvPr/>
          </p:nvSpPr>
          <p:spPr bwMode="auto">
            <a:xfrm>
              <a:off x="4583113" y="39766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22" name="AutoShape 15">
              <a:extLst>
                <a:ext uri="{FF2B5EF4-FFF2-40B4-BE49-F238E27FC236}">
                  <a16:creationId xmlns:a16="http://schemas.microsoft.com/office/drawing/2014/main" id="{D92DAE7A-AEC4-4A92-8861-68AEEB3EFE43}"/>
                </a:ext>
              </a:extLst>
            </p:cNvPr>
            <p:cNvSpPr>
              <a:spLocks noChangeArrowheads="1"/>
            </p:cNvSpPr>
            <p:nvPr/>
          </p:nvSpPr>
          <p:spPr bwMode="auto">
            <a:xfrm>
              <a:off x="4214813" y="49037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23" name="AutoShape 16">
              <a:extLst>
                <a:ext uri="{FF2B5EF4-FFF2-40B4-BE49-F238E27FC236}">
                  <a16:creationId xmlns:a16="http://schemas.microsoft.com/office/drawing/2014/main" id="{3361B658-C292-4865-BEC2-7C21ED74288C}"/>
                </a:ext>
              </a:extLst>
            </p:cNvPr>
            <p:cNvSpPr>
              <a:spLocks noChangeArrowheads="1"/>
            </p:cNvSpPr>
            <p:nvPr/>
          </p:nvSpPr>
          <p:spPr bwMode="auto">
            <a:xfrm>
              <a:off x="5205413" y="49037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24" name="AutoShape 17">
              <a:extLst>
                <a:ext uri="{FF2B5EF4-FFF2-40B4-BE49-F238E27FC236}">
                  <a16:creationId xmlns:a16="http://schemas.microsoft.com/office/drawing/2014/main" id="{67868E19-FFBE-41E3-906F-21F07C88F8FB}"/>
                </a:ext>
              </a:extLst>
            </p:cNvPr>
            <p:cNvSpPr>
              <a:spLocks noChangeArrowheads="1"/>
            </p:cNvSpPr>
            <p:nvPr/>
          </p:nvSpPr>
          <p:spPr bwMode="auto">
            <a:xfrm>
              <a:off x="3897313" y="54244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25" name="AutoShape 18">
              <a:extLst>
                <a:ext uri="{FF2B5EF4-FFF2-40B4-BE49-F238E27FC236}">
                  <a16:creationId xmlns:a16="http://schemas.microsoft.com/office/drawing/2014/main" id="{5BECAB7C-1994-4316-97CC-F9C7F901BBFE}"/>
                </a:ext>
              </a:extLst>
            </p:cNvPr>
            <p:cNvSpPr>
              <a:spLocks noChangeArrowheads="1"/>
            </p:cNvSpPr>
            <p:nvPr/>
          </p:nvSpPr>
          <p:spPr bwMode="auto">
            <a:xfrm>
              <a:off x="4519613" y="42941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26" name="AutoShape 19">
              <a:extLst>
                <a:ext uri="{FF2B5EF4-FFF2-40B4-BE49-F238E27FC236}">
                  <a16:creationId xmlns:a16="http://schemas.microsoft.com/office/drawing/2014/main" id="{6D742E51-7395-45C1-B27C-EAFD4BE5D27A}"/>
                </a:ext>
              </a:extLst>
            </p:cNvPr>
            <p:cNvSpPr>
              <a:spLocks noChangeArrowheads="1"/>
            </p:cNvSpPr>
            <p:nvPr/>
          </p:nvSpPr>
          <p:spPr bwMode="auto">
            <a:xfrm>
              <a:off x="3951288" y="4787900"/>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27" name="AutoShape 20">
              <a:extLst>
                <a:ext uri="{FF2B5EF4-FFF2-40B4-BE49-F238E27FC236}">
                  <a16:creationId xmlns:a16="http://schemas.microsoft.com/office/drawing/2014/main" id="{A236D705-9898-45E6-AAC6-1949F9C0DD20}"/>
                </a:ext>
              </a:extLst>
            </p:cNvPr>
            <p:cNvSpPr>
              <a:spLocks noChangeArrowheads="1"/>
            </p:cNvSpPr>
            <p:nvPr/>
          </p:nvSpPr>
          <p:spPr bwMode="auto">
            <a:xfrm>
              <a:off x="4595813" y="51323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28" name="AutoShape 21">
              <a:extLst>
                <a:ext uri="{FF2B5EF4-FFF2-40B4-BE49-F238E27FC236}">
                  <a16:creationId xmlns:a16="http://schemas.microsoft.com/office/drawing/2014/main" id="{20BA457C-2DFF-4F02-B7F3-C5FD0CB0FC36}"/>
                </a:ext>
              </a:extLst>
            </p:cNvPr>
            <p:cNvSpPr>
              <a:spLocks noChangeArrowheads="1"/>
            </p:cNvSpPr>
            <p:nvPr/>
          </p:nvSpPr>
          <p:spPr bwMode="auto">
            <a:xfrm>
              <a:off x="5281613" y="42179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29" name="AutoShape 22">
              <a:extLst>
                <a:ext uri="{FF2B5EF4-FFF2-40B4-BE49-F238E27FC236}">
                  <a16:creationId xmlns:a16="http://schemas.microsoft.com/office/drawing/2014/main" id="{AAB46D6E-BD52-4263-A93C-B654F072FAF7}"/>
                </a:ext>
              </a:extLst>
            </p:cNvPr>
            <p:cNvSpPr>
              <a:spLocks noChangeArrowheads="1"/>
            </p:cNvSpPr>
            <p:nvPr/>
          </p:nvSpPr>
          <p:spPr bwMode="auto">
            <a:xfrm>
              <a:off x="3767138" y="2705100"/>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30" name="AutoShape 23">
              <a:extLst>
                <a:ext uri="{FF2B5EF4-FFF2-40B4-BE49-F238E27FC236}">
                  <a16:creationId xmlns:a16="http://schemas.microsoft.com/office/drawing/2014/main" id="{9E9A6058-84A0-4A37-9751-80D4AD562450}"/>
                </a:ext>
              </a:extLst>
            </p:cNvPr>
            <p:cNvSpPr>
              <a:spLocks noChangeArrowheads="1"/>
            </p:cNvSpPr>
            <p:nvPr/>
          </p:nvSpPr>
          <p:spPr bwMode="auto">
            <a:xfrm>
              <a:off x="4376738" y="2781300"/>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31" name="AutoShape 24">
              <a:extLst>
                <a:ext uri="{FF2B5EF4-FFF2-40B4-BE49-F238E27FC236}">
                  <a16:creationId xmlns:a16="http://schemas.microsoft.com/office/drawing/2014/main" id="{A1B1009A-09E7-40D7-AC45-41EF5653ACD0}"/>
                </a:ext>
              </a:extLst>
            </p:cNvPr>
            <p:cNvSpPr>
              <a:spLocks noChangeArrowheads="1"/>
            </p:cNvSpPr>
            <p:nvPr/>
          </p:nvSpPr>
          <p:spPr bwMode="auto">
            <a:xfrm>
              <a:off x="5443538" y="3543300"/>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32" name="AutoShape 25">
              <a:extLst>
                <a:ext uri="{FF2B5EF4-FFF2-40B4-BE49-F238E27FC236}">
                  <a16:creationId xmlns:a16="http://schemas.microsoft.com/office/drawing/2014/main" id="{85621385-5035-49BE-A477-48D225A04FDC}"/>
                </a:ext>
              </a:extLst>
            </p:cNvPr>
            <p:cNvSpPr>
              <a:spLocks noChangeArrowheads="1"/>
            </p:cNvSpPr>
            <p:nvPr/>
          </p:nvSpPr>
          <p:spPr bwMode="auto">
            <a:xfrm>
              <a:off x="3255963" y="3987800"/>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33" name="AutoShape 26">
              <a:extLst>
                <a:ext uri="{FF2B5EF4-FFF2-40B4-BE49-F238E27FC236}">
                  <a16:creationId xmlns:a16="http://schemas.microsoft.com/office/drawing/2014/main" id="{37D98881-3319-4465-8376-27974962CEB4}"/>
                </a:ext>
              </a:extLst>
            </p:cNvPr>
            <p:cNvSpPr>
              <a:spLocks noChangeArrowheads="1"/>
            </p:cNvSpPr>
            <p:nvPr/>
          </p:nvSpPr>
          <p:spPr bwMode="auto">
            <a:xfrm>
              <a:off x="2976563" y="469423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34" name="AutoShape 27">
              <a:extLst>
                <a:ext uri="{FF2B5EF4-FFF2-40B4-BE49-F238E27FC236}">
                  <a16:creationId xmlns:a16="http://schemas.microsoft.com/office/drawing/2014/main" id="{2D62F363-5F4D-4823-9EC5-3C1AFC20A294}"/>
                </a:ext>
              </a:extLst>
            </p:cNvPr>
            <p:cNvSpPr>
              <a:spLocks noChangeArrowheads="1"/>
            </p:cNvSpPr>
            <p:nvPr/>
          </p:nvSpPr>
          <p:spPr bwMode="auto">
            <a:xfrm>
              <a:off x="5165725" y="37734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35" name="Line 28">
              <a:extLst>
                <a:ext uri="{FF2B5EF4-FFF2-40B4-BE49-F238E27FC236}">
                  <a16:creationId xmlns:a16="http://schemas.microsoft.com/office/drawing/2014/main" id="{FD0812E9-26EF-4399-BDA2-3F3C48A0D346}"/>
                </a:ext>
              </a:extLst>
            </p:cNvPr>
            <p:cNvSpPr>
              <a:spLocks noChangeShapeType="1"/>
            </p:cNvSpPr>
            <p:nvPr/>
          </p:nvSpPr>
          <p:spPr bwMode="auto">
            <a:xfrm flipV="1">
              <a:off x="2995613" y="2705100"/>
              <a:ext cx="2143125" cy="2884488"/>
            </a:xfrm>
            <a:prstGeom prst="line">
              <a:avLst/>
            </a:prstGeom>
            <a:noFill/>
            <a:ln w="19050">
              <a:solidFill>
                <a:schemeClr val="tx2"/>
              </a:solidFill>
              <a:round/>
              <a:headEnd/>
              <a:tailEnd/>
            </a:ln>
            <a:effectLst/>
          </p:spPr>
          <p:txBody>
            <a:bodyPr/>
            <a:lstStyle/>
            <a:p>
              <a:endParaRPr lang="zh-CN" altLang="en-US"/>
            </a:p>
          </p:txBody>
        </p:sp>
        <p:sp>
          <p:nvSpPr>
            <p:cNvPr id="36" name="Line 29">
              <a:extLst>
                <a:ext uri="{FF2B5EF4-FFF2-40B4-BE49-F238E27FC236}">
                  <a16:creationId xmlns:a16="http://schemas.microsoft.com/office/drawing/2014/main" id="{49DDB143-8342-4E40-9EB3-974CB3C2179F}"/>
                </a:ext>
              </a:extLst>
            </p:cNvPr>
            <p:cNvSpPr>
              <a:spLocks noChangeShapeType="1"/>
            </p:cNvSpPr>
            <p:nvPr/>
          </p:nvSpPr>
          <p:spPr bwMode="auto">
            <a:xfrm flipH="1" flipV="1">
              <a:off x="4330700" y="3810000"/>
              <a:ext cx="254000" cy="184150"/>
            </a:xfrm>
            <a:prstGeom prst="line">
              <a:avLst/>
            </a:prstGeom>
            <a:noFill/>
            <a:ln w="9525">
              <a:solidFill>
                <a:schemeClr val="tx1"/>
              </a:solidFill>
              <a:prstDash val="dash"/>
              <a:round/>
              <a:headEnd/>
              <a:tailEnd/>
            </a:ln>
            <a:effectLst/>
          </p:spPr>
          <p:txBody>
            <a:bodyPr/>
            <a:lstStyle/>
            <a:p>
              <a:endParaRPr lang="zh-CN" altLang="en-US"/>
            </a:p>
          </p:txBody>
        </p:sp>
        <p:sp>
          <p:nvSpPr>
            <p:cNvPr id="37" name="Oval 30">
              <a:extLst>
                <a:ext uri="{FF2B5EF4-FFF2-40B4-BE49-F238E27FC236}">
                  <a16:creationId xmlns:a16="http://schemas.microsoft.com/office/drawing/2014/main" id="{EB576FC0-B98C-4BD7-AF97-8B2C54198FB2}"/>
                </a:ext>
              </a:extLst>
            </p:cNvPr>
            <p:cNvSpPr>
              <a:spLocks noChangeArrowheads="1"/>
            </p:cNvSpPr>
            <p:nvPr/>
          </p:nvSpPr>
          <p:spPr bwMode="auto">
            <a:xfrm>
              <a:off x="3606800" y="3924300"/>
              <a:ext cx="228600" cy="219075"/>
            </a:xfrm>
            <a:prstGeom prst="ellipse">
              <a:avLst/>
            </a:prstGeom>
            <a:noFill/>
            <a:ln w="19050" algn="ctr">
              <a:solidFill>
                <a:srgbClr val="FF0000"/>
              </a:solidFill>
              <a:round/>
              <a:headEnd/>
              <a:tailEnd/>
            </a:ln>
            <a:effectLst/>
          </p:spPr>
          <p:txBody>
            <a:bodyPr wrap="none" anchor="ctr"/>
            <a:lstStyle/>
            <a:p>
              <a:endParaRPr lang="zh-CN" altLang="en-US"/>
            </a:p>
          </p:txBody>
        </p:sp>
        <p:sp>
          <p:nvSpPr>
            <p:cNvPr id="38" name="Oval 31">
              <a:extLst>
                <a:ext uri="{FF2B5EF4-FFF2-40B4-BE49-F238E27FC236}">
                  <a16:creationId xmlns:a16="http://schemas.microsoft.com/office/drawing/2014/main" id="{74017624-2DB3-4256-979D-D8DAFE74011B}"/>
                </a:ext>
              </a:extLst>
            </p:cNvPr>
            <p:cNvSpPr>
              <a:spLocks noChangeArrowheads="1"/>
            </p:cNvSpPr>
            <p:nvPr/>
          </p:nvSpPr>
          <p:spPr bwMode="auto">
            <a:xfrm>
              <a:off x="3879850" y="4719638"/>
              <a:ext cx="228600" cy="219075"/>
            </a:xfrm>
            <a:prstGeom prst="ellipse">
              <a:avLst/>
            </a:prstGeom>
            <a:noFill/>
            <a:ln w="19050" algn="ctr">
              <a:solidFill>
                <a:schemeClr val="accent2"/>
              </a:solidFill>
              <a:round/>
              <a:headEnd/>
              <a:tailEnd/>
            </a:ln>
            <a:effectLst/>
          </p:spPr>
          <p:txBody>
            <a:bodyPr wrap="none" anchor="ctr"/>
            <a:lstStyle/>
            <a:p>
              <a:endParaRPr lang="zh-CN" altLang="en-US"/>
            </a:p>
          </p:txBody>
        </p:sp>
        <p:sp>
          <p:nvSpPr>
            <p:cNvPr id="39" name="Oval 32">
              <a:extLst>
                <a:ext uri="{FF2B5EF4-FFF2-40B4-BE49-F238E27FC236}">
                  <a16:creationId xmlns:a16="http://schemas.microsoft.com/office/drawing/2014/main" id="{9EF1980B-241F-4D9A-844D-44B7EF929C4C}"/>
                </a:ext>
              </a:extLst>
            </p:cNvPr>
            <p:cNvSpPr>
              <a:spLocks noChangeArrowheads="1"/>
            </p:cNvSpPr>
            <p:nvPr/>
          </p:nvSpPr>
          <p:spPr bwMode="auto">
            <a:xfrm>
              <a:off x="4513263" y="3906838"/>
              <a:ext cx="228600" cy="219075"/>
            </a:xfrm>
            <a:prstGeom prst="ellipse">
              <a:avLst/>
            </a:prstGeom>
            <a:noFill/>
            <a:ln w="19050" algn="ctr">
              <a:solidFill>
                <a:srgbClr val="0000FF"/>
              </a:solidFill>
              <a:round/>
              <a:headEnd/>
              <a:tailEnd/>
            </a:ln>
            <a:effectLst/>
          </p:spPr>
          <p:txBody>
            <a:bodyPr wrap="none" anchor="ctr"/>
            <a:lstStyle/>
            <a:p>
              <a:endParaRPr lang="zh-CN" altLang="en-US"/>
            </a:p>
          </p:txBody>
        </p:sp>
        <p:sp>
          <p:nvSpPr>
            <p:cNvPr id="40" name="Line 33">
              <a:extLst>
                <a:ext uri="{FF2B5EF4-FFF2-40B4-BE49-F238E27FC236}">
                  <a16:creationId xmlns:a16="http://schemas.microsoft.com/office/drawing/2014/main" id="{D18BE7B1-8DD8-4FB8-861F-17CE44F03B8A}"/>
                </a:ext>
              </a:extLst>
            </p:cNvPr>
            <p:cNvSpPr>
              <a:spLocks noChangeShapeType="1"/>
            </p:cNvSpPr>
            <p:nvPr/>
          </p:nvSpPr>
          <p:spPr bwMode="auto">
            <a:xfrm flipH="1" flipV="1">
              <a:off x="3706813" y="4624388"/>
              <a:ext cx="244475" cy="174625"/>
            </a:xfrm>
            <a:prstGeom prst="line">
              <a:avLst/>
            </a:prstGeom>
            <a:noFill/>
            <a:ln w="9525">
              <a:solidFill>
                <a:schemeClr val="tx1"/>
              </a:solidFill>
              <a:prstDash val="dash"/>
              <a:round/>
              <a:headEnd/>
              <a:tailEnd/>
            </a:ln>
            <a:effectLst/>
          </p:spPr>
          <p:txBody>
            <a:bodyPr/>
            <a:lstStyle/>
            <a:p>
              <a:endParaRPr lang="zh-CN" altLang="en-US"/>
            </a:p>
          </p:txBody>
        </p:sp>
        <p:sp>
          <p:nvSpPr>
            <p:cNvPr id="41" name="Line 34">
              <a:extLst>
                <a:ext uri="{FF2B5EF4-FFF2-40B4-BE49-F238E27FC236}">
                  <a16:creationId xmlns:a16="http://schemas.microsoft.com/office/drawing/2014/main" id="{A73C3907-E7B8-422C-BFFB-5928308042CD}"/>
                </a:ext>
              </a:extLst>
            </p:cNvPr>
            <p:cNvSpPr>
              <a:spLocks noChangeShapeType="1"/>
            </p:cNvSpPr>
            <p:nvPr/>
          </p:nvSpPr>
          <p:spPr bwMode="auto">
            <a:xfrm flipH="1" flipV="1">
              <a:off x="3759200" y="4062413"/>
              <a:ext cx="234950" cy="179387"/>
            </a:xfrm>
            <a:prstGeom prst="line">
              <a:avLst/>
            </a:prstGeom>
            <a:noFill/>
            <a:ln w="9525">
              <a:solidFill>
                <a:schemeClr val="tx1"/>
              </a:solidFill>
              <a:prstDash val="dash"/>
              <a:round/>
              <a:headEnd/>
              <a:tailEnd/>
            </a:ln>
            <a:effectLst/>
          </p:spPr>
          <p:txBody>
            <a:bodyPr/>
            <a:lstStyle/>
            <a:p>
              <a:endParaRPr lang="zh-CN" altLang="en-US"/>
            </a:p>
          </p:txBody>
        </p:sp>
        <p:sp>
          <p:nvSpPr>
            <p:cNvPr id="42" name="Line 35">
              <a:extLst>
                <a:ext uri="{FF2B5EF4-FFF2-40B4-BE49-F238E27FC236}">
                  <a16:creationId xmlns:a16="http://schemas.microsoft.com/office/drawing/2014/main" id="{DF3FC835-4D07-4827-AC15-BCDB8DD05433}"/>
                </a:ext>
              </a:extLst>
            </p:cNvPr>
            <p:cNvSpPr>
              <a:spLocks noChangeShapeType="1"/>
            </p:cNvSpPr>
            <p:nvPr/>
          </p:nvSpPr>
          <p:spPr bwMode="auto">
            <a:xfrm flipV="1">
              <a:off x="3433763" y="2886075"/>
              <a:ext cx="2009775" cy="2693988"/>
            </a:xfrm>
            <a:prstGeom prst="line">
              <a:avLst/>
            </a:prstGeom>
            <a:noFill/>
            <a:ln w="9525" cap="rnd">
              <a:solidFill>
                <a:schemeClr val="tx2"/>
              </a:solidFill>
              <a:prstDash val="sysDot"/>
              <a:round/>
              <a:headEnd/>
              <a:tailEnd/>
            </a:ln>
            <a:effectLst/>
          </p:spPr>
          <p:txBody>
            <a:bodyPr/>
            <a:lstStyle/>
            <a:p>
              <a:endParaRPr lang="zh-CN" altLang="en-US"/>
            </a:p>
          </p:txBody>
        </p:sp>
        <p:sp>
          <p:nvSpPr>
            <p:cNvPr id="43" name="Line 36">
              <a:extLst>
                <a:ext uri="{FF2B5EF4-FFF2-40B4-BE49-F238E27FC236}">
                  <a16:creationId xmlns:a16="http://schemas.microsoft.com/office/drawing/2014/main" id="{5A412224-E84F-4F22-B514-03DE3938BE55}"/>
                </a:ext>
              </a:extLst>
            </p:cNvPr>
            <p:cNvSpPr>
              <a:spLocks noChangeShapeType="1"/>
            </p:cNvSpPr>
            <p:nvPr/>
          </p:nvSpPr>
          <p:spPr bwMode="auto">
            <a:xfrm flipV="1">
              <a:off x="2786063" y="2524125"/>
              <a:ext cx="2066925" cy="2770188"/>
            </a:xfrm>
            <a:prstGeom prst="line">
              <a:avLst/>
            </a:prstGeom>
            <a:noFill/>
            <a:ln w="9525" cap="rnd">
              <a:solidFill>
                <a:schemeClr val="tx2"/>
              </a:solidFill>
              <a:prstDash val="sysDot"/>
              <a:round/>
              <a:headEnd/>
              <a:tailEnd/>
            </a:ln>
            <a:effectLst/>
          </p:spPr>
          <p:txBody>
            <a:bodyPr/>
            <a:lstStyle/>
            <a:p>
              <a:endParaRPr lang="zh-CN" altLang="en-US"/>
            </a:p>
          </p:txBody>
        </p:sp>
        <p:sp>
          <p:nvSpPr>
            <p:cNvPr id="44" name="Line 37">
              <a:extLst>
                <a:ext uri="{FF2B5EF4-FFF2-40B4-BE49-F238E27FC236}">
                  <a16:creationId xmlns:a16="http://schemas.microsoft.com/office/drawing/2014/main" id="{1DDE4D92-BD38-4B41-886D-95DFF97B76FD}"/>
                </a:ext>
              </a:extLst>
            </p:cNvPr>
            <p:cNvSpPr>
              <a:spLocks noChangeShapeType="1"/>
            </p:cNvSpPr>
            <p:nvPr/>
          </p:nvSpPr>
          <p:spPr bwMode="auto">
            <a:xfrm flipH="1" flipV="1">
              <a:off x="4325938" y="3208338"/>
              <a:ext cx="841375" cy="582612"/>
            </a:xfrm>
            <a:prstGeom prst="line">
              <a:avLst/>
            </a:prstGeom>
            <a:noFill/>
            <a:ln w="9525">
              <a:solidFill>
                <a:srgbClr val="FF0000"/>
              </a:solidFill>
              <a:round/>
              <a:headEnd/>
              <a:tailEnd/>
            </a:ln>
            <a:effectLst/>
          </p:spPr>
          <p:txBody>
            <a:bodyPr/>
            <a:lstStyle/>
            <a:p>
              <a:endParaRPr lang="zh-CN" altLang="en-US"/>
            </a:p>
          </p:txBody>
        </p:sp>
        <p:sp>
          <p:nvSpPr>
            <p:cNvPr id="45" name="Line 38">
              <a:extLst>
                <a:ext uri="{FF2B5EF4-FFF2-40B4-BE49-F238E27FC236}">
                  <a16:creationId xmlns:a16="http://schemas.microsoft.com/office/drawing/2014/main" id="{3E55CFE0-9FEA-4079-8761-545B7835A8EA}"/>
                </a:ext>
              </a:extLst>
            </p:cNvPr>
            <p:cNvSpPr>
              <a:spLocks noChangeShapeType="1"/>
            </p:cNvSpPr>
            <p:nvPr/>
          </p:nvSpPr>
          <p:spPr bwMode="auto">
            <a:xfrm>
              <a:off x="3336925" y="4064000"/>
              <a:ext cx="809625" cy="577850"/>
            </a:xfrm>
            <a:prstGeom prst="line">
              <a:avLst/>
            </a:prstGeom>
            <a:noFill/>
            <a:ln w="9525">
              <a:solidFill>
                <a:schemeClr val="accent2"/>
              </a:solidFill>
              <a:round/>
              <a:headEnd/>
              <a:tailEnd/>
            </a:ln>
            <a:effectLst/>
          </p:spPr>
          <p:txBody>
            <a:bodyPr/>
            <a:lstStyle/>
            <a:p>
              <a:endParaRPr lang="zh-CN" altLang="en-US"/>
            </a:p>
          </p:txBody>
        </p:sp>
        <p:sp>
          <p:nvSpPr>
            <p:cNvPr id="46" name="Text Box 39">
              <a:extLst>
                <a:ext uri="{FF2B5EF4-FFF2-40B4-BE49-F238E27FC236}">
                  <a16:creationId xmlns:a16="http://schemas.microsoft.com/office/drawing/2014/main" id="{08098884-08BB-4EA5-A7ED-8C0E45250682}"/>
                </a:ext>
              </a:extLst>
            </p:cNvPr>
            <p:cNvSpPr txBox="1">
              <a:spLocks noChangeArrowheads="1"/>
            </p:cNvSpPr>
            <p:nvPr/>
          </p:nvSpPr>
          <p:spPr bwMode="auto">
            <a:xfrm>
              <a:off x="4789488" y="3603625"/>
              <a:ext cx="704850" cy="396875"/>
            </a:xfrm>
            <a:prstGeom prst="rect">
              <a:avLst/>
            </a:prstGeom>
            <a:noFill/>
            <a:ln w="9525" algn="ctr">
              <a:noFill/>
              <a:miter lim="800000"/>
              <a:headEnd/>
              <a:tailEnd/>
            </a:ln>
            <a:effectLst/>
          </p:spPr>
          <p:txBody>
            <a:bodyPr>
              <a:spAutoFit/>
            </a:bodyPr>
            <a:lstStyle/>
            <a:p>
              <a:pPr>
                <a:spcBef>
                  <a:spcPct val="50000"/>
                </a:spcBef>
              </a:pPr>
              <a:r>
                <a:rPr lang="el-GR" sz="2000" i="1">
                  <a:cs typeface="Times New Roman" pitchFamily="18" charset="0"/>
                </a:rPr>
                <a:t>ξ</a:t>
              </a:r>
              <a:r>
                <a:rPr lang="en-US" altLang="zh-CN" sz="2000" i="1" baseline="-25000">
                  <a:ea typeface="宋体" pitchFamily="2" charset="-122"/>
                  <a:cs typeface="Times New Roman" pitchFamily="18" charset="0"/>
                </a:rPr>
                <a:t>i</a:t>
              </a:r>
            </a:p>
          </p:txBody>
        </p:sp>
        <p:sp>
          <p:nvSpPr>
            <p:cNvPr id="47" name="Text Box 40">
              <a:extLst>
                <a:ext uri="{FF2B5EF4-FFF2-40B4-BE49-F238E27FC236}">
                  <a16:creationId xmlns:a16="http://schemas.microsoft.com/office/drawing/2014/main" id="{0BE8408F-EB56-4C18-9FA8-CFBC27C1FBBD}"/>
                </a:ext>
              </a:extLst>
            </p:cNvPr>
            <p:cNvSpPr txBox="1">
              <a:spLocks noChangeArrowheads="1"/>
            </p:cNvSpPr>
            <p:nvPr/>
          </p:nvSpPr>
          <p:spPr bwMode="auto">
            <a:xfrm>
              <a:off x="3257550" y="4067175"/>
              <a:ext cx="704850" cy="396875"/>
            </a:xfrm>
            <a:prstGeom prst="rect">
              <a:avLst/>
            </a:prstGeom>
            <a:noFill/>
            <a:ln w="9525" algn="ctr">
              <a:noFill/>
              <a:miter lim="800000"/>
              <a:headEnd/>
              <a:tailEnd/>
            </a:ln>
            <a:effectLst/>
          </p:spPr>
          <p:txBody>
            <a:bodyPr>
              <a:spAutoFit/>
            </a:bodyPr>
            <a:lstStyle/>
            <a:p>
              <a:pPr>
                <a:spcBef>
                  <a:spcPct val="50000"/>
                </a:spcBef>
              </a:pPr>
              <a:r>
                <a:rPr lang="el-GR" sz="2000" i="1">
                  <a:cs typeface="Times New Roman" pitchFamily="18" charset="0"/>
                </a:rPr>
                <a:t>ξ</a:t>
              </a:r>
              <a:r>
                <a:rPr lang="en-US" altLang="zh-CN" sz="2000" i="1" baseline="-25000">
                  <a:ea typeface="宋体" pitchFamily="2" charset="-122"/>
                  <a:cs typeface="Times New Roman" pitchFamily="18" charset="0"/>
                </a:rPr>
                <a:t>i</a:t>
              </a:r>
            </a:p>
          </p:txBody>
        </p:sp>
        <p:sp>
          <p:nvSpPr>
            <p:cNvPr id="48" name="Oval 41">
              <a:extLst>
                <a:ext uri="{FF2B5EF4-FFF2-40B4-BE49-F238E27FC236}">
                  <a16:creationId xmlns:a16="http://schemas.microsoft.com/office/drawing/2014/main" id="{16D65CF5-85E4-465D-9B1D-F18F427D8358}"/>
                </a:ext>
              </a:extLst>
            </p:cNvPr>
            <p:cNvSpPr>
              <a:spLocks noChangeArrowheads="1"/>
            </p:cNvSpPr>
            <p:nvPr/>
          </p:nvSpPr>
          <p:spPr bwMode="auto">
            <a:xfrm>
              <a:off x="5092700" y="3708400"/>
              <a:ext cx="228600" cy="219075"/>
            </a:xfrm>
            <a:prstGeom prst="ellipse">
              <a:avLst/>
            </a:prstGeom>
            <a:noFill/>
            <a:ln w="19050" algn="ctr">
              <a:solidFill>
                <a:srgbClr val="FF0000"/>
              </a:solidFill>
              <a:round/>
              <a:headEnd/>
              <a:tailEnd/>
            </a:ln>
            <a:effectLst/>
          </p:spPr>
          <p:txBody>
            <a:bodyPr wrap="none" anchor="ctr"/>
            <a:lstStyle/>
            <a:p>
              <a:endParaRPr lang="zh-CN" altLang="en-US"/>
            </a:p>
          </p:txBody>
        </p:sp>
        <p:sp>
          <p:nvSpPr>
            <p:cNvPr id="49" name="Oval 42">
              <a:extLst>
                <a:ext uri="{FF2B5EF4-FFF2-40B4-BE49-F238E27FC236}">
                  <a16:creationId xmlns:a16="http://schemas.microsoft.com/office/drawing/2014/main" id="{0A567CE8-A491-4462-B1DD-2F8C2863262E}"/>
                </a:ext>
              </a:extLst>
            </p:cNvPr>
            <p:cNvSpPr>
              <a:spLocks noChangeArrowheads="1"/>
            </p:cNvSpPr>
            <p:nvPr/>
          </p:nvSpPr>
          <p:spPr bwMode="auto">
            <a:xfrm>
              <a:off x="3184525" y="3916363"/>
              <a:ext cx="228600" cy="219075"/>
            </a:xfrm>
            <a:prstGeom prst="ellipse">
              <a:avLst/>
            </a:prstGeom>
            <a:noFill/>
            <a:ln w="19050" algn="ctr">
              <a:solidFill>
                <a:schemeClr val="accent2"/>
              </a:solidFill>
              <a:round/>
              <a:headEnd/>
              <a:tailEnd/>
            </a:ln>
            <a:effectLst/>
          </p:spPr>
          <p:txBody>
            <a:bodyPr wrap="none" anchor="ctr"/>
            <a:lstStyle/>
            <a:p>
              <a:endParaRPr lang="zh-CN" altLang="en-US"/>
            </a:p>
          </p:txBody>
        </p:sp>
      </p:grpSp>
      <p:sp>
        <p:nvSpPr>
          <p:cNvPr id="51" name="文本框 50">
            <a:extLst>
              <a:ext uri="{FF2B5EF4-FFF2-40B4-BE49-F238E27FC236}">
                <a16:creationId xmlns:a16="http://schemas.microsoft.com/office/drawing/2014/main" id="{07F4E890-C851-41B8-BECC-B99579576954}"/>
              </a:ext>
            </a:extLst>
          </p:cNvPr>
          <p:cNvSpPr txBox="1"/>
          <p:nvPr/>
        </p:nvSpPr>
        <p:spPr>
          <a:xfrm>
            <a:off x="323528" y="6392433"/>
            <a:ext cx="7886700" cy="369332"/>
          </a:xfrm>
          <a:prstGeom prst="rect">
            <a:avLst/>
          </a:prstGeom>
          <a:noFill/>
        </p:spPr>
        <p:txBody>
          <a:bodyPr wrap="square">
            <a:spAutoFit/>
          </a:bodyPr>
          <a:lstStyle/>
          <a:p>
            <a:r>
              <a:rPr lang="zh-CN" altLang="en-US" dirty="0">
                <a:solidFill>
                  <a:srgbClr val="FF0000"/>
                </a:solidFill>
              </a:rPr>
              <a:t>C权衡了经验风险（对样本的拟合能力）和结构风险（对测试样本的预测能力）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
                                            <p:txEl>
                                              <p:pRg st="0" end="0"/>
                                            </p:txEl>
                                          </p:spTgt>
                                        </p:tgtEl>
                                        <p:attrNameLst>
                                          <p:attrName>style.visibility</p:attrName>
                                        </p:attrNameLst>
                                      </p:cBhvr>
                                      <p:to>
                                        <p:strVal val="visible"/>
                                      </p:to>
                                    </p:set>
                                    <p:animEffect transition="in" filter="fade">
                                      <p:cBhvr>
                                        <p:cTn id="14" dur="1000"/>
                                        <p:tgtEl>
                                          <p:spTgt spid="51">
                                            <p:txEl>
                                              <p:pRg st="0" end="0"/>
                                            </p:txEl>
                                          </p:spTgt>
                                        </p:tgtEl>
                                      </p:cBhvr>
                                    </p:animEffect>
                                    <p:anim calcmode="lin" valueType="num">
                                      <p:cBhvr>
                                        <p:cTn id="15" dur="1000" fill="hold"/>
                                        <p:tgtEl>
                                          <p:spTgt spid="5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628650" y="1048251"/>
            <a:ext cx="7886700" cy="3263504"/>
          </a:xfrm>
        </p:spPr>
        <p:txBody>
          <a:bodyPr>
            <a:normAutofit/>
          </a:bodyPr>
          <a:lstStyle/>
          <a:p>
            <a:r>
              <a:rPr lang="zh-CN" altLang="en-US" sz="2400" dirty="0"/>
              <a:t>线性不可分的线性支持向量机的学习问题：</a:t>
            </a:r>
            <a:endParaRPr lang="en-US" altLang="zh-CN" sz="2400" dirty="0"/>
          </a:p>
          <a:p>
            <a:endParaRPr lang="en-US" altLang="zh-CN" sz="2400" dirty="0"/>
          </a:p>
          <a:p>
            <a:endParaRPr lang="en-US" altLang="zh-CN" sz="2400" dirty="0"/>
          </a:p>
          <a:p>
            <a:pPr marL="0" indent="0">
              <a:buNone/>
            </a:pPr>
            <a:endParaRPr lang="en-US" altLang="zh-CN" sz="2400" dirty="0"/>
          </a:p>
          <a:p>
            <a:r>
              <a:rPr lang="zh-CN" altLang="en-US" sz="2400" dirty="0"/>
              <a:t>可证明</a:t>
            </a:r>
            <a:r>
              <a:rPr lang="en-US" altLang="zh-CN" sz="2400" dirty="0"/>
              <a:t>w</a:t>
            </a:r>
            <a:r>
              <a:rPr lang="zh-CN" altLang="en-US" sz="2400" dirty="0"/>
              <a:t>的解是唯一的，</a:t>
            </a:r>
            <a:r>
              <a:rPr lang="en-US" altLang="zh-CN" sz="2400" dirty="0"/>
              <a:t>b</a:t>
            </a:r>
            <a:r>
              <a:rPr lang="zh-CN" altLang="en-US" sz="2400" dirty="0"/>
              <a:t>不是，</a:t>
            </a:r>
            <a:endParaRPr lang="en-US" altLang="zh-CN" sz="2400" dirty="0"/>
          </a:p>
          <a:p>
            <a:r>
              <a:rPr lang="zh-CN" altLang="en-US" sz="2400" dirty="0"/>
              <a:t>设该问题的解是</a:t>
            </a:r>
            <a:r>
              <a:rPr lang="en-US" altLang="zh-CN" sz="2400" dirty="0"/>
              <a:t>w*,b*,</a:t>
            </a:r>
            <a:r>
              <a:rPr lang="zh-CN" altLang="en-US" sz="2400" dirty="0"/>
              <a:t>可得到分离超平面和决策函数</a:t>
            </a:r>
          </a:p>
        </p:txBody>
      </p:sp>
      <p:pic>
        <p:nvPicPr>
          <p:cNvPr id="2129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727" y="1509616"/>
            <a:ext cx="2221509" cy="552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9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876" y="2226582"/>
            <a:ext cx="4140460" cy="27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9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912" y="3939407"/>
            <a:ext cx="2298018" cy="28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99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0422" y="4422799"/>
            <a:ext cx="1623155" cy="35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99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7904" y="4892131"/>
            <a:ext cx="2160241" cy="282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5013" y="54079"/>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线性支持向量机与软间隔最大化</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39552" y="910036"/>
            <a:ext cx="7886700" cy="5327275"/>
          </a:xfrm>
        </p:spPr>
        <p:txBody>
          <a:bodyPr>
            <a:normAutofit/>
          </a:bodyPr>
          <a:lstStyle/>
          <a:p>
            <a:r>
              <a:rPr lang="zh-CN" altLang="en-US" sz="2400" dirty="0"/>
              <a:t>原始问题的拉格朗日函数：</a:t>
            </a:r>
            <a:endParaRPr lang="en-US" altLang="zh-CN" sz="2400" dirty="0"/>
          </a:p>
          <a:p>
            <a:pPr marL="0" indent="0">
              <a:buNone/>
            </a:pPr>
            <a:endParaRPr lang="en-US" altLang="zh-CN" sz="2400" dirty="0"/>
          </a:p>
          <a:p>
            <a:pPr marL="0" indent="0">
              <a:buNone/>
            </a:pPr>
            <a:endParaRPr lang="en-US" altLang="zh-CN" sz="2400" dirty="0"/>
          </a:p>
          <a:p>
            <a:r>
              <a:rPr lang="zh-CN" altLang="en-US" sz="2400" dirty="0"/>
              <a:t>其中：</a:t>
            </a:r>
            <a:endParaRPr lang="en-US" altLang="zh-CN" sz="2400" dirty="0"/>
          </a:p>
          <a:p>
            <a:r>
              <a:rPr lang="zh-CN" altLang="en-US" sz="2400" dirty="0"/>
              <a:t>对偶问题是拉格朗日函数的极大极小问题</a:t>
            </a:r>
            <a:endParaRPr lang="en-US" altLang="zh-CN" sz="2400" dirty="0"/>
          </a:p>
          <a:p>
            <a:r>
              <a:rPr lang="zh-CN" altLang="en-US" sz="2400" dirty="0"/>
              <a:t>首先求                        对</a:t>
            </a:r>
            <a:r>
              <a:rPr lang="en-US" altLang="zh-CN" sz="2400" dirty="0" err="1"/>
              <a:t>w,b</a:t>
            </a:r>
            <a:r>
              <a:rPr lang="en-US" altLang="zh-CN" sz="2400" dirty="0"/>
              <a:t>,</a:t>
            </a:r>
            <a:r>
              <a:rPr lang="el-GR" altLang="zh-CN" sz="2400" dirty="0"/>
              <a:t>ξ</a:t>
            </a:r>
            <a:r>
              <a:rPr lang="zh-CN" altLang="en-US" sz="2400" dirty="0"/>
              <a:t>的极小，由</a:t>
            </a:r>
            <a:endParaRPr lang="en-US" altLang="zh-CN" sz="2400" dirty="0"/>
          </a:p>
          <a:p>
            <a:endParaRPr lang="en-US" altLang="zh-CN" sz="2400" dirty="0"/>
          </a:p>
          <a:p>
            <a:endParaRPr lang="en-US" altLang="zh-CN" sz="2400" dirty="0"/>
          </a:p>
          <a:p>
            <a:r>
              <a:rPr lang="en-US" altLang="zh-CN" sz="2400" dirty="0"/>
              <a:t>                                                         </a:t>
            </a:r>
            <a:r>
              <a:rPr lang="zh-CN" altLang="en-US" sz="2400" dirty="0"/>
              <a:t>得：</a:t>
            </a:r>
          </a:p>
        </p:txBody>
      </p:sp>
      <p:pic>
        <p:nvPicPr>
          <p:cNvPr id="2140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29" y="1394775"/>
            <a:ext cx="7535204"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7705" y="2314961"/>
            <a:ext cx="1121156" cy="229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3189982"/>
            <a:ext cx="1284971" cy="27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4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0821" y="3893787"/>
            <a:ext cx="3009083" cy="1426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4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6877" y="3717032"/>
            <a:ext cx="1212402" cy="1505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txBox="1"/>
          <p:nvPr/>
        </p:nvSpPr>
        <p:spPr>
          <a:xfrm>
            <a:off x="39441" y="45449"/>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线性支持向量机与软间隔最大化</a:t>
            </a:r>
          </a:p>
        </p:txBody>
      </p:sp>
      <p:grpSp>
        <p:nvGrpSpPr>
          <p:cNvPr id="4" name="组合 3">
            <a:extLst>
              <a:ext uri="{FF2B5EF4-FFF2-40B4-BE49-F238E27FC236}">
                <a16:creationId xmlns:a16="http://schemas.microsoft.com/office/drawing/2014/main" id="{01A89E19-18FA-4A6E-8155-AE17BD9C3558}"/>
              </a:ext>
            </a:extLst>
          </p:cNvPr>
          <p:cNvGrpSpPr/>
          <p:nvPr/>
        </p:nvGrpSpPr>
        <p:grpSpPr>
          <a:xfrm>
            <a:off x="7091889" y="3133261"/>
            <a:ext cx="1112593" cy="1498254"/>
            <a:chOff x="7091889" y="3133261"/>
            <a:chExt cx="1112593" cy="1498254"/>
          </a:xfrm>
        </p:grpSpPr>
        <p:sp>
          <p:nvSpPr>
            <p:cNvPr id="3" name="下箭头 2"/>
            <p:cNvSpPr/>
            <p:nvPr/>
          </p:nvSpPr>
          <p:spPr>
            <a:xfrm flipV="1">
              <a:off x="7763149" y="3133261"/>
              <a:ext cx="270030" cy="14982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文本框 11">
              <a:extLst>
                <a:ext uri="{FF2B5EF4-FFF2-40B4-BE49-F238E27FC236}">
                  <a16:creationId xmlns:a16="http://schemas.microsoft.com/office/drawing/2014/main" id="{EF142B9C-5607-42B3-ACEB-3A337BD9D7E6}"/>
                </a:ext>
              </a:extLst>
            </p:cNvPr>
            <p:cNvSpPr txBox="1"/>
            <p:nvPr/>
          </p:nvSpPr>
          <p:spPr>
            <a:xfrm>
              <a:off x="7091889" y="3974907"/>
              <a:ext cx="1112593" cy="461665"/>
            </a:xfrm>
            <a:prstGeom prst="rect">
              <a:avLst/>
            </a:prstGeom>
            <a:noFill/>
          </p:spPr>
          <p:txBody>
            <a:bodyPr wrap="square">
              <a:spAutoFit/>
            </a:bodyPr>
            <a:lstStyle/>
            <a:p>
              <a:r>
                <a:rPr lang="zh-CN" altLang="en-US" sz="2400" dirty="0"/>
                <a:t>带入</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628650" y="960315"/>
            <a:ext cx="7886700" cy="3263504"/>
          </a:xfrm>
        </p:spPr>
        <p:txBody>
          <a:bodyPr>
            <a:normAutofit/>
          </a:bodyPr>
          <a:lstStyle/>
          <a:p>
            <a:r>
              <a:rPr lang="zh-CN" altLang="en-US" sz="2400" dirty="0"/>
              <a:t>得：</a:t>
            </a:r>
            <a:endParaRPr lang="en-US" altLang="zh-CN" sz="2400" dirty="0"/>
          </a:p>
          <a:p>
            <a:pPr marL="0" indent="0">
              <a:buNone/>
            </a:pPr>
            <a:endParaRPr lang="en-US" altLang="zh-CN" sz="2400" dirty="0"/>
          </a:p>
          <a:p>
            <a:pPr marL="0" indent="0">
              <a:buNone/>
            </a:pPr>
            <a:endParaRPr lang="en-US" altLang="zh-CN" sz="2400" dirty="0"/>
          </a:p>
          <a:p>
            <a:r>
              <a:rPr lang="zh-CN" altLang="en-US" sz="2400" dirty="0"/>
              <a:t>再对                                求</a:t>
            </a:r>
            <a:r>
              <a:rPr lang="el-GR" altLang="zh-CN" sz="2400" dirty="0"/>
              <a:t>α</a:t>
            </a:r>
            <a:r>
              <a:rPr lang="zh-CN" altLang="en-US" sz="2400" dirty="0"/>
              <a:t>的极大，得到对偶问题：</a:t>
            </a:r>
          </a:p>
        </p:txBody>
      </p:sp>
      <p:pic>
        <p:nvPicPr>
          <p:cNvPr id="2160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369695"/>
            <a:ext cx="5640255" cy="675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60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3702" y="2336078"/>
            <a:ext cx="1742397" cy="39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60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6021" y="3046053"/>
            <a:ext cx="3727981" cy="592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606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4134" y="4077072"/>
            <a:ext cx="2398082" cy="161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607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7916" y="4716577"/>
            <a:ext cx="941733" cy="241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5864042" y="4763938"/>
            <a:ext cx="432048" cy="241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标题 1"/>
          <p:cNvSpPr txBox="1"/>
          <p:nvPr/>
        </p:nvSpPr>
        <p:spPr>
          <a:xfrm>
            <a:off x="0" y="84229"/>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线性支持向量机与软间隔最大化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6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39552" y="1027404"/>
            <a:ext cx="7886700" cy="4633844"/>
          </a:xfrm>
        </p:spPr>
        <p:txBody>
          <a:bodyPr>
            <a:normAutofit/>
          </a:bodyPr>
          <a:lstStyle/>
          <a:p>
            <a:r>
              <a:rPr lang="zh-CN" altLang="en-US" sz="2400" dirty="0"/>
              <a:t>原始问题的对偶问题：</a:t>
            </a:r>
            <a:endParaRPr lang="en-US" altLang="zh-CN" sz="2400" dirty="0"/>
          </a:p>
          <a:p>
            <a:endParaRPr lang="en-US" altLang="zh-CN" sz="2400" dirty="0"/>
          </a:p>
          <a:p>
            <a:endParaRPr lang="en-US" altLang="zh-CN" sz="2400" dirty="0"/>
          </a:p>
          <a:p>
            <a:endParaRPr lang="en-US" altLang="zh-CN" sz="2400" dirty="0"/>
          </a:p>
          <a:p>
            <a:pPr marL="0" indent="0">
              <a:buNone/>
            </a:pPr>
            <a:endParaRPr lang="en-US" altLang="zh-CN" sz="2400" dirty="0"/>
          </a:p>
          <a:p>
            <a:r>
              <a:rPr lang="zh-CN" altLang="en-US" sz="2400" dirty="0"/>
              <a:t>定理：设                               是对偶问题的一个解，若存在</a:t>
            </a:r>
            <a:r>
              <a:rPr lang="el-GR" altLang="zh-CN" sz="2400" dirty="0"/>
              <a:t>α</a:t>
            </a:r>
            <a:r>
              <a:rPr lang="zh-CN" altLang="en-US" sz="2400" dirty="0"/>
              <a:t>*的一个分量                              ，则原始问题的解</a:t>
            </a:r>
            <a:r>
              <a:rPr lang="en-US" altLang="zh-CN" sz="2400" dirty="0"/>
              <a:t>w</a:t>
            </a:r>
            <a:r>
              <a:rPr lang="zh-CN" altLang="en-US" sz="2400" dirty="0"/>
              <a:t>*</a:t>
            </a:r>
            <a:r>
              <a:rPr lang="en-US" altLang="zh-CN" sz="2400" dirty="0"/>
              <a:t>,b*</a:t>
            </a:r>
          </a:p>
          <a:p>
            <a:endParaRPr lang="en-US" altLang="zh-CN" sz="2400" dirty="0"/>
          </a:p>
          <a:p>
            <a:endParaRPr lang="en-US" altLang="zh-CN" sz="2400" dirty="0"/>
          </a:p>
          <a:p>
            <a:endParaRPr lang="en-US" altLang="zh-CN" sz="2400" dirty="0"/>
          </a:p>
          <a:p>
            <a:endParaRPr lang="en-US" altLang="zh-CN" sz="2400" dirty="0"/>
          </a:p>
        </p:txBody>
      </p:sp>
      <p:pic>
        <p:nvPicPr>
          <p:cNvPr id="2140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788" y="1478320"/>
            <a:ext cx="3982101" cy="681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5525" y="2159749"/>
            <a:ext cx="1557480" cy="516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9132" y="2841178"/>
            <a:ext cx="2472396" cy="30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4700" y="3307237"/>
            <a:ext cx="1898119" cy="27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2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824" y="3672045"/>
            <a:ext cx="1783461" cy="337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24"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b="50054"/>
          <a:stretch>
            <a:fillRect/>
          </a:stretch>
        </p:blipFill>
        <p:spPr bwMode="auto">
          <a:xfrm>
            <a:off x="2169112" y="4423728"/>
            <a:ext cx="2232025" cy="616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标题 1"/>
          <p:cNvSpPr txBox="1"/>
          <p:nvPr/>
        </p:nvSpPr>
        <p:spPr>
          <a:xfrm>
            <a:off x="36425" y="7547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线性支持向量机与软间隔最大化</a:t>
            </a:r>
          </a:p>
        </p:txBody>
      </p:sp>
      <p:pic>
        <p:nvPicPr>
          <p:cNvPr id="14"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t="50054"/>
          <a:stretch>
            <a:fillRect/>
          </a:stretch>
        </p:blipFill>
        <p:spPr bwMode="auto">
          <a:xfrm>
            <a:off x="5076056" y="4423727"/>
            <a:ext cx="2232025" cy="616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6324" y="958080"/>
            <a:ext cx="7886700" cy="5351239"/>
          </a:xfrm>
        </p:spPr>
        <p:txBody>
          <a:bodyPr>
            <a:normAutofit/>
          </a:bodyPr>
          <a:lstStyle/>
          <a:p>
            <a:r>
              <a:rPr lang="zh-CN" altLang="en-US" sz="2400" dirty="0"/>
              <a:t>输入</a:t>
            </a:r>
            <a:r>
              <a:rPr lang="zh-CN" altLang="en-US" sz="2400"/>
              <a:t>：线性可</a:t>
            </a:r>
            <a:r>
              <a:rPr lang="zh-CN" altLang="en-US" sz="2400" dirty="0"/>
              <a:t>分训练数据集</a:t>
            </a:r>
            <a:endParaRPr lang="en-US" altLang="zh-CN" sz="2400" dirty="0"/>
          </a:p>
          <a:p>
            <a:endParaRPr lang="en-US" altLang="zh-CN" sz="2400" dirty="0"/>
          </a:p>
          <a:p>
            <a:r>
              <a:rPr lang="zh-CN" altLang="en-US" sz="2400" dirty="0"/>
              <a:t>输出：分离超平面和分类决策函数</a:t>
            </a:r>
            <a:endParaRPr lang="en-US" altLang="zh-CN" sz="2400" dirty="0"/>
          </a:p>
          <a:p>
            <a:r>
              <a:rPr lang="en-US" altLang="zh-CN" sz="2400" dirty="0"/>
              <a:t>1</a:t>
            </a:r>
            <a:r>
              <a:rPr lang="zh-CN" altLang="en-US" sz="2400" dirty="0"/>
              <a:t>、构造并求解约束最优化问题</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r>
              <a:rPr lang="en-US" altLang="zh-CN" sz="2400" dirty="0"/>
              <a:t>    </a:t>
            </a:r>
          </a:p>
          <a:p>
            <a:pPr marL="0" indent="0">
              <a:buNone/>
            </a:pPr>
            <a:r>
              <a:rPr lang="en-US" altLang="zh-CN" sz="2400" dirty="0"/>
              <a:t> </a:t>
            </a:r>
            <a:r>
              <a:rPr lang="zh-CN" altLang="en-US" sz="2400" dirty="0"/>
              <a:t>求得最优解：</a:t>
            </a:r>
            <a:r>
              <a:rPr lang="en-US" altLang="zh-CN" sz="2400" dirty="0"/>
              <a:t>                                                                 </a:t>
            </a:r>
          </a:p>
          <a:p>
            <a:endParaRPr lang="en-US" altLang="zh-CN" sz="2400" dirty="0"/>
          </a:p>
          <a:p>
            <a:endParaRPr lang="en-US" altLang="zh-CN" sz="2400" dirty="0"/>
          </a:p>
          <a:p>
            <a:endParaRPr lang="en-US" altLang="zh-CN" sz="2400" dirty="0"/>
          </a:p>
          <a:p>
            <a:endParaRPr lang="en-US" altLang="zh-CN" sz="2400" dirty="0"/>
          </a:p>
        </p:txBody>
      </p:sp>
      <p:pic>
        <p:nvPicPr>
          <p:cNvPr id="189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4686" y="1066648"/>
            <a:ext cx="2862318" cy="24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9674" y="1530513"/>
            <a:ext cx="3089144" cy="252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7589" y="1530513"/>
            <a:ext cx="351755" cy="24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344" y="1530513"/>
            <a:ext cx="774977" cy="244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1240" y="4939641"/>
            <a:ext cx="2125295" cy="32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0508" y="2909301"/>
            <a:ext cx="3298332" cy="564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5120" y="3492373"/>
            <a:ext cx="1390148" cy="46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3888" y="4029831"/>
            <a:ext cx="2206766" cy="268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标题 1"/>
          <p:cNvSpPr txBox="1"/>
          <p:nvPr/>
        </p:nvSpPr>
        <p:spPr>
          <a:xfrm>
            <a:off x="28956" y="5317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线性支持向量机学习算法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1143000"/>
          </a:xfrm>
        </p:spPr>
        <p:txBody>
          <a:bodyPr>
            <a:normAutofit/>
          </a:bodyPr>
          <a:lstStyle/>
          <a:p>
            <a:pPr marL="314325" marR="312420" algn="l">
              <a:spcBef>
                <a:spcPts val="15"/>
              </a:spcBef>
              <a:spcAft>
                <a:spcPts val="0"/>
              </a:spcAft>
            </a:pPr>
            <a:r>
              <a:rPr lang="en-US" altLang="zh-CN" sz="3200" b="1" kern="0" dirty="0">
                <a:effectLst/>
                <a:ea typeface="仿宋" panose="02010609060101010101" pitchFamily="49" charset="-122"/>
              </a:rPr>
              <a:t>SVM</a:t>
            </a:r>
            <a:r>
              <a:rPr lang="zh-CN" altLang="en-US" sz="3200" b="1" kern="0" dirty="0">
                <a:effectLst/>
                <a:ea typeface="仿宋" panose="02010609060101010101" pitchFamily="49" charset="-122"/>
              </a:rPr>
              <a:t>分类</a:t>
            </a:r>
            <a:endParaRPr lang="zh-CN" altLang="zh-CN" sz="3200" b="1" kern="0" dirty="0">
              <a:effectLst/>
              <a:latin typeface="仿宋" panose="02010609060101010101" pitchFamily="49" charset="-122"/>
              <a:ea typeface="仿宋" panose="02010609060101010101" pitchFamily="49"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528775"/>
            <a:ext cx="3048000" cy="666750"/>
          </a:xfrm>
          <a:prstGeom prst="rect">
            <a:avLst/>
          </a:prstGeom>
        </p:spPr>
      </p:pic>
      <p:sp>
        <p:nvSpPr>
          <p:cNvPr id="6" name="内容占位符 2"/>
          <p:cNvSpPr>
            <a:spLocks noGrp="1"/>
          </p:cNvSpPr>
          <p:nvPr>
            <p:ph idx="1"/>
          </p:nvPr>
        </p:nvSpPr>
        <p:spPr>
          <a:xfrm>
            <a:off x="457200" y="1013478"/>
            <a:ext cx="8435280" cy="4525963"/>
          </a:xfrm>
        </p:spPr>
        <p:txBody>
          <a:bodyPr>
            <a:noAutofit/>
          </a:bodyPr>
          <a:lstStyle/>
          <a:p>
            <a:pPr>
              <a:lnSpc>
                <a:spcPct val="120000"/>
              </a:lnSpc>
            </a:pPr>
            <a:r>
              <a:rPr lang="zh-CN" altLang="en-US" sz="2400" dirty="0">
                <a:solidFill>
                  <a:srgbClr val="C00000"/>
                </a:solidFill>
              </a:rPr>
              <a:t>支持向量机</a:t>
            </a:r>
            <a:r>
              <a:rPr lang="en-US" altLang="zh-CN" sz="2400" dirty="0">
                <a:solidFill>
                  <a:srgbClr val="C00000"/>
                </a:solidFill>
              </a:rPr>
              <a:t>(support vector machines.  SVM)</a:t>
            </a:r>
          </a:p>
          <a:p>
            <a:r>
              <a:rPr lang="zh-CN" altLang="en-US" sz="2400" dirty="0"/>
              <a:t>线性可分支持向量机</a:t>
            </a:r>
            <a:r>
              <a:rPr lang="en-US" altLang="zh-CN" sz="2400" dirty="0"/>
              <a:t>(linear support vector machine in linearly separable case ).</a:t>
            </a:r>
          </a:p>
          <a:p>
            <a:pPr lvl="1"/>
            <a:r>
              <a:rPr lang="zh-CN" altLang="en-US" sz="2000" dirty="0"/>
              <a:t>硬间隔最大化</a:t>
            </a:r>
            <a:r>
              <a:rPr lang="en-US" altLang="zh-CN" sz="2000" dirty="0"/>
              <a:t>(hard margin maximization)</a:t>
            </a:r>
            <a:r>
              <a:rPr lang="zh-CN" altLang="en-US" sz="2000" dirty="0"/>
              <a:t>；</a:t>
            </a:r>
            <a:endParaRPr lang="en-US" altLang="zh-CN" sz="2000" dirty="0"/>
          </a:p>
          <a:p>
            <a:r>
              <a:rPr lang="zh-CN" altLang="en-US" sz="2400" dirty="0"/>
              <a:t>线性支持向量机</a:t>
            </a:r>
            <a:r>
              <a:rPr lang="en-US" altLang="zh-CN" sz="2400" dirty="0"/>
              <a:t>(linear support</a:t>
            </a:r>
            <a:r>
              <a:rPr lang="zh-CN" altLang="en-US" sz="2400"/>
              <a:t> </a:t>
            </a:r>
            <a:r>
              <a:rPr lang="en-US" altLang="zh-CN" sz="2400"/>
              <a:t>vector </a:t>
            </a:r>
            <a:r>
              <a:rPr lang="en-US" altLang="zh-CN" sz="2400" dirty="0"/>
              <a:t>machine)</a:t>
            </a:r>
          </a:p>
          <a:p>
            <a:pPr lvl="1"/>
            <a:r>
              <a:rPr lang="zh-CN" altLang="en-US" sz="2000" dirty="0"/>
              <a:t>训练数据近似线性可分时，通过软间隔最大化</a:t>
            </a:r>
            <a:r>
              <a:rPr lang="en-US" altLang="zh-CN" sz="2000" dirty="0"/>
              <a:t>(soft margin maximization)</a:t>
            </a:r>
            <a:r>
              <a:rPr lang="zh-CN" altLang="en-US" sz="2000" dirty="0"/>
              <a:t>；</a:t>
            </a:r>
            <a:endParaRPr lang="en-US" altLang="zh-CN" sz="2000" dirty="0"/>
          </a:p>
          <a:p>
            <a:r>
              <a:rPr lang="zh-CN" altLang="en-US" sz="2400" dirty="0"/>
              <a:t>非线性支持向量机</a:t>
            </a:r>
            <a:r>
              <a:rPr lang="en-US" altLang="zh-CN" sz="2400" dirty="0"/>
              <a:t>(non-linear support vector machine)</a:t>
            </a:r>
          </a:p>
          <a:p>
            <a:pPr lvl="1"/>
            <a:r>
              <a:rPr lang="zh-CN" altLang="en-US" sz="2000" dirty="0"/>
              <a:t>当训练数据线性不可分时，通过使用核技巧</a:t>
            </a:r>
            <a:r>
              <a:rPr lang="en-US" altLang="zh-CN" sz="2000" dirty="0"/>
              <a:t>(kernel trick)</a:t>
            </a:r>
            <a:r>
              <a:rPr lang="zh-CN" altLang="en-US" sz="2000" dirty="0"/>
              <a:t>及软间隔最大化。</a:t>
            </a:r>
          </a:p>
          <a:p>
            <a:pPr>
              <a:lnSpc>
                <a:spcPct val="120000"/>
              </a:lnSpc>
            </a:pPr>
            <a:endParaRPr lang="en-US" altLang="zh-CN" sz="1800" dirty="0"/>
          </a:p>
          <a:p>
            <a:pPr lvl="1"/>
            <a:endParaRPr lang="en-US" altLang="zh-CN" sz="1600" dirty="0">
              <a:latin typeface="+mn-ea"/>
            </a:endParaRPr>
          </a:p>
          <a:p>
            <a:pPr lvl="1"/>
            <a:endParaRPr lang="en-US" altLang="zh-CN" sz="1600" dirty="0">
              <a:latin typeface="+mn-ea"/>
            </a:endParaRPr>
          </a:p>
          <a:p>
            <a:pPr marL="0" indent="0">
              <a:buNone/>
            </a:pPr>
            <a:endParaRPr lang="en-US" altLang="zh-CN" sz="1800" dirty="0"/>
          </a:p>
        </p:txBody>
      </p:sp>
    </p:spTree>
    <p:extLst>
      <p:ext uri="{BB962C8B-B14F-4D97-AF65-F5344CB8AC3E}">
        <p14:creationId xmlns:p14="http://schemas.microsoft.com/office/powerpoint/2010/main" val="12758207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7833" y="1027676"/>
            <a:ext cx="7886700" cy="5137627"/>
          </a:xfrm>
        </p:spPr>
        <p:txBody>
          <a:bodyPr>
            <a:normAutofit/>
          </a:bodyPr>
          <a:lstStyle/>
          <a:p>
            <a:r>
              <a:rPr lang="en-US" altLang="zh-CN" sz="2400" dirty="0"/>
              <a:t>2</a:t>
            </a:r>
            <a:r>
              <a:rPr lang="zh-CN" altLang="en-US" sz="2400" dirty="0"/>
              <a:t>、计算</a:t>
            </a:r>
            <a:endParaRPr lang="en-US" altLang="zh-CN" sz="2400" dirty="0"/>
          </a:p>
          <a:p>
            <a:endParaRPr lang="en-US" altLang="zh-CN" sz="2400" dirty="0"/>
          </a:p>
          <a:p>
            <a:r>
              <a:rPr lang="en-US" altLang="zh-CN" sz="2400" dirty="0"/>
              <a:t>    </a:t>
            </a:r>
            <a:r>
              <a:rPr lang="zh-CN" altLang="en-US" sz="2400" dirty="0"/>
              <a:t>并选择</a:t>
            </a:r>
            <a:r>
              <a:rPr lang="el-GR" altLang="zh-CN" sz="2400" dirty="0"/>
              <a:t>α</a:t>
            </a:r>
            <a:r>
              <a:rPr lang="zh-CN" altLang="en-US" sz="2400" dirty="0"/>
              <a:t>*，适合条件                      ，计算</a:t>
            </a:r>
            <a:endParaRPr lang="en-US" altLang="zh-CN" sz="2400" dirty="0"/>
          </a:p>
          <a:p>
            <a:endParaRPr lang="en-US" altLang="zh-CN" sz="2400" dirty="0"/>
          </a:p>
          <a:p>
            <a:pPr marL="0" indent="0">
              <a:buNone/>
            </a:pPr>
            <a:r>
              <a:rPr lang="en-US" altLang="zh-CN" sz="2400" dirty="0"/>
              <a:t> </a:t>
            </a:r>
          </a:p>
          <a:p>
            <a:r>
              <a:rPr lang="en-US" altLang="zh-CN" sz="2400" dirty="0"/>
              <a:t>3</a:t>
            </a:r>
            <a:r>
              <a:rPr lang="zh-CN" altLang="en-US" sz="2400" dirty="0"/>
              <a:t>、求得分离超平面</a:t>
            </a:r>
            <a:endParaRPr lang="en-US" altLang="zh-CN" sz="2400" dirty="0"/>
          </a:p>
          <a:p>
            <a:endParaRPr lang="en-US" altLang="zh-CN" sz="2400" dirty="0"/>
          </a:p>
          <a:p>
            <a:r>
              <a:rPr lang="en-US" altLang="zh-CN" sz="2400" dirty="0"/>
              <a:t>     </a:t>
            </a:r>
            <a:r>
              <a:rPr lang="zh-CN" altLang="en-US" sz="2400" dirty="0"/>
              <a:t>分类决策函数</a:t>
            </a:r>
            <a:endParaRPr lang="en-US" altLang="zh-CN" sz="2400" dirty="0"/>
          </a:p>
        </p:txBody>
      </p:sp>
      <p:pic>
        <p:nvPicPr>
          <p:cNvPr id="205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850028"/>
            <a:ext cx="1620180" cy="713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2317014"/>
            <a:ext cx="2339739" cy="579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0742" y="3684613"/>
            <a:ext cx="1417658" cy="32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4683009"/>
            <a:ext cx="2170059" cy="32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6950" y="1868705"/>
            <a:ext cx="1020958" cy="30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0" y="33505"/>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线性支持向量机学习算法</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87ED26D-E2CB-4816-A13D-9721142F96DA}"/>
              </a:ext>
            </a:extLst>
          </p:cNvPr>
          <p:cNvGrpSpPr/>
          <p:nvPr/>
        </p:nvGrpSpPr>
        <p:grpSpPr>
          <a:xfrm>
            <a:off x="994186" y="1844824"/>
            <a:ext cx="7322229" cy="3582357"/>
            <a:chOff x="1376814" y="2451836"/>
            <a:chExt cx="6512891" cy="3119361"/>
          </a:xfrm>
        </p:grpSpPr>
        <p:pic>
          <p:nvPicPr>
            <p:cNvPr id="2181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652" y="3537012"/>
              <a:ext cx="2106234" cy="292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3300" y="2451836"/>
              <a:ext cx="4196405" cy="311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9654" y="3856870"/>
              <a:ext cx="2113525" cy="309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6814" y="4216307"/>
              <a:ext cx="1842955" cy="32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811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5646" y="4563127"/>
              <a:ext cx="1883607" cy="33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a:stCxn id="218114" idx="3"/>
            </p:cNvCxnSpPr>
            <p:nvPr/>
          </p:nvCxnSpPr>
          <p:spPr>
            <a:xfrm>
              <a:off x="3545886" y="3683138"/>
              <a:ext cx="3348372" cy="32837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3553177" y="4011518"/>
              <a:ext cx="3449093" cy="44359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269253" y="4378324"/>
              <a:ext cx="3733017" cy="4548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329862" y="4731494"/>
              <a:ext cx="2322258" cy="69572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3329863" y="4378326"/>
              <a:ext cx="2461640" cy="3531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4" name="标题 1"/>
          <p:cNvSpPr txBox="1"/>
          <p:nvPr/>
        </p:nvSpPr>
        <p:spPr>
          <a:xfrm>
            <a:off x="-19691" y="-2639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支持向量</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136763"/>
            <a:ext cx="7886700" cy="3263504"/>
          </a:xfrm>
        </p:spPr>
        <p:txBody>
          <a:bodyPr>
            <a:normAutofit/>
          </a:bodyPr>
          <a:lstStyle/>
          <a:p>
            <a:r>
              <a:rPr lang="zh-CN" altLang="en-US" sz="2400" dirty="0"/>
              <a:t>线性支持向量机学习还有另外一种解释，就是最小化以下目标函数：</a:t>
            </a:r>
            <a:endParaRPr lang="en-US" altLang="zh-CN" sz="2400" dirty="0"/>
          </a:p>
          <a:p>
            <a:endParaRPr lang="en-US" altLang="zh-CN" sz="2400" dirty="0"/>
          </a:p>
          <a:p>
            <a:endParaRPr lang="en-US" altLang="zh-CN" sz="2400" dirty="0"/>
          </a:p>
          <a:p>
            <a:r>
              <a:rPr lang="zh-CN" altLang="en-US" sz="2400" dirty="0"/>
              <a:t>第一项：</a:t>
            </a:r>
            <a:endParaRPr lang="en-US" altLang="zh-CN" sz="2400" dirty="0"/>
          </a:p>
          <a:p>
            <a:r>
              <a:rPr lang="zh-CN" altLang="en-US" sz="2400" dirty="0"/>
              <a:t>称为合页损失函数</a:t>
            </a:r>
          </a:p>
        </p:txBody>
      </p:sp>
      <p:pic>
        <p:nvPicPr>
          <p:cNvPr id="2027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772816"/>
            <a:ext cx="3024336" cy="644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898214"/>
            <a:ext cx="3403736" cy="310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3771034"/>
            <a:ext cx="1754814" cy="612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0" y="1503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合页损失函数</a:t>
            </a:r>
            <a:r>
              <a:rPr lang="en-US" altLang="zh-CN" sz="3200" b="1" kern="0" dirty="0">
                <a:ea typeface="仿宋" panose="02010609060101010101" pitchFamily="49" charset="-122"/>
              </a:rPr>
              <a:t>hinge loss function</a:t>
            </a:r>
            <a:endParaRPr lang="zh-CN" altLang="en-US" sz="3200" b="1" kern="0" dirty="0">
              <a:ea typeface="仿宋" panose="02010609060101010101"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28203"/>
            <a:ext cx="7886700" cy="3263504"/>
          </a:xfrm>
        </p:spPr>
        <p:txBody>
          <a:bodyPr>
            <a:normAutofit lnSpcReduction="10000"/>
          </a:bodyPr>
          <a:lstStyle/>
          <a:p>
            <a:r>
              <a:rPr lang="zh-CN" altLang="en-US" sz="2400" dirty="0"/>
              <a:t>线性支持向量机原始最优化问题</a:t>
            </a:r>
            <a:r>
              <a:rPr lang="en-US" altLang="zh-CN" sz="2400" dirty="0"/>
              <a:t>:</a:t>
            </a:r>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等价于：</a:t>
            </a:r>
          </a:p>
        </p:txBody>
      </p:sp>
      <p:pic>
        <p:nvPicPr>
          <p:cNvPr id="2191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821" y="1556792"/>
            <a:ext cx="3740096" cy="1583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上下箭头 3"/>
          <p:cNvSpPr/>
          <p:nvPr/>
        </p:nvSpPr>
        <p:spPr>
          <a:xfrm>
            <a:off x="4067944" y="3338820"/>
            <a:ext cx="202197" cy="3182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191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241" y="4153584"/>
            <a:ext cx="4401255" cy="713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19720" y="4607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合页损失函数</a:t>
            </a:r>
            <a:r>
              <a:rPr lang="en-US" altLang="zh-CN" sz="3200" b="1" kern="0" dirty="0">
                <a:ea typeface="仿宋" panose="02010609060101010101" pitchFamily="49" charset="-122"/>
              </a:rPr>
              <a:t>hinge loss function</a:t>
            </a:r>
            <a:endParaRPr lang="zh-CN" altLang="en-US" sz="3200" b="1" kern="0" dirty="0">
              <a:ea typeface="仿宋" panose="02010609060101010101"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718" y="2564904"/>
            <a:ext cx="5003256" cy="226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txBox="1"/>
          <p:nvPr/>
        </p:nvSpPr>
        <p:spPr>
          <a:xfrm>
            <a:off x="34249" y="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合页损失函数</a:t>
            </a:r>
            <a:r>
              <a:rPr lang="en-US" altLang="zh-CN" sz="3200" b="1" kern="0" dirty="0">
                <a:ea typeface="仿宋" panose="02010609060101010101" pitchFamily="49" charset="-122"/>
              </a:rPr>
              <a:t>hinge loss function</a:t>
            </a:r>
            <a:endParaRPr lang="zh-CN" altLang="en-US" sz="3200" b="1" kern="0" dirty="0">
              <a:ea typeface="仿宋" panose="02010609060101010101"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75584"/>
            <a:ext cx="7886700" cy="3263504"/>
          </a:xfrm>
        </p:spPr>
        <p:txBody>
          <a:bodyPr>
            <a:normAutofit/>
          </a:bodyPr>
          <a:lstStyle/>
          <a:p>
            <a:r>
              <a:rPr lang="zh-CN" altLang="en-US" sz="2400" dirty="0">
                <a:solidFill>
                  <a:schemeClr val="tx1">
                    <a:lumMod val="95000"/>
                    <a:lumOff val="5000"/>
                  </a:schemeClr>
                </a:solidFill>
                <a:latin typeface="+mn-ea"/>
              </a:rPr>
              <a:t>非线性可分问题</a:t>
            </a:r>
            <a:endParaRPr lang="en-US" altLang="zh-CN" sz="2000" dirty="0">
              <a:solidFill>
                <a:schemeClr val="tx1">
                  <a:lumMod val="95000"/>
                  <a:lumOff val="5000"/>
                </a:schemeClr>
              </a:solidFill>
              <a:latin typeface="+mn-ea"/>
            </a:endParaRPr>
          </a:p>
          <a:p>
            <a:pPr lvl="1"/>
            <a:r>
              <a:rPr lang="zh-CN" altLang="en-US" sz="2000" dirty="0">
                <a:solidFill>
                  <a:schemeClr val="tx1">
                    <a:lumMod val="95000"/>
                    <a:lumOff val="5000"/>
                  </a:schemeClr>
                </a:solidFill>
                <a:latin typeface="+mn-ea"/>
              </a:rPr>
              <a:t>如果能用</a:t>
            </a:r>
            <a:r>
              <a:rPr lang="en-US" altLang="zh-CN" sz="2000" dirty="0">
                <a:solidFill>
                  <a:schemeClr val="tx1">
                    <a:lumMod val="95000"/>
                    <a:lumOff val="5000"/>
                  </a:schemeClr>
                </a:solidFill>
                <a:latin typeface="+mn-ea"/>
              </a:rPr>
              <a:t>R</a:t>
            </a:r>
            <a:r>
              <a:rPr lang="en-US" altLang="zh-CN" sz="2000" baseline="30000" dirty="0">
                <a:solidFill>
                  <a:schemeClr val="tx1">
                    <a:lumMod val="95000"/>
                    <a:lumOff val="5000"/>
                  </a:schemeClr>
                </a:solidFill>
                <a:latin typeface="+mn-ea"/>
              </a:rPr>
              <a:t>n</a:t>
            </a:r>
            <a:r>
              <a:rPr lang="zh-CN" altLang="en-US" sz="2000" dirty="0">
                <a:solidFill>
                  <a:schemeClr val="tx1">
                    <a:lumMod val="95000"/>
                    <a:lumOff val="5000"/>
                  </a:schemeClr>
                </a:solidFill>
                <a:latin typeface="+mn-ea"/>
              </a:rPr>
              <a:t>中的一个超曲面将正负例正确分开，则称这个问题为非线性可分问题</a:t>
            </a:r>
            <a:r>
              <a:rPr lang="en-US" altLang="zh-CN" sz="2000" dirty="0">
                <a:solidFill>
                  <a:schemeClr val="tx1">
                    <a:lumMod val="95000"/>
                    <a:lumOff val="5000"/>
                  </a:schemeClr>
                </a:solidFill>
                <a:latin typeface="+mn-ea"/>
              </a:rPr>
              <a:t>.</a:t>
            </a:r>
          </a:p>
        </p:txBody>
      </p:sp>
      <p:sp>
        <p:nvSpPr>
          <p:cNvPr id="5" name="标题 1"/>
          <p:cNvSpPr txBox="1"/>
          <p:nvPr/>
        </p:nvSpPr>
        <p:spPr>
          <a:xfrm>
            <a:off x="0" y="8141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非线性支持向量机与核函数</a:t>
            </a:r>
            <a:r>
              <a:rPr lang="en-US" altLang="zh-CN" sz="3200" b="1" kern="0" dirty="0">
                <a:ea typeface="仿宋" panose="02010609060101010101" pitchFamily="49" charset="-122"/>
              </a:rPr>
              <a:t>(Kernel</a:t>
            </a:r>
            <a:r>
              <a:rPr lang="zh-CN" altLang="en-US" sz="3200" b="1" kern="0" dirty="0">
                <a:ea typeface="仿宋" panose="02010609060101010101" pitchFamily="49" charset="-122"/>
              </a:rPr>
              <a:t> </a:t>
            </a:r>
            <a:r>
              <a:rPr lang="en-US" altLang="zh-CN" sz="3200" b="1" kern="0" dirty="0">
                <a:ea typeface="仿宋" panose="02010609060101010101" pitchFamily="49" charset="-122"/>
              </a:rPr>
              <a:t>function)</a:t>
            </a:r>
            <a:endParaRPr lang="zh-CN" altLang="en-US" sz="3200" b="1" kern="0" dirty="0">
              <a:ea typeface="仿宋" panose="02010609060101010101" pitchFamily="49" charset="-122"/>
            </a:endParaRPr>
          </a:p>
        </p:txBody>
      </p:sp>
      <p:grpSp>
        <p:nvGrpSpPr>
          <p:cNvPr id="6" name="组合 5">
            <a:extLst>
              <a:ext uri="{FF2B5EF4-FFF2-40B4-BE49-F238E27FC236}">
                <a16:creationId xmlns:a16="http://schemas.microsoft.com/office/drawing/2014/main" id="{C90A4AF9-2091-4F40-BBD9-BCFFC696D66A}"/>
              </a:ext>
            </a:extLst>
          </p:cNvPr>
          <p:cNvGrpSpPr/>
          <p:nvPr/>
        </p:nvGrpSpPr>
        <p:grpSpPr>
          <a:xfrm>
            <a:off x="2876575" y="2794870"/>
            <a:ext cx="4324350" cy="642938"/>
            <a:chOff x="1676400" y="2038350"/>
            <a:chExt cx="4324350" cy="642938"/>
          </a:xfrm>
        </p:grpSpPr>
        <p:sp>
          <p:nvSpPr>
            <p:cNvPr id="7" name="Line 4">
              <a:extLst>
                <a:ext uri="{FF2B5EF4-FFF2-40B4-BE49-F238E27FC236}">
                  <a16:creationId xmlns:a16="http://schemas.microsoft.com/office/drawing/2014/main" id="{806C9ED3-D0CB-4C52-8AB5-C35A3CA0C927}"/>
                </a:ext>
              </a:extLst>
            </p:cNvPr>
            <p:cNvSpPr>
              <a:spLocks noChangeShapeType="1"/>
            </p:cNvSpPr>
            <p:nvPr/>
          </p:nvSpPr>
          <p:spPr bwMode="auto">
            <a:xfrm>
              <a:off x="1676400" y="2314575"/>
              <a:ext cx="3962400" cy="0"/>
            </a:xfrm>
            <a:prstGeom prst="line">
              <a:avLst/>
            </a:prstGeom>
            <a:noFill/>
            <a:ln w="25400">
              <a:solidFill>
                <a:schemeClr val="tx2"/>
              </a:solidFill>
              <a:round/>
              <a:headEnd/>
              <a:tailEnd type="triangle" w="med" len="med"/>
            </a:ln>
            <a:effectLst/>
          </p:spPr>
          <p:txBody>
            <a:bodyPr/>
            <a:lstStyle/>
            <a:p>
              <a:endParaRPr lang="zh-CN" altLang="en-US"/>
            </a:p>
          </p:txBody>
        </p:sp>
        <p:sp>
          <p:nvSpPr>
            <p:cNvPr id="8" name="AutoShape 5">
              <a:extLst>
                <a:ext uri="{FF2B5EF4-FFF2-40B4-BE49-F238E27FC236}">
                  <a16:creationId xmlns:a16="http://schemas.microsoft.com/office/drawing/2014/main" id="{D45008D0-AD9C-43B8-91BA-ECCA679189DD}"/>
                </a:ext>
              </a:extLst>
            </p:cNvPr>
            <p:cNvSpPr>
              <a:spLocks noChangeArrowheads="1"/>
            </p:cNvSpPr>
            <p:nvPr/>
          </p:nvSpPr>
          <p:spPr bwMode="auto">
            <a:xfrm>
              <a:off x="2119313" y="22748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9" name="Line 6">
              <a:extLst>
                <a:ext uri="{FF2B5EF4-FFF2-40B4-BE49-F238E27FC236}">
                  <a16:creationId xmlns:a16="http://schemas.microsoft.com/office/drawing/2014/main" id="{538DCA48-66AC-491E-BF30-2ECFFE18614D}"/>
                </a:ext>
              </a:extLst>
            </p:cNvPr>
            <p:cNvSpPr>
              <a:spLocks noChangeShapeType="1"/>
            </p:cNvSpPr>
            <p:nvPr/>
          </p:nvSpPr>
          <p:spPr bwMode="auto">
            <a:xfrm>
              <a:off x="3486150" y="2257425"/>
              <a:ext cx="0" cy="114300"/>
            </a:xfrm>
            <a:prstGeom prst="line">
              <a:avLst/>
            </a:prstGeom>
            <a:noFill/>
            <a:ln w="9525">
              <a:solidFill>
                <a:schemeClr val="tx2"/>
              </a:solidFill>
              <a:round/>
              <a:headEnd/>
              <a:tailEnd/>
            </a:ln>
            <a:effectLst/>
          </p:spPr>
          <p:txBody>
            <a:bodyPr/>
            <a:lstStyle/>
            <a:p>
              <a:endParaRPr lang="zh-CN" altLang="en-US"/>
            </a:p>
          </p:txBody>
        </p:sp>
        <p:sp>
          <p:nvSpPr>
            <p:cNvPr id="10" name="Text Box 7">
              <a:extLst>
                <a:ext uri="{FF2B5EF4-FFF2-40B4-BE49-F238E27FC236}">
                  <a16:creationId xmlns:a16="http://schemas.microsoft.com/office/drawing/2014/main" id="{EFE39316-0747-49B0-80CF-B17E5D912EBE}"/>
                </a:ext>
              </a:extLst>
            </p:cNvPr>
            <p:cNvSpPr txBox="1">
              <a:spLocks noChangeArrowheads="1"/>
            </p:cNvSpPr>
            <p:nvPr/>
          </p:nvSpPr>
          <p:spPr bwMode="auto">
            <a:xfrm>
              <a:off x="3343275" y="2314575"/>
              <a:ext cx="342900" cy="366713"/>
            </a:xfrm>
            <a:prstGeom prst="rect">
              <a:avLst/>
            </a:prstGeom>
            <a:noFill/>
            <a:ln w="9525" algn="ctr">
              <a:noFill/>
              <a:miter lim="800000"/>
              <a:headEnd/>
              <a:tailEnd/>
            </a:ln>
            <a:effectLst/>
          </p:spPr>
          <p:txBody>
            <a:bodyPr>
              <a:spAutoFit/>
            </a:bodyPr>
            <a:lstStyle/>
            <a:p>
              <a:pPr>
                <a:spcBef>
                  <a:spcPct val="50000"/>
                </a:spcBef>
              </a:pPr>
              <a:r>
                <a:rPr lang="en-US" altLang="zh-CN" sz="1800">
                  <a:ea typeface="宋体" pitchFamily="2" charset="-122"/>
                </a:rPr>
                <a:t>0</a:t>
              </a:r>
            </a:p>
          </p:txBody>
        </p:sp>
        <p:sp>
          <p:nvSpPr>
            <p:cNvPr id="11" name="AutoShape 8">
              <a:extLst>
                <a:ext uri="{FF2B5EF4-FFF2-40B4-BE49-F238E27FC236}">
                  <a16:creationId xmlns:a16="http://schemas.microsoft.com/office/drawing/2014/main" id="{5D6A4430-60BE-4BC8-A44E-0FECFA1CF37D}"/>
                </a:ext>
              </a:extLst>
            </p:cNvPr>
            <p:cNvSpPr>
              <a:spLocks noChangeArrowheads="1"/>
            </p:cNvSpPr>
            <p:nvPr/>
          </p:nvSpPr>
          <p:spPr bwMode="auto">
            <a:xfrm>
              <a:off x="2481263" y="2265363"/>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12" name="AutoShape 9">
              <a:extLst>
                <a:ext uri="{FF2B5EF4-FFF2-40B4-BE49-F238E27FC236}">
                  <a16:creationId xmlns:a16="http://schemas.microsoft.com/office/drawing/2014/main" id="{C7CA1961-A89F-4ECF-84DF-808E56A09122}"/>
                </a:ext>
              </a:extLst>
            </p:cNvPr>
            <p:cNvSpPr>
              <a:spLocks noChangeArrowheads="1"/>
            </p:cNvSpPr>
            <p:nvPr/>
          </p:nvSpPr>
          <p:spPr bwMode="auto">
            <a:xfrm>
              <a:off x="2957513" y="22748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13" name="AutoShape 10">
              <a:extLst>
                <a:ext uri="{FF2B5EF4-FFF2-40B4-BE49-F238E27FC236}">
                  <a16:creationId xmlns:a16="http://schemas.microsoft.com/office/drawing/2014/main" id="{2853EF16-6D51-4624-88C7-684A5005F051}"/>
                </a:ext>
              </a:extLst>
            </p:cNvPr>
            <p:cNvSpPr>
              <a:spLocks noChangeArrowheads="1"/>
            </p:cNvSpPr>
            <p:nvPr/>
          </p:nvSpPr>
          <p:spPr bwMode="auto">
            <a:xfrm>
              <a:off x="3167063" y="22748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14" name="AutoShape 11">
              <a:extLst>
                <a:ext uri="{FF2B5EF4-FFF2-40B4-BE49-F238E27FC236}">
                  <a16:creationId xmlns:a16="http://schemas.microsoft.com/office/drawing/2014/main" id="{4646A386-40FB-45AD-856E-729F770D2D34}"/>
                </a:ext>
              </a:extLst>
            </p:cNvPr>
            <p:cNvSpPr>
              <a:spLocks noChangeArrowheads="1"/>
            </p:cNvSpPr>
            <p:nvPr/>
          </p:nvSpPr>
          <p:spPr bwMode="auto">
            <a:xfrm>
              <a:off x="4024313" y="22748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15" name="AutoShape 12">
              <a:extLst>
                <a:ext uri="{FF2B5EF4-FFF2-40B4-BE49-F238E27FC236}">
                  <a16:creationId xmlns:a16="http://schemas.microsoft.com/office/drawing/2014/main" id="{A603C605-B4F5-4546-8CB6-9E26D29890FE}"/>
                </a:ext>
              </a:extLst>
            </p:cNvPr>
            <p:cNvSpPr>
              <a:spLocks noChangeArrowheads="1"/>
            </p:cNvSpPr>
            <p:nvPr/>
          </p:nvSpPr>
          <p:spPr bwMode="auto">
            <a:xfrm>
              <a:off x="4252913" y="22748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16" name="AutoShape 13">
              <a:extLst>
                <a:ext uri="{FF2B5EF4-FFF2-40B4-BE49-F238E27FC236}">
                  <a16:creationId xmlns:a16="http://schemas.microsoft.com/office/drawing/2014/main" id="{5E650AC8-CDFD-42B7-A735-6B0EAF568888}"/>
                </a:ext>
              </a:extLst>
            </p:cNvPr>
            <p:cNvSpPr>
              <a:spLocks noChangeArrowheads="1"/>
            </p:cNvSpPr>
            <p:nvPr/>
          </p:nvSpPr>
          <p:spPr bwMode="auto">
            <a:xfrm>
              <a:off x="3890963" y="22748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17" name="Line 14">
              <a:extLst>
                <a:ext uri="{FF2B5EF4-FFF2-40B4-BE49-F238E27FC236}">
                  <a16:creationId xmlns:a16="http://schemas.microsoft.com/office/drawing/2014/main" id="{FD5BE57C-C050-4FD5-8E94-B112BE67FD7D}"/>
                </a:ext>
              </a:extLst>
            </p:cNvPr>
            <p:cNvSpPr>
              <a:spLocks noChangeShapeType="1"/>
            </p:cNvSpPr>
            <p:nvPr/>
          </p:nvSpPr>
          <p:spPr bwMode="auto">
            <a:xfrm>
              <a:off x="3600450" y="2066925"/>
              <a:ext cx="0" cy="552450"/>
            </a:xfrm>
            <a:prstGeom prst="line">
              <a:avLst/>
            </a:prstGeom>
            <a:noFill/>
            <a:ln w="19050">
              <a:solidFill>
                <a:schemeClr val="tx2"/>
              </a:solidFill>
              <a:round/>
              <a:headEnd/>
              <a:tailEnd/>
            </a:ln>
            <a:effectLst/>
          </p:spPr>
          <p:txBody>
            <a:bodyPr/>
            <a:lstStyle/>
            <a:p>
              <a:endParaRPr lang="zh-CN" altLang="en-US"/>
            </a:p>
          </p:txBody>
        </p:sp>
        <p:sp>
          <p:nvSpPr>
            <p:cNvPr id="18" name="Oval 15">
              <a:extLst>
                <a:ext uri="{FF2B5EF4-FFF2-40B4-BE49-F238E27FC236}">
                  <a16:creationId xmlns:a16="http://schemas.microsoft.com/office/drawing/2014/main" id="{46C5B3F7-B624-4D66-B305-99D8FBC222F1}"/>
                </a:ext>
              </a:extLst>
            </p:cNvPr>
            <p:cNvSpPr>
              <a:spLocks noChangeArrowheads="1"/>
            </p:cNvSpPr>
            <p:nvPr/>
          </p:nvSpPr>
          <p:spPr bwMode="auto">
            <a:xfrm>
              <a:off x="3817938" y="2211388"/>
              <a:ext cx="228600" cy="219075"/>
            </a:xfrm>
            <a:prstGeom prst="ellipse">
              <a:avLst/>
            </a:prstGeom>
            <a:noFill/>
            <a:ln w="19050" algn="ctr">
              <a:solidFill>
                <a:srgbClr val="0000FF"/>
              </a:solidFill>
              <a:round/>
              <a:headEnd/>
              <a:tailEnd/>
            </a:ln>
            <a:effectLst/>
          </p:spPr>
          <p:txBody>
            <a:bodyPr wrap="none" anchor="ctr"/>
            <a:lstStyle/>
            <a:p>
              <a:endParaRPr lang="zh-CN" altLang="en-US"/>
            </a:p>
          </p:txBody>
        </p:sp>
        <p:sp>
          <p:nvSpPr>
            <p:cNvPr id="19" name="Oval 16">
              <a:extLst>
                <a:ext uri="{FF2B5EF4-FFF2-40B4-BE49-F238E27FC236}">
                  <a16:creationId xmlns:a16="http://schemas.microsoft.com/office/drawing/2014/main" id="{DCCEEFF4-0229-4AE0-BA61-0E9A62B6A55B}"/>
                </a:ext>
              </a:extLst>
            </p:cNvPr>
            <p:cNvSpPr>
              <a:spLocks noChangeArrowheads="1"/>
            </p:cNvSpPr>
            <p:nvPr/>
          </p:nvSpPr>
          <p:spPr bwMode="auto">
            <a:xfrm>
              <a:off x="3103563" y="2201863"/>
              <a:ext cx="228600" cy="219075"/>
            </a:xfrm>
            <a:prstGeom prst="ellipse">
              <a:avLst/>
            </a:prstGeom>
            <a:noFill/>
            <a:ln w="19050" algn="ctr">
              <a:solidFill>
                <a:srgbClr val="FF0000"/>
              </a:solidFill>
              <a:round/>
              <a:headEnd/>
              <a:tailEnd/>
            </a:ln>
            <a:effectLst/>
          </p:spPr>
          <p:txBody>
            <a:bodyPr wrap="none" anchor="ctr"/>
            <a:lstStyle/>
            <a:p>
              <a:endParaRPr lang="zh-CN" altLang="en-US"/>
            </a:p>
          </p:txBody>
        </p:sp>
        <p:sp>
          <p:nvSpPr>
            <p:cNvPr id="20" name="Line 18">
              <a:extLst>
                <a:ext uri="{FF2B5EF4-FFF2-40B4-BE49-F238E27FC236}">
                  <a16:creationId xmlns:a16="http://schemas.microsoft.com/office/drawing/2014/main" id="{8119ABB4-64F1-4E64-B20C-7132F73D3428}"/>
                </a:ext>
              </a:extLst>
            </p:cNvPr>
            <p:cNvSpPr>
              <a:spLocks noChangeShapeType="1"/>
            </p:cNvSpPr>
            <p:nvPr/>
          </p:nvSpPr>
          <p:spPr bwMode="auto">
            <a:xfrm flipH="1" flipV="1">
              <a:off x="3929063" y="2038350"/>
              <a:ext cx="9525" cy="598488"/>
            </a:xfrm>
            <a:prstGeom prst="line">
              <a:avLst/>
            </a:prstGeom>
            <a:noFill/>
            <a:ln w="9525" cap="rnd">
              <a:solidFill>
                <a:schemeClr val="tx2"/>
              </a:solidFill>
              <a:prstDash val="sysDot"/>
              <a:round/>
              <a:headEnd/>
              <a:tailEnd/>
            </a:ln>
            <a:effectLst/>
          </p:spPr>
          <p:txBody>
            <a:bodyPr/>
            <a:lstStyle/>
            <a:p>
              <a:endParaRPr lang="zh-CN" altLang="en-US"/>
            </a:p>
          </p:txBody>
        </p:sp>
        <p:sp>
          <p:nvSpPr>
            <p:cNvPr id="21" name="Line 19">
              <a:extLst>
                <a:ext uri="{FF2B5EF4-FFF2-40B4-BE49-F238E27FC236}">
                  <a16:creationId xmlns:a16="http://schemas.microsoft.com/office/drawing/2014/main" id="{EEBB9318-D3D9-4A84-83EA-C8D2F368067B}"/>
                </a:ext>
              </a:extLst>
            </p:cNvPr>
            <p:cNvSpPr>
              <a:spLocks noChangeShapeType="1"/>
            </p:cNvSpPr>
            <p:nvPr/>
          </p:nvSpPr>
          <p:spPr bwMode="auto">
            <a:xfrm flipH="1" flipV="1">
              <a:off x="3214688" y="2038350"/>
              <a:ext cx="9525" cy="598488"/>
            </a:xfrm>
            <a:prstGeom prst="line">
              <a:avLst/>
            </a:prstGeom>
            <a:noFill/>
            <a:ln w="9525" cap="rnd">
              <a:solidFill>
                <a:schemeClr val="tx2"/>
              </a:solidFill>
              <a:prstDash val="sysDot"/>
              <a:round/>
              <a:headEnd/>
              <a:tailEnd/>
            </a:ln>
            <a:effectLst/>
          </p:spPr>
          <p:txBody>
            <a:bodyPr/>
            <a:lstStyle/>
            <a:p>
              <a:endParaRPr lang="zh-CN" altLang="en-US"/>
            </a:p>
          </p:txBody>
        </p:sp>
        <p:sp>
          <p:nvSpPr>
            <p:cNvPr id="22" name="Text Box 55">
              <a:extLst>
                <a:ext uri="{FF2B5EF4-FFF2-40B4-BE49-F238E27FC236}">
                  <a16:creationId xmlns:a16="http://schemas.microsoft.com/office/drawing/2014/main" id="{95CC49C9-AD55-46AC-866B-51CF1687D1EB}"/>
                </a:ext>
              </a:extLst>
            </p:cNvPr>
            <p:cNvSpPr txBox="1">
              <a:spLocks noChangeArrowheads="1"/>
            </p:cNvSpPr>
            <p:nvPr/>
          </p:nvSpPr>
          <p:spPr bwMode="auto">
            <a:xfrm>
              <a:off x="5543550" y="2238375"/>
              <a:ext cx="457200" cy="366713"/>
            </a:xfrm>
            <a:prstGeom prst="rect">
              <a:avLst/>
            </a:prstGeom>
            <a:noFill/>
            <a:ln w="9525" algn="ctr">
              <a:noFill/>
              <a:miter lim="800000"/>
              <a:headEnd/>
              <a:tailEnd/>
            </a:ln>
            <a:effectLst/>
          </p:spPr>
          <p:txBody>
            <a:bodyPr>
              <a:spAutoFit/>
            </a:bodyPr>
            <a:lstStyle/>
            <a:p>
              <a:pPr>
                <a:spcBef>
                  <a:spcPct val="50000"/>
                </a:spcBef>
              </a:pPr>
              <a:r>
                <a:rPr lang="en-US" altLang="zh-CN" sz="1800" i="1">
                  <a:ea typeface="宋体" pitchFamily="2" charset="-122"/>
                </a:rPr>
                <a:t>x</a:t>
              </a:r>
              <a:endParaRPr lang="en-US" altLang="zh-CN" sz="1800" i="1" baseline="30000">
                <a:ea typeface="宋体" pitchFamily="2" charset="-122"/>
              </a:endParaRPr>
            </a:p>
          </p:txBody>
        </p:sp>
      </p:grpSp>
      <p:grpSp>
        <p:nvGrpSpPr>
          <p:cNvPr id="23" name="组合 22">
            <a:extLst>
              <a:ext uri="{FF2B5EF4-FFF2-40B4-BE49-F238E27FC236}">
                <a16:creationId xmlns:a16="http://schemas.microsoft.com/office/drawing/2014/main" id="{8573356C-E125-488F-9CDA-6A814F9E0881}"/>
              </a:ext>
            </a:extLst>
          </p:cNvPr>
          <p:cNvGrpSpPr/>
          <p:nvPr/>
        </p:nvGrpSpPr>
        <p:grpSpPr>
          <a:xfrm>
            <a:off x="2843238" y="4049788"/>
            <a:ext cx="4286250" cy="366713"/>
            <a:chOff x="1676400" y="3686175"/>
            <a:chExt cx="4286250" cy="366713"/>
          </a:xfrm>
        </p:grpSpPr>
        <p:sp>
          <p:nvSpPr>
            <p:cNvPr id="24" name="Line 20">
              <a:extLst>
                <a:ext uri="{FF2B5EF4-FFF2-40B4-BE49-F238E27FC236}">
                  <a16:creationId xmlns:a16="http://schemas.microsoft.com/office/drawing/2014/main" id="{6A39A32F-C5C3-49E2-9780-EE7855304828}"/>
                </a:ext>
              </a:extLst>
            </p:cNvPr>
            <p:cNvSpPr>
              <a:spLocks noChangeShapeType="1"/>
            </p:cNvSpPr>
            <p:nvPr/>
          </p:nvSpPr>
          <p:spPr bwMode="auto">
            <a:xfrm>
              <a:off x="1676400" y="3743325"/>
              <a:ext cx="3962400" cy="0"/>
            </a:xfrm>
            <a:prstGeom prst="line">
              <a:avLst/>
            </a:prstGeom>
            <a:noFill/>
            <a:ln w="25400">
              <a:solidFill>
                <a:schemeClr val="tx2"/>
              </a:solidFill>
              <a:round/>
              <a:headEnd/>
              <a:tailEnd type="triangle" w="med" len="med"/>
            </a:ln>
            <a:effectLst/>
          </p:spPr>
          <p:txBody>
            <a:bodyPr/>
            <a:lstStyle/>
            <a:p>
              <a:pPr algn="ctr"/>
              <a:endParaRPr lang="zh-CN" altLang="en-US"/>
            </a:p>
          </p:txBody>
        </p:sp>
        <p:sp>
          <p:nvSpPr>
            <p:cNvPr id="25" name="AutoShape 21">
              <a:extLst>
                <a:ext uri="{FF2B5EF4-FFF2-40B4-BE49-F238E27FC236}">
                  <a16:creationId xmlns:a16="http://schemas.microsoft.com/office/drawing/2014/main" id="{925C95A2-1FA9-4A76-9A56-35F3EF027F6B}"/>
                </a:ext>
              </a:extLst>
            </p:cNvPr>
            <p:cNvSpPr>
              <a:spLocks noChangeArrowheads="1"/>
            </p:cNvSpPr>
            <p:nvPr/>
          </p:nvSpPr>
          <p:spPr bwMode="auto">
            <a:xfrm>
              <a:off x="2119313" y="370363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pPr algn="ctr"/>
              <a:endParaRPr lang="zh-CN" altLang="en-US"/>
            </a:p>
          </p:txBody>
        </p:sp>
        <p:sp>
          <p:nvSpPr>
            <p:cNvPr id="26" name="Line 22">
              <a:extLst>
                <a:ext uri="{FF2B5EF4-FFF2-40B4-BE49-F238E27FC236}">
                  <a16:creationId xmlns:a16="http://schemas.microsoft.com/office/drawing/2014/main" id="{8CACF157-8A9F-4FAD-A7A8-AC59EF42C206}"/>
                </a:ext>
              </a:extLst>
            </p:cNvPr>
            <p:cNvSpPr>
              <a:spLocks noChangeShapeType="1"/>
            </p:cNvSpPr>
            <p:nvPr/>
          </p:nvSpPr>
          <p:spPr bwMode="auto">
            <a:xfrm>
              <a:off x="3486150" y="3686175"/>
              <a:ext cx="0" cy="114300"/>
            </a:xfrm>
            <a:prstGeom prst="line">
              <a:avLst/>
            </a:prstGeom>
            <a:noFill/>
            <a:ln w="9525">
              <a:solidFill>
                <a:schemeClr val="tx2"/>
              </a:solidFill>
              <a:round/>
              <a:headEnd/>
              <a:tailEnd/>
            </a:ln>
            <a:effectLst/>
          </p:spPr>
          <p:txBody>
            <a:bodyPr/>
            <a:lstStyle/>
            <a:p>
              <a:pPr algn="ctr"/>
              <a:endParaRPr lang="zh-CN" altLang="en-US"/>
            </a:p>
          </p:txBody>
        </p:sp>
        <p:sp>
          <p:nvSpPr>
            <p:cNvPr id="27" name="AutoShape 24">
              <a:extLst>
                <a:ext uri="{FF2B5EF4-FFF2-40B4-BE49-F238E27FC236}">
                  <a16:creationId xmlns:a16="http://schemas.microsoft.com/office/drawing/2014/main" id="{0EFB16FB-3DE8-4F38-8C35-1065EAE65CED}"/>
                </a:ext>
              </a:extLst>
            </p:cNvPr>
            <p:cNvSpPr>
              <a:spLocks noChangeArrowheads="1"/>
            </p:cNvSpPr>
            <p:nvPr/>
          </p:nvSpPr>
          <p:spPr bwMode="auto">
            <a:xfrm>
              <a:off x="2481263" y="3694113"/>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pPr algn="ctr"/>
              <a:endParaRPr lang="zh-CN" altLang="en-US"/>
            </a:p>
          </p:txBody>
        </p:sp>
        <p:sp>
          <p:nvSpPr>
            <p:cNvPr id="28" name="AutoShape 25">
              <a:extLst>
                <a:ext uri="{FF2B5EF4-FFF2-40B4-BE49-F238E27FC236}">
                  <a16:creationId xmlns:a16="http://schemas.microsoft.com/office/drawing/2014/main" id="{036518C6-0D12-4033-ABDB-301BC16A10DF}"/>
                </a:ext>
              </a:extLst>
            </p:cNvPr>
            <p:cNvSpPr>
              <a:spLocks noChangeArrowheads="1"/>
            </p:cNvSpPr>
            <p:nvPr/>
          </p:nvSpPr>
          <p:spPr bwMode="auto">
            <a:xfrm>
              <a:off x="2957513" y="370363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pPr algn="ctr"/>
              <a:endParaRPr lang="zh-CN" altLang="en-US"/>
            </a:p>
          </p:txBody>
        </p:sp>
        <p:sp>
          <p:nvSpPr>
            <p:cNvPr id="29" name="AutoShape 26">
              <a:extLst>
                <a:ext uri="{FF2B5EF4-FFF2-40B4-BE49-F238E27FC236}">
                  <a16:creationId xmlns:a16="http://schemas.microsoft.com/office/drawing/2014/main" id="{8C97974A-9121-4839-9E3F-D2F9BA84F33A}"/>
                </a:ext>
              </a:extLst>
            </p:cNvPr>
            <p:cNvSpPr>
              <a:spLocks noChangeArrowheads="1"/>
            </p:cNvSpPr>
            <p:nvPr/>
          </p:nvSpPr>
          <p:spPr bwMode="auto">
            <a:xfrm>
              <a:off x="3167063" y="370363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pPr algn="ctr"/>
              <a:endParaRPr lang="zh-CN" altLang="en-US"/>
            </a:p>
          </p:txBody>
        </p:sp>
        <p:sp>
          <p:nvSpPr>
            <p:cNvPr id="30" name="AutoShape 27">
              <a:extLst>
                <a:ext uri="{FF2B5EF4-FFF2-40B4-BE49-F238E27FC236}">
                  <a16:creationId xmlns:a16="http://schemas.microsoft.com/office/drawing/2014/main" id="{1A5526E2-D5CE-4A46-B583-521D10C2729C}"/>
                </a:ext>
              </a:extLst>
            </p:cNvPr>
            <p:cNvSpPr>
              <a:spLocks noChangeArrowheads="1"/>
            </p:cNvSpPr>
            <p:nvPr/>
          </p:nvSpPr>
          <p:spPr bwMode="auto">
            <a:xfrm>
              <a:off x="4024313" y="37036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pPr algn="ctr"/>
              <a:endParaRPr lang="zh-CN" altLang="en-US"/>
            </a:p>
          </p:txBody>
        </p:sp>
        <p:sp>
          <p:nvSpPr>
            <p:cNvPr id="31" name="AutoShape 28">
              <a:extLst>
                <a:ext uri="{FF2B5EF4-FFF2-40B4-BE49-F238E27FC236}">
                  <a16:creationId xmlns:a16="http://schemas.microsoft.com/office/drawing/2014/main" id="{3182AD34-238F-483E-BEBE-BC6FBDCB3A2E}"/>
                </a:ext>
              </a:extLst>
            </p:cNvPr>
            <p:cNvSpPr>
              <a:spLocks noChangeArrowheads="1"/>
            </p:cNvSpPr>
            <p:nvPr/>
          </p:nvSpPr>
          <p:spPr bwMode="auto">
            <a:xfrm>
              <a:off x="4252913" y="37036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pPr algn="ctr"/>
              <a:endParaRPr lang="zh-CN" altLang="en-US"/>
            </a:p>
          </p:txBody>
        </p:sp>
        <p:sp>
          <p:nvSpPr>
            <p:cNvPr id="32" name="AutoShape 29">
              <a:extLst>
                <a:ext uri="{FF2B5EF4-FFF2-40B4-BE49-F238E27FC236}">
                  <a16:creationId xmlns:a16="http://schemas.microsoft.com/office/drawing/2014/main" id="{E8003ECE-D0F1-417F-ADCA-826C3385373F}"/>
                </a:ext>
              </a:extLst>
            </p:cNvPr>
            <p:cNvSpPr>
              <a:spLocks noChangeArrowheads="1"/>
            </p:cNvSpPr>
            <p:nvPr/>
          </p:nvSpPr>
          <p:spPr bwMode="auto">
            <a:xfrm>
              <a:off x="3890963" y="37036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pPr algn="ctr"/>
              <a:endParaRPr lang="zh-CN" altLang="en-US"/>
            </a:p>
          </p:txBody>
        </p:sp>
        <p:sp>
          <p:nvSpPr>
            <p:cNvPr id="33" name="AutoShape 35">
              <a:extLst>
                <a:ext uri="{FF2B5EF4-FFF2-40B4-BE49-F238E27FC236}">
                  <a16:creationId xmlns:a16="http://schemas.microsoft.com/office/drawing/2014/main" id="{AC5D0315-C9E2-4CB1-BA08-0379AB6DE289}"/>
                </a:ext>
              </a:extLst>
            </p:cNvPr>
            <p:cNvSpPr>
              <a:spLocks noChangeArrowheads="1"/>
            </p:cNvSpPr>
            <p:nvPr/>
          </p:nvSpPr>
          <p:spPr bwMode="auto">
            <a:xfrm>
              <a:off x="4633913" y="370363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pPr algn="ctr"/>
              <a:endParaRPr lang="zh-CN" altLang="en-US"/>
            </a:p>
          </p:txBody>
        </p:sp>
        <p:sp>
          <p:nvSpPr>
            <p:cNvPr id="34" name="AutoShape 36">
              <a:extLst>
                <a:ext uri="{FF2B5EF4-FFF2-40B4-BE49-F238E27FC236}">
                  <a16:creationId xmlns:a16="http://schemas.microsoft.com/office/drawing/2014/main" id="{178480A9-6DAC-48C6-8E62-6BAC08D8F919}"/>
                </a:ext>
              </a:extLst>
            </p:cNvPr>
            <p:cNvSpPr>
              <a:spLocks noChangeArrowheads="1"/>
            </p:cNvSpPr>
            <p:nvPr/>
          </p:nvSpPr>
          <p:spPr bwMode="auto">
            <a:xfrm>
              <a:off x="4862513" y="370363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pPr algn="ctr"/>
              <a:endParaRPr lang="zh-CN" altLang="en-US"/>
            </a:p>
          </p:txBody>
        </p:sp>
        <p:sp>
          <p:nvSpPr>
            <p:cNvPr id="35" name="AutoShape 37">
              <a:extLst>
                <a:ext uri="{FF2B5EF4-FFF2-40B4-BE49-F238E27FC236}">
                  <a16:creationId xmlns:a16="http://schemas.microsoft.com/office/drawing/2014/main" id="{E69840F2-8F8F-41A6-92AC-7EC4D80B456A}"/>
                </a:ext>
              </a:extLst>
            </p:cNvPr>
            <p:cNvSpPr>
              <a:spLocks noChangeArrowheads="1"/>
            </p:cNvSpPr>
            <p:nvPr/>
          </p:nvSpPr>
          <p:spPr bwMode="auto">
            <a:xfrm>
              <a:off x="5357813" y="3694113"/>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pPr algn="ctr"/>
              <a:endParaRPr lang="zh-CN" altLang="en-US"/>
            </a:p>
          </p:txBody>
        </p:sp>
        <p:sp>
          <p:nvSpPr>
            <p:cNvPr id="36" name="Text Box 54">
              <a:extLst>
                <a:ext uri="{FF2B5EF4-FFF2-40B4-BE49-F238E27FC236}">
                  <a16:creationId xmlns:a16="http://schemas.microsoft.com/office/drawing/2014/main" id="{0A73379E-42C2-4839-941B-59BAD400F0B2}"/>
                </a:ext>
              </a:extLst>
            </p:cNvPr>
            <p:cNvSpPr txBox="1">
              <a:spLocks noChangeArrowheads="1"/>
            </p:cNvSpPr>
            <p:nvPr/>
          </p:nvSpPr>
          <p:spPr bwMode="auto">
            <a:xfrm>
              <a:off x="5505450" y="3686175"/>
              <a:ext cx="457200" cy="366713"/>
            </a:xfrm>
            <a:prstGeom prst="rect">
              <a:avLst/>
            </a:prstGeom>
            <a:noFill/>
            <a:ln w="9525" algn="ctr">
              <a:noFill/>
              <a:miter lim="800000"/>
              <a:headEnd/>
              <a:tailEnd/>
            </a:ln>
            <a:effectLst/>
          </p:spPr>
          <p:txBody>
            <a:bodyPr>
              <a:spAutoFit/>
            </a:bodyPr>
            <a:lstStyle/>
            <a:p>
              <a:pPr algn="ctr">
                <a:spcBef>
                  <a:spcPct val="50000"/>
                </a:spcBef>
              </a:pPr>
              <a:r>
                <a:rPr lang="en-US" altLang="zh-CN" sz="1800" i="1">
                  <a:ea typeface="宋体" pitchFamily="2" charset="-122"/>
                </a:rPr>
                <a:t>x</a:t>
              </a:r>
              <a:endParaRPr lang="en-US" altLang="zh-CN" sz="1800" i="1" baseline="30000">
                <a:ea typeface="宋体" pitchFamily="2" charset="-122"/>
              </a:endParaRPr>
            </a:p>
          </p:txBody>
        </p:sp>
      </p:grpSp>
      <p:grpSp>
        <p:nvGrpSpPr>
          <p:cNvPr id="37" name="组合 36">
            <a:extLst>
              <a:ext uri="{FF2B5EF4-FFF2-40B4-BE49-F238E27FC236}">
                <a16:creationId xmlns:a16="http://schemas.microsoft.com/office/drawing/2014/main" id="{E040B277-8D62-4456-8FF8-0681E0584519}"/>
              </a:ext>
            </a:extLst>
          </p:cNvPr>
          <p:cNvGrpSpPr/>
          <p:nvPr/>
        </p:nvGrpSpPr>
        <p:grpSpPr>
          <a:xfrm>
            <a:off x="2771800" y="4597475"/>
            <a:ext cx="4352925" cy="1966913"/>
            <a:chOff x="1781175" y="4562475"/>
            <a:chExt cx="4352925" cy="1966913"/>
          </a:xfrm>
        </p:grpSpPr>
        <p:sp>
          <p:nvSpPr>
            <p:cNvPr id="38" name="Line 38">
              <a:extLst>
                <a:ext uri="{FF2B5EF4-FFF2-40B4-BE49-F238E27FC236}">
                  <a16:creationId xmlns:a16="http://schemas.microsoft.com/office/drawing/2014/main" id="{E8019FB4-EE18-440A-B7F0-0FBB6A9EBC96}"/>
                </a:ext>
              </a:extLst>
            </p:cNvPr>
            <p:cNvSpPr>
              <a:spLocks noChangeShapeType="1"/>
            </p:cNvSpPr>
            <p:nvPr/>
          </p:nvSpPr>
          <p:spPr bwMode="auto">
            <a:xfrm>
              <a:off x="1781175" y="6191250"/>
              <a:ext cx="3962400" cy="0"/>
            </a:xfrm>
            <a:prstGeom prst="line">
              <a:avLst/>
            </a:prstGeom>
            <a:noFill/>
            <a:ln w="25400">
              <a:solidFill>
                <a:schemeClr val="tx2"/>
              </a:solidFill>
              <a:round/>
              <a:headEnd/>
              <a:tailEnd type="triangle" w="med" len="med"/>
            </a:ln>
            <a:effectLst/>
          </p:spPr>
          <p:txBody>
            <a:bodyPr/>
            <a:lstStyle/>
            <a:p>
              <a:endParaRPr lang="zh-CN" altLang="en-US"/>
            </a:p>
          </p:txBody>
        </p:sp>
        <p:sp>
          <p:nvSpPr>
            <p:cNvPr id="39" name="AutoShape 39">
              <a:extLst>
                <a:ext uri="{FF2B5EF4-FFF2-40B4-BE49-F238E27FC236}">
                  <a16:creationId xmlns:a16="http://schemas.microsoft.com/office/drawing/2014/main" id="{819DE5A4-FB51-454C-A1D8-6ECF9B9C09BB}"/>
                </a:ext>
              </a:extLst>
            </p:cNvPr>
            <p:cNvSpPr>
              <a:spLocks noChangeArrowheads="1"/>
            </p:cNvSpPr>
            <p:nvPr/>
          </p:nvSpPr>
          <p:spPr bwMode="auto">
            <a:xfrm>
              <a:off x="2281238" y="51704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40" name="Line 40">
              <a:extLst>
                <a:ext uri="{FF2B5EF4-FFF2-40B4-BE49-F238E27FC236}">
                  <a16:creationId xmlns:a16="http://schemas.microsoft.com/office/drawing/2014/main" id="{D66983B3-F0CF-4709-916F-CCA271017F77}"/>
                </a:ext>
              </a:extLst>
            </p:cNvPr>
            <p:cNvSpPr>
              <a:spLocks noChangeShapeType="1"/>
            </p:cNvSpPr>
            <p:nvPr/>
          </p:nvSpPr>
          <p:spPr bwMode="auto">
            <a:xfrm>
              <a:off x="3590925" y="6134100"/>
              <a:ext cx="0" cy="114300"/>
            </a:xfrm>
            <a:prstGeom prst="line">
              <a:avLst/>
            </a:prstGeom>
            <a:noFill/>
            <a:ln w="9525">
              <a:solidFill>
                <a:schemeClr val="tx2"/>
              </a:solidFill>
              <a:round/>
              <a:headEnd/>
              <a:tailEnd/>
            </a:ln>
            <a:effectLst/>
          </p:spPr>
          <p:txBody>
            <a:bodyPr/>
            <a:lstStyle/>
            <a:p>
              <a:endParaRPr lang="zh-CN" altLang="en-US"/>
            </a:p>
          </p:txBody>
        </p:sp>
        <p:sp>
          <p:nvSpPr>
            <p:cNvPr id="41" name="Text Box 41">
              <a:extLst>
                <a:ext uri="{FF2B5EF4-FFF2-40B4-BE49-F238E27FC236}">
                  <a16:creationId xmlns:a16="http://schemas.microsoft.com/office/drawing/2014/main" id="{F8928214-2E7A-43E1-AE1B-6243909A095A}"/>
                </a:ext>
              </a:extLst>
            </p:cNvPr>
            <p:cNvSpPr txBox="1">
              <a:spLocks noChangeArrowheads="1"/>
            </p:cNvSpPr>
            <p:nvPr/>
          </p:nvSpPr>
          <p:spPr bwMode="auto">
            <a:xfrm>
              <a:off x="3448050" y="6162675"/>
              <a:ext cx="342900" cy="366713"/>
            </a:xfrm>
            <a:prstGeom prst="rect">
              <a:avLst/>
            </a:prstGeom>
            <a:noFill/>
            <a:ln w="9525" algn="ctr">
              <a:noFill/>
              <a:miter lim="800000"/>
              <a:headEnd/>
              <a:tailEnd/>
            </a:ln>
            <a:effectLst/>
          </p:spPr>
          <p:txBody>
            <a:bodyPr>
              <a:spAutoFit/>
            </a:bodyPr>
            <a:lstStyle/>
            <a:p>
              <a:pPr>
                <a:spcBef>
                  <a:spcPct val="50000"/>
                </a:spcBef>
              </a:pPr>
              <a:r>
                <a:rPr lang="en-US" altLang="zh-CN" sz="1800">
                  <a:ea typeface="宋体" pitchFamily="2" charset="-122"/>
                </a:rPr>
                <a:t>0</a:t>
              </a:r>
            </a:p>
          </p:txBody>
        </p:sp>
        <p:sp>
          <p:nvSpPr>
            <p:cNvPr id="42" name="AutoShape 42">
              <a:extLst>
                <a:ext uri="{FF2B5EF4-FFF2-40B4-BE49-F238E27FC236}">
                  <a16:creationId xmlns:a16="http://schemas.microsoft.com/office/drawing/2014/main" id="{C9A28878-A22A-48AC-B97C-8DE610968BD9}"/>
                </a:ext>
              </a:extLst>
            </p:cNvPr>
            <p:cNvSpPr>
              <a:spLocks noChangeArrowheads="1"/>
            </p:cNvSpPr>
            <p:nvPr/>
          </p:nvSpPr>
          <p:spPr bwMode="auto">
            <a:xfrm>
              <a:off x="2605088" y="564673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43" name="AutoShape 43">
              <a:extLst>
                <a:ext uri="{FF2B5EF4-FFF2-40B4-BE49-F238E27FC236}">
                  <a16:creationId xmlns:a16="http://schemas.microsoft.com/office/drawing/2014/main" id="{4F00CBA6-C589-4A8B-BDCB-D1335667FDEF}"/>
                </a:ext>
              </a:extLst>
            </p:cNvPr>
            <p:cNvSpPr>
              <a:spLocks noChangeArrowheads="1"/>
            </p:cNvSpPr>
            <p:nvPr/>
          </p:nvSpPr>
          <p:spPr bwMode="auto">
            <a:xfrm>
              <a:off x="3062288" y="5961063"/>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44" name="AutoShape 44">
              <a:extLst>
                <a:ext uri="{FF2B5EF4-FFF2-40B4-BE49-F238E27FC236}">
                  <a16:creationId xmlns:a16="http://schemas.microsoft.com/office/drawing/2014/main" id="{8A0BD896-9350-46C6-AAB0-F72AD02856DD}"/>
                </a:ext>
              </a:extLst>
            </p:cNvPr>
            <p:cNvSpPr>
              <a:spLocks noChangeArrowheads="1"/>
            </p:cNvSpPr>
            <p:nvPr/>
          </p:nvSpPr>
          <p:spPr bwMode="auto">
            <a:xfrm>
              <a:off x="3290888" y="6056313"/>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45" name="AutoShape 45">
              <a:extLst>
                <a:ext uri="{FF2B5EF4-FFF2-40B4-BE49-F238E27FC236}">
                  <a16:creationId xmlns:a16="http://schemas.microsoft.com/office/drawing/2014/main" id="{A9F466B6-72C0-428D-A0D3-33A6F7DFE52C}"/>
                </a:ext>
              </a:extLst>
            </p:cNvPr>
            <p:cNvSpPr>
              <a:spLocks noChangeArrowheads="1"/>
            </p:cNvSpPr>
            <p:nvPr/>
          </p:nvSpPr>
          <p:spPr bwMode="auto">
            <a:xfrm>
              <a:off x="4129088" y="59705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46" name="AutoShape 46">
              <a:extLst>
                <a:ext uri="{FF2B5EF4-FFF2-40B4-BE49-F238E27FC236}">
                  <a16:creationId xmlns:a16="http://schemas.microsoft.com/office/drawing/2014/main" id="{8D597ABD-07B2-470A-802E-4D5E1FEF005C}"/>
                </a:ext>
              </a:extLst>
            </p:cNvPr>
            <p:cNvSpPr>
              <a:spLocks noChangeArrowheads="1"/>
            </p:cNvSpPr>
            <p:nvPr/>
          </p:nvSpPr>
          <p:spPr bwMode="auto">
            <a:xfrm>
              <a:off x="4357688" y="5789613"/>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47" name="AutoShape 47">
              <a:extLst>
                <a:ext uri="{FF2B5EF4-FFF2-40B4-BE49-F238E27FC236}">
                  <a16:creationId xmlns:a16="http://schemas.microsoft.com/office/drawing/2014/main" id="{BD0EC719-ED9E-4D0A-9BA4-1F25C7312F49}"/>
                </a:ext>
              </a:extLst>
            </p:cNvPr>
            <p:cNvSpPr>
              <a:spLocks noChangeArrowheads="1"/>
            </p:cNvSpPr>
            <p:nvPr/>
          </p:nvSpPr>
          <p:spPr bwMode="auto">
            <a:xfrm>
              <a:off x="3938588" y="6037263"/>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48" name="AutoShape 48">
              <a:extLst>
                <a:ext uri="{FF2B5EF4-FFF2-40B4-BE49-F238E27FC236}">
                  <a16:creationId xmlns:a16="http://schemas.microsoft.com/office/drawing/2014/main" id="{B91BAF65-B811-4A81-8D88-8F9B81175D83}"/>
                </a:ext>
              </a:extLst>
            </p:cNvPr>
            <p:cNvSpPr>
              <a:spLocks noChangeArrowheads="1"/>
            </p:cNvSpPr>
            <p:nvPr/>
          </p:nvSpPr>
          <p:spPr bwMode="auto">
            <a:xfrm>
              <a:off x="4738688" y="5465763"/>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49" name="AutoShape 49">
              <a:extLst>
                <a:ext uri="{FF2B5EF4-FFF2-40B4-BE49-F238E27FC236}">
                  <a16:creationId xmlns:a16="http://schemas.microsoft.com/office/drawing/2014/main" id="{78895E71-2569-44C7-B4A8-8A1E8DB305F6}"/>
                </a:ext>
              </a:extLst>
            </p:cNvPr>
            <p:cNvSpPr>
              <a:spLocks noChangeArrowheads="1"/>
            </p:cNvSpPr>
            <p:nvPr/>
          </p:nvSpPr>
          <p:spPr bwMode="auto">
            <a:xfrm>
              <a:off x="5024438" y="5160963"/>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50" name="AutoShape 50">
              <a:extLst>
                <a:ext uri="{FF2B5EF4-FFF2-40B4-BE49-F238E27FC236}">
                  <a16:creationId xmlns:a16="http://schemas.microsoft.com/office/drawing/2014/main" id="{BA93269C-7F1E-454B-9EFC-36D7734E5064}"/>
                </a:ext>
              </a:extLst>
            </p:cNvPr>
            <p:cNvSpPr>
              <a:spLocks noChangeArrowheads="1"/>
            </p:cNvSpPr>
            <p:nvPr/>
          </p:nvSpPr>
          <p:spPr bwMode="auto">
            <a:xfrm>
              <a:off x="5443538" y="46370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51" name="Line 51">
              <a:extLst>
                <a:ext uri="{FF2B5EF4-FFF2-40B4-BE49-F238E27FC236}">
                  <a16:creationId xmlns:a16="http://schemas.microsoft.com/office/drawing/2014/main" id="{B70AC493-B451-4F07-81FB-713943FC1A9F}"/>
                </a:ext>
              </a:extLst>
            </p:cNvPr>
            <p:cNvSpPr>
              <a:spLocks noChangeShapeType="1"/>
            </p:cNvSpPr>
            <p:nvPr/>
          </p:nvSpPr>
          <p:spPr bwMode="auto">
            <a:xfrm flipV="1">
              <a:off x="3590925" y="4743450"/>
              <a:ext cx="0" cy="1485900"/>
            </a:xfrm>
            <a:prstGeom prst="line">
              <a:avLst/>
            </a:prstGeom>
            <a:noFill/>
            <a:ln w="25400">
              <a:solidFill>
                <a:schemeClr val="tx2"/>
              </a:solidFill>
              <a:round/>
              <a:headEnd/>
              <a:tailEnd type="triangle" w="med" len="med"/>
            </a:ln>
            <a:effectLst/>
          </p:spPr>
          <p:txBody>
            <a:bodyPr/>
            <a:lstStyle/>
            <a:p>
              <a:endParaRPr lang="zh-CN" altLang="en-US"/>
            </a:p>
          </p:txBody>
        </p:sp>
        <p:sp>
          <p:nvSpPr>
            <p:cNvPr id="52" name="Text Box 52">
              <a:extLst>
                <a:ext uri="{FF2B5EF4-FFF2-40B4-BE49-F238E27FC236}">
                  <a16:creationId xmlns:a16="http://schemas.microsoft.com/office/drawing/2014/main" id="{EDCBACC9-1ABB-4973-97F8-BBBB51C44621}"/>
                </a:ext>
              </a:extLst>
            </p:cNvPr>
            <p:cNvSpPr txBox="1">
              <a:spLocks noChangeArrowheads="1"/>
            </p:cNvSpPr>
            <p:nvPr/>
          </p:nvSpPr>
          <p:spPr bwMode="auto">
            <a:xfrm>
              <a:off x="3590925" y="4562475"/>
              <a:ext cx="457200" cy="366713"/>
            </a:xfrm>
            <a:prstGeom prst="rect">
              <a:avLst/>
            </a:prstGeom>
            <a:noFill/>
            <a:ln w="9525" algn="ctr">
              <a:noFill/>
              <a:miter lim="800000"/>
              <a:headEnd/>
              <a:tailEnd/>
            </a:ln>
            <a:effectLst/>
          </p:spPr>
          <p:txBody>
            <a:bodyPr>
              <a:spAutoFit/>
            </a:bodyPr>
            <a:lstStyle/>
            <a:p>
              <a:pPr>
                <a:spcBef>
                  <a:spcPct val="50000"/>
                </a:spcBef>
              </a:pPr>
              <a:r>
                <a:rPr lang="en-US" altLang="zh-CN" sz="1800" i="1">
                  <a:ea typeface="宋体" pitchFamily="2" charset="-122"/>
                </a:rPr>
                <a:t>x</a:t>
              </a:r>
              <a:r>
                <a:rPr lang="en-US" altLang="zh-CN" sz="1800" i="1" baseline="30000">
                  <a:ea typeface="宋体" pitchFamily="2" charset="-122"/>
                </a:rPr>
                <a:t>2</a:t>
              </a:r>
            </a:p>
          </p:txBody>
        </p:sp>
        <p:sp>
          <p:nvSpPr>
            <p:cNvPr id="53" name="Text Box 53">
              <a:extLst>
                <a:ext uri="{FF2B5EF4-FFF2-40B4-BE49-F238E27FC236}">
                  <a16:creationId xmlns:a16="http://schemas.microsoft.com/office/drawing/2014/main" id="{84E27C4C-AD4B-430F-B673-FBA8A706D9C7}"/>
                </a:ext>
              </a:extLst>
            </p:cNvPr>
            <p:cNvSpPr txBox="1">
              <a:spLocks noChangeArrowheads="1"/>
            </p:cNvSpPr>
            <p:nvPr/>
          </p:nvSpPr>
          <p:spPr bwMode="auto">
            <a:xfrm>
              <a:off x="5676900" y="6096000"/>
              <a:ext cx="457200" cy="366713"/>
            </a:xfrm>
            <a:prstGeom prst="rect">
              <a:avLst/>
            </a:prstGeom>
            <a:noFill/>
            <a:ln w="9525" algn="ctr">
              <a:noFill/>
              <a:miter lim="800000"/>
              <a:headEnd/>
              <a:tailEnd/>
            </a:ln>
            <a:effectLst/>
          </p:spPr>
          <p:txBody>
            <a:bodyPr>
              <a:spAutoFit/>
            </a:bodyPr>
            <a:lstStyle/>
            <a:p>
              <a:pPr>
                <a:spcBef>
                  <a:spcPct val="50000"/>
                </a:spcBef>
              </a:pPr>
              <a:r>
                <a:rPr lang="en-US" altLang="zh-CN" sz="1800" i="1">
                  <a:ea typeface="宋体" pitchFamily="2" charset="-122"/>
                </a:rPr>
                <a:t>x</a:t>
              </a:r>
              <a:endParaRPr lang="en-US" altLang="zh-CN" sz="1800" i="1" baseline="30000">
                <a:ea typeface="宋体" pitchFamily="2" charset="-122"/>
              </a:endParaRPr>
            </a:p>
          </p:txBody>
        </p:sp>
        <p:sp>
          <p:nvSpPr>
            <p:cNvPr id="54" name="Line 56">
              <a:extLst>
                <a:ext uri="{FF2B5EF4-FFF2-40B4-BE49-F238E27FC236}">
                  <a16:creationId xmlns:a16="http://schemas.microsoft.com/office/drawing/2014/main" id="{0F7C62EB-376E-4C3F-9A44-55DB88215FE1}"/>
                </a:ext>
              </a:extLst>
            </p:cNvPr>
            <p:cNvSpPr>
              <a:spLocks noChangeShapeType="1"/>
            </p:cNvSpPr>
            <p:nvPr/>
          </p:nvSpPr>
          <p:spPr bwMode="auto">
            <a:xfrm flipV="1">
              <a:off x="2952750" y="5048250"/>
              <a:ext cx="3181350" cy="1295400"/>
            </a:xfrm>
            <a:prstGeom prst="line">
              <a:avLst/>
            </a:prstGeom>
            <a:noFill/>
            <a:ln w="19050">
              <a:solidFill>
                <a:schemeClr val="tx2"/>
              </a:solidFill>
              <a:round/>
              <a:headEnd/>
              <a:tailEnd/>
            </a:ln>
            <a:effectLst/>
          </p:spPr>
          <p:txBody>
            <a:bodyPr/>
            <a:lstStyle/>
            <a:p>
              <a:endParaRPr lang="zh-CN" altLang="en-US"/>
            </a:p>
          </p:txBody>
        </p:sp>
        <p:sp>
          <p:nvSpPr>
            <p:cNvPr id="55" name="Line 57">
              <a:extLst>
                <a:ext uri="{FF2B5EF4-FFF2-40B4-BE49-F238E27FC236}">
                  <a16:creationId xmlns:a16="http://schemas.microsoft.com/office/drawing/2014/main" id="{038EBF34-8CCA-4BB7-96F3-50E5B22E1383}"/>
                </a:ext>
              </a:extLst>
            </p:cNvPr>
            <p:cNvSpPr>
              <a:spLocks noChangeShapeType="1"/>
            </p:cNvSpPr>
            <p:nvPr/>
          </p:nvSpPr>
          <p:spPr bwMode="auto">
            <a:xfrm flipV="1">
              <a:off x="2947988" y="4972050"/>
              <a:ext cx="3114675" cy="1284288"/>
            </a:xfrm>
            <a:prstGeom prst="line">
              <a:avLst/>
            </a:prstGeom>
            <a:noFill/>
            <a:ln w="9525" cap="rnd">
              <a:solidFill>
                <a:schemeClr val="tx2"/>
              </a:solidFill>
              <a:prstDash val="sysDot"/>
              <a:round/>
              <a:headEnd/>
              <a:tailEnd/>
            </a:ln>
            <a:effectLst/>
          </p:spPr>
          <p:txBody>
            <a:bodyPr/>
            <a:lstStyle/>
            <a:p>
              <a:endParaRPr lang="zh-CN" altLang="en-US"/>
            </a:p>
          </p:txBody>
        </p:sp>
        <p:sp>
          <p:nvSpPr>
            <p:cNvPr id="56" name="Line 58">
              <a:extLst>
                <a:ext uri="{FF2B5EF4-FFF2-40B4-BE49-F238E27FC236}">
                  <a16:creationId xmlns:a16="http://schemas.microsoft.com/office/drawing/2014/main" id="{4571B6BC-CD6E-4FCA-AE5D-BD82C85853AB}"/>
                </a:ext>
              </a:extLst>
            </p:cNvPr>
            <p:cNvSpPr>
              <a:spLocks noChangeShapeType="1"/>
            </p:cNvSpPr>
            <p:nvPr/>
          </p:nvSpPr>
          <p:spPr bwMode="auto">
            <a:xfrm flipV="1">
              <a:off x="3062288" y="5143500"/>
              <a:ext cx="3057525" cy="1246188"/>
            </a:xfrm>
            <a:prstGeom prst="line">
              <a:avLst/>
            </a:prstGeom>
            <a:noFill/>
            <a:ln w="9525" cap="rnd">
              <a:solidFill>
                <a:schemeClr val="tx2"/>
              </a:solidFill>
              <a:prstDash val="sysDot"/>
              <a:round/>
              <a:headEnd/>
              <a:tailEnd/>
            </a:ln>
            <a:effectLst/>
          </p:spPr>
          <p:txBody>
            <a:bodyPr/>
            <a:lstStyle/>
            <a:p>
              <a:endParaRPr lang="zh-CN" altLang="en-US"/>
            </a:p>
          </p:txBody>
        </p:sp>
        <p:sp>
          <p:nvSpPr>
            <p:cNvPr id="57" name="Oval 59">
              <a:extLst>
                <a:ext uri="{FF2B5EF4-FFF2-40B4-BE49-F238E27FC236}">
                  <a16:creationId xmlns:a16="http://schemas.microsoft.com/office/drawing/2014/main" id="{E149A1C2-8BCE-44F1-9BDD-36B0D86171B8}"/>
                </a:ext>
              </a:extLst>
            </p:cNvPr>
            <p:cNvSpPr>
              <a:spLocks noChangeArrowheads="1"/>
            </p:cNvSpPr>
            <p:nvPr/>
          </p:nvSpPr>
          <p:spPr bwMode="auto">
            <a:xfrm>
              <a:off x="4675188" y="5402263"/>
              <a:ext cx="228600" cy="219075"/>
            </a:xfrm>
            <a:prstGeom prst="ellipse">
              <a:avLst/>
            </a:prstGeom>
            <a:noFill/>
            <a:ln w="19050" algn="ctr">
              <a:solidFill>
                <a:srgbClr val="FF0000"/>
              </a:solidFill>
              <a:round/>
              <a:headEnd/>
              <a:tailEnd/>
            </a:ln>
            <a:effectLst/>
          </p:spPr>
          <p:txBody>
            <a:bodyPr wrap="none" anchor="ctr"/>
            <a:lstStyle/>
            <a:p>
              <a:endParaRPr lang="zh-CN" altLang="en-US"/>
            </a:p>
          </p:txBody>
        </p:sp>
        <p:sp>
          <p:nvSpPr>
            <p:cNvPr id="58" name="Oval 60">
              <a:extLst>
                <a:ext uri="{FF2B5EF4-FFF2-40B4-BE49-F238E27FC236}">
                  <a16:creationId xmlns:a16="http://schemas.microsoft.com/office/drawing/2014/main" id="{3381BA1B-3E90-442F-87E6-CA8CAB70B695}"/>
                </a:ext>
              </a:extLst>
            </p:cNvPr>
            <p:cNvSpPr>
              <a:spLocks noChangeArrowheads="1"/>
            </p:cNvSpPr>
            <p:nvPr/>
          </p:nvSpPr>
          <p:spPr bwMode="auto">
            <a:xfrm>
              <a:off x="4284663" y="5716588"/>
              <a:ext cx="228600" cy="219075"/>
            </a:xfrm>
            <a:prstGeom prst="ellipse">
              <a:avLst/>
            </a:prstGeom>
            <a:noFill/>
            <a:ln w="19050" algn="ctr">
              <a:solidFill>
                <a:srgbClr val="0000FF"/>
              </a:solidFill>
              <a:round/>
              <a:headEnd/>
              <a:tailEnd/>
            </a:ln>
            <a:effectLst/>
          </p:spPr>
          <p:txBody>
            <a:bodyPr wrap="none" anchor="ctr"/>
            <a:lstStyle/>
            <a:p>
              <a:endParaRPr lang="zh-CN" altLang="en-US"/>
            </a:p>
          </p:txBody>
        </p:sp>
        <p:sp>
          <p:nvSpPr>
            <p:cNvPr id="59" name="Oval 61">
              <a:extLst>
                <a:ext uri="{FF2B5EF4-FFF2-40B4-BE49-F238E27FC236}">
                  <a16:creationId xmlns:a16="http://schemas.microsoft.com/office/drawing/2014/main" id="{F36E108F-CBBA-4F05-94DF-AFADFF0B4F5F}"/>
                </a:ext>
              </a:extLst>
            </p:cNvPr>
            <p:cNvSpPr>
              <a:spLocks noChangeArrowheads="1"/>
            </p:cNvSpPr>
            <p:nvPr/>
          </p:nvSpPr>
          <p:spPr bwMode="auto">
            <a:xfrm>
              <a:off x="3217863" y="5992813"/>
              <a:ext cx="228600" cy="219075"/>
            </a:xfrm>
            <a:prstGeom prst="ellipse">
              <a:avLst/>
            </a:prstGeom>
            <a:noFill/>
            <a:ln w="19050" algn="ctr">
              <a:solidFill>
                <a:srgbClr val="FF0000"/>
              </a:solidFill>
              <a:round/>
              <a:headEnd/>
              <a:tailEnd/>
            </a:ln>
            <a:effectLst/>
          </p:spPr>
          <p:txBody>
            <a:bodyPr wrap="none" anchor="ctr"/>
            <a:lstStyle/>
            <a:p>
              <a:endParaRPr lang="zh-CN" altLang="en-US"/>
            </a:p>
          </p:txBody>
        </p:sp>
      </p:grpSp>
    </p:spTree>
    <p:extLst>
      <p:ext uri="{BB962C8B-B14F-4D97-AF65-F5344CB8AC3E}">
        <p14:creationId xmlns:p14="http://schemas.microsoft.com/office/powerpoint/2010/main" val="32316431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75584"/>
            <a:ext cx="7886700" cy="3263504"/>
          </a:xfrm>
        </p:spPr>
        <p:txBody>
          <a:bodyPr>
            <a:normAutofit/>
          </a:bodyPr>
          <a:lstStyle/>
          <a:p>
            <a:r>
              <a:rPr lang="zh-CN" altLang="en-US" sz="2400" dirty="0">
                <a:solidFill>
                  <a:schemeClr val="tx1">
                    <a:lumMod val="95000"/>
                    <a:lumOff val="5000"/>
                  </a:schemeClr>
                </a:solidFill>
                <a:latin typeface="+mn-ea"/>
              </a:rPr>
              <a:t>例子</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700808"/>
            <a:ext cx="7897377" cy="4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0" y="8141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非线性支持向量机与核函数</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315" y="1257773"/>
            <a:ext cx="6734068" cy="3890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0" y="10553"/>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例子</a:t>
            </a:r>
          </a:p>
        </p:txBody>
      </p:sp>
      <p:pic>
        <p:nvPicPr>
          <p:cNvPr id="3" name="图片 2">
            <a:extLst>
              <a:ext uri="{FF2B5EF4-FFF2-40B4-BE49-F238E27FC236}">
                <a16:creationId xmlns:a16="http://schemas.microsoft.com/office/drawing/2014/main" id="{8C015671-F991-4FC6-B8F8-A206654BDF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216" y="276533"/>
            <a:ext cx="2162250" cy="1949936"/>
          </a:xfrm>
          <a:prstGeom prst="rect">
            <a:avLst/>
          </a:prstGeom>
        </p:spPr>
      </p:pic>
      <p:grpSp>
        <p:nvGrpSpPr>
          <p:cNvPr id="8" name="组合 7">
            <a:extLst>
              <a:ext uri="{FF2B5EF4-FFF2-40B4-BE49-F238E27FC236}">
                <a16:creationId xmlns:a16="http://schemas.microsoft.com/office/drawing/2014/main" id="{90D3E096-871C-4A60-8695-080E1FAF1422}"/>
              </a:ext>
            </a:extLst>
          </p:cNvPr>
          <p:cNvGrpSpPr/>
          <p:nvPr/>
        </p:nvGrpSpPr>
        <p:grpSpPr>
          <a:xfrm rot="20338143">
            <a:off x="5350208" y="3592002"/>
            <a:ext cx="3484145" cy="1371973"/>
            <a:chOff x="3590923" y="2403156"/>
            <a:chExt cx="2317623" cy="876619"/>
          </a:xfrm>
        </p:grpSpPr>
        <p:sp>
          <p:nvSpPr>
            <p:cNvPr id="9" name="AutoShape 98">
              <a:extLst>
                <a:ext uri="{FF2B5EF4-FFF2-40B4-BE49-F238E27FC236}">
                  <a16:creationId xmlns:a16="http://schemas.microsoft.com/office/drawing/2014/main" id="{58374177-F6F9-432B-9BF9-8D54C7435A44}"/>
                </a:ext>
              </a:extLst>
            </p:cNvPr>
            <p:cNvSpPr>
              <a:spLocks noChangeArrowheads="1"/>
            </p:cNvSpPr>
            <p:nvPr/>
          </p:nvSpPr>
          <p:spPr bwMode="auto">
            <a:xfrm rot="10800000">
              <a:off x="3590923" y="2403156"/>
              <a:ext cx="2265357" cy="479743"/>
            </a:xfrm>
            <a:prstGeom prst="curvedDownArrow">
              <a:avLst>
                <a:gd name="adj1" fmla="val 71667"/>
                <a:gd name="adj2" fmla="val 143333"/>
                <a:gd name="adj3" fmla="val 33333"/>
              </a:avLst>
            </a:prstGeom>
            <a:solidFill>
              <a:srgbClr val="008000"/>
            </a:solidFill>
            <a:ln w="9525">
              <a:solidFill>
                <a:srgbClr val="008000"/>
              </a:solidFill>
              <a:miter lim="800000"/>
              <a:headEnd/>
              <a:tailEnd/>
            </a:ln>
            <a:effectLst/>
          </p:spPr>
          <p:txBody>
            <a:bodyPr wrap="none" anchor="ctr"/>
            <a:lstStyle/>
            <a:p>
              <a:endParaRPr lang="zh-CN" altLang="en-US"/>
            </a:p>
          </p:txBody>
        </p:sp>
        <p:sp>
          <p:nvSpPr>
            <p:cNvPr id="10" name="Text Box 99">
              <a:extLst>
                <a:ext uri="{FF2B5EF4-FFF2-40B4-BE49-F238E27FC236}">
                  <a16:creationId xmlns:a16="http://schemas.microsoft.com/office/drawing/2014/main" id="{E0F10870-102F-4ED2-82D2-86BADF01B5DC}"/>
                </a:ext>
              </a:extLst>
            </p:cNvPr>
            <p:cNvSpPr txBox="1">
              <a:spLocks noChangeArrowheads="1"/>
            </p:cNvSpPr>
            <p:nvPr/>
          </p:nvSpPr>
          <p:spPr bwMode="auto">
            <a:xfrm>
              <a:off x="4228971" y="2882900"/>
              <a:ext cx="1679575" cy="396875"/>
            </a:xfrm>
            <a:prstGeom prst="rect">
              <a:avLst/>
            </a:prstGeom>
            <a:noFill/>
            <a:ln w="9525" algn="ctr">
              <a:noFill/>
              <a:miter lim="800000"/>
              <a:headEnd/>
              <a:tailEnd/>
            </a:ln>
            <a:effectLst/>
          </p:spPr>
          <p:txBody>
            <a:bodyPr>
              <a:spAutoFit/>
            </a:bodyPr>
            <a:lstStyle/>
            <a:p>
              <a:pPr>
                <a:spcBef>
                  <a:spcPct val="50000"/>
                </a:spcBef>
              </a:pPr>
              <a:r>
                <a:rPr lang="el-GR" sz="2000" dirty="0">
                  <a:cs typeface="Times New Roman" pitchFamily="18" charset="0"/>
                </a:rPr>
                <a:t>Φ</a:t>
              </a:r>
              <a:r>
                <a:rPr lang="en-US" altLang="zh-CN" sz="2000" dirty="0">
                  <a:ea typeface="宋体" pitchFamily="2" charset="-122"/>
                  <a:cs typeface="Times New Roman" pitchFamily="18" charset="0"/>
                </a:rPr>
                <a:t>:  </a:t>
              </a:r>
              <a:r>
                <a:rPr lang="en-US" altLang="zh-CN" sz="2000" b="1" dirty="0">
                  <a:ea typeface="宋体" pitchFamily="2" charset="-122"/>
                  <a:cs typeface="Times New Roman" pitchFamily="18" charset="0"/>
                </a:rPr>
                <a:t>x</a:t>
              </a:r>
              <a:r>
                <a:rPr lang="en-US" altLang="zh-CN" sz="2000" b="1" baseline="-25000" dirty="0">
                  <a:ea typeface="宋体" pitchFamily="2" charset="-122"/>
                  <a:cs typeface="Times New Roman" pitchFamily="18" charset="0"/>
                </a:rPr>
                <a:t> </a:t>
              </a:r>
              <a:r>
                <a:rPr lang="en-US" altLang="zh-CN" sz="2000" b="1" dirty="0">
                  <a:ea typeface="宋体" pitchFamily="2" charset="-122"/>
                  <a:cs typeface="Times New Roman" pitchFamily="18" charset="0"/>
                </a:rPr>
                <a:t>→</a:t>
              </a:r>
              <a:r>
                <a:rPr lang="en-US" altLang="zh-CN" sz="2000" dirty="0">
                  <a:ea typeface="宋体" pitchFamily="2" charset="-122"/>
                  <a:cs typeface="Times New Roman" pitchFamily="18" charset="0"/>
                </a:rPr>
                <a:t> </a:t>
              </a:r>
              <a:r>
                <a:rPr lang="el-GR" sz="2000" b="1" dirty="0">
                  <a:cs typeface="Times New Roman" pitchFamily="18" charset="0"/>
                </a:rPr>
                <a:t>φ</a:t>
              </a:r>
              <a:r>
                <a:rPr lang="en-US" altLang="zh-CN" sz="2000" dirty="0">
                  <a:ea typeface="宋体" pitchFamily="2" charset="-122"/>
                  <a:cs typeface="Times New Roman" pitchFamily="18" charset="0"/>
                </a:rPr>
                <a:t>(</a:t>
              </a:r>
              <a:r>
                <a:rPr lang="en-US" altLang="zh-CN" sz="2000" b="1" dirty="0">
                  <a:ea typeface="宋体" pitchFamily="2" charset="-122"/>
                  <a:cs typeface="Times New Roman" pitchFamily="18" charset="0"/>
                </a:rPr>
                <a:t>x</a:t>
              </a:r>
              <a:r>
                <a:rPr lang="en-US" altLang="zh-CN" sz="2000" dirty="0">
                  <a:ea typeface="宋体" pitchFamily="2" charset="-122"/>
                  <a:cs typeface="Times New Roman"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818"/>
            <a:ext cx="7886700" cy="5760550"/>
          </a:xfrm>
        </p:spPr>
        <p:txBody>
          <a:bodyPr>
            <a:normAutofit/>
          </a:bodyPr>
          <a:lstStyle/>
          <a:p>
            <a:r>
              <a:rPr lang="zh-CN" altLang="en-US" sz="2400" dirty="0"/>
              <a:t> 非线性问题往往不好求解，所以希望能用解线性分类间题的方法解决这个问题。</a:t>
            </a:r>
            <a:endParaRPr lang="en-US" altLang="zh-CN" sz="2400" dirty="0"/>
          </a:p>
          <a:p>
            <a:r>
              <a:rPr lang="zh-CN" altLang="en-US" sz="2400" dirty="0"/>
              <a:t>采取的方法是进行一个非线性变换，将非线性问题变换为线性问题，通过解变换后的线性问题的方法求解原来的非线性问题。</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原空间：</a:t>
            </a:r>
            <a:endParaRPr lang="en-US" altLang="zh-CN" sz="2400" dirty="0"/>
          </a:p>
          <a:p>
            <a:endParaRPr lang="en-US" altLang="zh-CN" sz="2400" dirty="0"/>
          </a:p>
          <a:p>
            <a:r>
              <a:rPr lang="zh-CN" altLang="en-US" sz="2400" dirty="0"/>
              <a:t>新空间：</a:t>
            </a:r>
            <a:endParaRPr lang="en-US" altLang="zh-CN" sz="2400" dirty="0"/>
          </a:p>
        </p:txBody>
      </p:sp>
      <p:pic>
        <p:nvPicPr>
          <p:cNvPr id="2027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813" y="5173098"/>
            <a:ext cx="2592288" cy="3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250" y="5877182"/>
            <a:ext cx="2804938" cy="32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2675" y="5266380"/>
            <a:ext cx="2646294" cy="31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3186" y="6243141"/>
            <a:ext cx="2717023" cy="361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1082" y="6066011"/>
            <a:ext cx="2169481" cy="361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5277504" y="6093296"/>
            <a:ext cx="378042" cy="307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标题 1"/>
          <p:cNvSpPr txBox="1"/>
          <p:nvPr/>
        </p:nvSpPr>
        <p:spPr>
          <a:xfrm>
            <a:off x="0" y="1503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非线性支持向量机与核函数</a:t>
            </a:r>
          </a:p>
        </p:txBody>
      </p:sp>
      <p:pic>
        <p:nvPicPr>
          <p:cNvPr id="11" name="Picture 2">
            <a:extLst>
              <a:ext uri="{FF2B5EF4-FFF2-40B4-BE49-F238E27FC236}">
                <a16:creationId xmlns:a16="http://schemas.microsoft.com/office/drawing/2014/main" id="{60B8472F-0D84-440D-AA6D-DEE90952AC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4912" y="3088605"/>
            <a:ext cx="4986734" cy="1814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49300BA-FA9F-44B3-931A-5B5F84C1E45B}"/>
              </a:ext>
            </a:extLst>
          </p:cNvPr>
          <p:cNvSpPr>
            <a:spLocks noGrp="1"/>
          </p:cNvSpPr>
          <p:nvPr>
            <p:ph idx="1"/>
          </p:nvPr>
        </p:nvSpPr>
        <p:spPr>
          <a:xfrm>
            <a:off x="457200" y="1065052"/>
            <a:ext cx="8229600" cy="4525963"/>
          </a:xfrm>
        </p:spPr>
        <p:txBody>
          <a:bodyPr>
            <a:normAutofit/>
          </a:bodyPr>
          <a:lstStyle/>
          <a:p>
            <a:pPr algn="l">
              <a:lnSpc>
                <a:spcPct val="120000"/>
              </a:lnSpc>
            </a:pPr>
            <a:r>
              <a:rPr lang="zh-CN" altLang="en-US" sz="2400" b="0" i="0" dirty="0">
                <a:solidFill>
                  <a:srgbClr val="2E3033"/>
                </a:solidFill>
                <a:effectLst/>
                <a:latin typeface="Arial" panose="020B0604020202020204" pitchFamily="34" charset="0"/>
              </a:rPr>
              <a:t>线性模型</a:t>
            </a:r>
            <a:r>
              <a:rPr lang="en-US" altLang="zh-CN" sz="2400" b="0" i="0" dirty="0">
                <a:solidFill>
                  <a:srgbClr val="2E3033"/>
                </a:solidFill>
                <a:effectLst/>
                <a:latin typeface="Arial" panose="020B0604020202020204" pitchFamily="34" charset="0"/>
              </a:rPr>
              <a:t>:</a:t>
            </a:r>
            <a:r>
              <a:rPr lang="zh-CN" altLang="en-US" sz="2400" b="0" i="0" dirty="0">
                <a:solidFill>
                  <a:srgbClr val="2E3033"/>
                </a:solidFill>
                <a:effectLst/>
                <a:latin typeface="Arial" panose="020B0604020202020204" pitchFamily="34" charset="0"/>
              </a:rPr>
              <a:t>由于简单，在机器学习</a:t>
            </a:r>
            <a:r>
              <a:rPr lang="en-US" altLang="zh-CN" sz="2400" b="0" i="0" dirty="0">
                <a:solidFill>
                  <a:srgbClr val="2E3033"/>
                </a:solidFill>
                <a:effectLst/>
                <a:latin typeface="Arial" panose="020B0604020202020204" pitchFamily="34" charset="0"/>
              </a:rPr>
              <a:t>/</a:t>
            </a:r>
            <a:r>
              <a:rPr lang="zh-CN" altLang="en-US" sz="2400" b="0" i="0" dirty="0">
                <a:solidFill>
                  <a:srgbClr val="2E3033"/>
                </a:solidFill>
                <a:effectLst/>
                <a:latin typeface="Arial" panose="020B0604020202020204" pitchFamily="34" charset="0"/>
              </a:rPr>
              <a:t>统计中很流行</a:t>
            </a:r>
          </a:p>
          <a:p>
            <a:pPr lvl="1">
              <a:lnSpc>
                <a:spcPct val="120000"/>
              </a:lnSpc>
            </a:pPr>
            <a:r>
              <a:rPr lang="zh-CN" altLang="en-US" sz="2000" b="0" i="0" dirty="0">
                <a:solidFill>
                  <a:srgbClr val="2E3033"/>
                </a:solidFill>
                <a:effectLst/>
                <a:latin typeface="Arial" panose="020B0604020202020204" pitchFamily="34" charset="0"/>
              </a:rPr>
              <a:t>对于真实世界的数据，线性模型通常是不够的</a:t>
            </a:r>
          </a:p>
          <a:p>
            <a:pPr algn="l">
              <a:lnSpc>
                <a:spcPct val="120000"/>
              </a:lnSpc>
            </a:pPr>
            <a:r>
              <a:rPr lang="zh-CN" altLang="en-US" sz="2400" b="0" i="0" dirty="0">
                <a:solidFill>
                  <a:srgbClr val="2E3033"/>
                </a:solidFill>
                <a:effectLst/>
                <a:latin typeface="Arial" panose="020B0604020202020204" pitchFamily="34" charset="0"/>
              </a:rPr>
              <a:t>总体思路</a:t>
            </a:r>
            <a:r>
              <a:rPr lang="en-US" altLang="zh-CN" sz="2400" b="0" i="0" dirty="0">
                <a:solidFill>
                  <a:srgbClr val="2E3033"/>
                </a:solidFill>
                <a:effectLst/>
                <a:latin typeface="Arial" panose="020B0604020202020204" pitchFamily="34" charset="0"/>
              </a:rPr>
              <a:t>:</a:t>
            </a:r>
            <a:r>
              <a:rPr lang="zh-CN" altLang="en-US" sz="2400" b="0" i="0" dirty="0">
                <a:solidFill>
                  <a:srgbClr val="2E3033"/>
                </a:solidFill>
                <a:effectLst/>
                <a:latin typeface="Arial" panose="020B0604020202020204" pitchFamily="34" charset="0"/>
              </a:rPr>
              <a:t>原特征空间总是可以映射到训练集可分离的高维特征空间</a:t>
            </a:r>
          </a:p>
          <a:p>
            <a:endParaRPr lang="zh-CN" altLang="en-US" sz="2400" dirty="0"/>
          </a:p>
        </p:txBody>
      </p:sp>
      <p:grpSp>
        <p:nvGrpSpPr>
          <p:cNvPr id="62" name="组合 61">
            <a:extLst>
              <a:ext uri="{FF2B5EF4-FFF2-40B4-BE49-F238E27FC236}">
                <a16:creationId xmlns:a16="http://schemas.microsoft.com/office/drawing/2014/main" id="{509781B8-CCB0-483E-AB55-D374ABBB2A51}"/>
              </a:ext>
            </a:extLst>
          </p:cNvPr>
          <p:cNvGrpSpPr/>
          <p:nvPr/>
        </p:nvGrpSpPr>
        <p:grpSpPr>
          <a:xfrm>
            <a:off x="774346" y="3420903"/>
            <a:ext cx="7912454" cy="3327400"/>
            <a:chOff x="683568" y="2139731"/>
            <a:chExt cx="7912454" cy="3327400"/>
          </a:xfrm>
        </p:grpSpPr>
        <p:grpSp>
          <p:nvGrpSpPr>
            <p:cNvPr id="4" name="组合 3">
              <a:extLst>
                <a:ext uri="{FF2B5EF4-FFF2-40B4-BE49-F238E27FC236}">
                  <a16:creationId xmlns:a16="http://schemas.microsoft.com/office/drawing/2014/main" id="{991699CB-4900-4579-8B16-5FB195B1B8BD}"/>
                </a:ext>
              </a:extLst>
            </p:cNvPr>
            <p:cNvGrpSpPr/>
            <p:nvPr/>
          </p:nvGrpSpPr>
          <p:grpSpPr>
            <a:xfrm>
              <a:off x="683568" y="2276872"/>
              <a:ext cx="2565400" cy="3041650"/>
              <a:chOff x="723900" y="2559050"/>
              <a:chExt cx="2565400" cy="3041650"/>
            </a:xfrm>
          </p:grpSpPr>
          <p:sp>
            <p:nvSpPr>
              <p:cNvPr id="5" name="Line 42">
                <a:extLst>
                  <a:ext uri="{FF2B5EF4-FFF2-40B4-BE49-F238E27FC236}">
                    <a16:creationId xmlns:a16="http://schemas.microsoft.com/office/drawing/2014/main" id="{344AD0F9-D659-44DA-A7A7-72DFDD3D82C9}"/>
                  </a:ext>
                </a:extLst>
              </p:cNvPr>
              <p:cNvSpPr>
                <a:spLocks noChangeShapeType="1"/>
              </p:cNvSpPr>
              <p:nvPr/>
            </p:nvSpPr>
            <p:spPr bwMode="auto">
              <a:xfrm flipV="1">
                <a:off x="2068513" y="2559050"/>
                <a:ext cx="0" cy="3041650"/>
              </a:xfrm>
              <a:prstGeom prst="line">
                <a:avLst/>
              </a:prstGeom>
              <a:noFill/>
              <a:ln w="25400">
                <a:solidFill>
                  <a:schemeClr val="tx1"/>
                </a:solidFill>
                <a:round/>
                <a:headEnd/>
                <a:tailEnd type="triangle" w="med" len="med"/>
              </a:ln>
              <a:effectLst/>
            </p:spPr>
            <p:txBody>
              <a:bodyPr/>
              <a:lstStyle/>
              <a:p>
                <a:endParaRPr lang="zh-CN" altLang="en-US"/>
              </a:p>
            </p:txBody>
          </p:sp>
          <p:sp>
            <p:nvSpPr>
              <p:cNvPr id="6" name="AutoShape 44">
                <a:extLst>
                  <a:ext uri="{FF2B5EF4-FFF2-40B4-BE49-F238E27FC236}">
                    <a16:creationId xmlns:a16="http://schemas.microsoft.com/office/drawing/2014/main" id="{44B596BE-70EC-4486-BEA8-F875B76F587F}"/>
                  </a:ext>
                </a:extLst>
              </p:cNvPr>
              <p:cNvSpPr>
                <a:spLocks noChangeArrowheads="1"/>
              </p:cNvSpPr>
              <p:nvPr/>
            </p:nvSpPr>
            <p:spPr bwMode="auto">
              <a:xfrm>
                <a:off x="2098675" y="3390900"/>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7" name="AutoShape 45">
                <a:extLst>
                  <a:ext uri="{FF2B5EF4-FFF2-40B4-BE49-F238E27FC236}">
                    <a16:creationId xmlns:a16="http://schemas.microsoft.com/office/drawing/2014/main" id="{1C368779-5C95-4B33-8D74-BDF33762CFDE}"/>
                  </a:ext>
                </a:extLst>
              </p:cNvPr>
              <p:cNvSpPr>
                <a:spLocks noChangeArrowheads="1"/>
              </p:cNvSpPr>
              <p:nvPr/>
            </p:nvSpPr>
            <p:spPr bwMode="auto">
              <a:xfrm>
                <a:off x="1524000" y="37480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8" name="AutoShape 46">
                <a:extLst>
                  <a:ext uri="{FF2B5EF4-FFF2-40B4-BE49-F238E27FC236}">
                    <a16:creationId xmlns:a16="http://schemas.microsoft.com/office/drawing/2014/main" id="{6E796DD1-284A-418F-8D64-F37FED1680DE}"/>
                  </a:ext>
                </a:extLst>
              </p:cNvPr>
              <p:cNvSpPr>
                <a:spLocks noChangeArrowheads="1"/>
              </p:cNvSpPr>
              <p:nvPr/>
            </p:nvSpPr>
            <p:spPr bwMode="auto">
              <a:xfrm>
                <a:off x="1676400" y="42941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9" name="AutoShape 47">
                <a:extLst>
                  <a:ext uri="{FF2B5EF4-FFF2-40B4-BE49-F238E27FC236}">
                    <a16:creationId xmlns:a16="http://schemas.microsoft.com/office/drawing/2014/main" id="{678FF8AD-CE51-4D06-8E88-1B9EB5FBAFEB}"/>
                  </a:ext>
                </a:extLst>
              </p:cNvPr>
              <p:cNvSpPr>
                <a:spLocks noChangeArrowheads="1"/>
              </p:cNvSpPr>
              <p:nvPr/>
            </p:nvSpPr>
            <p:spPr bwMode="auto">
              <a:xfrm>
                <a:off x="2209800" y="477043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10" name="AutoShape 48">
                <a:extLst>
                  <a:ext uri="{FF2B5EF4-FFF2-40B4-BE49-F238E27FC236}">
                    <a16:creationId xmlns:a16="http://schemas.microsoft.com/office/drawing/2014/main" id="{FD8DD871-741E-4F35-AB5B-0E15DAA07B88}"/>
                  </a:ext>
                </a:extLst>
              </p:cNvPr>
              <p:cNvSpPr>
                <a:spLocks noChangeArrowheads="1"/>
              </p:cNvSpPr>
              <p:nvPr/>
            </p:nvSpPr>
            <p:spPr bwMode="auto">
              <a:xfrm>
                <a:off x="1790700" y="343693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11" name="AutoShape 49">
                <a:extLst>
                  <a:ext uri="{FF2B5EF4-FFF2-40B4-BE49-F238E27FC236}">
                    <a16:creationId xmlns:a16="http://schemas.microsoft.com/office/drawing/2014/main" id="{918A3F2A-68CE-4123-96DA-6328BE8B4E9B}"/>
                  </a:ext>
                </a:extLst>
              </p:cNvPr>
              <p:cNvSpPr>
                <a:spLocks noChangeArrowheads="1"/>
              </p:cNvSpPr>
              <p:nvPr/>
            </p:nvSpPr>
            <p:spPr bwMode="auto">
              <a:xfrm>
                <a:off x="1295400" y="40655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12" name="AutoShape 50">
                <a:extLst>
                  <a:ext uri="{FF2B5EF4-FFF2-40B4-BE49-F238E27FC236}">
                    <a16:creationId xmlns:a16="http://schemas.microsoft.com/office/drawing/2014/main" id="{9D5088BF-ABA4-4FF8-9CC7-6391A679F15C}"/>
                  </a:ext>
                </a:extLst>
              </p:cNvPr>
              <p:cNvSpPr>
                <a:spLocks noChangeArrowheads="1"/>
              </p:cNvSpPr>
              <p:nvPr/>
            </p:nvSpPr>
            <p:spPr bwMode="auto">
              <a:xfrm>
                <a:off x="1714500" y="480853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13" name="AutoShape 51">
                <a:extLst>
                  <a:ext uri="{FF2B5EF4-FFF2-40B4-BE49-F238E27FC236}">
                    <a16:creationId xmlns:a16="http://schemas.microsoft.com/office/drawing/2014/main" id="{E5A5E006-A37A-4F08-9770-0D396068DFF7}"/>
                  </a:ext>
                </a:extLst>
              </p:cNvPr>
              <p:cNvSpPr>
                <a:spLocks noChangeArrowheads="1"/>
              </p:cNvSpPr>
              <p:nvPr/>
            </p:nvSpPr>
            <p:spPr bwMode="auto">
              <a:xfrm>
                <a:off x="2209800" y="38369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14" name="AutoShape 52">
                <a:extLst>
                  <a:ext uri="{FF2B5EF4-FFF2-40B4-BE49-F238E27FC236}">
                    <a16:creationId xmlns:a16="http://schemas.microsoft.com/office/drawing/2014/main" id="{7946AD1C-8939-4D6C-A6E4-2F6BB6B1CE77}"/>
                  </a:ext>
                </a:extLst>
              </p:cNvPr>
              <p:cNvSpPr>
                <a:spLocks noChangeArrowheads="1"/>
              </p:cNvSpPr>
              <p:nvPr/>
            </p:nvSpPr>
            <p:spPr bwMode="auto">
              <a:xfrm>
                <a:off x="3111500" y="38242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15" name="AutoShape 53">
                <a:extLst>
                  <a:ext uri="{FF2B5EF4-FFF2-40B4-BE49-F238E27FC236}">
                    <a16:creationId xmlns:a16="http://schemas.microsoft.com/office/drawing/2014/main" id="{0B66BC5C-666D-4C5A-881D-E613FCC895D4}"/>
                  </a:ext>
                </a:extLst>
              </p:cNvPr>
              <p:cNvSpPr>
                <a:spLocks noChangeArrowheads="1"/>
              </p:cNvSpPr>
              <p:nvPr/>
            </p:nvSpPr>
            <p:spPr bwMode="auto">
              <a:xfrm>
                <a:off x="2971800" y="50371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16" name="AutoShape 54">
                <a:extLst>
                  <a:ext uri="{FF2B5EF4-FFF2-40B4-BE49-F238E27FC236}">
                    <a16:creationId xmlns:a16="http://schemas.microsoft.com/office/drawing/2014/main" id="{44807974-0F5E-437A-9F0F-DEC70B91ACE0}"/>
                  </a:ext>
                </a:extLst>
              </p:cNvPr>
              <p:cNvSpPr>
                <a:spLocks noChangeArrowheads="1"/>
              </p:cNvSpPr>
              <p:nvPr/>
            </p:nvSpPr>
            <p:spPr bwMode="auto">
              <a:xfrm>
                <a:off x="723900" y="39512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17" name="AutoShape 55">
                <a:extLst>
                  <a:ext uri="{FF2B5EF4-FFF2-40B4-BE49-F238E27FC236}">
                    <a16:creationId xmlns:a16="http://schemas.microsoft.com/office/drawing/2014/main" id="{0A251911-1D98-4DF3-A655-70B8F127F82F}"/>
                  </a:ext>
                </a:extLst>
              </p:cNvPr>
              <p:cNvSpPr>
                <a:spLocks noChangeArrowheads="1"/>
              </p:cNvSpPr>
              <p:nvPr/>
            </p:nvSpPr>
            <p:spPr bwMode="auto">
              <a:xfrm>
                <a:off x="2235200" y="54054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18" name="AutoShape 56">
                <a:extLst>
                  <a:ext uri="{FF2B5EF4-FFF2-40B4-BE49-F238E27FC236}">
                    <a16:creationId xmlns:a16="http://schemas.microsoft.com/office/drawing/2014/main" id="{C60E03E1-A22B-4AAA-BAFB-BAEC73E6906C}"/>
                  </a:ext>
                </a:extLst>
              </p:cNvPr>
              <p:cNvSpPr>
                <a:spLocks noChangeArrowheads="1"/>
              </p:cNvSpPr>
              <p:nvPr/>
            </p:nvSpPr>
            <p:spPr bwMode="auto">
              <a:xfrm>
                <a:off x="3200400" y="45608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19" name="AutoShape 57">
                <a:extLst>
                  <a:ext uri="{FF2B5EF4-FFF2-40B4-BE49-F238E27FC236}">
                    <a16:creationId xmlns:a16="http://schemas.microsoft.com/office/drawing/2014/main" id="{E1383A34-9665-4636-A333-1A6DAC756455}"/>
                  </a:ext>
                </a:extLst>
              </p:cNvPr>
              <p:cNvSpPr>
                <a:spLocks noChangeArrowheads="1"/>
              </p:cNvSpPr>
              <p:nvPr/>
            </p:nvSpPr>
            <p:spPr bwMode="auto">
              <a:xfrm>
                <a:off x="1263650" y="51006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20" name="AutoShape 58">
                <a:extLst>
                  <a:ext uri="{FF2B5EF4-FFF2-40B4-BE49-F238E27FC236}">
                    <a16:creationId xmlns:a16="http://schemas.microsoft.com/office/drawing/2014/main" id="{D98F8D71-A893-48EC-AE02-C6A65A8BEF7D}"/>
                  </a:ext>
                </a:extLst>
              </p:cNvPr>
              <p:cNvSpPr>
                <a:spLocks noChangeArrowheads="1"/>
              </p:cNvSpPr>
              <p:nvPr/>
            </p:nvSpPr>
            <p:spPr bwMode="auto">
              <a:xfrm>
                <a:off x="952500" y="46180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21" name="AutoShape 59">
                <a:extLst>
                  <a:ext uri="{FF2B5EF4-FFF2-40B4-BE49-F238E27FC236}">
                    <a16:creationId xmlns:a16="http://schemas.microsoft.com/office/drawing/2014/main" id="{3DE43556-DE19-4BAA-B8DB-83E1974B546B}"/>
                  </a:ext>
                </a:extLst>
              </p:cNvPr>
              <p:cNvSpPr>
                <a:spLocks noChangeArrowheads="1"/>
              </p:cNvSpPr>
              <p:nvPr/>
            </p:nvSpPr>
            <p:spPr bwMode="auto">
              <a:xfrm>
                <a:off x="1009650" y="30940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22" name="AutoShape 61">
                <a:extLst>
                  <a:ext uri="{FF2B5EF4-FFF2-40B4-BE49-F238E27FC236}">
                    <a16:creationId xmlns:a16="http://schemas.microsoft.com/office/drawing/2014/main" id="{628B663B-7FF7-429C-BA88-66DC150DCA22}"/>
                  </a:ext>
                </a:extLst>
              </p:cNvPr>
              <p:cNvSpPr>
                <a:spLocks noChangeArrowheads="1"/>
              </p:cNvSpPr>
              <p:nvPr/>
            </p:nvSpPr>
            <p:spPr bwMode="auto">
              <a:xfrm>
                <a:off x="2505075" y="4229100"/>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23" name="AutoShape 62">
                <a:extLst>
                  <a:ext uri="{FF2B5EF4-FFF2-40B4-BE49-F238E27FC236}">
                    <a16:creationId xmlns:a16="http://schemas.microsoft.com/office/drawing/2014/main" id="{B0A319D0-4148-4018-8FD2-807D0764B000}"/>
                  </a:ext>
                </a:extLst>
              </p:cNvPr>
              <p:cNvSpPr>
                <a:spLocks noChangeArrowheads="1"/>
              </p:cNvSpPr>
              <p:nvPr/>
            </p:nvSpPr>
            <p:spPr bwMode="auto">
              <a:xfrm>
                <a:off x="2124075" y="4362450"/>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24" name="AutoShape 63">
                <a:extLst>
                  <a:ext uri="{FF2B5EF4-FFF2-40B4-BE49-F238E27FC236}">
                    <a16:creationId xmlns:a16="http://schemas.microsoft.com/office/drawing/2014/main" id="{111CB874-5FD9-4728-8072-E529A08AB253}"/>
                  </a:ext>
                </a:extLst>
              </p:cNvPr>
              <p:cNvSpPr>
                <a:spLocks noChangeArrowheads="1"/>
              </p:cNvSpPr>
              <p:nvPr/>
            </p:nvSpPr>
            <p:spPr bwMode="auto">
              <a:xfrm>
                <a:off x="2409825" y="3124200"/>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25" name="Oval 66">
                <a:extLst>
                  <a:ext uri="{FF2B5EF4-FFF2-40B4-BE49-F238E27FC236}">
                    <a16:creationId xmlns:a16="http://schemas.microsoft.com/office/drawing/2014/main" id="{4EF463A9-82E7-443B-9EC5-B554BD17ADD7}"/>
                  </a:ext>
                </a:extLst>
              </p:cNvPr>
              <p:cNvSpPr>
                <a:spLocks noChangeArrowheads="1"/>
              </p:cNvSpPr>
              <p:nvPr/>
            </p:nvSpPr>
            <p:spPr bwMode="auto">
              <a:xfrm>
                <a:off x="1114425" y="3209925"/>
                <a:ext cx="1885950" cy="1905000"/>
              </a:xfrm>
              <a:prstGeom prst="ellipse">
                <a:avLst/>
              </a:prstGeom>
              <a:noFill/>
              <a:ln w="15875" algn="ctr">
                <a:solidFill>
                  <a:schemeClr val="tx2"/>
                </a:solidFill>
                <a:prstDash val="sysDot"/>
                <a:round/>
                <a:headEnd/>
                <a:tailEnd/>
              </a:ln>
              <a:effectLst/>
            </p:spPr>
            <p:txBody>
              <a:bodyPr wrap="none" anchor="ctr"/>
              <a:lstStyle/>
              <a:p>
                <a:endParaRPr lang="zh-CN" altLang="en-US"/>
              </a:p>
            </p:txBody>
          </p:sp>
          <p:sp>
            <p:nvSpPr>
              <p:cNvPr id="26" name="AutoShape 67">
                <a:extLst>
                  <a:ext uri="{FF2B5EF4-FFF2-40B4-BE49-F238E27FC236}">
                    <a16:creationId xmlns:a16="http://schemas.microsoft.com/office/drawing/2014/main" id="{95124525-96F9-4FC3-B524-5A2B2854516B}"/>
                  </a:ext>
                </a:extLst>
              </p:cNvPr>
              <p:cNvSpPr>
                <a:spLocks noChangeArrowheads="1"/>
              </p:cNvSpPr>
              <p:nvPr/>
            </p:nvSpPr>
            <p:spPr bwMode="auto">
              <a:xfrm>
                <a:off x="1162050" y="32464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27" name="AutoShape 68">
                <a:extLst>
                  <a:ext uri="{FF2B5EF4-FFF2-40B4-BE49-F238E27FC236}">
                    <a16:creationId xmlns:a16="http://schemas.microsoft.com/office/drawing/2014/main" id="{D3E2CF0B-D51F-42B4-A445-624333042431}"/>
                  </a:ext>
                </a:extLst>
              </p:cNvPr>
              <p:cNvSpPr>
                <a:spLocks noChangeArrowheads="1"/>
              </p:cNvSpPr>
              <p:nvPr/>
            </p:nvSpPr>
            <p:spPr bwMode="auto">
              <a:xfrm>
                <a:off x="3086100" y="32273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grpSp>
        <p:grpSp>
          <p:nvGrpSpPr>
            <p:cNvPr id="28" name="组合 27">
              <a:extLst>
                <a:ext uri="{FF2B5EF4-FFF2-40B4-BE49-F238E27FC236}">
                  <a16:creationId xmlns:a16="http://schemas.microsoft.com/office/drawing/2014/main" id="{2CB49D9E-E701-4B2A-867E-1E4E8B598EF5}"/>
                </a:ext>
              </a:extLst>
            </p:cNvPr>
            <p:cNvGrpSpPr/>
            <p:nvPr/>
          </p:nvGrpSpPr>
          <p:grpSpPr>
            <a:xfrm>
              <a:off x="3606155" y="2477868"/>
              <a:ext cx="1679575" cy="796925"/>
              <a:chOff x="3590925" y="2486025"/>
              <a:chExt cx="1679575" cy="796925"/>
            </a:xfrm>
          </p:grpSpPr>
          <p:sp>
            <p:nvSpPr>
              <p:cNvPr id="29" name="AutoShape 98">
                <a:extLst>
                  <a:ext uri="{FF2B5EF4-FFF2-40B4-BE49-F238E27FC236}">
                    <a16:creationId xmlns:a16="http://schemas.microsoft.com/office/drawing/2014/main" id="{09D8738C-8FC9-4301-B657-D3FEE5684296}"/>
                  </a:ext>
                </a:extLst>
              </p:cNvPr>
              <p:cNvSpPr>
                <a:spLocks noChangeArrowheads="1"/>
              </p:cNvSpPr>
              <p:nvPr/>
            </p:nvSpPr>
            <p:spPr bwMode="auto">
              <a:xfrm>
                <a:off x="3590925" y="2486025"/>
                <a:ext cx="1638300" cy="457200"/>
              </a:xfrm>
              <a:prstGeom prst="curvedDownArrow">
                <a:avLst>
                  <a:gd name="adj1" fmla="val 71667"/>
                  <a:gd name="adj2" fmla="val 143333"/>
                  <a:gd name="adj3" fmla="val 33333"/>
                </a:avLst>
              </a:prstGeom>
              <a:solidFill>
                <a:srgbClr val="008000"/>
              </a:solidFill>
              <a:ln w="9525">
                <a:solidFill>
                  <a:srgbClr val="008000"/>
                </a:solidFill>
                <a:miter lim="800000"/>
                <a:headEnd/>
                <a:tailEnd/>
              </a:ln>
              <a:effectLst/>
            </p:spPr>
            <p:txBody>
              <a:bodyPr wrap="none" anchor="ctr"/>
              <a:lstStyle/>
              <a:p>
                <a:endParaRPr lang="zh-CN" altLang="en-US"/>
              </a:p>
            </p:txBody>
          </p:sp>
          <p:sp>
            <p:nvSpPr>
              <p:cNvPr id="30" name="Text Box 99">
                <a:extLst>
                  <a:ext uri="{FF2B5EF4-FFF2-40B4-BE49-F238E27FC236}">
                    <a16:creationId xmlns:a16="http://schemas.microsoft.com/office/drawing/2014/main" id="{10AE395D-859D-41A5-BD65-0FC5D2E7A3F1}"/>
                  </a:ext>
                </a:extLst>
              </p:cNvPr>
              <p:cNvSpPr txBox="1">
                <a:spLocks noChangeArrowheads="1"/>
              </p:cNvSpPr>
              <p:nvPr/>
            </p:nvSpPr>
            <p:spPr bwMode="auto">
              <a:xfrm>
                <a:off x="3590925" y="2886075"/>
                <a:ext cx="1679575" cy="396875"/>
              </a:xfrm>
              <a:prstGeom prst="rect">
                <a:avLst/>
              </a:prstGeom>
              <a:noFill/>
              <a:ln w="9525" algn="ctr">
                <a:noFill/>
                <a:miter lim="800000"/>
                <a:headEnd/>
                <a:tailEnd/>
              </a:ln>
              <a:effectLst/>
            </p:spPr>
            <p:txBody>
              <a:bodyPr>
                <a:spAutoFit/>
              </a:bodyPr>
              <a:lstStyle/>
              <a:p>
                <a:pPr>
                  <a:spcBef>
                    <a:spcPct val="50000"/>
                  </a:spcBef>
                </a:pPr>
                <a:r>
                  <a:rPr lang="el-GR" sz="2000" dirty="0">
                    <a:cs typeface="Times New Roman" pitchFamily="18" charset="0"/>
                  </a:rPr>
                  <a:t>Φ</a:t>
                </a:r>
                <a:r>
                  <a:rPr lang="en-US" altLang="zh-CN" sz="2000" dirty="0">
                    <a:ea typeface="宋体" pitchFamily="2" charset="-122"/>
                    <a:cs typeface="Times New Roman" pitchFamily="18" charset="0"/>
                  </a:rPr>
                  <a:t>:  </a:t>
                </a:r>
                <a:r>
                  <a:rPr lang="en-US" altLang="zh-CN" sz="2000" b="1" dirty="0">
                    <a:ea typeface="宋体" pitchFamily="2" charset="-122"/>
                    <a:cs typeface="Times New Roman" pitchFamily="18" charset="0"/>
                  </a:rPr>
                  <a:t>x</a:t>
                </a:r>
                <a:r>
                  <a:rPr lang="en-US" altLang="zh-CN" sz="2000" b="1" baseline="-25000" dirty="0">
                    <a:ea typeface="宋体" pitchFamily="2" charset="-122"/>
                    <a:cs typeface="Times New Roman" pitchFamily="18" charset="0"/>
                  </a:rPr>
                  <a:t> </a:t>
                </a:r>
                <a:r>
                  <a:rPr lang="en-US" altLang="zh-CN" sz="2000" b="1" dirty="0">
                    <a:ea typeface="宋体" pitchFamily="2" charset="-122"/>
                    <a:cs typeface="Times New Roman" pitchFamily="18" charset="0"/>
                  </a:rPr>
                  <a:t>→</a:t>
                </a:r>
                <a:r>
                  <a:rPr lang="en-US" altLang="zh-CN" sz="2000" dirty="0">
                    <a:ea typeface="宋体" pitchFamily="2" charset="-122"/>
                    <a:cs typeface="Times New Roman" pitchFamily="18" charset="0"/>
                  </a:rPr>
                  <a:t> </a:t>
                </a:r>
                <a:r>
                  <a:rPr lang="el-GR" sz="2000" b="1" dirty="0">
                    <a:cs typeface="Times New Roman" pitchFamily="18" charset="0"/>
                  </a:rPr>
                  <a:t>φ</a:t>
                </a:r>
                <a:r>
                  <a:rPr lang="en-US" altLang="zh-CN" sz="2000" dirty="0">
                    <a:ea typeface="宋体" pitchFamily="2" charset="-122"/>
                    <a:cs typeface="Times New Roman" pitchFamily="18" charset="0"/>
                  </a:rPr>
                  <a:t>(</a:t>
                </a:r>
                <a:r>
                  <a:rPr lang="en-US" altLang="zh-CN" sz="2000" b="1" dirty="0">
                    <a:ea typeface="宋体" pitchFamily="2" charset="-122"/>
                    <a:cs typeface="Times New Roman" pitchFamily="18" charset="0"/>
                  </a:rPr>
                  <a:t>x</a:t>
                </a:r>
                <a:r>
                  <a:rPr lang="en-US" altLang="zh-CN" sz="2000" dirty="0">
                    <a:ea typeface="宋体" pitchFamily="2" charset="-122"/>
                    <a:cs typeface="Times New Roman" pitchFamily="18" charset="0"/>
                  </a:rPr>
                  <a:t>)</a:t>
                </a:r>
              </a:p>
            </p:txBody>
          </p:sp>
        </p:grpSp>
        <p:grpSp>
          <p:nvGrpSpPr>
            <p:cNvPr id="31" name="组合 30">
              <a:extLst>
                <a:ext uri="{FF2B5EF4-FFF2-40B4-BE49-F238E27FC236}">
                  <a16:creationId xmlns:a16="http://schemas.microsoft.com/office/drawing/2014/main" id="{F92E1220-8047-4CCE-A05F-12D690F2D731}"/>
                </a:ext>
              </a:extLst>
            </p:cNvPr>
            <p:cNvGrpSpPr/>
            <p:nvPr/>
          </p:nvGrpSpPr>
          <p:grpSpPr>
            <a:xfrm>
              <a:off x="4781259" y="2139731"/>
              <a:ext cx="3814763" cy="3327400"/>
              <a:chOff x="4610100" y="2311400"/>
              <a:chExt cx="3814763" cy="3327400"/>
            </a:xfrm>
          </p:grpSpPr>
          <p:grpSp>
            <p:nvGrpSpPr>
              <p:cNvPr id="32" name="组合 31">
                <a:extLst>
                  <a:ext uri="{FF2B5EF4-FFF2-40B4-BE49-F238E27FC236}">
                    <a16:creationId xmlns:a16="http://schemas.microsoft.com/office/drawing/2014/main" id="{5FBBFC45-91D7-49E3-9620-D97D507963D2}"/>
                  </a:ext>
                </a:extLst>
              </p:cNvPr>
              <p:cNvGrpSpPr/>
              <p:nvPr/>
            </p:nvGrpSpPr>
            <p:grpSpPr>
              <a:xfrm>
                <a:off x="5629275" y="2311400"/>
                <a:ext cx="2795588" cy="3327400"/>
                <a:chOff x="5629275" y="2311400"/>
                <a:chExt cx="2795588" cy="3327400"/>
              </a:xfrm>
            </p:grpSpPr>
            <p:sp>
              <p:nvSpPr>
                <p:cNvPr id="37" name="Line 69">
                  <a:extLst>
                    <a:ext uri="{FF2B5EF4-FFF2-40B4-BE49-F238E27FC236}">
                      <a16:creationId xmlns:a16="http://schemas.microsoft.com/office/drawing/2014/main" id="{B2156070-B577-4658-83E2-682A2BA0A05B}"/>
                    </a:ext>
                  </a:extLst>
                </p:cNvPr>
                <p:cNvSpPr>
                  <a:spLocks noChangeShapeType="1"/>
                </p:cNvSpPr>
                <p:nvPr/>
              </p:nvSpPr>
              <p:spPr bwMode="auto">
                <a:xfrm flipH="1" flipV="1">
                  <a:off x="6107113" y="2311400"/>
                  <a:ext cx="0" cy="2070100"/>
                </a:xfrm>
                <a:prstGeom prst="line">
                  <a:avLst/>
                </a:prstGeom>
                <a:noFill/>
                <a:ln w="25400">
                  <a:solidFill>
                    <a:schemeClr val="tx1"/>
                  </a:solidFill>
                  <a:round/>
                  <a:headEnd/>
                  <a:tailEnd type="triangle" w="med" len="med"/>
                </a:ln>
                <a:effectLst/>
              </p:spPr>
              <p:txBody>
                <a:bodyPr/>
                <a:lstStyle/>
                <a:p>
                  <a:endParaRPr lang="zh-CN" altLang="en-US"/>
                </a:p>
              </p:txBody>
            </p:sp>
            <p:sp>
              <p:nvSpPr>
                <p:cNvPr id="38" name="Line 70">
                  <a:extLst>
                    <a:ext uri="{FF2B5EF4-FFF2-40B4-BE49-F238E27FC236}">
                      <a16:creationId xmlns:a16="http://schemas.microsoft.com/office/drawing/2014/main" id="{FA41D4DA-0406-41B8-9B16-9EC55DC60CA8}"/>
                    </a:ext>
                  </a:extLst>
                </p:cNvPr>
                <p:cNvSpPr>
                  <a:spLocks noChangeShapeType="1"/>
                </p:cNvSpPr>
                <p:nvPr/>
              </p:nvSpPr>
              <p:spPr bwMode="auto">
                <a:xfrm>
                  <a:off x="6076950" y="4398963"/>
                  <a:ext cx="2347913" cy="0"/>
                </a:xfrm>
                <a:prstGeom prst="line">
                  <a:avLst/>
                </a:prstGeom>
                <a:noFill/>
                <a:ln w="25400">
                  <a:solidFill>
                    <a:schemeClr val="tx1"/>
                  </a:solidFill>
                  <a:round/>
                  <a:headEnd/>
                  <a:tailEnd type="triangle" w="med" len="med"/>
                </a:ln>
                <a:effectLst/>
              </p:spPr>
              <p:txBody>
                <a:bodyPr/>
                <a:lstStyle/>
                <a:p>
                  <a:endParaRPr lang="zh-CN" altLang="en-US"/>
                </a:p>
              </p:txBody>
            </p:sp>
            <p:sp>
              <p:nvSpPr>
                <p:cNvPr id="39" name="AutoShape 71">
                  <a:extLst>
                    <a:ext uri="{FF2B5EF4-FFF2-40B4-BE49-F238E27FC236}">
                      <a16:creationId xmlns:a16="http://schemas.microsoft.com/office/drawing/2014/main" id="{934BDA03-4DCE-4C7F-A2A8-1624902CDF37}"/>
                    </a:ext>
                  </a:extLst>
                </p:cNvPr>
                <p:cNvSpPr>
                  <a:spLocks noChangeArrowheads="1"/>
                </p:cNvSpPr>
                <p:nvPr/>
              </p:nvSpPr>
              <p:spPr bwMode="auto">
                <a:xfrm>
                  <a:off x="6375400" y="3762375"/>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40" name="AutoShape 72">
                  <a:extLst>
                    <a:ext uri="{FF2B5EF4-FFF2-40B4-BE49-F238E27FC236}">
                      <a16:creationId xmlns:a16="http://schemas.microsoft.com/office/drawing/2014/main" id="{EAFA47AB-49BB-417C-98E3-7256D608A034}"/>
                    </a:ext>
                  </a:extLst>
                </p:cNvPr>
                <p:cNvSpPr>
                  <a:spLocks noChangeArrowheads="1"/>
                </p:cNvSpPr>
                <p:nvPr/>
              </p:nvSpPr>
              <p:spPr bwMode="auto">
                <a:xfrm>
                  <a:off x="5800725" y="4119563"/>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41" name="AutoShape 73">
                  <a:extLst>
                    <a:ext uri="{FF2B5EF4-FFF2-40B4-BE49-F238E27FC236}">
                      <a16:creationId xmlns:a16="http://schemas.microsoft.com/office/drawing/2014/main" id="{FC57A0A8-20E2-46A0-9DC0-AA34BD22975A}"/>
                    </a:ext>
                  </a:extLst>
                </p:cNvPr>
                <p:cNvSpPr>
                  <a:spLocks noChangeArrowheads="1"/>
                </p:cNvSpPr>
                <p:nvPr/>
              </p:nvSpPr>
              <p:spPr bwMode="auto">
                <a:xfrm>
                  <a:off x="6181725" y="46751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42" name="AutoShape 74">
                  <a:extLst>
                    <a:ext uri="{FF2B5EF4-FFF2-40B4-BE49-F238E27FC236}">
                      <a16:creationId xmlns:a16="http://schemas.microsoft.com/office/drawing/2014/main" id="{4D1B2661-2F06-4D15-8EED-7D49DC6EE5D3}"/>
                    </a:ext>
                  </a:extLst>
                </p:cNvPr>
                <p:cNvSpPr>
                  <a:spLocks noChangeArrowheads="1"/>
                </p:cNvSpPr>
                <p:nvPr/>
              </p:nvSpPr>
              <p:spPr bwMode="auto">
                <a:xfrm>
                  <a:off x="7000875" y="46751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43" name="AutoShape 75">
                  <a:extLst>
                    <a:ext uri="{FF2B5EF4-FFF2-40B4-BE49-F238E27FC236}">
                      <a16:creationId xmlns:a16="http://schemas.microsoft.com/office/drawing/2014/main" id="{3280AB37-D13A-488A-AFB8-9862653B0FD0}"/>
                    </a:ext>
                  </a:extLst>
                </p:cNvPr>
                <p:cNvSpPr>
                  <a:spLocks noChangeArrowheads="1"/>
                </p:cNvSpPr>
                <p:nvPr/>
              </p:nvSpPr>
              <p:spPr bwMode="auto">
                <a:xfrm>
                  <a:off x="6067425" y="3808413"/>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44" name="AutoShape 76">
                  <a:extLst>
                    <a:ext uri="{FF2B5EF4-FFF2-40B4-BE49-F238E27FC236}">
                      <a16:creationId xmlns:a16="http://schemas.microsoft.com/office/drawing/2014/main" id="{476EA46C-F8A3-4AB4-9B87-5710B4D5B18D}"/>
                    </a:ext>
                  </a:extLst>
                </p:cNvPr>
                <p:cNvSpPr>
                  <a:spLocks noChangeArrowheads="1"/>
                </p:cNvSpPr>
                <p:nvPr/>
              </p:nvSpPr>
              <p:spPr bwMode="auto">
                <a:xfrm>
                  <a:off x="6276975" y="408463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45" name="AutoShape 77">
                  <a:extLst>
                    <a:ext uri="{FF2B5EF4-FFF2-40B4-BE49-F238E27FC236}">
                      <a16:creationId xmlns:a16="http://schemas.microsoft.com/office/drawing/2014/main" id="{ED7769AB-0847-4496-B7BA-4A0EA451B18E}"/>
                    </a:ext>
                  </a:extLst>
                </p:cNvPr>
                <p:cNvSpPr>
                  <a:spLocks noChangeArrowheads="1"/>
                </p:cNvSpPr>
                <p:nvPr/>
              </p:nvSpPr>
              <p:spPr bwMode="auto">
                <a:xfrm>
                  <a:off x="6505575" y="4713288"/>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46" name="AutoShape 78">
                  <a:extLst>
                    <a:ext uri="{FF2B5EF4-FFF2-40B4-BE49-F238E27FC236}">
                      <a16:creationId xmlns:a16="http://schemas.microsoft.com/office/drawing/2014/main" id="{080FC11D-0176-409B-8DEC-1CDE06D23A1F}"/>
                    </a:ext>
                  </a:extLst>
                </p:cNvPr>
                <p:cNvSpPr>
                  <a:spLocks noChangeArrowheads="1"/>
                </p:cNvSpPr>
                <p:nvPr/>
              </p:nvSpPr>
              <p:spPr bwMode="auto">
                <a:xfrm>
                  <a:off x="6486525" y="4208463"/>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47" name="AutoShape 79">
                  <a:extLst>
                    <a:ext uri="{FF2B5EF4-FFF2-40B4-BE49-F238E27FC236}">
                      <a16:creationId xmlns:a16="http://schemas.microsoft.com/office/drawing/2014/main" id="{1E1BAD58-DA1B-41C0-A11A-5E1D2F57E4CF}"/>
                    </a:ext>
                  </a:extLst>
                </p:cNvPr>
                <p:cNvSpPr>
                  <a:spLocks noChangeArrowheads="1"/>
                </p:cNvSpPr>
                <p:nvPr/>
              </p:nvSpPr>
              <p:spPr bwMode="auto">
                <a:xfrm>
                  <a:off x="8093075" y="38433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48" name="AutoShape 80">
                  <a:extLst>
                    <a:ext uri="{FF2B5EF4-FFF2-40B4-BE49-F238E27FC236}">
                      <a16:creationId xmlns:a16="http://schemas.microsoft.com/office/drawing/2014/main" id="{BCB875A8-0531-4E8A-AF47-CCDFC8296D50}"/>
                    </a:ext>
                  </a:extLst>
                </p:cNvPr>
                <p:cNvSpPr>
                  <a:spLocks noChangeArrowheads="1"/>
                </p:cNvSpPr>
                <p:nvPr/>
              </p:nvSpPr>
              <p:spPr bwMode="auto">
                <a:xfrm>
                  <a:off x="7953375" y="50561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49" name="AutoShape 81">
                  <a:extLst>
                    <a:ext uri="{FF2B5EF4-FFF2-40B4-BE49-F238E27FC236}">
                      <a16:creationId xmlns:a16="http://schemas.microsoft.com/office/drawing/2014/main" id="{F0785344-842E-4741-B3AB-1EF86D40069C}"/>
                    </a:ext>
                  </a:extLst>
                </p:cNvPr>
                <p:cNvSpPr>
                  <a:spLocks noChangeArrowheads="1"/>
                </p:cNvSpPr>
                <p:nvPr/>
              </p:nvSpPr>
              <p:spPr bwMode="auto">
                <a:xfrm>
                  <a:off x="7477125" y="28082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50" name="AutoShape 82">
                  <a:extLst>
                    <a:ext uri="{FF2B5EF4-FFF2-40B4-BE49-F238E27FC236}">
                      <a16:creationId xmlns:a16="http://schemas.microsoft.com/office/drawing/2014/main" id="{8442B140-8665-41C5-B78F-E5E38B5E904D}"/>
                    </a:ext>
                  </a:extLst>
                </p:cNvPr>
                <p:cNvSpPr>
                  <a:spLocks noChangeArrowheads="1"/>
                </p:cNvSpPr>
                <p:nvPr/>
              </p:nvSpPr>
              <p:spPr bwMode="auto">
                <a:xfrm>
                  <a:off x="7483475" y="40719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51" name="AutoShape 83">
                  <a:extLst>
                    <a:ext uri="{FF2B5EF4-FFF2-40B4-BE49-F238E27FC236}">
                      <a16:creationId xmlns:a16="http://schemas.microsoft.com/office/drawing/2014/main" id="{BD79B228-53DF-496C-BDAE-6D112CB775B1}"/>
                    </a:ext>
                  </a:extLst>
                </p:cNvPr>
                <p:cNvSpPr>
                  <a:spLocks noChangeArrowheads="1"/>
                </p:cNvSpPr>
                <p:nvPr/>
              </p:nvSpPr>
              <p:spPr bwMode="auto">
                <a:xfrm>
                  <a:off x="8181975" y="45799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52" name="AutoShape 84">
                  <a:extLst>
                    <a:ext uri="{FF2B5EF4-FFF2-40B4-BE49-F238E27FC236}">
                      <a16:creationId xmlns:a16="http://schemas.microsoft.com/office/drawing/2014/main" id="{60294C38-035D-4AFE-81BE-00D6C81E6DBA}"/>
                    </a:ext>
                  </a:extLst>
                </p:cNvPr>
                <p:cNvSpPr>
                  <a:spLocks noChangeArrowheads="1"/>
                </p:cNvSpPr>
                <p:nvPr/>
              </p:nvSpPr>
              <p:spPr bwMode="auto">
                <a:xfrm>
                  <a:off x="7007225" y="35194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53" name="AutoShape 85">
                  <a:extLst>
                    <a:ext uri="{FF2B5EF4-FFF2-40B4-BE49-F238E27FC236}">
                      <a16:creationId xmlns:a16="http://schemas.microsoft.com/office/drawing/2014/main" id="{EAFC69A7-1B4D-4234-A812-AF6478F4EBC3}"/>
                    </a:ext>
                  </a:extLst>
                </p:cNvPr>
                <p:cNvSpPr>
                  <a:spLocks noChangeArrowheads="1"/>
                </p:cNvSpPr>
                <p:nvPr/>
              </p:nvSpPr>
              <p:spPr bwMode="auto">
                <a:xfrm>
                  <a:off x="7610475" y="475138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54" name="AutoShape 86">
                  <a:extLst>
                    <a:ext uri="{FF2B5EF4-FFF2-40B4-BE49-F238E27FC236}">
                      <a16:creationId xmlns:a16="http://schemas.microsoft.com/office/drawing/2014/main" id="{84E2A8F0-6F9E-49D5-96C5-43E39EFF0BA6}"/>
                    </a:ext>
                  </a:extLst>
                </p:cNvPr>
                <p:cNvSpPr>
                  <a:spLocks noChangeArrowheads="1"/>
                </p:cNvSpPr>
                <p:nvPr/>
              </p:nvSpPr>
              <p:spPr bwMode="auto">
                <a:xfrm>
                  <a:off x="7400925" y="30178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55" name="AutoShape 87">
                  <a:extLst>
                    <a:ext uri="{FF2B5EF4-FFF2-40B4-BE49-F238E27FC236}">
                      <a16:creationId xmlns:a16="http://schemas.microsoft.com/office/drawing/2014/main" id="{0537AB7D-B3FF-43CE-ABB3-9CE806CCA6DD}"/>
                    </a:ext>
                  </a:extLst>
                </p:cNvPr>
                <p:cNvSpPr>
                  <a:spLocks noChangeArrowheads="1"/>
                </p:cNvSpPr>
                <p:nvPr/>
              </p:nvSpPr>
              <p:spPr bwMode="auto">
                <a:xfrm>
                  <a:off x="6010275" y="4524375"/>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56" name="AutoShape 88">
                  <a:extLst>
                    <a:ext uri="{FF2B5EF4-FFF2-40B4-BE49-F238E27FC236}">
                      <a16:creationId xmlns:a16="http://schemas.microsoft.com/office/drawing/2014/main" id="{3E69E970-F5A6-4C3F-A9D5-2CF16E1CE76F}"/>
                    </a:ext>
                  </a:extLst>
                </p:cNvPr>
                <p:cNvSpPr>
                  <a:spLocks noChangeArrowheads="1"/>
                </p:cNvSpPr>
                <p:nvPr/>
              </p:nvSpPr>
              <p:spPr bwMode="auto">
                <a:xfrm>
                  <a:off x="5629275" y="4657725"/>
                  <a:ext cx="88900" cy="88900"/>
                </a:xfrm>
                <a:prstGeom prst="octagon">
                  <a:avLst>
                    <a:gd name="adj" fmla="val 29287"/>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57" name="AutoShape 89">
                  <a:extLst>
                    <a:ext uri="{FF2B5EF4-FFF2-40B4-BE49-F238E27FC236}">
                      <a16:creationId xmlns:a16="http://schemas.microsoft.com/office/drawing/2014/main" id="{D1891E5E-39FE-4470-A738-E33C09ED809A}"/>
                    </a:ext>
                  </a:extLst>
                </p:cNvPr>
                <p:cNvSpPr>
                  <a:spLocks noChangeArrowheads="1"/>
                </p:cNvSpPr>
                <p:nvPr/>
              </p:nvSpPr>
              <p:spPr bwMode="auto">
                <a:xfrm>
                  <a:off x="7391400" y="3143250"/>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58" name="AutoShape 91">
                  <a:extLst>
                    <a:ext uri="{FF2B5EF4-FFF2-40B4-BE49-F238E27FC236}">
                      <a16:creationId xmlns:a16="http://schemas.microsoft.com/office/drawing/2014/main" id="{2207EF3E-06F1-4A41-B993-AF9EA96BDB30}"/>
                    </a:ext>
                  </a:extLst>
                </p:cNvPr>
                <p:cNvSpPr>
                  <a:spLocks noChangeArrowheads="1"/>
                </p:cNvSpPr>
                <p:nvPr/>
              </p:nvSpPr>
              <p:spPr bwMode="auto">
                <a:xfrm>
                  <a:off x="6943725" y="26749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59" name="AutoShape 92">
                  <a:extLst>
                    <a:ext uri="{FF2B5EF4-FFF2-40B4-BE49-F238E27FC236}">
                      <a16:creationId xmlns:a16="http://schemas.microsoft.com/office/drawing/2014/main" id="{2FA7F322-0093-4C02-9BA1-1C6CAE88CCF1}"/>
                    </a:ext>
                  </a:extLst>
                </p:cNvPr>
                <p:cNvSpPr>
                  <a:spLocks noChangeArrowheads="1"/>
                </p:cNvSpPr>
                <p:nvPr/>
              </p:nvSpPr>
              <p:spPr bwMode="auto">
                <a:xfrm>
                  <a:off x="8067675" y="3246438"/>
                  <a:ext cx="88900" cy="88900"/>
                </a:xfrm>
                <a:prstGeom prst="octagon">
                  <a:avLst>
                    <a:gd name="adj" fmla="val 29287"/>
                  </a:avLst>
                </a:prstGeom>
                <a:solidFill>
                  <a:srgbClr val="0000FF"/>
                </a:solidFill>
                <a:ln w="9525" algn="ctr">
                  <a:solidFill>
                    <a:srgbClr val="0000FF"/>
                  </a:solidFill>
                  <a:miter lim="800000"/>
                  <a:headEnd/>
                  <a:tailEnd/>
                </a:ln>
                <a:effectLst/>
              </p:spPr>
              <p:txBody>
                <a:bodyPr wrap="none" anchor="ctr"/>
                <a:lstStyle/>
                <a:p>
                  <a:endParaRPr lang="zh-CN" altLang="en-US"/>
                </a:p>
              </p:txBody>
            </p:sp>
            <p:sp>
              <p:nvSpPr>
                <p:cNvPr id="60" name="Line 94">
                  <a:extLst>
                    <a:ext uri="{FF2B5EF4-FFF2-40B4-BE49-F238E27FC236}">
                      <a16:creationId xmlns:a16="http://schemas.microsoft.com/office/drawing/2014/main" id="{A4D315A1-FE19-448E-ABB3-CE2941E5E25F}"/>
                    </a:ext>
                  </a:extLst>
                </p:cNvPr>
                <p:cNvSpPr>
                  <a:spLocks noChangeShapeType="1"/>
                </p:cNvSpPr>
                <p:nvPr/>
              </p:nvSpPr>
              <p:spPr bwMode="auto">
                <a:xfrm>
                  <a:off x="6096000" y="3048000"/>
                  <a:ext cx="1447800" cy="1333500"/>
                </a:xfrm>
                <a:prstGeom prst="line">
                  <a:avLst/>
                </a:prstGeom>
                <a:noFill/>
                <a:ln w="15875">
                  <a:solidFill>
                    <a:schemeClr val="tx2"/>
                  </a:solidFill>
                  <a:prstDash val="sysDot"/>
                  <a:round/>
                  <a:headEnd/>
                  <a:tailEnd/>
                </a:ln>
                <a:effectLst/>
              </p:spPr>
              <p:txBody>
                <a:bodyPr/>
                <a:lstStyle/>
                <a:p>
                  <a:endParaRPr lang="zh-CN" altLang="en-US"/>
                </a:p>
              </p:txBody>
            </p:sp>
            <p:sp>
              <p:nvSpPr>
                <p:cNvPr id="61" name="Line 95">
                  <a:extLst>
                    <a:ext uri="{FF2B5EF4-FFF2-40B4-BE49-F238E27FC236}">
                      <a16:creationId xmlns:a16="http://schemas.microsoft.com/office/drawing/2014/main" id="{6013BE57-D6F4-4400-8D2C-EB35510457F2}"/>
                    </a:ext>
                  </a:extLst>
                </p:cNvPr>
                <p:cNvSpPr>
                  <a:spLocks noChangeShapeType="1"/>
                </p:cNvSpPr>
                <p:nvPr/>
              </p:nvSpPr>
              <p:spPr bwMode="auto">
                <a:xfrm flipV="1">
                  <a:off x="6324600" y="4419600"/>
                  <a:ext cx="1219200" cy="1219200"/>
                </a:xfrm>
                <a:prstGeom prst="line">
                  <a:avLst/>
                </a:prstGeom>
                <a:noFill/>
                <a:ln w="15875">
                  <a:solidFill>
                    <a:schemeClr val="tx2"/>
                  </a:solidFill>
                  <a:prstDash val="sysDot"/>
                  <a:round/>
                  <a:headEnd/>
                  <a:tailEnd/>
                </a:ln>
                <a:effectLst/>
              </p:spPr>
              <p:txBody>
                <a:bodyPr/>
                <a:lstStyle/>
                <a:p>
                  <a:endParaRPr lang="zh-CN" altLang="en-US"/>
                </a:p>
              </p:txBody>
            </p:sp>
          </p:grpSp>
          <p:grpSp>
            <p:nvGrpSpPr>
              <p:cNvPr id="33" name="组合 32">
                <a:extLst>
                  <a:ext uri="{FF2B5EF4-FFF2-40B4-BE49-F238E27FC236}">
                    <a16:creationId xmlns:a16="http://schemas.microsoft.com/office/drawing/2014/main" id="{BE2C07C0-E82E-4692-A6DD-2F1007C282B5}"/>
                  </a:ext>
                </a:extLst>
              </p:cNvPr>
              <p:cNvGrpSpPr/>
              <p:nvPr/>
            </p:nvGrpSpPr>
            <p:grpSpPr>
              <a:xfrm>
                <a:off x="4610100" y="3086100"/>
                <a:ext cx="1714500" cy="2533650"/>
                <a:chOff x="4610100" y="3086100"/>
                <a:chExt cx="1714500" cy="2533650"/>
              </a:xfrm>
            </p:grpSpPr>
            <p:sp>
              <p:nvSpPr>
                <p:cNvPr id="34" name="Line 93">
                  <a:extLst>
                    <a:ext uri="{FF2B5EF4-FFF2-40B4-BE49-F238E27FC236}">
                      <a16:creationId xmlns:a16="http://schemas.microsoft.com/office/drawing/2014/main" id="{F2499AD2-0296-40DE-9C5B-89BCFD60880F}"/>
                    </a:ext>
                  </a:extLst>
                </p:cNvPr>
                <p:cNvSpPr>
                  <a:spLocks noChangeShapeType="1"/>
                </p:cNvSpPr>
                <p:nvPr/>
              </p:nvSpPr>
              <p:spPr bwMode="auto">
                <a:xfrm flipH="1">
                  <a:off x="4859338" y="4400550"/>
                  <a:ext cx="1238250" cy="996950"/>
                </a:xfrm>
                <a:prstGeom prst="line">
                  <a:avLst/>
                </a:prstGeom>
                <a:noFill/>
                <a:ln w="25400">
                  <a:solidFill>
                    <a:schemeClr val="tx1"/>
                  </a:solidFill>
                  <a:round/>
                  <a:headEnd/>
                  <a:tailEnd type="triangle" w="med" len="med"/>
                </a:ln>
                <a:effectLst/>
              </p:spPr>
              <p:txBody>
                <a:bodyPr/>
                <a:lstStyle/>
                <a:p>
                  <a:endParaRPr lang="zh-CN" altLang="en-US"/>
                </a:p>
              </p:txBody>
            </p:sp>
            <p:sp>
              <p:nvSpPr>
                <p:cNvPr id="35" name="Line 96">
                  <a:extLst>
                    <a:ext uri="{FF2B5EF4-FFF2-40B4-BE49-F238E27FC236}">
                      <a16:creationId xmlns:a16="http://schemas.microsoft.com/office/drawing/2014/main" id="{E2CD7873-787B-4C77-B896-233790D8BB4E}"/>
                    </a:ext>
                  </a:extLst>
                </p:cNvPr>
                <p:cNvSpPr>
                  <a:spLocks noChangeShapeType="1"/>
                </p:cNvSpPr>
                <p:nvPr/>
              </p:nvSpPr>
              <p:spPr bwMode="auto">
                <a:xfrm flipV="1">
                  <a:off x="4629150" y="3086100"/>
                  <a:ext cx="1466850" cy="838200"/>
                </a:xfrm>
                <a:prstGeom prst="line">
                  <a:avLst/>
                </a:prstGeom>
                <a:noFill/>
                <a:ln w="15875">
                  <a:solidFill>
                    <a:schemeClr val="tx2"/>
                  </a:solidFill>
                  <a:prstDash val="sysDot"/>
                  <a:round/>
                  <a:headEnd/>
                  <a:tailEnd/>
                </a:ln>
                <a:effectLst/>
              </p:spPr>
              <p:txBody>
                <a:bodyPr/>
                <a:lstStyle/>
                <a:p>
                  <a:endParaRPr lang="zh-CN" altLang="en-US"/>
                </a:p>
              </p:txBody>
            </p:sp>
            <p:sp>
              <p:nvSpPr>
                <p:cNvPr id="36" name="Line 97">
                  <a:extLst>
                    <a:ext uri="{FF2B5EF4-FFF2-40B4-BE49-F238E27FC236}">
                      <a16:creationId xmlns:a16="http://schemas.microsoft.com/office/drawing/2014/main" id="{A53DA533-70F3-40C5-AE23-8D2BB24E89EB}"/>
                    </a:ext>
                  </a:extLst>
                </p:cNvPr>
                <p:cNvSpPr>
                  <a:spLocks noChangeShapeType="1"/>
                </p:cNvSpPr>
                <p:nvPr/>
              </p:nvSpPr>
              <p:spPr bwMode="auto">
                <a:xfrm>
                  <a:off x="4610100" y="3924300"/>
                  <a:ext cx="1714500" cy="1695450"/>
                </a:xfrm>
                <a:prstGeom prst="line">
                  <a:avLst/>
                </a:prstGeom>
                <a:noFill/>
                <a:ln w="15875">
                  <a:solidFill>
                    <a:schemeClr val="tx2"/>
                  </a:solidFill>
                  <a:prstDash val="sysDot"/>
                  <a:round/>
                  <a:headEnd/>
                  <a:tailEnd/>
                </a:ln>
                <a:effectLst/>
              </p:spPr>
              <p:txBody>
                <a:bodyPr/>
                <a:lstStyle/>
                <a:p>
                  <a:endParaRPr lang="zh-CN" altLang="en-US"/>
                </a:p>
              </p:txBody>
            </p:sp>
          </p:grpSp>
        </p:grpSp>
      </p:grpSp>
      <p:sp>
        <p:nvSpPr>
          <p:cNvPr id="63" name="标题 1">
            <a:extLst>
              <a:ext uri="{FF2B5EF4-FFF2-40B4-BE49-F238E27FC236}">
                <a16:creationId xmlns:a16="http://schemas.microsoft.com/office/drawing/2014/main" id="{FE785ED8-5D87-4A71-B444-0B06E0B85617}"/>
              </a:ext>
            </a:extLst>
          </p:cNvPr>
          <p:cNvSpPr txBox="1"/>
          <p:nvPr/>
        </p:nvSpPr>
        <p:spPr>
          <a:xfrm>
            <a:off x="0" y="1503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非线性支持向量机与核函数</a:t>
            </a:r>
          </a:p>
        </p:txBody>
      </p:sp>
    </p:spTree>
    <p:extLst>
      <p:ext uri="{BB962C8B-B14F-4D97-AF65-F5344CB8AC3E}">
        <p14:creationId xmlns:p14="http://schemas.microsoft.com/office/powerpoint/2010/main" val="330446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1143000"/>
          </a:xfrm>
        </p:spPr>
        <p:txBody>
          <a:bodyPr>
            <a:normAutofit/>
          </a:bodyPr>
          <a:lstStyle/>
          <a:p>
            <a:pPr marL="314325" marR="312420" algn="l">
              <a:spcBef>
                <a:spcPts val="15"/>
              </a:spcBef>
              <a:spcAft>
                <a:spcPts val="0"/>
              </a:spcAft>
            </a:pPr>
            <a:r>
              <a:rPr lang="en-US" altLang="zh-CN" sz="3200" b="1" kern="0" dirty="0">
                <a:effectLst/>
                <a:ea typeface="仿宋" panose="02010609060101010101" pitchFamily="49" charset="-122"/>
              </a:rPr>
              <a:t>SVM</a:t>
            </a:r>
            <a:r>
              <a:rPr lang="zh-CN" altLang="en-US" sz="3200" b="1" kern="0" dirty="0">
                <a:effectLst/>
                <a:ea typeface="仿宋" panose="02010609060101010101" pitchFamily="49" charset="-122"/>
              </a:rPr>
              <a:t>分类</a:t>
            </a:r>
            <a:endParaRPr lang="zh-CN" altLang="zh-CN" sz="3200" b="1" kern="0" dirty="0">
              <a:effectLst/>
              <a:latin typeface="仿宋" panose="02010609060101010101" pitchFamily="49" charset="-122"/>
              <a:ea typeface="仿宋" panose="02010609060101010101" pitchFamily="49"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528775"/>
            <a:ext cx="3048000" cy="666750"/>
          </a:xfrm>
          <a:prstGeom prst="rect">
            <a:avLst/>
          </a:prstGeom>
        </p:spPr>
      </p:pic>
      <p:sp>
        <p:nvSpPr>
          <p:cNvPr id="6" name="内容占位符 2"/>
          <p:cNvSpPr>
            <a:spLocks noGrp="1"/>
          </p:cNvSpPr>
          <p:nvPr>
            <p:ph idx="1"/>
          </p:nvPr>
        </p:nvSpPr>
        <p:spPr>
          <a:xfrm>
            <a:off x="457200" y="1013478"/>
            <a:ext cx="8229600" cy="4525963"/>
          </a:xfrm>
        </p:spPr>
        <p:txBody>
          <a:bodyPr>
            <a:noAutofit/>
          </a:bodyPr>
          <a:lstStyle/>
          <a:p>
            <a:pPr>
              <a:lnSpc>
                <a:spcPct val="120000"/>
              </a:lnSpc>
            </a:pPr>
            <a:r>
              <a:rPr lang="zh-CN" altLang="en-US" sz="2400" dirty="0"/>
              <a:t>支持向量机</a:t>
            </a:r>
            <a:r>
              <a:rPr lang="en-US" altLang="zh-CN" sz="2400" dirty="0"/>
              <a:t>(support vector machines.  SVM)</a:t>
            </a:r>
          </a:p>
          <a:p>
            <a:pPr>
              <a:lnSpc>
                <a:spcPct val="120000"/>
              </a:lnSpc>
            </a:pPr>
            <a:r>
              <a:rPr lang="zh-CN" altLang="en-US" sz="2400" dirty="0"/>
              <a:t>当输入空间为欧氏空间或离散集合、特征空间为希尔伯特空间时，核函数</a:t>
            </a:r>
            <a:r>
              <a:rPr lang="en-US" altLang="zh-CN" sz="2400" dirty="0"/>
              <a:t>(kernel function)</a:t>
            </a:r>
            <a:r>
              <a:rPr lang="zh-CN" altLang="en-US" sz="2400" dirty="0"/>
              <a:t>表示将输入从输入空间映射到特征空间得到的特征向量之间的内积；</a:t>
            </a:r>
            <a:endParaRPr lang="en-US" altLang="zh-CN" sz="2400" dirty="0"/>
          </a:p>
          <a:p>
            <a:pPr>
              <a:lnSpc>
                <a:spcPct val="120000"/>
              </a:lnSpc>
            </a:pPr>
            <a:r>
              <a:rPr lang="zh-CN" altLang="en-US" sz="2400" dirty="0"/>
              <a:t>通过使用核函数可以学习非线性支持向量机，等价于隐式地在高维的特征空间中学习线性支持向量机，这样的方法称为核技巧；</a:t>
            </a:r>
            <a:endParaRPr lang="en-US" altLang="zh-CN" sz="2400" dirty="0"/>
          </a:p>
          <a:p>
            <a:pPr>
              <a:lnSpc>
                <a:spcPct val="120000"/>
              </a:lnSpc>
            </a:pPr>
            <a:r>
              <a:rPr lang="zh-CN" altLang="en-US" sz="2400" dirty="0"/>
              <a:t>核方法</a:t>
            </a:r>
            <a:r>
              <a:rPr lang="en-US" altLang="zh-CN" sz="2400" dirty="0"/>
              <a:t>(kernel method)</a:t>
            </a:r>
            <a:r>
              <a:rPr lang="zh-CN" altLang="en-US" sz="2400" dirty="0"/>
              <a:t>是比支持向量机更为一般的机器学习方法</a:t>
            </a:r>
            <a:r>
              <a:rPr lang="en-US" altLang="zh-CN" sz="2400" dirty="0"/>
              <a:t>.</a:t>
            </a:r>
            <a:endParaRPr lang="zh-CN" altLang="en-US" sz="2400" dirty="0"/>
          </a:p>
          <a:p>
            <a:pPr>
              <a:lnSpc>
                <a:spcPct val="120000"/>
              </a:lnSpc>
            </a:pPr>
            <a:endParaRPr lang="en-US" altLang="zh-CN" sz="2400" dirty="0"/>
          </a:p>
          <a:p>
            <a:pPr lvl="1"/>
            <a:endParaRPr lang="en-US" altLang="zh-CN" sz="2000" dirty="0">
              <a:latin typeface="+mn-ea"/>
            </a:endParaRPr>
          </a:p>
          <a:p>
            <a:pPr lvl="1"/>
            <a:endParaRPr lang="en-US" altLang="zh-CN" sz="2000" dirty="0">
              <a:latin typeface="+mn-ea"/>
            </a:endParaRPr>
          </a:p>
          <a:p>
            <a:pPr marL="0" indent="0">
              <a:buNone/>
            </a:pPr>
            <a:endParaRPr lang="en-US" altLang="zh-CN" sz="2400" dirty="0"/>
          </a:p>
        </p:txBody>
      </p:sp>
    </p:spTree>
    <p:extLst>
      <p:ext uri="{BB962C8B-B14F-4D97-AF65-F5344CB8AC3E}">
        <p14:creationId xmlns:p14="http://schemas.microsoft.com/office/powerpoint/2010/main" val="28608877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7886700" cy="5040560"/>
          </a:xfrm>
        </p:spPr>
        <p:txBody>
          <a:bodyPr>
            <a:normAutofit lnSpcReduction="10000"/>
          </a:bodyPr>
          <a:lstStyle/>
          <a:p>
            <a:pPr>
              <a:lnSpc>
                <a:spcPct val="130000"/>
              </a:lnSpc>
            </a:pPr>
            <a:r>
              <a:rPr lang="zh-CN" altLang="en-US" sz="2600" dirty="0"/>
              <a:t>用线性分类方法求解非线性分类问题分为两步</a:t>
            </a:r>
            <a:r>
              <a:rPr lang="en-US" altLang="zh-CN" sz="2600" dirty="0"/>
              <a:t>:</a:t>
            </a:r>
          </a:p>
          <a:p>
            <a:pPr lvl="1">
              <a:lnSpc>
                <a:spcPct val="130000"/>
              </a:lnSpc>
            </a:pPr>
            <a:r>
              <a:rPr lang="zh-CN" altLang="en-US" sz="2200" dirty="0"/>
              <a:t>首先使用一个变换将原空间的数据映射到新空间</a:t>
            </a:r>
            <a:r>
              <a:rPr lang="en-US" altLang="zh-CN" sz="2200" dirty="0"/>
              <a:t>;</a:t>
            </a:r>
          </a:p>
          <a:p>
            <a:pPr lvl="1">
              <a:lnSpc>
                <a:spcPct val="130000"/>
              </a:lnSpc>
            </a:pPr>
            <a:r>
              <a:rPr lang="zh-CN" altLang="en-US" sz="2200" dirty="0"/>
              <a:t>然后在新空间里用线性分类学习方法从训练数据中学习分类模型</a:t>
            </a:r>
            <a:r>
              <a:rPr lang="zh-CN" altLang="en-US" sz="2400" dirty="0"/>
              <a:t>。</a:t>
            </a:r>
            <a:endParaRPr lang="en-US" altLang="zh-CN" sz="2400" dirty="0"/>
          </a:p>
          <a:p>
            <a:pPr>
              <a:lnSpc>
                <a:spcPct val="130000"/>
              </a:lnSpc>
            </a:pPr>
            <a:r>
              <a:rPr lang="zh-CN" altLang="en-US" sz="2600" dirty="0">
                <a:solidFill>
                  <a:srgbClr val="C00000"/>
                </a:solidFill>
              </a:rPr>
              <a:t>核技巧</a:t>
            </a:r>
            <a:r>
              <a:rPr lang="zh-CN" altLang="en-US" sz="2600" dirty="0"/>
              <a:t>就属于这样的方法</a:t>
            </a:r>
            <a:endParaRPr lang="en-US" altLang="zh-CN" sz="2600" dirty="0"/>
          </a:p>
          <a:p>
            <a:pPr lvl="1">
              <a:lnSpc>
                <a:spcPct val="130000"/>
              </a:lnSpc>
            </a:pPr>
            <a:r>
              <a:rPr lang="zh-CN" altLang="en-US" sz="2200" dirty="0"/>
              <a:t>核技巧应用到支持向量机，其基本想法：通过一个非线性变换将输入空间</a:t>
            </a:r>
            <a:r>
              <a:rPr lang="en-US" altLang="zh-CN" sz="2200" dirty="0"/>
              <a:t>(</a:t>
            </a:r>
            <a:r>
              <a:rPr lang="zh-CN" altLang="en-US" sz="2200" dirty="0"/>
              <a:t>欧氏空间</a:t>
            </a:r>
            <a:r>
              <a:rPr lang="en-US" altLang="zh-CN" sz="2200" dirty="0"/>
              <a:t>R”</a:t>
            </a:r>
            <a:r>
              <a:rPr lang="zh-CN" altLang="en-US" sz="2200" dirty="0"/>
              <a:t>或离散集合</a:t>
            </a:r>
            <a:r>
              <a:rPr lang="en-US" altLang="zh-CN" sz="2200" dirty="0"/>
              <a:t>)</a:t>
            </a:r>
            <a:r>
              <a:rPr lang="zh-CN" altLang="en-US" sz="2200" dirty="0"/>
              <a:t>对应于一个特征空间</a:t>
            </a:r>
            <a:r>
              <a:rPr lang="en-US" altLang="zh-CN" sz="2200" dirty="0"/>
              <a:t>(</a:t>
            </a:r>
            <a:r>
              <a:rPr lang="zh-CN" altLang="en-US" sz="2200" dirty="0"/>
              <a:t>希尔伯特空间</a:t>
            </a:r>
            <a:r>
              <a:rPr lang="en-US" altLang="zh-CN" sz="2200" dirty="0"/>
              <a:t>)</a:t>
            </a:r>
            <a:r>
              <a:rPr lang="zh-CN" altLang="en-US" sz="2200" dirty="0"/>
              <a:t>，使得在输入空间中的超曲面模型对应于特征空间中的超平面模型</a:t>
            </a:r>
            <a:r>
              <a:rPr lang="en-US" altLang="zh-CN" sz="2200" dirty="0"/>
              <a:t>(</a:t>
            </a:r>
            <a:r>
              <a:rPr lang="zh-CN" altLang="en-US" sz="2200" dirty="0"/>
              <a:t>支持向量机</a:t>
            </a:r>
            <a:r>
              <a:rPr lang="en-US" altLang="zh-CN" sz="2200" dirty="0"/>
              <a:t>)</a:t>
            </a:r>
            <a:r>
              <a:rPr lang="zh-CN" altLang="en-US" sz="2200" dirty="0"/>
              <a:t>。分类问题的学习任务通过在特征空间中求解</a:t>
            </a:r>
            <a:r>
              <a:rPr lang="zh-CN" altLang="en-US" sz="2200" dirty="0">
                <a:solidFill>
                  <a:srgbClr val="C00000"/>
                </a:solidFill>
              </a:rPr>
              <a:t>线性支持向量机</a:t>
            </a:r>
            <a:r>
              <a:rPr lang="zh-CN" altLang="en-US" sz="2200" dirty="0"/>
              <a:t>就可以完成</a:t>
            </a:r>
            <a:r>
              <a:rPr lang="en-US" altLang="zh-CN" sz="2200" dirty="0"/>
              <a:t>.</a:t>
            </a:r>
          </a:p>
          <a:p>
            <a:pPr lvl="1">
              <a:lnSpc>
                <a:spcPct val="130000"/>
              </a:lnSpc>
            </a:pPr>
            <a:endParaRPr lang="en-US" altLang="zh-CN" sz="2400" dirty="0"/>
          </a:p>
        </p:txBody>
      </p:sp>
      <p:sp>
        <p:nvSpPr>
          <p:cNvPr id="4" name="标题 1"/>
          <p:cNvSpPr txBox="1"/>
          <p:nvPr/>
        </p:nvSpPr>
        <p:spPr>
          <a:xfrm>
            <a:off x="-17404" y="1317"/>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非线性支持向量机与核函数</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268760"/>
            <a:ext cx="7886700" cy="4576569"/>
          </a:xfrm>
        </p:spPr>
        <p:txBody>
          <a:bodyPr>
            <a:normAutofit lnSpcReduction="10000"/>
          </a:bodyPr>
          <a:lstStyle/>
          <a:p>
            <a:r>
              <a:rPr lang="zh-CN" altLang="en-US" sz="2400" dirty="0"/>
              <a:t>核函数定义：</a:t>
            </a:r>
            <a:endParaRPr lang="en-US" altLang="zh-CN" sz="2400" dirty="0"/>
          </a:p>
          <a:p>
            <a:r>
              <a:rPr lang="zh-CN" altLang="en-US" sz="2400" dirty="0"/>
              <a:t>设</a:t>
            </a:r>
            <a:r>
              <a:rPr lang="en-US" altLang="zh-CN" sz="2400" dirty="0"/>
              <a:t>X</a:t>
            </a:r>
            <a:r>
              <a:rPr lang="zh-CN" altLang="en-US" sz="2400" dirty="0"/>
              <a:t>是输入空间</a:t>
            </a:r>
            <a:r>
              <a:rPr lang="en-US" altLang="zh-CN" sz="2400" dirty="0"/>
              <a:t>(</a:t>
            </a:r>
            <a:r>
              <a:rPr lang="zh-CN" altLang="en-US" sz="2400" dirty="0"/>
              <a:t>欧氏空间</a:t>
            </a:r>
            <a:r>
              <a:rPr lang="en-US" altLang="zh-CN" sz="2400" dirty="0" err="1"/>
              <a:t>R</a:t>
            </a:r>
            <a:r>
              <a:rPr lang="en-US" altLang="zh-CN" sz="2400" baseline="30000" dirty="0" err="1"/>
              <a:t>n</a:t>
            </a:r>
            <a:r>
              <a:rPr lang="zh-CN" altLang="en-US" sz="2400" dirty="0"/>
              <a:t>的子集或离散集合</a:t>
            </a:r>
            <a:r>
              <a:rPr lang="en-US" altLang="zh-CN" sz="2400" dirty="0"/>
              <a:t>)</a:t>
            </a:r>
            <a:r>
              <a:rPr lang="zh-CN" altLang="en-US" sz="2400" dirty="0"/>
              <a:t>，又设</a:t>
            </a:r>
            <a:r>
              <a:rPr lang="en-US" altLang="zh-CN" sz="2400" dirty="0"/>
              <a:t>H</a:t>
            </a:r>
            <a:r>
              <a:rPr lang="zh-CN" altLang="en-US" sz="2400" dirty="0"/>
              <a:t>为特征空间</a:t>
            </a:r>
            <a:r>
              <a:rPr lang="en-US" altLang="zh-CN" sz="2400" dirty="0"/>
              <a:t>(</a:t>
            </a:r>
            <a:r>
              <a:rPr lang="zh-CN" altLang="en-US" sz="2400" dirty="0"/>
              <a:t>希尔伯特空间</a:t>
            </a:r>
            <a:r>
              <a:rPr lang="en-US" altLang="zh-CN" sz="2400" dirty="0"/>
              <a:t>)</a:t>
            </a:r>
            <a:r>
              <a:rPr lang="zh-CN" altLang="en-US" sz="2400" dirty="0"/>
              <a:t>，如果存在一个从</a:t>
            </a:r>
            <a:r>
              <a:rPr lang="en-US" altLang="zh-CN" sz="2400" dirty="0"/>
              <a:t>X</a:t>
            </a:r>
            <a:r>
              <a:rPr lang="zh-CN" altLang="en-US" sz="2400" dirty="0"/>
              <a:t>到</a:t>
            </a:r>
            <a:r>
              <a:rPr lang="en-US" altLang="zh-CN" sz="2400" dirty="0"/>
              <a:t>H</a:t>
            </a:r>
            <a:r>
              <a:rPr lang="zh-CN" altLang="en-US" sz="2400" dirty="0"/>
              <a:t>的映射</a:t>
            </a:r>
            <a:endParaRPr lang="en-US" altLang="zh-CN" sz="2400" dirty="0"/>
          </a:p>
          <a:p>
            <a:endParaRPr lang="en-US" altLang="zh-CN" sz="2400" dirty="0"/>
          </a:p>
          <a:p>
            <a:r>
              <a:rPr lang="zh-CN" altLang="en-US" sz="2400" dirty="0"/>
              <a:t>使得对所有</a:t>
            </a:r>
            <a:endParaRPr lang="en-US" altLang="zh-CN" sz="2400" dirty="0"/>
          </a:p>
          <a:p>
            <a:endParaRPr lang="en-US" altLang="zh-CN" sz="2400" dirty="0"/>
          </a:p>
          <a:p>
            <a:r>
              <a:rPr lang="zh-CN" altLang="en-US" sz="2400" dirty="0"/>
              <a:t>函数</a:t>
            </a:r>
            <a:r>
              <a:rPr lang="en-US" altLang="zh-CN" sz="2400" dirty="0"/>
              <a:t>K(</a:t>
            </a:r>
            <a:r>
              <a:rPr lang="en-US" altLang="zh-CN" sz="2400" dirty="0" err="1"/>
              <a:t>x,z</a:t>
            </a:r>
            <a:r>
              <a:rPr lang="en-US" altLang="zh-CN" sz="2400" dirty="0"/>
              <a:t>)</a:t>
            </a:r>
            <a:r>
              <a:rPr lang="zh-CN" altLang="en-US" sz="2400" dirty="0"/>
              <a:t>满足条件</a:t>
            </a:r>
            <a:endParaRPr lang="en-US" altLang="zh-CN" sz="2400" dirty="0"/>
          </a:p>
          <a:p>
            <a:endParaRPr lang="en-US" altLang="zh-CN" sz="2400" dirty="0"/>
          </a:p>
          <a:p>
            <a:r>
              <a:rPr lang="zh-CN" altLang="en-US" sz="2400" dirty="0"/>
              <a:t>则称            为核函数，     为映射函数，</a:t>
            </a:r>
            <a:endParaRPr lang="en-US" altLang="zh-CN" sz="2400" dirty="0"/>
          </a:p>
          <a:p>
            <a:r>
              <a:rPr lang="zh-CN" altLang="en-US" sz="2400" dirty="0"/>
              <a:t>式中</a:t>
            </a:r>
            <a:r>
              <a:rPr lang="en-US" altLang="zh-CN" sz="2400" dirty="0"/>
              <a:t>                 </a:t>
            </a:r>
            <a:r>
              <a:rPr lang="zh-CN" altLang="en-US" sz="2400" dirty="0"/>
              <a:t>为         和         的内积</a:t>
            </a:r>
            <a:endParaRPr lang="en-US" altLang="zh-CN" sz="2400" dirty="0"/>
          </a:p>
        </p:txBody>
      </p:sp>
      <p:pic>
        <p:nvPicPr>
          <p:cNvPr id="203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6001" y="2347945"/>
            <a:ext cx="1404156" cy="320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2523" y="3097376"/>
            <a:ext cx="962737" cy="32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9585" y="3933056"/>
            <a:ext cx="1998222" cy="29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7040" y="4797152"/>
            <a:ext cx="702078" cy="282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7824" y="4788298"/>
            <a:ext cx="450581" cy="239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3"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7556" y="5245514"/>
            <a:ext cx="934967" cy="254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4"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5801" y="5197033"/>
            <a:ext cx="449459" cy="27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5"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8538" y="5200528"/>
            <a:ext cx="476118" cy="248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
          <p:cNvSpPr txBox="1"/>
          <p:nvPr/>
        </p:nvSpPr>
        <p:spPr>
          <a:xfrm>
            <a:off x="0" y="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非线性支持向量机与核函数</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96752"/>
            <a:ext cx="7886700" cy="4608512"/>
          </a:xfrm>
        </p:spPr>
        <p:txBody>
          <a:bodyPr>
            <a:normAutofit/>
          </a:bodyPr>
          <a:lstStyle/>
          <a:p>
            <a:pPr>
              <a:lnSpc>
                <a:spcPct val="120000"/>
              </a:lnSpc>
            </a:pPr>
            <a:r>
              <a:rPr lang="zh-CN" altLang="en-US" sz="2400" dirty="0"/>
              <a:t>核技巧的想法是：</a:t>
            </a:r>
            <a:endParaRPr lang="en-US" altLang="zh-CN" sz="2400" dirty="0"/>
          </a:p>
          <a:p>
            <a:pPr>
              <a:lnSpc>
                <a:spcPct val="120000"/>
              </a:lnSpc>
            </a:pPr>
            <a:r>
              <a:rPr lang="zh-CN" altLang="en-US" sz="2400" dirty="0"/>
              <a:t>在学习与预测中只定义核函数</a:t>
            </a:r>
            <a:r>
              <a:rPr lang="en-US" altLang="zh-CN" sz="2400" dirty="0"/>
              <a:t>K(</a:t>
            </a:r>
            <a:r>
              <a:rPr lang="en-US" altLang="zh-CN" sz="2400" dirty="0" err="1"/>
              <a:t>x,z</a:t>
            </a:r>
            <a:r>
              <a:rPr lang="en-US" altLang="zh-CN" sz="2400" dirty="0"/>
              <a:t>)</a:t>
            </a:r>
            <a:r>
              <a:rPr lang="zh-CN" altLang="en-US" sz="2400" dirty="0"/>
              <a:t>，而不显式地定义映射函数，通常，直接计算</a:t>
            </a:r>
            <a:r>
              <a:rPr lang="en-US" altLang="zh-CN" sz="2400" dirty="0"/>
              <a:t>K(</a:t>
            </a:r>
            <a:r>
              <a:rPr lang="en-US" altLang="zh-CN" sz="2400" dirty="0" err="1"/>
              <a:t>x,z</a:t>
            </a:r>
            <a:r>
              <a:rPr lang="en-US" altLang="zh-CN" sz="2400" dirty="0"/>
              <a:t>)</a:t>
            </a:r>
            <a:r>
              <a:rPr lang="zh-CN" altLang="en-US" sz="2400" dirty="0"/>
              <a:t>比较容易，而通过        和</a:t>
            </a:r>
            <a:r>
              <a:rPr lang="en-US" altLang="zh-CN" sz="2400" dirty="0"/>
              <a:t> </a:t>
            </a:r>
            <a:r>
              <a:rPr lang="zh-CN" altLang="en-US" sz="2400" dirty="0"/>
              <a:t> </a:t>
            </a:r>
            <a:r>
              <a:rPr lang="en-US" altLang="zh-CN" sz="2400" dirty="0"/>
              <a:t>       </a:t>
            </a:r>
            <a:r>
              <a:rPr lang="zh-CN" altLang="en-US" sz="2400" dirty="0"/>
              <a:t>计算</a:t>
            </a:r>
            <a:r>
              <a:rPr lang="en-US" altLang="zh-CN" sz="2400" dirty="0"/>
              <a:t>K(x, z)</a:t>
            </a:r>
            <a:r>
              <a:rPr lang="zh-CN" altLang="en-US" sz="2400" dirty="0"/>
              <a:t>并不容易。</a:t>
            </a:r>
            <a:endParaRPr lang="en-US" altLang="zh-CN" sz="2400" dirty="0"/>
          </a:p>
          <a:p>
            <a:pPr>
              <a:lnSpc>
                <a:spcPct val="120000"/>
              </a:lnSpc>
            </a:pPr>
            <a:r>
              <a:rPr lang="zh-CN" altLang="en-US" sz="2400" dirty="0"/>
              <a:t>注意：</a:t>
            </a:r>
            <a:r>
              <a:rPr lang="el-GR" altLang="zh-CN" sz="2400" dirty="0"/>
              <a:t>φ</a:t>
            </a:r>
            <a:r>
              <a:rPr lang="zh-CN" altLang="en-US" sz="2400" dirty="0"/>
              <a:t>是 输入空间</a:t>
            </a:r>
            <a:r>
              <a:rPr lang="en-US" altLang="zh-CN" sz="2400" dirty="0" err="1"/>
              <a:t>R</a:t>
            </a:r>
            <a:r>
              <a:rPr lang="en-US" altLang="zh-CN" sz="2400" baseline="30000" dirty="0" err="1"/>
              <a:t>n</a:t>
            </a:r>
            <a:r>
              <a:rPr lang="zh-CN" altLang="en-US" sz="2400" dirty="0"/>
              <a:t>到特征空间</a:t>
            </a:r>
            <a:r>
              <a:rPr lang="en-US" altLang="zh-CN" sz="2400" dirty="0"/>
              <a:t>H</a:t>
            </a:r>
            <a:r>
              <a:rPr lang="zh-CN" altLang="en-US" sz="2400" dirty="0"/>
              <a:t>的映射，特征空间</a:t>
            </a:r>
            <a:r>
              <a:rPr lang="en-US" altLang="zh-CN" sz="2400" dirty="0"/>
              <a:t>H</a:t>
            </a:r>
            <a:r>
              <a:rPr lang="zh-CN" altLang="en-US" sz="2400" dirty="0"/>
              <a:t>一般是高维，映射可以不同。</a:t>
            </a:r>
          </a:p>
          <a:p>
            <a:pPr>
              <a:lnSpc>
                <a:spcPct val="120000"/>
              </a:lnSpc>
            </a:pPr>
            <a:endParaRPr lang="en-US" altLang="zh-CN" sz="2400" dirty="0"/>
          </a:p>
        </p:txBody>
      </p:sp>
      <p:pic>
        <p:nvPicPr>
          <p:cNvPr id="20378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2276872"/>
            <a:ext cx="449459" cy="27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708920"/>
            <a:ext cx="476118" cy="248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16132" y="1503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非线性支持向量机与核函数</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3137" y="1169524"/>
            <a:ext cx="7886700" cy="4995780"/>
          </a:xfrm>
        </p:spPr>
        <p:txBody>
          <a:bodyPr>
            <a:normAutofit/>
          </a:bodyPr>
          <a:lstStyle/>
          <a:p>
            <a:r>
              <a:rPr lang="zh-CN" altLang="en-US" sz="2400" dirty="0"/>
              <a:t>例：</a:t>
            </a:r>
            <a:endParaRPr lang="en-US" altLang="zh-CN" sz="2400" dirty="0"/>
          </a:p>
          <a:p>
            <a:r>
              <a:rPr lang="zh-CN" altLang="en-US" sz="2400" dirty="0"/>
              <a:t>假设输入空间是</a:t>
            </a:r>
            <a:r>
              <a:rPr lang="en-US" altLang="zh-CN" sz="2400" dirty="0"/>
              <a:t>R</a:t>
            </a:r>
            <a:r>
              <a:rPr lang="en-US" altLang="zh-CN" sz="2400" baseline="30000" dirty="0"/>
              <a:t>2</a:t>
            </a:r>
            <a:r>
              <a:rPr lang="zh-CN" altLang="en-US" sz="2400" dirty="0"/>
              <a:t>，核函数是                            </a:t>
            </a:r>
            <a:r>
              <a:rPr lang="en-US" altLang="zh-CN" sz="2400" dirty="0"/>
              <a:t>,</a:t>
            </a:r>
            <a:r>
              <a:rPr lang="zh-CN" altLang="en-US" sz="2400" dirty="0"/>
              <a:t>试找出其相关的特征空间</a:t>
            </a:r>
            <a:r>
              <a:rPr lang="en-US" altLang="zh-CN" sz="2400" dirty="0"/>
              <a:t>H</a:t>
            </a:r>
            <a:r>
              <a:rPr lang="zh-CN" altLang="en-US" sz="2400" dirty="0"/>
              <a:t>和映射</a:t>
            </a:r>
            <a:endParaRPr lang="en-US" altLang="zh-CN" sz="2400" dirty="0"/>
          </a:p>
          <a:p>
            <a:r>
              <a:rPr lang="zh-CN" altLang="en-US" sz="2400" dirty="0"/>
              <a:t>解：</a:t>
            </a:r>
            <a:endParaRPr lang="en-US" altLang="zh-CN" sz="2400" dirty="0"/>
          </a:p>
          <a:p>
            <a:endParaRPr lang="en-US" altLang="zh-CN" sz="2400" dirty="0"/>
          </a:p>
          <a:p>
            <a:endParaRPr lang="en-US" altLang="zh-CN" sz="2400" dirty="0"/>
          </a:p>
          <a:p>
            <a:endParaRPr lang="en-US" altLang="zh-CN" sz="2400" dirty="0"/>
          </a:p>
          <a:p>
            <a:r>
              <a:rPr lang="zh-CN" altLang="en-US" sz="2400" dirty="0"/>
              <a:t>可以取：</a:t>
            </a:r>
            <a:endParaRPr lang="en-US" altLang="zh-CN" sz="2400" dirty="0"/>
          </a:p>
          <a:p>
            <a:endParaRPr lang="en-US" altLang="zh-CN" sz="2400" dirty="0"/>
          </a:p>
          <a:p>
            <a:r>
              <a:rPr lang="zh-CN" altLang="en-US" sz="2400" dirty="0"/>
              <a:t>容易验证：</a:t>
            </a:r>
            <a:endParaRPr lang="en-US" altLang="zh-CN" sz="2400" dirty="0"/>
          </a:p>
          <a:p>
            <a:endParaRPr lang="en-US" altLang="zh-CN" sz="2400" dirty="0"/>
          </a:p>
        </p:txBody>
      </p:sp>
      <p:pic>
        <p:nvPicPr>
          <p:cNvPr id="204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6376" y="1662986"/>
            <a:ext cx="1458162" cy="276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2040542"/>
            <a:ext cx="1223572" cy="24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0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2636387"/>
            <a:ext cx="5076564" cy="305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0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0829" y="3264261"/>
            <a:ext cx="5994666" cy="329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0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7744" y="4243302"/>
            <a:ext cx="3035510" cy="27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0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7553" y="5138935"/>
            <a:ext cx="2678823" cy="291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0" y="6200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非线性支持向量机与核函数</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1192" y="1007956"/>
            <a:ext cx="7886700" cy="5085339"/>
          </a:xfrm>
        </p:spPr>
        <p:txBody>
          <a:bodyPr>
            <a:normAutofit/>
          </a:bodyPr>
          <a:lstStyle/>
          <a:p>
            <a:r>
              <a:rPr lang="zh-CN" altLang="en-US" sz="2400" dirty="0"/>
              <a:t>例：</a:t>
            </a:r>
            <a:endParaRPr lang="en-US" altLang="zh-CN" sz="2400" dirty="0"/>
          </a:p>
          <a:p>
            <a:r>
              <a:rPr lang="zh-CN" altLang="en-US" sz="2400" dirty="0"/>
              <a:t>假设输入空间是</a:t>
            </a:r>
            <a:r>
              <a:rPr lang="en-US" altLang="zh-CN" sz="2400" dirty="0"/>
              <a:t>R</a:t>
            </a:r>
            <a:r>
              <a:rPr lang="en-US" altLang="zh-CN" sz="2400" baseline="30000" dirty="0"/>
              <a:t>2</a:t>
            </a:r>
            <a:r>
              <a:rPr lang="zh-CN" altLang="en-US" sz="2400" dirty="0"/>
              <a:t>，核函数是                         </a:t>
            </a:r>
            <a:r>
              <a:rPr lang="en-US" altLang="zh-CN" sz="2400" dirty="0"/>
              <a:t>,</a:t>
            </a:r>
            <a:r>
              <a:rPr lang="zh-CN" altLang="en-US" sz="2400" dirty="0"/>
              <a:t>试找出其相关的特征空间</a:t>
            </a:r>
            <a:r>
              <a:rPr lang="en-US" altLang="zh-CN" sz="2400" dirty="0"/>
              <a:t>H</a:t>
            </a:r>
            <a:r>
              <a:rPr lang="zh-CN" altLang="en-US" sz="2400" dirty="0"/>
              <a:t>和映射</a:t>
            </a:r>
            <a:endParaRPr lang="en-US" altLang="zh-CN" sz="2400" dirty="0"/>
          </a:p>
          <a:p>
            <a:r>
              <a:rPr lang="zh-CN" altLang="en-US" sz="2400" dirty="0"/>
              <a:t>解：</a:t>
            </a:r>
            <a:endParaRPr lang="en-US" altLang="zh-CN" sz="2400" dirty="0"/>
          </a:p>
          <a:p>
            <a:r>
              <a:rPr lang="zh-CN" altLang="en-US" sz="2400" dirty="0"/>
              <a:t>同样：</a:t>
            </a:r>
            <a:endParaRPr lang="en-US" altLang="zh-CN" sz="2400" dirty="0"/>
          </a:p>
          <a:p>
            <a:endParaRPr lang="en-US" altLang="zh-CN" sz="2400" dirty="0"/>
          </a:p>
          <a:p>
            <a:endParaRPr lang="en-US" altLang="zh-CN" sz="2400" dirty="0"/>
          </a:p>
          <a:p>
            <a:endParaRPr lang="en-US" altLang="zh-CN" sz="2400" dirty="0"/>
          </a:p>
          <a:p>
            <a:r>
              <a:rPr lang="zh-CN" altLang="en-US" sz="2400" dirty="0"/>
              <a:t>都满足条件。</a:t>
            </a:r>
            <a:endParaRPr lang="en-US" altLang="zh-CN" sz="2400" dirty="0"/>
          </a:p>
          <a:p>
            <a:endParaRPr lang="en-US" altLang="zh-CN" sz="2400" dirty="0"/>
          </a:p>
          <a:p>
            <a:endParaRPr lang="en-US" altLang="zh-CN" sz="2400" dirty="0"/>
          </a:p>
          <a:p>
            <a:endParaRPr lang="en-US" altLang="zh-CN" sz="2400" dirty="0"/>
          </a:p>
        </p:txBody>
      </p:sp>
      <p:pic>
        <p:nvPicPr>
          <p:cNvPr id="204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037" y="1454936"/>
            <a:ext cx="1458162" cy="276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8510" y="1904074"/>
            <a:ext cx="1223572" cy="24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0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9287" y="2783444"/>
            <a:ext cx="4590510" cy="542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7041" y="3760582"/>
            <a:ext cx="3701866" cy="32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10305" y="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非线性支持向量机与核函数</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5" y="1003408"/>
            <a:ext cx="7907955" cy="3263504"/>
          </a:xfrm>
        </p:spPr>
        <p:txBody>
          <a:bodyPr>
            <a:normAutofit/>
          </a:bodyPr>
          <a:lstStyle/>
          <a:p>
            <a:r>
              <a:rPr lang="zh-CN" altLang="en-US" sz="2400" dirty="0"/>
              <a:t>线性支持向量机对偶问题中，无论是目标函数还是决策函数都只涉及输入实例和实例之间的内积。</a:t>
            </a:r>
            <a:endParaRPr lang="en-US" altLang="zh-CN" sz="2400" dirty="0"/>
          </a:p>
          <a:p>
            <a:r>
              <a:rPr lang="zh-CN" altLang="en-US" sz="2400" dirty="0"/>
              <a:t>目标函数中的内积           用核函数</a:t>
            </a:r>
            <a:r>
              <a:rPr lang="en-US" altLang="zh-CN" sz="2400" dirty="0"/>
              <a:t>                                    </a:t>
            </a:r>
            <a:r>
              <a:rPr lang="zh-CN" altLang="en-US" sz="2400" dirty="0"/>
              <a:t>代替，目标函数：</a:t>
            </a:r>
            <a:endParaRPr lang="en-US" altLang="zh-CN" sz="2400" dirty="0"/>
          </a:p>
          <a:p>
            <a:endParaRPr lang="en-US" altLang="zh-CN" sz="2400" dirty="0"/>
          </a:p>
          <a:p>
            <a:endParaRPr lang="en-US" altLang="zh-CN" sz="2400" dirty="0"/>
          </a:p>
          <a:p>
            <a:r>
              <a:rPr lang="zh-CN" altLang="en-US" sz="2400" dirty="0"/>
              <a:t>决策函数：</a:t>
            </a:r>
            <a:endParaRPr lang="en-US" altLang="zh-CN" sz="2400" dirty="0"/>
          </a:p>
        </p:txBody>
      </p:sp>
      <p:pic>
        <p:nvPicPr>
          <p:cNvPr id="2232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1655" y="1875793"/>
            <a:ext cx="613526" cy="335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893582"/>
            <a:ext cx="2278706" cy="335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816" y="3037483"/>
            <a:ext cx="3955711" cy="62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4266912"/>
            <a:ext cx="6107588"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0" y="9236"/>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核函数在支持向量机的应用</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124744"/>
            <a:ext cx="8136904" cy="5400600"/>
          </a:xfrm>
        </p:spPr>
        <p:txBody>
          <a:bodyPr>
            <a:normAutofit/>
          </a:bodyPr>
          <a:lstStyle/>
          <a:p>
            <a:r>
              <a:rPr lang="zh-CN" altLang="en-US" sz="2400" dirty="0"/>
              <a:t>问题：</a:t>
            </a:r>
            <a:endParaRPr lang="en-US" altLang="zh-CN" sz="2400" dirty="0"/>
          </a:p>
          <a:p>
            <a:pPr lvl="1"/>
            <a:r>
              <a:rPr lang="zh-CN" altLang="en-US" sz="2000" dirty="0"/>
              <a:t>己知映射函数</a:t>
            </a:r>
            <a:r>
              <a:rPr lang="en-US" altLang="zh-CN" sz="2000" dirty="0"/>
              <a:t>φ</a:t>
            </a:r>
            <a:r>
              <a:rPr lang="zh-CN" altLang="en-US" sz="2000" dirty="0"/>
              <a:t>，可以通过        和</a:t>
            </a:r>
            <a:r>
              <a:rPr lang="en-US" altLang="zh-CN" sz="2000" dirty="0"/>
              <a:t>        </a:t>
            </a:r>
            <a:r>
              <a:rPr lang="zh-CN" altLang="en-US" sz="2000" dirty="0"/>
              <a:t>的内积求得核函数</a:t>
            </a:r>
            <a:r>
              <a:rPr lang="en-US" altLang="zh-CN" sz="2000" dirty="0"/>
              <a:t>K(</a:t>
            </a:r>
            <a:r>
              <a:rPr lang="en-US" altLang="zh-CN" sz="2000" dirty="0" err="1"/>
              <a:t>x,z</a:t>
            </a:r>
            <a:r>
              <a:rPr lang="en-US" altLang="zh-CN" sz="2000" dirty="0"/>
              <a:t>).</a:t>
            </a:r>
          </a:p>
          <a:p>
            <a:pPr lvl="1"/>
            <a:r>
              <a:rPr lang="zh-CN" altLang="en-US" sz="2000" dirty="0"/>
              <a:t>不用构造映射</a:t>
            </a:r>
            <a:r>
              <a:rPr lang="en-US" altLang="zh-CN" sz="2000" dirty="0"/>
              <a:t>φ,  </a:t>
            </a:r>
            <a:r>
              <a:rPr lang="zh-CN" altLang="en-US" sz="2000" dirty="0"/>
              <a:t>能否直接判断一个给定的函数</a:t>
            </a:r>
            <a:r>
              <a:rPr lang="en-US" altLang="zh-CN" sz="2000" dirty="0"/>
              <a:t>K(</a:t>
            </a:r>
            <a:r>
              <a:rPr lang="en-US" altLang="zh-CN" sz="2000" dirty="0" err="1"/>
              <a:t>x,z</a:t>
            </a:r>
            <a:r>
              <a:rPr lang="en-US" altLang="zh-CN" sz="2000" dirty="0"/>
              <a:t>)</a:t>
            </a:r>
            <a:r>
              <a:rPr lang="zh-CN" altLang="en-US" sz="2000" dirty="0"/>
              <a:t>是不是核函数</a:t>
            </a:r>
            <a:r>
              <a:rPr lang="en-US" altLang="zh-CN" sz="2000" dirty="0"/>
              <a:t>?</a:t>
            </a:r>
          </a:p>
          <a:p>
            <a:pPr lvl="1"/>
            <a:r>
              <a:rPr lang="zh-CN" altLang="en-US" sz="2000" dirty="0"/>
              <a:t>或者说，函数</a:t>
            </a:r>
            <a:r>
              <a:rPr lang="en-US" altLang="zh-CN" sz="2000" dirty="0"/>
              <a:t>K(</a:t>
            </a:r>
            <a:r>
              <a:rPr lang="en-US" altLang="zh-CN" sz="2000" dirty="0" err="1"/>
              <a:t>x,z</a:t>
            </a:r>
            <a:r>
              <a:rPr lang="en-US" altLang="zh-CN" sz="2000" dirty="0"/>
              <a:t>)</a:t>
            </a:r>
            <a:r>
              <a:rPr lang="zh-CN" altLang="en-US" sz="2000" dirty="0"/>
              <a:t>满足什么条件才能成为核函数</a:t>
            </a:r>
            <a:r>
              <a:rPr lang="en-US" altLang="zh-CN" sz="2000" dirty="0"/>
              <a:t>?</a:t>
            </a:r>
          </a:p>
          <a:p>
            <a:r>
              <a:rPr lang="zh-CN" altLang="en-US" sz="2400" dirty="0"/>
              <a:t>假设</a:t>
            </a:r>
            <a:r>
              <a:rPr lang="en-US" altLang="zh-CN" sz="2400" dirty="0"/>
              <a:t>K(</a:t>
            </a:r>
            <a:r>
              <a:rPr lang="en-US" altLang="zh-CN" sz="2400" dirty="0" err="1"/>
              <a:t>x,z</a:t>
            </a:r>
            <a:r>
              <a:rPr lang="en-US" altLang="zh-CN" sz="2400" dirty="0"/>
              <a:t>)</a:t>
            </a:r>
            <a:r>
              <a:rPr lang="zh-CN" altLang="en-US" sz="2400" dirty="0"/>
              <a:t>是定义在            上的对称函数，并且对任意的</a:t>
            </a:r>
            <a:endParaRPr lang="en-US" altLang="zh-CN" sz="2400" dirty="0"/>
          </a:p>
          <a:p>
            <a:pPr marL="0" indent="0">
              <a:buNone/>
            </a:pPr>
            <a:endParaRPr lang="en-US" altLang="zh-CN" sz="2400" dirty="0"/>
          </a:p>
          <a:p>
            <a:pPr marL="0" indent="0">
              <a:buNone/>
            </a:pPr>
            <a:endParaRPr lang="en-US" altLang="zh-CN" sz="2400" dirty="0"/>
          </a:p>
          <a:p>
            <a:r>
              <a:rPr lang="en-US" altLang="zh-CN" sz="2400" dirty="0"/>
              <a:t>K(</a:t>
            </a:r>
            <a:r>
              <a:rPr lang="en-US" altLang="zh-CN" sz="2400" dirty="0" err="1"/>
              <a:t>x,z</a:t>
            </a:r>
            <a:r>
              <a:rPr lang="en-US" altLang="zh-CN" sz="2400" dirty="0"/>
              <a:t>)</a:t>
            </a:r>
            <a:r>
              <a:rPr lang="zh-CN" altLang="en-US" sz="2400" dirty="0"/>
              <a:t>关于                     的</a:t>
            </a:r>
            <a:r>
              <a:rPr lang="en-US" altLang="zh-CN" sz="2400" dirty="0"/>
              <a:t>Gram</a:t>
            </a:r>
            <a:r>
              <a:rPr lang="zh-CN" altLang="en-US" sz="2400" dirty="0"/>
              <a:t>矩阵是半正定的，可以依据函数</a:t>
            </a:r>
            <a:r>
              <a:rPr lang="en-US" altLang="zh-CN" sz="2400" dirty="0"/>
              <a:t>K(</a:t>
            </a:r>
            <a:r>
              <a:rPr lang="en-US" altLang="zh-CN" sz="2400" dirty="0" err="1"/>
              <a:t>x,z</a:t>
            </a:r>
            <a:r>
              <a:rPr lang="en-US" altLang="zh-CN" sz="2400" dirty="0"/>
              <a:t>)</a:t>
            </a:r>
            <a:r>
              <a:rPr lang="zh-CN" altLang="en-US" sz="2400" dirty="0"/>
              <a:t>，构成一个希尔伯特空间</a:t>
            </a:r>
            <a:r>
              <a:rPr lang="en-US" altLang="zh-CN" sz="2400" dirty="0"/>
              <a:t>(Hilbert space)</a:t>
            </a:r>
            <a:r>
              <a:rPr lang="zh-CN" altLang="en-US" sz="2400" dirty="0"/>
              <a:t>；</a:t>
            </a:r>
            <a:endParaRPr lang="en-US" altLang="zh-CN" sz="2400" dirty="0"/>
          </a:p>
          <a:p>
            <a:r>
              <a:rPr lang="zh-CN" altLang="en-US" sz="2400" dirty="0">
                <a:solidFill>
                  <a:schemeClr val="tx1">
                    <a:lumMod val="95000"/>
                    <a:lumOff val="5000"/>
                  </a:schemeClr>
                </a:solidFill>
              </a:rPr>
              <a:t>其步骤是首先定义映射</a:t>
            </a:r>
            <a:r>
              <a:rPr lang="el-GR" altLang="zh-CN" sz="2400" dirty="0">
                <a:solidFill>
                  <a:schemeClr val="tx1">
                    <a:lumMod val="95000"/>
                    <a:lumOff val="5000"/>
                  </a:schemeClr>
                </a:solidFill>
              </a:rPr>
              <a:t>φ</a:t>
            </a:r>
            <a:r>
              <a:rPr lang="zh-CN" altLang="en-US" sz="2400" dirty="0">
                <a:solidFill>
                  <a:schemeClr val="tx1">
                    <a:lumMod val="95000"/>
                    <a:lumOff val="5000"/>
                  </a:schemeClr>
                </a:solidFill>
              </a:rPr>
              <a:t> ，并构成向量空间</a:t>
            </a:r>
            <a:r>
              <a:rPr lang="en-US" altLang="zh-CN" sz="2400" dirty="0">
                <a:solidFill>
                  <a:schemeClr val="tx1">
                    <a:lumMod val="95000"/>
                    <a:lumOff val="5000"/>
                  </a:schemeClr>
                </a:solidFill>
              </a:rPr>
              <a:t>S</a:t>
            </a:r>
            <a:r>
              <a:rPr lang="zh-CN" altLang="en-US" sz="2400" dirty="0">
                <a:solidFill>
                  <a:schemeClr val="tx1">
                    <a:lumMod val="95000"/>
                    <a:lumOff val="5000"/>
                  </a:schemeClr>
                </a:solidFill>
              </a:rPr>
              <a:t>，然后在</a:t>
            </a:r>
            <a:r>
              <a:rPr lang="en-US" altLang="zh-CN" sz="2400" dirty="0">
                <a:solidFill>
                  <a:schemeClr val="tx1">
                    <a:lumMod val="95000"/>
                    <a:lumOff val="5000"/>
                  </a:schemeClr>
                </a:solidFill>
              </a:rPr>
              <a:t>S</a:t>
            </a:r>
            <a:r>
              <a:rPr lang="zh-CN" altLang="en-US" sz="2400" dirty="0">
                <a:solidFill>
                  <a:schemeClr val="tx1">
                    <a:lumMod val="95000"/>
                    <a:lumOff val="5000"/>
                  </a:schemeClr>
                </a:solidFill>
              </a:rPr>
              <a:t>上定义内积构成内积空间</a:t>
            </a:r>
            <a:r>
              <a:rPr lang="en-US" altLang="zh-CN" sz="2400" dirty="0">
                <a:solidFill>
                  <a:schemeClr val="tx1">
                    <a:lumMod val="95000"/>
                    <a:lumOff val="5000"/>
                  </a:schemeClr>
                </a:solidFill>
              </a:rPr>
              <a:t>; </a:t>
            </a:r>
            <a:r>
              <a:rPr lang="zh-CN" altLang="en-US" sz="2400" dirty="0">
                <a:solidFill>
                  <a:schemeClr val="tx1">
                    <a:lumMod val="95000"/>
                    <a:lumOff val="5000"/>
                  </a:schemeClr>
                </a:solidFill>
              </a:rPr>
              <a:t>最后将</a:t>
            </a:r>
            <a:r>
              <a:rPr lang="en-US" altLang="zh-CN" sz="2400" dirty="0">
                <a:solidFill>
                  <a:schemeClr val="tx1">
                    <a:lumMod val="95000"/>
                    <a:lumOff val="5000"/>
                  </a:schemeClr>
                </a:solidFill>
              </a:rPr>
              <a:t>S</a:t>
            </a:r>
            <a:r>
              <a:rPr lang="zh-CN" altLang="en-US" sz="2400" dirty="0">
                <a:solidFill>
                  <a:schemeClr val="tx1">
                    <a:lumMod val="95000"/>
                    <a:lumOff val="5000"/>
                  </a:schemeClr>
                </a:solidFill>
              </a:rPr>
              <a:t>完备化构成希尔伯特空间</a:t>
            </a:r>
            <a:r>
              <a:rPr lang="zh-CN" altLang="en-US" sz="2400" dirty="0"/>
              <a:t>。</a:t>
            </a:r>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2532" y="1649174"/>
            <a:ext cx="378936" cy="234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1067" y="1652543"/>
            <a:ext cx="356619" cy="18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8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6227" y="3685254"/>
            <a:ext cx="1993520" cy="279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8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7441" y="4355353"/>
            <a:ext cx="1223785" cy="316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0" y="18279"/>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核函数</a:t>
            </a:r>
          </a:p>
        </p:txBody>
      </p:sp>
      <p:pic>
        <p:nvPicPr>
          <p:cNvPr id="9" name="Picture 3">
            <a:extLst>
              <a:ext uri="{FF2B5EF4-FFF2-40B4-BE49-F238E27FC236}">
                <a16:creationId xmlns:a16="http://schemas.microsoft.com/office/drawing/2014/main" id="{2EA2AE7B-8528-42C8-8B1A-4D95876307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5806" y="3082122"/>
            <a:ext cx="726227" cy="279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0192" y="1260596"/>
            <a:ext cx="7980239" cy="5264748"/>
          </a:xfrm>
        </p:spPr>
        <p:txBody>
          <a:bodyPr>
            <a:normAutofit/>
          </a:bodyPr>
          <a:lstStyle/>
          <a:p>
            <a:r>
              <a:rPr lang="zh-CN" altLang="en-US" sz="2400" dirty="0"/>
              <a:t>正定核的充要条件</a:t>
            </a:r>
            <a:endParaRPr lang="en-US" altLang="zh-CN" sz="2400" dirty="0"/>
          </a:p>
          <a:p>
            <a:r>
              <a:rPr lang="zh-CN" altLang="en-US" sz="2400" dirty="0"/>
              <a:t>设</a:t>
            </a:r>
            <a:r>
              <a:rPr lang="en-US" altLang="zh-CN" sz="2400" dirty="0"/>
              <a:t>K</a:t>
            </a:r>
            <a:r>
              <a:rPr lang="zh-CN" altLang="en-US" sz="2400" dirty="0"/>
              <a:t>：                  ，是对称函数，则</a:t>
            </a:r>
            <a:r>
              <a:rPr lang="en-US" altLang="zh-CN" sz="2400" dirty="0"/>
              <a:t>K(</a:t>
            </a:r>
            <a:r>
              <a:rPr lang="en-US" altLang="zh-CN" sz="2400" dirty="0" err="1"/>
              <a:t>x,z</a:t>
            </a:r>
            <a:r>
              <a:rPr lang="en-US" altLang="zh-CN" sz="2400" dirty="0"/>
              <a:t>)</a:t>
            </a:r>
            <a:r>
              <a:rPr lang="zh-CN" altLang="en-US" sz="2400" dirty="0"/>
              <a:t>为正定核函数的充要条件是对任意                                         </a:t>
            </a:r>
            <a:r>
              <a:rPr lang="en-US" altLang="zh-CN" sz="2400" dirty="0"/>
              <a:t>K(</a:t>
            </a:r>
            <a:r>
              <a:rPr lang="en-US" altLang="zh-CN" sz="2400" dirty="0" err="1"/>
              <a:t>x,z</a:t>
            </a:r>
            <a:r>
              <a:rPr lang="en-US" altLang="zh-CN" sz="2400" dirty="0"/>
              <a:t>)</a:t>
            </a:r>
            <a:r>
              <a:rPr lang="zh-CN" altLang="en-US" sz="2400" dirty="0"/>
              <a:t>对应的</a:t>
            </a:r>
            <a:r>
              <a:rPr lang="en-US" altLang="zh-CN" sz="2400" dirty="0"/>
              <a:t>Gram</a:t>
            </a:r>
            <a:r>
              <a:rPr lang="zh-CN" altLang="en-US" sz="2400" dirty="0"/>
              <a:t>矩阵</a:t>
            </a:r>
            <a:endParaRPr lang="en-US" altLang="zh-CN" sz="2400" dirty="0"/>
          </a:p>
          <a:p>
            <a:endParaRPr lang="en-US" altLang="zh-CN" sz="2400" dirty="0"/>
          </a:p>
          <a:p>
            <a:r>
              <a:rPr lang="zh-CN" altLang="en-US" sz="2400" dirty="0"/>
              <a:t>是半正定的。</a:t>
            </a:r>
            <a:endParaRPr lang="en-US" altLang="zh-CN" sz="2400" dirty="0"/>
          </a:p>
          <a:p>
            <a:endParaRPr lang="zh-CN" altLang="en-US" sz="2400" dirty="0"/>
          </a:p>
        </p:txBody>
      </p:sp>
      <p:pic>
        <p:nvPicPr>
          <p:cNvPr id="2109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764746"/>
            <a:ext cx="1152128" cy="2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9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301" y="2132856"/>
            <a:ext cx="2760307" cy="295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9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6632" y="2723888"/>
            <a:ext cx="3012749" cy="70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179512" y="11663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kern="0" dirty="0">
                <a:ea typeface="仿宋" panose="02010609060101010101" pitchFamily="49" charset="-122"/>
              </a:rPr>
              <a:t>正定核</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930802"/>
            <a:ext cx="7632848" cy="5162493"/>
          </a:xfrm>
        </p:spPr>
        <p:txBody>
          <a:bodyPr>
            <a:normAutofit lnSpcReduction="10000"/>
          </a:bodyPr>
          <a:lstStyle/>
          <a:p>
            <a:pPr>
              <a:lnSpc>
                <a:spcPct val="120000"/>
              </a:lnSpc>
            </a:pPr>
            <a:r>
              <a:rPr lang="zh-CN" altLang="en-US" sz="2400" dirty="0"/>
              <a:t>正定核的等价定义</a:t>
            </a:r>
            <a:endParaRPr lang="en-US" altLang="zh-CN" sz="2400" dirty="0"/>
          </a:p>
          <a:p>
            <a:pPr>
              <a:lnSpc>
                <a:spcPct val="120000"/>
              </a:lnSpc>
            </a:pPr>
            <a:r>
              <a:rPr lang="zh-CN" altLang="en-US" sz="2400" dirty="0"/>
              <a:t>设              ，是</a:t>
            </a:r>
            <a:r>
              <a:rPr lang="en-US" altLang="zh-CN" sz="2400" dirty="0"/>
              <a:t>K(</a:t>
            </a:r>
            <a:r>
              <a:rPr lang="en-US" altLang="zh-CN" sz="2400" dirty="0" err="1"/>
              <a:t>x,z</a:t>
            </a:r>
            <a:r>
              <a:rPr lang="en-US" altLang="zh-CN" sz="2400" dirty="0"/>
              <a:t>)</a:t>
            </a:r>
            <a:r>
              <a:rPr lang="zh-CN" altLang="en-US" sz="2400" dirty="0"/>
              <a:t>是定义在</a:t>
            </a:r>
            <a:r>
              <a:rPr lang="en-US" altLang="zh-CN" sz="2400" dirty="0"/>
              <a:t>              </a:t>
            </a:r>
            <a:r>
              <a:rPr lang="zh-CN" altLang="en-US" sz="2400" dirty="0"/>
              <a:t>对称函数，如果对任意的                                           </a:t>
            </a:r>
            <a:r>
              <a:rPr lang="en-US" altLang="zh-CN" sz="2400" dirty="0"/>
              <a:t>K(</a:t>
            </a:r>
            <a:r>
              <a:rPr lang="en-US" altLang="zh-CN" sz="2400" dirty="0" err="1"/>
              <a:t>x,z</a:t>
            </a:r>
            <a:r>
              <a:rPr lang="en-US" altLang="zh-CN" sz="2400" dirty="0"/>
              <a:t>)</a:t>
            </a:r>
            <a:r>
              <a:rPr lang="zh-CN" altLang="en-US" sz="2400" dirty="0"/>
              <a:t>对应的</a:t>
            </a:r>
            <a:r>
              <a:rPr lang="en-US" altLang="zh-CN" sz="2400" dirty="0"/>
              <a:t>Gram</a:t>
            </a:r>
            <a:r>
              <a:rPr lang="zh-CN" altLang="en-US" sz="2400" dirty="0"/>
              <a:t>矩阵</a:t>
            </a:r>
            <a:endParaRPr lang="en-US" altLang="zh-CN" sz="2400" dirty="0"/>
          </a:p>
          <a:p>
            <a:pPr>
              <a:lnSpc>
                <a:spcPct val="120000"/>
              </a:lnSpc>
            </a:pPr>
            <a:endParaRPr lang="en-US" altLang="zh-CN" sz="2400" dirty="0"/>
          </a:p>
          <a:p>
            <a:pPr>
              <a:lnSpc>
                <a:spcPct val="120000"/>
              </a:lnSpc>
            </a:pPr>
            <a:endParaRPr lang="en-US" altLang="zh-CN" sz="2400" dirty="0"/>
          </a:p>
          <a:p>
            <a:pPr>
              <a:lnSpc>
                <a:spcPct val="120000"/>
              </a:lnSpc>
            </a:pPr>
            <a:r>
              <a:rPr lang="zh-CN" altLang="en-US" sz="2400" dirty="0"/>
              <a:t>半正定的，则称</a:t>
            </a:r>
            <a:r>
              <a:rPr lang="en-US" altLang="zh-CN" sz="2400" dirty="0"/>
              <a:t>K(</a:t>
            </a:r>
            <a:r>
              <a:rPr lang="en-US" altLang="zh-CN" sz="2400" dirty="0" err="1"/>
              <a:t>x,z</a:t>
            </a:r>
            <a:r>
              <a:rPr lang="en-US" altLang="zh-CN" sz="2400" dirty="0"/>
              <a:t>)</a:t>
            </a:r>
            <a:r>
              <a:rPr lang="zh-CN" altLang="en-US" sz="2400" dirty="0"/>
              <a:t>为正定核。</a:t>
            </a:r>
            <a:endParaRPr lang="en-US" altLang="zh-CN" sz="2400" dirty="0"/>
          </a:p>
          <a:p>
            <a:pPr>
              <a:lnSpc>
                <a:spcPct val="120000"/>
              </a:lnSpc>
            </a:pPr>
            <a:r>
              <a:rPr lang="zh-CN" altLang="en-US" sz="2400" dirty="0"/>
              <a:t>这一定义在构造核函数时很有用。但对于一个具体函数</a:t>
            </a:r>
            <a:r>
              <a:rPr lang="en-US" altLang="zh-CN" sz="2400" dirty="0"/>
              <a:t>K(</a:t>
            </a:r>
            <a:r>
              <a:rPr lang="en-US" altLang="zh-CN" sz="2400" dirty="0" err="1"/>
              <a:t>x,z</a:t>
            </a:r>
            <a:r>
              <a:rPr lang="en-US" altLang="zh-CN" sz="2400" dirty="0"/>
              <a:t>) </a:t>
            </a:r>
            <a:r>
              <a:rPr lang="zh-CN" altLang="en-US" sz="2400" dirty="0"/>
              <a:t>来说，检验它是否为正定核函数并不容易，因为要求对任意有限输入集                             验证</a:t>
            </a:r>
            <a:r>
              <a:rPr lang="en-US" altLang="zh-CN" sz="2400" dirty="0"/>
              <a:t>K</a:t>
            </a:r>
            <a:r>
              <a:rPr lang="zh-CN" altLang="en-US" sz="2400" dirty="0"/>
              <a:t>对应的</a:t>
            </a:r>
            <a:r>
              <a:rPr lang="en-US" altLang="zh-CN" sz="2400" dirty="0"/>
              <a:t>Gram</a:t>
            </a:r>
            <a:r>
              <a:rPr lang="zh-CN" altLang="en-US" sz="2400" dirty="0"/>
              <a:t>矩阵是否为半正定的。</a:t>
            </a:r>
            <a:endParaRPr lang="en-US" altLang="zh-CN" sz="2400" dirty="0"/>
          </a:p>
          <a:p>
            <a:pPr>
              <a:lnSpc>
                <a:spcPct val="120000"/>
              </a:lnSpc>
            </a:pPr>
            <a:r>
              <a:rPr lang="zh-CN" altLang="en-US" sz="2400" dirty="0"/>
              <a:t>在实际问题</a:t>
            </a:r>
            <a:r>
              <a:rPr lang="zh-CN" altLang="en-US" sz="2400"/>
              <a:t>中往往采用已</a:t>
            </a:r>
            <a:r>
              <a:rPr lang="zh-CN" altLang="en-US" sz="2400" dirty="0"/>
              <a:t>有的核函数。</a:t>
            </a:r>
          </a:p>
          <a:p>
            <a:pPr>
              <a:lnSpc>
                <a:spcPct val="120000"/>
              </a:lnSpc>
            </a:pPr>
            <a:endParaRPr lang="zh-CN" altLang="en-US" sz="2800" dirty="0"/>
          </a:p>
        </p:txBody>
      </p:sp>
      <p:sp>
        <p:nvSpPr>
          <p:cNvPr id="7" name="标题 1"/>
          <p:cNvSpPr txBox="1"/>
          <p:nvPr/>
        </p:nvSpPr>
        <p:spPr>
          <a:xfrm>
            <a:off x="-2332" y="-2738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正定核</a:t>
            </a:r>
          </a:p>
        </p:txBody>
      </p:sp>
      <p:pic>
        <p:nvPicPr>
          <p:cNvPr id="8" name="Picture 3">
            <a:extLst>
              <a:ext uri="{FF2B5EF4-FFF2-40B4-BE49-F238E27FC236}">
                <a16:creationId xmlns:a16="http://schemas.microsoft.com/office/drawing/2014/main" id="{174712F3-8489-4CDF-A4C7-6E0238086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01464"/>
            <a:ext cx="2795992" cy="299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a:extLst>
              <a:ext uri="{FF2B5EF4-FFF2-40B4-BE49-F238E27FC236}">
                <a16:creationId xmlns:a16="http://schemas.microsoft.com/office/drawing/2014/main" id="{FEB46120-CD50-4DB2-818D-521F499F10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9159" y="2492473"/>
            <a:ext cx="2545682" cy="59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2E27D012-EFA0-44A9-847C-8B0554F5F5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1473870"/>
            <a:ext cx="936104" cy="327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a:extLst>
              <a:ext uri="{FF2B5EF4-FFF2-40B4-BE49-F238E27FC236}">
                <a16:creationId xmlns:a16="http://schemas.microsoft.com/office/drawing/2014/main" id="{FAAAB03D-96E0-47BF-AC0A-619F09B2A3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1453" y="1473870"/>
            <a:ext cx="794514" cy="299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a:extLst>
              <a:ext uri="{FF2B5EF4-FFF2-40B4-BE49-F238E27FC236}">
                <a16:creationId xmlns:a16="http://schemas.microsoft.com/office/drawing/2014/main" id="{D4C90091-F17A-4DD7-A9B3-CE613946A7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7518" y="4612831"/>
            <a:ext cx="1776897" cy="394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0" y="35817"/>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常用核函数</a:t>
            </a:r>
          </a:p>
        </p:txBody>
      </p:sp>
      <p:pic>
        <p:nvPicPr>
          <p:cNvPr id="4" name="图片 3">
            <a:extLst>
              <a:ext uri="{FF2B5EF4-FFF2-40B4-BE49-F238E27FC236}">
                <a16:creationId xmlns:a16="http://schemas.microsoft.com/office/drawing/2014/main" id="{EC57E44D-ECA8-4486-9E9A-D41251043C70}"/>
              </a:ext>
            </a:extLst>
          </p:cNvPr>
          <p:cNvPicPr>
            <a:picLocks noChangeAspect="1"/>
          </p:cNvPicPr>
          <p:nvPr/>
        </p:nvPicPr>
        <p:blipFill rotWithShape="1">
          <a:blip r:embed="rId3">
            <a:extLst>
              <a:ext uri="{28A0092B-C50C-407E-A947-70E740481C1C}">
                <a14:useLocalDpi xmlns:a14="http://schemas.microsoft.com/office/drawing/2010/main" val="0"/>
              </a:ext>
            </a:extLst>
          </a:blip>
          <a:srcRect t="11160"/>
          <a:stretch/>
        </p:blipFill>
        <p:spPr>
          <a:xfrm>
            <a:off x="971600" y="2282540"/>
            <a:ext cx="7695238" cy="22929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1143000"/>
          </a:xfrm>
        </p:spPr>
        <p:txBody>
          <a:bodyPr>
            <a:normAutofit/>
          </a:bodyPr>
          <a:lstStyle/>
          <a:p>
            <a:pPr marL="314325" marR="312420" algn="l">
              <a:spcBef>
                <a:spcPts val="15"/>
              </a:spcBef>
            </a:pPr>
            <a:r>
              <a:rPr lang="zh-CN" altLang="en-US" sz="3200" b="1" kern="0" dirty="0">
                <a:ea typeface="仿宋" panose="02010609060101010101" pitchFamily="49" charset="-122"/>
              </a:rPr>
              <a:t>线性可分支持向量机</a:t>
            </a:r>
            <a:endParaRPr lang="zh-CN" altLang="zh-CN" sz="3200" b="1" kern="0" dirty="0">
              <a:ea typeface="仿宋" panose="02010609060101010101" pitchFamily="49"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528775"/>
            <a:ext cx="3048000" cy="666750"/>
          </a:xfrm>
          <a:prstGeom prst="rect">
            <a:avLst/>
          </a:prstGeom>
        </p:spPr>
      </p:pic>
      <p:sp>
        <p:nvSpPr>
          <p:cNvPr id="6" name="内容占位符 2"/>
          <p:cNvSpPr>
            <a:spLocks noGrp="1"/>
          </p:cNvSpPr>
          <p:nvPr>
            <p:ph idx="1"/>
          </p:nvPr>
        </p:nvSpPr>
        <p:spPr>
          <a:xfrm>
            <a:off x="457200" y="1013478"/>
            <a:ext cx="8229600" cy="4525963"/>
          </a:xfrm>
        </p:spPr>
        <p:txBody>
          <a:bodyPr>
            <a:noAutofit/>
          </a:bodyPr>
          <a:lstStyle/>
          <a:p>
            <a:pPr>
              <a:lnSpc>
                <a:spcPct val="120000"/>
              </a:lnSpc>
            </a:pPr>
            <a:r>
              <a:rPr lang="zh-CN" altLang="en-US" sz="2400" dirty="0"/>
              <a:t>二分类问题：</a:t>
            </a:r>
            <a:endParaRPr lang="en-US" altLang="zh-CN" sz="2400" dirty="0"/>
          </a:p>
          <a:p>
            <a:pPr>
              <a:lnSpc>
                <a:spcPct val="120000"/>
              </a:lnSpc>
            </a:pPr>
            <a:r>
              <a:rPr lang="zh-CN" altLang="en-US" sz="2400" dirty="0"/>
              <a:t>输入空间：欧式空间或离散集合</a:t>
            </a:r>
            <a:endParaRPr lang="en-US" altLang="zh-CN" sz="2400" dirty="0"/>
          </a:p>
          <a:p>
            <a:pPr>
              <a:lnSpc>
                <a:spcPct val="120000"/>
              </a:lnSpc>
            </a:pPr>
            <a:r>
              <a:rPr lang="zh-CN" altLang="en-US" sz="2400" dirty="0"/>
              <a:t>特征空间：欧式空间或</a:t>
            </a:r>
            <a:r>
              <a:rPr lang="zh-CN" altLang="en-US" sz="2400" dirty="0">
                <a:solidFill>
                  <a:srgbClr val="C00000"/>
                </a:solidFill>
              </a:rPr>
              <a:t>希尔伯特</a:t>
            </a:r>
            <a:r>
              <a:rPr lang="zh-CN" altLang="en-US" sz="2400" dirty="0"/>
              <a:t>空间</a:t>
            </a:r>
            <a:endParaRPr lang="en-US" altLang="zh-CN" sz="2400" dirty="0"/>
          </a:p>
          <a:p>
            <a:pPr>
              <a:lnSpc>
                <a:spcPct val="120000"/>
              </a:lnSpc>
            </a:pPr>
            <a:r>
              <a:rPr lang="zh-CN" altLang="en-US" sz="2400" dirty="0"/>
              <a:t>线性可分支持向量机、线性支持向量机：假设这两个空间的元素</a:t>
            </a:r>
            <a:r>
              <a:rPr lang="zh-CN" altLang="en-US" sz="2400" dirty="0">
                <a:solidFill>
                  <a:srgbClr val="C00000"/>
                </a:solidFill>
              </a:rPr>
              <a:t>一一对应</a:t>
            </a:r>
            <a:r>
              <a:rPr lang="zh-CN" altLang="en-US" sz="2400" dirty="0"/>
              <a:t>，并将输入空间中的输入映射为特征空间中的特征向量；</a:t>
            </a:r>
            <a:endParaRPr lang="en-US" altLang="zh-CN" sz="2400" dirty="0"/>
          </a:p>
          <a:p>
            <a:pPr>
              <a:lnSpc>
                <a:spcPct val="120000"/>
              </a:lnSpc>
            </a:pPr>
            <a:r>
              <a:rPr lang="zh-CN" altLang="en-US" sz="2400" dirty="0"/>
              <a:t>非线性支持向量机：利用一个从输入空间到特征空间的</a:t>
            </a:r>
            <a:r>
              <a:rPr lang="zh-CN" altLang="en-US" sz="2400" dirty="0">
                <a:solidFill>
                  <a:srgbClr val="C00000"/>
                </a:solidFill>
              </a:rPr>
              <a:t>非线性映射</a:t>
            </a:r>
            <a:r>
              <a:rPr lang="zh-CN" altLang="en-US" sz="2400" dirty="0"/>
              <a:t>将输入映射为特征向量；</a:t>
            </a:r>
            <a:endParaRPr lang="en-US" altLang="zh-CN" sz="2400" dirty="0"/>
          </a:p>
          <a:p>
            <a:pPr>
              <a:lnSpc>
                <a:spcPct val="120000"/>
              </a:lnSpc>
            </a:pPr>
            <a:r>
              <a:rPr lang="zh-CN" altLang="en-US" sz="2400" dirty="0"/>
              <a:t>支持向量机的学习是在特征空间进行的</a:t>
            </a:r>
            <a:r>
              <a:rPr lang="en-US" altLang="zh-CN" sz="2400" dirty="0"/>
              <a:t>.</a:t>
            </a:r>
          </a:p>
          <a:p>
            <a:endParaRPr lang="en-US" altLang="zh-CN" sz="2400" dirty="0"/>
          </a:p>
          <a:p>
            <a:pPr lvl="1"/>
            <a:endParaRPr lang="en-US" altLang="zh-CN" sz="2000" dirty="0">
              <a:latin typeface="+mn-ea"/>
            </a:endParaRPr>
          </a:p>
          <a:p>
            <a:pPr lvl="1"/>
            <a:endParaRPr lang="en-US" altLang="zh-CN" sz="2000" dirty="0">
              <a:latin typeface="+mn-ea"/>
            </a:endParaRPr>
          </a:p>
          <a:p>
            <a:pPr marL="0" indent="0">
              <a:buNone/>
            </a:pPr>
            <a:endParaRPr lang="en-US" altLang="zh-CN" sz="2400" dirty="0"/>
          </a:p>
        </p:txBody>
      </p:sp>
    </p:spTree>
    <p:extLst>
      <p:ext uri="{BB962C8B-B14F-4D97-AF65-F5344CB8AC3E}">
        <p14:creationId xmlns:p14="http://schemas.microsoft.com/office/powerpoint/2010/main" val="15120797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4582" y="1003426"/>
            <a:ext cx="7886700" cy="5089870"/>
          </a:xfrm>
        </p:spPr>
        <p:txBody>
          <a:bodyPr>
            <a:normAutofit/>
          </a:bodyPr>
          <a:lstStyle/>
          <a:p>
            <a:r>
              <a:rPr lang="en-US" altLang="zh-CN" sz="2400" dirty="0"/>
              <a:t>1</a:t>
            </a:r>
            <a:r>
              <a:rPr lang="zh-CN" altLang="en-US" sz="2400" dirty="0"/>
              <a:t>、多项式核函数（</a:t>
            </a:r>
            <a:r>
              <a:rPr lang="en-US" altLang="zh-CN" sz="2400" dirty="0"/>
              <a:t>Polynomial kernel function)</a:t>
            </a:r>
          </a:p>
          <a:p>
            <a:endParaRPr lang="en-US" altLang="zh-CN" sz="2400" dirty="0"/>
          </a:p>
          <a:p>
            <a:endParaRPr lang="en-US" altLang="zh-CN" sz="2400" dirty="0"/>
          </a:p>
          <a:p>
            <a:r>
              <a:rPr lang="zh-CN" altLang="en-US" sz="2400" dirty="0"/>
              <a:t>对应的支持向量机为</a:t>
            </a:r>
            <a:r>
              <a:rPr lang="en-US" altLang="zh-CN" sz="2400" dirty="0"/>
              <a:t>P</a:t>
            </a:r>
            <a:r>
              <a:rPr lang="zh-CN" altLang="en-US" sz="2400" dirty="0"/>
              <a:t>次多项式分类器，分类决策函数：</a:t>
            </a:r>
            <a:endParaRPr lang="en-US" altLang="zh-CN" sz="2400" dirty="0"/>
          </a:p>
          <a:p>
            <a:endParaRPr lang="en-US" altLang="zh-CN" sz="2400" dirty="0"/>
          </a:p>
          <a:p>
            <a:endParaRPr lang="en-US" altLang="zh-CN" sz="2400" dirty="0"/>
          </a:p>
          <a:p>
            <a:r>
              <a:rPr lang="en-US" altLang="zh-CN" sz="2400" dirty="0"/>
              <a:t>2</a:t>
            </a:r>
            <a:r>
              <a:rPr lang="zh-CN" altLang="en-US" sz="2400" dirty="0"/>
              <a:t>、高斯核函数 （</a:t>
            </a:r>
            <a:r>
              <a:rPr lang="en-US" altLang="zh-CN" sz="2400" dirty="0"/>
              <a:t>Gaussian Kernel Function)</a:t>
            </a:r>
          </a:p>
          <a:p>
            <a:endParaRPr lang="en-US" altLang="zh-CN" sz="2400" dirty="0"/>
          </a:p>
          <a:p>
            <a:endParaRPr lang="en-US" altLang="zh-CN" sz="2400" dirty="0"/>
          </a:p>
          <a:p>
            <a:r>
              <a:rPr lang="zh-CN" altLang="en-US" sz="2400" dirty="0"/>
              <a:t>决策函数：</a:t>
            </a:r>
            <a:endParaRPr lang="en-US" altLang="zh-CN" sz="2400" dirty="0"/>
          </a:p>
          <a:p>
            <a:endParaRPr lang="zh-CN" altLang="en-US" sz="2400" dirty="0"/>
          </a:p>
        </p:txBody>
      </p:sp>
      <p:pic>
        <p:nvPicPr>
          <p:cNvPr id="2242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496" y="1584260"/>
            <a:ext cx="2131039" cy="3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2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4978" y="2839078"/>
            <a:ext cx="3494043" cy="584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26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8564" y="4319002"/>
            <a:ext cx="2238736" cy="584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426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4854" y="5232185"/>
            <a:ext cx="3619424" cy="595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0" y="35817"/>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常用核函数</a:t>
            </a:r>
          </a:p>
        </p:txBody>
      </p:sp>
    </p:spTree>
    <p:extLst>
      <p:ext uri="{BB962C8B-B14F-4D97-AF65-F5344CB8AC3E}">
        <p14:creationId xmlns:p14="http://schemas.microsoft.com/office/powerpoint/2010/main" val="8349883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idx="1"/>
          </p:nvPr>
        </p:nvSpPr>
        <p:spPr>
          <a:xfrm>
            <a:off x="611560" y="1069136"/>
            <a:ext cx="7608884" cy="4311898"/>
          </a:xfrm>
        </p:spPr>
        <p:txBody>
          <a:bodyPr>
            <a:normAutofit lnSpcReduction="10000"/>
          </a:bodyPr>
          <a:lstStyle/>
          <a:p>
            <a:r>
              <a:rPr lang="zh-CN" altLang="en-US" sz="2400" dirty="0"/>
              <a:t>输入：线性不可分训练数据集</a:t>
            </a:r>
            <a:endParaRPr lang="en-US" altLang="zh-CN" sz="2400" dirty="0"/>
          </a:p>
          <a:p>
            <a:endParaRPr lang="en-US" altLang="zh-CN" sz="2400" dirty="0"/>
          </a:p>
          <a:p>
            <a:r>
              <a:rPr lang="zh-CN" altLang="en-US" sz="2400" dirty="0"/>
              <a:t>输出：分类决策函数</a:t>
            </a:r>
            <a:endParaRPr lang="en-US" altLang="zh-CN" sz="2400" dirty="0"/>
          </a:p>
          <a:p>
            <a:r>
              <a:rPr lang="en-US" altLang="zh-CN" sz="2400" dirty="0"/>
              <a:t>1</a:t>
            </a:r>
            <a:r>
              <a:rPr lang="zh-CN" altLang="en-US" sz="2400" dirty="0"/>
              <a:t>、选取适当的核函数和参数</a:t>
            </a:r>
            <a:r>
              <a:rPr lang="en-US" altLang="zh-CN" sz="2400" dirty="0"/>
              <a:t>C</a:t>
            </a:r>
            <a:r>
              <a:rPr lang="zh-CN" altLang="en-US" sz="2400" dirty="0"/>
              <a:t>，构造最优化问题：</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r>
              <a:rPr lang="en-US" altLang="zh-CN" sz="2400" dirty="0"/>
              <a:t>    </a:t>
            </a:r>
          </a:p>
          <a:p>
            <a:pPr marL="0" indent="0">
              <a:buNone/>
            </a:pPr>
            <a:r>
              <a:rPr lang="en-US" altLang="zh-CN" sz="2400" dirty="0"/>
              <a:t> </a:t>
            </a:r>
            <a:r>
              <a:rPr lang="zh-CN" altLang="en-US" sz="2400" dirty="0"/>
              <a:t>求得最优解：</a:t>
            </a:r>
            <a:r>
              <a:rPr lang="en-US" altLang="zh-CN" sz="2400" dirty="0"/>
              <a:t>                                                                 </a:t>
            </a:r>
          </a:p>
          <a:p>
            <a:endParaRPr lang="en-US" altLang="zh-CN" sz="2400" dirty="0"/>
          </a:p>
          <a:p>
            <a:endParaRPr lang="en-US" altLang="zh-CN" sz="2400" dirty="0"/>
          </a:p>
          <a:p>
            <a:endParaRPr lang="en-US" altLang="zh-CN" sz="2400" dirty="0"/>
          </a:p>
          <a:p>
            <a:endParaRPr lang="en-US" altLang="zh-CN" sz="2400"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147598"/>
            <a:ext cx="2862318" cy="24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6029" y="1567824"/>
            <a:ext cx="3089144" cy="252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7116" y="1526530"/>
            <a:ext cx="351755" cy="24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7023" y="1528300"/>
            <a:ext cx="774977" cy="244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1023" y="4755844"/>
            <a:ext cx="2125295" cy="32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1023" y="3340483"/>
            <a:ext cx="1511999" cy="501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4967" y="3954363"/>
            <a:ext cx="2400196" cy="292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282"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9610" y="2735970"/>
            <a:ext cx="3360991" cy="54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标题 1"/>
          <p:cNvSpPr txBox="1"/>
          <p:nvPr/>
        </p:nvSpPr>
        <p:spPr>
          <a:xfrm>
            <a:off x="0" y="2199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非线性支持向量机学习算法</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内容占位符 2"/>
          <p:cNvSpPr>
            <a:spLocks noGrp="1"/>
          </p:cNvSpPr>
          <p:nvPr>
            <p:ph idx="1"/>
          </p:nvPr>
        </p:nvSpPr>
        <p:spPr>
          <a:xfrm>
            <a:off x="796722" y="908180"/>
            <a:ext cx="7886700" cy="4681059"/>
          </a:xfrm>
        </p:spPr>
        <p:txBody>
          <a:bodyPr>
            <a:normAutofit/>
          </a:bodyPr>
          <a:lstStyle/>
          <a:p>
            <a:r>
              <a:rPr lang="en-US" altLang="zh-CN" sz="2400" dirty="0"/>
              <a:t>2</a:t>
            </a:r>
            <a:r>
              <a:rPr lang="zh-CN" altLang="en-US" sz="2400" dirty="0"/>
              <a:t>、并选择</a:t>
            </a:r>
            <a:r>
              <a:rPr lang="el-GR" altLang="zh-CN" sz="2400" dirty="0"/>
              <a:t>α</a:t>
            </a:r>
            <a:r>
              <a:rPr lang="zh-CN" altLang="en-US" sz="2400" dirty="0"/>
              <a:t>*，适合条件                 ，计算</a:t>
            </a:r>
            <a:endParaRPr lang="en-US" altLang="zh-CN" sz="2400" dirty="0"/>
          </a:p>
          <a:p>
            <a:endParaRPr lang="en-US" altLang="zh-CN" sz="2400" dirty="0"/>
          </a:p>
          <a:p>
            <a:pPr marL="0" indent="0">
              <a:buNone/>
            </a:pPr>
            <a:r>
              <a:rPr lang="en-US" altLang="zh-CN" sz="2400" dirty="0"/>
              <a:t> </a:t>
            </a:r>
          </a:p>
          <a:p>
            <a:endParaRPr lang="en-US" altLang="zh-CN" sz="2400" dirty="0"/>
          </a:p>
          <a:p>
            <a:r>
              <a:rPr lang="en-US" altLang="zh-CN" sz="2400" dirty="0"/>
              <a:t>3</a:t>
            </a:r>
            <a:r>
              <a:rPr lang="zh-CN" altLang="en-US" sz="2400" dirty="0"/>
              <a:t>、构造决策函数</a:t>
            </a:r>
            <a:endParaRPr lang="en-US" altLang="zh-CN" sz="2400" dirty="0"/>
          </a:p>
          <a:p>
            <a:endParaRPr lang="en-US" altLang="zh-CN" sz="2400" dirty="0"/>
          </a:p>
          <a:p>
            <a:endParaRPr lang="en-US" altLang="zh-CN" sz="2400" dirty="0"/>
          </a:p>
          <a:p>
            <a:endParaRPr lang="en-US" altLang="zh-CN" sz="2400" dirty="0"/>
          </a:p>
          <a:p>
            <a:r>
              <a:rPr lang="zh-CN" altLang="en-US" sz="2400" dirty="0"/>
              <a:t>当</a:t>
            </a:r>
            <a:r>
              <a:rPr lang="en-US" altLang="zh-CN" sz="2400" dirty="0"/>
              <a:t>K(</a:t>
            </a:r>
            <a:r>
              <a:rPr lang="en-US" altLang="zh-CN" sz="2400" dirty="0" err="1"/>
              <a:t>x,z</a:t>
            </a:r>
            <a:r>
              <a:rPr lang="en-US" altLang="zh-CN" sz="2400" dirty="0"/>
              <a:t>)</a:t>
            </a:r>
            <a:r>
              <a:rPr lang="zh-CN" altLang="en-US" sz="2400" dirty="0"/>
              <a:t>是正定核函数时， 最优化问题是凸二次规划问题，解是存在的。</a:t>
            </a:r>
            <a:endParaRPr lang="en-US" altLang="zh-CN" sz="2400" dirty="0"/>
          </a:p>
        </p:txBody>
      </p:sp>
      <p:pic>
        <p:nvPicPr>
          <p:cNvPr id="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886" y="1018119"/>
            <a:ext cx="1020958" cy="30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6884" y="1704987"/>
            <a:ext cx="2430231" cy="631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30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3573016"/>
            <a:ext cx="3602841"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12723" y="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非线性支持向量机学习算法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2489" y="994172"/>
            <a:ext cx="7886700" cy="4955108"/>
          </a:xfrm>
        </p:spPr>
        <p:txBody>
          <a:bodyPr>
            <a:normAutofit/>
          </a:bodyPr>
          <a:lstStyle/>
          <a:p>
            <a:pPr>
              <a:lnSpc>
                <a:spcPct val="120000"/>
              </a:lnSpc>
            </a:pPr>
            <a:r>
              <a:rPr lang="zh-CN" altLang="en-US" sz="2400" dirty="0"/>
              <a:t>序列最小最优化</a:t>
            </a:r>
            <a:r>
              <a:rPr lang="en-US" altLang="zh-CN" sz="2400" dirty="0"/>
              <a:t>(sequential minimal optimization  SMO)</a:t>
            </a:r>
            <a:r>
              <a:rPr lang="zh-CN" altLang="en-US" sz="2400" dirty="0"/>
              <a:t>算法：</a:t>
            </a:r>
            <a:r>
              <a:rPr lang="en-US" altLang="zh-CN" sz="2400" dirty="0"/>
              <a:t>1998</a:t>
            </a:r>
            <a:r>
              <a:rPr lang="zh-CN" altLang="en-US" sz="2400" dirty="0"/>
              <a:t>年由</a:t>
            </a:r>
            <a:r>
              <a:rPr lang="en-US" altLang="zh-CN" sz="2400" dirty="0"/>
              <a:t>Platt</a:t>
            </a:r>
            <a:r>
              <a:rPr lang="zh-CN" altLang="en-US" sz="2400" dirty="0"/>
              <a:t>提出。</a:t>
            </a:r>
            <a:endParaRPr lang="en-US" altLang="zh-CN" sz="2400" dirty="0"/>
          </a:p>
          <a:p>
            <a:pPr>
              <a:lnSpc>
                <a:spcPct val="120000"/>
              </a:lnSpc>
            </a:pPr>
            <a:endParaRPr lang="en-US" altLang="zh-CN" sz="2400" dirty="0"/>
          </a:p>
          <a:p>
            <a:pPr>
              <a:lnSpc>
                <a:spcPct val="120000"/>
              </a:lnSpc>
            </a:pPr>
            <a:r>
              <a:rPr lang="zh-CN" altLang="en-US" sz="2400" dirty="0">
                <a:solidFill>
                  <a:srgbClr val="C00000"/>
                </a:solidFill>
              </a:rPr>
              <a:t>动机：</a:t>
            </a:r>
            <a:endParaRPr lang="en-US" altLang="zh-CN" sz="2400" dirty="0">
              <a:solidFill>
                <a:srgbClr val="C00000"/>
              </a:solidFill>
            </a:endParaRPr>
          </a:p>
          <a:p>
            <a:pPr>
              <a:lnSpc>
                <a:spcPct val="120000"/>
              </a:lnSpc>
            </a:pPr>
            <a:r>
              <a:rPr lang="zh-CN" altLang="en-US" sz="2400" dirty="0"/>
              <a:t>支持向量机的学习问题可以形式化为求解凸二次规划问题</a:t>
            </a:r>
            <a:r>
              <a:rPr lang="en-US" altLang="zh-CN" sz="2400" dirty="0"/>
              <a:t>.</a:t>
            </a:r>
            <a:r>
              <a:rPr lang="zh-CN" altLang="en-US" sz="2400" dirty="0"/>
              <a:t>这样的凸二次规划问题具有全局最优解，并且有许多最优化算法可以用于这一问题的求解；</a:t>
            </a:r>
            <a:endParaRPr lang="en-US" altLang="zh-CN" sz="2400" dirty="0"/>
          </a:p>
          <a:p>
            <a:pPr>
              <a:lnSpc>
                <a:spcPct val="120000"/>
              </a:lnSpc>
            </a:pPr>
            <a:r>
              <a:rPr lang="zh-CN" altLang="en-US" sz="2400" dirty="0"/>
              <a:t>但是当训练样本容量很大时，这些算法往往变得非常低效，以致无法使用</a:t>
            </a:r>
            <a:r>
              <a:rPr lang="en-US" altLang="zh-CN" sz="2400" dirty="0"/>
              <a:t>.</a:t>
            </a:r>
            <a:r>
              <a:rPr lang="zh-CN" altLang="en-US" sz="2400" dirty="0"/>
              <a:t>所以，如何</a:t>
            </a:r>
            <a:r>
              <a:rPr lang="zh-CN" altLang="en-US" sz="2400" dirty="0">
                <a:solidFill>
                  <a:srgbClr val="C00000"/>
                </a:solidFill>
              </a:rPr>
              <a:t>高效地实现支持向量机学习</a:t>
            </a:r>
            <a:r>
              <a:rPr lang="zh-CN" altLang="en-US" sz="2400" dirty="0"/>
              <a:t>就成为一个重要的问题。</a:t>
            </a:r>
          </a:p>
          <a:p>
            <a:endParaRPr lang="zh-CN" altLang="en-US" sz="24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975" y="1988344"/>
            <a:ext cx="7511570" cy="367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21603" y="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序列最小最优化算法</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22800"/>
            <a:ext cx="7886700" cy="3730335"/>
          </a:xfrm>
        </p:spPr>
        <p:txBody>
          <a:bodyPr>
            <a:normAutofit lnSpcReduction="10000"/>
          </a:bodyPr>
          <a:lstStyle/>
          <a:p>
            <a:r>
              <a:rPr lang="en-US" altLang="zh-CN" sz="2400" dirty="0"/>
              <a:t>SMO</a:t>
            </a:r>
            <a:r>
              <a:rPr lang="zh-CN" altLang="en-US" sz="2400" dirty="0"/>
              <a:t>（</a:t>
            </a:r>
            <a:r>
              <a:rPr lang="en-US" altLang="zh-CN" sz="2400" dirty="0"/>
              <a:t>Sequential minimal optimization )</a:t>
            </a:r>
          </a:p>
          <a:p>
            <a:r>
              <a:rPr lang="zh-CN" altLang="en-US" sz="2400" dirty="0"/>
              <a:t>解如下凸二次规划的对偶问题</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注意：变量是拉格朗日乘子</a:t>
            </a:r>
            <a:r>
              <a:rPr lang="el-GR" altLang="zh-CN" sz="2400" dirty="0"/>
              <a:t>α</a:t>
            </a:r>
            <a:r>
              <a:rPr lang="en-US" altLang="zh-CN" sz="2400" baseline="-25000" dirty="0" err="1"/>
              <a:t>i</a:t>
            </a:r>
            <a:r>
              <a:rPr lang="zh-CN" altLang="en-US" sz="2400" dirty="0"/>
              <a:t>，一个对应一个样本</a:t>
            </a:r>
          </a:p>
        </p:txBody>
      </p:sp>
      <p:pic>
        <p:nvPicPr>
          <p:cNvPr id="2273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61115"/>
            <a:ext cx="3664550" cy="188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0" y="45987"/>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序列最小最优化算法</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4874" y="1069640"/>
            <a:ext cx="8074251" cy="4735624"/>
          </a:xfrm>
        </p:spPr>
        <p:txBody>
          <a:bodyPr>
            <a:normAutofit lnSpcReduction="10000"/>
          </a:bodyPr>
          <a:lstStyle/>
          <a:p>
            <a:r>
              <a:rPr lang="zh-CN" altLang="en-US" sz="2400" dirty="0">
                <a:solidFill>
                  <a:srgbClr val="C00000"/>
                </a:solidFill>
              </a:rPr>
              <a:t>启发式算法，基本思路</a:t>
            </a:r>
            <a:r>
              <a:rPr lang="zh-CN" altLang="en-US" sz="2400" dirty="0"/>
              <a:t>：</a:t>
            </a:r>
            <a:endParaRPr lang="en-US" altLang="zh-CN" sz="2400" dirty="0"/>
          </a:p>
          <a:p>
            <a:r>
              <a:rPr lang="zh-CN" altLang="en-US" sz="2400" dirty="0"/>
              <a:t>如果所有变量的解都满足此最优化问题的</a:t>
            </a:r>
            <a:r>
              <a:rPr lang="en-US" altLang="zh-CN" sz="2400" dirty="0"/>
              <a:t>KKT</a:t>
            </a:r>
            <a:r>
              <a:rPr lang="zh-CN" altLang="en-US" sz="2400" dirty="0"/>
              <a:t>条件，那么得到解；</a:t>
            </a:r>
            <a:endParaRPr lang="en-US" altLang="zh-CN" sz="2400" dirty="0"/>
          </a:p>
          <a:p>
            <a:r>
              <a:rPr lang="zh-CN" altLang="en-US" sz="2400" dirty="0"/>
              <a:t>否则，选择两个变量，固定其它变量，针对这两个变量构建一个二次规划问题，称为子问题，可通过解析方法求解，提高了计算速度。</a:t>
            </a:r>
            <a:endParaRPr lang="en-US" altLang="zh-CN" sz="2400" dirty="0"/>
          </a:p>
          <a:p>
            <a:r>
              <a:rPr lang="zh-CN" altLang="en-US" sz="2400" dirty="0"/>
              <a:t>子问题的两个变量：一个是违反</a:t>
            </a:r>
            <a:r>
              <a:rPr lang="en-US" altLang="zh-CN" sz="2400" dirty="0"/>
              <a:t>KKT</a:t>
            </a:r>
            <a:r>
              <a:rPr lang="zh-CN" altLang="en-US" sz="2400" dirty="0"/>
              <a:t>条件最严重的那个，另一个由约束条件自动确定。</a:t>
            </a:r>
            <a:endParaRPr lang="en-US" altLang="zh-CN" sz="2400" dirty="0"/>
          </a:p>
          <a:p>
            <a:pPr marL="0" indent="0">
              <a:buNone/>
            </a:pPr>
            <a:endParaRPr lang="en-US" altLang="zh-CN" sz="2400" dirty="0"/>
          </a:p>
          <a:p>
            <a:r>
              <a:rPr lang="en-US" altLang="zh-CN" sz="2400" dirty="0">
                <a:solidFill>
                  <a:srgbClr val="C00000"/>
                </a:solidFill>
              </a:rPr>
              <a:t>SMO</a:t>
            </a:r>
            <a:r>
              <a:rPr lang="zh-CN" altLang="en-US" sz="2400" dirty="0">
                <a:solidFill>
                  <a:srgbClr val="C00000"/>
                </a:solidFill>
              </a:rPr>
              <a:t>算法包括两个部分：</a:t>
            </a:r>
            <a:endParaRPr lang="en-US" altLang="zh-CN" sz="2400" dirty="0">
              <a:solidFill>
                <a:srgbClr val="C00000"/>
              </a:solidFill>
            </a:endParaRPr>
          </a:p>
          <a:p>
            <a:pPr lvl="1"/>
            <a:r>
              <a:rPr lang="zh-CN" altLang="en-US" sz="2000" dirty="0"/>
              <a:t>求解两个变量二次规划的解析方法</a:t>
            </a:r>
            <a:endParaRPr lang="en-US" altLang="zh-CN" sz="2000" dirty="0"/>
          </a:p>
          <a:p>
            <a:pPr lvl="1"/>
            <a:r>
              <a:rPr lang="zh-CN" altLang="en-US" sz="2000" dirty="0"/>
              <a:t>选择变量的启发式方法</a:t>
            </a:r>
          </a:p>
        </p:txBody>
      </p:sp>
      <p:pic>
        <p:nvPicPr>
          <p:cNvPr id="2283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933056"/>
            <a:ext cx="1443433"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0" y="-7165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en-US" altLang="zh-CN" sz="3200" b="1" kern="0" dirty="0">
                <a:ea typeface="仿宋" panose="02010609060101010101" pitchFamily="49" charset="-122"/>
              </a:rPr>
              <a:t>SMO</a:t>
            </a:r>
            <a:r>
              <a:rPr lang="zh-CN" altLang="en-US" sz="3200" b="1" kern="0" dirty="0">
                <a:ea typeface="仿宋" panose="02010609060101010101" pitchFamily="49" charset="-122"/>
              </a:rPr>
              <a:t>算法</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13138"/>
            <a:ext cx="7886700" cy="3263504"/>
          </a:xfrm>
        </p:spPr>
        <p:txBody>
          <a:bodyPr>
            <a:normAutofit/>
          </a:bodyPr>
          <a:lstStyle/>
          <a:p>
            <a:r>
              <a:rPr lang="zh-CN" altLang="en-US" sz="2400" dirty="0"/>
              <a:t>选择两个变量，其它固定，</a:t>
            </a:r>
            <a:r>
              <a:rPr lang="en-US" altLang="zh-CN" sz="2400"/>
              <a:t>SMO</a:t>
            </a:r>
            <a:r>
              <a:rPr lang="zh-CN" altLang="en-US" sz="2400"/>
              <a:t>的</a:t>
            </a:r>
            <a:r>
              <a:rPr lang="zh-CN" altLang="en-US" sz="2400" dirty="0"/>
              <a:t>子问题：</a:t>
            </a:r>
          </a:p>
        </p:txBody>
      </p:sp>
      <p:pic>
        <p:nvPicPr>
          <p:cNvPr id="2293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637280"/>
            <a:ext cx="5166234"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3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2246674"/>
            <a:ext cx="4214777" cy="596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38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2782496"/>
            <a:ext cx="2995062" cy="1104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55134" y="3795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两个变量二次规划的求解过程</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9394" y="1116186"/>
            <a:ext cx="7886700" cy="4185021"/>
          </a:xfrm>
        </p:spPr>
        <p:txBody>
          <a:bodyPr>
            <a:normAutofit lnSpcReduction="10000"/>
          </a:bodyPr>
          <a:lstStyle/>
          <a:p>
            <a:r>
              <a:rPr lang="zh-CN" altLang="en-US" sz="2400" dirty="0"/>
              <a:t>两个变量，约束条件用二维空间中的图形表示</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假设问题的初始可行解为               ，最优解</a:t>
            </a:r>
            <a:endParaRPr lang="en-US" altLang="zh-CN" sz="2400" dirty="0"/>
          </a:p>
          <a:p>
            <a:r>
              <a:rPr lang="en-US" altLang="zh-CN" sz="2400" dirty="0"/>
              <a:t> </a:t>
            </a:r>
            <a:r>
              <a:rPr lang="zh-CN" altLang="en-US" sz="2400" dirty="0"/>
              <a:t>设</a:t>
            </a:r>
            <a:r>
              <a:rPr lang="el-GR" altLang="zh-CN" sz="2400" dirty="0"/>
              <a:t>α</a:t>
            </a:r>
            <a:r>
              <a:rPr lang="en-US" altLang="zh-CN" sz="2400" baseline="-25000" dirty="0"/>
              <a:t>2</a:t>
            </a:r>
            <a:r>
              <a:rPr lang="zh-CN" altLang="en-US" sz="2400" dirty="0"/>
              <a:t>未经剪辑时的最优解为</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zh-CN" altLang="en-US" sz="2400" dirty="0"/>
          </a:p>
        </p:txBody>
      </p:sp>
      <p:grpSp>
        <p:nvGrpSpPr>
          <p:cNvPr id="2" name="组合 1">
            <a:extLst>
              <a:ext uri="{FF2B5EF4-FFF2-40B4-BE49-F238E27FC236}">
                <a16:creationId xmlns:a16="http://schemas.microsoft.com/office/drawing/2014/main" id="{DA9B367C-E475-4E05-83C7-9D931AA7A599}"/>
              </a:ext>
            </a:extLst>
          </p:cNvPr>
          <p:cNvGrpSpPr/>
          <p:nvPr/>
        </p:nvGrpSpPr>
        <p:grpSpPr>
          <a:xfrm>
            <a:off x="1945255" y="1772816"/>
            <a:ext cx="4469185" cy="1947845"/>
            <a:chOff x="1945255" y="1772816"/>
            <a:chExt cx="4469185" cy="1947845"/>
          </a:xfrm>
        </p:grpSpPr>
        <p:pic>
          <p:nvPicPr>
            <p:cNvPr id="2304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255" y="1772816"/>
              <a:ext cx="2344308" cy="1947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4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082" y="1814011"/>
              <a:ext cx="1541358" cy="19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3040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8321" y="4385053"/>
            <a:ext cx="863387" cy="32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40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224" y="4383287"/>
            <a:ext cx="1026114" cy="294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40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0014" y="4795986"/>
            <a:ext cx="648072" cy="279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
            <a:extLst>
              <a:ext uri="{FF2B5EF4-FFF2-40B4-BE49-F238E27FC236}">
                <a16:creationId xmlns:a16="http://schemas.microsoft.com/office/drawing/2014/main" id="{2C5A7C9C-4ABC-4414-9381-9D918DA86BB1}"/>
              </a:ext>
            </a:extLst>
          </p:cNvPr>
          <p:cNvSpPr txBox="1"/>
          <p:nvPr/>
        </p:nvSpPr>
        <p:spPr>
          <a:xfrm>
            <a:off x="55134" y="3795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两个变量二次规划的求解过程</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4751" y="952344"/>
            <a:ext cx="6318702" cy="5140952"/>
          </a:xfrm>
        </p:spPr>
        <p:txBody>
          <a:bodyPr>
            <a:normAutofit/>
          </a:bodyPr>
          <a:lstStyle/>
          <a:p>
            <a:r>
              <a:rPr lang="en-US" altLang="zh-CN" sz="2400" dirty="0"/>
              <a:t> </a:t>
            </a:r>
            <a:r>
              <a:rPr lang="zh-CN" altLang="en-US" sz="2400" dirty="0"/>
              <a:t>根据不等式条件         的取值范围：</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   </a:t>
            </a:r>
            <a:r>
              <a:rPr lang="zh-CN" altLang="en-US" sz="2400" dirty="0"/>
              <a:t>左图：</a:t>
            </a:r>
            <a:endParaRPr lang="en-US" altLang="zh-CN" sz="2400" dirty="0"/>
          </a:p>
          <a:p>
            <a:r>
              <a:rPr lang="en-US" altLang="zh-CN" sz="2400" dirty="0"/>
              <a:t>   </a:t>
            </a:r>
            <a:r>
              <a:rPr lang="zh-CN" altLang="en-US" sz="2400" dirty="0"/>
              <a:t>右图：</a:t>
            </a:r>
            <a:endParaRPr lang="en-US" altLang="zh-CN" sz="2400" dirty="0"/>
          </a:p>
          <a:p>
            <a:endParaRPr lang="zh-CN" altLang="en-US" sz="2400" dirty="0"/>
          </a:p>
        </p:txBody>
      </p:sp>
      <p:pic>
        <p:nvPicPr>
          <p:cNvPr id="2314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048" y="1000350"/>
            <a:ext cx="486054" cy="320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9961" y="1617284"/>
            <a:ext cx="1615271" cy="37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3217" y="4937867"/>
            <a:ext cx="2153838" cy="337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5983" y="4923535"/>
            <a:ext cx="2334866" cy="2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3147" y="5561960"/>
            <a:ext cx="2561910" cy="32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14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5983" y="5507754"/>
            <a:ext cx="2226398" cy="29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61587" y="13755"/>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两个变量二次规划的求解过程</a:t>
            </a:r>
          </a:p>
        </p:txBody>
      </p:sp>
      <p:grpSp>
        <p:nvGrpSpPr>
          <p:cNvPr id="11" name="组合 10">
            <a:extLst>
              <a:ext uri="{FF2B5EF4-FFF2-40B4-BE49-F238E27FC236}">
                <a16:creationId xmlns:a16="http://schemas.microsoft.com/office/drawing/2014/main" id="{23B98A61-B66B-4A52-97B9-D1CBF669D8C0}"/>
              </a:ext>
            </a:extLst>
          </p:cNvPr>
          <p:cNvGrpSpPr/>
          <p:nvPr/>
        </p:nvGrpSpPr>
        <p:grpSpPr>
          <a:xfrm>
            <a:off x="2123728" y="2526788"/>
            <a:ext cx="4469185" cy="1947845"/>
            <a:chOff x="1945255" y="1772816"/>
            <a:chExt cx="4469185" cy="1947845"/>
          </a:xfrm>
        </p:grpSpPr>
        <p:pic>
          <p:nvPicPr>
            <p:cNvPr id="12" name="Picture 2">
              <a:extLst>
                <a:ext uri="{FF2B5EF4-FFF2-40B4-BE49-F238E27FC236}">
                  <a16:creationId xmlns:a16="http://schemas.microsoft.com/office/drawing/2014/main" id="{EABA430C-EBDA-4E8F-97A4-2A8A985FE2F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5255" y="1772816"/>
              <a:ext cx="2344308" cy="1947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a:extLst>
                <a:ext uri="{FF2B5EF4-FFF2-40B4-BE49-F238E27FC236}">
                  <a16:creationId xmlns:a16="http://schemas.microsoft.com/office/drawing/2014/main" id="{F00FDD0E-81B0-4806-AE30-960055D12A2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3082" y="1814011"/>
              <a:ext cx="1541358" cy="19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 name="图片 3">
            <a:extLst>
              <a:ext uri="{FF2B5EF4-FFF2-40B4-BE49-F238E27FC236}">
                <a16:creationId xmlns:a16="http://schemas.microsoft.com/office/drawing/2014/main" id="{2B073E98-DB47-4153-9A15-EA9D30B516B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1432" y="2082298"/>
            <a:ext cx="4718794" cy="365407"/>
          </a:xfrm>
          <a:prstGeom prst="rect">
            <a:avLst/>
          </a:prstGeom>
        </p:spPr>
      </p:pic>
      <p:pic>
        <p:nvPicPr>
          <p:cNvPr id="5" name="Picture 4" descr="Diagram&#10;&#10;Description automatically generated">
            <a:extLst>
              <a:ext uri="{FF2B5EF4-FFF2-40B4-BE49-F238E27FC236}">
                <a16:creationId xmlns:a16="http://schemas.microsoft.com/office/drawing/2014/main" id="{585C9ABA-04FC-27D5-0FB8-01834B8FEA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627" y="2567983"/>
            <a:ext cx="2380078" cy="1767136"/>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2697" y="1074818"/>
            <a:ext cx="7389077" cy="4154381"/>
          </a:xfrm>
        </p:spPr>
        <p:txBody>
          <a:bodyPr>
            <a:normAutofit/>
          </a:bodyPr>
          <a:lstStyle/>
          <a:p>
            <a:r>
              <a:rPr lang="en-US" altLang="zh-CN" sz="2400" dirty="0"/>
              <a:t> </a:t>
            </a:r>
            <a:r>
              <a:rPr lang="zh-CN" altLang="en-US" sz="2400" dirty="0"/>
              <a:t>求解过程：</a:t>
            </a:r>
            <a:endParaRPr lang="en-US" altLang="zh-CN" sz="2400" dirty="0"/>
          </a:p>
          <a:p>
            <a:r>
              <a:rPr lang="zh-CN" altLang="en-US" sz="2400" dirty="0"/>
              <a:t>先求沿着约束方向未经剪辑时的</a:t>
            </a:r>
            <a:endParaRPr lang="en-US" altLang="zh-CN" sz="2400" dirty="0"/>
          </a:p>
          <a:p>
            <a:r>
              <a:rPr lang="zh-CN" altLang="en-US" sz="2400" dirty="0"/>
              <a:t>再求剪辑后的</a:t>
            </a:r>
            <a:endParaRPr lang="en-US" altLang="zh-CN" sz="2400" dirty="0"/>
          </a:p>
          <a:p>
            <a:endParaRPr lang="en-US" altLang="zh-CN" sz="2400" dirty="0"/>
          </a:p>
          <a:p>
            <a:r>
              <a:rPr lang="zh-CN" altLang="en-US" sz="2400" dirty="0"/>
              <a:t>记：</a:t>
            </a:r>
            <a:endParaRPr lang="en-US" altLang="zh-CN" sz="2400" dirty="0"/>
          </a:p>
          <a:p>
            <a:endParaRPr lang="en-US" altLang="zh-CN" sz="2400" dirty="0"/>
          </a:p>
          <a:p>
            <a:r>
              <a:rPr lang="zh-CN" altLang="en-US" sz="2400" dirty="0"/>
              <a:t>令：</a:t>
            </a:r>
            <a:endParaRPr lang="en-US" altLang="zh-CN" sz="2400" dirty="0"/>
          </a:p>
          <a:p>
            <a:endParaRPr lang="en-US" altLang="zh-CN" sz="2400" dirty="0"/>
          </a:p>
          <a:p>
            <a:r>
              <a:rPr lang="en-US" altLang="zh-CN" sz="2400" dirty="0"/>
              <a:t>E </a:t>
            </a:r>
            <a:r>
              <a:rPr lang="zh-CN" altLang="en-US" sz="2400" dirty="0"/>
              <a:t>为输入</a:t>
            </a:r>
            <a:r>
              <a:rPr lang="en-US" altLang="zh-CN" sz="2400" dirty="0"/>
              <a:t>x</a:t>
            </a:r>
            <a:r>
              <a:rPr lang="zh-CN" altLang="en-US" sz="2400" dirty="0"/>
              <a:t>的预测值和真实输出</a:t>
            </a:r>
            <a:r>
              <a:rPr lang="en-US" altLang="zh-CN" sz="2400" dirty="0"/>
              <a:t>y</a:t>
            </a:r>
            <a:r>
              <a:rPr lang="zh-CN" altLang="en-US" sz="2400" dirty="0"/>
              <a:t>的差，</a:t>
            </a:r>
            <a:r>
              <a:rPr lang="en-US" altLang="zh-CN" sz="2400" dirty="0" err="1"/>
              <a:t>i</a:t>
            </a:r>
            <a:r>
              <a:rPr lang="en-US" altLang="zh-CN" sz="2400" dirty="0"/>
              <a:t>=1</a:t>
            </a:r>
            <a:r>
              <a:rPr lang="zh-CN" altLang="en-US" sz="2400" dirty="0"/>
              <a:t>，</a:t>
            </a:r>
            <a:r>
              <a:rPr lang="en-US" altLang="zh-CN" sz="2400" dirty="0"/>
              <a:t>2</a:t>
            </a:r>
            <a:endParaRPr lang="zh-CN" altLang="en-US" sz="2400" dirty="0"/>
          </a:p>
        </p:txBody>
      </p:sp>
      <p:pic>
        <p:nvPicPr>
          <p:cNvPr id="2314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1104" y="1990771"/>
            <a:ext cx="486054" cy="320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616754"/>
            <a:ext cx="726054" cy="3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24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2748229"/>
            <a:ext cx="2424062" cy="581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24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677" y="3645532"/>
            <a:ext cx="4670273" cy="594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108520" y="11663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两个变量二次规划的求解过程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1143000"/>
          </a:xfrm>
        </p:spPr>
        <p:txBody>
          <a:bodyPr>
            <a:normAutofit/>
          </a:bodyPr>
          <a:lstStyle/>
          <a:p>
            <a:pPr marL="314325" marR="312420" algn="l">
              <a:spcBef>
                <a:spcPts val="15"/>
              </a:spcBef>
            </a:pPr>
            <a:r>
              <a:rPr lang="zh-CN" altLang="en-US" sz="3200" b="1" kern="0" dirty="0">
                <a:ea typeface="仿宋" panose="02010609060101010101" pitchFamily="49" charset="-122"/>
              </a:rPr>
              <a:t>线性可分支持向量机</a:t>
            </a:r>
            <a:endParaRPr lang="zh-CN" altLang="zh-CN" sz="3200" b="1" kern="0" dirty="0">
              <a:ea typeface="仿宋" panose="02010609060101010101" pitchFamily="49" charset="-122"/>
            </a:endParaRPr>
          </a:p>
        </p:txBody>
      </p:sp>
      <p:sp>
        <p:nvSpPr>
          <p:cNvPr id="6" name="内容占位符 2"/>
          <p:cNvSpPr>
            <a:spLocks noGrp="1"/>
          </p:cNvSpPr>
          <p:nvPr>
            <p:ph idx="1"/>
          </p:nvPr>
        </p:nvSpPr>
        <p:spPr>
          <a:xfrm>
            <a:off x="457200" y="1013478"/>
            <a:ext cx="8229600" cy="4525963"/>
          </a:xfrm>
        </p:spPr>
        <p:txBody>
          <a:bodyPr>
            <a:noAutofit/>
          </a:bodyPr>
          <a:lstStyle/>
          <a:p>
            <a:pPr>
              <a:lnSpc>
                <a:spcPct val="120000"/>
              </a:lnSpc>
            </a:pPr>
            <a:r>
              <a:rPr lang="zh-CN" altLang="en-US" sz="2400" dirty="0">
                <a:latin typeface="+mn-ea"/>
              </a:rPr>
              <a:t>假设特征空间上的训练数据集：</a:t>
            </a:r>
            <a:endParaRPr lang="en-US" altLang="zh-CN" sz="2400" dirty="0">
              <a:latin typeface="+mn-ea"/>
            </a:endParaRPr>
          </a:p>
          <a:p>
            <a:pPr>
              <a:lnSpc>
                <a:spcPct val="120000"/>
              </a:lnSpc>
            </a:pPr>
            <a:endParaRPr lang="en-US" altLang="zh-CN" sz="2400" dirty="0"/>
          </a:p>
          <a:p>
            <a:pPr>
              <a:lnSpc>
                <a:spcPct val="120000"/>
              </a:lnSpc>
            </a:pPr>
            <a:endParaRPr lang="en-US" altLang="zh-CN" sz="2400" b="1" dirty="0"/>
          </a:p>
          <a:p>
            <a:pPr marL="0" indent="0">
              <a:lnSpc>
                <a:spcPct val="120000"/>
              </a:lnSpc>
              <a:buNone/>
            </a:pPr>
            <a:endParaRPr lang="en-US" altLang="zh-CN" sz="2400" dirty="0"/>
          </a:p>
          <a:p>
            <a:r>
              <a:rPr lang="zh-CN" altLang="en-US" sz="2400" dirty="0"/>
              <a:t>正例和负例</a:t>
            </a:r>
            <a:endParaRPr lang="en-US" altLang="zh-CN" sz="2400" dirty="0"/>
          </a:p>
          <a:p>
            <a:r>
              <a:rPr lang="zh-CN" altLang="en-US" sz="2400" dirty="0"/>
              <a:t>学习的目标：找到分类超平面，</a:t>
            </a:r>
            <a:endParaRPr lang="en-US" altLang="zh-CN" sz="2400" dirty="0"/>
          </a:p>
          <a:p>
            <a:r>
              <a:rPr lang="zh-CN" altLang="en-US" sz="2400" dirty="0"/>
              <a:t>线性可分支持向量机：给定线性可分训练数据集，通过间隔最大化或等价地求解相应的凸二次规划问题学习得到的分离超平面为</a:t>
            </a:r>
            <a:endParaRPr lang="en-US" altLang="zh-CN" sz="2400" dirty="0"/>
          </a:p>
          <a:p>
            <a:endParaRPr lang="en-US" altLang="zh-CN" sz="2400" dirty="0"/>
          </a:p>
          <a:p>
            <a:endParaRPr lang="en-US" altLang="zh-CN" sz="2400" dirty="0"/>
          </a:p>
          <a:p>
            <a:r>
              <a:rPr lang="zh-CN" altLang="en-US" sz="2400" dirty="0"/>
              <a:t>决策函数</a:t>
            </a:r>
            <a:endParaRPr lang="en-US" altLang="zh-CN" sz="2400" dirty="0"/>
          </a:p>
          <a:p>
            <a:pPr marL="0" indent="0">
              <a:buNone/>
            </a:pPr>
            <a:endParaRPr lang="en-US" altLang="zh-CN" sz="2400" dirty="0"/>
          </a:p>
        </p:txBody>
      </p:sp>
      <p:grpSp>
        <p:nvGrpSpPr>
          <p:cNvPr id="3" name="组合 2">
            <a:extLst>
              <a:ext uri="{FF2B5EF4-FFF2-40B4-BE49-F238E27FC236}">
                <a16:creationId xmlns:a16="http://schemas.microsoft.com/office/drawing/2014/main" id="{62BA2703-9A53-4E6C-AE31-02FBBA5281FD}"/>
              </a:ext>
            </a:extLst>
          </p:cNvPr>
          <p:cNvGrpSpPr/>
          <p:nvPr/>
        </p:nvGrpSpPr>
        <p:grpSpPr>
          <a:xfrm>
            <a:off x="1979712" y="1715317"/>
            <a:ext cx="5987332" cy="882322"/>
            <a:chOff x="2687162" y="2796792"/>
            <a:chExt cx="5987332" cy="882322"/>
          </a:xfrm>
        </p:grpSpPr>
        <p:pic>
          <p:nvPicPr>
            <p:cNvPr id="5" name="Picture 2">
              <a:extLst>
                <a:ext uri="{FF2B5EF4-FFF2-40B4-BE49-F238E27FC236}">
                  <a16:creationId xmlns:a16="http://schemas.microsoft.com/office/drawing/2014/main" id="{2A935146-F0A3-4C3D-9AF8-E2BEBC8B5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9016" y="2796792"/>
              <a:ext cx="4443626" cy="38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A34B461A-411F-4BBD-A22B-1E55B388F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7162" y="3319074"/>
              <a:ext cx="598733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9" name="Picture 7">
            <a:extLst>
              <a:ext uri="{FF2B5EF4-FFF2-40B4-BE49-F238E27FC236}">
                <a16:creationId xmlns:a16="http://schemas.microsoft.com/office/drawing/2014/main" id="{A8EB2A78-E343-4A9E-9830-09DA579B22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5160193"/>
            <a:ext cx="2050653"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a:extLst>
              <a:ext uri="{FF2B5EF4-FFF2-40B4-BE49-F238E27FC236}">
                <a16:creationId xmlns:a16="http://schemas.microsoft.com/office/drawing/2014/main" id="{B6689008-1FD4-487F-AE78-5447925FE6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6021288"/>
            <a:ext cx="2946994"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00932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94172"/>
            <a:ext cx="7419156" cy="4163020"/>
          </a:xfrm>
        </p:spPr>
        <p:txBody>
          <a:bodyPr>
            <a:normAutofit/>
          </a:bodyPr>
          <a:lstStyle/>
          <a:p>
            <a:r>
              <a:rPr lang="en-US" altLang="zh-CN" sz="2400" dirty="0"/>
              <a:t> </a:t>
            </a:r>
            <a:r>
              <a:rPr lang="zh-CN" altLang="en-US" sz="2400" dirty="0"/>
              <a:t>定理：</a:t>
            </a:r>
            <a:endParaRPr lang="en-US" altLang="zh-CN" sz="2400" dirty="0"/>
          </a:p>
          <a:p>
            <a:r>
              <a:rPr lang="zh-CN" altLang="en-US" sz="2400" dirty="0"/>
              <a:t>最优化问题沿约束方向未经剪辑的解：</a:t>
            </a:r>
            <a:endParaRPr lang="en-US" altLang="zh-CN" sz="2400" dirty="0"/>
          </a:p>
          <a:p>
            <a:endParaRPr lang="en-US" altLang="zh-CN" sz="2400" dirty="0"/>
          </a:p>
          <a:p>
            <a:endParaRPr lang="en-US" altLang="zh-CN" sz="2400" dirty="0"/>
          </a:p>
          <a:p>
            <a:endParaRPr lang="en-US" altLang="zh-CN" sz="2400" dirty="0"/>
          </a:p>
          <a:p>
            <a:r>
              <a:rPr lang="zh-CN" altLang="en-US" sz="2400" dirty="0"/>
              <a:t>剪辑后的解</a:t>
            </a:r>
            <a:endParaRPr lang="en-US" altLang="zh-CN" sz="2400" dirty="0"/>
          </a:p>
          <a:p>
            <a:endParaRPr lang="en-US" altLang="zh-CN" sz="2400" dirty="0"/>
          </a:p>
          <a:p>
            <a:pPr marL="0" indent="0">
              <a:buNone/>
            </a:pPr>
            <a:endParaRPr lang="en-US" altLang="zh-CN" sz="2400" dirty="0"/>
          </a:p>
          <a:p>
            <a:r>
              <a:rPr lang="zh-CN" altLang="en-US" sz="2400" dirty="0"/>
              <a:t>得到</a:t>
            </a:r>
            <a:r>
              <a:rPr lang="el-GR" altLang="zh-CN" sz="2400" dirty="0"/>
              <a:t>α</a:t>
            </a:r>
            <a:r>
              <a:rPr lang="en-US" altLang="zh-CN" sz="2400" baseline="-25000" dirty="0"/>
              <a:t>1</a:t>
            </a:r>
            <a:r>
              <a:rPr lang="zh-CN" altLang="en-US" sz="2400" dirty="0"/>
              <a:t>的解</a:t>
            </a:r>
            <a:endParaRPr lang="en-US" altLang="zh-CN" sz="2400" dirty="0"/>
          </a:p>
          <a:p>
            <a:endParaRPr lang="en-US" altLang="zh-CN" sz="2400" dirty="0"/>
          </a:p>
          <a:p>
            <a:endParaRPr lang="en-US" altLang="zh-CN" sz="2400" dirty="0"/>
          </a:p>
          <a:p>
            <a:endParaRPr lang="zh-CN" altLang="en-US" sz="2400" dirty="0"/>
          </a:p>
        </p:txBody>
      </p:sp>
      <p:pic>
        <p:nvPicPr>
          <p:cNvPr id="2334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1843717"/>
            <a:ext cx="2789596" cy="58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4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567383"/>
            <a:ext cx="3982484" cy="370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4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816" y="3433121"/>
            <a:ext cx="3127966" cy="99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4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5080670"/>
            <a:ext cx="2716184" cy="32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0" y="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两个变量二次规划的求解过程</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7416" y="1066907"/>
            <a:ext cx="6318702" cy="3629862"/>
          </a:xfrm>
        </p:spPr>
        <p:txBody>
          <a:bodyPr>
            <a:normAutofit/>
          </a:bodyPr>
          <a:lstStyle/>
          <a:p>
            <a:r>
              <a:rPr lang="zh-CN" altLang="en-US" sz="2400" dirty="0"/>
              <a:t>证明：</a:t>
            </a:r>
            <a:r>
              <a:rPr lang="en-US" altLang="zh-CN" sz="2400" dirty="0"/>
              <a:t> </a:t>
            </a:r>
            <a:r>
              <a:rPr lang="zh-CN" altLang="en-US" sz="2400" dirty="0"/>
              <a:t>引进记号</a:t>
            </a:r>
            <a:endParaRPr lang="en-US" altLang="zh-CN" sz="2400" dirty="0"/>
          </a:p>
          <a:p>
            <a:endParaRPr lang="en-US" altLang="zh-CN" sz="2400" dirty="0"/>
          </a:p>
          <a:p>
            <a:endParaRPr lang="en-US" altLang="zh-CN" sz="2400" dirty="0"/>
          </a:p>
          <a:p>
            <a:r>
              <a:rPr lang="zh-CN" altLang="en-US" sz="2400" dirty="0"/>
              <a:t>目标函数写成：</a:t>
            </a:r>
            <a:endParaRPr lang="en-US" altLang="zh-CN" sz="2400" dirty="0"/>
          </a:p>
          <a:p>
            <a:endParaRPr lang="en-US" altLang="zh-CN" sz="2400" dirty="0"/>
          </a:p>
          <a:p>
            <a:endParaRPr lang="en-US" altLang="zh-CN" sz="2400" dirty="0"/>
          </a:p>
          <a:p>
            <a:endParaRPr lang="en-US" altLang="zh-CN" sz="2400" dirty="0"/>
          </a:p>
          <a:p>
            <a:r>
              <a:rPr lang="zh-CN" altLang="en-US" sz="2400" dirty="0"/>
              <a:t>由                          及</a:t>
            </a:r>
          </a:p>
        </p:txBody>
      </p:sp>
      <p:pic>
        <p:nvPicPr>
          <p:cNvPr id="1986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665038"/>
            <a:ext cx="5459750" cy="594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6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5979" y="2942945"/>
            <a:ext cx="4490719" cy="97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66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4224415"/>
            <a:ext cx="1440160" cy="27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66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3483" y="4180651"/>
            <a:ext cx="648072" cy="357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66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6895" y="4914741"/>
            <a:ext cx="1890210" cy="345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直角上箭头 3"/>
          <p:cNvSpPr/>
          <p:nvPr/>
        </p:nvSpPr>
        <p:spPr>
          <a:xfrm>
            <a:off x="5912312" y="3907719"/>
            <a:ext cx="864096" cy="70207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标题 1"/>
          <p:cNvSpPr txBox="1"/>
          <p:nvPr/>
        </p:nvSpPr>
        <p:spPr>
          <a:xfrm>
            <a:off x="23953" y="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两个变量二次规划的求解过程</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882767"/>
            <a:ext cx="6318702" cy="3629862"/>
          </a:xfrm>
        </p:spPr>
        <p:txBody>
          <a:bodyPr>
            <a:normAutofit/>
          </a:bodyPr>
          <a:lstStyle/>
          <a:p>
            <a:r>
              <a:rPr lang="zh-CN" altLang="en-US" sz="2400" dirty="0"/>
              <a:t>得到只是</a:t>
            </a:r>
            <a:r>
              <a:rPr lang="el-GR" altLang="zh-CN" sz="2400" dirty="0"/>
              <a:t>α</a:t>
            </a:r>
            <a:r>
              <a:rPr lang="en-US" altLang="zh-CN" sz="2400" baseline="-25000" dirty="0"/>
              <a:t>2</a:t>
            </a:r>
            <a:r>
              <a:rPr lang="en-US" altLang="zh-CN" sz="2400" dirty="0"/>
              <a:t> </a:t>
            </a:r>
            <a:r>
              <a:rPr lang="zh-CN" altLang="en-US" sz="2400" dirty="0"/>
              <a:t>的函数的目标函数</a:t>
            </a:r>
            <a:endParaRPr lang="en-US" altLang="zh-CN" sz="2400" dirty="0"/>
          </a:p>
          <a:p>
            <a:endParaRPr lang="en-US" altLang="zh-CN" sz="2400" dirty="0"/>
          </a:p>
          <a:p>
            <a:pPr marL="0" indent="0">
              <a:buNone/>
            </a:pPr>
            <a:endParaRPr lang="en-US" altLang="zh-CN" sz="2400" dirty="0"/>
          </a:p>
          <a:p>
            <a:pPr marL="0" indent="0">
              <a:buNone/>
            </a:pPr>
            <a:endParaRPr lang="en-US" altLang="zh-CN" sz="2400" dirty="0"/>
          </a:p>
          <a:p>
            <a:r>
              <a:rPr lang="zh-CN" altLang="en-US" sz="2400" dirty="0"/>
              <a:t>对</a:t>
            </a:r>
            <a:r>
              <a:rPr lang="el-GR" altLang="zh-CN" sz="2400" dirty="0"/>
              <a:t>α</a:t>
            </a:r>
            <a:r>
              <a:rPr lang="en-US" altLang="zh-CN" sz="2400" baseline="-25000" dirty="0"/>
              <a:t>2</a:t>
            </a:r>
            <a:r>
              <a:rPr lang="zh-CN" altLang="en-US" sz="2400" dirty="0"/>
              <a:t>求导</a:t>
            </a:r>
            <a:endParaRPr lang="en-US" altLang="zh-CN" sz="2400" dirty="0"/>
          </a:p>
          <a:p>
            <a:endParaRPr lang="en-US" altLang="zh-CN" sz="2400" dirty="0"/>
          </a:p>
          <a:p>
            <a:r>
              <a:rPr lang="zh-CN" altLang="en-US" sz="2400" dirty="0"/>
              <a:t>令其为</a:t>
            </a:r>
            <a:r>
              <a:rPr lang="en-US" altLang="zh-CN" sz="2400" dirty="0"/>
              <a:t>0</a:t>
            </a:r>
            <a:r>
              <a:rPr lang="zh-CN" altLang="en-US" sz="2400" dirty="0"/>
              <a:t>：</a:t>
            </a:r>
          </a:p>
        </p:txBody>
      </p:sp>
      <p:pic>
        <p:nvPicPr>
          <p:cNvPr id="1996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100" y="1577801"/>
            <a:ext cx="4549216" cy="765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a:extLst>
              <a:ext uri="{FF2B5EF4-FFF2-40B4-BE49-F238E27FC236}">
                <a16:creationId xmlns:a16="http://schemas.microsoft.com/office/drawing/2014/main" id="{1A008113-3F1F-4E42-B47A-62F995307DEF}"/>
              </a:ext>
            </a:extLst>
          </p:cNvPr>
          <p:cNvGrpSpPr/>
          <p:nvPr/>
        </p:nvGrpSpPr>
        <p:grpSpPr>
          <a:xfrm>
            <a:off x="2949589" y="2875641"/>
            <a:ext cx="5563987" cy="503669"/>
            <a:chOff x="2949589" y="2875641"/>
            <a:chExt cx="5563987" cy="503669"/>
          </a:xfrm>
        </p:grpSpPr>
        <p:pic>
          <p:nvPicPr>
            <p:cNvPr id="1996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9589" y="2875641"/>
              <a:ext cx="2377979" cy="50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8784" y="3007057"/>
              <a:ext cx="3114792" cy="240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9968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4237051"/>
            <a:ext cx="5015513" cy="275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8693" y="4708320"/>
            <a:ext cx="3873367" cy="543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7"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2060" y="4688820"/>
            <a:ext cx="2209455" cy="5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7973" y="8827"/>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两个变量二次规划的求解过程</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7503" y="1077821"/>
            <a:ext cx="6318702" cy="3629862"/>
          </a:xfrm>
        </p:spPr>
        <p:txBody>
          <a:bodyPr>
            <a:normAutofit/>
          </a:bodyPr>
          <a:lstStyle/>
          <a:p>
            <a:r>
              <a:rPr lang="zh-CN" altLang="en-US" sz="2400" dirty="0"/>
              <a:t>将                              代入：</a:t>
            </a:r>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将                               代入：</a:t>
            </a:r>
            <a:endParaRPr lang="en-US" altLang="zh-CN" sz="2400" dirty="0"/>
          </a:p>
          <a:p>
            <a:endParaRPr lang="en-US" altLang="zh-CN" sz="2400" dirty="0"/>
          </a:p>
        </p:txBody>
      </p:sp>
      <p:pic>
        <p:nvPicPr>
          <p:cNvPr id="2007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126868"/>
            <a:ext cx="1721441" cy="32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7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441" y="2028495"/>
            <a:ext cx="6765259" cy="594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70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9832" y="3317749"/>
            <a:ext cx="1797865" cy="255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70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808" y="4054881"/>
            <a:ext cx="2876345" cy="677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0" y="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两个变量二次规划的求解过程</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994172"/>
            <a:ext cx="7344816" cy="4252046"/>
          </a:xfrm>
        </p:spPr>
        <p:txBody>
          <a:bodyPr>
            <a:normAutofit lnSpcReduction="10000"/>
          </a:bodyPr>
          <a:lstStyle/>
          <a:p>
            <a:r>
              <a:rPr lang="en-US" altLang="zh-CN" sz="2400" dirty="0"/>
              <a:t> </a:t>
            </a:r>
            <a:r>
              <a:rPr lang="zh-CN" altLang="en-US" sz="2400" dirty="0"/>
              <a:t>得到定理：</a:t>
            </a:r>
            <a:endParaRPr lang="en-US" altLang="zh-CN" sz="2400" dirty="0"/>
          </a:p>
          <a:p>
            <a:r>
              <a:rPr lang="zh-CN" altLang="en-US" sz="2400" dirty="0"/>
              <a:t>最优化问题沿约束方向未经剪辑的解：</a:t>
            </a:r>
            <a:endParaRPr lang="en-US" altLang="zh-CN" sz="2400" dirty="0"/>
          </a:p>
          <a:p>
            <a:endParaRPr lang="en-US" altLang="zh-CN" sz="2400" dirty="0"/>
          </a:p>
          <a:p>
            <a:endParaRPr lang="en-US" altLang="zh-CN" sz="2400" dirty="0"/>
          </a:p>
          <a:p>
            <a:endParaRPr lang="en-US" altLang="zh-CN" sz="2400" dirty="0"/>
          </a:p>
          <a:p>
            <a:r>
              <a:rPr lang="zh-CN" altLang="en-US" sz="2400" dirty="0"/>
              <a:t>剪辑后的解</a:t>
            </a:r>
            <a:endParaRPr lang="en-US" altLang="zh-CN" sz="2400" dirty="0"/>
          </a:p>
          <a:p>
            <a:endParaRPr lang="en-US" altLang="zh-CN" sz="2400" dirty="0"/>
          </a:p>
          <a:p>
            <a:endParaRPr lang="en-US" altLang="zh-CN" sz="2400" dirty="0"/>
          </a:p>
          <a:p>
            <a:endParaRPr lang="en-US" altLang="zh-CN" sz="2400" dirty="0"/>
          </a:p>
          <a:p>
            <a:r>
              <a:rPr lang="zh-CN" altLang="en-US" sz="2400" dirty="0"/>
              <a:t>得到</a:t>
            </a:r>
            <a:r>
              <a:rPr lang="el-GR" altLang="zh-CN" sz="2400" dirty="0"/>
              <a:t>α</a:t>
            </a:r>
            <a:r>
              <a:rPr lang="en-US" altLang="zh-CN" sz="2400" baseline="-25000" dirty="0"/>
              <a:t>1</a:t>
            </a:r>
            <a:r>
              <a:rPr lang="zh-CN" altLang="en-US" sz="2400" dirty="0"/>
              <a:t>的解</a:t>
            </a:r>
            <a:endParaRPr lang="en-US" altLang="zh-CN" sz="2400" dirty="0"/>
          </a:p>
          <a:p>
            <a:endParaRPr lang="en-US" altLang="zh-CN" sz="2400" dirty="0"/>
          </a:p>
          <a:p>
            <a:endParaRPr lang="en-US" altLang="zh-CN" sz="2400" dirty="0"/>
          </a:p>
          <a:p>
            <a:endParaRPr lang="zh-CN" altLang="en-US" sz="2400" dirty="0"/>
          </a:p>
        </p:txBody>
      </p:sp>
      <p:pic>
        <p:nvPicPr>
          <p:cNvPr id="2334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382" y="1844824"/>
            <a:ext cx="2098002" cy="438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4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8532" y="2363482"/>
            <a:ext cx="2995146" cy="278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4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0988" y="3297811"/>
            <a:ext cx="3127966" cy="99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4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5264176"/>
            <a:ext cx="2716184" cy="32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23308" y="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两个变量二次规划的求解过程</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1523" y="1007655"/>
            <a:ext cx="7886700" cy="3263504"/>
          </a:xfrm>
        </p:spPr>
        <p:txBody>
          <a:bodyPr>
            <a:normAutofit/>
          </a:bodyPr>
          <a:lstStyle/>
          <a:p>
            <a:pPr>
              <a:lnSpc>
                <a:spcPct val="120000"/>
              </a:lnSpc>
            </a:pPr>
            <a:r>
              <a:rPr lang="en-US" altLang="zh-CN" sz="2400" dirty="0"/>
              <a:t>SMO</a:t>
            </a:r>
            <a:r>
              <a:rPr lang="zh-CN" altLang="en-US" sz="2400" dirty="0"/>
              <a:t>算法在每个子问题中选择两个变量优化，其中至少一个变量是违反</a:t>
            </a:r>
            <a:r>
              <a:rPr lang="en-US" altLang="zh-CN" sz="2400" dirty="0"/>
              <a:t>KKT</a:t>
            </a:r>
            <a:r>
              <a:rPr lang="zh-CN" altLang="en-US" sz="2400" dirty="0"/>
              <a:t>条件的</a:t>
            </a:r>
            <a:endParaRPr lang="en-US" altLang="zh-CN" sz="2400" dirty="0"/>
          </a:p>
          <a:p>
            <a:pPr>
              <a:lnSpc>
                <a:spcPct val="120000"/>
              </a:lnSpc>
            </a:pPr>
            <a:r>
              <a:rPr lang="en-US" altLang="zh-CN" sz="2400" dirty="0"/>
              <a:t>1</a:t>
            </a:r>
            <a:r>
              <a:rPr lang="zh-CN" altLang="en-US" sz="2400" dirty="0"/>
              <a:t>、第一个变量的选择：外循环</a:t>
            </a:r>
            <a:endParaRPr lang="en-US" altLang="zh-CN" sz="2400" dirty="0"/>
          </a:p>
          <a:p>
            <a:pPr>
              <a:lnSpc>
                <a:spcPct val="120000"/>
              </a:lnSpc>
            </a:pPr>
            <a:r>
              <a:rPr lang="en-US" altLang="zh-CN" sz="2400" dirty="0"/>
              <a:t>    </a:t>
            </a:r>
            <a:r>
              <a:rPr lang="zh-CN" altLang="en-US" sz="2400" dirty="0"/>
              <a:t>违反</a:t>
            </a:r>
            <a:r>
              <a:rPr lang="en-US" altLang="zh-CN" sz="2400" dirty="0"/>
              <a:t>KKT</a:t>
            </a:r>
            <a:r>
              <a:rPr lang="zh-CN" altLang="en-US" sz="2400" dirty="0"/>
              <a:t>最严重的样本点，</a:t>
            </a:r>
            <a:endParaRPr lang="en-US" altLang="zh-CN" sz="2400" dirty="0"/>
          </a:p>
          <a:p>
            <a:pPr>
              <a:lnSpc>
                <a:spcPct val="120000"/>
              </a:lnSpc>
            </a:pPr>
            <a:r>
              <a:rPr lang="zh-CN" altLang="en-US" sz="2400" dirty="0"/>
              <a:t>    检验样本点是否满足</a:t>
            </a:r>
            <a:r>
              <a:rPr lang="en-US" altLang="zh-CN" sz="2400" dirty="0"/>
              <a:t>KKT</a:t>
            </a:r>
            <a:r>
              <a:rPr lang="zh-CN" altLang="en-US" sz="2400" dirty="0"/>
              <a:t>条件：</a:t>
            </a:r>
            <a:endParaRPr lang="en-US" altLang="zh-CN" sz="2400" dirty="0"/>
          </a:p>
          <a:p>
            <a:pPr lvl="1">
              <a:lnSpc>
                <a:spcPct val="120000"/>
              </a:lnSpc>
            </a:pPr>
            <a:endParaRPr lang="zh-CN" altLang="en-US" sz="2000" dirty="0"/>
          </a:p>
        </p:txBody>
      </p:sp>
      <p:grpSp>
        <p:nvGrpSpPr>
          <p:cNvPr id="2" name="组合 1">
            <a:extLst>
              <a:ext uri="{FF2B5EF4-FFF2-40B4-BE49-F238E27FC236}">
                <a16:creationId xmlns:a16="http://schemas.microsoft.com/office/drawing/2014/main" id="{2C69F612-6158-4083-9C1B-F36DF2A37065}"/>
              </a:ext>
            </a:extLst>
          </p:cNvPr>
          <p:cNvGrpSpPr/>
          <p:nvPr/>
        </p:nvGrpSpPr>
        <p:grpSpPr>
          <a:xfrm>
            <a:off x="3779912" y="3913057"/>
            <a:ext cx="2482423" cy="1534653"/>
            <a:chOff x="3557762" y="4362023"/>
            <a:chExt cx="2482423" cy="1534653"/>
          </a:xfrm>
        </p:grpSpPr>
        <p:pic>
          <p:nvPicPr>
            <p:cNvPr id="2344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5950" y="4362023"/>
              <a:ext cx="1952101" cy="241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44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2930" y="4668843"/>
              <a:ext cx="2184779" cy="261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45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2930" y="5059932"/>
              <a:ext cx="1903886" cy="268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45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7762" y="5365383"/>
              <a:ext cx="2482423" cy="531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TextBox 3"/>
          <p:cNvSpPr txBox="1"/>
          <p:nvPr/>
        </p:nvSpPr>
        <p:spPr>
          <a:xfrm>
            <a:off x="2122760" y="4271159"/>
            <a:ext cx="877163" cy="369332"/>
          </a:xfrm>
          <a:prstGeom prst="rect">
            <a:avLst/>
          </a:prstGeom>
          <a:solidFill>
            <a:srgbClr val="FFC000"/>
          </a:solidFill>
        </p:spPr>
        <p:txBody>
          <a:bodyPr wrap="none" rtlCol="0">
            <a:spAutoFit/>
          </a:bodyPr>
          <a:lstStyle/>
          <a:p>
            <a:r>
              <a:rPr lang="zh-CN" altLang="en-US" dirty="0"/>
              <a:t>先检查</a:t>
            </a:r>
          </a:p>
        </p:txBody>
      </p:sp>
      <p:sp>
        <p:nvSpPr>
          <p:cNvPr id="5" name="右箭头 4"/>
          <p:cNvSpPr/>
          <p:nvPr/>
        </p:nvSpPr>
        <p:spPr>
          <a:xfrm>
            <a:off x="3131840" y="4416618"/>
            <a:ext cx="419407" cy="139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标题 1"/>
          <p:cNvSpPr txBox="1"/>
          <p:nvPr/>
        </p:nvSpPr>
        <p:spPr>
          <a:xfrm>
            <a:off x="0" y="56313"/>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变量的选择方法</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36712"/>
            <a:ext cx="7886700" cy="5040560"/>
          </a:xfrm>
        </p:spPr>
        <p:txBody>
          <a:bodyPr>
            <a:normAutofit/>
          </a:bodyPr>
          <a:lstStyle/>
          <a:p>
            <a:pPr>
              <a:lnSpc>
                <a:spcPct val="140000"/>
              </a:lnSpc>
            </a:pPr>
            <a:r>
              <a:rPr lang="en-US" altLang="zh-CN" dirty="0"/>
              <a:t>2</a:t>
            </a:r>
            <a:r>
              <a:rPr lang="zh-CN" altLang="en-US" dirty="0"/>
              <a:t>、第二个变量的检查</a:t>
            </a:r>
            <a:r>
              <a:rPr lang="en-US" altLang="zh-CN" dirty="0"/>
              <a:t>:  </a:t>
            </a:r>
            <a:r>
              <a:rPr lang="zh-CN" altLang="en-US" dirty="0"/>
              <a:t>内循环，</a:t>
            </a:r>
            <a:endParaRPr lang="en-US" altLang="zh-CN" dirty="0"/>
          </a:p>
          <a:p>
            <a:pPr lvl="1">
              <a:lnSpc>
                <a:spcPct val="140000"/>
              </a:lnSpc>
            </a:pPr>
            <a:r>
              <a:rPr lang="zh-CN" altLang="en-US" sz="2000" dirty="0"/>
              <a:t>选择的标准是希望能使目标函数有足够大的变化</a:t>
            </a:r>
            <a:endParaRPr lang="en-US" altLang="zh-CN" sz="2000" dirty="0"/>
          </a:p>
          <a:p>
            <a:pPr lvl="1">
              <a:lnSpc>
                <a:spcPct val="140000"/>
              </a:lnSpc>
            </a:pPr>
            <a:r>
              <a:rPr lang="zh-CN" altLang="en-US" sz="2000" dirty="0"/>
              <a:t>即对应            最大 ，即</a:t>
            </a:r>
            <a:r>
              <a:rPr lang="en-US" altLang="zh-CN" sz="2000" dirty="0"/>
              <a:t>E1</a:t>
            </a:r>
            <a:r>
              <a:rPr lang="zh-CN" altLang="en-US" sz="2000" dirty="0"/>
              <a:t>，</a:t>
            </a:r>
            <a:r>
              <a:rPr lang="en-US" altLang="zh-CN" sz="2000" dirty="0"/>
              <a:t>E2 </a:t>
            </a:r>
            <a:r>
              <a:rPr lang="zh-CN" altLang="en-US" sz="2000" dirty="0"/>
              <a:t>的符号相反，差异最大</a:t>
            </a:r>
            <a:endParaRPr lang="en-US" altLang="zh-CN" sz="2000" dirty="0"/>
          </a:p>
          <a:p>
            <a:pPr lvl="1">
              <a:lnSpc>
                <a:spcPct val="140000"/>
              </a:lnSpc>
            </a:pPr>
            <a:r>
              <a:rPr lang="zh-CN" altLang="en-US" sz="2000" dirty="0">
                <a:solidFill>
                  <a:srgbClr val="FF0000"/>
                </a:solidFill>
              </a:rPr>
              <a:t>启发式：选取两变量所对应样本之间间隔最大</a:t>
            </a:r>
            <a:endParaRPr lang="en-US" altLang="zh-CN" sz="2000" dirty="0">
              <a:solidFill>
                <a:srgbClr val="FF0000"/>
              </a:solidFill>
            </a:endParaRPr>
          </a:p>
          <a:p>
            <a:pPr lvl="1">
              <a:lnSpc>
                <a:spcPct val="140000"/>
              </a:lnSpc>
            </a:pPr>
            <a:r>
              <a:rPr lang="zh-CN" altLang="en-US" sz="2000" dirty="0"/>
              <a:t>如果内循环通过上述方法找到的点不能使目标函数有足够的下降</a:t>
            </a:r>
            <a:endParaRPr lang="en-US" altLang="zh-CN" sz="2000" dirty="0"/>
          </a:p>
          <a:p>
            <a:pPr lvl="1">
              <a:lnSpc>
                <a:spcPct val="140000"/>
              </a:lnSpc>
            </a:pPr>
            <a:r>
              <a:rPr lang="zh-CN" altLang="en-US" sz="2000" dirty="0"/>
              <a:t>则：遍历间隔边界上的样本点，测试目标函数下降</a:t>
            </a:r>
            <a:endParaRPr lang="en-US" altLang="zh-CN" sz="2000" dirty="0"/>
          </a:p>
          <a:p>
            <a:pPr lvl="1">
              <a:lnSpc>
                <a:spcPct val="140000"/>
              </a:lnSpc>
            </a:pPr>
            <a:r>
              <a:rPr lang="zh-CN" altLang="en-US" sz="2000" dirty="0"/>
              <a:t>如果下降不大，则遍历所有样本点</a:t>
            </a:r>
            <a:endParaRPr lang="en-US" altLang="zh-CN" sz="2000" dirty="0"/>
          </a:p>
          <a:p>
            <a:pPr lvl="1">
              <a:lnSpc>
                <a:spcPct val="140000"/>
              </a:lnSpc>
            </a:pPr>
            <a:r>
              <a:rPr lang="zh-CN" altLang="en-US" sz="2000" dirty="0"/>
              <a:t>如果依然下降不大，则丢弃外循环点，重新选择</a:t>
            </a:r>
            <a:endParaRPr lang="en-US" altLang="zh-CN" sz="2000" dirty="0"/>
          </a:p>
          <a:p>
            <a:pPr>
              <a:lnSpc>
                <a:spcPct val="140000"/>
              </a:lnSpc>
            </a:pPr>
            <a:endParaRPr lang="zh-CN" altLang="en-US" dirty="0"/>
          </a:p>
        </p:txBody>
      </p:sp>
      <p:pic>
        <p:nvPicPr>
          <p:cNvPr id="2355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2204864"/>
            <a:ext cx="592931" cy="235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0" y="3047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变量的选择方法</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75693"/>
            <a:ext cx="7886700" cy="4104456"/>
          </a:xfrm>
        </p:spPr>
        <p:txBody>
          <a:bodyPr>
            <a:normAutofit/>
          </a:bodyPr>
          <a:lstStyle/>
          <a:p>
            <a:r>
              <a:rPr lang="en-US" altLang="zh-CN" sz="2400" dirty="0"/>
              <a:t>3</a:t>
            </a:r>
            <a:r>
              <a:rPr lang="zh-CN" altLang="en-US" sz="2400" dirty="0"/>
              <a:t>、每次完成两个变量的优化后，重新计算</a:t>
            </a:r>
            <a:r>
              <a:rPr lang="en-US" altLang="zh-CN" sz="2400" dirty="0"/>
              <a:t>b</a:t>
            </a:r>
            <a:r>
              <a:rPr lang="zh-CN" altLang="en-US" sz="2400" dirty="0"/>
              <a:t>，</a:t>
            </a:r>
            <a:r>
              <a:rPr lang="en-US" altLang="zh-CN" sz="2400" dirty="0" err="1"/>
              <a:t>Ei</a:t>
            </a:r>
            <a:endParaRPr lang="en-US" altLang="zh-CN" sz="2400" dirty="0"/>
          </a:p>
          <a:p>
            <a:r>
              <a:rPr lang="zh-CN" altLang="en-US" sz="2400" dirty="0"/>
              <a:t>由</a:t>
            </a:r>
            <a:r>
              <a:rPr lang="en-US" altLang="zh-CN" sz="2400" dirty="0"/>
              <a:t>KKT</a:t>
            </a:r>
            <a:r>
              <a:rPr lang="zh-CN" altLang="en-US" sz="2400" dirty="0"/>
              <a:t>条件：</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p:txBody>
      </p:sp>
      <p:pic>
        <p:nvPicPr>
          <p:cNvPr id="2365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1997599"/>
            <a:ext cx="2052228" cy="68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65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359" y="2752671"/>
            <a:ext cx="4259405" cy="595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65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7972" y="4407625"/>
            <a:ext cx="4333016" cy="560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4646" y="3523146"/>
            <a:ext cx="5071624" cy="64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0" y="9236"/>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计算阈值</a:t>
            </a:r>
            <a:r>
              <a:rPr lang="en-US" altLang="zh-CN" sz="3200" b="1" kern="0" dirty="0">
                <a:ea typeface="仿宋" panose="02010609060101010101" pitchFamily="49" charset="-122"/>
              </a:rPr>
              <a:t>b</a:t>
            </a:r>
            <a:r>
              <a:rPr lang="zh-CN" altLang="en-US" sz="3200" b="1" kern="0" dirty="0">
                <a:ea typeface="仿宋" panose="02010609060101010101" pitchFamily="49" charset="-122"/>
              </a:rPr>
              <a:t>和</a:t>
            </a:r>
            <a:r>
              <a:rPr lang="en-US" altLang="zh-CN" sz="3200" b="1" kern="0" dirty="0" err="1">
                <a:ea typeface="仿宋" panose="02010609060101010101" pitchFamily="49" charset="-122"/>
              </a:rPr>
              <a:t>Ei</a:t>
            </a:r>
            <a:endParaRPr lang="zh-CN" altLang="en-US" sz="3200" b="1" kern="0" dirty="0">
              <a:ea typeface="仿宋" panose="02010609060101010101"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8232" y="895176"/>
            <a:ext cx="7830192" cy="4104456"/>
          </a:xfrm>
        </p:spPr>
        <p:txBody>
          <a:bodyPr>
            <a:normAutofit/>
          </a:bodyPr>
          <a:lstStyle/>
          <a:p>
            <a:r>
              <a:rPr lang="en-US" altLang="zh-CN" sz="2400" dirty="0"/>
              <a:t>3</a:t>
            </a:r>
            <a:r>
              <a:rPr lang="zh-CN" altLang="en-US" sz="2400" dirty="0"/>
              <a:t>、每次完成两个变量的优化后，重新计算</a:t>
            </a:r>
            <a:r>
              <a:rPr lang="en-US" altLang="zh-CN" sz="2400" dirty="0"/>
              <a:t>b</a:t>
            </a:r>
            <a:r>
              <a:rPr lang="zh-CN" altLang="en-US" sz="2400" dirty="0"/>
              <a:t>，</a:t>
            </a:r>
            <a:r>
              <a:rPr lang="en-US" altLang="zh-CN" sz="2400" dirty="0" err="1"/>
              <a:t>Ei</a:t>
            </a:r>
            <a:endParaRPr lang="en-US" altLang="zh-CN" sz="2400" dirty="0"/>
          </a:p>
          <a:p>
            <a:r>
              <a:rPr lang="zh-CN" altLang="en-US" sz="2400" dirty="0"/>
              <a:t>由</a:t>
            </a:r>
            <a:r>
              <a:rPr lang="en-US" altLang="zh-CN" sz="2400" dirty="0"/>
              <a:t>KKT</a:t>
            </a:r>
            <a:r>
              <a:rPr lang="zh-CN" altLang="en-US" sz="2400" dirty="0"/>
              <a:t>条件：</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p:txBody>
      </p:sp>
      <p:pic>
        <p:nvPicPr>
          <p:cNvPr id="2365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060848"/>
            <a:ext cx="2052228" cy="68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65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7972" y="2806039"/>
            <a:ext cx="4259405" cy="595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65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9927" y="3595502"/>
            <a:ext cx="4176464"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3110049" y="3401965"/>
            <a:ext cx="124213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 name="曲线连接符 6"/>
          <p:cNvCxnSpPr/>
          <p:nvPr/>
        </p:nvCxnSpPr>
        <p:spPr>
          <a:xfrm rot="16200000" flipH="1">
            <a:off x="2943515" y="3784524"/>
            <a:ext cx="927135" cy="162019"/>
          </a:xfrm>
          <a:prstGeom prst="curvedConnector3">
            <a:avLst/>
          </a:prstGeom>
          <a:ln>
            <a:tailEnd type="arrow"/>
          </a:ln>
        </p:spPr>
        <p:style>
          <a:lnRef idx="2">
            <a:schemeClr val="accent3"/>
          </a:lnRef>
          <a:fillRef idx="0">
            <a:schemeClr val="accent3"/>
          </a:fillRef>
          <a:effectRef idx="1">
            <a:schemeClr val="accent3"/>
          </a:effectRef>
          <a:fontRef idx="minor">
            <a:schemeClr val="tx1"/>
          </a:fontRef>
        </p:style>
      </p:cxnSp>
      <p:pic>
        <p:nvPicPr>
          <p:cNvPr id="2365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9927" y="4302723"/>
            <a:ext cx="4325145" cy="516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65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2361" y="4938762"/>
            <a:ext cx="5437862" cy="324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txBox="1"/>
          <p:nvPr/>
        </p:nvSpPr>
        <p:spPr>
          <a:xfrm>
            <a:off x="-2332" y="1317"/>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计算阈值</a:t>
            </a:r>
            <a:r>
              <a:rPr lang="en-US" altLang="zh-CN" sz="3200" b="1" kern="0" dirty="0">
                <a:ea typeface="仿宋" panose="02010609060101010101" pitchFamily="49" charset="-122"/>
              </a:rPr>
              <a:t>b</a:t>
            </a:r>
            <a:r>
              <a:rPr lang="zh-CN" altLang="en-US" sz="3200" b="1" kern="0" dirty="0">
                <a:ea typeface="仿宋" panose="02010609060101010101" pitchFamily="49" charset="-122"/>
              </a:rPr>
              <a:t>和</a:t>
            </a:r>
            <a:r>
              <a:rPr lang="en-US" altLang="zh-CN" sz="3200" b="1" kern="0" dirty="0" err="1">
                <a:ea typeface="仿宋" panose="02010609060101010101" pitchFamily="49" charset="-122"/>
              </a:rPr>
              <a:t>Ei</a:t>
            </a:r>
            <a:endParaRPr lang="zh-CN" altLang="en-US" sz="3200" b="1" kern="0" dirty="0">
              <a:ea typeface="仿宋" panose="02010609060101010101" pitchFamily="49"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4578" y="1019104"/>
            <a:ext cx="6318702" cy="4104456"/>
          </a:xfrm>
        </p:spPr>
        <p:txBody>
          <a:bodyPr>
            <a:normAutofit/>
          </a:bodyPr>
          <a:lstStyle/>
          <a:p>
            <a:r>
              <a:rPr lang="zh-CN" altLang="en-US" sz="2400" dirty="0"/>
              <a:t>如果：</a:t>
            </a:r>
          </a:p>
        </p:txBody>
      </p:sp>
      <p:pic>
        <p:nvPicPr>
          <p:cNvPr id="2365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720" y="1113827"/>
            <a:ext cx="1188133" cy="27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75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8844" y="2117275"/>
            <a:ext cx="5284436" cy="291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75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6776" y="2735287"/>
            <a:ext cx="3398387" cy="466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75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2156" y="3363547"/>
            <a:ext cx="3207629" cy="37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107504" y="2493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计算阈值</a:t>
            </a:r>
            <a:r>
              <a:rPr lang="en-US" altLang="zh-CN" sz="3200" b="1" kern="0" dirty="0">
                <a:ea typeface="仿宋" panose="02010609060101010101" pitchFamily="49" charset="-122"/>
              </a:rPr>
              <a:t>b</a:t>
            </a:r>
            <a:r>
              <a:rPr lang="zh-CN" altLang="en-US" sz="3200" b="1" kern="0" dirty="0">
                <a:ea typeface="仿宋" panose="02010609060101010101" pitchFamily="49" charset="-122"/>
              </a:rPr>
              <a:t>和</a:t>
            </a:r>
            <a:r>
              <a:rPr lang="en-US" altLang="zh-CN" sz="3200" b="1" kern="0" dirty="0" err="1">
                <a:ea typeface="仿宋" panose="02010609060101010101" pitchFamily="49" charset="-122"/>
              </a:rPr>
              <a:t>Ei</a:t>
            </a:r>
            <a:endParaRPr lang="zh-CN" altLang="en-US" sz="3200" b="1" kern="0" dirty="0">
              <a:ea typeface="仿宋"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0431BAD-4E86-40BD-A017-A45E66FB7F78}"/>
              </a:ext>
            </a:extLst>
          </p:cNvPr>
          <p:cNvGrpSpPr/>
          <p:nvPr/>
        </p:nvGrpSpPr>
        <p:grpSpPr>
          <a:xfrm>
            <a:off x="2830958" y="1628801"/>
            <a:ext cx="4405337" cy="3836810"/>
            <a:chOff x="2830959" y="2607515"/>
            <a:chExt cx="3315296" cy="2858095"/>
          </a:xfrm>
        </p:grpSpPr>
        <p:cxnSp>
          <p:nvCxnSpPr>
            <p:cNvPr id="6" name="直接箭头连接符 5"/>
            <p:cNvCxnSpPr/>
            <p:nvPr/>
          </p:nvCxnSpPr>
          <p:spPr>
            <a:xfrm>
              <a:off x="2831555" y="5464419"/>
              <a:ext cx="3314700" cy="1191"/>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rot="5400000" flipH="1" flipV="1">
              <a:off x="1402805" y="4035669"/>
              <a:ext cx="2857500" cy="1191"/>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231605" y="4435719"/>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椭圆 9"/>
            <p:cNvSpPr/>
            <p:nvPr/>
          </p:nvSpPr>
          <p:spPr>
            <a:xfrm>
              <a:off x="3631655" y="4378569"/>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椭圆 10"/>
            <p:cNvSpPr/>
            <p:nvPr/>
          </p:nvSpPr>
          <p:spPr>
            <a:xfrm>
              <a:off x="3631655" y="4721469"/>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p:nvSpPr>
          <p:spPr>
            <a:xfrm>
              <a:off x="4317455" y="4778619"/>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3917405" y="4664319"/>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椭圆 13"/>
            <p:cNvSpPr/>
            <p:nvPr/>
          </p:nvSpPr>
          <p:spPr>
            <a:xfrm>
              <a:off x="3860255" y="5064369"/>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a:off x="3803105" y="3978519"/>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椭圆 15"/>
            <p:cNvSpPr/>
            <p:nvPr/>
          </p:nvSpPr>
          <p:spPr>
            <a:xfrm>
              <a:off x="4203155" y="5292969"/>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椭圆 16"/>
            <p:cNvSpPr/>
            <p:nvPr/>
          </p:nvSpPr>
          <p:spPr>
            <a:xfrm>
              <a:off x="3345905" y="4950069"/>
              <a:ext cx="57150" cy="57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椭圆 17"/>
            <p:cNvSpPr/>
            <p:nvPr/>
          </p:nvSpPr>
          <p:spPr>
            <a:xfrm>
              <a:off x="4488905" y="3407019"/>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椭圆 26"/>
            <p:cNvSpPr/>
            <p:nvPr/>
          </p:nvSpPr>
          <p:spPr>
            <a:xfrm>
              <a:off x="5231855" y="3692769"/>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椭圆 27"/>
            <p:cNvSpPr/>
            <p:nvPr/>
          </p:nvSpPr>
          <p:spPr>
            <a:xfrm>
              <a:off x="4774655" y="2949819"/>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a:off x="4831805" y="3749919"/>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椭圆 29"/>
            <p:cNvSpPr/>
            <p:nvPr/>
          </p:nvSpPr>
          <p:spPr>
            <a:xfrm>
              <a:off x="4774655" y="4264269"/>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1" name="椭圆 30"/>
            <p:cNvSpPr/>
            <p:nvPr/>
          </p:nvSpPr>
          <p:spPr>
            <a:xfrm>
              <a:off x="4317455" y="3464169"/>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椭圆 31"/>
            <p:cNvSpPr/>
            <p:nvPr/>
          </p:nvSpPr>
          <p:spPr>
            <a:xfrm>
              <a:off x="5174705" y="4092819"/>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椭圆 32"/>
            <p:cNvSpPr/>
            <p:nvPr/>
          </p:nvSpPr>
          <p:spPr>
            <a:xfrm>
              <a:off x="5231855" y="3292719"/>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a:off x="5403305" y="4321419"/>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椭圆 34"/>
            <p:cNvSpPr/>
            <p:nvPr/>
          </p:nvSpPr>
          <p:spPr>
            <a:xfrm>
              <a:off x="5574755" y="3921369"/>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37" name="直接连接符 36"/>
            <p:cNvCxnSpPr/>
            <p:nvPr/>
          </p:nvCxnSpPr>
          <p:spPr>
            <a:xfrm rot="16200000" flipH="1">
              <a:off x="3174455" y="3349869"/>
              <a:ext cx="2343150" cy="1771650"/>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31856" y="4664319"/>
              <a:ext cx="899605" cy="300082"/>
            </a:xfrm>
            <a:prstGeom prst="rect">
              <a:avLst/>
            </a:prstGeom>
            <a:noFill/>
          </p:spPr>
          <p:txBody>
            <a:bodyPr wrap="none" rtlCol="0">
              <a:spAutoFit/>
            </a:bodyPr>
            <a:lstStyle/>
            <a:p>
              <a:r>
                <a:rPr lang="en-AU" altLang="zh-CN" sz="1350" dirty="0"/>
                <a:t>w</a:t>
              </a:r>
              <a:r>
                <a:rPr lang="en-AU" altLang="zh-CN" sz="1350" dirty="0">
                  <a:latin typeface="Times New Roman" panose="02020603050405020304"/>
                  <a:cs typeface="Times New Roman" panose="02020603050405020304"/>
                </a:rPr>
                <a:t>·</a:t>
              </a:r>
              <a:r>
                <a:rPr lang="en-AU" altLang="zh-CN" sz="1350" dirty="0"/>
                <a:t>x + b &gt;0</a:t>
              </a:r>
              <a:endParaRPr lang="zh-CN" altLang="en-US" sz="1350" dirty="0"/>
            </a:p>
          </p:txBody>
        </p:sp>
        <p:sp>
          <p:nvSpPr>
            <p:cNvPr id="39" name="椭圆 38"/>
            <p:cNvSpPr/>
            <p:nvPr/>
          </p:nvSpPr>
          <p:spPr>
            <a:xfrm>
              <a:off x="5346155" y="3807069"/>
              <a:ext cx="57150" cy="57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0" name="TextBox 39"/>
            <p:cNvSpPr txBox="1"/>
            <p:nvPr/>
          </p:nvSpPr>
          <p:spPr>
            <a:xfrm>
              <a:off x="2831556" y="3635619"/>
              <a:ext cx="899605" cy="300082"/>
            </a:xfrm>
            <a:prstGeom prst="rect">
              <a:avLst/>
            </a:prstGeom>
            <a:noFill/>
          </p:spPr>
          <p:txBody>
            <a:bodyPr wrap="none" rtlCol="0">
              <a:spAutoFit/>
            </a:bodyPr>
            <a:lstStyle/>
            <a:p>
              <a:r>
                <a:rPr lang="en-AU" altLang="zh-CN" sz="1350" dirty="0" err="1"/>
                <a:t>w</a:t>
              </a:r>
              <a:r>
                <a:rPr lang="en-AU" altLang="zh-CN" sz="1350" dirty="0" err="1">
                  <a:latin typeface="Times New Roman" panose="02020603050405020304"/>
                  <a:cs typeface="Times New Roman" panose="02020603050405020304"/>
                </a:rPr>
                <a:t>·</a:t>
              </a:r>
              <a:r>
                <a:rPr lang="en-AU" altLang="zh-CN" sz="1350" dirty="0" err="1"/>
                <a:t>x</a:t>
              </a:r>
              <a:r>
                <a:rPr lang="en-AU" altLang="zh-CN" sz="1350" dirty="0"/>
                <a:t> + b &lt;0</a:t>
              </a:r>
              <a:endParaRPr lang="zh-CN" altLang="en-US" sz="1350" dirty="0"/>
            </a:p>
          </p:txBody>
        </p:sp>
        <p:sp>
          <p:nvSpPr>
            <p:cNvPr id="41" name="TextBox 40"/>
            <p:cNvSpPr txBox="1"/>
            <p:nvPr/>
          </p:nvSpPr>
          <p:spPr>
            <a:xfrm rot="3181010">
              <a:off x="3415478" y="3191966"/>
              <a:ext cx="899605" cy="300082"/>
            </a:xfrm>
            <a:prstGeom prst="rect">
              <a:avLst/>
            </a:prstGeom>
            <a:noFill/>
          </p:spPr>
          <p:txBody>
            <a:bodyPr wrap="none" rtlCol="0">
              <a:spAutoFit/>
            </a:bodyPr>
            <a:lstStyle/>
            <a:p>
              <a:r>
                <a:rPr lang="en-AU" altLang="zh-CN" sz="1350" dirty="0" err="1"/>
                <a:t>w</a:t>
              </a:r>
              <a:r>
                <a:rPr lang="en-AU" altLang="zh-CN" sz="1350" dirty="0" err="1">
                  <a:latin typeface="Times New Roman" panose="02020603050405020304"/>
                  <a:cs typeface="Times New Roman" panose="02020603050405020304"/>
                </a:rPr>
                <a:t>·</a:t>
              </a:r>
              <a:r>
                <a:rPr lang="en-AU" altLang="zh-CN" sz="1350" dirty="0" err="1"/>
                <a:t>x</a:t>
              </a:r>
              <a:r>
                <a:rPr lang="en-AU" altLang="zh-CN" sz="1350" dirty="0"/>
                <a:t> + b =0</a:t>
              </a:r>
              <a:endParaRPr lang="zh-CN" altLang="en-US" sz="1350" dirty="0"/>
            </a:p>
          </p:txBody>
        </p:sp>
        <p:cxnSp>
          <p:nvCxnSpPr>
            <p:cNvPr id="44" name="直接箭头连接符 43"/>
            <p:cNvCxnSpPr/>
            <p:nvPr/>
          </p:nvCxnSpPr>
          <p:spPr>
            <a:xfrm flipV="1">
              <a:off x="4225372" y="3464169"/>
              <a:ext cx="800100" cy="62865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888955" y="3178419"/>
              <a:ext cx="308098" cy="300082"/>
            </a:xfrm>
            <a:prstGeom prst="rect">
              <a:avLst/>
            </a:prstGeom>
            <a:noFill/>
          </p:spPr>
          <p:txBody>
            <a:bodyPr wrap="none" rtlCol="0">
              <a:spAutoFit/>
            </a:bodyPr>
            <a:lstStyle/>
            <a:p>
              <a:r>
                <a:rPr lang="en-AU" altLang="zh-CN" sz="1350" dirty="0"/>
                <a:t>w</a:t>
              </a:r>
              <a:endParaRPr lang="zh-CN" altLang="en-US" sz="1350" dirty="0"/>
            </a:p>
          </p:txBody>
        </p:sp>
      </p:grpSp>
      <p:sp>
        <p:nvSpPr>
          <p:cNvPr id="42" name="标题 1"/>
          <p:cNvSpPr txBox="1"/>
          <p:nvPr/>
        </p:nvSpPr>
        <p:spPr>
          <a:xfrm>
            <a:off x="31205" y="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线性可分支持向量机与硬间隔最大化</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783998" y="1124744"/>
            <a:ext cx="7676433" cy="4896544"/>
          </a:xfrm>
        </p:spPr>
        <p:txBody>
          <a:bodyPr>
            <a:normAutofit/>
          </a:bodyPr>
          <a:lstStyle/>
          <a:p>
            <a:r>
              <a:rPr lang="zh-CN" altLang="en-US" sz="2400" dirty="0"/>
              <a:t>输入：训练数据集</a:t>
            </a:r>
            <a:endParaRPr lang="en-US" altLang="zh-CN" sz="2400" dirty="0"/>
          </a:p>
          <a:p>
            <a:pPr marL="0" indent="0">
              <a:buNone/>
            </a:pPr>
            <a:r>
              <a:rPr lang="en-US" altLang="zh-CN" sz="2400" dirty="0"/>
              <a:t>                                                                                </a:t>
            </a:r>
            <a:r>
              <a:rPr lang="zh-CN" altLang="en-US" sz="2400" dirty="0"/>
              <a:t>，精度</a:t>
            </a:r>
            <a:r>
              <a:rPr lang="el-GR" altLang="zh-CN" sz="2400" dirty="0"/>
              <a:t>ε</a:t>
            </a:r>
            <a:endParaRPr lang="en-US" altLang="zh-CN" sz="2400" dirty="0"/>
          </a:p>
          <a:p>
            <a:r>
              <a:rPr lang="zh-CN" altLang="en-US" sz="2400" dirty="0"/>
              <a:t>输出：近似解 </a:t>
            </a:r>
            <a:r>
              <a:rPr lang="el-GR" altLang="zh-CN" sz="2400" dirty="0"/>
              <a:t>α</a:t>
            </a:r>
            <a:endParaRPr lang="en-US" altLang="zh-CN" sz="2400" dirty="0"/>
          </a:p>
          <a:p>
            <a:endParaRPr lang="en-US" altLang="zh-CN" sz="2400" dirty="0"/>
          </a:p>
          <a:p>
            <a:endParaRPr lang="en-US" altLang="zh-CN" sz="2400" dirty="0"/>
          </a:p>
          <a:p>
            <a:endParaRPr lang="en-US" altLang="zh-CN" sz="24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8621" y="1172325"/>
            <a:ext cx="3861152" cy="332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0470" y="1638893"/>
            <a:ext cx="3636285" cy="297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5644" y="1632510"/>
            <a:ext cx="414055" cy="283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8230" y="1611331"/>
            <a:ext cx="912240" cy="28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59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125" y="2412898"/>
            <a:ext cx="3533057" cy="328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59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7121" y="2849834"/>
            <a:ext cx="7066097" cy="30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596"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4982" y="3289434"/>
            <a:ext cx="4257263" cy="304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597"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3498" y="3835077"/>
            <a:ext cx="4072637" cy="304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598"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29465" y="4221709"/>
            <a:ext cx="1153565" cy="657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599"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9465" y="4768608"/>
            <a:ext cx="2820705" cy="33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60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35888" y="4138629"/>
            <a:ext cx="3190303" cy="1002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601"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84940" y="5271546"/>
            <a:ext cx="2601760" cy="662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602"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01354" y="5143681"/>
            <a:ext cx="3156955" cy="255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8603" name="Picture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52993" y="5517232"/>
            <a:ext cx="1752193" cy="30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标题 1"/>
          <p:cNvSpPr txBox="1"/>
          <p:nvPr/>
        </p:nvSpPr>
        <p:spPr>
          <a:xfrm>
            <a:off x="0" y="5565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en-US" altLang="zh-CN" sz="3200" b="1" kern="0" dirty="0">
                <a:ea typeface="仿宋" panose="02010609060101010101" pitchFamily="49" charset="-122"/>
              </a:rPr>
              <a:t>SMO</a:t>
            </a:r>
            <a:r>
              <a:rPr lang="zh-CN" altLang="en-US" sz="3200" b="1" kern="0" dirty="0">
                <a:ea typeface="仿宋" panose="02010609060101010101" pitchFamily="49" charset="-122"/>
              </a:rPr>
              <a:t>算法</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7886700" cy="3263504"/>
          </a:xfrm>
        </p:spPr>
        <p:txBody>
          <a:bodyPr/>
          <a:lstStyle/>
          <a:p>
            <a:r>
              <a:rPr lang="en-US" altLang="zh-CN" dirty="0"/>
              <a:t>SVM light</a:t>
            </a:r>
            <a:r>
              <a:rPr lang="zh-CN" altLang="en-US" dirty="0"/>
              <a:t>：</a:t>
            </a:r>
            <a:r>
              <a:rPr lang="en-US" altLang="zh-CN" dirty="0" err="1"/>
              <a:t>Joachims</a:t>
            </a:r>
            <a:endParaRPr lang="en-US" altLang="zh-CN" dirty="0"/>
          </a:p>
          <a:p>
            <a:r>
              <a:rPr lang="en-US" altLang="zh-CN" dirty="0">
                <a:hlinkClick r:id="rId3"/>
              </a:rPr>
              <a:t>http://svmlight.joachims.org</a:t>
            </a:r>
            <a:endParaRPr lang="en-US" altLang="zh-CN" dirty="0"/>
          </a:p>
          <a:p>
            <a:r>
              <a:rPr lang="en-US" altLang="zh-CN" dirty="0" err="1"/>
              <a:t>LIBSVM:http</a:t>
            </a:r>
            <a:r>
              <a:rPr lang="en-US" altLang="zh-CN" dirty="0"/>
              <a:t>://www.csie.ntu.edu.tw/~cjlin/libsvm</a:t>
            </a:r>
            <a:endParaRPr lang="zh-CN" altLang="en-US" dirty="0"/>
          </a:p>
        </p:txBody>
      </p:sp>
      <p:sp>
        <p:nvSpPr>
          <p:cNvPr id="4" name="标题 1"/>
          <p:cNvSpPr txBox="1"/>
          <p:nvPr/>
        </p:nvSpPr>
        <p:spPr>
          <a:xfrm>
            <a:off x="0" y="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en-US" altLang="zh-CN" sz="3200" b="1" kern="0" dirty="0">
                <a:ea typeface="仿宋" panose="02010609060101010101" pitchFamily="49" charset="-122"/>
              </a:rPr>
              <a:t>SMO</a:t>
            </a:r>
            <a:r>
              <a:rPr lang="zh-CN" altLang="en-US" sz="3200" b="1" kern="0" dirty="0">
                <a:ea typeface="仿宋" panose="02010609060101010101" pitchFamily="49" charset="-122"/>
              </a:rPr>
              <a:t>算法</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0387" y="1947992"/>
            <a:ext cx="5006029" cy="398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7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623" y="3358212"/>
            <a:ext cx="1769690" cy="556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0" y="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在复杂数据上应用核函数</a:t>
            </a:r>
          </a:p>
        </p:txBody>
      </p:sp>
      <p:sp>
        <p:nvSpPr>
          <p:cNvPr id="7" name="文本框 6">
            <a:extLst>
              <a:ext uri="{FF2B5EF4-FFF2-40B4-BE49-F238E27FC236}">
                <a16:creationId xmlns:a16="http://schemas.microsoft.com/office/drawing/2014/main" id="{40685542-1AA6-4789-9019-309C08755296}"/>
              </a:ext>
            </a:extLst>
          </p:cNvPr>
          <p:cNvSpPr txBox="1"/>
          <p:nvPr/>
        </p:nvSpPr>
        <p:spPr>
          <a:xfrm>
            <a:off x="611560" y="6093296"/>
            <a:ext cx="8424936" cy="369332"/>
          </a:xfrm>
          <a:prstGeom prst="rect">
            <a:avLst/>
          </a:prstGeom>
          <a:noFill/>
        </p:spPr>
        <p:txBody>
          <a:bodyPr wrap="square">
            <a:spAutoFit/>
          </a:bodyPr>
          <a:lstStyle/>
          <a:p>
            <a:r>
              <a:rPr lang="zh-CN" altLang="en-US" dirty="0">
                <a:solidFill>
                  <a:srgbClr val="FF0000"/>
                </a:solidFill>
              </a:rPr>
              <a:t>σ越小，分的类别越细，容易出现过拟合；分的类别越</a:t>
            </a:r>
            <a:r>
              <a:rPr lang="zh-CN" altLang="en-US">
                <a:solidFill>
                  <a:srgbClr val="FF0000"/>
                </a:solidFill>
              </a:rPr>
              <a:t>粗，容易</a:t>
            </a:r>
            <a:r>
              <a:rPr lang="zh-CN" altLang="en-US" dirty="0">
                <a:solidFill>
                  <a:srgbClr val="FF0000"/>
                </a:solidFill>
              </a:rPr>
              <a:t>出现欠拟合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86246" y="2956084"/>
            <a:ext cx="1214754" cy="580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6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5483" y="1699490"/>
            <a:ext cx="4390763" cy="3459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0" y="7799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核函数进行样本测试</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86246" y="2956084"/>
            <a:ext cx="1214754" cy="580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78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154" y="1988840"/>
            <a:ext cx="4927692" cy="3975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0" y="4077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核函数进行样本测试</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9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276872"/>
            <a:ext cx="7025786" cy="282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15660" y="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4325" marR="312420">
              <a:spcBef>
                <a:spcPts val="15"/>
              </a:spcBef>
            </a:pPr>
            <a:r>
              <a:rPr lang="zh-CN" altLang="en-US" sz="3200" b="1" kern="0" dirty="0">
                <a:ea typeface="仿宋" panose="02010609060101010101" pitchFamily="49" charset="-122"/>
              </a:rPr>
              <a:t>基于支持向量机的手写数字识别</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6426A7DB-934B-46D6-AD06-822DABB340AD}"/>
              </a:ext>
            </a:extLst>
          </p:cNvPr>
          <p:cNvSpPr txBox="1"/>
          <p:nvPr/>
        </p:nvSpPr>
        <p:spPr>
          <a:xfrm>
            <a:off x="3347864" y="2924944"/>
            <a:ext cx="1781944" cy="1015663"/>
          </a:xfrm>
          <a:prstGeom prst="rect">
            <a:avLst/>
          </a:prstGeom>
          <a:noFill/>
        </p:spPr>
        <p:txBody>
          <a:bodyPr wrap="square">
            <a:spAutoFit/>
          </a:bodyPr>
          <a:lstStyle/>
          <a:p>
            <a:r>
              <a:rPr lang="en-US" altLang="zh-CN" sz="6000" b="0" i="0" dirty="0">
                <a:solidFill>
                  <a:srgbClr val="002060"/>
                </a:solidFill>
                <a:effectLst/>
                <a:latin typeface="+mj-lt"/>
              </a:rPr>
              <a:t>Q&amp;A</a:t>
            </a:r>
            <a:r>
              <a:rPr lang="en-US" altLang="zh-CN" sz="6000" dirty="0">
                <a:solidFill>
                  <a:srgbClr val="002060"/>
                </a:solidFill>
                <a:latin typeface="+mj-lt"/>
              </a:rPr>
              <a:t>?</a:t>
            </a:r>
            <a:endParaRPr lang="zh-CN" altLang="en-US" sz="6000" dirty="0">
              <a:solidFill>
                <a:srgbClr val="002060"/>
              </a:solidFill>
              <a:latin typeface="+mj-lt"/>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13883</TotalTime>
  <Words>4343</Words>
  <Application>Microsoft Macintosh PowerPoint</Application>
  <PresentationFormat>On-screen Show (4:3)</PresentationFormat>
  <Paragraphs>800</Paragraphs>
  <Slides>96</Slides>
  <Notes>85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96</vt:i4>
      </vt:variant>
    </vt:vector>
  </HeadingPairs>
  <TitlesOfParts>
    <vt:vector size="104" baseType="lpstr">
      <vt:lpstr>仿宋</vt:lpstr>
      <vt:lpstr>宋体</vt:lpstr>
      <vt:lpstr>Arial</vt:lpstr>
      <vt:lpstr>Calibri</vt:lpstr>
      <vt:lpstr>Garamond</vt:lpstr>
      <vt:lpstr>Times New Roman</vt:lpstr>
      <vt:lpstr>Office 主题</vt:lpstr>
      <vt:lpstr>Equation</vt:lpstr>
      <vt:lpstr>支持向量机 Support Vector Machines</vt:lpstr>
      <vt:lpstr>提纲</vt:lpstr>
      <vt:lpstr>SVM和Vapnik  </vt:lpstr>
      <vt:lpstr>SVM </vt:lpstr>
      <vt:lpstr>SVM分类</vt:lpstr>
      <vt:lpstr>SVM分类</vt:lpstr>
      <vt:lpstr>线性可分支持向量机</vt:lpstr>
      <vt:lpstr>线性可分支持向量机</vt:lpstr>
      <vt:lpstr>PowerPoint Presentation</vt:lpstr>
      <vt:lpstr>PowerPoint Presentation</vt:lpstr>
      <vt:lpstr>PowerPoint Presentation</vt:lpstr>
      <vt:lpstr>点到超平面的距离</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Xie Jin</cp:lastModifiedBy>
  <cp:revision>256</cp:revision>
  <cp:lastPrinted>2018-09-10T04:26:47Z</cp:lastPrinted>
  <dcterms:created xsi:type="dcterms:W3CDTF">2017-08-16T13:23:05Z</dcterms:created>
  <dcterms:modified xsi:type="dcterms:W3CDTF">2022-11-25T06:18:44Z</dcterms:modified>
</cp:coreProperties>
</file>