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70" r:id="rId4"/>
    <p:sldId id="268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60" autoAdjust="0"/>
    <p:restoredTop sz="86386" autoAdjust="0"/>
  </p:normalViewPr>
  <p:slideViewPr>
    <p:cSldViewPr snapToGrid="0">
      <p:cViewPr varScale="1">
        <p:scale>
          <a:sx n="87" d="100"/>
          <a:sy n="87" d="100"/>
        </p:scale>
        <p:origin x="125" y="40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4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2020/2/11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3F98-4ADE-47FC-9D0D-22B8044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第一章绪论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D7D3A1-071B-4D97-B194-D2EAEED04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zh-CN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几个基本概念</a:t>
            </a:r>
          </a:p>
          <a:p>
            <a:pPr marL="0" lvl="0" indent="0">
              <a:buNone/>
            </a:pPr>
            <a:r>
              <a:rPr lang="en-US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1 </a:t>
            </a:r>
            <a:r>
              <a:rPr lang="zh-CN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数值分析</a:t>
            </a:r>
          </a:p>
          <a:p>
            <a:pPr marL="0" lvl="0" indent="0">
              <a:buNone/>
            </a:pPr>
            <a:r>
              <a:rPr lang="en-US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	</a:t>
            </a:r>
            <a:r>
              <a:rPr lang="zh-CN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是研究各种数学问题求解的数值计算方法</a:t>
            </a:r>
          </a:p>
          <a:p>
            <a:pPr marL="0" lvl="0" indent="0">
              <a:buNone/>
            </a:pPr>
            <a:r>
              <a:rPr lang="en-US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	</a:t>
            </a:r>
            <a:r>
              <a:rPr lang="zh-CN" altLang="zh-CN" sz="3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实际问题</a:t>
            </a:r>
            <a:r>
              <a:rPr lang="en-US" altLang="zh-CN" sz="3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zh-CN" sz="3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数学模型</a:t>
            </a:r>
            <a:r>
              <a:rPr lang="en-US" altLang="zh-CN" sz="3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zh-CN" sz="3800" kern="12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数值计算方法</a:t>
            </a:r>
            <a:r>
              <a:rPr lang="en-US" altLang="zh-CN" sz="3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zh-CN" sz="3800" kern="12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程序设计</a:t>
            </a:r>
            <a:r>
              <a:rPr lang="en-US" altLang="zh-CN" sz="38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Symbol" panose="05050102010706020507" pitchFamily="18" charset="2"/>
              </a:rPr>
              <a:t></a:t>
            </a:r>
            <a:r>
              <a:rPr lang="zh-CN" altLang="zh-CN" sz="3800" kern="12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上机计算求出结果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已录下的声音">
            <a:hlinkClick r:id="" action="ppaction://media"/>
            <a:extLst>
              <a:ext uri="{FF2B5EF4-FFF2-40B4-BE49-F238E27FC236}">
                <a16:creationId xmlns:a16="http://schemas.microsoft.com/office/drawing/2014/main" id="{FF1B0051-0A24-4A3E-B132-D93B04A1594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74375" y="5713778"/>
            <a:ext cx="271463" cy="2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00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599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24AB81-0C69-4FF3-978B-37FB7EE9E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z="32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第一章绪论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BDD85-2983-4E43-8F17-105EFAF1B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2 </a:t>
            </a:r>
            <a:r>
              <a:rPr lang="zh-CN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数学模型</a:t>
            </a:r>
          </a:p>
          <a:p>
            <a:pPr marL="0" lvl="0" indent="0">
              <a:buNone/>
            </a:pPr>
            <a:r>
              <a:rPr lang="en-US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	</a:t>
            </a:r>
            <a:r>
              <a:rPr lang="zh-CN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对被描述的实际问题进行抽象 、简化而得到的反映实际问题有关量之间关系的计算公式</a:t>
            </a:r>
            <a:r>
              <a:rPr lang="zh-CN" altLang="en-US" sz="4400" dirty="0">
                <a:cs typeface="+mj-cs"/>
              </a:rPr>
              <a:t>。</a:t>
            </a:r>
            <a:r>
              <a:rPr lang="zh-CN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数学模型通常是近似的，不精确的</a:t>
            </a:r>
          </a:p>
        </p:txBody>
      </p:sp>
      <p:pic>
        <p:nvPicPr>
          <p:cNvPr id="4" name="已录下的声音">
            <a:hlinkClick r:id="" action="ppaction://media"/>
            <a:extLst>
              <a:ext uri="{FF2B5EF4-FFF2-40B4-BE49-F238E27FC236}">
                <a16:creationId xmlns:a16="http://schemas.microsoft.com/office/drawing/2014/main" id="{5B069A97-7B04-4BCE-8311-496BEE1853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893323" y="5820522"/>
            <a:ext cx="271463" cy="2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87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9399A-0B43-4674-B32B-9E76B2447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四种误差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AE7B98-4359-4B02-8E75-B03781520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altLang="zh-CN" sz="4400" dirty="0"/>
              <a:t>1 </a:t>
            </a:r>
            <a:r>
              <a:rPr lang="zh-CN" altLang="zh-CN" sz="4400" dirty="0"/>
              <a:t>模型误差</a:t>
            </a:r>
          </a:p>
          <a:p>
            <a:pPr marL="0" lvl="0" indent="0">
              <a:buNone/>
            </a:pPr>
            <a:r>
              <a:rPr lang="en-US" altLang="zh-CN" sz="4400" dirty="0"/>
              <a:t>	</a:t>
            </a:r>
            <a:r>
              <a:rPr lang="zh-CN" altLang="zh-CN" sz="4400" dirty="0"/>
              <a:t>数学模型的解与实际问题的解之间的误差</a:t>
            </a:r>
          </a:p>
          <a:p>
            <a:pPr marL="0" indent="0">
              <a:buNone/>
            </a:pPr>
            <a:r>
              <a:rPr lang="en-US" altLang="zh-CN" sz="4400" dirty="0"/>
              <a:t>2 </a:t>
            </a:r>
            <a:r>
              <a:rPr lang="zh-CN" altLang="zh-CN" sz="4400" dirty="0"/>
              <a:t>观测误差</a:t>
            </a:r>
          </a:p>
          <a:p>
            <a:pPr marL="0" indent="0">
              <a:buNone/>
            </a:pPr>
            <a:r>
              <a:rPr lang="en-US" altLang="zh-CN" sz="4400" dirty="0"/>
              <a:t>	</a:t>
            </a:r>
            <a:r>
              <a:rPr lang="zh-CN" altLang="zh-CN" sz="4400" dirty="0"/>
              <a:t>数学模型中包含的某些参数（如时间、长度、电压、温度</a:t>
            </a:r>
            <a:r>
              <a:rPr lang="zh-CN" altLang="en-US" sz="4400" dirty="0"/>
              <a:t>等</a:t>
            </a:r>
            <a:r>
              <a:rPr lang="zh-CN" altLang="zh-CN" sz="4400" dirty="0"/>
              <a:t>）往往通过观测而获得，由观测得到的数据与实际的数据之间的误差称为观测误差</a:t>
            </a:r>
          </a:p>
          <a:p>
            <a:endParaRPr lang="zh-CN" altLang="en-US" dirty="0"/>
          </a:p>
        </p:txBody>
      </p:sp>
      <p:pic>
        <p:nvPicPr>
          <p:cNvPr id="4" name="已录下的声音">
            <a:hlinkClick r:id="" action="ppaction://media"/>
            <a:extLst>
              <a:ext uri="{FF2B5EF4-FFF2-40B4-BE49-F238E27FC236}">
                <a16:creationId xmlns:a16="http://schemas.microsoft.com/office/drawing/2014/main" id="{D20681A3-99B6-415E-9F4F-0362CE0CF25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048108" y="5307089"/>
            <a:ext cx="271463" cy="2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4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28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7FD4C0-4DD6-40B3-9DD1-079B666D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四种误差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F9044-3EFC-483F-B1CA-05776CC29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3 </a:t>
            </a:r>
            <a:r>
              <a:rPr lang="zh-CN" altLang="zh-CN" sz="4400" kern="1200" dirty="0"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截断误差</a:t>
            </a:r>
          </a:p>
          <a:p>
            <a:pPr marL="0" lvl="0" indent="0">
              <a:buNone/>
            </a:pPr>
            <a:r>
              <a:rPr lang="en-US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	</a:t>
            </a:r>
            <a:r>
              <a:rPr lang="zh-CN" altLang="zh-CN" sz="4400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当数学模型不能得到精确解时，通常要用数值方法求它的近似解，近似解与精确解之间的误差称为截断误差，或叫方法误差</a:t>
            </a:r>
          </a:p>
          <a:p>
            <a:pPr marL="0" indent="0">
              <a:buNone/>
            </a:pPr>
            <a:r>
              <a:rPr lang="en-US" altLang="zh-CN" sz="4400" dirty="0">
                <a:cs typeface="+mj-cs"/>
              </a:rPr>
              <a:t>4 </a:t>
            </a:r>
            <a:r>
              <a:rPr lang="zh-CN" altLang="zh-CN" sz="4400" dirty="0">
                <a:solidFill>
                  <a:srgbClr val="FF0000"/>
                </a:solidFill>
                <a:cs typeface="+mj-cs"/>
              </a:rPr>
              <a:t>舍入误差</a:t>
            </a:r>
          </a:p>
          <a:p>
            <a:pPr marL="0" indent="0">
              <a:buNone/>
            </a:pPr>
            <a:r>
              <a:rPr lang="en-US" altLang="zh-CN" sz="4400" dirty="0">
                <a:cs typeface="+mj-cs"/>
              </a:rPr>
              <a:t>	</a:t>
            </a:r>
            <a:r>
              <a:rPr lang="zh-CN" altLang="zh-CN" sz="4400" dirty="0">
                <a:cs typeface="+mj-cs"/>
              </a:rPr>
              <a:t>由于计算机的字长有限，参加运算的数据以及运算结果在计算机</a:t>
            </a:r>
            <a:r>
              <a:rPr lang="zh-CN" altLang="en-US" sz="4400" dirty="0">
                <a:cs typeface="+mj-cs"/>
              </a:rPr>
              <a:t>中保</a:t>
            </a:r>
            <a:r>
              <a:rPr lang="zh-CN" altLang="zh-CN" sz="4400" dirty="0">
                <a:cs typeface="+mj-cs"/>
              </a:rPr>
              <a:t>存</a:t>
            </a:r>
            <a:r>
              <a:rPr lang="zh-CN" altLang="en-US" sz="4400" dirty="0">
                <a:cs typeface="+mj-cs"/>
              </a:rPr>
              <a:t>时</a:t>
            </a:r>
            <a:r>
              <a:rPr lang="zh-CN" altLang="zh-CN" sz="4400" dirty="0">
                <a:cs typeface="+mj-cs"/>
              </a:rPr>
              <a:t>会产生误差，称为舍入误差或计算误差</a:t>
            </a:r>
          </a:p>
          <a:p>
            <a:pPr marL="0" lvl="0" indent="0">
              <a:buNone/>
            </a:pPr>
            <a:endParaRPr lang="zh-CN" altLang="zh-CN" sz="4400" kern="1200" dirty="0"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  <a:p>
            <a:endParaRPr lang="zh-CN" altLang="en-US" dirty="0"/>
          </a:p>
        </p:txBody>
      </p:sp>
      <p:pic>
        <p:nvPicPr>
          <p:cNvPr id="4" name="已录下的声音">
            <a:hlinkClick r:id="" action="ppaction://media"/>
            <a:extLst>
              <a:ext uri="{FF2B5EF4-FFF2-40B4-BE49-F238E27FC236}">
                <a16:creationId xmlns:a16="http://schemas.microsoft.com/office/drawing/2014/main" id="{9ACDCF51-FC8E-4190-8467-0E67FC33A63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986231" y="5578046"/>
            <a:ext cx="271463" cy="27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8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51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7E4CCC-E1D7-4F2C-B1CC-BFC8AD0B4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误差及其估计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7C05B-51ED-426E-AEFB-832C707DF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误差估计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讨论计算结果的误差是否满足精度要求</a:t>
            </a:r>
          </a:p>
          <a:p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绝对误差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为准确值，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值，称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为近似值的绝对误差，简称误差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时，称为强近似值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&lt;0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时，称为弱近似值</a:t>
            </a:r>
          </a:p>
          <a:p>
            <a:r>
              <a:rPr lang="en-US" altLang="zh-CN" dirty="0"/>
              <a:t> 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6368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49E44-C9E8-4B12-A6A7-2690F8C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误差及其估计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12076-9BA2-4C2E-93E5-5F22D5D83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误差限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如果</a:t>
            </a:r>
            <a:r>
              <a:rPr lang="en-US" altLang="zh-CN" dirty="0"/>
              <a:t>|e</a:t>
            </a:r>
            <a:r>
              <a:rPr lang="en-US" altLang="zh-CN" baseline="30000" dirty="0"/>
              <a:t>*</a:t>
            </a:r>
            <a:r>
              <a:rPr lang="en-US" altLang="zh-CN" dirty="0"/>
              <a:t>|</a:t>
            </a:r>
            <a:r>
              <a:rPr lang="zh-CN" altLang="zh-CN" dirty="0"/>
              <a:t>的一个上界已知，记为ε</a:t>
            </a:r>
            <a:r>
              <a:rPr lang="en-US" altLang="zh-CN" baseline="30000" dirty="0"/>
              <a:t>*</a:t>
            </a:r>
            <a:r>
              <a:rPr lang="zh-CN" altLang="zh-CN" dirty="0"/>
              <a:t>，即</a:t>
            </a:r>
            <a:r>
              <a:rPr lang="en-US" altLang="zh-CN" dirty="0"/>
              <a:t>|e</a:t>
            </a:r>
            <a:r>
              <a:rPr lang="en-US" altLang="zh-CN" baseline="30000" dirty="0"/>
              <a:t>*</a:t>
            </a:r>
            <a:r>
              <a:rPr lang="en-US" altLang="zh-CN" dirty="0"/>
              <a:t>|</a:t>
            </a:r>
            <a:r>
              <a:rPr lang="zh-CN" altLang="zh-CN" dirty="0"/>
              <a:t>≤ε</a:t>
            </a:r>
            <a:r>
              <a:rPr lang="en-US" altLang="zh-CN" baseline="30000" dirty="0"/>
              <a:t>*</a:t>
            </a:r>
            <a:r>
              <a:rPr lang="zh-CN" altLang="en-US" dirty="0"/>
              <a:t>，</a:t>
            </a:r>
            <a:endParaRPr lang="zh-CN" altLang="zh-CN" dirty="0"/>
          </a:p>
          <a:p>
            <a:pPr marL="0" indent="0">
              <a:buNone/>
            </a:pPr>
            <a:r>
              <a:rPr lang="zh-CN" altLang="zh-CN" dirty="0"/>
              <a:t>则ε</a:t>
            </a:r>
            <a:r>
              <a:rPr lang="en-US" altLang="zh-CN" baseline="30000" dirty="0"/>
              <a:t>*</a:t>
            </a:r>
            <a:r>
              <a:rPr lang="zh-CN" altLang="zh-CN" dirty="0"/>
              <a:t>称为近似值的误差限</a:t>
            </a:r>
          </a:p>
          <a:p>
            <a:r>
              <a:rPr lang="zh-CN" altLang="en-US" dirty="0"/>
              <a:t>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zh-CN" dirty="0"/>
              <a:t>由定义可知</a:t>
            </a:r>
            <a:r>
              <a:rPr lang="zh-CN" altLang="en-US" dirty="0"/>
              <a:t>，</a:t>
            </a:r>
            <a:r>
              <a:rPr lang="en-US" altLang="zh-CN" dirty="0"/>
              <a:t>|x</a:t>
            </a:r>
            <a:r>
              <a:rPr lang="en-US" altLang="zh-CN" baseline="30000" dirty="0"/>
              <a:t>*</a:t>
            </a:r>
            <a:r>
              <a:rPr lang="en-US" altLang="zh-CN" dirty="0"/>
              <a:t>-x|</a:t>
            </a:r>
            <a:r>
              <a:rPr lang="zh-CN" altLang="zh-CN" dirty="0"/>
              <a:t>≤ε</a:t>
            </a:r>
            <a:r>
              <a:rPr lang="en-US" altLang="zh-CN" baseline="30000" dirty="0"/>
              <a:t>*</a:t>
            </a:r>
            <a:r>
              <a:rPr lang="zh-CN" altLang="en-US" dirty="0"/>
              <a:t>，从而得到：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-</a:t>
            </a:r>
            <a:r>
              <a:rPr lang="zh-CN" altLang="zh-CN" dirty="0"/>
              <a:t>ε</a:t>
            </a:r>
            <a:r>
              <a:rPr lang="en-US" altLang="zh-CN" baseline="30000" dirty="0"/>
              <a:t>*</a:t>
            </a:r>
            <a:r>
              <a:rPr lang="zh-CN" altLang="zh-CN" dirty="0"/>
              <a:t>≤</a:t>
            </a:r>
            <a:r>
              <a:rPr lang="en-US" altLang="zh-CN" dirty="0"/>
              <a:t>x</a:t>
            </a:r>
            <a:r>
              <a:rPr lang="en-US" altLang="zh-CN" baseline="30000" dirty="0"/>
              <a:t>*</a:t>
            </a:r>
            <a:r>
              <a:rPr lang="en-US" altLang="zh-CN" dirty="0"/>
              <a:t>-x</a:t>
            </a:r>
            <a:r>
              <a:rPr lang="zh-CN" altLang="zh-CN" dirty="0"/>
              <a:t>≤ε</a:t>
            </a:r>
            <a:r>
              <a:rPr lang="en-US" altLang="zh-CN" baseline="30000" dirty="0"/>
              <a:t>*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	x</a:t>
            </a:r>
            <a:r>
              <a:rPr lang="en-US" altLang="zh-CN" baseline="30000" dirty="0"/>
              <a:t>*</a:t>
            </a:r>
            <a:r>
              <a:rPr lang="en-US" altLang="zh-CN" dirty="0"/>
              <a:t>-</a:t>
            </a:r>
            <a:r>
              <a:rPr lang="zh-CN" altLang="zh-CN" dirty="0"/>
              <a:t>ε</a:t>
            </a:r>
            <a:r>
              <a:rPr lang="en-US" altLang="zh-CN" baseline="30000" dirty="0"/>
              <a:t>*</a:t>
            </a:r>
            <a:r>
              <a:rPr lang="zh-CN" altLang="zh-CN" dirty="0"/>
              <a:t>≤</a:t>
            </a:r>
            <a:r>
              <a:rPr lang="en-US" altLang="zh-CN" dirty="0"/>
              <a:t>x</a:t>
            </a:r>
            <a:r>
              <a:rPr lang="zh-CN" altLang="zh-CN" dirty="0"/>
              <a:t>≤</a:t>
            </a:r>
            <a:r>
              <a:rPr lang="en-US" altLang="zh-CN" dirty="0"/>
              <a:t>x</a:t>
            </a:r>
            <a:r>
              <a:rPr lang="en-US" altLang="zh-CN" baseline="30000" dirty="0"/>
              <a:t>*</a:t>
            </a:r>
            <a:r>
              <a:rPr lang="en-US" altLang="zh-CN" dirty="0"/>
              <a:t>+</a:t>
            </a:r>
            <a:r>
              <a:rPr lang="zh-CN" altLang="zh-CN" dirty="0"/>
              <a:t>ε</a:t>
            </a:r>
            <a:r>
              <a:rPr lang="en-US" altLang="zh-CN" baseline="30000" dirty="0"/>
              <a:t>*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	</a:t>
            </a:r>
            <a:r>
              <a:rPr lang="zh-CN" altLang="zh-CN" dirty="0">
                <a:solidFill>
                  <a:srgbClr val="FF0000"/>
                </a:solidFill>
              </a:rPr>
              <a:t>用绝对误差来刻画近似数的精确程度是有局限性的，因为它没有反映出绝对误差在原数中所占的比例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100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5A110E-3D04-4CBF-80B2-8579FB9F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误差及其估计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93644C-BBC5-42F1-9258-8D1F1B7A0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/>
                  <a:t>相对误差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把近似值的误差</a:t>
                </a:r>
                <a:r>
                  <a:rPr lang="en-US" altLang="zh-CN" dirty="0"/>
                  <a:t>e</a:t>
                </a:r>
                <a:r>
                  <a:rPr lang="en-US" altLang="zh-CN" baseline="30000" dirty="0"/>
                  <a:t>*</a:t>
                </a:r>
                <a:r>
                  <a:rPr lang="zh-CN" altLang="zh-CN" dirty="0"/>
                  <a:t>与准确值</a:t>
                </a:r>
                <a:r>
                  <a:rPr lang="en-US" altLang="zh-CN" dirty="0"/>
                  <a:t>x</a:t>
                </a:r>
                <a:r>
                  <a:rPr lang="zh-CN" altLang="zh-CN" dirty="0"/>
                  <a:t>的比值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 </a:t>
                </a:r>
                <a:r>
                  <a:rPr lang="zh-CN" altLang="zh-CN" dirty="0"/>
                  <a:t>称为近似值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zh-CN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的相对误差，记作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 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893644C-BBC5-42F1-9258-8D1F1B7A0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824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5433-AC39-4BC4-96A0-9F7DA161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4EF5-0D79-4E05-895E-7D3B95DD4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）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i="1">
                              <a:latin typeface="Cambria Math" panose="02040503050406030204" pitchFamily="18" charset="0"/>
                            </a:rPr>
                            <m:t>（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（"/>
                              <m:endChr m:val="）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（</m:t>
                              </m:r>
                              <m:f>
                                <m:fPr>
                                  <m:type m:val="lin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type m:val="lin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当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dirty="0"/>
                  <a:t>很小时，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zh-CN" altLang="zh-CN" dirty="0"/>
                  <a:t>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dirty="0"/>
                  <a:t>相差很小，因此实际中通常取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zh-CN" dirty="0"/>
                  <a:t>作为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zh-CN" dirty="0"/>
                  <a:t>的相对误差</a:t>
                </a:r>
                <a:r>
                  <a:rPr lang="zh-CN" altLang="en-US" dirty="0"/>
                  <a:t>，</a:t>
                </a:r>
                <a:r>
                  <a:rPr lang="zh-CN" altLang="zh-CN" dirty="0"/>
                  <a:t>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4EF5-0D79-4E05-895E-7D3B95DD4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27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9CDA4-B2E7-4780-B089-1B2EF0AB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007BF3-68F5-48D1-9E19-05D6EF5915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dirty="0"/>
                  <a:t>相对误差限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zh-CN" dirty="0"/>
                  <a:t>相对误差绝对值的上界叫做相对误差限，记作ε</a:t>
                </a:r>
                <a:r>
                  <a:rPr lang="en-US" altLang="zh-CN" baseline="30000" dirty="0"/>
                  <a:t>*</a:t>
                </a:r>
                <a:r>
                  <a:rPr lang="en-US" altLang="zh-CN" baseline="-25000" dirty="0"/>
                  <a:t>r</a:t>
                </a:r>
                <a:r>
                  <a:rPr lang="zh-CN" altLang="en-US" dirty="0"/>
                  <a:t>，即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 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007BF3-68F5-48D1-9E19-05D6EF591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17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853</TotalTime>
  <Words>465</Words>
  <Application>Microsoft Office PowerPoint</Application>
  <PresentationFormat>宽屏</PresentationFormat>
  <Paragraphs>48</Paragraphs>
  <Slides>9</Slides>
  <Notes>1</Notes>
  <HiddenSlides>0</HiddenSlides>
  <MMClips>4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第一章绪论</vt:lpstr>
      <vt:lpstr>第一章绪论</vt:lpstr>
      <vt:lpstr>四种误差</vt:lpstr>
      <vt:lpstr>四种误差</vt:lpstr>
      <vt:lpstr>误差及其估计</vt:lpstr>
      <vt:lpstr>误差及其估计</vt:lpstr>
      <vt:lpstr>误差及其估计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xinyw</cp:lastModifiedBy>
  <cp:revision>32</cp:revision>
  <dcterms:created xsi:type="dcterms:W3CDTF">2020-02-06T13:42:36Z</dcterms:created>
  <dcterms:modified xsi:type="dcterms:W3CDTF">2020-02-11T03:33:53Z</dcterms:modified>
</cp:coreProperties>
</file>