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7" r:id="rId2"/>
    <p:sldId id="265" r:id="rId3"/>
    <p:sldId id="270" r:id="rId4"/>
    <p:sldId id="275" r:id="rId5"/>
    <p:sldId id="280" r:id="rId6"/>
    <p:sldId id="281" r:id="rId7"/>
    <p:sldId id="276" r:id="rId8"/>
    <p:sldId id="278" r:id="rId9"/>
    <p:sldId id="279" r:id="rId10"/>
    <p:sldId id="282" r:id="rId11"/>
    <p:sldId id="283" r:id="rId12"/>
    <p:sldId id="284" r:id="rId13"/>
    <p:sldId id="285" r:id="rId14"/>
    <p:sldId id="290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32" r:id="rId47"/>
    <p:sldId id="318" r:id="rId48"/>
    <p:sldId id="319" r:id="rId49"/>
    <p:sldId id="320" r:id="rId50"/>
    <p:sldId id="322" r:id="rId51"/>
    <p:sldId id="321" r:id="rId52"/>
    <p:sldId id="323" r:id="rId53"/>
    <p:sldId id="324" r:id="rId54"/>
    <p:sldId id="333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352" r:id="rId81"/>
    <p:sldId id="353" r:id="rId82"/>
    <p:sldId id="354" r:id="rId83"/>
    <p:sldId id="355" r:id="rId84"/>
    <p:sldId id="356" r:id="rId85"/>
    <p:sldId id="357" r:id="rId86"/>
    <p:sldId id="358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0" autoAdjust="0"/>
    <p:restoredTop sz="86386" autoAdjust="0"/>
  </p:normalViewPr>
  <p:slideViewPr>
    <p:cSldViewPr snapToGrid="0">
      <p:cViewPr varScale="1">
        <p:scale>
          <a:sx n="103" d="100"/>
          <a:sy n="103" d="100"/>
        </p:scale>
        <p:origin x="480" y="91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9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6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3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48680-B735-4C80-A383-57FE795C4F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02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48680-B735-4C80-A383-57FE795C4F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912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48680-B735-4C80-A383-57FE795C4F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42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A48680-B735-4C80-A383-57FE795C4F3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79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dirty="0"/>
              <a:t>线性方程组的直接方法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一个线性方程组：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4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6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5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线性代数方程组的解法分为</a:t>
                </a:r>
                <a:r>
                  <a:rPr lang="zh-CN" altLang="en-US" dirty="0"/>
                  <a:t>两种：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/>
                  <a:t>直接法：对于给定的方程组，在没有舍入误差的假设下，能在预定的运算次数内求得精确解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迭代法：是基于一定的逆推格式，产生逼近方程组精确解的近似解序列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36060"/>
    </mc:Choice>
    <mc:Fallback xmlns="">
      <p:transition spd="slow" advTm="360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91EE6-DF13-46CF-ACDA-FFC650D1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EEF7C-D5AB-473E-AC92-43905F890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/>
                  <a:t>消去法实现方程组求解的条件是：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2EEF7C-D5AB-473E-AC92-43905F890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4112F-CE83-404B-B3A8-7B2F955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52C7E7-539E-4D73-9566-8E581F07F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/>
                  <a:t>：设方程组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的系数矩阵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的顺序主子式全不为零，即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则使用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消去法能实现方程组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的求解。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推论：若定理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的条件成立，则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i=2,…,n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52C7E7-539E-4D73-9566-8E581F07F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53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0EAE1-C5E3-4836-806A-7D21B289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157C3-E73B-46D9-97DE-63791B41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：设方程组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  <a:r>
              <a:rPr lang="zh-CN" altLang="en-US" dirty="0"/>
              <a:t>满足定理</a:t>
            </a:r>
            <a:r>
              <a:rPr lang="en-US" altLang="zh-CN" dirty="0"/>
              <a:t>1</a:t>
            </a:r>
            <a:r>
              <a:rPr lang="zh-CN" altLang="en-US" dirty="0"/>
              <a:t>中的条件，使用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/>
              <a:t>消去法求解时，共需乘除法次数为：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/3+n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-n/3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加减法次数为：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n(n-1)(2n+5)/6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2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1FB9D-6FE5-4E8A-9E78-F425EAB0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矩阵的三角分解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16B95-BB95-4C6C-972A-E56D180CC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令：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其中，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A16B95-BB95-4C6C-972A-E56D180CC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5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F94A-D823-46BC-8CDE-C4F6A03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C5D0E4-49AB-4A80-BA7A-BFB3A921D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是如下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zh-CN" altLang="en-US" dirty="0"/>
                  <a:t>个初等矩阵之积：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C5D0E4-49AB-4A80-BA7A-BFB3A921D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06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EF8FA-9C2C-4A83-BAD5-B583BF92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87E4-7BC6-4D61-9439-B535C5D2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可以验证以下结论：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次消去等价于在矩阵形式的方程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的两端左乘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一般地，</a:t>
            </a:r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次消去等价于在矩阵方程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的两端左乘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的变化过程：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75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90109-5C31-40D0-907F-DACBCE9E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67BC9-05F0-4F64-AB82-024EB5B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882"/>
            <a:ext cx="10515600" cy="5032741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的条件（即顺序主子式全不为零），则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存在唯一的分解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是单位下三角矩阵（对角线全为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的下三角矩阵），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是上三角矩阵。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0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2AC39-7D5A-4F39-B255-590CE4C3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简单说明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62226-38D7-48D4-899E-2E08DBEEF7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由线性代数知识可知：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U=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r>
                  <a:rPr lang="zh-CN" altLang="en-US" dirty="0"/>
                  <a:t>在第一个式子中消去左侧的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</a:p>
              <a:p>
                <a:r>
                  <a:rPr lang="zh-CN" altLang="en-US" dirty="0"/>
                  <a:t>实际上，可得到：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462226-38D7-48D4-899E-2E08DBEEF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522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41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CDA4-B2E7-4780-B089-1B2EF0A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例：将以下方程组的系数矩阵进行三角分解：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4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6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5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4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DB96-A219-4659-BAA5-77A37CA7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06D64-E6DB-4BBC-8E68-17577DDE2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Gauss</a:t>
                </a:r>
                <a:r>
                  <a:rPr lang="zh-CN" altLang="en-US" dirty="0"/>
                  <a:t>消去法第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次消去时，需要满足的条件是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这个元素是实现第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次消去时的关键元素，称为第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次消去的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主元素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特点：不进行行交换、列交换。</a:t>
                </a:r>
                <a:endParaRPr lang="en-US" altLang="zh-CN" dirty="0"/>
              </a:p>
              <a:p>
                <a:r>
                  <a:rPr lang="zh-CN" altLang="en-US" dirty="0"/>
                  <a:t>存在的问题：实际求解过程中，如果主元素为零，或者非常小，都可能使消去过程中断（不能得到解），或求得的解的误差非常大。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（大家思考原因是什么？）</a:t>
                </a:r>
                <a:endParaRPr lang="en-US" altLang="zh-CN" dirty="0"/>
              </a:p>
              <a:p>
                <a:r>
                  <a:rPr lang="zh-CN" altLang="en-US" dirty="0"/>
                  <a:t>改进的办法：采用主元素消去法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分为两种：完全主元素消去法、列主元素消去法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306D64-E6DB-4BBC-8E68-17577DDE2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3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4AB81-0C69-4FF3-978B-37FB7EE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（高斯）消去法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BDD85-2983-4E43-8F17-105EFAF1B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消去法是线性代数方程组的最简单而实用的解法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阶线性代数方程组形如：</a:t>
                </a:r>
                <a:endParaRPr lang="en-US" altLang="zh-CN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其中系数</a:t>
                </a:r>
                <a:r>
                  <a:rPr lang="en-US" altLang="zh-CN" kern="1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kern="1200" baseline="-250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是实数或复数，也可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写成矩阵形式：</a:t>
                </a:r>
                <a:r>
                  <a:rPr lang="en-US" altLang="zh-CN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</a:p>
              <a:p>
                <a:pPr marL="0" indent="0">
                  <a:buNone/>
                </a:pPr>
                <a:r>
                  <a:rPr lang="zh-CN" altLang="en-US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方程组记为：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zh-CN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kern="1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3200" kern="12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endParaRPr>
              </a:p>
              <a:p>
                <a:pPr marL="0" lvl="0" indent="0">
                  <a:buNone/>
                </a:pPr>
                <a:endParaRPr lang="zh-CN" altLang="zh-CN" sz="4400" kern="1200" dirty="0"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CBDD85-2983-4E43-8F17-105EFAF1B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928" t="-1212" b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AB61884-AC69-4239-82E0-D13D81EE6905}"/>
              </a:ext>
            </a:extLst>
          </p:cNvPr>
          <p:cNvSpPr txBox="1"/>
          <p:nvPr/>
        </p:nvSpPr>
        <p:spPr>
          <a:xfrm>
            <a:off x="7794405" y="29045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887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3"/>
    </mc:Choice>
    <mc:Fallback xmlns="">
      <p:transition spd="slow" advTm="350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83471-25E3-4A2C-8B07-DF7C30C6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A113A-708A-49BA-BEC6-B02E435C5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，方程组形式如下：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在每一步消去之前，先全面选择主元素，然后进行行交换、列交换。之后，再进行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A113A-708A-49BA-BEC6-B02E435C5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04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8297-D00F-45C9-AAAE-CD1BDC9C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FB7C1-D3CF-456F-A6CD-49BC7E490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看一般情形。设经过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altLang="zh-CN" dirty="0"/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n-1</a:t>
                </a:r>
                <a:r>
                  <a:rPr lang="zh-CN" altLang="en-US" dirty="0"/>
                  <a:t>）次选主元、行交换、列交换及消去后，已经将矩阵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dirty="0"/>
                  <a:t>约化为如下形式：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下面看第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次消去。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7FB7C1-D3CF-456F-A6CD-49BC7E490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727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CB4B804-1681-4FD1-AB59-76FDE8E9AB52}"/>
              </a:ext>
            </a:extLst>
          </p:cNvPr>
          <p:cNvSpPr/>
          <p:nvPr/>
        </p:nvSpPr>
        <p:spPr>
          <a:xfrm>
            <a:off x="6096000" y="3975440"/>
            <a:ext cx="2373202" cy="1647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3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01DD8-971F-488F-A9DF-AA9A4071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完全主元素消去法第</a:t>
            </a:r>
            <a:r>
              <a:rPr lang="en-US" altLang="zh-CN" dirty="0"/>
              <a:t>k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9B04E-D74C-4024-989D-B9B52C4F0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首先，全面选主元素。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在矩阵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中的红色方框内选取绝对值最大的主元素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𝑖𝑘𝑗𝑘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𝑖𝑘𝑗𝑘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lim>
                            </m:limLow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然后，交换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行、第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结果：元素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𝑖𝑘𝑗𝑘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放在主元素的位置上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含义：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行：在原方程组中交换两个方程的次序（对解没有任何影响）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列与第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列：在原方程组中交换对应于第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个及第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个分量，之后需要还原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9B04E-D74C-4024-989D-B9B52C4F0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75558-E746-48EC-8F10-B3E0B69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选主元素的可能性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98A6F5-5712-42C2-882C-213C66F2A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如果出现某个主元素为零，则方程组系数矩阵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必为奇异矩阵，方程组无解。</a:t>
                </a:r>
                <a:endParaRPr lang="en-US" altLang="zh-CN" dirty="0"/>
              </a:p>
              <a:p>
                <a:r>
                  <a:rPr lang="zh-CN" altLang="en-US" dirty="0"/>
                  <a:t>否则，经过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/>
                  <a:t>次消去后，化为如下的形式：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通过回代过程，可以求出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，这里，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的某种排列，通过还原即可得到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/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98A6F5-5712-42C2-882C-213C66F2A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522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3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18695-A443-45BB-85D9-49ED8D4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完全主元素方法的特点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06631-9C61-4104-938B-480D26AFA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因为是在剩余待选区域内选择绝对值最大的元素，而在计算机上目前只能通过比较操作进行，所以时间开销比较大。</a:t>
            </a:r>
            <a:endParaRPr lang="en-US" altLang="zh-CN" dirty="0"/>
          </a:p>
          <a:p>
            <a:r>
              <a:rPr lang="zh-CN" altLang="en-US" dirty="0"/>
              <a:t>如果选出的主元素为零，可以立即判定原方程组无解。</a:t>
            </a:r>
            <a:endParaRPr lang="en-US" altLang="zh-CN" dirty="0"/>
          </a:p>
          <a:p>
            <a:r>
              <a:rPr lang="zh-CN" altLang="en-US" dirty="0"/>
              <a:t>替代的方法：列主元素消去法。</a:t>
            </a:r>
          </a:p>
        </p:txBody>
      </p:sp>
    </p:spTree>
    <p:extLst>
      <p:ext uri="{BB962C8B-B14F-4D97-AF65-F5344CB8AC3E}">
        <p14:creationId xmlns:p14="http://schemas.microsoft.com/office/powerpoint/2010/main" val="225866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600C4-E024-4FA3-875A-05993688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0C5CB5-F370-4A81-9911-F34531EC9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完全主元素的时间开销较大，可以采用另一种替代方法：列主元素消去法。</a:t>
                </a:r>
                <a:endParaRPr lang="en-US" altLang="zh-CN" dirty="0"/>
              </a:p>
              <a:p>
                <a:r>
                  <a:rPr lang="zh-CN" altLang="en-US" dirty="0"/>
                  <a:t>列主元素消去法是在局部范围内选取主元素，这个局部范围即是当前候选区域中的第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列（红色框内）。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0C5CB5-F370-4A81-9911-F34531EC9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49B68CA-43C5-4C3D-8A01-CDF707AB3821}"/>
              </a:ext>
            </a:extLst>
          </p:cNvPr>
          <p:cNvSpPr/>
          <p:nvPr/>
        </p:nvSpPr>
        <p:spPr>
          <a:xfrm>
            <a:off x="6254920" y="4520953"/>
            <a:ext cx="629974" cy="1656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6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8E1FE-3D37-42AD-8F13-5C17307F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DE7D5B-B5D2-4928-9F77-AEB445284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因为是在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之</m:t>
                    </m:r>
                  </m:oMath>
                </a14:m>
                <a:r>
                  <a:rPr lang="zh-CN" altLang="en-US" dirty="0"/>
                  <a:t>间选择主元素，所以有以下两个特点：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候选元素个数少，元素之间的比较次数就少，时间开销较小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因为只涉及到这一列，所以只相当于是改变了方程的次序，求解后不需要还原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主元素为零时，并不能得出方程组无解的结论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列主元素消去法得到的解，可能误差较大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DE7D5B-B5D2-4928-9F77-AEB445284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42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73862-D51F-467E-96E1-B6508BA6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列主元素消去法的矩阵变换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67A5C5-8260-494E-A434-A3143445AA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zh-CN" altLang="en-US" dirty="0"/>
                  <a:t>基于线性代数的知识，矩阵进行两行互换，相当于对矩阵左乘初等矩阵；进行两列互换，相当于对矩阵右乘初等矩阵。</a:t>
                </a:r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/>
                  <a:t>的定义如下：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是初等排列矩阵，即将单位矩阵互换第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行和第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行之后的矩阵。</a:t>
                </a:r>
                <a:r>
                  <a:rPr lang="zh-CN" altLang="en-US" dirty="0"/>
                  <a:t>使用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左乘矩阵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，相当于互换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行和第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（存在逆矩阵，且逆矩阵等于自己）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67A5C5-8260-494E-A434-A3143445A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9"/>
                <a:stretch>
                  <a:fillRect l="-522" t="-970" r="-580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77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4230E-EC46-49D9-B65D-806861B7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6EF465-00D7-40FD-BC74-AC42F326C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这样，我们有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一般情况可表示为：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经过所有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</a:t>
                </a:r>
                <a:r>
                  <a:rPr lang="zh-CN" altLang="en-US" dirty="0"/>
                  <a:t>消去的矩阵变换如下：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in-1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=U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令：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 in-1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6EF465-00D7-40FD-BC74-AC42F326C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0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566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238D5-C062-4B52-AF79-3129646D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C3C03-0819-40D5-B379-61E90353F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接下来，要简化矩阵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左侧</a:t>
                </a:r>
                <a:r>
                  <a:rPr lang="zh-CN" altLang="en-US" dirty="0"/>
                  <a:t>的矩阵串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/>
                  <a:t>=4</a:t>
                </a:r>
                <a:r>
                  <a:rPr lang="zh-CN" altLang="en-US" dirty="0"/>
                  <a:t>为例。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2i2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1i1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（单位下三角阵，元素绝对值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i3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（排列阵）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5C3C03-0819-40D5-B379-61E90353F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 l="-928" t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76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399A-0B43-4674-B32B-9E76B244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0,</a:t>
                </a:r>
                <a:r>
                  <a:rPr lang="zh-CN" altLang="en-US" dirty="0"/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式中利用第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个方程乘以数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加至第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个方程，从而消去第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个方程中的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方程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变换为：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aln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(2)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1"/>
                <a:stretch>
                  <a:fillRect l="-1043" t="-1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4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780"/>
    </mc:Choice>
    <mc:Fallback xmlns="">
      <p:transition spd="slow" advTm="178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74E3E-800C-4FD6-AECF-53DCB386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DCFEF-9626-4DD1-BC7B-3D77D761F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PA=U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PA=LU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是单位下三角矩阵，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是排列矩阵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定义：如果矩阵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可由单位矩阵经若干次行交换而得到，即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等于若干个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类型的初等矩阵之积，则称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为排列矩阵。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当用一个排列矩阵左乘某个矩阵时，将实现矩阵行的重排。对于矩阵的列也有类似的结论，即用一个排列矩阵右乘某个矩阵时，将实现矩阵列的重排。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DCFEF-9626-4DD1-BC7B-3D77D761F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217" t="-121" b="-2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50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ED5E-5046-4893-83DB-FF4B16B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E35E9-9077-422F-94DD-36467F50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列主元素消去法中，依次按列选主元素，实际上就是确定排列矩阵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，使得方程组重排后得到的等价方程组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，能使用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消去法求解。</a:t>
            </a:r>
            <a:endParaRPr lang="zh-CN" altLang="en-US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式子的含义：（满足条件的）系数矩阵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经过某些行的互换之后，可以分解为一个单位下三解矩阵和一个上三角矩阵的乘积。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是非奇异矩阵，则存在排列矩阵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PA=LU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（列主元素三角分解）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是非奇异矩阵，则存在排列矩阵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，及单位下三角矩阵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PAQ=LU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（完全主元素三角分解）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11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802B-8BBC-46C1-AA11-C14F51D5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Gauss-Jordan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5AD71-A569-4D37-BAB5-665BFFD37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消去法在消去时，仅消去对角线下方的元素，然后通过回代得出方程组的解。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消去法做了修改：同时消去对角线下方及上方的元素，这样，可以取消回代过程。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消去后，将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A|b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约化为如下的形式：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约化为单位阵，方程组的解为：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5AD71-A569-4D37-BAB5-665BFFD37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28" t="-727" r="-232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3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BF84D-90C7-4006-9B9E-CF44A156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/>
              <a:t>消去法的优势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1F41C-F2B0-46D7-AB39-26ED0ADB8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/>
              <a:t>消去法没有回代过程，但并没有因此而在时间开销上有所降低，因为回代过程的工作分摊在前面的消去过程中了。求解线性方程组时，其乘除法的次数及加减法的次数，均多于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消去法，也就是说，效率不如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消去法的优势：主要用于求逆矩阵。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584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9140F-AA47-4582-B903-9EA26FC7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消去法求逆矩阵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060024-8D20-43AA-87D5-B39251E91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阶单位矩阵，将增广矩阵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[A|I]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约化为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[I|B]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的逆矩阵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060024-8D20-43AA-87D5-B39251E91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09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822D8-EB90-4044-A055-131A36E5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04635-7B24-48BE-9036-8DB8040EA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−13/41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23/41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−2/41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−10/41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i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−13/41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23/410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−6/41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−2/41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4/41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−10/41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04635-7B24-48BE-9036-8DB8040EA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761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CB7E-BA81-4715-A880-B2C07A35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消去法的变形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B14A0-6789-4741-AB03-3C790976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若矩阵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的顺序主子式均不为零，则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可分解为单位下三角矩阵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与上三角矩阵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的乘积：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，称这种分解为矩阵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借助于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分解，则求解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时，可将求解过程归结为利用递推方式相继求解两个三角形方程组：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Ly=b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C73B1-3278-436A-B55D-9E042035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Doolittle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1CE84D-9B69-4F12-98E4-B31D45874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8892"/>
                <a:ext cx="10515600" cy="503274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求解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/>
                  <a:t>分解时，并不像之前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那样通过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消去</a:t>
                </a:r>
                <a:r>
                  <a:rPr lang="zh-CN" altLang="en-US" dirty="0"/>
                  <a:t>法。而是直接对矩阵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</a:t>
                </a:r>
                <a:r>
                  <a:rPr lang="zh-CN" altLang="en-US" dirty="0"/>
                  <a:t>行分解。</a:t>
                </a:r>
                <a:endParaRPr lang="en-US" altLang="zh-CN" dirty="0"/>
              </a:p>
              <a:p>
                <a:r>
                  <a:rPr lang="zh-CN" altLang="en-US" dirty="0"/>
                  <a:t>设矩阵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分解，记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利用矩阵乘法，可以推出：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=2,3,…,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这样可得出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的第一行元素和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的第一列元素。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1CE84D-9B69-4F12-98E4-B31D45874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8892"/>
                <a:ext cx="10515600" cy="5032741"/>
              </a:xfrm>
              <a:blipFill>
                <a:blip r:embed="rId6"/>
                <a:stretch>
                  <a:fillRect l="-696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3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B4A78-E62D-4672-96F0-77C35F3F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Doolittle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F47DD-F580-4E6B-8F07-477BCE057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设已得到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行元素，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列元素，下面求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列元素：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由矩阵乘法有：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故：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又有：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BF47DD-F580-4E6B-8F07-477BCE057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384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3385-23E5-499D-A425-0A5615B1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8C36C-C025-441C-93AE-2E5210631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由此得到以下计算公式：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=2,3,…,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cs typeface="Times New Roman" panose="02020603050405020304" pitchFamily="18" charset="0"/>
                  </a:rPr>
                  <a:t>计算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列元素，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r=2,3,…,n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28C36C-C025-441C-93AE-2E5210631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03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4CCC-E1D7-4F2C-B1CC-BFC8AD0B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其中后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:r>
                  <a:rPr lang="zh-CN" altLang="en-US" dirty="0"/>
                  <a:t>方程的系数的计算公式为：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=2,…,n  j=2,…,n+1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这样，方程组写为</a:t>
                </a:r>
                <a:r>
                  <a:rPr lang="en-US" altLang="zh-CN" dirty="0"/>
                  <a:t>: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次消去完成。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继续这个过程。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下面看一般情况。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 b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3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6"/>
    </mc:Choice>
    <mc:Fallback xmlns="">
      <p:transition spd="slow" advTm="255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99BB-F90F-4266-B9D1-462B763F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A63F5E-635A-4640-9685-6FF8399CB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的计算公式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=2, 3…,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−1, …, 1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A63F5E-635A-4640-9685-6FF8399CB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936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0F6B-7796-441C-A925-5E1EAF0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49F7-2601-48AF-B67C-0E2830B3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这种直接三角分解法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Doolittle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计算效率：大约需要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r>
              <a:rPr lang="zh-CN" altLang="en-US" dirty="0"/>
              <a:t>次乘除法。</a:t>
            </a:r>
            <a:endParaRPr lang="en-US" altLang="zh-CN" dirty="0"/>
          </a:p>
          <a:p>
            <a:r>
              <a:rPr lang="zh-CN" altLang="en-US" dirty="0"/>
              <a:t>空间存储上，可利用原存储空间保存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，如下所示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3BD97AF-1C3F-435C-A1AB-5CAC27A73E08}"/>
              </a:ext>
            </a:extLst>
          </p:cNvPr>
          <p:cNvGraphicFramePr>
            <a:graphicFrameLocks noGrp="1"/>
          </p:cNvGraphicFramePr>
          <p:nvPr/>
        </p:nvGraphicFramePr>
        <p:xfrm>
          <a:off x="2160104" y="3368853"/>
          <a:ext cx="6563371" cy="2630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051">
                  <a:extLst>
                    <a:ext uri="{9D8B030D-6E8A-4147-A177-3AD203B41FA5}">
                      <a16:colId xmlns:a16="http://schemas.microsoft.com/office/drawing/2014/main" val="4183460048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3756424218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1384410786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1356980696"/>
                    </a:ext>
                  </a:extLst>
                </a:gridCol>
                <a:gridCol w="1008964">
                  <a:extLst>
                    <a:ext uri="{9D8B030D-6E8A-4147-A177-3AD203B41FA5}">
                      <a16:colId xmlns:a16="http://schemas.microsoft.com/office/drawing/2014/main" val="2303068017"/>
                    </a:ext>
                  </a:extLst>
                </a:gridCol>
                <a:gridCol w="340884">
                  <a:extLst>
                    <a:ext uri="{9D8B030D-6E8A-4147-A177-3AD203B41FA5}">
                      <a16:colId xmlns:a16="http://schemas.microsoft.com/office/drawing/2014/main" val="3040069794"/>
                    </a:ext>
                  </a:extLst>
                </a:gridCol>
                <a:gridCol w="1261580">
                  <a:extLst>
                    <a:ext uri="{9D8B030D-6E8A-4147-A177-3AD203B41FA5}">
                      <a16:colId xmlns:a16="http://schemas.microsoft.com/office/drawing/2014/main" val="2505395025"/>
                    </a:ext>
                  </a:extLst>
                </a:gridCol>
              </a:tblGrid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┅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1n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第一步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23253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┅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第二步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8065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00450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︙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︙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386943"/>
                  </a:ext>
                </a:extLst>
              </a:tr>
              <a:tr h="5261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400" b="0" kern="1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 b="0" kern="100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4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步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16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202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DE02-84EE-47D9-A52A-3A5A670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C53A0A-3B75-4556-8FD3-B1D027321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例：用直接三角分解（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Doolittle</a:t>
                </a:r>
                <a:r>
                  <a:rPr lang="zh-CN" altLang="en-US" dirty="0"/>
                  <a:t>）法解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矩阵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/>
                  <a:t>分解为：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−72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C53A0A-3B75-4556-8FD3-B1D027321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836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7B8A5-6776-4238-8344-6DA47D8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列主元素三角分解法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659C2-861D-432E-97BF-9A823DB6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求解线性方程组时，需要满足一定的条件。</a:t>
            </a:r>
            <a:endParaRPr lang="en-US" altLang="zh-CN" dirty="0"/>
          </a:p>
          <a:p>
            <a:r>
              <a:rPr lang="zh-CN" altLang="en-US" dirty="0"/>
              <a:t>三角分解也不例外。当不满足条件时（请思考条件是什么？），也有对应的主元素三角分解，比如列主元素三角分解法。</a:t>
            </a:r>
          </a:p>
        </p:txBody>
      </p:sp>
    </p:spTree>
    <p:extLst>
      <p:ext uri="{BB962C8B-B14F-4D97-AF65-F5344CB8AC3E}">
        <p14:creationId xmlns:p14="http://schemas.microsoft.com/office/powerpoint/2010/main" val="3494758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57EAA-B690-4656-8F5B-35E4B4C6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平方根法（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F727A-26D8-494B-81A6-9FCDB4D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是正定矩阵时，对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的三角分解方法可以有显著的改进。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是正定矩阵，则存在唯一的对角元素均为正数的下三角矩阵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A=LL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76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7AE2-B440-4AB6-B2E7-BE63E283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85C109-233F-42B2-8605-C55AE0530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分解过程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j=1,2,…,n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(1)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=j+1, …,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85C109-233F-42B2-8605-C55AE0530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25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14B34-F912-4204-9BCD-FED1EFB0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EC0B6C-DC70-4CD2-87A2-239595F15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</a:p>
              <a:p>
                <a:pPr marL="514350" indent="-514350">
                  <a:buAutoNum type="arabicParenBoth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=1,2,…,n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=n, n-1,…,1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EC0B6C-DC70-4CD2-87A2-239595F15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36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D6E12-E61C-4881-B91C-5F245513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FD1AA-11C1-4206-ADB7-6C6B45C9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分解法求解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阶正定方程组共需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次开平</a:t>
            </a:r>
            <a:r>
              <a:rPr lang="zh-CN" altLang="en-US" dirty="0"/>
              <a:t>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+2n)/6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次乘除运算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-7n)/6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次加减运算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分解法所需的计算量大约为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消去法的一半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正定性保证了不需选主元</a:t>
            </a:r>
          </a:p>
        </p:txBody>
      </p:sp>
    </p:spTree>
    <p:extLst>
      <p:ext uri="{BB962C8B-B14F-4D97-AF65-F5344CB8AC3E}">
        <p14:creationId xmlns:p14="http://schemas.microsoft.com/office/powerpoint/2010/main" val="2479666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D141B-1AE8-439E-AFA6-F37967C7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5D9F7-4CA5-4A05-81B3-ED1107A5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例：求解方程组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+4.25x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+2.75x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=-0.5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+2.75x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+3.5x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=1.25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系数矩阵的顺序主子式：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均大于零，故系数矩阵为正定阵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44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70799-BDD6-4915-9573-3B67CE48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4C7AA-DA78-461A-9B80-445D693F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  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=-1/2=-0.5   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=1/2=0.5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j=2: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=(4.25-(-0.5)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=(2.75-0.5*(-0.5))/2=1.5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j=3: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=(3.5-0.5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-1.5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8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399A-0B43-4674-B32B-9E76B244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若已得到第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次消去后的</a:t>
                </a:r>
                <a:r>
                  <a:rPr lang="zh-CN" altLang="en-US" dirty="0"/>
                  <a:t>结果：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其形式是：</a:t>
                </a:r>
                <a:r>
                  <a:rPr lang="zh-CN" altLang="zh-CN" dirty="0"/>
                  <a:t> 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aln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𝑘𝑘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            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AE7B98-4359-4B02-8E75-B03781520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1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B8FAC-9121-4279-B10E-B982D71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B3F7C-E0A6-48F4-B9E6-9AF14E20D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，故有：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4.25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2.75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2.75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8B3F7C-E0A6-48F4-B9E6-9AF14E20D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19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9B6C-08C8-40D8-884E-3D080C2C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求解两个三角方程组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6FAC4-486A-4649-9F58-9A4BF0CF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Ly=b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=6/2=3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=(-0.5+0.5*3)/2=0.5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=(1.25-0.5*3-1.5*0.5)/1=-1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=-1/1=-1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=(0.5+1.5) /2=1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=(3-(-0.5)*1-0.5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(-1))/2=2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40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433EC-3867-4F24-8B20-70795280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改进的平方根法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165DB-0687-4099-85E3-915238F4C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求解系数矩阵是正定矩阵的线性方程组时，可以采用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chelesky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</a:t>
                </a:r>
                <a:r>
                  <a:rPr lang="zh-CN" altLang="en-US" dirty="0"/>
                  <a:t>解法求解，但其中不能避免开平方运算</a:t>
                </a:r>
                <a:endParaRPr lang="en-US" altLang="zh-CN" dirty="0"/>
              </a:p>
              <a:p>
                <a:r>
                  <a:rPr lang="zh-CN" altLang="en-US" dirty="0"/>
                  <a:t>现在改进这个方法，从而避免开方（开方不能必须的）</a:t>
                </a:r>
                <a:endParaRPr lang="en-US" altLang="zh-CN" dirty="0"/>
              </a:p>
              <a:p>
                <a:r>
                  <a:rPr lang="zh-CN" altLang="en-US" dirty="0"/>
                  <a:t>如果正定矩阵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采用形如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/>
                  <a:t>这样的分解形式，则可以避免开方运算：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A=LDL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/>
                        <m:e/>
                        <m:e/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/>
                        <m:e/>
                      </m:mr>
                      <m:mr>
                        <m:e/>
                        <m:e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⋱</m:t>
                          </m:r>
                        </m:e>
                        <m:e/>
                      </m:mr>
                      <m:mr>
                        <m:e/>
                        <m:e/>
                        <m:e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3165DB-0687-4099-85E3-915238F4C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35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EF974-97C2-46D1-8BF6-7BF4A65E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改进的平方根法算法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B3E6E2-291A-41DB-A7E2-85775F82D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分解过程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2,…,n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j=1, 2,…,i-1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j=1, 2,…,i-1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B3E6E2-291A-41DB-A7E2-85775F82D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6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518F-E423-4ADB-91C0-D267C4F6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改进的平方根法算法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BF404-8B73-4202-BAEF-DD8239CCF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Ly=b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=y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2,…,n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=n, n-1,…,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BBF404-8B73-4202-BAEF-DD8239CCF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898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AD749-0BB6-49CF-8A45-A1D48383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追赶法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F77903-15E6-4ECC-AFED-95A1A96A2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如果线性方程组的系数矩阵是三对角矩阵，则求解过程可进一步简化。</a:t>
                </a:r>
                <a:endParaRPr lang="en-US" altLang="zh-CN" dirty="0"/>
              </a:p>
              <a:p>
                <a:r>
                  <a:rPr lang="zh-CN" altLang="en-US" dirty="0"/>
                  <a:t>所谓三对角矩阵是如下这样的：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F77903-15E6-4ECC-AFED-95A1A96A2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45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30986-B175-4A65-A457-093B219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A34FD-964C-49D7-A319-D8A3EC289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三对角矩阵也可以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是单位下三角矩阵，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是上三解矩阵。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可以验证，将三对角矩阵进行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仍保持与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的一致性，这意味着，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中都仅有两条对角线上存在非零元素，且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的主对线元素均为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，具体形式如下：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9A34FD-964C-49D7-A319-D8A3EC289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727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7102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0981-2140-40A9-A4B4-EC2A46C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6CAF-449D-40FA-8659-26D61FDF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=1,2,…,n-1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=2,…,n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后，后续的求解过程与前述一致。</a:t>
            </a:r>
          </a:p>
        </p:txBody>
      </p:sp>
    </p:spTree>
    <p:extLst>
      <p:ext uri="{BB962C8B-B14F-4D97-AF65-F5344CB8AC3E}">
        <p14:creationId xmlns:p14="http://schemas.microsoft.com/office/powerpoint/2010/main" val="675563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2FCDF-6DD1-43BC-99C9-08AA911E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追赶法算法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4BD77-E320-48A3-83EA-47432BD2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503274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3,… 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Ly=d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=2,3,…,n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=n-1, n-2,…,1 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157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86F56-1238-4C1B-926F-11F71547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“追赶”的含义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97F6F-6714-4FAA-9CFD-0270C4C56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计算过程是：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… → u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y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…→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这个过程是“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然后，计算：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…→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这个过程是“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”的过程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46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4CCC-E1D7-4F2C-B1CC-BFC8AD0B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，则可进行第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次消去。在前式中利用第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个方程乘以数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加至第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个方程，从而消去第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个方程中的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得到方程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组：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行相同，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(k+1)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个元素相同。后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个新方程的系数需要计算，计算公式为：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=k+1,…,n 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j=k+1,…,n+1</a:t>
                </a:r>
                <a:r>
                  <a: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次消去完成。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7C05B-51ED-426E-AEFB-832C707DF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174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5AECD-7086-4554-B879-C1935B71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C0D2B9-2661-4D38-9327-31AA5C56A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利用追赶法求解三对角线性方程组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/>
                          </m:mr>
                          <m:mr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C0D2B9-2661-4D38-9327-31AA5C56A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22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D0CB2-8A0B-46E6-9A4E-AABF07BB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86919-B115-4BC2-B947-E4451D5E1C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定理：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是三对角矩阵，如下：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|b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|&gt;|a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+ |c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=2,3,…,n-1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非奇异，并能满足使用追赶法算法求解方程组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886919-B115-4BC2-B947-E4451D5E1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08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1E5E6-E51E-4DB3-92D2-E4B01961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第四节 向量和矩阵的范数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13E3F6-0FA7-43C1-A824-ACEB17D4D7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导引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记号：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：表示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维实向量空间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：表示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维复向量空间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中的任一向量，在线性代数中，记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，定义如下：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它有如下的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|x|=0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x|=|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|≤|x|+|y|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13E3F6-0FA7-43C1-A824-ACEB17D4D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1333" r="-638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475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DAB03-9970-4340-9A01-52C9689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1DCEF-2FD5-43AE-AE2E-3B2078EEB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y=(y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,y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），将实数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（或复数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）称为向量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的数量积，或内积。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它有如下的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y)=(y, 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是实数  （或是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是复数 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x) 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x)=0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y)=(x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y) 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A1DCEF-2FD5-43AE-AE2E-3B2078EEB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49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1CFDC-BA23-4720-A544-218E1DB6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向量范数的定义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F6DA2-5B2B-461D-BFBD-64EBE681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定义：如果向量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）的某个实值函数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N(x)=||x||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，满足条件：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非负性：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||x||≥0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||x|| =0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齐次性：对任一数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x||=|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||x||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成立三角不等式：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||≤||x||+||y||</a:t>
            </a:r>
          </a:p>
          <a:p>
            <a:pPr marL="0" indent="0">
              <a:buNone/>
            </a:pPr>
            <a:r>
              <a:rPr lang="zh-CN" altLang="en-US" dirty="0"/>
              <a:t>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）上的一个向量范数（或称做模）。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10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FC56-C04B-4784-B3F2-57028618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典型的向量范数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FF83F-40A5-4734-9E57-3F7136B2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中的任一向量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/>
                  <a:t>都是向量范数，分别称为向量的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范数。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DFF83F-40A5-4734-9E57-3F7136B2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692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5862-6918-45F0-9AD4-DF0E06EB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C29752-E986-4D36-B7AD-4A6E4D7CC7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证明：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范数证明略。只证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2-</a:t>
                </a:r>
                <a:r>
                  <a:rPr lang="zh-CN" altLang="en-US" dirty="0">
                    <a:sym typeface="Symbol" panose="05050102010706020507" pitchFamily="18" charset="2"/>
                  </a:rPr>
                  <a:t>范数。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ym typeface="Symbol" panose="05050102010706020507" pitchFamily="18" charset="2"/>
                  </a:rPr>
                  <a:t>根据定理中给出的公式，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非负，满足定义中的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条件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(1)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对任一数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满足条件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(2)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的公式知，可用内积表示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endParaRPr lang="zh-CN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900" dirty="0"/>
                  <a:t>任取向量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3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，则有：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C29752-E986-4D36-B7AD-4A6E4D7CC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986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35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9CA6-4724-40FA-ACA7-3D2F5446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D369AC-8423-4255-9F9C-191AEF978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Couchy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-Schwarz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≤(x, x)(y, y)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（向量形式）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对应到这里是：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则有：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因为非负性，则有：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满足条件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(3)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D369AC-8423-4255-9F9C-191AEF978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648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20C8E-6047-44D7-B808-2A71D090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</a:t>
            </a:r>
            <a:r>
              <a:rPr lang="zh-CN" altLang="en-US" dirty="0"/>
              <a:t>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722A7C-C64C-4C60-A445-1C567B33C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</a:t>
                </a:r>
                <a:r>
                  <a:rPr lang="zh-CN" altLang="en-US" dirty="0"/>
                  <a:t>数又称为向量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的欧氏范数。</a:t>
                </a:r>
                <a:endParaRPr lang="en-US" altLang="zh-CN" dirty="0"/>
              </a:p>
              <a:p>
                <a:r>
                  <a:rPr lang="zh-CN" altLang="en-US" dirty="0"/>
                  <a:t>推广到一般情况：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定义向量的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zh-CN" altLang="en-US" dirty="0"/>
                  <a:t>范数：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[1,)</a:t>
                </a:r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zh-CN" altLang="en-US" dirty="0"/>
                  <a:t>定理：设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上的任二种范数，则存在与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无关的常数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m≤M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），使得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含义：向量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的某一种范数可以任意小（大）时，该向量的其他任何一种范数也会任意小（大）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722A7C-C64C-4C60-A445-1C567B33C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 l="-1043" t="-970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28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A9808-538B-480A-AEF3-7204B622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51FA7-8130-4A02-8BB7-EAF323410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矩阵集合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定义：称定义在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上的实值函数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为矩阵范数，如果对于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中的任意矩阵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，它满足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非负性：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||A||≥0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，当且仅当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||A|| =0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齐次性：对任一数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||kA||=|k| ||A||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成立三角不等式：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||A+B||≤||A||+||B||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成立三角不等式：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||AB||≤||A||||B||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051FA7-8130-4A02-8BB7-EAF323410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63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49E44-C9E8-4B12-A6A7-2690F8C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/>
              <a:t>次消去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512076-9BA2-4C2E-93E5-5F22D5D83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如果依次有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0,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k=1,2,…,n-1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，则一直可继续到第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次消去，得到与最初的方程组等价的方程组：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x=b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其中，系数矩阵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是上三角形，方程组的形式如下：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                            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前面所述的这个过程，是一个递推过程，称为消去过程。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512076-9BA2-4C2E-93E5-5F22D5D83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r="-348" b="-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009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81305-B79A-49A0-9BB5-A0F4EC31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779E8-3243-4A81-A4B5-BD91F8D0F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矩阵与向量通常会出现在一起，所以常常要求矩阵范数与向量范数之间存在某种关系，即相容关系。</a:t>
                </a:r>
                <a:endParaRPr lang="en-US" altLang="zh-CN" dirty="0"/>
              </a:p>
              <a:p>
                <a:r>
                  <a:rPr lang="zh-CN" altLang="en-US" dirty="0"/>
                  <a:t>定义：对于给定的向量范数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/>
                  <a:t>和矩阵范数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，如果对任一个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和任一个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dirty="0"/>
                  <a:t>满足：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||Ax||≤||A||||x||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则称所给的矩阵范数与向量范数是相容的。</a:t>
                </a:r>
                <a:endParaRPr lang="en-US" altLang="zh-CN" dirty="0"/>
              </a:p>
              <a:p>
                <a:r>
                  <a:rPr lang="zh-CN" altLang="en-US" dirty="0"/>
                  <a:t>当定义一种矩阵范数时，应当使它能与某种向量范数相容。</a:t>
                </a:r>
                <a:endParaRPr lang="en-US" altLang="zh-CN" dirty="0"/>
              </a:p>
              <a:p>
                <a:r>
                  <a:rPr lang="zh-CN" altLang="en-US" dirty="0"/>
                  <a:t>在同一个问题中，要同时使用矩阵范数和向量范数时，这两种范数应当是相容的。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779E8-3243-4A81-A4B5-BD91F8D0F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 b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628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8E214-1669-4624-B24A-20C711D95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6560"/>
                <a:ext cx="10515600" cy="580913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zh-CN" altLang="en-US" dirty="0"/>
                  <a:t>：设在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中给定了一种向量范数，对任一矩阵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，令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则，上面定义的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dirty="0"/>
                  <a:t>是一种矩阵范数，并且它与所给定的向量范数相容。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证明：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先证明相容性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再证明满足定义的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个条件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对任意的矩阵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，和任意的非零向量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故有：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𝐴𝑦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这个等式对于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y=0</a:t>
                </a:r>
                <a:r>
                  <a:rPr lang="zh-CN" altLang="en-US" dirty="0"/>
                  <a:t>显然也成立。</a:t>
                </a:r>
                <a:r>
                  <a:rPr lang="en-US" altLang="zh-CN" dirty="0"/>
                  <a:t>——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满足相容性定义</a:t>
                </a:r>
                <a:endParaRPr lang="zh-CN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8E214-1669-4624-B24A-20C711D95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6560"/>
                <a:ext cx="10515600" cy="5809130"/>
              </a:xfrm>
              <a:blipFill>
                <a:blip r:embed="rId14"/>
                <a:stretch>
                  <a:fillRect l="-928" t="-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635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C98F-D113-43A8-B488-D359015A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598C92-282A-40B2-8491-2D3518130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80" y="1144222"/>
                <a:ext cx="10515600" cy="50327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≠0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时，必有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对任一数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||kA||=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|k|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=|k| ||A||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||A+B||=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(4)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||AB||=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≪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598C92-282A-40B2-8491-2D3518130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80" y="1144222"/>
                <a:ext cx="10515600" cy="5032741"/>
              </a:xfrm>
              <a:blipFill>
                <a:blip r:embed="rId4"/>
                <a:stretch>
                  <a:fillRect l="-1043" t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75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FF7E-0F80-41C5-A6AA-E22E750E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88C90-2856-4762-9660-E18EA9B5C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定理中定义的范数为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从属于</a:t>
                </a:r>
                <a:r>
                  <a:rPr lang="zh-CN" altLang="en-US" dirty="0"/>
                  <a:t>所给定向量范数的矩阵范数。</a:t>
                </a:r>
                <a:endParaRPr lang="en-US" altLang="zh-CN" dirty="0"/>
              </a:p>
              <a:p>
                <a:r>
                  <a:rPr lang="zh-CN" altLang="en-US" dirty="0"/>
                  <a:t>设给定的向量范数为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，则从属于向量范数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的矩阵范数仍记为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也称为矩阵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188C90-2856-4762-9660-E18EA9B5C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05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D47C2-8AFE-4DC6-B8B0-122044C3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C4E74-E077-4B2E-96C2-9E62DB169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列范数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altLang="zh-CN" dirty="0"/>
                  <a:t>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</a:t>
                </a:r>
                <a:r>
                  <a:rPr lang="zh-CN" altLang="en-US" dirty="0"/>
                  <a:t>范数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行范数</a:t>
                </a: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/>
                  <a:t>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/>
                  <a:t>最大特征值。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FC4E74-E077-4B2E-96C2-9E62DB169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5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7C6F-8906-4F78-AEC4-A64F5290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97B708-A5A0-48EF-83D8-C16DD2FA0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例  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的范数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=max{|1|+|-1|+|0|, |2|+|2|+|1|, |0|+|-1|+|1|}=5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=max{|1|+|2|+|0|, |-1|+|2|+|-1|, |0|+|1|+|1|}=4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97B708-A5A0-48EF-83D8-C16DD2FA0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3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94424-29D7-4FE1-96AB-5E9B6F5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FB02A-A2DA-4F24-A8D1-4112E272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的特征多项式为：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det(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A)=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λ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它的三个根如下：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=9.1428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=2.921125  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=0.936075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||A||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=(max(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=3.0237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08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D2F6-F64F-44E1-AD7B-9CA7A3C4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8333A4-8CF3-43BE-A5F7-802E57A3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例  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x=(3,-5,1)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的范数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=9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||x||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=max{6, 14, 4}=14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=max{8, 3, 13}=13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−26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8333A4-8CF3-43BE-A5F7-802E57A3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7167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B7478-719D-40B4-BA47-A9036DE0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96F16-E21C-4032-9DF1-F23FAF02A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的特征多项式为：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det(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 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A)=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λ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-112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959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-16=0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最大根 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102.66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||A||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zh-CN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10.132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2396F16-E21C-4032-9DF1-F23FAF02A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5588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7C3AD-20E4-4501-BCC8-CE52C9DC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第五节 误差分析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66F6-898B-424B-9F3F-D99B2658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考虑线性方程组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Ax=b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为非奇异矩阵，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为方程组的精确解。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是测量或计算的结果，其中必有观测误差或是舍入误差。因此处理的实际矩阵是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(b+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，则我们需要研究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的微小误差对解的影响。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3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5433-AC39-4BC4-96A0-9F7DA161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4EF5-0D79-4E05-895E-7D3B95DD4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9553"/>
                <a:ext cx="10515600" cy="50327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在得到上述方程组之后，可以采用另一个递推过程，求出方程组的解：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)/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−1, …, 2, 1</m:t>
                    </m:r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这个过程称为回代过程。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4EF5-0D79-4E05-895E-7D3B95DD4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9553"/>
                <a:ext cx="10515600" cy="5032741"/>
              </a:xfrm>
              <a:blipFill>
                <a:blip r:embed="rId4"/>
                <a:stretch>
                  <a:fillRect l="-812" t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71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D9E6F-D402-4342-97FD-45385E63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EE794-0047-4D67-91F5-F166F8866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看一个示例：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1.0001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1.0001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.0001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r>
                  <a:rPr lang="zh-CN" altLang="en-US" dirty="0"/>
                  <a:t>两个方程组的解相差很大：常数项的微小变化，对解的影响非常大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CEE794-0047-4D67-91F5-F166F8866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157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D975-BF5D-4EFF-89B2-A1C52B7F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4FC69-D922-4F06-A6F0-CDC5E0211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定义：如果矩阵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或常数项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的微小变化，引起方程组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解的巨大变化，则称此方程组为“病态”方程组，矩阵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称为“病态”矩阵，否则称方程组为“良态”方程组，矩阵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称为“良态”矩阵。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是精确的，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有误差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A(x+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x)=b+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x|| ≤||A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||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b||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||b|| ≤||A|| ||x||  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b≠0</a:t>
                </a:r>
                <a:r>
                  <a:rPr lang="zh-CN" altLang="en-US" dirty="0"/>
                  <a:t>）</a:t>
                </a: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4FC69-D922-4F06-A6F0-CDC5E021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928" t="-727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132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C03C3-9398-4922-A1A9-9FD1516B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25E08-345E-4B00-8521-BA89B06A03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是非奇异阵，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Ax=b≠0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A(x+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x)=b+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zh-CN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含义：解的相对误差的上界。即：常数项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的相对误差在解中可能放大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925E08-345E-4B00-8521-BA89B06A03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352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03B8B-4D5C-43A9-BB4E-35E23CBB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68A42D-9C95-452B-986F-46C85E96F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为非奇异阵，称数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=1,2,∞)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的条件数相对的大，即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zh-CN" altLang="en-US" dirty="0"/>
                  <a:t>时，则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是“病态”的。条件数越大，病态越严重。当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的条件数相对的小，则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Ax=b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是“良态”的。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68A42D-9C95-452B-986F-46C85E96F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250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76FA-E2FE-422E-B4CC-42AEC49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常用的条件数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C53F5-DDE4-4D70-8056-CD4B43420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通常使用的条件数有：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(2)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的谱条件数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对称矩阵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，其中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的绝对值最大、最小的特征值。</a:t>
                </a:r>
                <a:endParaRPr lang="zh-CN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5C53F5-DDE4-4D70-8056-CD4B43420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272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B57D2-C26F-4315-B4EA-86EB6E15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条件数的性质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8C43D8-F506-4D92-AAA6-F27295D24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任何的非奇异矩阵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≥1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dirty="0"/>
                  <a:t>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mr>
                            </m: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=1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为非奇异矩阵，且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c≠0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（常数），则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如果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为正交矩阵，则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。如果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为非奇异矩阵，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为正交矩阵，则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𝑐𝑜𝑛𝑑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8C43D8-F506-4D92-AAA6-F27295D24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5812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7D7FC-287E-47BC-9B38-C3D6D89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60F61-C075-4213-B1A0-843A90CD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实际计算中，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/>
              <a:t>时间开销较大，故检测病态方程组时采用下述近似的方法：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的三角约化时，出现小主元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系数矩阵的行列式值相对很小，或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系数矩阵某些行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近似线性相关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元素间数量级相差很大，并且无规则</a:t>
            </a:r>
          </a:p>
        </p:txBody>
      </p:sp>
    </p:spTree>
    <p:extLst>
      <p:ext uri="{BB962C8B-B14F-4D97-AF65-F5344CB8AC3E}">
        <p14:creationId xmlns:p14="http://schemas.microsoft.com/office/powerpoint/2010/main" val="399559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CDA4-B2E7-4780-B089-1B2EF0A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例：使用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</a:t>
                </a:r>
                <a:r>
                  <a:rPr lang="zh-CN" altLang="en-US" dirty="0"/>
                  <a:t>消去法求解以下方程组：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4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6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+ 2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zh-CN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5 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6225</Words>
  <Application>Microsoft Office PowerPoint</Application>
  <PresentationFormat>宽屏</PresentationFormat>
  <Paragraphs>538</Paragraphs>
  <Slides>86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4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第三章 解线性方程组的直接方法</vt:lpstr>
      <vt:lpstr>第一节 Gauss（高斯）消去法</vt:lpstr>
      <vt:lpstr>第1次消去</vt:lpstr>
      <vt:lpstr>第1次消去</vt:lpstr>
      <vt:lpstr>第k次消去</vt:lpstr>
      <vt:lpstr>第k次消去</vt:lpstr>
      <vt:lpstr>第n-1次消去</vt:lpstr>
      <vt:lpstr>回代过程</vt:lpstr>
      <vt:lpstr>例题</vt:lpstr>
      <vt:lpstr>使用条件</vt:lpstr>
      <vt:lpstr>PowerPoint 演示文稿</vt:lpstr>
      <vt:lpstr>PowerPoint 演示文稿</vt:lpstr>
      <vt:lpstr>矩阵的三角分解</vt:lpstr>
      <vt:lpstr>PowerPoint 演示文稿</vt:lpstr>
      <vt:lpstr>PowerPoint 演示文稿</vt:lpstr>
      <vt:lpstr>三角分解</vt:lpstr>
      <vt:lpstr>简单说明</vt:lpstr>
      <vt:lpstr>例题</vt:lpstr>
      <vt:lpstr>第二节 Gauss主元素消去法</vt:lpstr>
      <vt:lpstr>完全主元素消去法</vt:lpstr>
      <vt:lpstr>完全主元素消去法</vt:lpstr>
      <vt:lpstr>完全主元素消去法第k次消去</vt:lpstr>
      <vt:lpstr>选主元素的可能性</vt:lpstr>
      <vt:lpstr>完全主元素方法的特点</vt:lpstr>
      <vt:lpstr>列主元素消去法</vt:lpstr>
      <vt:lpstr>列主元素消去法</vt:lpstr>
      <vt:lpstr>列主元素消去法的矩阵变换</vt:lpstr>
      <vt:lpstr>PowerPoint 演示文稿</vt:lpstr>
      <vt:lpstr>PowerPoint 演示文稿</vt:lpstr>
      <vt:lpstr>PowerPoint 演示文稿</vt:lpstr>
      <vt:lpstr>PowerPoint 演示文稿</vt:lpstr>
      <vt:lpstr>Gauss-Jordan消去法</vt:lpstr>
      <vt:lpstr>G-J消去法的优势</vt:lpstr>
      <vt:lpstr>使用G-J消去法求逆矩阵</vt:lpstr>
      <vt:lpstr>示例</vt:lpstr>
      <vt:lpstr>第三节 Gauss消去法的变形</vt:lpstr>
      <vt:lpstr>Doolittle分解法</vt:lpstr>
      <vt:lpstr>Doolittle分解法</vt:lpstr>
      <vt:lpstr>计算公式</vt:lpstr>
      <vt:lpstr>计算公式</vt:lpstr>
      <vt:lpstr>实现细节</vt:lpstr>
      <vt:lpstr>示例</vt:lpstr>
      <vt:lpstr>列主元素三角分解法</vt:lpstr>
      <vt:lpstr>平方根法（cholesky分解法）</vt:lpstr>
      <vt:lpstr>计算公式</vt:lpstr>
      <vt:lpstr>计算公式</vt:lpstr>
      <vt:lpstr>PowerPoint 演示文稿</vt:lpstr>
      <vt:lpstr>PowerPoint 演示文稿</vt:lpstr>
      <vt:lpstr>求解过程</vt:lpstr>
      <vt:lpstr>PowerPoint 演示文稿</vt:lpstr>
      <vt:lpstr>求解两个三角方程组</vt:lpstr>
      <vt:lpstr>改进的平方根法</vt:lpstr>
      <vt:lpstr>改进的平方根法算法</vt:lpstr>
      <vt:lpstr>改进的平方根法算法</vt:lpstr>
      <vt:lpstr>追赶法</vt:lpstr>
      <vt:lpstr>LU分解</vt:lpstr>
      <vt:lpstr>求解公式</vt:lpstr>
      <vt:lpstr>追赶法算法</vt:lpstr>
      <vt:lpstr>“追赶”的含义</vt:lpstr>
      <vt:lpstr>例题</vt:lpstr>
      <vt:lpstr>使用条件</vt:lpstr>
      <vt:lpstr>第四节 向量和矩阵的范数</vt:lpstr>
      <vt:lpstr>向量范数</vt:lpstr>
      <vt:lpstr>向量范数的定义</vt:lpstr>
      <vt:lpstr>典型的向量范数</vt:lpstr>
      <vt:lpstr>证明</vt:lpstr>
      <vt:lpstr>证明</vt:lpstr>
      <vt:lpstr>p-范数</vt:lpstr>
      <vt:lpstr>矩阵范数</vt:lpstr>
      <vt:lpstr>相容</vt:lpstr>
      <vt:lpstr>PowerPoint 演示文稿</vt:lpstr>
      <vt:lpstr>PowerPoint 演示文稿</vt:lpstr>
      <vt:lpstr>PowerPoint 演示文稿</vt:lpstr>
      <vt:lpstr>PowerPoint 演示文稿</vt:lpstr>
      <vt:lpstr>示例</vt:lpstr>
      <vt:lpstr>示例</vt:lpstr>
      <vt:lpstr>示例</vt:lpstr>
      <vt:lpstr>示例</vt:lpstr>
      <vt:lpstr>第五节 误差分析</vt:lpstr>
      <vt:lpstr>PowerPoint 演示文稿</vt:lpstr>
      <vt:lpstr>PowerPoint 演示文稿</vt:lpstr>
      <vt:lpstr>PowerPoint 演示文稿</vt:lpstr>
      <vt:lpstr>PowerPoint 演示文稿</vt:lpstr>
      <vt:lpstr>常用的条件数</vt:lpstr>
      <vt:lpstr>条件数的性质</vt:lpstr>
      <vt:lpstr>近似的方法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XiuMing Liu</cp:lastModifiedBy>
  <cp:revision>186</cp:revision>
  <dcterms:created xsi:type="dcterms:W3CDTF">2020-02-06T13:42:36Z</dcterms:created>
  <dcterms:modified xsi:type="dcterms:W3CDTF">2025-07-27T06:39:06Z</dcterms:modified>
</cp:coreProperties>
</file>