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539" y="764235"/>
            <a:ext cx="10317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539" y="3263317"/>
            <a:ext cx="10182860" cy="2245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17975" y="412495"/>
            <a:ext cx="38906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第四章</a:t>
            </a:r>
            <a:r>
              <a:rPr dirty="0" sz="3200" spc="-8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数值积分方法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322019"/>
            <a:ext cx="752348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宋体"/>
                <a:cs typeface="宋体"/>
              </a:rPr>
              <a:t>在科学与工程计算中，</a:t>
            </a:r>
            <a:r>
              <a:rPr dirty="0" sz="2600" spc="-15">
                <a:latin typeface="宋体"/>
                <a:cs typeface="宋体"/>
              </a:rPr>
              <a:t>常</a:t>
            </a:r>
            <a:r>
              <a:rPr dirty="0" sz="2600">
                <a:latin typeface="宋体"/>
                <a:cs typeface="宋体"/>
              </a:rPr>
              <a:t>常会</a:t>
            </a:r>
            <a:r>
              <a:rPr dirty="0" sz="2600" spc="-15">
                <a:latin typeface="宋体"/>
                <a:cs typeface="宋体"/>
              </a:rPr>
              <a:t>遇</a:t>
            </a:r>
            <a:r>
              <a:rPr dirty="0" sz="2600">
                <a:latin typeface="宋体"/>
                <a:cs typeface="宋体"/>
              </a:rPr>
              <a:t>到积</a:t>
            </a:r>
            <a:r>
              <a:rPr dirty="0" sz="2600" spc="-15">
                <a:latin typeface="宋体"/>
                <a:cs typeface="宋体"/>
              </a:rPr>
              <a:t>分</a:t>
            </a:r>
            <a:r>
              <a:rPr dirty="0" sz="2600">
                <a:latin typeface="宋体"/>
                <a:cs typeface="宋体"/>
              </a:rPr>
              <a:t>值的</a:t>
            </a:r>
            <a:r>
              <a:rPr dirty="0" sz="2600" spc="-15">
                <a:latin typeface="宋体"/>
                <a:cs typeface="宋体"/>
              </a:rPr>
              <a:t>计</a:t>
            </a:r>
            <a:r>
              <a:rPr dirty="0" sz="2600">
                <a:latin typeface="宋体"/>
                <a:cs typeface="宋体"/>
              </a:rPr>
              <a:t>算。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083054"/>
            <a:ext cx="48837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宋体"/>
                <a:cs typeface="宋体"/>
              </a:rPr>
              <a:t>本章主要讨</a:t>
            </a:r>
            <a:r>
              <a:rPr dirty="0" sz="2600" spc="-5">
                <a:latin typeface="宋体"/>
                <a:cs typeface="宋体"/>
              </a:rPr>
              <a:t>论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一元函</a:t>
            </a:r>
            <a:r>
              <a:rPr dirty="0" sz="2600" spc="5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2600" spc="-1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积</a:t>
            </a:r>
            <a:r>
              <a:rPr dirty="0" sz="2600" spc="-5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260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8758" y="3119120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5"/>
                </a:lnTo>
                <a:lnTo>
                  <a:pt x="322462" y="20187"/>
                </a:lnTo>
                <a:lnTo>
                  <a:pt x="337740" y="30845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1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7"/>
                </a:lnTo>
                <a:lnTo>
                  <a:pt x="309118" y="306324"/>
                </a:lnTo>
                <a:lnTo>
                  <a:pt x="350853" y="286781"/>
                </a:lnTo>
                <a:lnTo>
                  <a:pt x="381635" y="252856"/>
                </a:lnTo>
                <a:lnTo>
                  <a:pt x="400494" y="207406"/>
                </a:lnTo>
                <a:lnTo>
                  <a:pt x="406781" y="153288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5"/>
                </a:lnTo>
                <a:lnTo>
                  <a:pt x="32496" y="203199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6417" y="3040507"/>
            <a:ext cx="35369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93134" y="3119120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7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2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06194" y="3023743"/>
            <a:ext cx="254000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0515" algn="l"/>
                <a:tab pos="729615" algn="l"/>
                <a:tab pos="1261745" algn="l"/>
                <a:tab pos="1795145" algn="l"/>
                <a:tab pos="2119630" algn="l"/>
              </a:tabLst>
            </a:pPr>
            <a:r>
              <a:rPr dirty="0" sz="2600">
                <a:latin typeface="Cambria Math"/>
                <a:cs typeface="Cambria Math"/>
              </a:rPr>
              <a:t>𝐼	𝑓	=	</a:t>
            </a:r>
            <a:r>
              <a:rPr dirty="0" baseline="45321" sz="2850" spc="165">
                <a:latin typeface="Cambria Math"/>
                <a:cs typeface="Cambria Math"/>
              </a:rPr>
              <a:t>𝑏</a:t>
            </a:r>
            <a:r>
              <a:rPr dirty="0" baseline="45321" sz="2850" spc="9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𝑥	𝑑𝑥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7822" y="4574540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3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4">
                <a:moveTo>
                  <a:pt x="97663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16939" y="3845178"/>
            <a:ext cx="10154920" cy="169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宋体"/>
                <a:cs typeface="宋体"/>
              </a:rPr>
              <a:t>在大多数情况下，</a:t>
            </a:r>
            <a:r>
              <a:rPr dirty="0" sz="2600" spc="-675">
                <a:latin typeface="宋体"/>
                <a:cs typeface="宋体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>
                <a:latin typeface="宋体"/>
                <a:cs typeface="宋体"/>
              </a:rPr>
              <a:t>的原函数不易求出，</a:t>
            </a:r>
            <a:r>
              <a:rPr dirty="0" sz="2600" spc="-15">
                <a:latin typeface="宋体"/>
                <a:cs typeface="宋体"/>
              </a:rPr>
              <a:t>而</a:t>
            </a:r>
            <a:r>
              <a:rPr dirty="0" sz="2600">
                <a:latin typeface="宋体"/>
                <a:cs typeface="宋体"/>
              </a:rPr>
              <a:t>且在</a:t>
            </a:r>
            <a:r>
              <a:rPr dirty="0" sz="2600" spc="-15">
                <a:latin typeface="宋体"/>
                <a:cs typeface="宋体"/>
              </a:rPr>
              <a:t>一</a:t>
            </a:r>
            <a:r>
              <a:rPr dirty="0" sz="2600">
                <a:latin typeface="宋体"/>
                <a:cs typeface="宋体"/>
              </a:rPr>
              <a:t>些计</a:t>
            </a:r>
            <a:r>
              <a:rPr dirty="0" sz="2600" spc="-15">
                <a:latin typeface="宋体"/>
                <a:cs typeface="宋体"/>
              </a:rPr>
              <a:t>算</a:t>
            </a:r>
            <a:r>
              <a:rPr dirty="0" sz="2600">
                <a:latin typeface="宋体"/>
                <a:cs typeface="宋体"/>
              </a:rPr>
              <a:t>问题</a:t>
            </a:r>
            <a:r>
              <a:rPr dirty="0" sz="2600" spc="-15">
                <a:latin typeface="宋体"/>
                <a:cs typeface="宋体"/>
              </a:rPr>
              <a:t>中</a:t>
            </a:r>
            <a:r>
              <a:rPr dirty="0" sz="260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241300" marR="5080">
              <a:lnSpc>
                <a:spcPct val="160000"/>
              </a:lnSpc>
              <a:spcBef>
                <a:spcPts val="5"/>
              </a:spcBef>
              <a:tabLst>
                <a:tab pos="568960" algn="l"/>
                <a:tab pos="892175" algn="l"/>
              </a:tabLst>
            </a:pPr>
            <a:r>
              <a:rPr dirty="0" sz="2600">
                <a:latin typeface="Cambria Math"/>
                <a:cs typeface="Cambria Math"/>
              </a:rPr>
              <a:t>𝑓	𝑥	</a:t>
            </a:r>
            <a:r>
              <a:rPr dirty="0" sz="2600">
                <a:latin typeface="宋体"/>
                <a:cs typeface="宋体"/>
              </a:rPr>
              <a:t>的值是通过列表给出的</a:t>
            </a:r>
            <a:r>
              <a:rPr dirty="0" sz="2600" spc="-15">
                <a:latin typeface="宋体"/>
                <a:cs typeface="宋体"/>
              </a:rPr>
              <a:t>。</a:t>
            </a:r>
            <a:r>
              <a:rPr dirty="0" sz="2600">
                <a:latin typeface="宋体"/>
                <a:cs typeface="宋体"/>
              </a:rPr>
              <a:t>在这</a:t>
            </a:r>
            <a:r>
              <a:rPr dirty="0" sz="2600" spc="-15">
                <a:latin typeface="宋体"/>
                <a:cs typeface="宋体"/>
              </a:rPr>
              <a:t>些</a:t>
            </a:r>
            <a:r>
              <a:rPr dirty="0" sz="2600">
                <a:latin typeface="宋体"/>
                <a:cs typeface="宋体"/>
              </a:rPr>
              <a:t>情况</a:t>
            </a:r>
            <a:r>
              <a:rPr dirty="0" sz="2600" spc="-15">
                <a:latin typeface="宋体"/>
                <a:cs typeface="宋体"/>
              </a:rPr>
              <a:t>下</a:t>
            </a:r>
            <a:r>
              <a:rPr dirty="0" sz="2600">
                <a:latin typeface="宋体"/>
                <a:cs typeface="宋体"/>
              </a:rPr>
              <a:t>，积</a:t>
            </a:r>
            <a:r>
              <a:rPr dirty="0" sz="2600" spc="-15">
                <a:latin typeface="宋体"/>
                <a:cs typeface="宋体"/>
              </a:rPr>
              <a:t>分</a:t>
            </a:r>
            <a:r>
              <a:rPr dirty="0" sz="2600">
                <a:latin typeface="宋体"/>
                <a:cs typeface="宋体"/>
              </a:rPr>
              <a:t>的近</a:t>
            </a:r>
            <a:r>
              <a:rPr dirty="0" sz="2600" spc="-15">
                <a:latin typeface="宋体"/>
                <a:cs typeface="宋体"/>
              </a:rPr>
              <a:t>似</a:t>
            </a:r>
            <a:r>
              <a:rPr dirty="0" sz="2600">
                <a:latin typeface="宋体"/>
                <a:cs typeface="宋体"/>
              </a:rPr>
              <a:t>数值</a:t>
            </a:r>
            <a:r>
              <a:rPr dirty="0" sz="2600" spc="-15">
                <a:latin typeface="宋体"/>
                <a:cs typeface="宋体"/>
              </a:rPr>
              <a:t>计</a:t>
            </a:r>
            <a:r>
              <a:rPr dirty="0" sz="2600">
                <a:latin typeface="宋体"/>
                <a:cs typeface="宋体"/>
              </a:rPr>
              <a:t>算有 很重要的意义。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27964"/>
            <a:ext cx="8834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宋体"/>
                <a:cs typeface="宋体"/>
              </a:rPr>
              <a:t>例，设</a:t>
            </a:r>
            <a:r>
              <a:rPr dirty="0" sz="2800" spc="15">
                <a:latin typeface="Cambria Math"/>
                <a:cs typeface="Cambria Math"/>
              </a:rPr>
              <a:t>[𝑎,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[0,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2]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10">
                <a:latin typeface="宋体"/>
                <a:cs typeface="宋体"/>
              </a:rPr>
              <a:t>，则梯形公式和</a:t>
            </a:r>
            <a:r>
              <a:rPr dirty="0" sz="2800" spc="-5">
                <a:latin typeface="Times New Roman"/>
                <a:cs typeface="Times New Roman"/>
              </a:rPr>
              <a:t>Simpson</a:t>
            </a:r>
            <a:r>
              <a:rPr dirty="0" sz="2800" spc="-10">
                <a:latin typeface="宋体"/>
                <a:cs typeface="宋体"/>
              </a:rPr>
              <a:t>公式分别为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2796" y="156895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4114" y="142976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8"/>
                </a:lnTo>
                <a:lnTo>
                  <a:pt x="327533" y="328803"/>
                </a:lnTo>
                <a:lnTo>
                  <a:pt x="372363" y="307768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4"/>
                </a:lnTo>
                <a:lnTo>
                  <a:pt x="417111" y="80865"/>
                </a:lnTo>
                <a:lnTo>
                  <a:pt x="390255" y="37361"/>
                </a:lnTo>
                <a:lnTo>
                  <a:pt x="351393" y="859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50"/>
                </a:lnTo>
                <a:lnTo>
                  <a:pt x="27050" y="57531"/>
                </a:lnTo>
                <a:lnTo>
                  <a:pt x="6762" y="106473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2" y="328803"/>
                </a:lnTo>
                <a:lnTo>
                  <a:pt x="108966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05332" y="1209293"/>
            <a:ext cx="3829685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1615">
              <a:lnSpc>
                <a:spcPts val="17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31800" algn="l"/>
                <a:tab pos="785495" algn="l"/>
                <a:tab pos="1132840" algn="l"/>
              </a:tabLst>
            </a:pP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-5">
                <a:latin typeface="Cambria Math"/>
                <a:cs typeface="Cambria Math"/>
              </a:rPr>
              <a:t>𝑓	𝑥	𝑑𝑥 ≈ </a:t>
            </a:r>
            <a:r>
              <a:rPr dirty="0" sz="2800" spc="15">
                <a:latin typeface="Cambria Math"/>
                <a:cs typeface="Cambria Math"/>
              </a:rPr>
              <a:t>𝑓(0)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27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𝑓(2)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4114" y="231673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3" y="328802"/>
                </a:lnTo>
                <a:lnTo>
                  <a:pt x="372363" y="307768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4"/>
                </a:lnTo>
                <a:lnTo>
                  <a:pt x="417111" y="80865"/>
                </a:lnTo>
                <a:lnTo>
                  <a:pt x="390255" y="37361"/>
                </a:lnTo>
                <a:lnTo>
                  <a:pt x="351393" y="8596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50"/>
                </a:lnTo>
                <a:lnTo>
                  <a:pt x="27050" y="57530"/>
                </a:lnTo>
                <a:lnTo>
                  <a:pt x="6762" y="106473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494"/>
                </a:lnTo>
                <a:lnTo>
                  <a:pt x="80968" y="320208"/>
                </a:lnTo>
                <a:lnTo>
                  <a:pt x="104902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03804" y="2469642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78839" y="2102053"/>
            <a:ext cx="6144260" cy="1336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7980">
              <a:lnSpc>
                <a:spcPts val="1680"/>
              </a:lnSpc>
              <a:spcBef>
                <a:spcPts val="90"/>
              </a:spcBef>
              <a:tabLst>
                <a:tab pos="2124710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2	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139065">
              <a:lnSpc>
                <a:spcPts val="2580"/>
              </a:lnSpc>
              <a:tabLst>
                <a:tab pos="558165" algn="l"/>
                <a:tab pos="911860" algn="l"/>
                <a:tab pos="1259205" algn="l"/>
              </a:tabLst>
            </a:pPr>
            <a:r>
              <a:rPr dirty="0" baseline="-2976" sz="4200" spc="-622">
                <a:latin typeface="Cambria Math"/>
                <a:cs typeface="Cambria Math"/>
              </a:rPr>
              <a:t>׬</a:t>
            </a:r>
            <a:r>
              <a:rPr dirty="0" baseline="-31165" sz="3075" spc="-622">
                <a:latin typeface="Cambria Math"/>
                <a:cs typeface="Cambria Math"/>
              </a:rPr>
              <a:t>0	</a:t>
            </a:r>
            <a:r>
              <a:rPr dirty="0" sz="2800" spc="-5">
                <a:latin typeface="Cambria Math"/>
                <a:cs typeface="Cambria Math"/>
              </a:rPr>
              <a:t>𝑓	𝑥	𝑑𝑥 ≈ </a:t>
            </a:r>
            <a:r>
              <a:rPr dirty="0" baseline="-37940" sz="3075" spc="67">
                <a:latin typeface="Cambria Math"/>
                <a:cs typeface="Cambria Math"/>
              </a:rPr>
              <a:t>3 </a:t>
            </a:r>
            <a:r>
              <a:rPr dirty="0" sz="2800" spc="10">
                <a:latin typeface="Cambria Math"/>
                <a:cs typeface="Cambria Math"/>
              </a:rPr>
              <a:t>[𝑓(0) </a:t>
            </a:r>
            <a:r>
              <a:rPr dirty="0" sz="2800" spc="-5">
                <a:latin typeface="Cambria Math"/>
                <a:cs typeface="Cambria Math"/>
              </a:rPr>
              <a:t>+ </a:t>
            </a:r>
            <a:r>
              <a:rPr dirty="0" sz="2800" spc="10">
                <a:latin typeface="Cambria Math"/>
                <a:cs typeface="Cambria Math"/>
              </a:rPr>
              <a:t>4𝑓(1)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5">
                <a:latin typeface="Cambria Math"/>
                <a:cs typeface="Cambria Math"/>
              </a:rPr>
              <a:t>+𝑓(2)</a:t>
            </a:r>
            <a:r>
              <a:rPr dirty="0" sz="2800" spc="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715"/>
              </a:spcBef>
            </a:pPr>
            <a:r>
              <a:rPr dirty="0" sz="2800" spc="-5">
                <a:latin typeface="宋体"/>
                <a:cs typeface="宋体"/>
              </a:rPr>
              <a:t>选择几个初等函数进行计算，见下</a:t>
            </a:r>
            <a:r>
              <a:rPr dirty="0" sz="2800" spc="5">
                <a:latin typeface="宋体"/>
                <a:cs typeface="宋体"/>
              </a:rPr>
              <a:t>表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59370" y="3716401"/>
          <a:ext cx="9163050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455"/>
                <a:gridCol w="967740"/>
                <a:gridCol w="925829"/>
                <a:gridCol w="1253489"/>
                <a:gridCol w="1343660"/>
                <a:gridCol w="1216659"/>
                <a:gridCol w="131699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44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4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445"/>
                        </a:lnSpc>
                      </a:pPr>
                      <a:r>
                        <a:rPr dirty="0" baseline="-16203" sz="36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积分准确值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6.389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梯形公式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8.389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Simpson</a:t>
                      </a:r>
                      <a:r>
                        <a:rPr dirty="0" sz="2400" spc="-5">
                          <a:latin typeface="等线"/>
                          <a:cs typeface="等线"/>
                        </a:rPr>
                        <a:t>公式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6.67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6.421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1363" y="1329944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5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7"/>
                </a:lnTo>
                <a:lnTo>
                  <a:pt x="306070" y="306323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25466" y="1329944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5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7"/>
                </a:lnTo>
                <a:lnTo>
                  <a:pt x="306070" y="306323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24398" y="1845055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70" y="0"/>
                </a:moveTo>
                <a:lnTo>
                  <a:pt x="301625" y="12446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8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3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8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1539" y="1115415"/>
            <a:ext cx="10104755" cy="1056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marR="30480" indent="-229235">
              <a:lnSpc>
                <a:spcPct val="1301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  <a:tab pos="2247900" algn="l"/>
                <a:tab pos="2664460" algn="l"/>
                <a:tab pos="3842385" algn="l"/>
                <a:tab pos="4257040" algn="l"/>
                <a:tab pos="4441190" algn="l"/>
                <a:tab pos="4855845" algn="l"/>
              </a:tabLst>
            </a:pPr>
            <a:r>
              <a:rPr dirty="0" sz="2600">
                <a:latin typeface="宋体"/>
                <a:cs typeface="宋体"/>
              </a:rPr>
              <a:t>梯形公式</a:t>
            </a:r>
            <a:r>
              <a:rPr dirty="0" sz="2600" spc="-5">
                <a:latin typeface="宋体"/>
                <a:cs typeface="宋体"/>
              </a:rPr>
              <a:t>对</a:t>
            </a:r>
            <a:r>
              <a:rPr dirty="0" sz="2600">
                <a:latin typeface="Cambria Math"/>
                <a:cs typeface="Cambria Math"/>
              </a:rPr>
              <a:t>𝑓	𝑥	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1</a:t>
            </a:r>
            <a:r>
              <a:rPr dirty="0" sz="2600">
                <a:latin typeface="宋体"/>
                <a:cs typeface="宋体"/>
              </a:rPr>
              <a:t>和</a:t>
            </a:r>
            <a:r>
              <a:rPr dirty="0" sz="2600">
                <a:latin typeface="Cambria Math"/>
                <a:cs typeface="Cambria Math"/>
              </a:rPr>
              <a:t>𝑓	𝑥	=</a:t>
            </a:r>
            <a:r>
              <a:rPr dirty="0" sz="2600" spc="114">
                <a:latin typeface="Cambria Math"/>
                <a:cs typeface="Cambria Math"/>
              </a:rPr>
              <a:t> </a:t>
            </a:r>
            <a:r>
              <a:rPr dirty="0" sz="2600" spc="75">
                <a:latin typeface="Cambria Math"/>
                <a:cs typeface="Cambria Math"/>
              </a:rPr>
              <a:t>𝑥</a:t>
            </a:r>
            <a:r>
              <a:rPr dirty="0" sz="2600">
                <a:latin typeface="宋体"/>
                <a:cs typeface="宋体"/>
              </a:rPr>
              <a:t>都是精确</a:t>
            </a:r>
            <a:r>
              <a:rPr dirty="0" sz="2600" spc="-15">
                <a:latin typeface="宋体"/>
                <a:cs typeface="宋体"/>
              </a:rPr>
              <a:t>的</a:t>
            </a:r>
            <a:r>
              <a:rPr dirty="0" sz="2600">
                <a:latin typeface="宋体"/>
                <a:cs typeface="宋体"/>
              </a:rPr>
              <a:t>，由</a:t>
            </a:r>
            <a:r>
              <a:rPr dirty="0" sz="2600" spc="-15">
                <a:latin typeface="宋体"/>
                <a:cs typeface="宋体"/>
              </a:rPr>
              <a:t>此</a:t>
            </a:r>
            <a:r>
              <a:rPr dirty="0" sz="2600">
                <a:latin typeface="宋体"/>
                <a:cs typeface="宋体"/>
              </a:rPr>
              <a:t>可得</a:t>
            </a:r>
            <a:r>
              <a:rPr dirty="0" sz="2600" spc="-15">
                <a:latin typeface="宋体"/>
                <a:cs typeface="宋体"/>
              </a:rPr>
              <a:t>到</a:t>
            </a:r>
            <a:r>
              <a:rPr dirty="0" sz="2600">
                <a:latin typeface="宋体"/>
                <a:cs typeface="宋体"/>
              </a:rPr>
              <a:t>梯形</a:t>
            </a:r>
            <a:r>
              <a:rPr dirty="0" sz="2600" spc="-15">
                <a:latin typeface="宋体"/>
                <a:cs typeface="宋体"/>
              </a:rPr>
              <a:t>公</a:t>
            </a:r>
            <a:r>
              <a:rPr dirty="0" sz="2600">
                <a:latin typeface="宋体"/>
                <a:cs typeface="宋体"/>
              </a:rPr>
              <a:t>式对 所有不超过一次的多项式</a:t>
            </a:r>
            <a:r>
              <a:rPr dirty="0" sz="2600" spc="-620">
                <a:latin typeface="宋体"/>
                <a:cs typeface="宋体"/>
              </a:rPr>
              <a:t> </a:t>
            </a:r>
            <a:r>
              <a:rPr dirty="0" sz="2600" spc="-50">
                <a:latin typeface="Cambria Math"/>
                <a:cs typeface="Cambria Math"/>
              </a:rPr>
              <a:t>𝑝</a:t>
            </a:r>
            <a:r>
              <a:rPr dirty="0" baseline="-16081" sz="2850" spc="-75">
                <a:latin typeface="Cambria Math"/>
                <a:cs typeface="Cambria Math"/>
              </a:rPr>
              <a:t>1	</a:t>
            </a:r>
            <a:r>
              <a:rPr dirty="0" sz="2600">
                <a:latin typeface="Cambria Math"/>
                <a:cs typeface="Cambria Math"/>
              </a:rPr>
              <a:t>𝑥	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𝑎</a:t>
            </a:r>
            <a:r>
              <a:rPr dirty="0" baseline="-16081" sz="2850" spc="37">
                <a:latin typeface="Cambria Math"/>
                <a:cs typeface="Cambria Math"/>
              </a:rPr>
              <a:t>1</a:t>
            </a:r>
            <a:r>
              <a:rPr dirty="0" sz="2600" spc="25">
                <a:latin typeface="Cambria Math"/>
                <a:cs typeface="Cambria Math"/>
              </a:rPr>
              <a:t>𝑥</a:t>
            </a:r>
            <a:r>
              <a:rPr dirty="0" sz="2600" spc="8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75">
                <a:latin typeface="Cambria Math"/>
                <a:cs typeface="Cambria Math"/>
              </a:rPr>
              <a:t>𝑎</a:t>
            </a:r>
            <a:r>
              <a:rPr dirty="0" baseline="-16081" sz="2850" spc="112">
                <a:latin typeface="Cambria Math"/>
                <a:cs typeface="Cambria Math"/>
              </a:rPr>
              <a:t>0</a:t>
            </a:r>
            <a:r>
              <a:rPr dirty="0" sz="2600">
                <a:latin typeface="宋体"/>
                <a:cs typeface="宋体"/>
              </a:rPr>
              <a:t>都是精</a:t>
            </a:r>
            <a:r>
              <a:rPr dirty="0" sz="2600" spc="-15">
                <a:latin typeface="宋体"/>
                <a:cs typeface="宋体"/>
              </a:rPr>
              <a:t>确</a:t>
            </a:r>
            <a:r>
              <a:rPr dirty="0" sz="2600">
                <a:latin typeface="宋体"/>
                <a:cs typeface="宋体"/>
              </a:rPr>
              <a:t>成立</a:t>
            </a:r>
            <a:r>
              <a:rPr dirty="0" sz="2600" spc="-15">
                <a:latin typeface="宋体"/>
                <a:cs typeface="宋体"/>
              </a:rPr>
              <a:t>的</a:t>
            </a:r>
            <a:r>
              <a:rPr dirty="0" sz="260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7451" y="2687827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5">
                <a:moveTo>
                  <a:pt x="309118" y="0"/>
                </a:moveTo>
                <a:lnTo>
                  <a:pt x="304673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0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7"/>
                </a:lnTo>
                <a:lnTo>
                  <a:pt x="309118" y="306324"/>
                </a:lnTo>
                <a:lnTo>
                  <a:pt x="350853" y="286781"/>
                </a:lnTo>
                <a:lnTo>
                  <a:pt x="381635" y="252857"/>
                </a:lnTo>
                <a:lnTo>
                  <a:pt x="400494" y="207406"/>
                </a:lnTo>
                <a:lnTo>
                  <a:pt x="406781" y="153288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5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64708" y="2829814"/>
            <a:ext cx="809625" cy="21590"/>
          </a:xfrm>
          <a:custGeom>
            <a:avLst/>
            <a:gdLst/>
            <a:ahLst/>
            <a:cxnLst/>
            <a:rect l="l" t="t" r="r" b="b"/>
            <a:pathLst>
              <a:path w="809625" h="21589">
                <a:moveTo>
                  <a:pt x="809243" y="0"/>
                </a:moveTo>
                <a:lnTo>
                  <a:pt x="0" y="0"/>
                </a:lnTo>
                <a:lnTo>
                  <a:pt x="0" y="21336"/>
                </a:lnTo>
                <a:lnTo>
                  <a:pt x="809243" y="21336"/>
                </a:lnTo>
                <a:lnTo>
                  <a:pt x="8092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28816" y="2829814"/>
            <a:ext cx="611505" cy="21590"/>
          </a:xfrm>
          <a:custGeom>
            <a:avLst/>
            <a:gdLst/>
            <a:ahLst/>
            <a:cxnLst/>
            <a:rect l="l" t="t" r="r" b="b"/>
            <a:pathLst>
              <a:path w="611504" h="21589">
                <a:moveTo>
                  <a:pt x="611124" y="0"/>
                </a:moveTo>
                <a:lnTo>
                  <a:pt x="0" y="0"/>
                </a:lnTo>
                <a:lnTo>
                  <a:pt x="0" y="21336"/>
                </a:lnTo>
                <a:lnTo>
                  <a:pt x="611124" y="21336"/>
                </a:lnTo>
                <a:lnTo>
                  <a:pt x="611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14796" y="2418118"/>
            <a:ext cx="1576705" cy="74485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dirty="0" sz="1900" spc="60">
                <a:latin typeface="Cambria Math"/>
                <a:cs typeface="Cambria Math"/>
              </a:rPr>
              <a:t>(𝑏−𝑎)</a:t>
            </a:r>
            <a:r>
              <a:rPr dirty="0" baseline="25089" sz="2325" spc="89">
                <a:latin typeface="Cambria Math"/>
                <a:cs typeface="Cambria Math"/>
              </a:rPr>
              <a:t>3</a:t>
            </a:r>
            <a:r>
              <a:rPr dirty="0" baseline="25089" sz="2325" spc="165">
                <a:latin typeface="Cambria Math"/>
                <a:cs typeface="Cambria Math"/>
              </a:rPr>
              <a:t> </a:t>
            </a:r>
            <a:r>
              <a:rPr dirty="0" sz="1900" spc="85">
                <a:latin typeface="Cambria Math"/>
                <a:cs typeface="Cambria Math"/>
              </a:rPr>
              <a:t>𝑓</a:t>
            </a:r>
            <a:r>
              <a:rPr dirty="0" baseline="35555" sz="1875" spc="127">
                <a:latin typeface="Cambria Math"/>
                <a:cs typeface="Cambria Math"/>
              </a:rPr>
              <a:t>′′</a:t>
            </a:r>
            <a:r>
              <a:rPr dirty="0" sz="1900" spc="85">
                <a:latin typeface="Cambria Math"/>
                <a:cs typeface="Cambria Math"/>
              </a:rPr>
              <a:t>(𝜂)</a:t>
            </a:r>
            <a:endParaRPr sz="1900">
              <a:latin typeface="Cambria Math"/>
              <a:cs typeface="Cambria Math"/>
            </a:endParaRPr>
          </a:p>
          <a:p>
            <a:pPr algn="ctr" marL="28575">
              <a:lnSpc>
                <a:spcPct val="100000"/>
              </a:lnSpc>
              <a:spcBef>
                <a:spcPts val="550"/>
              </a:spcBef>
              <a:tabLst>
                <a:tab pos="862330" algn="l"/>
              </a:tabLst>
            </a:pPr>
            <a:r>
              <a:rPr dirty="0" sz="1900" spc="40">
                <a:latin typeface="Cambria Math"/>
                <a:cs typeface="Cambria Math"/>
              </a:rPr>
              <a:t>12	</a:t>
            </a: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2389607"/>
            <a:ext cx="4770120" cy="1224280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280035" algn="l"/>
                <a:tab pos="3726815" algn="l"/>
                <a:tab pos="4147820" algn="l"/>
              </a:tabLst>
            </a:pPr>
            <a:r>
              <a:rPr dirty="0" sz="2600">
                <a:latin typeface="宋体"/>
                <a:cs typeface="宋体"/>
              </a:rPr>
              <a:t>也可以从误差公式</a:t>
            </a:r>
            <a:r>
              <a:rPr dirty="0" sz="2600" spc="-50">
                <a:latin typeface="宋体"/>
                <a:cs typeface="宋体"/>
              </a:rPr>
              <a:t>：</a:t>
            </a:r>
            <a:r>
              <a:rPr dirty="0" sz="2600" spc="-50">
                <a:latin typeface="Cambria Math"/>
                <a:cs typeface="Cambria Math"/>
              </a:rPr>
              <a:t>𝐸</a:t>
            </a:r>
            <a:r>
              <a:rPr dirty="0" baseline="-16081" sz="2850" spc="-75">
                <a:latin typeface="Cambria Math"/>
                <a:cs typeface="Cambria Math"/>
              </a:rPr>
              <a:t>1	</a:t>
            </a:r>
            <a:r>
              <a:rPr dirty="0" sz="2600">
                <a:latin typeface="Cambria Math"/>
                <a:cs typeface="Cambria Math"/>
              </a:rPr>
              <a:t>𝑓	=</a:t>
            </a:r>
            <a:r>
              <a:rPr dirty="0" sz="2600" spc="6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  <a:p>
            <a:pPr marL="279400">
              <a:lnSpc>
                <a:spcPct val="100000"/>
              </a:lnSpc>
              <a:spcBef>
                <a:spcPts val="1600"/>
              </a:spcBef>
            </a:pPr>
            <a:r>
              <a:rPr dirty="0" sz="2600">
                <a:latin typeface="宋体"/>
                <a:cs typeface="宋体"/>
              </a:rPr>
              <a:t>数为零。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5853" y="2592070"/>
            <a:ext cx="39941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得到，一次多项式的二阶导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8563" y="3928364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59" h="306704">
                <a:moveTo>
                  <a:pt x="306069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8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6" y="252856"/>
                </a:lnTo>
                <a:lnTo>
                  <a:pt x="397446" y="207406"/>
                </a:lnTo>
                <a:lnTo>
                  <a:pt x="403732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59" h="306704">
                <a:moveTo>
                  <a:pt x="97662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394829" y="3832986"/>
            <a:ext cx="33223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dirty="0" sz="2600">
                <a:latin typeface="Cambria Math"/>
                <a:cs typeface="Cambria Math"/>
              </a:rPr>
              <a:t>𝑥	</a:t>
            </a:r>
            <a:r>
              <a:rPr dirty="0" sz="2600" spc="-15">
                <a:latin typeface="宋体"/>
                <a:cs typeface="宋体"/>
              </a:rPr>
              <a:t>都</a:t>
            </a:r>
            <a:r>
              <a:rPr dirty="0" sz="2600">
                <a:latin typeface="宋体"/>
                <a:cs typeface="宋体"/>
              </a:rPr>
              <a:t>是精</a:t>
            </a:r>
            <a:r>
              <a:rPr dirty="0" sz="2600" spc="-15">
                <a:latin typeface="宋体"/>
                <a:cs typeface="宋体"/>
              </a:rPr>
              <a:t>确</a:t>
            </a:r>
            <a:r>
              <a:rPr dirty="0" sz="2600">
                <a:latin typeface="宋体"/>
                <a:cs typeface="宋体"/>
              </a:rPr>
              <a:t>的，</a:t>
            </a:r>
            <a:r>
              <a:rPr dirty="0" sz="2600" spc="-15">
                <a:latin typeface="宋体"/>
                <a:cs typeface="宋体"/>
              </a:rPr>
              <a:t>其</a:t>
            </a:r>
            <a:r>
              <a:rPr dirty="0" sz="2600">
                <a:latin typeface="宋体"/>
                <a:cs typeface="宋体"/>
              </a:rPr>
              <a:t>中：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00782" y="4571491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7"/>
                </a:lnTo>
                <a:lnTo>
                  <a:pt x="306069" y="306323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14498" y="5213096"/>
            <a:ext cx="544195" cy="306705"/>
          </a:xfrm>
          <a:custGeom>
            <a:avLst/>
            <a:gdLst/>
            <a:ahLst/>
            <a:cxnLst/>
            <a:rect l="l" t="t" r="r" b="b"/>
            <a:pathLst>
              <a:path w="544194" h="306704">
                <a:moveTo>
                  <a:pt x="446277" y="0"/>
                </a:moveTo>
                <a:lnTo>
                  <a:pt x="441832" y="12445"/>
                </a:lnTo>
                <a:lnTo>
                  <a:pt x="459622" y="20133"/>
                </a:lnTo>
                <a:lnTo>
                  <a:pt x="474900" y="30797"/>
                </a:lnTo>
                <a:lnTo>
                  <a:pt x="505821" y="80200"/>
                </a:lnTo>
                <a:lnTo>
                  <a:pt x="514861" y="125539"/>
                </a:lnTo>
                <a:lnTo>
                  <a:pt x="516000" y="151637"/>
                </a:lnTo>
                <a:lnTo>
                  <a:pt x="514859" y="178669"/>
                </a:lnTo>
                <a:lnTo>
                  <a:pt x="505767" y="225254"/>
                </a:lnTo>
                <a:lnTo>
                  <a:pt x="487578" y="261641"/>
                </a:lnTo>
                <a:lnTo>
                  <a:pt x="442340" y="293877"/>
                </a:lnTo>
                <a:lnTo>
                  <a:pt x="446277" y="306323"/>
                </a:lnTo>
                <a:lnTo>
                  <a:pt x="488013" y="286781"/>
                </a:lnTo>
                <a:lnTo>
                  <a:pt x="518794" y="252856"/>
                </a:lnTo>
                <a:lnTo>
                  <a:pt x="537654" y="207406"/>
                </a:lnTo>
                <a:lnTo>
                  <a:pt x="543940" y="153288"/>
                </a:lnTo>
                <a:lnTo>
                  <a:pt x="542367" y="125212"/>
                </a:lnTo>
                <a:lnTo>
                  <a:pt x="529742" y="75439"/>
                </a:lnTo>
                <a:lnTo>
                  <a:pt x="504642" y="34932"/>
                </a:lnTo>
                <a:lnTo>
                  <a:pt x="468447" y="8072"/>
                </a:lnTo>
                <a:lnTo>
                  <a:pt x="446277" y="0"/>
                </a:lnTo>
                <a:close/>
              </a:path>
              <a:path w="544194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8839" y="3832986"/>
            <a:ext cx="6429375" cy="1707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600">
                <a:latin typeface="Times New Roman"/>
                <a:cs typeface="Times New Roman"/>
              </a:rPr>
              <a:t>Simpson</a:t>
            </a:r>
            <a:r>
              <a:rPr dirty="0" sz="2600">
                <a:latin typeface="宋体"/>
                <a:cs typeface="宋体"/>
              </a:rPr>
              <a:t>公式对所有不超过</a:t>
            </a:r>
            <a:r>
              <a:rPr dirty="0" sz="2600" spc="-15">
                <a:latin typeface="宋体"/>
                <a:cs typeface="宋体"/>
              </a:rPr>
              <a:t>三</a:t>
            </a:r>
            <a:r>
              <a:rPr dirty="0" sz="2600">
                <a:latin typeface="宋体"/>
                <a:cs typeface="宋体"/>
              </a:rPr>
              <a:t>次的</a:t>
            </a:r>
            <a:r>
              <a:rPr dirty="0" sz="2600" spc="-15">
                <a:latin typeface="宋体"/>
                <a:cs typeface="宋体"/>
              </a:rPr>
              <a:t>多</a:t>
            </a:r>
            <a:r>
              <a:rPr dirty="0" sz="2600">
                <a:latin typeface="宋体"/>
                <a:cs typeface="宋体"/>
              </a:rPr>
              <a:t>项</a:t>
            </a:r>
            <a:r>
              <a:rPr dirty="0" sz="2600" spc="5">
                <a:latin typeface="宋体"/>
                <a:cs typeface="宋体"/>
              </a:rPr>
              <a:t>式</a:t>
            </a:r>
            <a:r>
              <a:rPr dirty="0" sz="2600" spc="-20">
                <a:latin typeface="Cambria Math"/>
                <a:cs typeface="Cambria Math"/>
              </a:rPr>
              <a:t>𝑝</a:t>
            </a:r>
            <a:r>
              <a:rPr dirty="0" baseline="-16081" sz="2850" spc="-30">
                <a:latin typeface="Cambria Math"/>
                <a:cs typeface="Cambria Math"/>
              </a:rPr>
              <a:t>3</a:t>
            </a:r>
            <a:endParaRPr baseline="-16081" sz="285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1950"/>
              </a:spcBef>
              <a:tabLst>
                <a:tab pos="1430020" algn="l"/>
                <a:tab pos="1844675" algn="l"/>
              </a:tabLst>
            </a:pPr>
            <a:r>
              <a:rPr dirty="0" sz="2600" spc="-20">
                <a:latin typeface="Cambria Math"/>
                <a:cs typeface="Cambria Math"/>
              </a:rPr>
              <a:t>𝑝</a:t>
            </a:r>
            <a:r>
              <a:rPr dirty="0" baseline="-16081" sz="2850" spc="-30">
                <a:latin typeface="Cambria Math"/>
                <a:cs typeface="Cambria Math"/>
              </a:rPr>
              <a:t>3	</a:t>
            </a:r>
            <a:r>
              <a:rPr dirty="0" sz="2600">
                <a:latin typeface="Cambria Math"/>
                <a:cs typeface="Cambria Math"/>
              </a:rPr>
              <a:t>𝑥	= </a:t>
            </a:r>
            <a:r>
              <a:rPr dirty="0" sz="2600" spc="85">
                <a:latin typeface="Cambria Math"/>
                <a:cs typeface="Cambria Math"/>
              </a:rPr>
              <a:t>𝑎</a:t>
            </a:r>
            <a:r>
              <a:rPr dirty="0" baseline="-16081" sz="2850" spc="127">
                <a:latin typeface="Cambria Math"/>
                <a:cs typeface="Cambria Math"/>
              </a:rPr>
              <a:t>3</a:t>
            </a:r>
            <a:r>
              <a:rPr dirty="0" sz="2600" spc="85">
                <a:latin typeface="Cambria Math"/>
                <a:cs typeface="Cambria Math"/>
              </a:rPr>
              <a:t>𝑥</a:t>
            </a:r>
            <a:r>
              <a:rPr dirty="0" baseline="27777" sz="2850" spc="127">
                <a:latin typeface="Cambria Math"/>
                <a:cs typeface="Cambria Math"/>
              </a:rPr>
              <a:t>3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85">
                <a:latin typeface="Cambria Math"/>
                <a:cs typeface="Cambria Math"/>
              </a:rPr>
              <a:t>𝑎</a:t>
            </a:r>
            <a:r>
              <a:rPr dirty="0" baseline="-16081" sz="2850" spc="127">
                <a:latin typeface="Cambria Math"/>
                <a:cs typeface="Cambria Math"/>
              </a:rPr>
              <a:t>2</a:t>
            </a:r>
            <a:r>
              <a:rPr dirty="0" sz="2600" spc="85">
                <a:latin typeface="Cambria Math"/>
                <a:cs typeface="Cambria Math"/>
              </a:rPr>
              <a:t>𝑥</a:t>
            </a:r>
            <a:r>
              <a:rPr dirty="0" baseline="27777" sz="2850" spc="127">
                <a:latin typeface="Cambria Math"/>
                <a:cs typeface="Cambria Math"/>
              </a:rPr>
              <a:t>2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30">
                <a:latin typeface="Cambria Math"/>
                <a:cs typeface="Cambria Math"/>
              </a:rPr>
              <a:t>𝑎</a:t>
            </a:r>
            <a:r>
              <a:rPr dirty="0" baseline="-16081" sz="2850" spc="44">
                <a:latin typeface="Cambria Math"/>
                <a:cs typeface="Cambria Math"/>
              </a:rPr>
              <a:t>1</a:t>
            </a:r>
            <a:r>
              <a:rPr dirty="0" sz="2600" spc="30">
                <a:latin typeface="Cambria Math"/>
                <a:cs typeface="Cambria Math"/>
              </a:rPr>
              <a:t>𝑥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20">
                <a:latin typeface="Cambria Math"/>
                <a:cs typeface="Cambria Math"/>
              </a:rPr>
              <a:t>𝑎</a:t>
            </a:r>
            <a:r>
              <a:rPr dirty="0" baseline="-16081" sz="2850" spc="30">
                <a:latin typeface="Cambria Math"/>
                <a:cs typeface="Cambria Math"/>
              </a:rPr>
              <a:t>0</a:t>
            </a:r>
            <a:endParaRPr baseline="-16081" sz="2850">
              <a:latin typeface="Cambria Math"/>
              <a:cs typeface="Cambria Math"/>
            </a:endParaRPr>
          </a:p>
          <a:p>
            <a:pPr marL="965200">
              <a:lnSpc>
                <a:spcPct val="100000"/>
              </a:lnSpc>
              <a:spcBef>
                <a:spcPts val="1930"/>
              </a:spcBef>
              <a:tabLst>
                <a:tab pos="1443355" algn="l"/>
                <a:tab pos="1999614" algn="l"/>
              </a:tabLst>
            </a:pPr>
            <a:r>
              <a:rPr dirty="0" sz="2600" spc="-50">
                <a:latin typeface="Cambria Math"/>
                <a:cs typeface="Cambria Math"/>
              </a:rPr>
              <a:t>𝐸</a:t>
            </a:r>
            <a:r>
              <a:rPr dirty="0" baseline="-16081" sz="2850" spc="-75">
                <a:latin typeface="Cambria Math"/>
                <a:cs typeface="Cambria Math"/>
              </a:rPr>
              <a:t>2	</a:t>
            </a:r>
            <a:r>
              <a:rPr dirty="0" sz="2600" spc="-20">
                <a:latin typeface="Cambria Math"/>
                <a:cs typeface="Cambria Math"/>
              </a:rPr>
              <a:t>𝑝</a:t>
            </a:r>
            <a:r>
              <a:rPr dirty="0" baseline="-16081" sz="2850" spc="-30">
                <a:latin typeface="Cambria Math"/>
                <a:cs typeface="Cambria Math"/>
              </a:rPr>
              <a:t>3	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0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120292"/>
            <a:ext cx="10201275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使近似求积公式准确成立的多项式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次数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可在</a:t>
            </a:r>
            <a:r>
              <a:rPr dirty="0" sz="2800">
                <a:latin typeface="宋体"/>
                <a:cs typeface="宋体"/>
              </a:rPr>
              <a:t>一</a:t>
            </a:r>
            <a:r>
              <a:rPr dirty="0" sz="2800" spc="-5">
                <a:latin typeface="宋体"/>
                <a:cs typeface="宋体"/>
              </a:rPr>
              <a:t>定意</a:t>
            </a:r>
            <a:r>
              <a:rPr dirty="0" sz="2800">
                <a:latin typeface="宋体"/>
                <a:cs typeface="宋体"/>
              </a:rPr>
              <a:t>义</a:t>
            </a:r>
            <a:r>
              <a:rPr dirty="0" sz="2800" spc="-5">
                <a:latin typeface="宋体"/>
                <a:cs typeface="宋体"/>
              </a:rPr>
              <a:t>下成为 </a:t>
            </a:r>
            <a:r>
              <a:rPr dirty="0" sz="2800" spc="-5">
                <a:latin typeface="宋体"/>
                <a:cs typeface="宋体"/>
              </a:rPr>
              <a:t>求积公式精确程度的一种衡量标准。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11245" y="254419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9" y="328930"/>
                </a:lnTo>
                <a:lnTo>
                  <a:pt x="378459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1539" y="2442717"/>
            <a:ext cx="2570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义</a:t>
            </a:r>
            <a:r>
              <a:rPr dirty="0" sz="2800" spc="-5">
                <a:latin typeface="宋体"/>
                <a:cs typeface="宋体"/>
              </a:rPr>
              <a:t>：如果 </a:t>
            </a:r>
            <a:r>
              <a:rPr dirty="0" sz="2800" spc="-35">
                <a:latin typeface="Cambria Math"/>
                <a:cs typeface="Cambria Math"/>
              </a:rPr>
              <a:t>𝐼</a:t>
            </a:r>
            <a:r>
              <a:rPr dirty="0" baseline="14880" sz="4200" spc="-52">
                <a:latin typeface="Cambria Math"/>
                <a:cs typeface="Cambria Math"/>
              </a:rPr>
              <a:t>෫</a:t>
            </a:r>
            <a:r>
              <a:rPr dirty="0" sz="2800" spc="-3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566" y="2628646"/>
            <a:ext cx="49593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680">
                <a:latin typeface="Cambria Math"/>
                <a:cs typeface="Cambria Math"/>
              </a:rPr>
              <a:t>𝑗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1471" y="2297937"/>
            <a:ext cx="860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2817" sz="4200" spc="-7">
                <a:latin typeface="Cambria Math"/>
                <a:cs typeface="Cambria Math"/>
              </a:rPr>
              <a:t>=</a:t>
            </a:r>
            <a:r>
              <a:rPr dirty="0" baseline="-22817" sz="4200" spc="135">
                <a:latin typeface="Cambria Math"/>
                <a:cs typeface="Cambria Math"/>
              </a:rPr>
              <a:t> </a:t>
            </a: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519" y="2442717"/>
            <a:ext cx="5755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𝐴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𝑓(𝑥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)</a:t>
            </a:r>
            <a:r>
              <a:rPr dirty="0" sz="2800" spc="-5">
                <a:latin typeface="宋体"/>
                <a:cs typeface="宋体"/>
              </a:rPr>
              <a:t>式对所有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不超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过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次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>
                <a:latin typeface="宋体"/>
                <a:cs typeface="宋体"/>
              </a:rPr>
              <a:t>多</a:t>
            </a:r>
            <a:r>
              <a:rPr dirty="0" sz="2800" spc="-5">
                <a:latin typeface="宋体"/>
                <a:cs typeface="宋体"/>
              </a:rPr>
              <a:t>项式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6014" y="309435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98085" y="3094354"/>
            <a:ext cx="679450" cy="328930"/>
          </a:xfrm>
          <a:custGeom>
            <a:avLst/>
            <a:gdLst/>
            <a:ahLst/>
            <a:cxnLst/>
            <a:rect l="l" t="t" r="r" b="b"/>
            <a:pathLst>
              <a:path w="679450" h="328929">
                <a:moveTo>
                  <a:pt x="574421" y="0"/>
                </a:moveTo>
                <a:lnTo>
                  <a:pt x="569722" y="13335"/>
                </a:lnTo>
                <a:lnTo>
                  <a:pt x="588772" y="21595"/>
                </a:lnTo>
                <a:lnTo>
                  <a:pt x="605154" y="33035"/>
                </a:lnTo>
                <a:lnTo>
                  <a:pt x="629919" y="65405"/>
                </a:lnTo>
                <a:lnTo>
                  <a:pt x="644493" y="109156"/>
                </a:lnTo>
                <a:lnTo>
                  <a:pt x="649351" y="162814"/>
                </a:lnTo>
                <a:lnTo>
                  <a:pt x="648116" y="191791"/>
                </a:lnTo>
                <a:lnTo>
                  <a:pt x="638313" y="241841"/>
                </a:lnTo>
                <a:lnTo>
                  <a:pt x="618771" y="280912"/>
                </a:lnTo>
                <a:lnTo>
                  <a:pt x="588966" y="307288"/>
                </a:lnTo>
                <a:lnTo>
                  <a:pt x="570229" y="315595"/>
                </a:lnTo>
                <a:lnTo>
                  <a:pt x="574421" y="328930"/>
                </a:lnTo>
                <a:lnTo>
                  <a:pt x="619251" y="307879"/>
                </a:lnTo>
                <a:lnTo>
                  <a:pt x="652272" y="271399"/>
                </a:lnTo>
                <a:lnTo>
                  <a:pt x="672560" y="222599"/>
                </a:lnTo>
                <a:lnTo>
                  <a:pt x="679323" y="164465"/>
                </a:lnTo>
                <a:lnTo>
                  <a:pt x="677612" y="134346"/>
                </a:lnTo>
                <a:lnTo>
                  <a:pt x="663999" y="80918"/>
                </a:lnTo>
                <a:lnTo>
                  <a:pt x="637143" y="37415"/>
                </a:lnTo>
                <a:lnTo>
                  <a:pt x="598281" y="8598"/>
                </a:lnTo>
                <a:lnTo>
                  <a:pt x="574421" y="0"/>
                </a:lnTo>
                <a:close/>
              </a:path>
              <a:path w="679450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0444" y="2993262"/>
            <a:ext cx="100596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1825" algn="l"/>
                <a:tab pos="979805" algn="l"/>
                <a:tab pos="3494404" algn="l"/>
                <a:tab pos="4186554" algn="l"/>
              </a:tabLst>
            </a:pPr>
            <a:r>
              <a:rPr dirty="0" sz="2800" spc="35">
                <a:latin typeface="Cambria Math"/>
                <a:cs typeface="Cambria Math"/>
              </a:rPr>
              <a:t>𝑝</a:t>
            </a:r>
            <a:r>
              <a:rPr dirty="0" baseline="-16260" sz="3075" spc="52">
                <a:latin typeface="Cambria Math"/>
                <a:cs typeface="Cambria Math"/>
              </a:rPr>
              <a:t>𝑚	</a:t>
            </a:r>
            <a:r>
              <a:rPr dirty="0" sz="2800" spc="-5">
                <a:latin typeface="Cambria Math"/>
                <a:cs typeface="Cambria Math"/>
              </a:rPr>
              <a:t>𝑥	</a:t>
            </a:r>
            <a:r>
              <a:rPr dirty="0" sz="2800" spc="-5">
                <a:latin typeface="宋体"/>
                <a:cs typeface="宋体"/>
              </a:rPr>
              <a:t>准确成立，即</a:t>
            </a:r>
            <a:r>
              <a:rPr dirty="0" sz="2800" spc="-5">
                <a:latin typeface="Cambria Math"/>
                <a:cs typeface="Cambria Math"/>
              </a:rPr>
              <a:t>𝐸	</a:t>
            </a:r>
            <a:r>
              <a:rPr dirty="0" sz="2800" spc="35">
                <a:latin typeface="Cambria Math"/>
                <a:cs typeface="Cambria Math"/>
              </a:rPr>
              <a:t>𝑝</a:t>
            </a:r>
            <a:r>
              <a:rPr dirty="0" baseline="-16260" sz="3075" spc="52">
                <a:latin typeface="Cambria Math"/>
                <a:cs typeface="Cambria Math"/>
              </a:rPr>
              <a:t>𝑚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0</a:t>
            </a:r>
            <a:r>
              <a:rPr dirty="0" sz="2800" spc="-5">
                <a:latin typeface="宋体"/>
                <a:cs typeface="宋体"/>
              </a:rPr>
              <a:t>，而对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某一次数</a:t>
            </a:r>
            <a:r>
              <a:rPr dirty="0" sz="2800" spc="10">
                <a:solidFill>
                  <a:srgbClr val="FF0000"/>
                </a:solidFill>
                <a:latin typeface="宋体"/>
                <a:cs typeface="宋体"/>
              </a:rPr>
              <a:t>为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m+1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次</a:t>
            </a:r>
            <a:r>
              <a:rPr dirty="0" sz="2800" spc="5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多项式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0444" y="3591911"/>
            <a:ext cx="849630" cy="9277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dirty="0" baseline="11904" sz="4200" spc="44">
                <a:latin typeface="Cambria Math"/>
                <a:cs typeface="Cambria Math"/>
              </a:rPr>
              <a:t>𝑝</a:t>
            </a:r>
            <a:r>
              <a:rPr dirty="0" sz="2050" spc="30">
                <a:latin typeface="Cambria Math"/>
                <a:cs typeface="Cambria Math"/>
              </a:rPr>
              <a:t>𝑚+1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度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78914" y="3644519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4001" y="3644519"/>
            <a:ext cx="1021080" cy="328930"/>
          </a:xfrm>
          <a:custGeom>
            <a:avLst/>
            <a:gdLst/>
            <a:ahLst/>
            <a:cxnLst/>
            <a:rect l="l" t="t" r="r" b="b"/>
            <a:pathLst>
              <a:path w="1021079" h="328929">
                <a:moveTo>
                  <a:pt x="915797" y="0"/>
                </a:moveTo>
                <a:lnTo>
                  <a:pt x="911098" y="13334"/>
                </a:lnTo>
                <a:lnTo>
                  <a:pt x="930148" y="21595"/>
                </a:lnTo>
                <a:lnTo>
                  <a:pt x="946531" y="33035"/>
                </a:lnTo>
                <a:lnTo>
                  <a:pt x="971296" y="65404"/>
                </a:lnTo>
                <a:lnTo>
                  <a:pt x="985869" y="109156"/>
                </a:lnTo>
                <a:lnTo>
                  <a:pt x="990726" y="162813"/>
                </a:lnTo>
                <a:lnTo>
                  <a:pt x="989492" y="191791"/>
                </a:lnTo>
                <a:lnTo>
                  <a:pt x="979689" y="241841"/>
                </a:lnTo>
                <a:lnTo>
                  <a:pt x="960147" y="280894"/>
                </a:lnTo>
                <a:lnTo>
                  <a:pt x="930342" y="307234"/>
                </a:lnTo>
                <a:lnTo>
                  <a:pt x="911606" y="315594"/>
                </a:lnTo>
                <a:lnTo>
                  <a:pt x="915797" y="328929"/>
                </a:lnTo>
                <a:lnTo>
                  <a:pt x="960627" y="307879"/>
                </a:lnTo>
                <a:lnTo>
                  <a:pt x="993648" y="271398"/>
                </a:lnTo>
                <a:lnTo>
                  <a:pt x="1013936" y="222599"/>
                </a:lnTo>
                <a:lnTo>
                  <a:pt x="1020699" y="164464"/>
                </a:lnTo>
                <a:lnTo>
                  <a:pt x="1018988" y="134346"/>
                </a:lnTo>
                <a:lnTo>
                  <a:pt x="1005375" y="80918"/>
                </a:lnTo>
                <a:lnTo>
                  <a:pt x="978519" y="37415"/>
                </a:lnTo>
                <a:lnTo>
                  <a:pt x="939657" y="8598"/>
                </a:lnTo>
                <a:lnTo>
                  <a:pt x="915797" y="0"/>
                </a:lnTo>
                <a:close/>
              </a:path>
              <a:path w="1021079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49590" y="3644519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4" h="328929">
                <a:moveTo>
                  <a:pt x="333628" y="0"/>
                </a:moveTo>
                <a:lnTo>
                  <a:pt x="328929" y="13334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894"/>
                </a:lnTo>
                <a:lnTo>
                  <a:pt x="348174" y="307234"/>
                </a:lnTo>
                <a:lnTo>
                  <a:pt x="329437" y="315594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79" y="271398"/>
                </a:lnTo>
                <a:lnTo>
                  <a:pt x="431768" y="222599"/>
                </a:lnTo>
                <a:lnTo>
                  <a:pt x="438530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4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057654" y="3543427"/>
            <a:ext cx="90081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3540" algn="l"/>
                <a:tab pos="1122680" algn="l"/>
                <a:tab pos="2157730" algn="l"/>
                <a:tab pos="6562725" algn="l"/>
              </a:tabLst>
            </a:pPr>
            <a:r>
              <a:rPr dirty="0" sz="2800" spc="-5">
                <a:latin typeface="Cambria Math"/>
                <a:cs typeface="Cambria Math"/>
              </a:rPr>
              <a:t>𝑥	</a:t>
            </a:r>
            <a:r>
              <a:rPr dirty="0" sz="2800" spc="-5">
                <a:latin typeface="宋体"/>
                <a:cs typeface="宋体"/>
              </a:rPr>
              <a:t>有</a:t>
            </a:r>
            <a:r>
              <a:rPr dirty="0" sz="2800" spc="-5">
                <a:latin typeface="Cambria Math"/>
                <a:cs typeface="Cambria Math"/>
              </a:rPr>
              <a:t>𝐸	</a:t>
            </a:r>
            <a:r>
              <a:rPr dirty="0" sz="2800" spc="30">
                <a:latin typeface="Cambria Math"/>
                <a:cs typeface="Cambria Math"/>
              </a:rPr>
              <a:t>𝑝</a:t>
            </a:r>
            <a:r>
              <a:rPr dirty="0" baseline="-16260" sz="3075" spc="44">
                <a:latin typeface="Cambria Math"/>
                <a:cs typeface="Cambria Math"/>
              </a:rPr>
              <a:t>𝑚+1	</a:t>
            </a:r>
            <a:r>
              <a:rPr dirty="0" sz="2800" spc="-5">
                <a:latin typeface="Cambria Math"/>
                <a:cs typeface="Cambria Math"/>
              </a:rPr>
              <a:t>≠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0</a:t>
            </a:r>
            <a:r>
              <a:rPr dirty="0" sz="2800" spc="-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则称近似求积公</a:t>
            </a:r>
            <a:r>
              <a:rPr dirty="0" sz="2800" spc="-20">
                <a:latin typeface="宋体"/>
                <a:cs typeface="宋体"/>
              </a:rPr>
              <a:t>式</a:t>
            </a:r>
            <a:r>
              <a:rPr dirty="0" sz="2800" spc="355">
                <a:latin typeface="Cambria Math"/>
                <a:cs typeface="Cambria Math"/>
              </a:rPr>
              <a:t>𝐼</a:t>
            </a:r>
            <a:r>
              <a:rPr dirty="0" baseline="14880" sz="4200" spc="532">
                <a:latin typeface="Cambria Math"/>
                <a:cs typeface="Cambria Math"/>
              </a:rPr>
              <a:t>෫</a:t>
            </a:r>
            <a:r>
              <a:rPr dirty="0" sz="2800" spc="355">
                <a:latin typeface="Cambria Math"/>
                <a:cs typeface="Cambria Math"/>
              </a:rPr>
              <a:t>𝑓	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具有</a:t>
            </a:r>
            <a:r>
              <a:rPr dirty="0" sz="2800" spc="-2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次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代数精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51347" y="4807458"/>
            <a:ext cx="645795" cy="429259"/>
          </a:xfrm>
          <a:custGeom>
            <a:avLst/>
            <a:gdLst/>
            <a:ahLst/>
            <a:cxnLst/>
            <a:rect l="l" t="t" r="r" b="b"/>
            <a:pathLst>
              <a:path w="645795" h="429260">
                <a:moveTo>
                  <a:pt x="533013" y="0"/>
                </a:moveTo>
                <a:lnTo>
                  <a:pt x="528695" y="14224"/>
                </a:lnTo>
                <a:lnTo>
                  <a:pt x="548386" y="24461"/>
                </a:lnTo>
                <a:lnTo>
                  <a:pt x="565540" y="39354"/>
                </a:lnTo>
                <a:lnTo>
                  <a:pt x="592195" y="83058"/>
                </a:lnTo>
                <a:lnTo>
                  <a:pt x="608371" y="142509"/>
                </a:lnTo>
                <a:lnTo>
                  <a:pt x="613785" y="214630"/>
                </a:lnTo>
                <a:lnTo>
                  <a:pt x="612429" y="252257"/>
                </a:lnTo>
                <a:lnTo>
                  <a:pt x="601622" y="317892"/>
                </a:lnTo>
                <a:lnTo>
                  <a:pt x="580147" y="370169"/>
                </a:lnTo>
                <a:lnTo>
                  <a:pt x="548386" y="404562"/>
                </a:lnTo>
                <a:lnTo>
                  <a:pt x="528695" y="414782"/>
                </a:lnTo>
                <a:lnTo>
                  <a:pt x="533013" y="429006"/>
                </a:lnTo>
                <a:lnTo>
                  <a:pt x="580923" y="403463"/>
                </a:lnTo>
                <a:lnTo>
                  <a:pt x="616452" y="355346"/>
                </a:lnTo>
                <a:lnTo>
                  <a:pt x="638343" y="290353"/>
                </a:lnTo>
                <a:lnTo>
                  <a:pt x="645662" y="214503"/>
                </a:lnTo>
                <a:lnTo>
                  <a:pt x="643830" y="175208"/>
                </a:lnTo>
                <a:lnTo>
                  <a:pt x="629213" y="104810"/>
                </a:lnTo>
                <a:lnTo>
                  <a:pt x="600235" y="46773"/>
                </a:lnTo>
                <a:lnTo>
                  <a:pt x="558516" y="9955"/>
                </a:lnTo>
                <a:lnTo>
                  <a:pt x="533013" y="0"/>
                </a:lnTo>
                <a:close/>
              </a:path>
              <a:path w="645795" h="429260">
                <a:moveTo>
                  <a:pt x="112643" y="0"/>
                </a:moveTo>
                <a:lnTo>
                  <a:pt x="64732" y="25542"/>
                </a:lnTo>
                <a:lnTo>
                  <a:pt x="29204" y="73660"/>
                </a:lnTo>
                <a:lnTo>
                  <a:pt x="7312" y="138652"/>
                </a:lnTo>
                <a:lnTo>
                  <a:pt x="0" y="214630"/>
                </a:lnTo>
                <a:lnTo>
                  <a:pt x="1825" y="253797"/>
                </a:lnTo>
                <a:lnTo>
                  <a:pt x="16442" y="324195"/>
                </a:lnTo>
                <a:lnTo>
                  <a:pt x="45420" y="382232"/>
                </a:lnTo>
                <a:lnTo>
                  <a:pt x="87139" y="419050"/>
                </a:lnTo>
                <a:lnTo>
                  <a:pt x="112643" y="429006"/>
                </a:lnTo>
                <a:lnTo>
                  <a:pt x="116961" y="414782"/>
                </a:lnTo>
                <a:lnTo>
                  <a:pt x="97270" y="404562"/>
                </a:lnTo>
                <a:lnTo>
                  <a:pt x="80115" y="389699"/>
                </a:lnTo>
                <a:lnTo>
                  <a:pt x="53461" y="345948"/>
                </a:lnTo>
                <a:lnTo>
                  <a:pt x="37284" y="286670"/>
                </a:lnTo>
                <a:lnTo>
                  <a:pt x="31875" y="214503"/>
                </a:lnTo>
                <a:lnTo>
                  <a:pt x="33226" y="176980"/>
                </a:lnTo>
                <a:lnTo>
                  <a:pt x="44033" y="111206"/>
                </a:lnTo>
                <a:lnTo>
                  <a:pt x="65508" y="58890"/>
                </a:lnTo>
                <a:lnTo>
                  <a:pt x="97270" y="24461"/>
                </a:lnTo>
                <a:lnTo>
                  <a:pt x="116961" y="14224"/>
                </a:lnTo>
                <a:lnTo>
                  <a:pt x="1126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66565" y="5512942"/>
            <a:ext cx="1043940" cy="328930"/>
          </a:xfrm>
          <a:custGeom>
            <a:avLst/>
            <a:gdLst/>
            <a:ahLst/>
            <a:cxnLst/>
            <a:rect l="l" t="t" r="r" b="b"/>
            <a:pathLst>
              <a:path w="1043939" h="328929">
                <a:moveTo>
                  <a:pt x="938657" y="0"/>
                </a:moveTo>
                <a:lnTo>
                  <a:pt x="933958" y="13334"/>
                </a:lnTo>
                <a:lnTo>
                  <a:pt x="953008" y="21595"/>
                </a:lnTo>
                <a:lnTo>
                  <a:pt x="969391" y="33035"/>
                </a:lnTo>
                <a:lnTo>
                  <a:pt x="994156" y="65404"/>
                </a:lnTo>
                <a:lnTo>
                  <a:pt x="1008729" y="109148"/>
                </a:lnTo>
                <a:lnTo>
                  <a:pt x="1013587" y="162788"/>
                </a:lnTo>
                <a:lnTo>
                  <a:pt x="1012352" y="191799"/>
                </a:lnTo>
                <a:lnTo>
                  <a:pt x="1002549" y="241821"/>
                </a:lnTo>
                <a:lnTo>
                  <a:pt x="983007" y="280891"/>
                </a:lnTo>
                <a:lnTo>
                  <a:pt x="953202" y="307242"/>
                </a:lnTo>
                <a:lnTo>
                  <a:pt x="934466" y="315544"/>
                </a:lnTo>
                <a:lnTo>
                  <a:pt x="938657" y="328891"/>
                </a:lnTo>
                <a:lnTo>
                  <a:pt x="983488" y="307847"/>
                </a:lnTo>
                <a:lnTo>
                  <a:pt x="1016508" y="271411"/>
                </a:lnTo>
                <a:lnTo>
                  <a:pt x="1036796" y="222627"/>
                </a:lnTo>
                <a:lnTo>
                  <a:pt x="1043559" y="164528"/>
                </a:lnTo>
                <a:lnTo>
                  <a:pt x="1041848" y="134372"/>
                </a:lnTo>
                <a:lnTo>
                  <a:pt x="1028235" y="80934"/>
                </a:lnTo>
                <a:lnTo>
                  <a:pt x="1001379" y="37415"/>
                </a:lnTo>
                <a:lnTo>
                  <a:pt x="962517" y="8598"/>
                </a:lnTo>
                <a:lnTo>
                  <a:pt x="938657" y="0"/>
                </a:lnTo>
                <a:close/>
              </a:path>
              <a:path w="1043939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6"/>
                </a:lnTo>
                <a:lnTo>
                  <a:pt x="0" y="164528"/>
                </a:lnTo>
                <a:lnTo>
                  <a:pt x="1690" y="194741"/>
                </a:lnTo>
                <a:lnTo>
                  <a:pt x="15216" y="248185"/>
                </a:lnTo>
                <a:lnTo>
                  <a:pt x="42054" y="291555"/>
                </a:lnTo>
                <a:lnTo>
                  <a:pt x="80968" y="320292"/>
                </a:lnTo>
                <a:lnTo>
                  <a:pt x="104901" y="328891"/>
                </a:lnTo>
                <a:lnTo>
                  <a:pt x="108966" y="315544"/>
                </a:lnTo>
                <a:lnTo>
                  <a:pt x="90249" y="307242"/>
                </a:lnTo>
                <a:lnTo>
                  <a:pt x="74104" y="295692"/>
                </a:lnTo>
                <a:lnTo>
                  <a:pt x="49530" y="262839"/>
                </a:lnTo>
                <a:lnTo>
                  <a:pt x="34845" y="218143"/>
                </a:lnTo>
                <a:lnTo>
                  <a:pt x="29972" y="162788"/>
                </a:lnTo>
                <a:lnTo>
                  <a:pt x="31188" y="134729"/>
                </a:lnTo>
                <a:lnTo>
                  <a:pt x="40955" y="86041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6139" y="4528051"/>
            <a:ext cx="9314180" cy="1336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6545" marR="30480" indent="-233679">
              <a:lnSpc>
                <a:spcPct val="153600"/>
              </a:lnSpc>
              <a:spcBef>
                <a:spcPts val="95"/>
              </a:spcBef>
              <a:buFont typeface="Arial"/>
              <a:buChar char="•"/>
              <a:tabLst>
                <a:tab pos="292735" algn="l"/>
                <a:tab pos="3017520" algn="l"/>
                <a:tab pos="4074795" algn="l"/>
                <a:tab pos="7714615" algn="l"/>
                <a:tab pos="8361045" algn="l"/>
              </a:tabLst>
            </a:pPr>
            <a:r>
              <a:rPr dirty="0" sz="2800" spc="-5">
                <a:latin typeface="宋体"/>
                <a:cs typeface="宋体"/>
              </a:rPr>
              <a:t>要验证某一求积公式代数精度</a:t>
            </a:r>
            <a:r>
              <a:rPr dirty="0" sz="2800" spc="10">
                <a:latin typeface="宋体"/>
                <a:cs typeface="宋体"/>
              </a:rPr>
              <a:t>为</a:t>
            </a:r>
            <a:r>
              <a:rPr dirty="0" sz="2800" spc="-10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只要</a:t>
            </a:r>
            <a:r>
              <a:rPr dirty="0" sz="2800">
                <a:latin typeface="宋体"/>
                <a:cs typeface="宋体"/>
              </a:rPr>
              <a:t>验</a:t>
            </a:r>
            <a:r>
              <a:rPr dirty="0" sz="2800" spc="5">
                <a:latin typeface="宋体"/>
                <a:cs typeface="宋体"/>
              </a:rPr>
              <a:t>证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𝐸	</a:t>
            </a:r>
            <a:r>
              <a:rPr dirty="0" sz="2800" spc="125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27100" sz="3075" spc="187">
                <a:solidFill>
                  <a:srgbClr val="FF0000"/>
                </a:solidFill>
                <a:latin typeface="Cambria Math"/>
                <a:cs typeface="Cambria Math"/>
              </a:rPr>
              <a:t>𝑘	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= </a:t>
            </a:r>
            <a:r>
              <a:rPr dirty="0" sz="2800" spc="-1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dirty="0" sz="2800" spc="-10">
                <a:latin typeface="宋体"/>
                <a:cs typeface="宋体"/>
              </a:rPr>
              <a:t>，  </a:t>
            </a:r>
            <a:r>
              <a:rPr dirty="0" sz="2800" spc="-10">
                <a:latin typeface="Cambria Math"/>
                <a:cs typeface="Cambria Math"/>
              </a:rPr>
              <a:t>k=0,1,…,m</a:t>
            </a:r>
            <a:r>
              <a:rPr dirty="0" sz="2800" spc="-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且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𝐸	</a:t>
            </a:r>
            <a:r>
              <a:rPr dirty="0" sz="2800" spc="9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baseline="27100" sz="3075" spc="135">
                <a:solidFill>
                  <a:srgbClr val="FF0000"/>
                </a:solidFill>
                <a:latin typeface="Cambria Math"/>
                <a:cs typeface="Cambria Math"/>
              </a:rPr>
              <a:t>𝑚+1	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≠</a:t>
            </a:r>
            <a:r>
              <a:rPr dirty="0" sz="2800" spc="1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2515"/>
            <a:ext cx="2388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宋体"/>
                <a:cs typeface="宋体"/>
              </a:rPr>
              <a:t>例，有近似公式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901" y="115189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6345" y="1342263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557"/>
                </a:lnTo>
                <a:lnTo>
                  <a:pt x="292405" y="18631"/>
                </a:lnTo>
                <a:lnTo>
                  <a:pt x="306450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707"/>
                </a:lnTo>
                <a:lnTo>
                  <a:pt x="334920" y="207656"/>
                </a:lnTo>
                <a:lnTo>
                  <a:pt x="306498" y="253857"/>
                </a:lnTo>
                <a:lnTo>
                  <a:pt x="276479" y="270890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5"/>
                </a:lnTo>
                <a:lnTo>
                  <a:pt x="364267" y="191135"/>
                </a:lnTo>
                <a:lnTo>
                  <a:pt x="370078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7220" y="2514219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556"/>
                </a:lnTo>
                <a:lnTo>
                  <a:pt x="292405" y="18631"/>
                </a:lnTo>
                <a:lnTo>
                  <a:pt x="306450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707"/>
                </a:lnTo>
                <a:lnTo>
                  <a:pt x="334920" y="207656"/>
                </a:lnTo>
                <a:lnTo>
                  <a:pt x="306498" y="253857"/>
                </a:lnTo>
                <a:lnTo>
                  <a:pt x="276479" y="270890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5"/>
                </a:lnTo>
                <a:lnTo>
                  <a:pt x="370078" y="141223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1539" y="1252473"/>
            <a:ext cx="7407275" cy="1564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26084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058545" algn="l"/>
              </a:tabLst>
            </a:pPr>
            <a:r>
              <a:rPr dirty="0" baseline="-2314" sz="3600" spc="-375">
                <a:latin typeface="Cambria Math"/>
                <a:cs typeface="Cambria Math"/>
              </a:rPr>
              <a:t>׬</a:t>
            </a:r>
            <a:r>
              <a:rPr dirty="0" baseline="-31746" sz="2625" spc="-375">
                <a:latin typeface="Cambria Math"/>
                <a:cs typeface="Cambria Math"/>
              </a:rPr>
              <a:t>−1 </a:t>
            </a:r>
            <a:r>
              <a:rPr dirty="0" baseline="-31746" sz="2625" spc="-17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𝑥	𝑑𝑥 ≈ </a:t>
            </a:r>
            <a:r>
              <a:rPr dirty="0" sz="2400" spc="10">
                <a:latin typeface="Cambria Math"/>
                <a:cs typeface="Cambria Math"/>
              </a:rPr>
              <a:t>𝐴𝑓(−1) </a:t>
            </a:r>
            <a:r>
              <a:rPr dirty="0" sz="2400">
                <a:latin typeface="Cambria Math"/>
                <a:cs typeface="Cambria Math"/>
              </a:rPr>
              <a:t>+ </a:t>
            </a:r>
            <a:r>
              <a:rPr dirty="0" sz="2400" spc="15">
                <a:latin typeface="Cambria Math"/>
                <a:cs typeface="Cambria Math"/>
              </a:rPr>
              <a:t>𝐵𝑓(0)</a:t>
            </a:r>
            <a:r>
              <a:rPr dirty="0" sz="2400" spc="-175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+𝐶𝑓(1)</a:t>
            </a:r>
            <a:endParaRPr sz="2400">
              <a:latin typeface="Cambria Math"/>
              <a:cs typeface="Cambria Math"/>
            </a:endParaRPr>
          </a:p>
          <a:p>
            <a:pPr marL="38100" marR="30480">
              <a:lnSpc>
                <a:spcPct val="155100"/>
              </a:lnSpc>
              <a:spcBef>
                <a:spcPts val="295"/>
              </a:spcBef>
              <a:tabLst>
                <a:tab pos="1864995" algn="l"/>
                <a:tab pos="2247900" algn="l"/>
              </a:tabLst>
            </a:pPr>
            <a:r>
              <a:rPr dirty="0" sz="2400">
                <a:latin typeface="宋体"/>
                <a:cs typeface="宋体"/>
              </a:rPr>
              <a:t>试确定系</a:t>
            </a:r>
            <a:r>
              <a:rPr dirty="0" sz="2400" spc="-10">
                <a:latin typeface="宋体"/>
                <a:cs typeface="宋体"/>
              </a:rPr>
              <a:t>数</a:t>
            </a:r>
            <a:r>
              <a:rPr dirty="0" sz="2400" spc="-10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宋体"/>
                <a:cs typeface="宋体"/>
              </a:rPr>
              <a:t>，使该公式具有最高的代数精度。 解：分别</a:t>
            </a:r>
            <a:r>
              <a:rPr dirty="0" sz="2400" spc="-10">
                <a:latin typeface="宋体"/>
                <a:cs typeface="宋体"/>
              </a:rPr>
              <a:t>令</a:t>
            </a:r>
            <a:r>
              <a:rPr dirty="0" sz="2400">
                <a:latin typeface="Cambria Math"/>
                <a:cs typeface="Cambria Math"/>
              </a:rPr>
              <a:t>𝑓	𝑥	=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1,</a:t>
            </a:r>
            <a:r>
              <a:rPr dirty="0" sz="2400" spc="-155">
                <a:latin typeface="Cambria Math"/>
                <a:cs typeface="Cambria Math"/>
              </a:rPr>
              <a:t> </a:t>
            </a:r>
            <a:r>
              <a:rPr dirty="0" sz="2400" spc="30">
                <a:latin typeface="Cambria Math"/>
                <a:cs typeface="Cambria Math"/>
              </a:rPr>
              <a:t>𝑥,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90">
                <a:latin typeface="Cambria Math"/>
                <a:cs typeface="Cambria Math"/>
              </a:rPr>
              <a:t>𝑥</a:t>
            </a:r>
            <a:r>
              <a:rPr dirty="0" baseline="28571" sz="2625" spc="135">
                <a:latin typeface="Cambria Math"/>
                <a:cs typeface="Cambria Math"/>
              </a:rPr>
              <a:t>2</a:t>
            </a:r>
            <a:r>
              <a:rPr dirty="0" sz="2400" spc="9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使求积公式准确成立，得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6194" y="2915539"/>
            <a:ext cx="211836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315">
              <a:lnSpc>
                <a:spcPts val="2845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𝐴 + 𝐵 + 𝑐 =</a:t>
            </a:r>
            <a:r>
              <a:rPr dirty="0" sz="2400" spc="-1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ts val="2845"/>
              </a:lnSpc>
            </a:pPr>
            <a:r>
              <a:rPr dirty="0" baseline="-17361" sz="3600" spc="-30">
                <a:latin typeface="Cambria Math"/>
                <a:cs typeface="Cambria Math"/>
              </a:rPr>
              <a:t>൞</a:t>
            </a:r>
            <a:r>
              <a:rPr dirty="0" sz="2400" spc="-20">
                <a:latin typeface="Cambria Math"/>
                <a:cs typeface="Cambria Math"/>
              </a:rPr>
              <a:t>−𝐴 </a:t>
            </a:r>
            <a:r>
              <a:rPr dirty="0" sz="2400">
                <a:latin typeface="Cambria Math"/>
                <a:cs typeface="Cambria Math"/>
              </a:rPr>
              <a:t>+ 𝐶 =</a:t>
            </a:r>
            <a:r>
              <a:rPr dirty="0" sz="2400" spc="-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92779" y="3918077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20">
                <a:moveTo>
                  <a:pt x="128016" y="0"/>
                </a:moveTo>
                <a:lnTo>
                  <a:pt x="0" y="0"/>
                </a:lnTo>
                <a:lnTo>
                  <a:pt x="0" y="19812"/>
                </a:lnTo>
                <a:lnTo>
                  <a:pt x="128016" y="19812"/>
                </a:lnTo>
                <a:lnTo>
                  <a:pt x="12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02789" y="3697604"/>
            <a:ext cx="1357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𝐴 + 𝐶 =</a:t>
            </a:r>
            <a:r>
              <a:rPr dirty="0" sz="2400" spc="-215">
                <a:latin typeface="Cambria Math"/>
                <a:cs typeface="Cambria Math"/>
              </a:rPr>
              <a:t> </a:t>
            </a:r>
            <a:r>
              <a:rPr dirty="0" baseline="44444" sz="2625" spc="67">
                <a:latin typeface="Cambria Math"/>
                <a:cs typeface="Cambria Math"/>
              </a:rPr>
              <a:t>2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0333" y="393382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810" y="3367862"/>
            <a:ext cx="330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71821" y="2768092"/>
            <a:ext cx="178435" cy="1661795"/>
          </a:xfrm>
          <a:custGeom>
            <a:avLst/>
            <a:gdLst/>
            <a:ahLst/>
            <a:cxnLst/>
            <a:rect l="l" t="t" r="r" b="b"/>
            <a:pathLst>
              <a:path w="178435" h="1661795">
                <a:moveTo>
                  <a:pt x="178053" y="0"/>
                </a:moveTo>
                <a:lnTo>
                  <a:pt x="125174" y="23733"/>
                </a:lnTo>
                <a:lnTo>
                  <a:pt x="89915" y="73279"/>
                </a:lnTo>
                <a:lnTo>
                  <a:pt x="71913" y="139779"/>
                </a:lnTo>
                <a:lnTo>
                  <a:pt x="66698" y="181774"/>
                </a:lnTo>
                <a:lnTo>
                  <a:pt x="64007" y="229616"/>
                </a:lnTo>
                <a:lnTo>
                  <a:pt x="63753" y="244475"/>
                </a:lnTo>
                <a:lnTo>
                  <a:pt x="63500" y="244475"/>
                </a:lnTo>
                <a:lnTo>
                  <a:pt x="63500" y="685165"/>
                </a:lnTo>
                <a:lnTo>
                  <a:pt x="62450" y="717165"/>
                </a:lnTo>
                <a:lnTo>
                  <a:pt x="54016" y="768496"/>
                </a:lnTo>
                <a:lnTo>
                  <a:pt x="37343" y="802927"/>
                </a:lnTo>
                <a:lnTo>
                  <a:pt x="0" y="823341"/>
                </a:lnTo>
                <a:lnTo>
                  <a:pt x="0" y="841248"/>
                </a:lnTo>
                <a:lnTo>
                  <a:pt x="37718" y="861607"/>
                </a:lnTo>
                <a:lnTo>
                  <a:pt x="59372" y="919178"/>
                </a:lnTo>
                <a:lnTo>
                  <a:pt x="63500" y="978154"/>
                </a:lnTo>
                <a:lnTo>
                  <a:pt x="63500" y="1418209"/>
                </a:lnTo>
                <a:lnTo>
                  <a:pt x="63753" y="1418209"/>
                </a:lnTo>
                <a:lnTo>
                  <a:pt x="66698" y="1479784"/>
                </a:lnTo>
                <a:lnTo>
                  <a:pt x="71913" y="1521809"/>
                </a:lnTo>
                <a:lnTo>
                  <a:pt x="89915" y="1588262"/>
                </a:lnTo>
                <a:lnTo>
                  <a:pt x="125174" y="1637903"/>
                </a:lnTo>
                <a:lnTo>
                  <a:pt x="178053" y="1661541"/>
                </a:lnTo>
                <a:lnTo>
                  <a:pt x="178053" y="1647444"/>
                </a:lnTo>
                <a:lnTo>
                  <a:pt x="157720" y="1639274"/>
                </a:lnTo>
                <a:lnTo>
                  <a:pt x="140350" y="1625044"/>
                </a:lnTo>
                <a:lnTo>
                  <a:pt x="114553" y="1578356"/>
                </a:lnTo>
                <a:lnTo>
                  <a:pt x="99758" y="1503632"/>
                </a:lnTo>
                <a:lnTo>
                  <a:pt x="96087" y="1454286"/>
                </a:lnTo>
                <a:lnTo>
                  <a:pt x="94868" y="1397000"/>
                </a:lnTo>
                <a:lnTo>
                  <a:pt x="94868" y="1004062"/>
                </a:lnTo>
                <a:lnTo>
                  <a:pt x="92533" y="963723"/>
                </a:lnTo>
                <a:lnTo>
                  <a:pt x="81242" y="901620"/>
                </a:lnTo>
                <a:lnTo>
                  <a:pt x="62118" y="862897"/>
                </a:lnTo>
                <a:lnTo>
                  <a:pt x="31114" y="833501"/>
                </a:lnTo>
                <a:lnTo>
                  <a:pt x="31114" y="829818"/>
                </a:lnTo>
                <a:lnTo>
                  <a:pt x="63011" y="799367"/>
                </a:lnTo>
                <a:lnTo>
                  <a:pt x="82921" y="759126"/>
                </a:lnTo>
                <a:lnTo>
                  <a:pt x="93537" y="697976"/>
                </a:lnTo>
                <a:lnTo>
                  <a:pt x="94868" y="659257"/>
                </a:lnTo>
                <a:lnTo>
                  <a:pt x="94868" y="264668"/>
                </a:lnTo>
                <a:lnTo>
                  <a:pt x="96087" y="207325"/>
                </a:lnTo>
                <a:lnTo>
                  <a:pt x="99758" y="157972"/>
                </a:lnTo>
                <a:lnTo>
                  <a:pt x="105906" y="116595"/>
                </a:lnTo>
                <a:lnTo>
                  <a:pt x="125958" y="56872"/>
                </a:lnTo>
                <a:lnTo>
                  <a:pt x="157720" y="22391"/>
                </a:lnTo>
                <a:lnTo>
                  <a:pt x="178053" y="14224"/>
                </a:lnTo>
                <a:lnTo>
                  <a:pt x="178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48300" y="3012820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19">
                <a:moveTo>
                  <a:pt x="128015" y="0"/>
                </a:moveTo>
                <a:lnTo>
                  <a:pt x="0" y="0"/>
                </a:lnTo>
                <a:lnTo>
                  <a:pt x="0" y="19812"/>
                </a:lnTo>
                <a:lnTo>
                  <a:pt x="128015" y="19812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17998" y="2792095"/>
            <a:ext cx="798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𝐴 =</a:t>
            </a:r>
            <a:r>
              <a:rPr dirty="0" sz="2400" spc="215">
                <a:latin typeface="Cambria Math"/>
                <a:cs typeface="Cambria Math"/>
              </a:rPr>
              <a:t> </a:t>
            </a:r>
            <a:r>
              <a:rPr dirty="0" baseline="44444" sz="2625" spc="60">
                <a:latin typeface="Cambria Math"/>
                <a:cs typeface="Cambria Math"/>
              </a:rPr>
              <a:t>1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6489" y="3028314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37632" y="3582796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20">
                <a:moveTo>
                  <a:pt x="128015" y="0"/>
                </a:moveTo>
                <a:lnTo>
                  <a:pt x="0" y="0"/>
                </a:lnTo>
                <a:lnTo>
                  <a:pt x="0" y="19812"/>
                </a:lnTo>
                <a:lnTo>
                  <a:pt x="128015" y="19812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17998" y="3361766"/>
            <a:ext cx="787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B =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baseline="44444" sz="2625" spc="60">
                <a:latin typeface="Cambria Math"/>
                <a:cs typeface="Cambria Math"/>
              </a:rPr>
              <a:t>4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5821" y="3597986"/>
            <a:ext cx="15494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45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48300" y="4154296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20">
                <a:moveTo>
                  <a:pt x="128015" y="0"/>
                </a:moveTo>
                <a:lnTo>
                  <a:pt x="0" y="0"/>
                </a:lnTo>
                <a:lnTo>
                  <a:pt x="0" y="19811"/>
                </a:lnTo>
                <a:lnTo>
                  <a:pt x="128015" y="19811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817998" y="3933825"/>
            <a:ext cx="798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𝐶 =</a:t>
            </a:r>
            <a:r>
              <a:rPr dirty="0" sz="2400" spc="-225">
                <a:latin typeface="Cambria Math"/>
                <a:cs typeface="Cambria Math"/>
              </a:rPr>
              <a:t> </a:t>
            </a:r>
            <a:r>
              <a:rPr dirty="0" baseline="44444" sz="2625" spc="60">
                <a:latin typeface="Cambria Math"/>
                <a:cs typeface="Cambria Math"/>
              </a:rPr>
              <a:t>1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6489" y="4170045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3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939" y="4639436"/>
            <a:ext cx="2083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宋体"/>
                <a:cs typeface="宋体"/>
              </a:rPr>
              <a:t>求积公式为：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49194" y="4764404"/>
            <a:ext cx="484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9675" sz="3600" spc="-1125">
                <a:latin typeface="Cambria Math"/>
                <a:cs typeface="Cambria Math"/>
              </a:rPr>
              <a:t>׬</a:t>
            </a:r>
            <a:r>
              <a:rPr dirty="0" sz="1750" spc="-40">
                <a:latin typeface="Cambria Math"/>
                <a:cs typeface="Cambria Math"/>
              </a:rPr>
              <a:t>−</a:t>
            </a:r>
            <a:r>
              <a:rPr dirty="0" sz="1750" spc="45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52901" y="4538853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49345" y="472859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4" y="0"/>
                </a:moveTo>
                <a:lnTo>
                  <a:pt x="276097" y="11556"/>
                </a:lnTo>
                <a:lnTo>
                  <a:pt x="292405" y="18631"/>
                </a:lnTo>
                <a:lnTo>
                  <a:pt x="306450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6" y="139826"/>
                </a:lnTo>
                <a:lnTo>
                  <a:pt x="343251" y="164707"/>
                </a:lnTo>
                <a:lnTo>
                  <a:pt x="334920" y="207656"/>
                </a:lnTo>
                <a:lnTo>
                  <a:pt x="306498" y="253857"/>
                </a:lnTo>
                <a:lnTo>
                  <a:pt x="276478" y="270890"/>
                </a:lnTo>
                <a:lnTo>
                  <a:pt x="280034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3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4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145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6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433698" y="4639436"/>
            <a:ext cx="5517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612775" algn="l"/>
              </a:tabLst>
            </a:pPr>
            <a:r>
              <a:rPr dirty="0" sz="2400">
                <a:latin typeface="Cambria Math"/>
                <a:cs typeface="Cambria Math"/>
              </a:rPr>
              <a:t>𝑓	𝑥	𝑑𝑥 ≈ </a:t>
            </a:r>
            <a:r>
              <a:rPr dirty="0" sz="2400" spc="5">
                <a:latin typeface="Cambria Math"/>
                <a:cs typeface="Cambria Math"/>
              </a:rPr>
              <a:t>1/3𝑓(−1) </a:t>
            </a:r>
            <a:r>
              <a:rPr dirty="0" sz="2400">
                <a:latin typeface="Cambria Math"/>
                <a:cs typeface="Cambria Math"/>
              </a:rPr>
              <a:t>+ </a:t>
            </a:r>
            <a:r>
              <a:rPr dirty="0" sz="2400" spc="5">
                <a:latin typeface="Cambria Math"/>
                <a:cs typeface="Cambria Math"/>
              </a:rPr>
              <a:t>4/3𝑓(0)</a:t>
            </a:r>
            <a:r>
              <a:rPr dirty="0" sz="2400" spc="-195">
                <a:latin typeface="Cambria Math"/>
                <a:cs typeface="Cambria Math"/>
              </a:rPr>
              <a:t> </a:t>
            </a:r>
            <a:r>
              <a:rPr dirty="0" sz="2400" spc="5">
                <a:latin typeface="Cambria Math"/>
                <a:cs typeface="Cambria Math"/>
              </a:rPr>
              <a:t>+1/3𝑓(1)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76220" y="5335142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556"/>
                </a:lnTo>
                <a:lnTo>
                  <a:pt x="292405" y="18631"/>
                </a:lnTo>
                <a:lnTo>
                  <a:pt x="306450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707"/>
                </a:lnTo>
                <a:lnTo>
                  <a:pt x="334920" y="207656"/>
                </a:lnTo>
                <a:lnTo>
                  <a:pt x="306498" y="253860"/>
                </a:lnTo>
                <a:lnTo>
                  <a:pt x="276479" y="270916"/>
                </a:lnTo>
                <a:lnTo>
                  <a:pt x="280035" y="282371"/>
                </a:lnTo>
                <a:lnTo>
                  <a:pt x="318531" y="264313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8" y="141223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0"/>
                </a:lnTo>
                <a:lnTo>
                  <a:pt x="69514" y="274994"/>
                </a:lnTo>
                <a:lnTo>
                  <a:pt x="90043" y="282371"/>
                </a:lnTo>
                <a:lnTo>
                  <a:pt x="93599" y="270916"/>
                </a:lnTo>
                <a:lnTo>
                  <a:pt x="77531" y="263783"/>
                </a:lnTo>
                <a:lnTo>
                  <a:pt x="63642" y="253860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32"/>
                </a:lnTo>
                <a:lnTo>
                  <a:pt x="94106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52081" y="5335142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556"/>
                </a:lnTo>
                <a:lnTo>
                  <a:pt x="292405" y="18631"/>
                </a:lnTo>
                <a:lnTo>
                  <a:pt x="306450" y="28432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707"/>
                </a:lnTo>
                <a:lnTo>
                  <a:pt x="334920" y="207656"/>
                </a:lnTo>
                <a:lnTo>
                  <a:pt x="306498" y="253860"/>
                </a:lnTo>
                <a:lnTo>
                  <a:pt x="276478" y="270916"/>
                </a:lnTo>
                <a:lnTo>
                  <a:pt x="280035" y="282371"/>
                </a:lnTo>
                <a:lnTo>
                  <a:pt x="318531" y="264313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3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64"/>
                </a:lnTo>
                <a:lnTo>
                  <a:pt x="300491" y="7435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145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0"/>
                </a:lnTo>
                <a:lnTo>
                  <a:pt x="69514" y="274994"/>
                </a:lnTo>
                <a:lnTo>
                  <a:pt x="90043" y="282371"/>
                </a:lnTo>
                <a:lnTo>
                  <a:pt x="93599" y="270916"/>
                </a:lnTo>
                <a:lnTo>
                  <a:pt x="77531" y="263783"/>
                </a:lnTo>
                <a:lnTo>
                  <a:pt x="63642" y="253860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4" y="28432"/>
                </a:lnTo>
                <a:lnTo>
                  <a:pt x="94107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866139" y="5173268"/>
            <a:ext cx="1029335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43180" indent="-2292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92735" algn="l"/>
                <a:tab pos="1509395" algn="l"/>
                <a:tab pos="1892300" algn="l"/>
                <a:tab pos="6485890" algn="l"/>
                <a:tab pos="6868795" algn="l"/>
              </a:tabLst>
            </a:pPr>
            <a:r>
              <a:rPr dirty="0" sz="2400">
                <a:latin typeface="宋体"/>
                <a:cs typeface="宋体"/>
              </a:rPr>
              <a:t>再验</a:t>
            </a:r>
            <a:r>
              <a:rPr dirty="0" sz="2400" spc="-5">
                <a:latin typeface="宋体"/>
                <a:cs typeface="宋体"/>
              </a:rPr>
              <a:t>证</a:t>
            </a:r>
            <a:r>
              <a:rPr dirty="0" sz="2400">
                <a:latin typeface="Cambria Math"/>
                <a:cs typeface="Cambria Math"/>
              </a:rPr>
              <a:t>𝑓	𝑥	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3</a:t>
            </a:r>
            <a:r>
              <a:rPr dirty="0" sz="2400" spc="8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它也是准确成立的，而对</a:t>
            </a:r>
            <a:r>
              <a:rPr dirty="0" sz="2400">
                <a:latin typeface="Cambria Math"/>
                <a:cs typeface="Cambria Math"/>
              </a:rPr>
              <a:t>𝑓	𝑥	=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85">
                <a:latin typeface="Cambria Math"/>
                <a:cs typeface="Cambria Math"/>
              </a:rPr>
              <a:t>𝑥</a:t>
            </a:r>
            <a:r>
              <a:rPr dirty="0" baseline="28571" sz="2625" spc="127">
                <a:latin typeface="Cambria Math"/>
                <a:cs typeface="Cambria Math"/>
              </a:rPr>
              <a:t>4</a:t>
            </a:r>
            <a:r>
              <a:rPr dirty="0" sz="2400" spc="8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不准确成立，故公 式具有三次代数精度。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4177" y="412495"/>
            <a:ext cx="67360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第二节</a:t>
            </a:r>
            <a:r>
              <a:rPr dirty="0" sz="3200" spc="-5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插值型求积公式及其截断</a:t>
            </a:r>
            <a:r>
              <a:rPr dirty="0" sz="3200" spc="-15">
                <a:latin typeface="宋体"/>
                <a:cs typeface="宋体"/>
              </a:rPr>
              <a:t>误</a:t>
            </a:r>
            <a:r>
              <a:rPr dirty="0" sz="3200">
                <a:latin typeface="宋体"/>
                <a:cs typeface="宋体"/>
              </a:rPr>
              <a:t>差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621" y="1730755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4" y="0"/>
                </a:moveTo>
                <a:lnTo>
                  <a:pt x="276098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7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1"/>
                </a:lnTo>
                <a:lnTo>
                  <a:pt x="280034" y="282321"/>
                </a:lnTo>
                <a:lnTo>
                  <a:pt x="318531" y="264302"/>
                </a:lnTo>
                <a:lnTo>
                  <a:pt x="346836" y="233045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61920" y="229616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5" y="0"/>
                </a:moveTo>
                <a:lnTo>
                  <a:pt x="276098" y="11429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9" y="270890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5"/>
                </a:lnTo>
                <a:lnTo>
                  <a:pt x="370078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31284" y="229616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29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0"/>
                </a:lnTo>
                <a:lnTo>
                  <a:pt x="280035" y="282320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98497" y="286308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7" y="11429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6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0"/>
                </a:lnTo>
                <a:lnTo>
                  <a:pt x="280034" y="282321"/>
                </a:lnTo>
                <a:lnTo>
                  <a:pt x="318531" y="264302"/>
                </a:lnTo>
                <a:lnTo>
                  <a:pt x="346836" y="233045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8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6139" y="1128522"/>
            <a:ext cx="10208260" cy="203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55880" indent="-229235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292735" algn="l"/>
                <a:tab pos="5472430" algn="l"/>
                <a:tab pos="5771515" algn="l"/>
              </a:tabLst>
            </a:pPr>
            <a:r>
              <a:rPr dirty="0" sz="2400">
                <a:latin typeface="宋体"/>
                <a:cs typeface="宋体"/>
              </a:rPr>
              <a:t>在区</a:t>
            </a:r>
            <a:r>
              <a:rPr dirty="0" sz="2400" spc="-5">
                <a:latin typeface="宋体"/>
                <a:cs typeface="宋体"/>
              </a:rPr>
              <a:t>间</a:t>
            </a:r>
            <a:r>
              <a:rPr dirty="0" sz="2400" spc="15">
                <a:latin typeface="Cambria Math"/>
                <a:cs typeface="Cambria Math"/>
              </a:rPr>
              <a:t>[𝑎,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𝑏]</a:t>
            </a:r>
            <a:r>
              <a:rPr dirty="0" sz="2400">
                <a:latin typeface="宋体"/>
                <a:cs typeface="宋体"/>
              </a:rPr>
              <a:t>内给定求积节点</a:t>
            </a:r>
            <a:r>
              <a:rPr dirty="0" sz="2400" spc="50">
                <a:latin typeface="Cambria Math"/>
                <a:cs typeface="Cambria Math"/>
              </a:rPr>
              <a:t>𝑥</a:t>
            </a:r>
            <a:r>
              <a:rPr dirty="0" baseline="-15873" sz="2625" spc="75">
                <a:latin typeface="Cambria Math"/>
                <a:cs typeface="Cambria Math"/>
              </a:rPr>
              <a:t>𝑘</a:t>
            </a:r>
            <a:r>
              <a:rPr dirty="0" sz="2400" spc="50">
                <a:latin typeface="Times New Roman"/>
                <a:cs typeface="Times New Roman"/>
              </a:rPr>
              <a:t>(</a:t>
            </a:r>
            <a:r>
              <a:rPr dirty="0" sz="2400" spc="50">
                <a:latin typeface="Cambria Math"/>
                <a:cs typeface="Cambria Math"/>
              </a:rPr>
              <a:t>𝑘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0,1,</a:t>
            </a:r>
            <a:r>
              <a:rPr dirty="0" sz="2400" spc="-1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…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 spc="10">
                <a:latin typeface="Cambria Math"/>
                <a:cs typeface="Cambria Math"/>
              </a:rPr>
              <a:t>𝑛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sz="2400" spc="10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并且</a:t>
            </a:r>
            <a:r>
              <a:rPr dirty="0" sz="2400">
                <a:latin typeface="Times New Roman"/>
                <a:cs typeface="Times New Roman"/>
              </a:rPr>
              <a:t>a≤x</a:t>
            </a:r>
            <a:r>
              <a:rPr dirty="0" baseline="-20833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…&lt;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≤b</a:t>
            </a:r>
            <a:r>
              <a:rPr dirty="0" sz="2400">
                <a:latin typeface="宋体"/>
                <a:cs typeface="宋体"/>
              </a:rPr>
              <a:t>，以 所给求积节点为插值节点，构造函数</a:t>
            </a:r>
            <a:r>
              <a:rPr dirty="0" sz="2400">
                <a:latin typeface="Cambria Math"/>
                <a:cs typeface="Cambria Math"/>
              </a:rPr>
              <a:t>𝑓	𝑥	</a:t>
            </a:r>
            <a:r>
              <a:rPr dirty="0" sz="2400">
                <a:latin typeface="宋体"/>
                <a:cs typeface="宋体"/>
              </a:rPr>
              <a:t>的拉格朗日插值多项式</a:t>
            </a:r>
            <a:endParaRPr sz="2400">
              <a:latin typeface="宋体"/>
              <a:cs typeface="宋体"/>
            </a:endParaRPr>
          </a:p>
          <a:p>
            <a:pPr algn="ctr" marR="5015865">
              <a:lnSpc>
                <a:spcPts val="2055"/>
              </a:lnSpc>
              <a:spcBef>
                <a:spcPts val="1570"/>
              </a:spcBef>
              <a:tabLst>
                <a:tab pos="417195" algn="l"/>
                <a:tab pos="798195" algn="l"/>
                <a:tab pos="1809114" algn="l"/>
                <a:tab pos="2186940" algn="l"/>
                <a:tab pos="2484120" algn="l"/>
                <a:tab pos="3101340" algn="l"/>
              </a:tabLst>
            </a:pPr>
            <a:r>
              <a:rPr dirty="0" sz="2400" spc="-170">
                <a:latin typeface="Cambria Math"/>
                <a:cs typeface="Cambria Math"/>
              </a:rPr>
              <a:t>𝑃</a:t>
            </a:r>
            <a:r>
              <a:rPr dirty="0" baseline="-15873" sz="2625" spc="-254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𝑥	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baseline="2314" sz="3600" spc="345">
                <a:latin typeface="Cambria Math"/>
                <a:cs typeface="Cambria Math"/>
              </a:rPr>
              <a:t>σ</a:t>
            </a:r>
            <a:r>
              <a:rPr dirty="0" baseline="30158" sz="2625" spc="345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𝑙	𝑥	</a:t>
            </a:r>
            <a:r>
              <a:rPr dirty="0" sz="2400" spc="25">
                <a:latin typeface="Cambria Math"/>
                <a:cs typeface="Cambria Math"/>
              </a:rPr>
              <a:t>𝑓(𝑥	</a:t>
            </a:r>
            <a:r>
              <a:rPr dirty="0" sz="240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2305050">
              <a:lnSpc>
                <a:spcPts val="1275"/>
              </a:lnSpc>
              <a:tabLst>
                <a:tab pos="2882900" algn="l"/>
                <a:tab pos="3925570" algn="l"/>
              </a:tabLst>
            </a:pPr>
            <a:r>
              <a:rPr dirty="0" sz="1750" spc="50">
                <a:latin typeface="Cambria Math"/>
                <a:cs typeface="Cambria Math"/>
              </a:rPr>
              <a:t>𝑘=0	</a:t>
            </a:r>
            <a:r>
              <a:rPr dirty="0" baseline="3174" sz="2625" spc="135">
                <a:latin typeface="Cambria Math"/>
                <a:cs typeface="Cambria Math"/>
              </a:rPr>
              <a:t>𝑘	𝑘</a:t>
            </a:r>
            <a:endParaRPr baseline="3174" sz="2625">
              <a:latin typeface="Cambria Math"/>
              <a:cs typeface="Cambria Math"/>
            </a:endParaRPr>
          </a:p>
          <a:p>
            <a:pPr algn="ctr" marR="5054600">
              <a:lnSpc>
                <a:spcPct val="100000"/>
              </a:lnSpc>
              <a:spcBef>
                <a:spcPts val="1140"/>
              </a:spcBef>
              <a:tabLst>
                <a:tab pos="1368425" algn="l"/>
                <a:tab pos="1665605" algn="l"/>
              </a:tabLst>
            </a:pPr>
            <a:r>
              <a:rPr dirty="0" sz="2400">
                <a:latin typeface="宋体"/>
                <a:cs typeface="宋体"/>
              </a:rPr>
              <a:t>其中，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45">
                <a:latin typeface="Cambria Math"/>
                <a:cs typeface="Cambria Math"/>
              </a:rPr>
              <a:t>𝑙</a:t>
            </a:r>
            <a:r>
              <a:rPr dirty="0" baseline="-15873" sz="2625" spc="67">
                <a:latin typeface="Cambria Math"/>
                <a:cs typeface="Cambria Math"/>
              </a:rPr>
              <a:t>𝑘	</a:t>
            </a:r>
            <a:r>
              <a:rPr dirty="0" sz="2400">
                <a:latin typeface="Cambria Math"/>
                <a:cs typeface="Cambria Math"/>
              </a:rPr>
              <a:t>𝑥	</a:t>
            </a:r>
            <a:r>
              <a:rPr dirty="0" sz="2400" spc="-5">
                <a:latin typeface="宋体"/>
                <a:cs typeface="宋体"/>
              </a:rPr>
              <a:t>是拉格朗日插值基函数，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2297" y="3559555"/>
            <a:ext cx="347345" cy="282575"/>
          </a:xfrm>
          <a:custGeom>
            <a:avLst/>
            <a:gdLst/>
            <a:ahLst/>
            <a:cxnLst/>
            <a:rect l="l" t="t" r="r" b="b"/>
            <a:pathLst>
              <a:path w="347344" h="282575">
                <a:moveTo>
                  <a:pt x="257175" y="0"/>
                </a:moveTo>
                <a:lnTo>
                  <a:pt x="253237" y="11430"/>
                </a:lnTo>
                <a:lnTo>
                  <a:pt x="269545" y="18577"/>
                </a:lnTo>
                <a:lnTo>
                  <a:pt x="283590" y="28416"/>
                </a:lnTo>
                <a:lnTo>
                  <a:pt x="312114" y="73925"/>
                </a:lnTo>
                <a:lnTo>
                  <a:pt x="320409" y="115732"/>
                </a:lnTo>
                <a:lnTo>
                  <a:pt x="321436" y="139827"/>
                </a:lnTo>
                <a:lnTo>
                  <a:pt x="320391" y="164689"/>
                </a:lnTo>
                <a:lnTo>
                  <a:pt x="312060" y="207603"/>
                </a:lnTo>
                <a:lnTo>
                  <a:pt x="283638" y="253857"/>
                </a:lnTo>
                <a:lnTo>
                  <a:pt x="253619" y="270891"/>
                </a:lnTo>
                <a:lnTo>
                  <a:pt x="257175" y="282321"/>
                </a:lnTo>
                <a:lnTo>
                  <a:pt x="295671" y="264302"/>
                </a:lnTo>
                <a:lnTo>
                  <a:pt x="323976" y="233045"/>
                </a:lnTo>
                <a:lnTo>
                  <a:pt x="341407" y="191135"/>
                </a:lnTo>
                <a:lnTo>
                  <a:pt x="347217" y="141224"/>
                </a:lnTo>
                <a:lnTo>
                  <a:pt x="345765" y="115359"/>
                </a:lnTo>
                <a:lnTo>
                  <a:pt x="334144" y="69536"/>
                </a:lnTo>
                <a:lnTo>
                  <a:pt x="311021" y="32146"/>
                </a:lnTo>
                <a:lnTo>
                  <a:pt x="277631" y="7381"/>
                </a:lnTo>
                <a:lnTo>
                  <a:pt x="257175" y="0"/>
                </a:lnTo>
                <a:close/>
              </a:path>
              <a:path w="347344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06194" y="3470275"/>
            <a:ext cx="1529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5925" algn="l"/>
                <a:tab pos="774065" algn="l"/>
              </a:tabLst>
            </a:pPr>
            <a:r>
              <a:rPr dirty="0" sz="2400">
                <a:latin typeface="Cambria Math"/>
                <a:cs typeface="Cambria Math"/>
              </a:rPr>
              <a:t>𝑙	x	=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baseline="2314" sz="3600" spc="780">
                <a:latin typeface="Cambria Math"/>
                <a:cs typeface="Cambria Math"/>
              </a:rPr>
              <a:t>ς</a:t>
            </a:r>
            <a:r>
              <a:rPr dirty="0" baseline="33333" sz="2625" spc="780">
                <a:latin typeface="Cambria Math"/>
                <a:cs typeface="Cambria Math"/>
              </a:rPr>
              <a:t>𝑛</a:t>
            </a:r>
            <a:endParaRPr baseline="33333" sz="2625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8352" y="3690873"/>
            <a:ext cx="629920" cy="20320"/>
          </a:xfrm>
          <a:custGeom>
            <a:avLst/>
            <a:gdLst/>
            <a:ahLst/>
            <a:cxnLst/>
            <a:rect l="l" t="t" r="r" b="b"/>
            <a:pathLst>
              <a:path w="629920" h="20320">
                <a:moveTo>
                  <a:pt x="629412" y="0"/>
                </a:moveTo>
                <a:lnTo>
                  <a:pt x="0" y="0"/>
                </a:lnTo>
                <a:lnTo>
                  <a:pt x="0" y="19812"/>
                </a:lnTo>
                <a:lnTo>
                  <a:pt x="629412" y="19812"/>
                </a:lnTo>
                <a:lnTo>
                  <a:pt x="629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00322" y="3374263"/>
            <a:ext cx="57785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75">
                <a:latin typeface="Cambria Math"/>
                <a:cs typeface="Cambria Math"/>
              </a:rPr>
              <a:t>𝑥−𝑥</a:t>
            </a:r>
            <a:r>
              <a:rPr dirty="0" baseline="-13409" sz="2175" spc="112">
                <a:latin typeface="Cambria Math"/>
                <a:cs typeface="Cambria Math"/>
              </a:rPr>
              <a:t>𝑖</a:t>
            </a:r>
            <a:endParaRPr baseline="-13409" sz="217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2205" y="3616578"/>
            <a:ext cx="234823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36980" algn="l"/>
              </a:tabLst>
            </a:pPr>
            <a:r>
              <a:rPr dirty="0" sz="1750" spc="90">
                <a:latin typeface="Cambria Math"/>
                <a:cs typeface="Cambria Math"/>
              </a:rPr>
              <a:t>𝑘	</a:t>
            </a:r>
            <a:r>
              <a:rPr dirty="0" sz="1750" spc="55">
                <a:latin typeface="Cambria Math"/>
                <a:cs typeface="Cambria Math"/>
              </a:rPr>
              <a:t>𝑖≠𝑘</a:t>
            </a:r>
            <a:r>
              <a:rPr dirty="0" sz="1750" spc="30">
                <a:latin typeface="Cambria Math"/>
                <a:cs typeface="Cambria Math"/>
              </a:rPr>
              <a:t> </a:t>
            </a:r>
            <a:r>
              <a:rPr dirty="0" baseline="-22222" sz="2625" spc="127">
                <a:latin typeface="Cambria Math"/>
                <a:cs typeface="Cambria Math"/>
              </a:rPr>
              <a:t>𝑥</a:t>
            </a:r>
            <a:r>
              <a:rPr dirty="0" baseline="-42145" sz="2175" spc="127">
                <a:latin typeface="Cambria Math"/>
                <a:cs typeface="Cambria Math"/>
              </a:rPr>
              <a:t>𝑘</a:t>
            </a:r>
            <a:r>
              <a:rPr dirty="0" baseline="-22222" sz="2625" spc="127">
                <a:latin typeface="Cambria Math"/>
                <a:cs typeface="Cambria Math"/>
              </a:rPr>
              <a:t>−𝑥</a:t>
            </a:r>
            <a:r>
              <a:rPr dirty="0" baseline="-42145" sz="2175" spc="127">
                <a:latin typeface="Cambria Math"/>
                <a:cs typeface="Cambria Math"/>
              </a:rPr>
              <a:t>𝑖</a:t>
            </a:r>
            <a:endParaRPr baseline="-42145" sz="217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52321" y="430784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7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7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1"/>
                </a:lnTo>
                <a:lnTo>
                  <a:pt x="280034" y="282321"/>
                </a:lnTo>
                <a:lnTo>
                  <a:pt x="318531" y="264302"/>
                </a:lnTo>
                <a:lnTo>
                  <a:pt x="346836" y="233045"/>
                </a:lnTo>
                <a:lnTo>
                  <a:pt x="364267" y="191135"/>
                </a:lnTo>
                <a:lnTo>
                  <a:pt x="370078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71977" y="430784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7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1"/>
                </a:lnTo>
                <a:lnTo>
                  <a:pt x="280035" y="282321"/>
                </a:lnTo>
                <a:lnTo>
                  <a:pt x="318531" y="264302"/>
                </a:lnTo>
                <a:lnTo>
                  <a:pt x="346837" y="233045"/>
                </a:lnTo>
                <a:lnTo>
                  <a:pt x="364267" y="191135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5" y="0"/>
                </a:lnTo>
                <a:close/>
              </a:path>
              <a:path w="370204" h="282575">
                <a:moveTo>
                  <a:pt x="90043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7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4" y="28416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8839" y="3765189"/>
            <a:ext cx="8495665" cy="8451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266950">
              <a:lnSpc>
                <a:spcPct val="100000"/>
              </a:lnSpc>
              <a:spcBef>
                <a:spcPts val="720"/>
              </a:spcBef>
            </a:pPr>
            <a:r>
              <a:rPr dirty="0" sz="1750" spc="45">
                <a:latin typeface="Cambria Math"/>
                <a:cs typeface="Cambria Math"/>
              </a:rPr>
              <a:t>𝑖=0</a:t>
            </a:r>
            <a:endParaRPr sz="17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  <a:tabLst>
                <a:tab pos="772795" algn="l"/>
                <a:tab pos="1069975" algn="l"/>
                <a:tab pos="2593340" algn="l"/>
                <a:tab pos="2890520" algn="l"/>
              </a:tabLst>
            </a:pPr>
            <a:r>
              <a:rPr dirty="0" sz="2400">
                <a:latin typeface="宋体"/>
                <a:cs typeface="宋体"/>
              </a:rPr>
              <a:t>用</a:t>
            </a:r>
            <a:r>
              <a:rPr dirty="0" sz="2400" spc="-170">
                <a:latin typeface="Cambria Math"/>
                <a:cs typeface="Cambria Math"/>
              </a:rPr>
              <a:t>𝑃</a:t>
            </a:r>
            <a:r>
              <a:rPr dirty="0" baseline="-15873" sz="2625" spc="-254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𝑥	</a:t>
            </a:r>
            <a:r>
              <a:rPr dirty="0" sz="2400" spc="-5">
                <a:latin typeface="宋体"/>
                <a:cs typeface="宋体"/>
              </a:rPr>
              <a:t>近似代替</a:t>
            </a:r>
            <a:r>
              <a:rPr dirty="0" sz="2400">
                <a:latin typeface="Cambria Math"/>
                <a:cs typeface="Cambria Math"/>
              </a:rPr>
              <a:t>𝑓	𝑥	</a:t>
            </a:r>
            <a:r>
              <a:rPr dirty="0" sz="2400" spc="5">
                <a:latin typeface="宋体"/>
                <a:cs typeface="宋体"/>
              </a:rPr>
              <a:t>，</a:t>
            </a:r>
            <a:r>
              <a:rPr dirty="0" sz="2400" spc="-5">
                <a:latin typeface="宋体"/>
                <a:cs typeface="宋体"/>
              </a:rPr>
              <a:t>在区间</a:t>
            </a:r>
            <a:r>
              <a:rPr dirty="0" sz="2400" spc="20">
                <a:latin typeface="Cambria Math"/>
                <a:cs typeface="Cambria Math"/>
              </a:rPr>
              <a:t>[𝑎,</a:t>
            </a:r>
            <a:r>
              <a:rPr dirty="0" sz="2400" spc="-175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𝑏]</a:t>
            </a:r>
            <a:r>
              <a:rPr dirty="0" sz="2400" spc="-5">
                <a:latin typeface="宋体"/>
                <a:cs typeface="宋体"/>
              </a:rPr>
              <a:t>上作定积分，得到近似等式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6194" y="4922901"/>
            <a:ext cx="331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765">
                <a:latin typeface="Cambria Math"/>
                <a:cs typeface="Cambria Math"/>
              </a:rPr>
              <a:t>׬</a:t>
            </a:r>
            <a:r>
              <a:rPr dirty="0" baseline="-26984" sz="2625" spc="315">
                <a:latin typeface="Cambria Math"/>
                <a:cs typeface="Cambria Math"/>
              </a:rPr>
              <a:t>𝑎</a:t>
            </a:r>
            <a:endParaRPr baseline="-26984" sz="262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16429" y="499668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5" h="282575">
                <a:moveTo>
                  <a:pt x="280034" y="0"/>
                </a:moveTo>
                <a:lnTo>
                  <a:pt x="276097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6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1"/>
                </a:lnTo>
                <a:lnTo>
                  <a:pt x="280034" y="282321"/>
                </a:lnTo>
                <a:lnTo>
                  <a:pt x="318531" y="264302"/>
                </a:lnTo>
                <a:lnTo>
                  <a:pt x="346837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5" h="282575">
                <a:moveTo>
                  <a:pt x="90043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1"/>
                </a:lnTo>
                <a:lnTo>
                  <a:pt x="93598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59834" y="5063109"/>
            <a:ext cx="292354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  <a:tab pos="1268095" algn="l"/>
                <a:tab pos="2775585" algn="l"/>
              </a:tabLst>
            </a:pPr>
            <a:r>
              <a:rPr dirty="0" sz="1750" spc="210">
                <a:latin typeface="Cambria Math"/>
                <a:cs typeface="Cambria Math"/>
              </a:rPr>
              <a:t>𝑘</a:t>
            </a:r>
            <a:r>
              <a:rPr dirty="0" sz="1750" spc="-40">
                <a:latin typeface="Cambria Math"/>
                <a:cs typeface="Cambria Math"/>
              </a:rPr>
              <a:t>=</a:t>
            </a:r>
            <a:r>
              <a:rPr dirty="0" sz="1750" spc="40">
                <a:latin typeface="Cambria Math"/>
                <a:cs typeface="Cambria Math"/>
              </a:rPr>
              <a:t>0</a:t>
            </a:r>
            <a:r>
              <a:rPr dirty="0" sz="1750">
                <a:latin typeface="Cambria Math"/>
                <a:cs typeface="Cambria Math"/>
              </a:rPr>
              <a:t>	</a:t>
            </a:r>
            <a:r>
              <a:rPr dirty="0" baseline="3174" sz="2625" spc="254">
                <a:latin typeface="Cambria Math"/>
                <a:cs typeface="Cambria Math"/>
              </a:rPr>
              <a:t>𝑘</a:t>
            </a:r>
            <a:r>
              <a:rPr dirty="0" baseline="3174" sz="2625">
                <a:latin typeface="Cambria Math"/>
                <a:cs typeface="Cambria Math"/>
              </a:rPr>
              <a:t>	</a:t>
            </a:r>
            <a:r>
              <a:rPr dirty="0" baseline="3174" sz="2625" spc="254">
                <a:latin typeface="Cambria Math"/>
                <a:cs typeface="Cambria Math"/>
              </a:rPr>
              <a:t>𝑘</a:t>
            </a:r>
            <a:r>
              <a:rPr dirty="0" baseline="3174" sz="2625">
                <a:latin typeface="Cambria Math"/>
                <a:cs typeface="Cambria Math"/>
              </a:rPr>
              <a:t>	</a:t>
            </a:r>
            <a:r>
              <a:rPr dirty="0" baseline="3174" sz="2625" spc="254">
                <a:latin typeface="Cambria Math"/>
                <a:cs typeface="Cambria Math"/>
              </a:rPr>
              <a:t>𝑘</a:t>
            </a:r>
            <a:endParaRPr baseline="3174" sz="26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6401" y="4907660"/>
            <a:ext cx="5091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569595" algn="l"/>
                <a:tab pos="868044" algn="l"/>
                <a:tab pos="2307590" algn="l"/>
                <a:tab pos="2618105" algn="l"/>
                <a:tab pos="3235325" algn="l"/>
                <a:tab pos="3592195" algn="l"/>
                <a:tab pos="4825365" algn="l"/>
              </a:tabLst>
            </a:pPr>
            <a:r>
              <a:rPr dirty="0" baseline="46031" sz="2625" spc="157">
                <a:latin typeface="Cambria Math"/>
                <a:cs typeface="Cambria Math"/>
              </a:rPr>
              <a:t>𝑏</a:t>
            </a:r>
            <a:r>
              <a:rPr dirty="0" baseline="46031" sz="2625" spc="9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𝑓	𝑥	𝑑𝑥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≈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baseline="2314" sz="3600" spc="345">
                <a:latin typeface="Cambria Math"/>
                <a:cs typeface="Cambria Math"/>
              </a:rPr>
              <a:t>σ</a:t>
            </a:r>
            <a:r>
              <a:rPr dirty="0" baseline="30158" sz="2625" spc="345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𝜆	</a:t>
            </a:r>
            <a:r>
              <a:rPr dirty="0" sz="2400" spc="25">
                <a:latin typeface="Cambria Math"/>
                <a:cs typeface="Cambria Math"/>
              </a:rPr>
              <a:t>𝑓(𝑥	</a:t>
            </a:r>
            <a:r>
              <a:rPr dirty="0" sz="2400">
                <a:latin typeface="Cambria Math"/>
                <a:cs typeface="Cambria Math"/>
              </a:rPr>
              <a:t>)	</a:t>
            </a:r>
            <a:r>
              <a:rPr dirty="0" sz="2400">
                <a:latin typeface="宋体"/>
                <a:cs typeface="宋体"/>
              </a:rPr>
              <a:t>其中</a:t>
            </a:r>
            <a:r>
              <a:rPr dirty="0" sz="2400" spc="600">
                <a:latin typeface="宋体"/>
                <a:cs typeface="宋体"/>
              </a:rPr>
              <a:t> </a:t>
            </a:r>
            <a:r>
              <a:rPr dirty="0" sz="2400">
                <a:latin typeface="Cambria Math"/>
                <a:cs typeface="Cambria Math"/>
              </a:rPr>
              <a:t>𝜆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6341" y="4922901"/>
            <a:ext cx="331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765">
                <a:latin typeface="Cambria Math"/>
                <a:cs typeface="Cambria Math"/>
              </a:rPr>
              <a:t>׬</a:t>
            </a:r>
            <a:r>
              <a:rPr dirty="0" baseline="-26984" sz="2625" spc="315">
                <a:latin typeface="Cambria Math"/>
                <a:cs typeface="Cambria Math"/>
              </a:rPr>
              <a:t>𝑎</a:t>
            </a:r>
            <a:endParaRPr baseline="-26984" sz="262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24648" y="4724780"/>
            <a:ext cx="36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105">
                <a:latin typeface="Cambria Math"/>
                <a:cs typeface="Cambria Math"/>
              </a:rPr>
              <a:t>𝑏</a:t>
            </a:r>
            <a:r>
              <a:rPr dirty="0" sz="1750" spc="5">
                <a:latin typeface="Cambria Math"/>
                <a:cs typeface="Cambria Math"/>
              </a:rPr>
              <a:t> </a:t>
            </a:r>
            <a:r>
              <a:rPr dirty="0" baseline="-33564" sz="3600">
                <a:latin typeface="Cambria Math"/>
                <a:cs typeface="Cambria Math"/>
              </a:rPr>
              <a:t>𝑙</a:t>
            </a:r>
            <a:endParaRPr baseline="-33564" sz="3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6560" y="5052440"/>
            <a:ext cx="16002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70">
                <a:latin typeface="Cambria Math"/>
                <a:cs typeface="Cambria Math"/>
              </a:rPr>
              <a:t>𝑘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30617" y="4996688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4" y="0"/>
                </a:moveTo>
                <a:lnTo>
                  <a:pt x="276098" y="11430"/>
                </a:lnTo>
                <a:lnTo>
                  <a:pt x="292405" y="18577"/>
                </a:lnTo>
                <a:lnTo>
                  <a:pt x="306450" y="28416"/>
                </a:lnTo>
                <a:lnTo>
                  <a:pt x="334974" y="73925"/>
                </a:lnTo>
                <a:lnTo>
                  <a:pt x="343269" y="115732"/>
                </a:lnTo>
                <a:lnTo>
                  <a:pt x="344297" y="139826"/>
                </a:lnTo>
                <a:lnTo>
                  <a:pt x="343251" y="164689"/>
                </a:lnTo>
                <a:lnTo>
                  <a:pt x="334920" y="207603"/>
                </a:lnTo>
                <a:lnTo>
                  <a:pt x="306498" y="253857"/>
                </a:lnTo>
                <a:lnTo>
                  <a:pt x="276478" y="270891"/>
                </a:lnTo>
                <a:lnTo>
                  <a:pt x="280034" y="282321"/>
                </a:lnTo>
                <a:lnTo>
                  <a:pt x="318531" y="264302"/>
                </a:lnTo>
                <a:lnTo>
                  <a:pt x="346836" y="233044"/>
                </a:lnTo>
                <a:lnTo>
                  <a:pt x="364267" y="191134"/>
                </a:lnTo>
                <a:lnTo>
                  <a:pt x="370077" y="141224"/>
                </a:lnTo>
                <a:lnTo>
                  <a:pt x="368625" y="115359"/>
                </a:lnTo>
                <a:lnTo>
                  <a:pt x="357004" y="69536"/>
                </a:lnTo>
                <a:lnTo>
                  <a:pt x="333881" y="32146"/>
                </a:lnTo>
                <a:lnTo>
                  <a:pt x="300491" y="7381"/>
                </a:lnTo>
                <a:lnTo>
                  <a:pt x="280034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1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18881" y="4907660"/>
            <a:ext cx="2550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245" algn="l"/>
                <a:tab pos="885825" algn="l"/>
              </a:tabLst>
            </a:pPr>
            <a:r>
              <a:rPr dirty="0" sz="2400">
                <a:latin typeface="Cambria Math"/>
                <a:cs typeface="Cambria Math"/>
              </a:rPr>
              <a:t>𝑥	𝑑𝑥	𝑘 = </a:t>
            </a:r>
            <a:r>
              <a:rPr dirty="0" sz="2400" spc="-5">
                <a:latin typeface="Cambria Math"/>
                <a:cs typeface="Cambria Math"/>
              </a:rPr>
              <a:t>0,1, </a:t>
            </a:r>
            <a:r>
              <a:rPr dirty="0" sz="2400">
                <a:latin typeface="Cambria Math"/>
                <a:cs typeface="Cambria Math"/>
              </a:rPr>
              <a:t>… ,</a:t>
            </a:r>
            <a:r>
              <a:rPr dirty="0" sz="2400" spc="-1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939" y="5516981"/>
            <a:ext cx="58178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由此得到的求积公式称</a:t>
            </a:r>
            <a:r>
              <a:rPr dirty="0" sz="2400" spc="-25">
                <a:latin typeface="宋体"/>
                <a:cs typeface="宋体"/>
              </a:rPr>
              <a:t>为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插值型求积公式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0314" y="134023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38504"/>
            <a:ext cx="6003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  <a:tab pos="949960" algn="l"/>
                <a:tab pos="1297305" algn="l"/>
              </a:tabLst>
            </a:pPr>
            <a:r>
              <a:rPr dirty="0" spc="-10">
                <a:latin typeface="宋体"/>
                <a:cs typeface="宋体"/>
              </a:rPr>
              <a:t>设</a:t>
            </a:r>
            <a:r>
              <a:rPr dirty="0" spc="-5"/>
              <a:t>𝑓	𝑥	</a:t>
            </a:r>
            <a:r>
              <a:rPr dirty="0" spc="-5">
                <a:latin typeface="宋体"/>
                <a:cs typeface="宋体"/>
              </a:rPr>
              <a:t>在区间</a:t>
            </a:r>
            <a:r>
              <a:rPr dirty="0" spc="20"/>
              <a:t>[𝑎,</a:t>
            </a:r>
            <a:r>
              <a:rPr dirty="0" spc="-220"/>
              <a:t> </a:t>
            </a:r>
            <a:r>
              <a:rPr dirty="0" spc="20"/>
              <a:t>𝑏]</a:t>
            </a:r>
            <a:r>
              <a:rPr dirty="0" spc="-5">
                <a:latin typeface="宋体"/>
                <a:cs typeface="宋体"/>
              </a:rPr>
              <a:t>上足够光滑，则有</a:t>
            </a:r>
          </a:p>
        </p:txBody>
      </p:sp>
      <p:sp>
        <p:nvSpPr>
          <p:cNvPr id="6" name="object 6"/>
          <p:cNvSpPr/>
          <p:nvPr/>
        </p:nvSpPr>
        <p:spPr>
          <a:xfrm>
            <a:off x="1344930" y="2288158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5552" y="2186686"/>
            <a:ext cx="568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760" algn="l"/>
              </a:tabLst>
            </a:pP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773" y="2369566"/>
            <a:ext cx="5289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5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8677" y="2044954"/>
            <a:ext cx="860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1825" sz="4200" spc="-7">
                <a:latin typeface="Cambria Math"/>
                <a:cs typeface="Cambria Math"/>
              </a:rPr>
              <a:t>=</a:t>
            </a:r>
            <a:r>
              <a:rPr dirty="0" baseline="-21825" sz="4200" spc="135">
                <a:latin typeface="Cambria Math"/>
                <a:cs typeface="Cambria Math"/>
              </a:rPr>
              <a:t> </a:t>
            </a: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8254" y="2186686"/>
            <a:ext cx="20504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𝑙</a:t>
            </a:r>
            <a:r>
              <a:rPr dirty="0" baseline="-16260" sz="3075" spc="75">
                <a:latin typeface="Cambria Math"/>
                <a:cs typeface="Cambria Math"/>
              </a:rPr>
              <a:t>𝑘 </a:t>
            </a:r>
            <a:r>
              <a:rPr dirty="0" sz="2800" spc="20">
                <a:latin typeface="Cambria Math"/>
                <a:cs typeface="Cambria Math"/>
              </a:rPr>
              <a:t>(𝑥)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sz="2800" spc="50">
                <a:latin typeface="Cambria Math"/>
                <a:cs typeface="Cambria Math"/>
              </a:rPr>
              <a:t>𝑓(𝑥</a:t>
            </a:r>
            <a:r>
              <a:rPr dirty="0" baseline="-16260" sz="3075" spc="75">
                <a:latin typeface="Cambria Math"/>
                <a:cs typeface="Cambria Math"/>
              </a:rPr>
              <a:t>𝑘</a:t>
            </a:r>
            <a:r>
              <a:rPr dirty="0" sz="2800" spc="50">
                <a:latin typeface="Times New Roman"/>
                <a:cs typeface="Times New Roman"/>
              </a:rPr>
              <a:t>)+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8071" y="2441194"/>
            <a:ext cx="1155700" cy="22860"/>
          </a:xfrm>
          <a:custGeom>
            <a:avLst/>
            <a:gdLst/>
            <a:ahLst/>
            <a:cxnLst/>
            <a:rect l="l" t="t" r="r" b="b"/>
            <a:pathLst>
              <a:path w="1155700" h="22860">
                <a:moveTo>
                  <a:pt x="1155191" y="0"/>
                </a:moveTo>
                <a:lnTo>
                  <a:pt x="0" y="0"/>
                </a:lnTo>
                <a:lnTo>
                  <a:pt x="0" y="22860"/>
                </a:lnTo>
                <a:lnTo>
                  <a:pt x="1155191" y="22860"/>
                </a:lnTo>
                <a:lnTo>
                  <a:pt x="1155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29935" y="2090927"/>
            <a:ext cx="577215" cy="198120"/>
          </a:xfrm>
          <a:custGeom>
            <a:avLst/>
            <a:gdLst/>
            <a:ahLst/>
            <a:cxnLst/>
            <a:rect l="l" t="t" r="r" b="b"/>
            <a:pathLst>
              <a:path w="577214" h="198119">
                <a:moveTo>
                  <a:pt x="513714" y="0"/>
                </a:moveTo>
                <a:lnTo>
                  <a:pt x="510921" y="8000"/>
                </a:lnTo>
                <a:lnTo>
                  <a:pt x="522398" y="13027"/>
                </a:lnTo>
                <a:lnTo>
                  <a:pt x="532256" y="19923"/>
                </a:lnTo>
                <a:lnTo>
                  <a:pt x="555863" y="65643"/>
                </a:lnTo>
                <a:lnTo>
                  <a:pt x="558800" y="97917"/>
                </a:lnTo>
                <a:lnTo>
                  <a:pt x="558061" y="115321"/>
                </a:lnTo>
                <a:lnTo>
                  <a:pt x="546988" y="157987"/>
                </a:lnTo>
                <a:lnTo>
                  <a:pt x="511301" y="189611"/>
                </a:lnTo>
                <a:lnTo>
                  <a:pt x="513714" y="197612"/>
                </a:lnTo>
                <a:lnTo>
                  <a:pt x="551523" y="175216"/>
                </a:lnTo>
                <a:lnTo>
                  <a:pt x="572754" y="133810"/>
                </a:lnTo>
                <a:lnTo>
                  <a:pt x="576834" y="98933"/>
                </a:lnTo>
                <a:lnTo>
                  <a:pt x="575810" y="80783"/>
                </a:lnTo>
                <a:lnTo>
                  <a:pt x="560451" y="34671"/>
                </a:lnTo>
                <a:lnTo>
                  <a:pt x="528071" y="5167"/>
                </a:lnTo>
                <a:lnTo>
                  <a:pt x="513714" y="0"/>
                </a:lnTo>
                <a:close/>
              </a:path>
              <a:path w="577214" h="198119">
                <a:moveTo>
                  <a:pt x="62991" y="0"/>
                </a:moveTo>
                <a:lnTo>
                  <a:pt x="25308" y="22502"/>
                </a:lnTo>
                <a:lnTo>
                  <a:pt x="4032" y="64039"/>
                </a:lnTo>
                <a:lnTo>
                  <a:pt x="0" y="98933"/>
                </a:lnTo>
                <a:lnTo>
                  <a:pt x="1004" y="117080"/>
                </a:lnTo>
                <a:lnTo>
                  <a:pt x="16255" y="163068"/>
                </a:lnTo>
                <a:lnTo>
                  <a:pt x="48635" y="192464"/>
                </a:lnTo>
                <a:lnTo>
                  <a:pt x="62991" y="197612"/>
                </a:lnTo>
                <a:lnTo>
                  <a:pt x="65531" y="189611"/>
                </a:lnTo>
                <a:lnTo>
                  <a:pt x="54221" y="184634"/>
                </a:lnTo>
                <a:lnTo>
                  <a:pt x="44481" y="177704"/>
                </a:lnTo>
                <a:lnTo>
                  <a:pt x="20923" y="131143"/>
                </a:lnTo>
                <a:lnTo>
                  <a:pt x="18034" y="97917"/>
                </a:lnTo>
                <a:lnTo>
                  <a:pt x="18752" y="81035"/>
                </a:lnTo>
                <a:lnTo>
                  <a:pt x="29717" y="39370"/>
                </a:lnTo>
                <a:lnTo>
                  <a:pt x="65786" y="8000"/>
                </a:lnTo>
                <a:lnTo>
                  <a:pt x="6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87466" y="2025142"/>
            <a:ext cx="46355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r>
              <a:rPr dirty="0" sz="1650" spc="20">
                <a:latin typeface="Cambria Math"/>
                <a:cs typeface="Cambria Math"/>
              </a:rPr>
              <a:t>+</a:t>
            </a:r>
            <a:r>
              <a:rPr dirty="0" sz="1650" spc="8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8713" y="2150110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10" h="240030">
                <a:moveTo>
                  <a:pt x="244601" y="0"/>
                </a:moveTo>
                <a:lnTo>
                  <a:pt x="241173" y="9778"/>
                </a:lnTo>
                <a:lnTo>
                  <a:pt x="255055" y="15801"/>
                </a:lnTo>
                <a:lnTo>
                  <a:pt x="266985" y="24145"/>
                </a:lnTo>
                <a:lnTo>
                  <a:pt x="291228" y="62829"/>
                </a:lnTo>
                <a:lnTo>
                  <a:pt x="299212" y="118872"/>
                </a:lnTo>
                <a:lnTo>
                  <a:pt x="298328" y="140013"/>
                </a:lnTo>
                <a:lnTo>
                  <a:pt x="284988" y="191769"/>
                </a:lnTo>
                <a:lnTo>
                  <a:pt x="255198" y="224202"/>
                </a:lnTo>
                <a:lnTo>
                  <a:pt x="241553" y="230250"/>
                </a:lnTo>
                <a:lnTo>
                  <a:pt x="244601" y="240029"/>
                </a:lnTo>
                <a:lnTo>
                  <a:pt x="290393" y="212812"/>
                </a:lnTo>
                <a:lnTo>
                  <a:pt x="316166" y="162512"/>
                </a:lnTo>
                <a:lnTo>
                  <a:pt x="321056" y="120141"/>
                </a:lnTo>
                <a:lnTo>
                  <a:pt x="319817" y="98115"/>
                </a:lnTo>
                <a:lnTo>
                  <a:pt x="309911" y="59062"/>
                </a:lnTo>
                <a:lnTo>
                  <a:pt x="277256" y="15398"/>
                </a:lnTo>
                <a:lnTo>
                  <a:pt x="262006" y="6282"/>
                </a:lnTo>
                <a:lnTo>
                  <a:pt x="244601" y="0"/>
                </a:lnTo>
                <a:close/>
              </a:path>
              <a:path w="321310" h="240030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1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36007" y="2073910"/>
            <a:ext cx="10623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8685" algn="l"/>
              </a:tabLst>
            </a:pPr>
            <a:r>
              <a:rPr dirty="0" sz="2050" spc="175">
                <a:latin typeface="Cambria Math"/>
                <a:cs typeface="Cambria Math"/>
              </a:rPr>
              <a:t>𝑓</a:t>
            </a:r>
            <a:r>
              <a:rPr dirty="0" sz="2050" spc="175">
                <a:latin typeface="Cambria Math"/>
                <a:cs typeface="Cambria Math"/>
              </a:rPr>
              <a:t>	</a:t>
            </a:r>
            <a:r>
              <a:rPr dirty="0" sz="2050" spc="240">
                <a:latin typeface="Cambria Math"/>
                <a:cs typeface="Cambria Math"/>
              </a:rPr>
              <a:t>𝜉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7589" y="2537205"/>
            <a:ext cx="680720" cy="240029"/>
          </a:xfrm>
          <a:custGeom>
            <a:avLst/>
            <a:gdLst/>
            <a:ahLst/>
            <a:cxnLst/>
            <a:rect l="l" t="t" r="r" b="b"/>
            <a:pathLst>
              <a:path w="680720" h="240030">
                <a:moveTo>
                  <a:pt x="604265" y="0"/>
                </a:moveTo>
                <a:lnTo>
                  <a:pt x="600837" y="9779"/>
                </a:lnTo>
                <a:lnTo>
                  <a:pt x="614719" y="15801"/>
                </a:lnTo>
                <a:lnTo>
                  <a:pt x="626649" y="24145"/>
                </a:lnTo>
                <a:lnTo>
                  <a:pt x="650892" y="62829"/>
                </a:lnTo>
                <a:lnTo>
                  <a:pt x="658876" y="118872"/>
                </a:lnTo>
                <a:lnTo>
                  <a:pt x="657992" y="140013"/>
                </a:lnTo>
                <a:lnTo>
                  <a:pt x="644651" y="191770"/>
                </a:lnTo>
                <a:lnTo>
                  <a:pt x="614862" y="224202"/>
                </a:lnTo>
                <a:lnTo>
                  <a:pt x="601218" y="230251"/>
                </a:lnTo>
                <a:lnTo>
                  <a:pt x="604265" y="240030"/>
                </a:lnTo>
                <a:lnTo>
                  <a:pt x="650057" y="212812"/>
                </a:lnTo>
                <a:lnTo>
                  <a:pt x="675830" y="162512"/>
                </a:lnTo>
                <a:lnTo>
                  <a:pt x="680720" y="120142"/>
                </a:lnTo>
                <a:lnTo>
                  <a:pt x="679481" y="98115"/>
                </a:lnTo>
                <a:lnTo>
                  <a:pt x="669575" y="59062"/>
                </a:lnTo>
                <a:lnTo>
                  <a:pt x="636920" y="15398"/>
                </a:lnTo>
                <a:lnTo>
                  <a:pt x="621670" y="6282"/>
                </a:lnTo>
                <a:lnTo>
                  <a:pt x="604265" y="0"/>
                </a:lnTo>
                <a:close/>
              </a:path>
              <a:path w="680720" h="240030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1" y="240030"/>
                </a:lnTo>
                <a:lnTo>
                  <a:pt x="79628" y="230251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2"/>
                </a:lnTo>
                <a:lnTo>
                  <a:pt x="66127" y="15801"/>
                </a:lnTo>
                <a:lnTo>
                  <a:pt x="80010" y="9779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21248" y="2461005"/>
            <a:ext cx="7181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5">
                <a:latin typeface="Cambria Math"/>
                <a:cs typeface="Cambria Math"/>
              </a:rPr>
              <a:t>𝑛+1</a:t>
            </a:r>
            <a:r>
              <a:rPr dirty="0" sz="2050" spc="315">
                <a:latin typeface="Cambria Math"/>
                <a:cs typeface="Cambria Math"/>
              </a:rPr>
              <a:t> </a:t>
            </a:r>
            <a:r>
              <a:rPr dirty="0" sz="2050" spc="-5">
                <a:latin typeface="Cambria Math"/>
                <a:cs typeface="Cambria Math"/>
              </a:rPr>
              <a:t>!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8444" y="2355850"/>
            <a:ext cx="53848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95">
                <a:latin typeface="Cambria Math"/>
                <a:cs typeface="Cambria Math"/>
              </a:rPr>
              <a:t>𝑛</a:t>
            </a:r>
            <a:r>
              <a:rPr dirty="0" sz="2050" spc="-50">
                <a:latin typeface="Cambria Math"/>
                <a:cs typeface="Cambria Math"/>
              </a:rPr>
              <a:t>+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0889" y="2186686"/>
            <a:ext cx="47142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  <a:tab pos="1826260" algn="l"/>
              </a:tabLst>
            </a:pPr>
            <a:r>
              <a:rPr dirty="0" sz="2800" spc="-5">
                <a:latin typeface="Cambria Math"/>
                <a:cs typeface="Cambria Math"/>
              </a:rPr>
              <a:t>𝜔	</a:t>
            </a:r>
            <a:r>
              <a:rPr dirty="0" sz="2800" spc="20">
                <a:latin typeface="Cambria Math"/>
                <a:cs typeface="Cambria Math"/>
              </a:rPr>
              <a:t>(𝑥)	</a:t>
            </a:r>
            <a:r>
              <a:rPr dirty="0" sz="2800" spc="-5">
                <a:latin typeface="Times New Roman"/>
                <a:cs typeface="Times New Roman"/>
              </a:rPr>
              <a:t>ξ</a:t>
            </a:r>
            <a:r>
              <a:rPr dirty="0" sz="2800" spc="-5">
                <a:latin typeface="宋体"/>
                <a:cs typeface="宋体"/>
              </a:rPr>
              <a:t>∈</a:t>
            </a:r>
            <a:r>
              <a:rPr dirty="0" sz="2800" spc="-5">
                <a:latin typeface="Times New Roman"/>
                <a:cs typeface="Times New Roman"/>
              </a:rPr>
              <a:t>(a,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b)</a:t>
            </a:r>
            <a:r>
              <a:rPr dirty="0" sz="2800" spc="-5">
                <a:latin typeface="宋体"/>
                <a:cs typeface="宋体"/>
              </a:rPr>
              <a:t>且依赖</a:t>
            </a:r>
            <a:r>
              <a:rPr dirty="0" sz="2800" spc="-15">
                <a:latin typeface="宋体"/>
                <a:cs typeface="宋体"/>
              </a:rPr>
              <a:t>于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3010026"/>
            <a:ext cx="2513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其截断误差为：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3350" y="4126813"/>
            <a:ext cx="19431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36014" y="405904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86557" y="4198442"/>
            <a:ext cx="1879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30117" y="405904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2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8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761103" y="4140530"/>
            <a:ext cx="5308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8544" y="3957650"/>
            <a:ext cx="3834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93725" algn="l"/>
                <a:tab pos="1040765" algn="l"/>
                <a:tab pos="2188210" algn="l"/>
                <a:tab pos="2536190" algn="l"/>
              </a:tabLst>
            </a:pPr>
            <a:r>
              <a:rPr dirty="0" sz="2800" spc="-5">
                <a:latin typeface="Cambria Math"/>
                <a:cs typeface="Cambria Math"/>
              </a:rPr>
              <a:t>𝑅	𝑥	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baseline="-2976" sz="4200" spc="-150">
                <a:latin typeface="Cambria Math"/>
                <a:cs typeface="Cambria Math"/>
              </a:rPr>
              <a:t>׬</a:t>
            </a:r>
            <a:r>
              <a:rPr dirty="0" baseline="46070" sz="3075" spc="-150">
                <a:latin typeface="Cambria Math"/>
                <a:cs typeface="Cambria Math"/>
              </a:rPr>
              <a:t>𝑏</a:t>
            </a:r>
            <a:r>
              <a:rPr dirty="0" baseline="46070" sz="3075" spc="1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𝑥	𝑑𝑥 −</a:t>
            </a:r>
            <a:r>
              <a:rPr dirty="0" sz="2800" spc="20">
                <a:latin typeface="Cambria Math"/>
                <a:cs typeface="Cambria Math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29810" sz="3075" spc="390">
                <a:latin typeface="Cambria Math"/>
                <a:cs typeface="Cambria Math"/>
              </a:rPr>
              <a:t>𝑛</a:t>
            </a:r>
            <a:endParaRPr baseline="29810" sz="307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01107" y="3957650"/>
            <a:ext cx="16694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85">
                <a:latin typeface="Cambria Math"/>
                <a:cs typeface="Cambria Math"/>
              </a:rPr>
              <a:t>𝜆</a:t>
            </a:r>
            <a:r>
              <a:rPr dirty="0" baseline="-16260" sz="3075" spc="127">
                <a:latin typeface="Cambria Math"/>
                <a:cs typeface="Cambria Math"/>
              </a:rPr>
              <a:t>𝑘</a:t>
            </a:r>
            <a:r>
              <a:rPr dirty="0" sz="2800" spc="85">
                <a:latin typeface="Cambria Math"/>
                <a:cs typeface="Cambria Math"/>
              </a:rPr>
              <a:t>𝑓(𝑥</a:t>
            </a:r>
            <a:r>
              <a:rPr dirty="0" baseline="-16260" sz="3075" spc="127">
                <a:latin typeface="Cambria Math"/>
                <a:cs typeface="Cambria Math"/>
              </a:rPr>
              <a:t>𝑘</a:t>
            </a:r>
            <a:r>
              <a:rPr dirty="0" sz="2800" spc="85">
                <a:latin typeface="Cambria Math"/>
                <a:cs typeface="Cambria Math"/>
              </a:rPr>
              <a:t>)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18401" y="3974413"/>
            <a:ext cx="234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10">
                <a:latin typeface="Cambria Math"/>
                <a:cs typeface="Cambria Math"/>
              </a:rPr>
              <a:t>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55560" y="4198442"/>
            <a:ext cx="1879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27189" y="3845178"/>
            <a:ext cx="4019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1355" sz="3075" spc="172">
                <a:latin typeface="Cambria Math"/>
                <a:cs typeface="Cambria Math"/>
              </a:rPr>
              <a:t>𝑏</a:t>
            </a:r>
            <a:r>
              <a:rPr dirty="0" baseline="1355" sz="3075" spc="-30">
                <a:latin typeface="Cambria Math"/>
                <a:cs typeface="Cambria Math"/>
              </a:rPr>
              <a:t> </a:t>
            </a:r>
            <a:r>
              <a:rPr dirty="0" sz="2050" spc="95">
                <a:latin typeface="Cambria Math"/>
                <a:cs typeface="Cambria Math"/>
              </a:rPr>
              <a:t>𝑓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59980" y="4212082"/>
            <a:ext cx="1155700" cy="22860"/>
          </a:xfrm>
          <a:custGeom>
            <a:avLst/>
            <a:gdLst/>
            <a:ahLst/>
            <a:cxnLst/>
            <a:rect l="l" t="t" r="r" b="b"/>
            <a:pathLst>
              <a:path w="1155700" h="22860">
                <a:moveTo>
                  <a:pt x="1155192" y="0"/>
                </a:moveTo>
                <a:lnTo>
                  <a:pt x="0" y="0"/>
                </a:lnTo>
                <a:lnTo>
                  <a:pt x="0" y="22860"/>
                </a:lnTo>
                <a:lnTo>
                  <a:pt x="1155192" y="22860"/>
                </a:lnTo>
                <a:lnTo>
                  <a:pt x="1155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41843" y="3861815"/>
            <a:ext cx="577215" cy="198120"/>
          </a:xfrm>
          <a:custGeom>
            <a:avLst/>
            <a:gdLst/>
            <a:ahLst/>
            <a:cxnLst/>
            <a:rect l="l" t="t" r="r" b="b"/>
            <a:pathLst>
              <a:path w="577215" h="198120">
                <a:moveTo>
                  <a:pt x="513714" y="0"/>
                </a:moveTo>
                <a:lnTo>
                  <a:pt x="510921" y="8000"/>
                </a:lnTo>
                <a:lnTo>
                  <a:pt x="522398" y="13027"/>
                </a:lnTo>
                <a:lnTo>
                  <a:pt x="532257" y="19923"/>
                </a:lnTo>
                <a:lnTo>
                  <a:pt x="555863" y="65643"/>
                </a:lnTo>
                <a:lnTo>
                  <a:pt x="558800" y="97916"/>
                </a:lnTo>
                <a:lnTo>
                  <a:pt x="558061" y="115321"/>
                </a:lnTo>
                <a:lnTo>
                  <a:pt x="546988" y="157987"/>
                </a:lnTo>
                <a:lnTo>
                  <a:pt x="511301" y="189610"/>
                </a:lnTo>
                <a:lnTo>
                  <a:pt x="513714" y="197611"/>
                </a:lnTo>
                <a:lnTo>
                  <a:pt x="551523" y="175216"/>
                </a:lnTo>
                <a:lnTo>
                  <a:pt x="572754" y="133810"/>
                </a:lnTo>
                <a:lnTo>
                  <a:pt x="576833" y="98932"/>
                </a:lnTo>
                <a:lnTo>
                  <a:pt x="575810" y="80783"/>
                </a:lnTo>
                <a:lnTo>
                  <a:pt x="560451" y="34670"/>
                </a:lnTo>
                <a:lnTo>
                  <a:pt x="528071" y="5167"/>
                </a:lnTo>
                <a:lnTo>
                  <a:pt x="513714" y="0"/>
                </a:lnTo>
                <a:close/>
              </a:path>
              <a:path w="577215" h="198120">
                <a:moveTo>
                  <a:pt x="62991" y="0"/>
                </a:moveTo>
                <a:lnTo>
                  <a:pt x="25308" y="22502"/>
                </a:lnTo>
                <a:lnTo>
                  <a:pt x="4032" y="64039"/>
                </a:lnTo>
                <a:lnTo>
                  <a:pt x="0" y="98932"/>
                </a:lnTo>
                <a:lnTo>
                  <a:pt x="1004" y="117080"/>
                </a:lnTo>
                <a:lnTo>
                  <a:pt x="16255" y="163067"/>
                </a:lnTo>
                <a:lnTo>
                  <a:pt x="48635" y="192464"/>
                </a:lnTo>
                <a:lnTo>
                  <a:pt x="62991" y="197611"/>
                </a:lnTo>
                <a:lnTo>
                  <a:pt x="65531" y="189610"/>
                </a:lnTo>
                <a:lnTo>
                  <a:pt x="54221" y="184634"/>
                </a:lnTo>
                <a:lnTo>
                  <a:pt x="44481" y="177704"/>
                </a:lnTo>
                <a:lnTo>
                  <a:pt x="20923" y="131143"/>
                </a:lnTo>
                <a:lnTo>
                  <a:pt x="18033" y="97916"/>
                </a:lnTo>
                <a:lnTo>
                  <a:pt x="18752" y="81035"/>
                </a:lnTo>
                <a:lnTo>
                  <a:pt x="29717" y="39369"/>
                </a:lnTo>
                <a:lnTo>
                  <a:pt x="65785" y="8000"/>
                </a:lnTo>
                <a:lnTo>
                  <a:pt x="6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700009" y="3796410"/>
            <a:ext cx="46355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r>
              <a:rPr dirty="0" sz="1650" spc="20">
                <a:latin typeface="Cambria Math"/>
                <a:cs typeface="Cambria Math"/>
              </a:rPr>
              <a:t>+</a:t>
            </a:r>
            <a:r>
              <a:rPr dirty="0" sz="1650" spc="8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70620" y="3920997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09" h="240029">
                <a:moveTo>
                  <a:pt x="244601" y="0"/>
                </a:moveTo>
                <a:lnTo>
                  <a:pt x="241173" y="9778"/>
                </a:lnTo>
                <a:lnTo>
                  <a:pt x="255055" y="15801"/>
                </a:lnTo>
                <a:lnTo>
                  <a:pt x="266985" y="24145"/>
                </a:lnTo>
                <a:lnTo>
                  <a:pt x="291228" y="62829"/>
                </a:lnTo>
                <a:lnTo>
                  <a:pt x="299211" y="118871"/>
                </a:lnTo>
                <a:lnTo>
                  <a:pt x="298328" y="140013"/>
                </a:lnTo>
                <a:lnTo>
                  <a:pt x="284987" y="191769"/>
                </a:lnTo>
                <a:lnTo>
                  <a:pt x="255198" y="224202"/>
                </a:lnTo>
                <a:lnTo>
                  <a:pt x="241553" y="230250"/>
                </a:lnTo>
                <a:lnTo>
                  <a:pt x="244601" y="240029"/>
                </a:lnTo>
                <a:lnTo>
                  <a:pt x="290393" y="212812"/>
                </a:lnTo>
                <a:lnTo>
                  <a:pt x="316166" y="162512"/>
                </a:lnTo>
                <a:lnTo>
                  <a:pt x="321055" y="120141"/>
                </a:lnTo>
                <a:lnTo>
                  <a:pt x="319817" y="98115"/>
                </a:lnTo>
                <a:lnTo>
                  <a:pt x="309911" y="59062"/>
                </a:lnTo>
                <a:lnTo>
                  <a:pt x="277256" y="15398"/>
                </a:lnTo>
                <a:lnTo>
                  <a:pt x="262006" y="6282"/>
                </a:lnTo>
                <a:lnTo>
                  <a:pt x="244601" y="0"/>
                </a:lnTo>
                <a:close/>
              </a:path>
              <a:path w="321309" h="240029">
                <a:moveTo>
                  <a:pt x="76580" y="0"/>
                </a:moveTo>
                <a:lnTo>
                  <a:pt x="30789" y="27324"/>
                </a:lnTo>
                <a:lnTo>
                  <a:pt x="4952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2"/>
                </a:lnTo>
                <a:lnTo>
                  <a:pt x="29954" y="176486"/>
                </a:lnTo>
                <a:lnTo>
                  <a:pt x="21971" y="118871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09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344661" y="3845178"/>
            <a:ext cx="16573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0">
                <a:latin typeface="Cambria Math"/>
                <a:cs typeface="Cambria Math"/>
              </a:rPr>
              <a:t>𝜉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59496" y="4308094"/>
            <a:ext cx="680720" cy="240029"/>
          </a:xfrm>
          <a:custGeom>
            <a:avLst/>
            <a:gdLst/>
            <a:ahLst/>
            <a:cxnLst/>
            <a:rect l="l" t="t" r="r" b="b"/>
            <a:pathLst>
              <a:path w="680720" h="240029">
                <a:moveTo>
                  <a:pt x="604266" y="0"/>
                </a:moveTo>
                <a:lnTo>
                  <a:pt x="600836" y="9778"/>
                </a:lnTo>
                <a:lnTo>
                  <a:pt x="614719" y="15801"/>
                </a:lnTo>
                <a:lnTo>
                  <a:pt x="626649" y="24145"/>
                </a:lnTo>
                <a:lnTo>
                  <a:pt x="650892" y="62829"/>
                </a:lnTo>
                <a:lnTo>
                  <a:pt x="658876" y="118871"/>
                </a:lnTo>
                <a:lnTo>
                  <a:pt x="657992" y="140013"/>
                </a:lnTo>
                <a:lnTo>
                  <a:pt x="644651" y="191769"/>
                </a:lnTo>
                <a:lnTo>
                  <a:pt x="614862" y="224202"/>
                </a:lnTo>
                <a:lnTo>
                  <a:pt x="601218" y="230250"/>
                </a:lnTo>
                <a:lnTo>
                  <a:pt x="604266" y="240029"/>
                </a:lnTo>
                <a:lnTo>
                  <a:pt x="650057" y="212812"/>
                </a:lnTo>
                <a:lnTo>
                  <a:pt x="675830" y="162512"/>
                </a:lnTo>
                <a:lnTo>
                  <a:pt x="680720" y="120141"/>
                </a:lnTo>
                <a:lnTo>
                  <a:pt x="679481" y="98115"/>
                </a:lnTo>
                <a:lnTo>
                  <a:pt x="669575" y="59062"/>
                </a:lnTo>
                <a:lnTo>
                  <a:pt x="636920" y="15398"/>
                </a:lnTo>
                <a:lnTo>
                  <a:pt x="621670" y="6282"/>
                </a:lnTo>
                <a:lnTo>
                  <a:pt x="604266" y="0"/>
                </a:lnTo>
                <a:close/>
              </a:path>
              <a:path w="680720" h="240029">
                <a:moveTo>
                  <a:pt x="76580" y="0"/>
                </a:moveTo>
                <a:lnTo>
                  <a:pt x="30789" y="27324"/>
                </a:lnTo>
                <a:lnTo>
                  <a:pt x="4952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2"/>
                </a:lnTo>
                <a:lnTo>
                  <a:pt x="29954" y="176486"/>
                </a:lnTo>
                <a:lnTo>
                  <a:pt x="21971" y="118871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09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33538" y="4231969"/>
            <a:ext cx="72009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55">
                <a:latin typeface="Cambria Math"/>
                <a:cs typeface="Cambria Math"/>
              </a:rPr>
              <a:t>𝑛+1</a:t>
            </a:r>
            <a:r>
              <a:rPr dirty="0" sz="2050" spc="330">
                <a:latin typeface="Cambria Math"/>
                <a:cs typeface="Cambria Math"/>
              </a:rPr>
              <a:t> </a:t>
            </a:r>
            <a:r>
              <a:rPr dirty="0" sz="2050" spc="-5">
                <a:latin typeface="Cambria Math"/>
                <a:cs typeface="Cambria Math"/>
              </a:rPr>
              <a:t>!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20733" y="4126813"/>
            <a:ext cx="5384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300">
                <a:latin typeface="Cambria Math"/>
                <a:cs typeface="Cambria Math"/>
              </a:rPr>
              <a:t>𝑛</a:t>
            </a:r>
            <a:r>
              <a:rPr dirty="0" sz="2050" spc="-50">
                <a:latin typeface="Cambria Math"/>
                <a:cs typeface="Cambria Math"/>
              </a:rPr>
              <a:t>+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63178" y="3957650"/>
            <a:ext cx="17907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dirty="0" sz="2800" spc="-5">
                <a:latin typeface="Cambria Math"/>
                <a:cs typeface="Cambria Math"/>
              </a:rPr>
              <a:t>𝜔	</a:t>
            </a:r>
            <a:r>
              <a:rPr dirty="0" sz="2800" spc="25">
                <a:latin typeface="Cambria Math"/>
                <a:cs typeface="Cambria Math"/>
              </a:rPr>
              <a:t>(𝑥)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93216"/>
            <a:ext cx="29000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宋体"/>
                <a:cs typeface="宋体"/>
              </a:rPr>
              <a:t>例，验证求积公式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194" y="1404365"/>
            <a:ext cx="51752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20299" sz="3900" spc="-1222">
                <a:latin typeface="Cambria Math"/>
                <a:cs typeface="Cambria Math"/>
              </a:rPr>
              <a:t>׬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5142" y="1158316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0447" y="1362963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5">
                <a:moveTo>
                  <a:pt x="306069" y="0"/>
                </a:moveTo>
                <a:lnTo>
                  <a:pt x="301625" y="12446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87"/>
                </a:lnTo>
                <a:lnTo>
                  <a:pt x="365559" y="225307"/>
                </a:lnTo>
                <a:lnTo>
                  <a:pt x="347370" y="261641"/>
                </a:lnTo>
                <a:lnTo>
                  <a:pt x="302132" y="293877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6" y="252857"/>
                </a:lnTo>
                <a:lnTo>
                  <a:pt x="397446" y="207406"/>
                </a:lnTo>
                <a:lnTo>
                  <a:pt x="403732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5">
                <a:moveTo>
                  <a:pt x="97662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47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19320" y="1320546"/>
            <a:ext cx="395605" cy="318770"/>
          </a:xfrm>
          <a:custGeom>
            <a:avLst/>
            <a:gdLst/>
            <a:ahLst/>
            <a:cxnLst/>
            <a:rect l="l" t="t" r="r" b="b"/>
            <a:pathLst>
              <a:path w="395604" h="318769">
                <a:moveTo>
                  <a:pt x="395224" y="0"/>
                </a:moveTo>
                <a:lnTo>
                  <a:pt x="212343" y="0"/>
                </a:lnTo>
                <a:lnTo>
                  <a:pt x="212343" y="253"/>
                </a:lnTo>
                <a:lnTo>
                  <a:pt x="189737" y="253"/>
                </a:lnTo>
                <a:lnTo>
                  <a:pt x="109981" y="275843"/>
                </a:lnTo>
                <a:lnTo>
                  <a:pt x="53085" y="150494"/>
                </a:lnTo>
                <a:lnTo>
                  <a:pt x="0" y="174751"/>
                </a:lnTo>
                <a:lnTo>
                  <a:pt x="5079" y="186943"/>
                </a:lnTo>
                <a:lnTo>
                  <a:pt x="32384" y="174751"/>
                </a:lnTo>
                <a:lnTo>
                  <a:pt x="99187" y="318515"/>
                </a:lnTo>
                <a:lnTo>
                  <a:pt x="114934" y="318515"/>
                </a:lnTo>
                <a:lnTo>
                  <a:pt x="201802" y="21716"/>
                </a:lnTo>
                <a:lnTo>
                  <a:pt x="231012" y="21716"/>
                </a:lnTo>
                <a:lnTo>
                  <a:pt x="231012" y="21336"/>
                </a:lnTo>
                <a:lnTo>
                  <a:pt x="395224" y="21336"/>
                </a:lnTo>
                <a:lnTo>
                  <a:pt x="395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9520" y="1320546"/>
            <a:ext cx="395605" cy="318770"/>
          </a:xfrm>
          <a:custGeom>
            <a:avLst/>
            <a:gdLst/>
            <a:ahLst/>
            <a:cxnLst/>
            <a:rect l="l" t="t" r="r" b="b"/>
            <a:pathLst>
              <a:path w="395604" h="318769">
                <a:moveTo>
                  <a:pt x="395224" y="0"/>
                </a:moveTo>
                <a:lnTo>
                  <a:pt x="212344" y="0"/>
                </a:lnTo>
                <a:lnTo>
                  <a:pt x="212344" y="253"/>
                </a:lnTo>
                <a:lnTo>
                  <a:pt x="189737" y="253"/>
                </a:lnTo>
                <a:lnTo>
                  <a:pt x="109981" y="275843"/>
                </a:lnTo>
                <a:lnTo>
                  <a:pt x="53085" y="150494"/>
                </a:lnTo>
                <a:lnTo>
                  <a:pt x="0" y="174751"/>
                </a:lnTo>
                <a:lnTo>
                  <a:pt x="5079" y="186943"/>
                </a:lnTo>
                <a:lnTo>
                  <a:pt x="32384" y="174751"/>
                </a:lnTo>
                <a:lnTo>
                  <a:pt x="99187" y="318515"/>
                </a:lnTo>
                <a:lnTo>
                  <a:pt x="114934" y="318515"/>
                </a:lnTo>
                <a:lnTo>
                  <a:pt x="201802" y="21716"/>
                </a:lnTo>
                <a:lnTo>
                  <a:pt x="231012" y="21716"/>
                </a:lnTo>
                <a:lnTo>
                  <a:pt x="231012" y="21336"/>
                </a:lnTo>
                <a:lnTo>
                  <a:pt x="395224" y="21336"/>
                </a:lnTo>
                <a:lnTo>
                  <a:pt x="395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28417" y="1267206"/>
            <a:ext cx="453771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664845" algn="l"/>
                <a:tab pos="2603500" algn="l"/>
                <a:tab pos="4203700" algn="l"/>
              </a:tabLst>
            </a:pPr>
            <a:r>
              <a:rPr dirty="0" sz="2600">
                <a:latin typeface="Cambria Math"/>
                <a:cs typeface="Cambria Math"/>
              </a:rPr>
              <a:t>𝑓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𝑑𝑥</a:t>
            </a:r>
            <a:r>
              <a:rPr dirty="0" sz="2600" spc="21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≈</a:t>
            </a:r>
            <a:r>
              <a:rPr dirty="0" sz="2600" spc="150">
                <a:latin typeface="Cambria Math"/>
                <a:cs typeface="Cambria Math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 spc="-5">
                <a:latin typeface="Cambria Math"/>
                <a:cs typeface="Cambria Math"/>
              </a:rPr>
              <a:t>(−</a:t>
            </a:r>
            <a:r>
              <a:rPr dirty="0" sz="2600" spc="-15">
                <a:latin typeface="Cambria Math"/>
                <a:cs typeface="Cambria Math"/>
              </a:rPr>
              <a:t>1</a:t>
            </a:r>
            <a:r>
              <a:rPr dirty="0" sz="2600">
                <a:latin typeface="Cambria Math"/>
                <a:cs typeface="Cambria Math"/>
              </a:rPr>
              <a:t>/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-5">
                <a:latin typeface="Cambria Math"/>
                <a:cs typeface="Cambria Math"/>
              </a:rPr>
              <a:t>3</a:t>
            </a:r>
            <a:r>
              <a:rPr dirty="0" sz="2600">
                <a:latin typeface="Cambria Math"/>
                <a:cs typeface="Cambria Math"/>
              </a:rPr>
              <a:t>)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 spc="-5">
                <a:latin typeface="Cambria Math"/>
                <a:cs typeface="Cambria Math"/>
              </a:rPr>
              <a:t>(1</a:t>
            </a:r>
            <a:r>
              <a:rPr dirty="0" sz="2600">
                <a:latin typeface="Cambria Math"/>
                <a:cs typeface="Cambria Math"/>
              </a:rPr>
              <a:t>/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-5">
                <a:latin typeface="Cambria Math"/>
                <a:cs typeface="Cambria Math"/>
              </a:rPr>
              <a:t>3</a:t>
            </a:r>
            <a:r>
              <a:rPr dirty="0" sz="2600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870710"/>
            <a:ext cx="300482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是插值型求积公式。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2465324"/>
            <a:ext cx="516001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解：从求积公式看出，</a:t>
            </a:r>
            <a:r>
              <a:rPr dirty="0" sz="2600" spc="-15">
                <a:latin typeface="宋体"/>
                <a:cs typeface="宋体"/>
              </a:rPr>
              <a:t>求</a:t>
            </a:r>
            <a:r>
              <a:rPr dirty="0" sz="2600">
                <a:latin typeface="宋体"/>
                <a:cs typeface="宋体"/>
              </a:rPr>
              <a:t>积节</a:t>
            </a:r>
            <a:r>
              <a:rPr dirty="0" sz="2600" spc="-15">
                <a:latin typeface="宋体"/>
                <a:cs typeface="宋体"/>
              </a:rPr>
              <a:t>点</a:t>
            </a:r>
            <a:r>
              <a:rPr dirty="0" sz="2600" spc="-25">
                <a:latin typeface="宋体"/>
                <a:cs typeface="宋体"/>
              </a:rPr>
              <a:t>为</a:t>
            </a:r>
            <a:r>
              <a:rPr dirty="0" sz="2600">
                <a:latin typeface="Cambria Math"/>
                <a:cs typeface="Cambria Math"/>
              </a:rPr>
              <a:t>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9136" y="2622295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40143" y="2518410"/>
            <a:ext cx="395605" cy="318770"/>
          </a:xfrm>
          <a:custGeom>
            <a:avLst/>
            <a:gdLst/>
            <a:ahLst/>
            <a:cxnLst/>
            <a:rect l="l" t="t" r="r" b="b"/>
            <a:pathLst>
              <a:path w="395604" h="318769">
                <a:moveTo>
                  <a:pt x="395097" y="0"/>
                </a:moveTo>
                <a:lnTo>
                  <a:pt x="212216" y="0"/>
                </a:lnTo>
                <a:lnTo>
                  <a:pt x="212216" y="253"/>
                </a:lnTo>
                <a:lnTo>
                  <a:pt x="189610" y="253"/>
                </a:lnTo>
                <a:lnTo>
                  <a:pt x="109854" y="275843"/>
                </a:lnTo>
                <a:lnTo>
                  <a:pt x="52958" y="150494"/>
                </a:lnTo>
                <a:lnTo>
                  <a:pt x="0" y="174751"/>
                </a:lnTo>
                <a:lnTo>
                  <a:pt x="4952" y="186943"/>
                </a:lnTo>
                <a:lnTo>
                  <a:pt x="32257" y="174751"/>
                </a:lnTo>
                <a:lnTo>
                  <a:pt x="99059" y="318515"/>
                </a:lnTo>
                <a:lnTo>
                  <a:pt x="114807" y="318515"/>
                </a:lnTo>
                <a:lnTo>
                  <a:pt x="201675" y="21716"/>
                </a:lnTo>
                <a:lnTo>
                  <a:pt x="230885" y="21716"/>
                </a:lnTo>
                <a:lnTo>
                  <a:pt x="230885" y="21336"/>
                </a:lnTo>
                <a:lnTo>
                  <a:pt x="395097" y="21336"/>
                </a:lnTo>
                <a:lnTo>
                  <a:pt x="395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96833" y="2622295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0570" y="2518410"/>
            <a:ext cx="395605" cy="318770"/>
          </a:xfrm>
          <a:custGeom>
            <a:avLst/>
            <a:gdLst/>
            <a:ahLst/>
            <a:cxnLst/>
            <a:rect l="l" t="t" r="r" b="b"/>
            <a:pathLst>
              <a:path w="395604" h="318769">
                <a:moveTo>
                  <a:pt x="395097" y="0"/>
                </a:moveTo>
                <a:lnTo>
                  <a:pt x="212217" y="0"/>
                </a:lnTo>
                <a:lnTo>
                  <a:pt x="212217" y="253"/>
                </a:lnTo>
                <a:lnTo>
                  <a:pt x="189610" y="253"/>
                </a:lnTo>
                <a:lnTo>
                  <a:pt x="109854" y="275843"/>
                </a:lnTo>
                <a:lnTo>
                  <a:pt x="52958" y="150494"/>
                </a:lnTo>
                <a:lnTo>
                  <a:pt x="0" y="174751"/>
                </a:lnTo>
                <a:lnTo>
                  <a:pt x="4952" y="186943"/>
                </a:lnTo>
                <a:lnTo>
                  <a:pt x="32257" y="174751"/>
                </a:lnTo>
                <a:lnTo>
                  <a:pt x="99059" y="318515"/>
                </a:lnTo>
                <a:lnTo>
                  <a:pt x="114807" y="318515"/>
                </a:lnTo>
                <a:lnTo>
                  <a:pt x="201675" y="21716"/>
                </a:lnTo>
                <a:lnTo>
                  <a:pt x="230885" y="21716"/>
                </a:lnTo>
                <a:lnTo>
                  <a:pt x="230885" y="21336"/>
                </a:lnTo>
                <a:lnTo>
                  <a:pt x="395097" y="21336"/>
                </a:lnTo>
                <a:lnTo>
                  <a:pt x="3950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92977" y="2465324"/>
            <a:ext cx="358584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0145" algn="l"/>
                <a:tab pos="2161540" algn="l"/>
                <a:tab pos="3060700" algn="l"/>
              </a:tabLst>
            </a:pP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−1</a:t>
            </a:r>
            <a:r>
              <a:rPr dirty="0" sz="2600">
                <a:latin typeface="Cambria Math"/>
                <a:cs typeface="Cambria Math"/>
              </a:rPr>
              <a:t>/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-15">
                <a:latin typeface="Cambria Math"/>
                <a:cs typeface="Cambria Math"/>
              </a:rPr>
              <a:t>3</a:t>
            </a:r>
            <a:r>
              <a:rPr dirty="0" sz="2600">
                <a:latin typeface="宋体"/>
                <a:cs typeface="宋体"/>
              </a:rPr>
              <a:t>，</a:t>
            </a:r>
            <a:r>
              <a:rPr dirty="0" sz="2600" spc="-690">
                <a:latin typeface="宋体"/>
                <a:cs typeface="宋体"/>
              </a:rPr>
              <a:t> </a:t>
            </a: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1</a:t>
            </a:r>
            <a:r>
              <a:rPr dirty="0" sz="2600">
                <a:latin typeface="Cambria Math"/>
                <a:cs typeface="Cambria Math"/>
              </a:rPr>
              <a:t>/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-15">
                <a:latin typeface="Cambria Math"/>
                <a:cs typeface="Cambria Math"/>
              </a:rPr>
              <a:t>3</a:t>
            </a:r>
            <a:r>
              <a:rPr dirty="0" sz="260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1686" y="3038348"/>
            <a:ext cx="3967479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求积系数是</a:t>
            </a:r>
            <a:r>
              <a:rPr dirty="0" sz="2600" spc="20">
                <a:latin typeface="Cambria Math"/>
                <a:cs typeface="Cambria Math"/>
              </a:rPr>
              <a:t>𝜆</a:t>
            </a:r>
            <a:r>
              <a:rPr dirty="0" baseline="-16081" sz="2850" spc="30">
                <a:latin typeface="Cambria Math"/>
                <a:cs typeface="Cambria Math"/>
              </a:rPr>
              <a:t>0</a:t>
            </a:r>
            <a:r>
              <a:rPr dirty="0" baseline="-16081" sz="2850" spc="592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25">
                <a:latin typeface="Cambria Math"/>
                <a:cs typeface="Cambria Math"/>
              </a:rPr>
              <a:t> </a:t>
            </a:r>
            <a:r>
              <a:rPr dirty="0" sz="2600" spc="-10">
                <a:latin typeface="Cambria Math"/>
                <a:cs typeface="Cambria Math"/>
              </a:rPr>
              <a:t>𝜆</a:t>
            </a:r>
            <a:r>
              <a:rPr dirty="0" baseline="-16081" sz="2850" spc="-15">
                <a:latin typeface="Cambria Math"/>
                <a:cs typeface="Cambria Math"/>
              </a:rPr>
              <a:t>1 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>
                <a:latin typeface="宋体"/>
                <a:cs typeface="宋体"/>
              </a:rPr>
              <a:t>，而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6194" y="3943858"/>
            <a:ext cx="5175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299" sz="3900" spc="-1222">
                <a:latin typeface="Cambria Math"/>
                <a:cs typeface="Cambria Math"/>
              </a:rPr>
              <a:t>׬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3573" y="3963670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27502" y="3901947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5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87"/>
                </a:lnTo>
                <a:lnTo>
                  <a:pt x="365559" y="225307"/>
                </a:lnTo>
                <a:lnTo>
                  <a:pt x="347370" y="261641"/>
                </a:lnTo>
                <a:lnTo>
                  <a:pt x="302133" y="293877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4">
                <a:moveTo>
                  <a:pt x="97663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47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61688" y="4043934"/>
            <a:ext cx="715010" cy="21590"/>
          </a:xfrm>
          <a:custGeom>
            <a:avLst/>
            <a:gdLst/>
            <a:ahLst/>
            <a:cxnLst/>
            <a:rect l="l" t="t" r="r" b="b"/>
            <a:pathLst>
              <a:path w="715010" h="21589">
                <a:moveTo>
                  <a:pt x="714756" y="0"/>
                </a:moveTo>
                <a:lnTo>
                  <a:pt x="0" y="0"/>
                </a:lnTo>
                <a:lnTo>
                  <a:pt x="0" y="21336"/>
                </a:lnTo>
                <a:lnTo>
                  <a:pt x="714756" y="21336"/>
                </a:lnTo>
                <a:lnTo>
                  <a:pt x="714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99742" y="3702507"/>
            <a:ext cx="30587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60575" algn="l"/>
                <a:tab pos="2421890" algn="l"/>
              </a:tabLst>
            </a:pPr>
            <a:r>
              <a:rPr dirty="0" baseline="1461" sz="2850" spc="67">
                <a:latin typeface="Cambria Math"/>
                <a:cs typeface="Cambria Math"/>
              </a:rPr>
              <a:t>1	1	</a:t>
            </a:r>
            <a:r>
              <a:rPr dirty="0" sz="1900" spc="75">
                <a:latin typeface="Cambria Math"/>
                <a:cs typeface="Cambria Math"/>
              </a:rPr>
              <a:t>𝑥−𝑥</a:t>
            </a:r>
            <a:r>
              <a:rPr dirty="0" baseline="-14336" sz="2325" spc="112">
                <a:latin typeface="Cambria Math"/>
                <a:cs typeface="Cambria Math"/>
              </a:rPr>
              <a:t>1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8922" y="3972814"/>
            <a:ext cx="12776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5641" sz="3900" spc="-405">
                <a:latin typeface="Cambria Math"/>
                <a:cs typeface="Cambria Math"/>
              </a:rPr>
              <a:t>׬</a:t>
            </a:r>
            <a:r>
              <a:rPr dirty="0" baseline="7309" sz="2850" spc="-405">
                <a:latin typeface="Cambria Math"/>
                <a:cs typeface="Cambria Math"/>
              </a:rPr>
              <a:t>−1  </a:t>
            </a:r>
            <a:r>
              <a:rPr dirty="0" sz="1900" spc="-5">
                <a:latin typeface="Cambria Math"/>
                <a:cs typeface="Cambria Math"/>
              </a:rPr>
              <a:t>𝑥</a:t>
            </a:r>
            <a:r>
              <a:rPr dirty="0" baseline="-14336" sz="2325" spc="-7">
                <a:latin typeface="Cambria Math"/>
                <a:cs typeface="Cambria Math"/>
              </a:rPr>
              <a:t>0</a:t>
            </a:r>
            <a:r>
              <a:rPr dirty="0" sz="1900" spc="-5">
                <a:latin typeface="Cambria Math"/>
                <a:cs typeface="Cambria Math"/>
              </a:rPr>
              <a:t>−𝑥</a:t>
            </a:r>
            <a:r>
              <a:rPr dirty="0" baseline="-14336" sz="2325" spc="-7">
                <a:latin typeface="Cambria Math"/>
                <a:cs typeface="Cambria Math"/>
              </a:rPr>
              <a:t>1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8417" y="3806697"/>
            <a:ext cx="385508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34" algn="l"/>
                <a:tab pos="731520" algn="l"/>
                <a:tab pos="2804795" algn="l"/>
              </a:tabLst>
            </a:pPr>
            <a:r>
              <a:rPr dirty="0" sz="2600">
                <a:latin typeface="Cambria Math"/>
                <a:cs typeface="Cambria Math"/>
              </a:rPr>
              <a:t>𝑙	𝑥	𝑑𝑥</a:t>
            </a:r>
            <a:r>
              <a:rPr dirty="0" sz="2600" spc="21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	𝑑𝑥 =</a:t>
            </a:r>
            <a:r>
              <a:rPr dirty="0" sz="2600" spc="14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42303" y="4043934"/>
            <a:ext cx="299085" cy="21590"/>
          </a:xfrm>
          <a:custGeom>
            <a:avLst/>
            <a:gdLst/>
            <a:ahLst/>
            <a:cxnLst/>
            <a:rect l="l" t="t" r="r" b="b"/>
            <a:pathLst>
              <a:path w="299084" h="21589">
                <a:moveTo>
                  <a:pt x="298703" y="0"/>
                </a:moveTo>
                <a:lnTo>
                  <a:pt x="0" y="0"/>
                </a:lnTo>
                <a:lnTo>
                  <a:pt x="0" y="21336"/>
                </a:lnTo>
                <a:lnTo>
                  <a:pt x="298703" y="21336"/>
                </a:lnTo>
                <a:lnTo>
                  <a:pt x="298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6367" y="3748278"/>
            <a:ext cx="294640" cy="232410"/>
          </a:xfrm>
          <a:custGeom>
            <a:avLst/>
            <a:gdLst/>
            <a:ahLst/>
            <a:cxnLst/>
            <a:rect l="l" t="t" r="r" b="b"/>
            <a:pathLst>
              <a:path w="294640" h="232410">
                <a:moveTo>
                  <a:pt x="294639" y="0"/>
                </a:moveTo>
                <a:lnTo>
                  <a:pt x="154432" y="0"/>
                </a:lnTo>
                <a:lnTo>
                  <a:pt x="154432" y="762"/>
                </a:lnTo>
                <a:lnTo>
                  <a:pt x="138176" y="762"/>
                </a:lnTo>
                <a:lnTo>
                  <a:pt x="80137" y="201422"/>
                </a:lnTo>
                <a:lnTo>
                  <a:pt x="38608" y="110236"/>
                </a:lnTo>
                <a:lnTo>
                  <a:pt x="0" y="127762"/>
                </a:lnTo>
                <a:lnTo>
                  <a:pt x="3683" y="136652"/>
                </a:lnTo>
                <a:lnTo>
                  <a:pt x="23622" y="127762"/>
                </a:lnTo>
                <a:lnTo>
                  <a:pt x="72262" y="232410"/>
                </a:lnTo>
                <a:lnTo>
                  <a:pt x="83693" y="232410"/>
                </a:lnTo>
                <a:lnTo>
                  <a:pt x="146939" y="16383"/>
                </a:lnTo>
                <a:lnTo>
                  <a:pt x="168148" y="16383"/>
                </a:lnTo>
                <a:lnTo>
                  <a:pt x="168148" y="15240"/>
                </a:lnTo>
                <a:lnTo>
                  <a:pt x="294639" y="15240"/>
                </a:lnTo>
                <a:lnTo>
                  <a:pt x="294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71640" y="3702507"/>
            <a:ext cx="815975" cy="664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9539">
              <a:lnSpc>
                <a:spcPts val="2095"/>
              </a:lnSpc>
              <a:spcBef>
                <a:spcPts val="95"/>
              </a:spcBef>
              <a:tabLst>
                <a:tab pos="516890" algn="l"/>
              </a:tabLst>
            </a:pPr>
            <a:r>
              <a:rPr dirty="0" sz="1900" spc="45">
                <a:latin typeface="Cambria Math"/>
                <a:cs typeface="Cambria Math"/>
              </a:rPr>
              <a:t>3	</a:t>
            </a:r>
            <a:r>
              <a:rPr dirty="0" baseline="1461" sz="2850" spc="67">
                <a:latin typeface="Cambria Math"/>
                <a:cs typeface="Cambria Math"/>
              </a:rPr>
              <a:t>1</a:t>
            </a:r>
            <a:endParaRPr baseline="1461" sz="2850">
              <a:latin typeface="Cambria Math"/>
              <a:cs typeface="Cambria Math"/>
            </a:endParaRPr>
          </a:p>
          <a:p>
            <a:pPr marL="50800">
              <a:lnSpc>
                <a:spcPts val="2935"/>
              </a:lnSpc>
              <a:tabLst>
                <a:tab pos="323215" algn="l"/>
              </a:tabLst>
            </a:pPr>
            <a:r>
              <a:rPr dirty="0" baseline="-7309" sz="2850" spc="67">
                <a:latin typeface="Cambria Math"/>
                <a:cs typeface="Cambria Math"/>
              </a:rPr>
              <a:t>2</a:t>
            </a:r>
            <a:r>
              <a:rPr dirty="0" baseline="-7309" sz="2850" spc="67">
                <a:latin typeface="Cambria Math"/>
                <a:cs typeface="Cambria Math"/>
              </a:rPr>
              <a:t>	</a:t>
            </a:r>
            <a:r>
              <a:rPr dirty="0" baseline="20299" sz="3900" spc="-1447">
                <a:latin typeface="Cambria Math"/>
                <a:cs typeface="Cambria Math"/>
              </a:rPr>
              <a:t>׬</a:t>
            </a:r>
            <a:r>
              <a:rPr dirty="0" sz="1900" spc="-190">
                <a:latin typeface="Cambria Math"/>
                <a:cs typeface="Cambria Math"/>
              </a:rPr>
              <a:t>−</a:t>
            </a:r>
            <a:r>
              <a:rPr dirty="0" sz="1900" spc="-10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19619" y="3781678"/>
            <a:ext cx="1144905" cy="545465"/>
          </a:xfrm>
          <a:custGeom>
            <a:avLst/>
            <a:gdLst/>
            <a:ahLst/>
            <a:cxnLst/>
            <a:rect l="l" t="t" r="r" b="b"/>
            <a:pathLst>
              <a:path w="1144904" h="545464">
                <a:moveTo>
                  <a:pt x="1026795" y="0"/>
                </a:moveTo>
                <a:lnTo>
                  <a:pt x="1021587" y="12954"/>
                </a:lnTo>
                <a:lnTo>
                  <a:pt x="1041896" y="29452"/>
                </a:lnTo>
                <a:lnTo>
                  <a:pt x="1059942" y="50927"/>
                </a:lnTo>
                <a:lnTo>
                  <a:pt x="1089152" y="108712"/>
                </a:lnTo>
                <a:lnTo>
                  <a:pt x="1107614" y="183673"/>
                </a:lnTo>
                <a:lnTo>
                  <a:pt x="1112244" y="226512"/>
                </a:lnTo>
                <a:lnTo>
                  <a:pt x="1113789" y="272923"/>
                </a:lnTo>
                <a:lnTo>
                  <a:pt x="1112264" y="318619"/>
                </a:lnTo>
                <a:lnTo>
                  <a:pt x="1107678" y="361029"/>
                </a:lnTo>
                <a:lnTo>
                  <a:pt x="1100020" y="400153"/>
                </a:lnTo>
                <a:lnTo>
                  <a:pt x="1075898" y="467681"/>
                </a:lnTo>
                <a:lnTo>
                  <a:pt x="1042040" y="515965"/>
                </a:lnTo>
                <a:lnTo>
                  <a:pt x="1021587" y="532511"/>
                </a:lnTo>
                <a:lnTo>
                  <a:pt x="1026795" y="545465"/>
                </a:lnTo>
                <a:lnTo>
                  <a:pt x="1075308" y="506634"/>
                </a:lnTo>
                <a:lnTo>
                  <a:pt x="1112774" y="444373"/>
                </a:lnTo>
                <a:lnTo>
                  <a:pt x="1126702" y="405915"/>
                </a:lnTo>
                <a:lnTo>
                  <a:pt x="1136665" y="364458"/>
                </a:lnTo>
                <a:lnTo>
                  <a:pt x="1142652" y="320000"/>
                </a:lnTo>
                <a:lnTo>
                  <a:pt x="1144651" y="272542"/>
                </a:lnTo>
                <a:lnTo>
                  <a:pt x="1142652" y="224869"/>
                </a:lnTo>
                <a:lnTo>
                  <a:pt x="1136665" y="180340"/>
                </a:lnTo>
                <a:lnTo>
                  <a:pt x="1126702" y="138953"/>
                </a:lnTo>
                <a:lnTo>
                  <a:pt x="1112774" y="100711"/>
                </a:lnTo>
                <a:lnTo>
                  <a:pt x="1075308" y="38925"/>
                </a:lnTo>
                <a:lnTo>
                  <a:pt x="1052445" y="16593"/>
                </a:lnTo>
                <a:lnTo>
                  <a:pt x="1026795" y="0"/>
                </a:lnTo>
                <a:close/>
              </a:path>
              <a:path w="1144904" h="545464">
                <a:moveTo>
                  <a:pt x="117728" y="0"/>
                </a:moveTo>
                <a:lnTo>
                  <a:pt x="69278" y="38925"/>
                </a:lnTo>
                <a:lnTo>
                  <a:pt x="31876" y="100711"/>
                </a:lnTo>
                <a:lnTo>
                  <a:pt x="17895" y="138953"/>
                </a:lnTo>
                <a:lnTo>
                  <a:pt x="7937" y="180340"/>
                </a:lnTo>
                <a:lnTo>
                  <a:pt x="1980" y="224869"/>
                </a:lnTo>
                <a:lnTo>
                  <a:pt x="0" y="272542"/>
                </a:lnTo>
                <a:lnTo>
                  <a:pt x="1980" y="320000"/>
                </a:lnTo>
                <a:lnTo>
                  <a:pt x="7937" y="364458"/>
                </a:lnTo>
                <a:lnTo>
                  <a:pt x="17895" y="405915"/>
                </a:lnTo>
                <a:lnTo>
                  <a:pt x="31876" y="444373"/>
                </a:lnTo>
                <a:lnTo>
                  <a:pt x="49184" y="478420"/>
                </a:lnTo>
                <a:lnTo>
                  <a:pt x="92134" y="528990"/>
                </a:lnTo>
                <a:lnTo>
                  <a:pt x="117728" y="545465"/>
                </a:lnTo>
                <a:lnTo>
                  <a:pt x="123062" y="532511"/>
                </a:lnTo>
                <a:lnTo>
                  <a:pt x="102536" y="515965"/>
                </a:lnTo>
                <a:lnTo>
                  <a:pt x="84391" y="494347"/>
                </a:lnTo>
                <a:lnTo>
                  <a:pt x="55245" y="435991"/>
                </a:lnTo>
                <a:lnTo>
                  <a:pt x="36956" y="361029"/>
                </a:lnTo>
                <a:lnTo>
                  <a:pt x="32384" y="318619"/>
                </a:lnTo>
                <a:lnTo>
                  <a:pt x="30860" y="272923"/>
                </a:lnTo>
                <a:lnTo>
                  <a:pt x="32388" y="226512"/>
                </a:lnTo>
                <a:lnTo>
                  <a:pt x="36988" y="183673"/>
                </a:lnTo>
                <a:lnTo>
                  <a:pt x="44684" y="144406"/>
                </a:lnTo>
                <a:lnTo>
                  <a:pt x="68931" y="77354"/>
                </a:lnTo>
                <a:lnTo>
                  <a:pt x="102701" y="29452"/>
                </a:lnTo>
                <a:lnTo>
                  <a:pt x="123062" y="12954"/>
                </a:lnTo>
                <a:lnTo>
                  <a:pt x="117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240905" y="3806697"/>
            <a:ext cx="53213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 spc="-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31835" y="4043934"/>
            <a:ext cx="299085" cy="21590"/>
          </a:xfrm>
          <a:custGeom>
            <a:avLst/>
            <a:gdLst/>
            <a:ahLst/>
            <a:cxnLst/>
            <a:rect l="l" t="t" r="r" b="b"/>
            <a:pathLst>
              <a:path w="299084" h="21589">
                <a:moveTo>
                  <a:pt x="298703" y="0"/>
                </a:moveTo>
                <a:lnTo>
                  <a:pt x="0" y="0"/>
                </a:lnTo>
                <a:lnTo>
                  <a:pt x="0" y="21336"/>
                </a:lnTo>
                <a:lnTo>
                  <a:pt x="298703" y="21336"/>
                </a:lnTo>
                <a:lnTo>
                  <a:pt x="298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899654" y="3702507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5900" y="4107941"/>
            <a:ext cx="294640" cy="232410"/>
          </a:xfrm>
          <a:custGeom>
            <a:avLst/>
            <a:gdLst/>
            <a:ahLst/>
            <a:cxnLst/>
            <a:rect l="l" t="t" r="r" b="b"/>
            <a:pathLst>
              <a:path w="294640" h="232410">
                <a:moveTo>
                  <a:pt x="294640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6" y="201421"/>
                </a:lnTo>
                <a:lnTo>
                  <a:pt x="38607" y="110235"/>
                </a:lnTo>
                <a:lnTo>
                  <a:pt x="0" y="127761"/>
                </a:lnTo>
                <a:lnTo>
                  <a:pt x="3682" y="136651"/>
                </a:lnTo>
                <a:lnTo>
                  <a:pt x="23622" y="127761"/>
                </a:lnTo>
                <a:lnTo>
                  <a:pt x="72263" y="232409"/>
                </a:lnTo>
                <a:lnTo>
                  <a:pt x="83693" y="232409"/>
                </a:lnTo>
                <a:lnTo>
                  <a:pt x="146939" y="16382"/>
                </a:lnTo>
                <a:lnTo>
                  <a:pt x="168148" y="16382"/>
                </a:lnTo>
                <a:lnTo>
                  <a:pt x="168148" y="15239"/>
                </a:lnTo>
                <a:lnTo>
                  <a:pt x="294640" y="15239"/>
                </a:lnTo>
                <a:lnTo>
                  <a:pt x="294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978902" y="4062729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3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35518" y="3806697"/>
            <a:ext cx="15792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𝑑𝑥 = 1 =</a:t>
            </a:r>
            <a:r>
              <a:rPr dirty="0" sz="2600" spc="26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𝜆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88728" y="3963670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06194" y="4820158"/>
            <a:ext cx="5175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299" sz="3900" spc="-1222">
                <a:latin typeface="Cambria Math"/>
                <a:cs typeface="Cambria Math"/>
              </a:rPr>
              <a:t>׬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5142" y="4574794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5954" y="4839970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19882" y="4778247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87"/>
                </a:lnTo>
                <a:lnTo>
                  <a:pt x="334692" y="30845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87"/>
                </a:lnTo>
                <a:lnTo>
                  <a:pt x="365559" y="225307"/>
                </a:lnTo>
                <a:lnTo>
                  <a:pt x="347370" y="261641"/>
                </a:lnTo>
                <a:lnTo>
                  <a:pt x="302133" y="293877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47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328417" y="4682997"/>
            <a:ext cx="14528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723900" algn="l"/>
              </a:tabLst>
            </a:pPr>
            <a:r>
              <a:rPr dirty="0" sz="2600">
                <a:latin typeface="Cambria Math"/>
                <a:cs typeface="Cambria Math"/>
              </a:rPr>
              <a:t>𝑙	𝑥	𝑑𝑥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4067" y="4920234"/>
            <a:ext cx="715010" cy="21590"/>
          </a:xfrm>
          <a:custGeom>
            <a:avLst/>
            <a:gdLst/>
            <a:ahLst/>
            <a:cxnLst/>
            <a:rect l="l" t="t" r="r" b="b"/>
            <a:pathLst>
              <a:path w="715010" h="21589">
                <a:moveTo>
                  <a:pt x="714756" y="0"/>
                </a:moveTo>
                <a:lnTo>
                  <a:pt x="0" y="0"/>
                </a:lnTo>
                <a:lnTo>
                  <a:pt x="0" y="21336"/>
                </a:lnTo>
                <a:lnTo>
                  <a:pt x="714756" y="21336"/>
                </a:lnTo>
                <a:lnTo>
                  <a:pt x="7147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808603" y="4417028"/>
            <a:ext cx="1303020" cy="8369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  <a:tabLst>
                <a:tab pos="605155" algn="l"/>
              </a:tabLst>
            </a:pPr>
            <a:r>
              <a:rPr dirty="0" baseline="-35256" sz="3900" spc="-179">
                <a:latin typeface="Cambria Math"/>
                <a:cs typeface="Cambria Math"/>
              </a:rPr>
              <a:t>׬</a:t>
            </a:r>
            <a:r>
              <a:rPr dirty="0" baseline="1461" sz="2850" spc="-179">
                <a:latin typeface="Cambria Math"/>
                <a:cs typeface="Cambria Math"/>
              </a:rPr>
              <a:t>1	</a:t>
            </a:r>
            <a:r>
              <a:rPr dirty="0" sz="1900" spc="75">
                <a:latin typeface="Cambria Math"/>
                <a:cs typeface="Cambria Math"/>
              </a:rPr>
              <a:t>𝑥−𝑥</a:t>
            </a:r>
            <a:r>
              <a:rPr dirty="0" baseline="-14336" sz="2325" spc="112">
                <a:latin typeface="Cambria Math"/>
                <a:cs typeface="Cambria Math"/>
              </a:rPr>
              <a:t>0</a:t>
            </a:r>
            <a:endParaRPr baseline="-14336" sz="2325">
              <a:latin typeface="Cambria Math"/>
              <a:cs typeface="Cambria Math"/>
            </a:endParaRPr>
          </a:p>
          <a:p>
            <a:pPr marL="177165">
              <a:lnSpc>
                <a:spcPct val="100000"/>
              </a:lnSpc>
              <a:spcBef>
                <a:spcPts val="409"/>
              </a:spcBef>
            </a:pPr>
            <a:r>
              <a:rPr dirty="0" baseline="7309" sz="2850">
                <a:latin typeface="Cambria Math"/>
                <a:cs typeface="Cambria Math"/>
              </a:rPr>
              <a:t>−1</a:t>
            </a:r>
            <a:r>
              <a:rPr dirty="0" baseline="7309" sz="2850" spc="-104">
                <a:latin typeface="Cambria Math"/>
                <a:cs typeface="Cambria Math"/>
              </a:rPr>
              <a:t> </a:t>
            </a:r>
            <a:r>
              <a:rPr dirty="0" sz="1900" spc="75">
                <a:latin typeface="Cambria Math"/>
                <a:cs typeface="Cambria Math"/>
              </a:rPr>
              <a:t>𝑥</a:t>
            </a:r>
            <a:r>
              <a:rPr dirty="0" baseline="-14336" sz="2325" spc="112">
                <a:latin typeface="Cambria Math"/>
                <a:cs typeface="Cambria Math"/>
              </a:rPr>
              <a:t>1</a:t>
            </a:r>
            <a:r>
              <a:rPr dirty="0" sz="1900" spc="75">
                <a:latin typeface="Cambria Math"/>
                <a:cs typeface="Cambria Math"/>
              </a:rPr>
              <a:t>−𝑥</a:t>
            </a:r>
            <a:r>
              <a:rPr dirty="0" baseline="-14336" sz="2325" spc="112">
                <a:latin typeface="Cambria Math"/>
                <a:cs typeface="Cambria Math"/>
              </a:rPr>
              <a:t>0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13146" y="4682997"/>
            <a:ext cx="7423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𝑑𝑥</a:t>
            </a:r>
            <a:r>
              <a:rPr dirty="0" sz="2600" spc="14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96355" y="4920234"/>
            <a:ext cx="299085" cy="21590"/>
          </a:xfrm>
          <a:custGeom>
            <a:avLst/>
            <a:gdLst/>
            <a:ahLst/>
            <a:cxnLst/>
            <a:rect l="l" t="t" r="r" b="b"/>
            <a:pathLst>
              <a:path w="299085" h="21589">
                <a:moveTo>
                  <a:pt x="298703" y="0"/>
                </a:moveTo>
                <a:lnTo>
                  <a:pt x="0" y="0"/>
                </a:lnTo>
                <a:lnTo>
                  <a:pt x="0" y="21336"/>
                </a:lnTo>
                <a:lnTo>
                  <a:pt x="298703" y="21336"/>
                </a:lnTo>
                <a:lnTo>
                  <a:pt x="298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00420" y="4624578"/>
            <a:ext cx="294640" cy="232410"/>
          </a:xfrm>
          <a:custGeom>
            <a:avLst/>
            <a:gdLst/>
            <a:ahLst/>
            <a:cxnLst/>
            <a:rect l="l" t="t" r="r" b="b"/>
            <a:pathLst>
              <a:path w="294639" h="232410">
                <a:moveTo>
                  <a:pt x="294639" y="0"/>
                </a:moveTo>
                <a:lnTo>
                  <a:pt x="154431" y="0"/>
                </a:lnTo>
                <a:lnTo>
                  <a:pt x="154431" y="762"/>
                </a:lnTo>
                <a:lnTo>
                  <a:pt x="138175" y="762"/>
                </a:lnTo>
                <a:lnTo>
                  <a:pt x="80137" y="201422"/>
                </a:lnTo>
                <a:lnTo>
                  <a:pt x="38607" y="110236"/>
                </a:lnTo>
                <a:lnTo>
                  <a:pt x="0" y="127762"/>
                </a:lnTo>
                <a:lnTo>
                  <a:pt x="3682" y="136652"/>
                </a:lnTo>
                <a:lnTo>
                  <a:pt x="23621" y="127762"/>
                </a:lnTo>
                <a:lnTo>
                  <a:pt x="72262" y="232410"/>
                </a:lnTo>
                <a:lnTo>
                  <a:pt x="83692" y="232410"/>
                </a:lnTo>
                <a:lnTo>
                  <a:pt x="146938" y="16383"/>
                </a:lnTo>
                <a:lnTo>
                  <a:pt x="168147" y="16383"/>
                </a:lnTo>
                <a:lnTo>
                  <a:pt x="168147" y="15240"/>
                </a:lnTo>
                <a:lnTo>
                  <a:pt x="294639" y="15240"/>
                </a:lnTo>
                <a:lnTo>
                  <a:pt x="294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25692" y="4579365"/>
            <a:ext cx="817244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9539">
              <a:lnSpc>
                <a:spcPts val="2090"/>
              </a:lnSpc>
              <a:spcBef>
                <a:spcPts val="95"/>
              </a:spcBef>
              <a:tabLst>
                <a:tab pos="518159" algn="l"/>
              </a:tabLst>
            </a:pPr>
            <a:r>
              <a:rPr dirty="0" sz="1900" spc="45">
                <a:latin typeface="Cambria Math"/>
                <a:cs typeface="Cambria Math"/>
              </a:rPr>
              <a:t>3	</a:t>
            </a:r>
            <a:r>
              <a:rPr dirty="0" baseline="1461" sz="2850" spc="67">
                <a:latin typeface="Cambria Math"/>
                <a:cs typeface="Cambria Math"/>
              </a:rPr>
              <a:t>1</a:t>
            </a:r>
            <a:endParaRPr baseline="1461" sz="2850">
              <a:latin typeface="Cambria Math"/>
              <a:cs typeface="Cambria Math"/>
            </a:endParaRPr>
          </a:p>
          <a:p>
            <a:pPr marL="50800">
              <a:lnSpc>
                <a:spcPts val="2930"/>
              </a:lnSpc>
              <a:tabLst>
                <a:tab pos="324485" algn="l"/>
              </a:tabLst>
            </a:pPr>
            <a:r>
              <a:rPr dirty="0" baseline="-7309" sz="2850" spc="67">
                <a:latin typeface="Cambria Math"/>
                <a:cs typeface="Cambria Math"/>
              </a:rPr>
              <a:t>2</a:t>
            </a:r>
            <a:r>
              <a:rPr dirty="0" baseline="-7309" sz="2850" spc="67">
                <a:latin typeface="Cambria Math"/>
                <a:cs typeface="Cambria Math"/>
              </a:rPr>
              <a:t>	</a:t>
            </a:r>
            <a:r>
              <a:rPr dirty="0" baseline="20299" sz="3900" spc="-1439">
                <a:latin typeface="Cambria Math"/>
                <a:cs typeface="Cambria Math"/>
              </a:rPr>
              <a:t>׬</a:t>
            </a:r>
            <a:r>
              <a:rPr dirty="0" sz="1900" spc="-185">
                <a:latin typeface="Cambria Math"/>
                <a:cs typeface="Cambria Math"/>
              </a:rPr>
              <a:t>−</a:t>
            </a:r>
            <a:r>
              <a:rPr dirty="0" sz="1900" spc="-100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773671" y="4657978"/>
            <a:ext cx="1144905" cy="545465"/>
          </a:xfrm>
          <a:custGeom>
            <a:avLst/>
            <a:gdLst/>
            <a:ahLst/>
            <a:cxnLst/>
            <a:rect l="l" t="t" r="r" b="b"/>
            <a:pathLst>
              <a:path w="1144904" h="545464">
                <a:moveTo>
                  <a:pt x="1026795" y="0"/>
                </a:moveTo>
                <a:lnTo>
                  <a:pt x="1021587" y="12954"/>
                </a:lnTo>
                <a:lnTo>
                  <a:pt x="1041896" y="29452"/>
                </a:lnTo>
                <a:lnTo>
                  <a:pt x="1059942" y="50927"/>
                </a:lnTo>
                <a:lnTo>
                  <a:pt x="1089152" y="108712"/>
                </a:lnTo>
                <a:lnTo>
                  <a:pt x="1107614" y="183673"/>
                </a:lnTo>
                <a:lnTo>
                  <a:pt x="1112244" y="226512"/>
                </a:lnTo>
                <a:lnTo>
                  <a:pt x="1113789" y="272923"/>
                </a:lnTo>
                <a:lnTo>
                  <a:pt x="1112264" y="318619"/>
                </a:lnTo>
                <a:lnTo>
                  <a:pt x="1107678" y="361029"/>
                </a:lnTo>
                <a:lnTo>
                  <a:pt x="1100020" y="400153"/>
                </a:lnTo>
                <a:lnTo>
                  <a:pt x="1075898" y="467681"/>
                </a:lnTo>
                <a:lnTo>
                  <a:pt x="1042040" y="515965"/>
                </a:lnTo>
                <a:lnTo>
                  <a:pt x="1021587" y="532511"/>
                </a:lnTo>
                <a:lnTo>
                  <a:pt x="1026795" y="545465"/>
                </a:lnTo>
                <a:lnTo>
                  <a:pt x="1075308" y="506634"/>
                </a:lnTo>
                <a:lnTo>
                  <a:pt x="1112774" y="444373"/>
                </a:lnTo>
                <a:lnTo>
                  <a:pt x="1126702" y="405915"/>
                </a:lnTo>
                <a:lnTo>
                  <a:pt x="1136665" y="364458"/>
                </a:lnTo>
                <a:lnTo>
                  <a:pt x="1142652" y="320000"/>
                </a:lnTo>
                <a:lnTo>
                  <a:pt x="1144651" y="272542"/>
                </a:lnTo>
                <a:lnTo>
                  <a:pt x="1142652" y="224869"/>
                </a:lnTo>
                <a:lnTo>
                  <a:pt x="1136665" y="180340"/>
                </a:lnTo>
                <a:lnTo>
                  <a:pt x="1126702" y="138953"/>
                </a:lnTo>
                <a:lnTo>
                  <a:pt x="1112774" y="100711"/>
                </a:lnTo>
                <a:lnTo>
                  <a:pt x="1075308" y="38925"/>
                </a:lnTo>
                <a:lnTo>
                  <a:pt x="1052445" y="16593"/>
                </a:lnTo>
                <a:lnTo>
                  <a:pt x="1026795" y="0"/>
                </a:lnTo>
                <a:close/>
              </a:path>
              <a:path w="1144904" h="545464">
                <a:moveTo>
                  <a:pt x="117728" y="0"/>
                </a:moveTo>
                <a:lnTo>
                  <a:pt x="69278" y="38925"/>
                </a:lnTo>
                <a:lnTo>
                  <a:pt x="31876" y="100711"/>
                </a:lnTo>
                <a:lnTo>
                  <a:pt x="17895" y="138953"/>
                </a:lnTo>
                <a:lnTo>
                  <a:pt x="7937" y="180340"/>
                </a:lnTo>
                <a:lnTo>
                  <a:pt x="1980" y="224869"/>
                </a:lnTo>
                <a:lnTo>
                  <a:pt x="0" y="272542"/>
                </a:lnTo>
                <a:lnTo>
                  <a:pt x="1980" y="320000"/>
                </a:lnTo>
                <a:lnTo>
                  <a:pt x="7937" y="364458"/>
                </a:lnTo>
                <a:lnTo>
                  <a:pt x="17895" y="405915"/>
                </a:lnTo>
                <a:lnTo>
                  <a:pt x="31876" y="444373"/>
                </a:lnTo>
                <a:lnTo>
                  <a:pt x="49184" y="478420"/>
                </a:lnTo>
                <a:lnTo>
                  <a:pt x="92134" y="528990"/>
                </a:lnTo>
                <a:lnTo>
                  <a:pt x="117728" y="545465"/>
                </a:lnTo>
                <a:lnTo>
                  <a:pt x="123062" y="532511"/>
                </a:lnTo>
                <a:lnTo>
                  <a:pt x="102536" y="515965"/>
                </a:lnTo>
                <a:lnTo>
                  <a:pt x="84391" y="494347"/>
                </a:lnTo>
                <a:lnTo>
                  <a:pt x="55245" y="435991"/>
                </a:lnTo>
                <a:lnTo>
                  <a:pt x="36956" y="361029"/>
                </a:lnTo>
                <a:lnTo>
                  <a:pt x="32384" y="318619"/>
                </a:lnTo>
                <a:lnTo>
                  <a:pt x="30860" y="272923"/>
                </a:lnTo>
                <a:lnTo>
                  <a:pt x="32388" y="226512"/>
                </a:lnTo>
                <a:lnTo>
                  <a:pt x="36988" y="183673"/>
                </a:lnTo>
                <a:lnTo>
                  <a:pt x="44684" y="144406"/>
                </a:lnTo>
                <a:lnTo>
                  <a:pt x="68931" y="77354"/>
                </a:lnTo>
                <a:lnTo>
                  <a:pt x="102701" y="29452"/>
                </a:lnTo>
                <a:lnTo>
                  <a:pt x="123062" y="12954"/>
                </a:lnTo>
                <a:lnTo>
                  <a:pt x="117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894956" y="4682997"/>
            <a:ext cx="53340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85888" y="4920234"/>
            <a:ext cx="299085" cy="21590"/>
          </a:xfrm>
          <a:custGeom>
            <a:avLst/>
            <a:gdLst/>
            <a:ahLst/>
            <a:cxnLst/>
            <a:rect l="l" t="t" r="r" b="b"/>
            <a:pathLst>
              <a:path w="299084" h="21589">
                <a:moveTo>
                  <a:pt x="298703" y="0"/>
                </a:moveTo>
                <a:lnTo>
                  <a:pt x="0" y="0"/>
                </a:lnTo>
                <a:lnTo>
                  <a:pt x="0" y="21336"/>
                </a:lnTo>
                <a:lnTo>
                  <a:pt x="298703" y="21336"/>
                </a:lnTo>
                <a:lnTo>
                  <a:pt x="2987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553325" y="4579365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89952" y="4984241"/>
            <a:ext cx="294640" cy="232410"/>
          </a:xfrm>
          <a:custGeom>
            <a:avLst/>
            <a:gdLst/>
            <a:ahLst/>
            <a:cxnLst/>
            <a:rect l="l" t="t" r="r" b="b"/>
            <a:pathLst>
              <a:path w="294640" h="232410">
                <a:moveTo>
                  <a:pt x="294640" y="0"/>
                </a:moveTo>
                <a:lnTo>
                  <a:pt x="154431" y="0"/>
                </a:lnTo>
                <a:lnTo>
                  <a:pt x="154431" y="761"/>
                </a:lnTo>
                <a:lnTo>
                  <a:pt x="138175" y="761"/>
                </a:lnTo>
                <a:lnTo>
                  <a:pt x="80137" y="201421"/>
                </a:lnTo>
                <a:lnTo>
                  <a:pt x="38607" y="110235"/>
                </a:lnTo>
                <a:lnTo>
                  <a:pt x="0" y="127761"/>
                </a:lnTo>
                <a:lnTo>
                  <a:pt x="3682" y="136651"/>
                </a:lnTo>
                <a:lnTo>
                  <a:pt x="23622" y="127761"/>
                </a:lnTo>
                <a:lnTo>
                  <a:pt x="72263" y="232409"/>
                </a:lnTo>
                <a:lnTo>
                  <a:pt x="83693" y="232409"/>
                </a:lnTo>
                <a:lnTo>
                  <a:pt x="146939" y="16382"/>
                </a:lnTo>
                <a:lnTo>
                  <a:pt x="168148" y="16382"/>
                </a:lnTo>
                <a:lnTo>
                  <a:pt x="168148" y="15239"/>
                </a:lnTo>
                <a:lnTo>
                  <a:pt x="294640" y="15239"/>
                </a:lnTo>
                <a:lnTo>
                  <a:pt x="294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632954" y="4939029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3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89569" y="4682997"/>
            <a:ext cx="15805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𝑑𝑥 = 1 =</a:t>
            </a:r>
            <a:r>
              <a:rPr dirty="0" sz="2600" spc="28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𝜆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536430" y="4839970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6939" y="5355437"/>
            <a:ext cx="56495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宋体"/>
                <a:cs typeface="宋体"/>
              </a:rPr>
              <a:t>故，所给求积公式是插</a:t>
            </a:r>
            <a:r>
              <a:rPr dirty="0" sz="2600" spc="-15">
                <a:latin typeface="宋体"/>
                <a:cs typeface="宋体"/>
              </a:rPr>
              <a:t>值</a:t>
            </a:r>
            <a:r>
              <a:rPr dirty="0" sz="2600">
                <a:latin typeface="宋体"/>
                <a:cs typeface="宋体"/>
              </a:rPr>
              <a:t>型求</a:t>
            </a:r>
            <a:r>
              <a:rPr dirty="0" sz="2600" spc="-15">
                <a:latin typeface="宋体"/>
                <a:cs typeface="宋体"/>
              </a:rPr>
              <a:t>积</a:t>
            </a:r>
            <a:r>
              <a:rPr dirty="0" sz="2600">
                <a:latin typeface="宋体"/>
                <a:cs typeface="宋体"/>
              </a:rPr>
              <a:t>公式。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539" y="408254"/>
            <a:ext cx="9190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pc="-10">
                <a:latin typeface="宋体"/>
                <a:cs typeface="宋体"/>
              </a:rPr>
              <a:t>例，给定求积节</a:t>
            </a:r>
            <a:r>
              <a:rPr dirty="0" spc="-5">
                <a:latin typeface="宋体"/>
                <a:cs typeface="宋体"/>
              </a:rPr>
              <a:t>点</a:t>
            </a:r>
            <a:r>
              <a:rPr dirty="0" spc="5"/>
              <a:t>𝑥</a:t>
            </a:r>
            <a:r>
              <a:rPr dirty="0" baseline="-16260" sz="3075" spc="7"/>
              <a:t>0</a:t>
            </a:r>
            <a:r>
              <a:rPr dirty="0" baseline="-16260" sz="3075" spc="660"/>
              <a:t> </a:t>
            </a:r>
            <a:r>
              <a:rPr dirty="0" sz="2800" spc="-5"/>
              <a:t>=</a:t>
            </a:r>
            <a:r>
              <a:rPr dirty="0" sz="2800" spc="160"/>
              <a:t> </a:t>
            </a:r>
            <a:r>
              <a:rPr dirty="0" sz="2800" spc="-5"/>
              <a:t>1/4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670">
                <a:latin typeface="宋体"/>
                <a:cs typeface="宋体"/>
              </a:rPr>
              <a:t> </a:t>
            </a:r>
            <a:r>
              <a:rPr dirty="0" sz="2800" spc="-25"/>
              <a:t>𝑥</a:t>
            </a:r>
            <a:r>
              <a:rPr dirty="0" baseline="-16260" sz="3075" spc="-37"/>
              <a:t>1</a:t>
            </a:r>
            <a:r>
              <a:rPr dirty="0" baseline="-16260" sz="3075" spc="22"/>
              <a:t> </a:t>
            </a:r>
            <a:r>
              <a:rPr dirty="0" sz="2800" spc="-5"/>
              <a:t>=</a:t>
            </a:r>
            <a:r>
              <a:rPr dirty="0" sz="2800" spc="160"/>
              <a:t> </a:t>
            </a:r>
            <a:r>
              <a:rPr dirty="0" sz="2800" spc="-10"/>
              <a:t>3/4</a:t>
            </a:r>
            <a:r>
              <a:rPr dirty="0" sz="2800" spc="-10">
                <a:latin typeface="宋体"/>
                <a:cs typeface="宋体"/>
              </a:rPr>
              <a:t>，试推出计算积分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14322" y="115519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1" y="315468"/>
                </a:lnTo>
                <a:lnTo>
                  <a:pt x="327532" y="328930"/>
                </a:lnTo>
                <a:lnTo>
                  <a:pt x="372363" y="307832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8965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1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5844" y="934592"/>
            <a:ext cx="7943850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>
              <a:lnSpc>
                <a:spcPts val="17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31165" algn="l"/>
                <a:tab pos="784860" algn="l"/>
                <a:tab pos="1132205" algn="l"/>
              </a:tabLst>
            </a:pP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 spc="-46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10">
                <a:latin typeface="Cambria Math"/>
                <a:cs typeface="Cambria Math"/>
              </a:rPr>
              <a:t>𝑑</a:t>
            </a:r>
            <a:r>
              <a:rPr dirty="0" sz="2800" spc="75">
                <a:latin typeface="Cambria Math"/>
                <a:cs typeface="Cambria Math"/>
              </a:rPr>
              <a:t>𝑥</a:t>
            </a:r>
            <a:r>
              <a:rPr dirty="0" sz="2800" spc="-5">
                <a:latin typeface="宋体"/>
                <a:cs typeface="宋体"/>
              </a:rPr>
              <a:t>的插值型求积公式，并写出它的截</a:t>
            </a:r>
            <a:r>
              <a:rPr dirty="0" sz="2800">
                <a:latin typeface="宋体"/>
                <a:cs typeface="宋体"/>
              </a:rPr>
              <a:t>断</a:t>
            </a:r>
            <a:r>
              <a:rPr dirty="0" sz="2800" spc="-5">
                <a:latin typeface="宋体"/>
                <a:cs typeface="宋体"/>
              </a:rPr>
              <a:t>误差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194491"/>
            <a:ext cx="3450590" cy="99949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875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  <a:p>
            <a:pPr marL="241300" indent="-229235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宋体"/>
                <a:cs typeface="宋体"/>
              </a:rPr>
              <a:t>解：由已知公式，有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2673" y="244068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6194" y="2559557"/>
            <a:ext cx="1570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69365" algn="l"/>
              </a:tabLst>
            </a:pPr>
            <a:r>
              <a:rPr dirty="0" sz="2800" spc="20">
                <a:latin typeface="Cambria Math"/>
                <a:cs typeface="Cambria Math"/>
              </a:rPr>
              <a:t>𝜆</a:t>
            </a:r>
            <a:r>
              <a:rPr dirty="0" baseline="-16260" sz="3075" spc="30">
                <a:latin typeface="Cambria Math"/>
                <a:cs typeface="Cambria Math"/>
              </a:rPr>
              <a:t>0</a:t>
            </a:r>
            <a:r>
              <a:rPr dirty="0" baseline="-16260" sz="3075" spc="66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baseline="-2976" sz="4200" spc="-622">
                <a:latin typeface="Cambria Math"/>
                <a:cs typeface="Cambria Math"/>
              </a:rPr>
              <a:t>׬</a:t>
            </a:r>
            <a:r>
              <a:rPr dirty="0" baseline="-31165" sz="3075" spc="-622">
                <a:latin typeface="Cambria Math"/>
                <a:cs typeface="Cambria Math"/>
              </a:rPr>
              <a:t>0	</a:t>
            </a:r>
            <a:r>
              <a:rPr dirty="0" sz="2800" spc="20">
                <a:latin typeface="Cambria Math"/>
                <a:cs typeface="Cambria Math"/>
              </a:rPr>
              <a:t>𝑙</a:t>
            </a:r>
            <a:r>
              <a:rPr dirty="0" baseline="-16260" sz="3075" spc="30"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4041" y="266090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8"/>
                </a:lnTo>
                <a:lnTo>
                  <a:pt x="327533" y="328930"/>
                </a:lnTo>
                <a:lnTo>
                  <a:pt x="372363" y="307832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2" y="328930"/>
                </a:lnTo>
                <a:lnTo>
                  <a:pt x="108966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35879" y="2813811"/>
            <a:ext cx="772795" cy="22860"/>
          </a:xfrm>
          <a:custGeom>
            <a:avLst/>
            <a:gdLst/>
            <a:ahLst/>
            <a:cxnLst/>
            <a:rect l="l" t="t" r="r" b="b"/>
            <a:pathLst>
              <a:path w="772795" h="22860">
                <a:moveTo>
                  <a:pt x="772668" y="0"/>
                </a:moveTo>
                <a:lnTo>
                  <a:pt x="0" y="0"/>
                </a:lnTo>
                <a:lnTo>
                  <a:pt x="0" y="22860"/>
                </a:lnTo>
                <a:lnTo>
                  <a:pt x="772668" y="22860"/>
                </a:lnTo>
                <a:lnTo>
                  <a:pt x="772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6215" y="2932937"/>
            <a:ext cx="6330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92759" algn="l"/>
              </a:tabLst>
            </a:pPr>
            <a:r>
              <a:rPr dirty="0" sz="1650" spc="85">
                <a:latin typeface="Cambria Math"/>
                <a:cs typeface="Cambria Math"/>
              </a:rPr>
              <a:t>0</a:t>
            </a:r>
            <a:r>
              <a:rPr dirty="0" sz="1650" spc="85">
                <a:latin typeface="Cambria Math"/>
                <a:cs typeface="Cambria Math"/>
              </a:rPr>
              <a:t>	</a:t>
            </a:r>
            <a:r>
              <a:rPr dirty="0" sz="1650" spc="8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9752" y="2813811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75403" y="2446782"/>
            <a:ext cx="28924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284730" algn="l"/>
                <a:tab pos="2703830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1  </a:t>
            </a:r>
            <a:r>
              <a:rPr dirty="0" sz="2050" spc="75">
                <a:latin typeface="Cambria Math"/>
                <a:cs typeface="Cambria Math"/>
              </a:rPr>
              <a:t>𝑥−𝑥</a:t>
            </a:r>
            <a:r>
              <a:rPr dirty="0" baseline="-13468" sz="2475" spc="112">
                <a:latin typeface="Cambria Math"/>
                <a:cs typeface="Cambria Math"/>
              </a:rPr>
              <a:t>1	</a:t>
            </a:r>
            <a:r>
              <a:rPr dirty="0" sz="2050" spc="45">
                <a:latin typeface="Cambria Math"/>
                <a:cs typeface="Cambria Math"/>
              </a:rPr>
              <a:t>1	</a:t>
            </a:r>
            <a:r>
              <a:rPr dirty="0" baseline="1355" sz="3075" spc="67">
                <a:latin typeface="Cambria Math"/>
                <a:cs typeface="Cambria Math"/>
              </a:rPr>
              <a:t>1</a:t>
            </a:r>
            <a:endParaRPr baseline="1355" sz="307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60969" y="2660904"/>
            <a:ext cx="1249680" cy="328930"/>
          </a:xfrm>
          <a:custGeom>
            <a:avLst/>
            <a:gdLst/>
            <a:ahLst/>
            <a:cxnLst/>
            <a:rect l="l" t="t" r="r" b="b"/>
            <a:pathLst>
              <a:path w="1249679" h="328930">
                <a:moveTo>
                  <a:pt x="1144397" y="0"/>
                </a:moveTo>
                <a:lnTo>
                  <a:pt x="1139698" y="13335"/>
                </a:lnTo>
                <a:lnTo>
                  <a:pt x="1158748" y="21595"/>
                </a:lnTo>
                <a:lnTo>
                  <a:pt x="1175130" y="33035"/>
                </a:lnTo>
                <a:lnTo>
                  <a:pt x="1199896" y="65405"/>
                </a:lnTo>
                <a:lnTo>
                  <a:pt x="1214469" y="109108"/>
                </a:lnTo>
                <a:lnTo>
                  <a:pt x="1219327" y="162813"/>
                </a:lnTo>
                <a:lnTo>
                  <a:pt x="1218092" y="191789"/>
                </a:lnTo>
                <a:lnTo>
                  <a:pt x="1208289" y="241788"/>
                </a:lnTo>
                <a:lnTo>
                  <a:pt x="1188747" y="280838"/>
                </a:lnTo>
                <a:lnTo>
                  <a:pt x="1158942" y="307179"/>
                </a:lnTo>
                <a:lnTo>
                  <a:pt x="1140205" y="315468"/>
                </a:lnTo>
                <a:lnTo>
                  <a:pt x="1144397" y="328930"/>
                </a:lnTo>
                <a:lnTo>
                  <a:pt x="1189227" y="307832"/>
                </a:lnTo>
                <a:lnTo>
                  <a:pt x="1222248" y="271399"/>
                </a:lnTo>
                <a:lnTo>
                  <a:pt x="1242536" y="222599"/>
                </a:lnTo>
                <a:lnTo>
                  <a:pt x="1249299" y="164465"/>
                </a:lnTo>
                <a:lnTo>
                  <a:pt x="1247588" y="134346"/>
                </a:lnTo>
                <a:lnTo>
                  <a:pt x="1233975" y="80918"/>
                </a:lnTo>
                <a:lnTo>
                  <a:pt x="1207119" y="37415"/>
                </a:lnTo>
                <a:lnTo>
                  <a:pt x="1168257" y="8598"/>
                </a:lnTo>
                <a:lnTo>
                  <a:pt x="1144397" y="0"/>
                </a:lnTo>
                <a:close/>
              </a:path>
              <a:path w="1249679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30"/>
                </a:lnTo>
                <a:lnTo>
                  <a:pt x="108965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63163" y="2559557"/>
            <a:ext cx="7016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5445" algn="l"/>
                <a:tab pos="1673225" algn="l"/>
                <a:tab pos="1964055" algn="l"/>
                <a:tab pos="2503805" algn="l"/>
                <a:tab pos="4415155" algn="l"/>
                <a:tab pos="5579745" algn="l"/>
              </a:tabLst>
            </a:pPr>
            <a:r>
              <a:rPr dirty="0" sz="2800" spc="-5">
                <a:latin typeface="Cambria Math"/>
                <a:cs typeface="Cambria Math"/>
              </a:rPr>
              <a:t>𝑥	𝑑𝑥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baseline="-2976" sz="4200" spc="-622">
                <a:latin typeface="Cambria Math"/>
                <a:cs typeface="Cambria Math"/>
              </a:rPr>
              <a:t>׬</a:t>
            </a:r>
            <a:r>
              <a:rPr dirty="0" baseline="-31165" sz="3075" spc="-622">
                <a:latin typeface="Cambria Math"/>
                <a:cs typeface="Cambria Math"/>
              </a:rPr>
              <a:t>0	</a:t>
            </a:r>
            <a:r>
              <a:rPr dirty="0" baseline="-37940" sz="3075" spc="165">
                <a:latin typeface="Cambria Math"/>
                <a:cs typeface="Cambria Math"/>
              </a:rPr>
              <a:t>𝑥	</a:t>
            </a:r>
            <a:r>
              <a:rPr dirty="0" baseline="-37940" sz="3075" spc="44">
                <a:latin typeface="Cambria Math"/>
                <a:cs typeface="Cambria Math"/>
              </a:rPr>
              <a:t>−𝑥	</a:t>
            </a:r>
            <a:r>
              <a:rPr dirty="0" sz="2800" spc="-5">
                <a:latin typeface="Cambria Math"/>
                <a:cs typeface="Cambria Math"/>
              </a:rPr>
              <a:t>𝑑𝑥  = −</a:t>
            </a:r>
            <a:r>
              <a:rPr dirty="0" sz="2800" spc="-345">
                <a:latin typeface="Cambria Math"/>
                <a:cs typeface="Cambria Math"/>
              </a:rPr>
              <a:t> </a:t>
            </a:r>
            <a:r>
              <a:rPr dirty="0" baseline="-37940" sz="3075" spc="67">
                <a:latin typeface="Cambria Math"/>
                <a:cs typeface="Cambria Math"/>
              </a:rPr>
              <a:t>2</a:t>
            </a:r>
            <a:r>
              <a:rPr dirty="0" baseline="-37940" sz="3075" spc="30">
                <a:latin typeface="Cambria Math"/>
                <a:cs typeface="Cambria Math"/>
              </a:rPr>
              <a:t> </a:t>
            </a:r>
            <a:r>
              <a:rPr dirty="0" baseline="-2976" sz="4200" spc="-622">
                <a:latin typeface="Cambria Math"/>
                <a:cs typeface="Cambria Math"/>
              </a:rPr>
              <a:t>׬</a:t>
            </a:r>
            <a:r>
              <a:rPr dirty="0" baseline="-31165" sz="3075" spc="-622">
                <a:latin typeface="Cambria Math"/>
                <a:cs typeface="Cambria Math"/>
              </a:rPr>
              <a:t>0	</a:t>
            </a:r>
            <a:r>
              <a:rPr dirty="0" sz="2800" spc="-5">
                <a:latin typeface="Cambria Math"/>
                <a:cs typeface="Cambria Math"/>
              </a:rPr>
              <a:t>4𝑥</a:t>
            </a:r>
            <a:r>
              <a:rPr dirty="0" sz="2800" spc="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3	𝑑𝑥 =</a:t>
            </a:r>
            <a:r>
              <a:rPr dirty="0" sz="2800" spc="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1/2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73426" y="372414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8377" y="3652520"/>
            <a:ext cx="13265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62685" algn="l"/>
              </a:tabLst>
            </a:pPr>
            <a:r>
              <a:rPr dirty="0" sz="2050" spc="45">
                <a:latin typeface="Cambria Math"/>
                <a:cs typeface="Cambria Math"/>
              </a:rPr>
              <a:t>1</a:t>
            </a:r>
            <a:r>
              <a:rPr dirty="0" sz="2050" spc="45">
                <a:latin typeface="Cambria Math"/>
                <a:cs typeface="Cambria Math"/>
              </a:rPr>
              <a:t>	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68802" y="358444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8"/>
                </a:lnTo>
                <a:lnTo>
                  <a:pt x="327533" y="328929"/>
                </a:lnTo>
                <a:lnTo>
                  <a:pt x="372363" y="307832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29"/>
                </a:lnTo>
                <a:lnTo>
                  <a:pt x="108965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9115" y="3737355"/>
            <a:ext cx="772795" cy="22860"/>
          </a:xfrm>
          <a:custGeom>
            <a:avLst/>
            <a:gdLst/>
            <a:ahLst/>
            <a:cxnLst/>
            <a:rect l="l" t="t" r="r" b="b"/>
            <a:pathLst>
              <a:path w="772795" h="22860">
                <a:moveTo>
                  <a:pt x="772667" y="0"/>
                </a:moveTo>
                <a:lnTo>
                  <a:pt x="0" y="0"/>
                </a:lnTo>
                <a:lnTo>
                  <a:pt x="0" y="22860"/>
                </a:lnTo>
                <a:lnTo>
                  <a:pt x="772667" y="22860"/>
                </a:lnTo>
                <a:lnTo>
                  <a:pt x="772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80276" y="3737355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87010" y="3757676"/>
            <a:ext cx="21824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32105" algn="l"/>
                <a:tab pos="1993900" algn="l"/>
              </a:tabLst>
            </a:pPr>
            <a:r>
              <a:rPr dirty="0" baseline="6775" sz="3075" spc="67">
                <a:latin typeface="Cambria Math"/>
                <a:cs typeface="Cambria Math"/>
              </a:rPr>
              <a:t>0	</a:t>
            </a:r>
            <a:r>
              <a:rPr dirty="0" sz="2050" spc="85">
                <a:latin typeface="Cambria Math"/>
                <a:cs typeface="Cambria Math"/>
              </a:rPr>
              <a:t>𝑥</a:t>
            </a:r>
            <a:r>
              <a:rPr dirty="0" baseline="-13468" sz="2475" spc="127">
                <a:latin typeface="Cambria Math"/>
                <a:cs typeface="Cambria Math"/>
              </a:rPr>
              <a:t>1</a:t>
            </a:r>
            <a:r>
              <a:rPr dirty="0" sz="2050" spc="85">
                <a:latin typeface="Cambria Math"/>
                <a:cs typeface="Cambria Math"/>
              </a:rPr>
              <a:t>−𝑥</a:t>
            </a:r>
            <a:r>
              <a:rPr dirty="0" baseline="-13468" sz="2475" spc="127">
                <a:latin typeface="Cambria Math"/>
                <a:cs typeface="Cambria Math"/>
              </a:rPr>
              <a:t>0	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5936" y="372414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79969" y="3584447"/>
            <a:ext cx="1249680" cy="328930"/>
          </a:xfrm>
          <a:custGeom>
            <a:avLst/>
            <a:gdLst/>
            <a:ahLst/>
            <a:cxnLst/>
            <a:rect l="l" t="t" r="r" b="b"/>
            <a:pathLst>
              <a:path w="1249679" h="328929">
                <a:moveTo>
                  <a:pt x="1144397" y="0"/>
                </a:moveTo>
                <a:lnTo>
                  <a:pt x="1139698" y="13335"/>
                </a:lnTo>
                <a:lnTo>
                  <a:pt x="1158748" y="21595"/>
                </a:lnTo>
                <a:lnTo>
                  <a:pt x="1175130" y="33035"/>
                </a:lnTo>
                <a:lnTo>
                  <a:pt x="1199896" y="65404"/>
                </a:lnTo>
                <a:lnTo>
                  <a:pt x="1214469" y="109108"/>
                </a:lnTo>
                <a:lnTo>
                  <a:pt x="1219327" y="162813"/>
                </a:lnTo>
                <a:lnTo>
                  <a:pt x="1218092" y="191789"/>
                </a:lnTo>
                <a:lnTo>
                  <a:pt x="1208289" y="241788"/>
                </a:lnTo>
                <a:lnTo>
                  <a:pt x="1188747" y="280838"/>
                </a:lnTo>
                <a:lnTo>
                  <a:pt x="1158942" y="307179"/>
                </a:lnTo>
                <a:lnTo>
                  <a:pt x="1140205" y="315468"/>
                </a:lnTo>
                <a:lnTo>
                  <a:pt x="1144397" y="328929"/>
                </a:lnTo>
                <a:lnTo>
                  <a:pt x="1189227" y="307832"/>
                </a:lnTo>
                <a:lnTo>
                  <a:pt x="1222248" y="271399"/>
                </a:lnTo>
                <a:lnTo>
                  <a:pt x="1242536" y="222599"/>
                </a:lnTo>
                <a:lnTo>
                  <a:pt x="1249299" y="164464"/>
                </a:lnTo>
                <a:lnTo>
                  <a:pt x="1247588" y="134346"/>
                </a:lnTo>
                <a:lnTo>
                  <a:pt x="1233975" y="80918"/>
                </a:lnTo>
                <a:lnTo>
                  <a:pt x="1207119" y="37415"/>
                </a:lnTo>
                <a:lnTo>
                  <a:pt x="1168257" y="8598"/>
                </a:lnTo>
                <a:lnTo>
                  <a:pt x="1144397" y="0"/>
                </a:lnTo>
                <a:close/>
              </a:path>
              <a:path w="1249679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1" y="328929"/>
                </a:lnTo>
                <a:lnTo>
                  <a:pt x="108965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06194" y="3370579"/>
            <a:ext cx="8305165" cy="564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51560">
              <a:lnSpc>
                <a:spcPts val="1675"/>
              </a:lnSpc>
              <a:spcBef>
                <a:spcPts val="90"/>
              </a:spcBef>
              <a:tabLst>
                <a:tab pos="3102610" algn="l"/>
                <a:tab pos="4974590" algn="l"/>
                <a:tab pos="5393690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1	1</a:t>
            </a:r>
            <a:r>
              <a:rPr dirty="0" baseline="1355" sz="3075" spc="802">
                <a:latin typeface="Cambria Math"/>
                <a:cs typeface="Cambria Math"/>
              </a:rPr>
              <a:t> </a:t>
            </a:r>
            <a:r>
              <a:rPr dirty="0" sz="2050" spc="80">
                <a:latin typeface="Cambria Math"/>
                <a:cs typeface="Cambria Math"/>
              </a:rPr>
              <a:t>𝑥−𝑥</a:t>
            </a:r>
            <a:r>
              <a:rPr dirty="0" baseline="-13468" sz="2475" spc="120">
                <a:latin typeface="Cambria Math"/>
                <a:cs typeface="Cambria Math"/>
              </a:rPr>
              <a:t>0	</a:t>
            </a:r>
            <a:r>
              <a:rPr dirty="0" sz="2050" spc="45">
                <a:latin typeface="Cambria Math"/>
                <a:cs typeface="Cambria Math"/>
              </a:rPr>
              <a:t>1	</a:t>
            </a:r>
            <a:r>
              <a:rPr dirty="0" baseline="1355" sz="3075" spc="67">
                <a:latin typeface="Cambria Math"/>
                <a:cs typeface="Cambria Math"/>
              </a:rPr>
              <a:t>1</a:t>
            </a:r>
            <a:endParaRPr baseline="1355" sz="3075">
              <a:latin typeface="Cambria Math"/>
              <a:cs typeface="Cambria Math"/>
            </a:endParaRPr>
          </a:p>
          <a:p>
            <a:pPr marL="38100">
              <a:lnSpc>
                <a:spcPts val="2575"/>
              </a:lnSpc>
              <a:tabLst>
                <a:tab pos="478155" algn="l"/>
                <a:tab pos="1259840" algn="l"/>
                <a:tab pos="1679575" algn="l"/>
                <a:tab pos="2026920" algn="l"/>
                <a:tab pos="4145279" algn="l"/>
                <a:tab pos="5184775" algn="l"/>
                <a:tab pos="5690870" algn="l"/>
                <a:tab pos="6855459" algn="l"/>
              </a:tabLst>
            </a:pPr>
            <a:r>
              <a:rPr dirty="0" sz="2800" spc="-5">
                <a:latin typeface="Cambria Math"/>
                <a:cs typeface="Cambria Math"/>
              </a:rPr>
              <a:t>𝜆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-5">
                <a:latin typeface="Cambria Math"/>
                <a:cs typeface="Cambria Math"/>
              </a:rPr>
              <a:t>𝑙	𝑥	𝑑𝑥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-5">
                <a:latin typeface="Cambria Math"/>
                <a:cs typeface="Cambria Math"/>
              </a:rPr>
              <a:t>𝑑𝑥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	</a:t>
            </a: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-5">
                <a:latin typeface="Cambria Math"/>
                <a:cs typeface="Cambria Math"/>
              </a:rPr>
              <a:t>4𝑥</a:t>
            </a:r>
            <a:r>
              <a:rPr dirty="0" sz="2800" spc="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	𝑑𝑥 =</a:t>
            </a:r>
            <a:r>
              <a:rPr dirty="0" sz="2800" spc="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1/2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3342" y="466013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62805" y="452018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08"/>
                </a:lnTo>
                <a:lnTo>
                  <a:pt x="402463" y="162814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8"/>
                </a:lnTo>
                <a:lnTo>
                  <a:pt x="327533" y="328930"/>
                </a:lnTo>
                <a:lnTo>
                  <a:pt x="372363" y="307832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50"/>
                </a:lnTo>
                <a:lnTo>
                  <a:pt x="80968" y="320280"/>
                </a:lnTo>
                <a:lnTo>
                  <a:pt x="104902" y="328930"/>
                </a:lnTo>
                <a:lnTo>
                  <a:pt x="108966" y="315468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92496" y="4673091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480684" y="469366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1539" y="4418787"/>
            <a:ext cx="5193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88360" algn="l"/>
                <a:tab pos="3735704" algn="l"/>
              </a:tabLst>
            </a:pPr>
            <a:r>
              <a:rPr dirty="0" sz="2800" spc="-5">
                <a:latin typeface="宋体"/>
                <a:cs typeface="宋体"/>
              </a:rPr>
              <a:t>故求积公式为：</a:t>
            </a:r>
            <a:r>
              <a:rPr dirty="0" sz="2800" spc="-665">
                <a:latin typeface="宋体"/>
                <a:cs typeface="宋体"/>
              </a:rPr>
              <a:t> </a:t>
            </a:r>
            <a:r>
              <a:rPr dirty="0" baseline="-2976" sz="4200" spc="-202">
                <a:latin typeface="Cambria Math"/>
                <a:cs typeface="Cambria Math"/>
              </a:rPr>
              <a:t>׬</a:t>
            </a:r>
            <a:r>
              <a:rPr dirty="0" baseline="46070" sz="3075" spc="-202">
                <a:latin typeface="Cambria Math"/>
                <a:cs typeface="Cambria Math"/>
              </a:rPr>
              <a:t>1</a:t>
            </a:r>
            <a:r>
              <a:rPr dirty="0" baseline="46070" sz="3075" spc="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𝑥	𝑑𝑥 ≈ </a:t>
            </a:r>
            <a:r>
              <a:rPr dirty="0" baseline="44715" sz="3075" spc="67">
                <a:latin typeface="Cambria Math"/>
                <a:cs typeface="Cambria Math"/>
              </a:rPr>
              <a:t>1</a:t>
            </a:r>
            <a:r>
              <a:rPr dirty="0" baseline="44715" sz="3075" spc="-359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(𝑓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46292" y="4391532"/>
            <a:ext cx="438150" cy="586105"/>
          </a:xfrm>
          <a:custGeom>
            <a:avLst/>
            <a:gdLst/>
            <a:ahLst/>
            <a:cxnLst/>
            <a:rect l="l" t="t" r="r" b="b"/>
            <a:pathLst>
              <a:path w="438150" h="586104">
                <a:moveTo>
                  <a:pt x="132207" y="13843"/>
                </a:moveTo>
                <a:lnTo>
                  <a:pt x="74485" y="41706"/>
                </a:lnTo>
                <a:lnTo>
                  <a:pt x="34290" y="108077"/>
                </a:lnTo>
                <a:lnTo>
                  <a:pt x="19278" y="149186"/>
                </a:lnTo>
                <a:lnTo>
                  <a:pt x="8572" y="193636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73"/>
                </a:lnTo>
                <a:lnTo>
                  <a:pt x="8572" y="391312"/>
                </a:lnTo>
                <a:lnTo>
                  <a:pt x="19278" y="435825"/>
                </a:lnTo>
                <a:lnTo>
                  <a:pt x="34290" y="477139"/>
                </a:lnTo>
                <a:lnTo>
                  <a:pt x="52908" y="513651"/>
                </a:lnTo>
                <a:lnTo>
                  <a:pt x="99009" y="567893"/>
                </a:lnTo>
                <a:lnTo>
                  <a:pt x="126492" y="585597"/>
                </a:lnTo>
                <a:lnTo>
                  <a:pt x="132207" y="571754"/>
                </a:lnTo>
                <a:lnTo>
                  <a:pt x="110147" y="553999"/>
                </a:lnTo>
                <a:lnTo>
                  <a:pt x="90652" y="530796"/>
                </a:lnTo>
                <a:lnTo>
                  <a:pt x="59309" y="468122"/>
                </a:lnTo>
                <a:lnTo>
                  <a:pt x="47879" y="429602"/>
                </a:lnTo>
                <a:lnTo>
                  <a:pt x="39700" y="387565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28"/>
                </a:lnTo>
                <a:lnTo>
                  <a:pt x="39725" y="197142"/>
                </a:lnTo>
                <a:lnTo>
                  <a:pt x="47980" y="155016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438150" h="586104">
                <a:moveTo>
                  <a:pt x="294132" y="281559"/>
                </a:moveTo>
                <a:lnTo>
                  <a:pt x="143256" y="281559"/>
                </a:lnTo>
                <a:lnTo>
                  <a:pt x="143256" y="304419"/>
                </a:lnTo>
                <a:lnTo>
                  <a:pt x="294132" y="304419"/>
                </a:lnTo>
                <a:lnTo>
                  <a:pt x="294132" y="281559"/>
                </a:lnTo>
                <a:close/>
              </a:path>
              <a:path w="438150" h="586104">
                <a:moveTo>
                  <a:pt x="437629" y="292608"/>
                </a:moveTo>
                <a:lnTo>
                  <a:pt x="435508" y="241439"/>
                </a:lnTo>
                <a:lnTo>
                  <a:pt x="429133" y="193636"/>
                </a:lnTo>
                <a:lnTo>
                  <a:pt x="418452" y="149186"/>
                </a:lnTo>
                <a:lnTo>
                  <a:pt x="403479" y="108077"/>
                </a:lnTo>
                <a:lnTo>
                  <a:pt x="384848" y="71818"/>
                </a:lnTo>
                <a:lnTo>
                  <a:pt x="338696" y="17767"/>
                </a:lnTo>
                <a:lnTo>
                  <a:pt x="311150" y="0"/>
                </a:lnTo>
                <a:lnTo>
                  <a:pt x="305562" y="13843"/>
                </a:lnTo>
                <a:lnTo>
                  <a:pt x="327393" y="31559"/>
                </a:lnTo>
                <a:lnTo>
                  <a:pt x="346773" y="54610"/>
                </a:lnTo>
                <a:lnTo>
                  <a:pt x="378079" y="116713"/>
                </a:lnTo>
                <a:lnTo>
                  <a:pt x="389661" y="155016"/>
                </a:lnTo>
                <a:lnTo>
                  <a:pt x="397967" y="197142"/>
                </a:lnTo>
                <a:lnTo>
                  <a:pt x="402945" y="243128"/>
                </a:lnTo>
                <a:lnTo>
                  <a:pt x="404622" y="292989"/>
                </a:lnTo>
                <a:lnTo>
                  <a:pt x="402971" y="342023"/>
                </a:lnTo>
                <a:lnTo>
                  <a:pt x="398043" y="387565"/>
                </a:lnTo>
                <a:lnTo>
                  <a:pt x="389826" y="429602"/>
                </a:lnTo>
                <a:lnTo>
                  <a:pt x="378333" y="468122"/>
                </a:lnTo>
                <a:lnTo>
                  <a:pt x="346989" y="530796"/>
                </a:lnTo>
                <a:lnTo>
                  <a:pt x="305562" y="571754"/>
                </a:lnTo>
                <a:lnTo>
                  <a:pt x="311150" y="585597"/>
                </a:lnTo>
                <a:lnTo>
                  <a:pt x="363258" y="543902"/>
                </a:lnTo>
                <a:lnTo>
                  <a:pt x="403479" y="477139"/>
                </a:lnTo>
                <a:lnTo>
                  <a:pt x="418452" y="435825"/>
                </a:lnTo>
                <a:lnTo>
                  <a:pt x="429133" y="391312"/>
                </a:lnTo>
                <a:lnTo>
                  <a:pt x="435508" y="343573"/>
                </a:lnTo>
                <a:lnTo>
                  <a:pt x="437629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77736" y="4229528"/>
            <a:ext cx="175895" cy="8007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50" spc="45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81596" y="4418787"/>
            <a:ext cx="565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33488" y="4391532"/>
            <a:ext cx="438150" cy="586105"/>
          </a:xfrm>
          <a:custGeom>
            <a:avLst/>
            <a:gdLst/>
            <a:ahLst/>
            <a:cxnLst/>
            <a:rect l="l" t="t" r="r" b="b"/>
            <a:pathLst>
              <a:path w="438150" h="586104">
                <a:moveTo>
                  <a:pt x="132207" y="13843"/>
                </a:moveTo>
                <a:lnTo>
                  <a:pt x="74485" y="41706"/>
                </a:lnTo>
                <a:lnTo>
                  <a:pt x="34290" y="108077"/>
                </a:lnTo>
                <a:lnTo>
                  <a:pt x="19278" y="149186"/>
                </a:lnTo>
                <a:lnTo>
                  <a:pt x="8572" y="193636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73"/>
                </a:lnTo>
                <a:lnTo>
                  <a:pt x="8572" y="391312"/>
                </a:lnTo>
                <a:lnTo>
                  <a:pt x="19278" y="435825"/>
                </a:lnTo>
                <a:lnTo>
                  <a:pt x="34290" y="477139"/>
                </a:lnTo>
                <a:lnTo>
                  <a:pt x="52908" y="513651"/>
                </a:lnTo>
                <a:lnTo>
                  <a:pt x="99009" y="567893"/>
                </a:lnTo>
                <a:lnTo>
                  <a:pt x="126492" y="585597"/>
                </a:lnTo>
                <a:lnTo>
                  <a:pt x="132207" y="571754"/>
                </a:lnTo>
                <a:lnTo>
                  <a:pt x="110147" y="553999"/>
                </a:lnTo>
                <a:lnTo>
                  <a:pt x="90652" y="530796"/>
                </a:lnTo>
                <a:lnTo>
                  <a:pt x="59309" y="468122"/>
                </a:lnTo>
                <a:lnTo>
                  <a:pt x="47879" y="429602"/>
                </a:lnTo>
                <a:lnTo>
                  <a:pt x="39700" y="387565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28"/>
                </a:lnTo>
                <a:lnTo>
                  <a:pt x="39725" y="197142"/>
                </a:lnTo>
                <a:lnTo>
                  <a:pt x="47980" y="155016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438150" h="586104">
                <a:moveTo>
                  <a:pt x="294132" y="281559"/>
                </a:moveTo>
                <a:lnTo>
                  <a:pt x="143256" y="281559"/>
                </a:lnTo>
                <a:lnTo>
                  <a:pt x="143256" y="304419"/>
                </a:lnTo>
                <a:lnTo>
                  <a:pt x="294132" y="304419"/>
                </a:lnTo>
                <a:lnTo>
                  <a:pt x="294132" y="281559"/>
                </a:lnTo>
                <a:close/>
              </a:path>
              <a:path w="438150" h="586104">
                <a:moveTo>
                  <a:pt x="437642" y="292608"/>
                </a:moveTo>
                <a:lnTo>
                  <a:pt x="435508" y="241439"/>
                </a:lnTo>
                <a:lnTo>
                  <a:pt x="429133" y="193636"/>
                </a:lnTo>
                <a:lnTo>
                  <a:pt x="418452" y="149186"/>
                </a:lnTo>
                <a:lnTo>
                  <a:pt x="403479" y="108077"/>
                </a:lnTo>
                <a:lnTo>
                  <a:pt x="384848" y="71818"/>
                </a:lnTo>
                <a:lnTo>
                  <a:pt x="338696" y="17767"/>
                </a:lnTo>
                <a:lnTo>
                  <a:pt x="311150" y="0"/>
                </a:lnTo>
                <a:lnTo>
                  <a:pt x="305562" y="13843"/>
                </a:lnTo>
                <a:lnTo>
                  <a:pt x="327393" y="31559"/>
                </a:lnTo>
                <a:lnTo>
                  <a:pt x="346773" y="54610"/>
                </a:lnTo>
                <a:lnTo>
                  <a:pt x="378079" y="116713"/>
                </a:lnTo>
                <a:lnTo>
                  <a:pt x="389661" y="155016"/>
                </a:lnTo>
                <a:lnTo>
                  <a:pt x="397967" y="197142"/>
                </a:lnTo>
                <a:lnTo>
                  <a:pt x="402945" y="243128"/>
                </a:lnTo>
                <a:lnTo>
                  <a:pt x="404622" y="292989"/>
                </a:lnTo>
                <a:lnTo>
                  <a:pt x="402971" y="342023"/>
                </a:lnTo>
                <a:lnTo>
                  <a:pt x="398043" y="387565"/>
                </a:lnTo>
                <a:lnTo>
                  <a:pt x="389826" y="429602"/>
                </a:lnTo>
                <a:lnTo>
                  <a:pt x="378333" y="468122"/>
                </a:lnTo>
                <a:lnTo>
                  <a:pt x="346989" y="530796"/>
                </a:lnTo>
                <a:lnTo>
                  <a:pt x="305562" y="571754"/>
                </a:lnTo>
                <a:lnTo>
                  <a:pt x="311150" y="585597"/>
                </a:lnTo>
                <a:lnTo>
                  <a:pt x="363258" y="543902"/>
                </a:lnTo>
                <a:lnTo>
                  <a:pt x="403479" y="477139"/>
                </a:lnTo>
                <a:lnTo>
                  <a:pt x="418452" y="435825"/>
                </a:lnTo>
                <a:lnTo>
                  <a:pt x="429133" y="391312"/>
                </a:lnTo>
                <a:lnTo>
                  <a:pt x="435508" y="343573"/>
                </a:lnTo>
                <a:lnTo>
                  <a:pt x="437642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464932" y="4229528"/>
            <a:ext cx="175895" cy="8007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050" spc="45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89926" y="4418787"/>
            <a:ext cx="173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62350" y="541324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95"/>
                </a:lnTo>
                <a:lnTo>
                  <a:pt x="391425" y="241797"/>
                </a:lnTo>
                <a:lnTo>
                  <a:pt x="371883" y="280866"/>
                </a:lnTo>
                <a:lnTo>
                  <a:pt x="342078" y="307217"/>
                </a:lnTo>
                <a:lnTo>
                  <a:pt x="323341" y="315518"/>
                </a:lnTo>
                <a:lnTo>
                  <a:pt x="327533" y="328866"/>
                </a:lnTo>
                <a:lnTo>
                  <a:pt x="372363" y="307822"/>
                </a:lnTo>
                <a:lnTo>
                  <a:pt x="405384" y="271386"/>
                </a:lnTo>
                <a:lnTo>
                  <a:pt x="425672" y="222597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699"/>
                </a:lnTo>
                <a:lnTo>
                  <a:pt x="15216" y="248159"/>
                </a:lnTo>
                <a:lnTo>
                  <a:pt x="42054" y="291529"/>
                </a:lnTo>
                <a:lnTo>
                  <a:pt x="80968" y="320267"/>
                </a:lnTo>
                <a:lnTo>
                  <a:pt x="104901" y="328866"/>
                </a:lnTo>
                <a:lnTo>
                  <a:pt x="108965" y="315518"/>
                </a:lnTo>
                <a:lnTo>
                  <a:pt x="90249" y="307217"/>
                </a:lnTo>
                <a:lnTo>
                  <a:pt x="74104" y="295667"/>
                </a:lnTo>
                <a:lnTo>
                  <a:pt x="49529" y="262813"/>
                </a:lnTo>
                <a:lnTo>
                  <a:pt x="34845" y="218124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91539" y="5312460"/>
            <a:ext cx="3015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87650" algn="l"/>
              </a:tabLst>
            </a:pPr>
            <a:r>
              <a:rPr dirty="0" sz="2800" spc="-5">
                <a:latin typeface="宋体"/>
                <a:cs typeface="宋体"/>
              </a:rPr>
              <a:t>截断误差为：</a:t>
            </a:r>
            <a:r>
              <a:rPr dirty="0" sz="2800" spc="-690">
                <a:latin typeface="宋体"/>
                <a:cs typeface="宋体"/>
              </a:rPr>
              <a:t> </a:t>
            </a:r>
            <a:r>
              <a:rPr dirty="0" sz="2800" spc="-40">
                <a:latin typeface="Cambria Math"/>
                <a:cs typeface="Cambria Math"/>
              </a:rPr>
              <a:t>𝑅</a:t>
            </a:r>
            <a:r>
              <a:rPr dirty="0" baseline="-16260" sz="3075" spc="-60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07279" y="5566206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587875" y="5553252"/>
            <a:ext cx="50863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19405" algn="l"/>
              </a:tabLst>
            </a:pPr>
            <a:r>
              <a:rPr dirty="0" sz="2050" spc="45">
                <a:latin typeface="Cambria Math"/>
                <a:cs typeface="Cambria Math"/>
              </a:rPr>
              <a:t>0	</a:t>
            </a:r>
            <a:r>
              <a:rPr dirty="0" baseline="-6775" sz="3075" spc="67">
                <a:latin typeface="Cambria Math"/>
                <a:cs typeface="Cambria Math"/>
              </a:rPr>
              <a:t>2</a:t>
            </a:r>
            <a:endParaRPr baseline="-6775" sz="3075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86478" y="5182870"/>
            <a:ext cx="1471295" cy="45212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111125">
              <a:lnSpc>
                <a:spcPts val="1165"/>
              </a:lnSpc>
              <a:spcBef>
                <a:spcPts val="220"/>
              </a:spcBef>
            </a:pPr>
            <a:r>
              <a:rPr dirty="0" baseline="1355" sz="3075" spc="67">
                <a:latin typeface="Cambria Math"/>
                <a:cs typeface="Cambria Math"/>
              </a:rPr>
              <a:t>1</a:t>
            </a:r>
            <a:r>
              <a:rPr dirty="0" baseline="1355" sz="3075" spc="7">
                <a:latin typeface="Cambria Math"/>
                <a:cs typeface="Cambria Math"/>
              </a:rPr>
              <a:t> 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2065"/>
              </a:lnSpc>
              <a:tabLst>
                <a:tab pos="1029969" algn="l"/>
              </a:tabLst>
            </a:pPr>
            <a:r>
              <a:rPr dirty="0" baseline="-19841" sz="4200" spc="-7">
                <a:latin typeface="Cambria Math"/>
                <a:cs typeface="Cambria Math"/>
              </a:rPr>
              <a:t>=</a:t>
            </a:r>
            <a:r>
              <a:rPr dirty="0" baseline="-19841" sz="4200" spc="240">
                <a:latin typeface="Cambria Math"/>
                <a:cs typeface="Cambria Math"/>
              </a:rPr>
              <a:t> </a:t>
            </a:r>
            <a:r>
              <a:rPr dirty="0" baseline="-22817" sz="4200" spc="-465">
                <a:latin typeface="Cambria Math"/>
                <a:cs typeface="Cambria Math"/>
              </a:rPr>
              <a:t>׬	</a:t>
            </a:r>
            <a:r>
              <a:rPr dirty="0" baseline="-19841" sz="4200" spc="277">
                <a:latin typeface="Cambria Math"/>
                <a:cs typeface="Cambria Math"/>
              </a:rPr>
              <a:t>𝑓</a:t>
            </a:r>
            <a:r>
              <a:rPr dirty="0" sz="2050" spc="185">
                <a:latin typeface="Cambria Math"/>
                <a:cs typeface="Cambria Math"/>
              </a:rPr>
              <a:t>′′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64885" y="5413247"/>
            <a:ext cx="417195" cy="328930"/>
          </a:xfrm>
          <a:custGeom>
            <a:avLst/>
            <a:gdLst/>
            <a:ahLst/>
            <a:cxnLst/>
            <a:rect l="l" t="t" r="r" b="b"/>
            <a:pathLst>
              <a:path w="417195" h="328929">
                <a:moveTo>
                  <a:pt x="312292" y="0"/>
                </a:moveTo>
                <a:lnTo>
                  <a:pt x="307593" y="13334"/>
                </a:lnTo>
                <a:lnTo>
                  <a:pt x="326643" y="21595"/>
                </a:lnTo>
                <a:lnTo>
                  <a:pt x="343026" y="33035"/>
                </a:lnTo>
                <a:lnTo>
                  <a:pt x="367791" y="65404"/>
                </a:lnTo>
                <a:lnTo>
                  <a:pt x="382365" y="109108"/>
                </a:lnTo>
                <a:lnTo>
                  <a:pt x="387223" y="162813"/>
                </a:lnTo>
                <a:lnTo>
                  <a:pt x="385988" y="191795"/>
                </a:lnTo>
                <a:lnTo>
                  <a:pt x="376185" y="241797"/>
                </a:lnTo>
                <a:lnTo>
                  <a:pt x="356643" y="280866"/>
                </a:lnTo>
                <a:lnTo>
                  <a:pt x="326838" y="307217"/>
                </a:lnTo>
                <a:lnTo>
                  <a:pt x="308101" y="315518"/>
                </a:lnTo>
                <a:lnTo>
                  <a:pt x="312292" y="328866"/>
                </a:lnTo>
                <a:lnTo>
                  <a:pt x="357124" y="307822"/>
                </a:lnTo>
                <a:lnTo>
                  <a:pt x="390143" y="271386"/>
                </a:lnTo>
                <a:lnTo>
                  <a:pt x="410432" y="222597"/>
                </a:lnTo>
                <a:lnTo>
                  <a:pt x="417194" y="164464"/>
                </a:lnTo>
                <a:lnTo>
                  <a:pt x="415484" y="134346"/>
                </a:lnTo>
                <a:lnTo>
                  <a:pt x="401871" y="80918"/>
                </a:lnTo>
                <a:lnTo>
                  <a:pt x="375015" y="37415"/>
                </a:lnTo>
                <a:lnTo>
                  <a:pt x="336153" y="8598"/>
                </a:lnTo>
                <a:lnTo>
                  <a:pt x="312292" y="0"/>
                </a:lnTo>
                <a:close/>
              </a:path>
              <a:path w="41719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699"/>
                </a:lnTo>
                <a:lnTo>
                  <a:pt x="15216" y="248159"/>
                </a:lnTo>
                <a:lnTo>
                  <a:pt x="42054" y="291529"/>
                </a:lnTo>
                <a:lnTo>
                  <a:pt x="80968" y="320267"/>
                </a:lnTo>
                <a:lnTo>
                  <a:pt x="104901" y="328866"/>
                </a:lnTo>
                <a:lnTo>
                  <a:pt x="108965" y="315518"/>
                </a:lnTo>
                <a:lnTo>
                  <a:pt x="90249" y="307217"/>
                </a:lnTo>
                <a:lnTo>
                  <a:pt x="74104" y="295667"/>
                </a:lnTo>
                <a:lnTo>
                  <a:pt x="49529" y="262813"/>
                </a:lnTo>
                <a:lnTo>
                  <a:pt x="34845" y="218124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02096" y="5284596"/>
            <a:ext cx="1061085" cy="586105"/>
          </a:xfrm>
          <a:custGeom>
            <a:avLst/>
            <a:gdLst/>
            <a:ahLst/>
            <a:cxnLst/>
            <a:rect l="l" t="t" r="r" b="b"/>
            <a:pathLst>
              <a:path w="1061084" h="586104">
                <a:moveTo>
                  <a:pt x="132207" y="13843"/>
                </a:moveTo>
                <a:lnTo>
                  <a:pt x="74485" y="41706"/>
                </a:lnTo>
                <a:lnTo>
                  <a:pt x="34290" y="108077"/>
                </a:lnTo>
                <a:lnTo>
                  <a:pt x="19278" y="149186"/>
                </a:lnTo>
                <a:lnTo>
                  <a:pt x="8572" y="193636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47"/>
                </a:lnTo>
                <a:lnTo>
                  <a:pt x="8572" y="391274"/>
                </a:lnTo>
                <a:lnTo>
                  <a:pt x="19278" y="435787"/>
                </a:lnTo>
                <a:lnTo>
                  <a:pt x="34290" y="477088"/>
                </a:lnTo>
                <a:lnTo>
                  <a:pt x="52908" y="513664"/>
                </a:lnTo>
                <a:lnTo>
                  <a:pt x="99009" y="567931"/>
                </a:lnTo>
                <a:lnTo>
                  <a:pt x="126492" y="585635"/>
                </a:lnTo>
                <a:lnTo>
                  <a:pt x="132207" y="571766"/>
                </a:lnTo>
                <a:lnTo>
                  <a:pt x="110147" y="553974"/>
                </a:lnTo>
                <a:lnTo>
                  <a:pt x="90652" y="530758"/>
                </a:lnTo>
                <a:lnTo>
                  <a:pt x="59309" y="468071"/>
                </a:lnTo>
                <a:lnTo>
                  <a:pt x="47879" y="429564"/>
                </a:lnTo>
                <a:lnTo>
                  <a:pt x="39700" y="387540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28"/>
                </a:lnTo>
                <a:lnTo>
                  <a:pt x="39725" y="197142"/>
                </a:lnTo>
                <a:lnTo>
                  <a:pt x="47980" y="155016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1061084" h="586104">
                <a:moveTo>
                  <a:pt x="917448" y="281609"/>
                </a:moveTo>
                <a:lnTo>
                  <a:pt x="766572" y="281609"/>
                </a:lnTo>
                <a:lnTo>
                  <a:pt x="766572" y="304469"/>
                </a:lnTo>
                <a:lnTo>
                  <a:pt x="917448" y="304469"/>
                </a:lnTo>
                <a:lnTo>
                  <a:pt x="917448" y="281609"/>
                </a:lnTo>
                <a:close/>
              </a:path>
              <a:path w="1061084" h="586104">
                <a:moveTo>
                  <a:pt x="1060958" y="292608"/>
                </a:moveTo>
                <a:lnTo>
                  <a:pt x="1058824" y="241439"/>
                </a:lnTo>
                <a:lnTo>
                  <a:pt x="1052449" y="193636"/>
                </a:lnTo>
                <a:lnTo>
                  <a:pt x="1041768" y="149186"/>
                </a:lnTo>
                <a:lnTo>
                  <a:pt x="1026795" y="108077"/>
                </a:lnTo>
                <a:lnTo>
                  <a:pt x="1008164" y="71818"/>
                </a:lnTo>
                <a:lnTo>
                  <a:pt x="962012" y="17767"/>
                </a:lnTo>
                <a:lnTo>
                  <a:pt x="934466" y="0"/>
                </a:lnTo>
                <a:lnTo>
                  <a:pt x="928878" y="13843"/>
                </a:lnTo>
                <a:lnTo>
                  <a:pt x="950709" y="31559"/>
                </a:lnTo>
                <a:lnTo>
                  <a:pt x="970089" y="54610"/>
                </a:lnTo>
                <a:lnTo>
                  <a:pt x="1001395" y="116713"/>
                </a:lnTo>
                <a:lnTo>
                  <a:pt x="1012977" y="155016"/>
                </a:lnTo>
                <a:lnTo>
                  <a:pt x="1021283" y="197142"/>
                </a:lnTo>
                <a:lnTo>
                  <a:pt x="1026261" y="243128"/>
                </a:lnTo>
                <a:lnTo>
                  <a:pt x="1027938" y="292989"/>
                </a:lnTo>
                <a:lnTo>
                  <a:pt x="1026287" y="342023"/>
                </a:lnTo>
                <a:lnTo>
                  <a:pt x="1021359" y="387540"/>
                </a:lnTo>
                <a:lnTo>
                  <a:pt x="1013142" y="429564"/>
                </a:lnTo>
                <a:lnTo>
                  <a:pt x="1001649" y="468071"/>
                </a:lnTo>
                <a:lnTo>
                  <a:pt x="970305" y="530758"/>
                </a:lnTo>
                <a:lnTo>
                  <a:pt x="928878" y="571766"/>
                </a:lnTo>
                <a:lnTo>
                  <a:pt x="934466" y="585635"/>
                </a:lnTo>
                <a:lnTo>
                  <a:pt x="986574" y="543941"/>
                </a:lnTo>
                <a:lnTo>
                  <a:pt x="1026795" y="477088"/>
                </a:lnTo>
                <a:lnTo>
                  <a:pt x="1041768" y="435787"/>
                </a:lnTo>
                <a:lnTo>
                  <a:pt x="1052449" y="391274"/>
                </a:lnTo>
                <a:lnTo>
                  <a:pt x="1058824" y="343547"/>
                </a:lnTo>
                <a:lnTo>
                  <a:pt x="1060958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856856" y="558678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284720" y="5284596"/>
            <a:ext cx="1061085" cy="586105"/>
          </a:xfrm>
          <a:custGeom>
            <a:avLst/>
            <a:gdLst/>
            <a:ahLst/>
            <a:cxnLst/>
            <a:rect l="l" t="t" r="r" b="b"/>
            <a:pathLst>
              <a:path w="1061084" h="586104">
                <a:moveTo>
                  <a:pt x="132207" y="13843"/>
                </a:moveTo>
                <a:lnTo>
                  <a:pt x="74485" y="41706"/>
                </a:lnTo>
                <a:lnTo>
                  <a:pt x="34290" y="108077"/>
                </a:lnTo>
                <a:lnTo>
                  <a:pt x="19278" y="149186"/>
                </a:lnTo>
                <a:lnTo>
                  <a:pt x="8572" y="193636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47"/>
                </a:lnTo>
                <a:lnTo>
                  <a:pt x="8572" y="391274"/>
                </a:lnTo>
                <a:lnTo>
                  <a:pt x="19278" y="435787"/>
                </a:lnTo>
                <a:lnTo>
                  <a:pt x="34290" y="477088"/>
                </a:lnTo>
                <a:lnTo>
                  <a:pt x="52908" y="513664"/>
                </a:lnTo>
                <a:lnTo>
                  <a:pt x="99009" y="567931"/>
                </a:lnTo>
                <a:lnTo>
                  <a:pt x="126492" y="585635"/>
                </a:lnTo>
                <a:lnTo>
                  <a:pt x="132207" y="571766"/>
                </a:lnTo>
                <a:lnTo>
                  <a:pt x="110147" y="553974"/>
                </a:lnTo>
                <a:lnTo>
                  <a:pt x="90652" y="530758"/>
                </a:lnTo>
                <a:lnTo>
                  <a:pt x="59309" y="468071"/>
                </a:lnTo>
                <a:lnTo>
                  <a:pt x="47879" y="429564"/>
                </a:lnTo>
                <a:lnTo>
                  <a:pt x="39700" y="387540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28"/>
                </a:lnTo>
                <a:lnTo>
                  <a:pt x="39725" y="197142"/>
                </a:lnTo>
                <a:lnTo>
                  <a:pt x="47980" y="155016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1061084" h="586104">
                <a:moveTo>
                  <a:pt x="917448" y="281609"/>
                </a:moveTo>
                <a:lnTo>
                  <a:pt x="766572" y="281609"/>
                </a:lnTo>
                <a:lnTo>
                  <a:pt x="766572" y="304469"/>
                </a:lnTo>
                <a:lnTo>
                  <a:pt x="917448" y="304469"/>
                </a:lnTo>
                <a:lnTo>
                  <a:pt x="917448" y="281609"/>
                </a:lnTo>
                <a:close/>
              </a:path>
              <a:path w="1061084" h="586104">
                <a:moveTo>
                  <a:pt x="1060958" y="292608"/>
                </a:moveTo>
                <a:lnTo>
                  <a:pt x="1058824" y="241439"/>
                </a:lnTo>
                <a:lnTo>
                  <a:pt x="1052449" y="193636"/>
                </a:lnTo>
                <a:lnTo>
                  <a:pt x="1041768" y="149186"/>
                </a:lnTo>
                <a:lnTo>
                  <a:pt x="1026795" y="108077"/>
                </a:lnTo>
                <a:lnTo>
                  <a:pt x="1008164" y="71818"/>
                </a:lnTo>
                <a:lnTo>
                  <a:pt x="962012" y="17767"/>
                </a:lnTo>
                <a:lnTo>
                  <a:pt x="934466" y="0"/>
                </a:lnTo>
                <a:lnTo>
                  <a:pt x="928878" y="13843"/>
                </a:lnTo>
                <a:lnTo>
                  <a:pt x="950709" y="31559"/>
                </a:lnTo>
                <a:lnTo>
                  <a:pt x="970089" y="54610"/>
                </a:lnTo>
                <a:lnTo>
                  <a:pt x="1001395" y="116713"/>
                </a:lnTo>
                <a:lnTo>
                  <a:pt x="1012977" y="155016"/>
                </a:lnTo>
                <a:lnTo>
                  <a:pt x="1021283" y="197142"/>
                </a:lnTo>
                <a:lnTo>
                  <a:pt x="1026261" y="243128"/>
                </a:lnTo>
                <a:lnTo>
                  <a:pt x="1027938" y="292989"/>
                </a:lnTo>
                <a:lnTo>
                  <a:pt x="1026287" y="342023"/>
                </a:lnTo>
                <a:lnTo>
                  <a:pt x="1021359" y="387540"/>
                </a:lnTo>
                <a:lnTo>
                  <a:pt x="1013142" y="429564"/>
                </a:lnTo>
                <a:lnTo>
                  <a:pt x="1001649" y="468071"/>
                </a:lnTo>
                <a:lnTo>
                  <a:pt x="970305" y="530758"/>
                </a:lnTo>
                <a:lnTo>
                  <a:pt x="928878" y="571766"/>
                </a:lnTo>
                <a:lnTo>
                  <a:pt x="934466" y="585635"/>
                </a:lnTo>
                <a:lnTo>
                  <a:pt x="986574" y="543941"/>
                </a:lnTo>
                <a:lnTo>
                  <a:pt x="1026795" y="477088"/>
                </a:lnTo>
                <a:lnTo>
                  <a:pt x="1041768" y="435787"/>
                </a:lnTo>
                <a:lnTo>
                  <a:pt x="1052449" y="391274"/>
                </a:lnTo>
                <a:lnTo>
                  <a:pt x="1058824" y="343547"/>
                </a:lnTo>
                <a:lnTo>
                  <a:pt x="1060958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631560" y="5312460"/>
            <a:ext cx="2621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14045" algn="l"/>
                <a:tab pos="1797050" algn="l"/>
              </a:tabLst>
            </a:pPr>
            <a:r>
              <a:rPr dirty="0" sz="2800" spc="-5">
                <a:latin typeface="Cambria Math"/>
                <a:cs typeface="Cambria Math"/>
              </a:rPr>
              <a:t>𝜉	𝑥</a:t>
            </a:r>
            <a:r>
              <a:rPr dirty="0" sz="2800" spc="1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baseline="44715" sz="3075" spc="67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𝑥 −</a:t>
            </a:r>
            <a:r>
              <a:rPr dirty="0" sz="2800" spc="25">
                <a:latin typeface="Cambria Math"/>
                <a:cs typeface="Cambria Math"/>
              </a:rPr>
              <a:t> </a:t>
            </a:r>
            <a:r>
              <a:rPr dirty="0" baseline="44715" sz="3075" spc="67">
                <a:latin typeface="Cambria Math"/>
                <a:cs typeface="Cambria Math"/>
              </a:rPr>
              <a:t>3</a:t>
            </a:r>
            <a:endParaRPr baseline="44715" sz="3075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39861" y="558678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23909" y="5312460"/>
            <a:ext cx="4203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74302" y="5312460"/>
            <a:ext cx="1311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ξ</a:t>
            </a:r>
            <a:r>
              <a:rPr dirty="0" sz="2800">
                <a:latin typeface="宋体"/>
                <a:cs typeface="宋体"/>
              </a:rPr>
              <a:t>∈</a:t>
            </a:r>
            <a:r>
              <a:rPr dirty="0" sz="2800">
                <a:latin typeface="Times New Roman"/>
                <a:cs typeface="Times New Roman"/>
              </a:rPr>
              <a:t>(0,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5589" y="205041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65920" y="1991614"/>
            <a:ext cx="680720" cy="240029"/>
          </a:xfrm>
          <a:custGeom>
            <a:avLst/>
            <a:gdLst/>
            <a:ahLst/>
            <a:cxnLst/>
            <a:rect l="l" t="t" r="r" b="b"/>
            <a:pathLst>
              <a:path w="680720" h="240030">
                <a:moveTo>
                  <a:pt x="604265" y="0"/>
                </a:moveTo>
                <a:lnTo>
                  <a:pt x="600836" y="9778"/>
                </a:lnTo>
                <a:lnTo>
                  <a:pt x="614719" y="15801"/>
                </a:lnTo>
                <a:lnTo>
                  <a:pt x="626649" y="24145"/>
                </a:lnTo>
                <a:lnTo>
                  <a:pt x="650892" y="62829"/>
                </a:lnTo>
                <a:lnTo>
                  <a:pt x="658876" y="118872"/>
                </a:lnTo>
                <a:lnTo>
                  <a:pt x="657992" y="140013"/>
                </a:lnTo>
                <a:lnTo>
                  <a:pt x="644651" y="191770"/>
                </a:lnTo>
                <a:lnTo>
                  <a:pt x="614862" y="224202"/>
                </a:lnTo>
                <a:lnTo>
                  <a:pt x="601218" y="230250"/>
                </a:lnTo>
                <a:lnTo>
                  <a:pt x="604265" y="240030"/>
                </a:lnTo>
                <a:lnTo>
                  <a:pt x="650057" y="212812"/>
                </a:lnTo>
                <a:lnTo>
                  <a:pt x="675830" y="162512"/>
                </a:lnTo>
                <a:lnTo>
                  <a:pt x="680720" y="120141"/>
                </a:lnTo>
                <a:lnTo>
                  <a:pt x="679481" y="98115"/>
                </a:lnTo>
                <a:lnTo>
                  <a:pt x="669575" y="59062"/>
                </a:lnTo>
                <a:lnTo>
                  <a:pt x="636920" y="15398"/>
                </a:lnTo>
                <a:lnTo>
                  <a:pt x="621670" y="6282"/>
                </a:lnTo>
                <a:lnTo>
                  <a:pt x="604265" y="0"/>
                </a:lnTo>
                <a:close/>
              </a:path>
              <a:path w="680720" h="240030">
                <a:moveTo>
                  <a:pt x="76580" y="0"/>
                </a:moveTo>
                <a:lnTo>
                  <a:pt x="30789" y="27324"/>
                </a:lnTo>
                <a:lnTo>
                  <a:pt x="4952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30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09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18142" y="205041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2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3558" y="261429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739" y="1238504"/>
            <a:ext cx="10220325" cy="1725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18135" algn="l"/>
              </a:tabLst>
            </a:pPr>
            <a:r>
              <a:rPr dirty="0" sz="2800" spc="-5">
                <a:latin typeface="宋体"/>
                <a:cs typeface="宋体"/>
              </a:rPr>
              <a:t>定</a:t>
            </a:r>
            <a:r>
              <a:rPr dirty="0" sz="2800" spc="-10">
                <a:latin typeface="宋体"/>
                <a:cs typeface="宋体"/>
              </a:rPr>
              <a:t>理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-5">
                <a:latin typeface="Times New Roman"/>
                <a:cs typeface="Times New Roman"/>
              </a:rPr>
              <a:t>n+1</a:t>
            </a:r>
            <a:r>
              <a:rPr dirty="0" sz="2800" spc="-5">
                <a:latin typeface="宋体"/>
                <a:cs typeface="宋体"/>
              </a:rPr>
              <a:t>个节点的插值型求积公式至少具</a:t>
            </a:r>
            <a:r>
              <a:rPr dirty="0" sz="2800" spc="-35">
                <a:latin typeface="宋体"/>
                <a:cs typeface="宋体"/>
              </a:rPr>
              <a:t>有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>
                <a:latin typeface="宋体"/>
                <a:cs typeface="宋体"/>
              </a:rPr>
              <a:t>次</a:t>
            </a:r>
            <a:r>
              <a:rPr dirty="0" sz="2800" spc="-5">
                <a:latin typeface="宋体"/>
                <a:cs typeface="宋体"/>
              </a:rPr>
              <a:t>代数</a:t>
            </a:r>
            <a:r>
              <a:rPr dirty="0" sz="2800">
                <a:latin typeface="宋体"/>
                <a:cs typeface="宋体"/>
              </a:rPr>
              <a:t>精</a:t>
            </a:r>
            <a:r>
              <a:rPr dirty="0" sz="2800" spc="-5">
                <a:latin typeface="宋体"/>
                <a:cs typeface="宋体"/>
              </a:rPr>
              <a:t>度。</a:t>
            </a:r>
            <a:endParaRPr sz="2800">
              <a:latin typeface="宋体"/>
              <a:cs typeface="宋体"/>
            </a:endParaRPr>
          </a:p>
          <a:p>
            <a:pPr marL="317500" marR="55880" indent="-229235">
              <a:lnSpc>
                <a:spcPct val="132100"/>
              </a:lnSpc>
              <a:spcBef>
                <a:spcPts val="1155"/>
              </a:spcBef>
              <a:buFont typeface="Arial"/>
              <a:buChar char="•"/>
              <a:tabLst>
                <a:tab pos="318135" algn="l"/>
                <a:tab pos="2091055" algn="l"/>
                <a:tab pos="2439035" algn="l"/>
                <a:tab pos="3359785" algn="l"/>
                <a:tab pos="3806190" algn="l"/>
                <a:tab pos="8011795" algn="l"/>
                <a:tab pos="8794750" algn="l"/>
                <a:tab pos="9239885" algn="l"/>
              </a:tabLst>
            </a:pPr>
            <a:r>
              <a:rPr dirty="0" sz="2800" spc="-5">
                <a:latin typeface="宋体"/>
                <a:cs typeface="宋体"/>
              </a:rPr>
              <a:t>证明：</a:t>
            </a:r>
            <a:r>
              <a:rPr dirty="0" sz="2800" spc="-10">
                <a:latin typeface="宋体"/>
                <a:cs typeface="宋体"/>
              </a:rPr>
              <a:t>当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-5">
                <a:latin typeface="宋体"/>
                <a:cs typeface="宋体"/>
              </a:rPr>
              <a:t>为任何次数不高于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的多项式</a:t>
            </a:r>
            <a:r>
              <a:rPr dirty="0" sz="2800">
                <a:latin typeface="宋体"/>
                <a:cs typeface="宋体"/>
              </a:rPr>
              <a:t>时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625">
                <a:latin typeface="宋体"/>
                <a:cs typeface="宋体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</a:t>
            </a:r>
            <a:r>
              <a:rPr dirty="0" baseline="27100" sz="3075" spc="82">
                <a:latin typeface="Cambria Math"/>
                <a:cs typeface="Cambria Math"/>
              </a:rPr>
              <a:t>𝑛+1	</a:t>
            </a:r>
            <a:r>
              <a:rPr dirty="0" sz="2800" spc="-5">
                <a:latin typeface="Cambria Math"/>
                <a:cs typeface="Cambria Math"/>
              </a:rPr>
              <a:t>𝑥	≡ </a:t>
            </a:r>
            <a:r>
              <a:rPr dirty="0" sz="2800" spc="-10">
                <a:latin typeface="Cambria Math"/>
                <a:cs typeface="Cambria Math"/>
              </a:rPr>
              <a:t>0</a:t>
            </a:r>
            <a:r>
              <a:rPr dirty="0" sz="2800" spc="-10">
                <a:latin typeface="宋体"/>
                <a:cs typeface="宋体"/>
              </a:rPr>
              <a:t>，  </a:t>
            </a:r>
            <a:r>
              <a:rPr dirty="0" sz="2800" spc="-5">
                <a:latin typeface="宋体"/>
                <a:cs typeface="宋体"/>
              </a:rPr>
              <a:t>由截断误差公式</a:t>
            </a:r>
            <a:r>
              <a:rPr dirty="0" sz="2800" spc="45">
                <a:latin typeface="Cambria Math"/>
                <a:cs typeface="Cambria Math"/>
              </a:rPr>
              <a:t>𝑅</a:t>
            </a:r>
            <a:r>
              <a:rPr dirty="0" baseline="-16260" sz="3075" spc="67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𝑥	=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0</a:t>
            </a:r>
            <a:r>
              <a:rPr dirty="0" sz="2800" spc="-1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因而等式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8754" y="3590671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0789" y="345097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82922" y="3532759"/>
            <a:ext cx="5308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207" y="3519042"/>
            <a:ext cx="90233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2155" algn="l"/>
              </a:tabLst>
            </a:pPr>
            <a:r>
              <a:rPr dirty="0" sz="2050" spc="185">
                <a:latin typeface="Cambria Math"/>
                <a:cs typeface="Cambria Math"/>
              </a:rPr>
              <a:t>𝑘</a:t>
            </a:r>
            <a:r>
              <a:rPr dirty="0" sz="2050" spc="185">
                <a:latin typeface="Cambria Math"/>
                <a:cs typeface="Cambria Math"/>
              </a:rPr>
              <a:t>	</a:t>
            </a: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3494" y="3231007"/>
            <a:ext cx="4135754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9079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50800">
              <a:lnSpc>
                <a:spcPts val="2600"/>
              </a:lnSpc>
              <a:tabLst>
                <a:tab pos="480059" algn="l"/>
                <a:tab pos="833755" algn="l"/>
                <a:tab pos="1181100" algn="l"/>
                <a:tab pos="2865755" algn="l"/>
                <a:tab pos="3229610" algn="l"/>
                <a:tab pos="3949700" algn="l"/>
              </a:tabLst>
            </a:pP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-5">
                <a:latin typeface="Cambria Math"/>
                <a:cs typeface="Cambria Math"/>
              </a:rPr>
              <a:t>𝑓	𝑥	𝑑𝑥</a:t>
            </a:r>
            <a:r>
              <a:rPr dirty="0" sz="2800" spc="2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29810" sz="3075" spc="390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𝜆	</a:t>
            </a:r>
            <a:r>
              <a:rPr dirty="0" sz="2800" spc="20">
                <a:latin typeface="Cambria Math"/>
                <a:cs typeface="Cambria Math"/>
              </a:rPr>
              <a:t>𝑓(𝑥	</a:t>
            </a:r>
            <a:r>
              <a:rPr dirty="0" sz="2800" spc="-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7559" y="4482465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6889" y="4410836"/>
            <a:ext cx="13684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98245" algn="l"/>
              </a:tabLst>
            </a:pPr>
            <a:r>
              <a:rPr dirty="0" sz="2050" spc="185">
                <a:latin typeface="Cambria Math"/>
                <a:cs typeface="Cambria Math"/>
              </a:rPr>
              <a:t>𝑘</a:t>
            </a:r>
            <a:r>
              <a:rPr dirty="0" sz="2050" spc="185">
                <a:latin typeface="Cambria Math"/>
                <a:cs typeface="Cambria Math"/>
              </a:rPr>
              <a:t>	</a:t>
            </a: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66082" y="434251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1" y="315594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8839" y="4241672"/>
            <a:ext cx="4485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469515" algn="l"/>
                <a:tab pos="3703954" algn="l"/>
                <a:tab pos="4051300" algn="l"/>
              </a:tabLst>
            </a:pPr>
            <a:r>
              <a:rPr dirty="0" sz="2800" spc="-5">
                <a:latin typeface="宋体"/>
                <a:cs typeface="宋体"/>
              </a:rPr>
              <a:t>成立，其中</a:t>
            </a:r>
            <a:r>
              <a:rPr dirty="0" sz="2800" spc="5">
                <a:latin typeface="宋体"/>
                <a:cs typeface="宋体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𝜆	=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baseline="-2976" sz="4200" spc="-150">
                <a:latin typeface="Cambria Math"/>
                <a:cs typeface="Cambria Math"/>
              </a:rPr>
              <a:t>׬</a:t>
            </a:r>
            <a:r>
              <a:rPr dirty="0" baseline="46070" sz="3075" spc="-150">
                <a:latin typeface="Cambria Math"/>
                <a:cs typeface="Cambria Math"/>
              </a:rPr>
              <a:t>𝑏</a:t>
            </a:r>
            <a:r>
              <a:rPr dirty="0" baseline="46070" sz="3075" spc="9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𝑙	𝑥	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0413" y="4241672"/>
            <a:ext cx="19564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𝑘 = 0,1, … ,</a:t>
            </a:r>
            <a:r>
              <a:rPr dirty="0" sz="2800" spc="-114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4977765"/>
            <a:ext cx="5356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根据代数精度的定义，定理得证。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109624"/>
            <a:ext cx="9377680" cy="113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30480" indent="-229235">
              <a:lnSpc>
                <a:spcPct val="1301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宋体"/>
                <a:cs typeface="宋体"/>
              </a:rPr>
              <a:t>推论：对</a:t>
            </a:r>
            <a:r>
              <a:rPr dirty="0" sz="2800" spc="-10">
                <a:latin typeface="宋体"/>
                <a:cs typeface="宋体"/>
              </a:rPr>
              <a:t>于</a:t>
            </a:r>
            <a:r>
              <a:rPr dirty="0" sz="2800">
                <a:latin typeface="Times New Roman"/>
                <a:cs typeface="Times New Roman"/>
              </a:rPr>
              <a:t>n+1</a:t>
            </a:r>
            <a:r>
              <a:rPr dirty="0" sz="2800" spc="-5">
                <a:latin typeface="宋体"/>
                <a:cs typeface="宋体"/>
              </a:rPr>
              <a:t>个节点的插值型求积公式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求积</a:t>
            </a:r>
            <a:r>
              <a:rPr dirty="0" sz="2800">
                <a:latin typeface="宋体"/>
                <a:cs typeface="宋体"/>
              </a:rPr>
              <a:t>系</a:t>
            </a:r>
            <a:r>
              <a:rPr dirty="0" sz="2800" spc="5">
                <a:latin typeface="宋体"/>
                <a:cs typeface="宋体"/>
              </a:rPr>
              <a:t>数</a:t>
            </a:r>
            <a:r>
              <a:rPr dirty="0" sz="2800" spc="65">
                <a:latin typeface="Cambria Math"/>
                <a:cs typeface="Cambria Math"/>
              </a:rPr>
              <a:t>𝜆</a:t>
            </a:r>
            <a:r>
              <a:rPr dirty="0" baseline="-16260" sz="3075" spc="97">
                <a:latin typeface="Cambria Math"/>
                <a:cs typeface="Cambria Math"/>
              </a:rPr>
              <a:t>𝑘</a:t>
            </a:r>
            <a:r>
              <a:rPr dirty="0" sz="2800" spc="65">
                <a:latin typeface="Times New Roman"/>
                <a:cs typeface="Times New Roman"/>
              </a:rPr>
              <a:t>(</a:t>
            </a:r>
            <a:r>
              <a:rPr dirty="0" sz="2800" spc="65">
                <a:latin typeface="Cambria Math"/>
                <a:cs typeface="Cambria Math"/>
              </a:rPr>
              <a:t>𝑘</a:t>
            </a:r>
            <a:r>
              <a:rPr dirty="0" sz="2800" spc="1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  0,1,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10">
                <a:latin typeface="Cambria Math"/>
                <a:cs typeface="Cambria Math"/>
              </a:rPr>
              <a:t>𝑛</a:t>
            </a:r>
            <a:r>
              <a:rPr dirty="0" sz="2800" spc="1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必满足：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3054" y="2657602"/>
            <a:ext cx="5289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5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194" y="2332989"/>
            <a:ext cx="4959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1338" y="2643885"/>
            <a:ext cx="1822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933" y="2474722"/>
            <a:ext cx="74936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5615" algn="l"/>
              </a:tabLst>
            </a:pPr>
            <a:r>
              <a:rPr dirty="0" sz="2800" spc="-5">
                <a:latin typeface="Cambria Math"/>
                <a:cs typeface="Cambria Math"/>
              </a:rPr>
              <a:t>𝜆	=</a:t>
            </a:r>
            <a:r>
              <a:rPr dirty="0" sz="2800" spc="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，其中</a:t>
            </a:r>
            <a:r>
              <a:rPr dirty="0" sz="2800" spc="65">
                <a:latin typeface="Cambria Math"/>
                <a:cs typeface="Cambria Math"/>
              </a:rPr>
              <a:t>𝑎</a:t>
            </a:r>
            <a:r>
              <a:rPr dirty="0" sz="2800" spc="-5">
                <a:latin typeface="宋体"/>
                <a:cs typeface="宋体"/>
              </a:rPr>
              <a:t>和</a:t>
            </a:r>
            <a:r>
              <a:rPr dirty="0" sz="2800" spc="55">
                <a:latin typeface="Cambria Math"/>
                <a:cs typeface="Cambria Math"/>
              </a:rPr>
              <a:t>𝑏</a:t>
            </a:r>
            <a:r>
              <a:rPr dirty="0" sz="2800" spc="-5">
                <a:latin typeface="宋体"/>
                <a:cs typeface="宋体"/>
              </a:rPr>
              <a:t>分别是积分下限和上限。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42082" y="325894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6939" y="3157854"/>
            <a:ext cx="10226675" cy="1687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1855" algn="l"/>
                <a:tab pos="2567305" algn="l"/>
              </a:tabLst>
            </a:pPr>
            <a:r>
              <a:rPr dirty="0" sz="2800" spc="-5"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提示</a:t>
            </a:r>
            <a:r>
              <a:rPr dirty="0" sz="2800" spc="-5">
                <a:latin typeface="宋体"/>
                <a:cs typeface="宋体"/>
              </a:rPr>
              <a:t>：对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-5">
                <a:latin typeface="Times New Roman"/>
                <a:cs typeface="Times New Roman"/>
              </a:rPr>
              <a:t>=1</a:t>
            </a:r>
            <a:r>
              <a:rPr dirty="0" sz="2800" spc="-5">
                <a:latin typeface="宋体"/>
                <a:cs typeface="宋体"/>
              </a:rPr>
              <a:t>恒成立）</a:t>
            </a:r>
            <a:endParaRPr sz="2800">
              <a:latin typeface="宋体"/>
              <a:cs typeface="宋体"/>
            </a:endParaRPr>
          </a:p>
          <a:p>
            <a:pPr marL="241300" marR="5080" indent="-229235">
              <a:lnSpc>
                <a:spcPct val="130100"/>
              </a:lnSpc>
              <a:spcBef>
                <a:spcPts val="99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定</a:t>
            </a:r>
            <a:r>
              <a:rPr dirty="0" sz="2800" spc="-10">
                <a:latin typeface="宋体"/>
                <a:cs typeface="宋体"/>
              </a:rPr>
              <a:t>理</a:t>
            </a:r>
            <a:r>
              <a:rPr dirty="0" sz="2800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-5">
                <a:latin typeface="Times New Roman"/>
                <a:cs typeface="Times New Roman"/>
              </a:rPr>
              <a:t>n+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个节点的求积公式，如果具</a:t>
            </a:r>
            <a:r>
              <a:rPr dirty="0" sz="2800" spc="-30">
                <a:latin typeface="宋体"/>
                <a:cs typeface="宋体"/>
              </a:rPr>
              <a:t>有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次或</a:t>
            </a:r>
            <a:r>
              <a:rPr dirty="0" sz="2800">
                <a:latin typeface="宋体"/>
                <a:cs typeface="宋体"/>
              </a:rPr>
              <a:t>大</a:t>
            </a:r>
            <a:r>
              <a:rPr dirty="0" sz="2800" spc="-5">
                <a:latin typeface="宋体"/>
                <a:cs typeface="宋体"/>
              </a:rPr>
              <a:t>于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次的</a:t>
            </a:r>
            <a:r>
              <a:rPr dirty="0" sz="2800">
                <a:latin typeface="宋体"/>
                <a:cs typeface="宋体"/>
              </a:rPr>
              <a:t>代</a:t>
            </a:r>
            <a:r>
              <a:rPr dirty="0" sz="2800" spc="-5">
                <a:latin typeface="宋体"/>
                <a:cs typeface="宋体"/>
              </a:rPr>
              <a:t>数精 </a:t>
            </a:r>
            <a:r>
              <a:rPr dirty="0" sz="2800" spc="-5">
                <a:latin typeface="宋体"/>
                <a:cs typeface="宋体"/>
              </a:rPr>
              <a:t>度，则它是插值型求积公式。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34772"/>
            <a:ext cx="86899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宋体"/>
                <a:cs typeface="宋体"/>
              </a:rPr>
              <a:t>容易想到，利用一个函数序列</a:t>
            </a:r>
            <a:r>
              <a:rPr dirty="0" sz="2800" spc="20">
                <a:latin typeface="Times New Roman"/>
                <a:cs typeface="Times New Roman"/>
              </a:rPr>
              <a:t>{</a:t>
            </a:r>
            <a:r>
              <a:rPr dirty="0" sz="2800" spc="20">
                <a:latin typeface="Cambria Math"/>
                <a:cs typeface="Cambria Math"/>
              </a:rPr>
              <a:t>𝑓</a:t>
            </a:r>
            <a:r>
              <a:rPr dirty="0" baseline="-21021" sz="2775" spc="30">
                <a:latin typeface="Times New Roman"/>
                <a:cs typeface="Times New Roman"/>
              </a:rPr>
              <a:t>1</a:t>
            </a:r>
            <a:r>
              <a:rPr dirty="0" sz="2800" spc="20">
                <a:latin typeface="Times New Roman"/>
                <a:cs typeface="Times New Roman"/>
              </a:rPr>
              <a:t>,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𝑓</a:t>
            </a:r>
            <a:r>
              <a:rPr dirty="0" baseline="-21021" sz="2775" spc="37">
                <a:latin typeface="Times New Roman"/>
                <a:cs typeface="Times New Roman"/>
              </a:rPr>
              <a:t>2</a:t>
            </a:r>
            <a:r>
              <a:rPr dirty="0" sz="2800" spc="25">
                <a:latin typeface="Times New Roman"/>
                <a:cs typeface="Times New Roman"/>
              </a:rPr>
              <a:t>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…}</a:t>
            </a:r>
            <a:r>
              <a:rPr dirty="0" sz="2800" spc="-5">
                <a:latin typeface="宋体"/>
                <a:cs typeface="宋体"/>
              </a:rPr>
              <a:t>逼近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，再把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7033" y="1273302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662"/>
                </a:lnTo>
                <a:lnTo>
                  <a:pt x="438531" y="164592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3914" y="1273302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7370" y="2009394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662"/>
                </a:lnTo>
                <a:lnTo>
                  <a:pt x="438531" y="164591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1539" y="1171702"/>
            <a:ext cx="5340350" cy="1188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0">
              <a:lnSpc>
                <a:spcPts val="2345"/>
              </a:lnSpc>
              <a:spcBef>
                <a:spcPts val="95"/>
              </a:spcBef>
              <a:tabLst>
                <a:tab pos="1402080" algn="l"/>
                <a:tab pos="1852930" algn="l"/>
                <a:tab pos="3108960" algn="l"/>
                <a:tab pos="3456940" algn="l"/>
              </a:tabLst>
            </a:pPr>
            <a:r>
              <a:rPr dirty="0" sz="2800" spc="-5">
                <a:latin typeface="Cambria Math"/>
                <a:cs typeface="Cambria Math"/>
              </a:rPr>
              <a:t>𝐼	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142">
                <a:latin typeface="Cambria Math"/>
                <a:cs typeface="Cambria Math"/>
              </a:rPr>
              <a:t>׬</a:t>
            </a:r>
            <a:r>
              <a:rPr dirty="0" baseline="46070" sz="3075" spc="-142">
                <a:latin typeface="Cambria Math"/>
                <a:cs typeface="Cambria Math"/>
              </a:rPr>
              <a:t>𝑏</a:t>
            </a:r>
            <a:r>
              <a:rPr dirty="0" baseline="46070" sz="3075" spc="11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  <a:p>
            <a:pPr marL="1064895">
              <a:lnSpc>
                <a:spcPts val="1445"/>
              </a:lnSpc>
              <a:tabLst>
                <a:tab pos="2354580" algn="l"/>
                <a:tab pos="2773680" algn="l"/>
              </a:tabLst>
            </a:pPr>
            <a:r>
              <a:rPr dirty="0" sz="2050" spc="145">
                <a:latin typeface="Cambria Math"/>
                <a:cs typeface="Cambria Math"/>
              </a:rPr>
              <a:t>𝑛	</a:t>
            </a:r>
            <a:r>
              <a:rPr dirty="0" baseline="-14905" sz="3075" spc="195">
                <a:latin typeface="Cambria Math"/>
                <a:cs typeface="Cambria Math"/>
              </a:rPr>
              <a:t>𝑎	</a:t>
            </a:r>
            <a:r>
              <a:rPr dirty="0" sz="2050" spc="145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10"/>
              </a:spcBef>
              <a:tabLst>
                <a:tab pos="1042035" algn="l"/>
                <a:tab pos="1395730" algn="l"/>
              </a:tabLst>
            </a:pPr>
            <a:r>
              <a:rPr dirty="0" sz="2800" spc="-5">
                <a:latin typeface="宋体"/>
                <a:cs typeface="宋体"/>
              </a:rPr>
              <a:t>作</a:t>
            </a:r>
            <a:r>
              <a:rPr dirty="0" sz="2800" spc="-10">
                <a:latin typeface="宋体"/>
                <a:cs typeface="宋体"/>
              </a:rPr>
              <a:t>为</a:t>
            </a:r>
            <a:r>
              <a:rPr dirty="0" sz="2800" spc="-5">
                <a:latin typeface="Cambria Math"/>
                <a:cs typeface="Cambria Math"/>
              </a:rPr>
              <a:t>𝐼	𝑓	</a:t>
            </a:r>
            <a:r>
              <a:rPr dirty="0" sz="2800" spc="-5">
                <a:latin typeface="宋体"/>
                <a:cs typeface="宋体"/>
              </a:rPr>
              <a:t>的一个近似值。误差为：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5426" y="2847594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662"/>
                </a:lnTo>
                <a:lnTo>
                  <a:pt x="438531" y="164591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76421" y="2847594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8" y="0"/>
                </a:moveTo>
                <a:lnTo>
                  <a:pt x="328929" y="13334"/>
                </a:lnTo>
                <a:lnTo>
                  <a:pt x="347979" y="21595"/>
                </a:lnTo>
                <a:lnTo>
                  <a:pt x="364363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79" y="271398"/>
                </a:lnTo>
                <a:lnTo>
                  <a:pt x="431768" y="222662"/>
                </a:lnTo>
                <a:lnTo>
                  <a:pt x="438530" y="164591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80794" y="2746374"/>
            <a:ext cx="2661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01345" algn="l"/>
                <a:tab pos="1053465" algn="l"/>
                <a:tab pos="1712595" algn="l"/>
                <a:tab pos="2143760" algn="l"/>
              </a:tabLst>
            </a:pPr>
            <a:r>
              <a:rPr dirty="0" sz="2800" spc="-5">
                <a:latin typeface="Cambria Math"/>
                <a:cs typeface="Cambria Math"/>
              </a:rPr>
              <a:t>𝐸</a:t>
            </a:r>
            <a:r>
              <a:rPr dirty="0" baseline="-16260" sz="3075" spc="-7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𝐼	𝑓	−</a:t>
            </a:r>
            <a:r>
              <a:rPr dirty="0" sz="2800" spc="-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𝐼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9434" y="2915539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1717" y="2847594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662"/>
                </a:lnTo>
                <a:lnTo>
                  <a:pt x="438531" y="164591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58992" y="2987166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5926" y="284759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79"/>
                </a:lnTo>
                <a:lnTo>
                  <a:pt x="405383" y="271398"/>
                </a:lnTo>
                <a:lnTo>
                  <a:pt x="425672" y="222662"/>
                </a:lnTo>
                <a:lnTo>
                  <a:pt x="432434" y="164591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06239" y="2627503"/>
            <a:ext cx="1878964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49885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63550" algn="l"/>
                <a:tab pos="1198245" algn="l"/>
                <a:tab pos="1677035" algn="l"/>
              </a:tabLst>
            </a:pP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>
                <a:latin typeface="Cambria Math"/>
                <a:cs typeface="Cambria Math"/>
              </a:rPr>
              <a:t>	</a:t>
            </a:r>
            <a:r>
              <a:rPr dirty="0" sz="2800">
                <a:latin typeface="Cambria Math"/>
                <a:cs typeface="Cambria Math"/>
              </a:rPr>
              <a:t>[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5289" y="2915539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95793" y="284759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2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4" y="307879"/>
                </a:lnTo>
                <a:lnTo>
                  <a:pt x="405383" y="271398"/>
                </a:lnTo>
                <a:lnTo>
                  <a:pt x="425672" y="222662"/>
                </a:lnTo>
                <a:lnTo>
                  <a:pt x="432434" y="164591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95896" y="2746374"/>
            <a:ext cx="169798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7244" algn="l"/>
                <a:tab pos="1164590" algn="l"/>
              </a:tabLst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>
                <a:latin typeface="Cambria Math"/>
                <a:cs typeface="Cambria Math"/>
              </a:rPr>
              <a:t>]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3482162"/>
            <a:ext cx="3579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可以作出一般的估计：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7061" y="4488560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8201" y="442036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662"/>
                </a:lnTo>
                <a:lnTo>
                  <a:pt x="438531" y="164592"/>
                </a:lnTo>
                <a:lnTo>
                  <a:pt x="436820" y="134399"/>
                </a:lnTo>
                <a:lnTo>
                  <a:pt x="423207" y="80920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51046" y="4560189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05478" y="442036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31594" y="4200525"/>
            <a:ext cx="2693035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725805">
              <a:lnSpc>
                <a:spcPts val="1700"/>
              </a:lnSpc>
              <a:spcBef>
                <a:spcPts val="90"/>
              </a:spcBef>
            </a:pPr>
            <a:r>
              <a:rPr dirty="0" sz="2050" spc="215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662940" algn="l"/>
                <a:tab pos="1016635" algn="l"/>
                <a:tab pos="2024380" algn="l"/>
                <a:tab pos="2490470" algn="l"/>
              </a:tabLst>
            </a:pPr>
            <a:r>
              <a:rPr dirty="0" sz="2800" spc="-5">
                <a:latin typeface="Cambria Math"/>
                <a:cs typeface="Cambria Math"/>
              </a:rPr>
              <a:t>|𝐸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|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≤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|𝑓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4586" y="4488560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36870" y="442036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662"/>
                </a:lnTo>
                <a:lnTo>
                  <a:pt x="432434" y="164592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246996" y="4422775"/>
            <a:ext cx="26670" cy="323215"/>
          </a:xfrm>
          <a:custGeom>
            <a:avLst/>
            <a:gdLst/>
            <a:ahLst/>
            <a:cxnLst/>
            <a:rect l="l" t="t" r="r" b="b"/>
            <a:pathLst>
              <a:path w="26670" h="323214">
                <a:moveTo>
                  <a:pt x="26670" y="0"/>
                </a:moveTo>
                <a:lnTo>
                  <a:pt x="0" y="0"/>
                </a:lnTo>
                <a:lnTo>
                  <a:pt x="0" y="322706"/>
                </a:lnTo>
                <a:lnTo>
                  <a:pt x="26670" y="322706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71558" y="4422775"/>
            <a:ext cx="26670" cy="323215"/>
          </a:xfrm>
          <a:custGeom>
            <a:avLst/>
            <a:gdLst/>
            <a:ahLst/>
            <a:cxnLst/>
            <a:rect l="l" t="t" r="r" b="b"/>
            <a:pathLst>
              <a:path w="26670" h="323214">
                <a:moveTo>
                  <a:pt x="26670" y="0"/>
                </a:moveTo>
                <a:lnTo>
                  <a:pt x="0" y="0"/>
                </a:lnTo>
                <a:lnTo>
                  <a:pt x="0" y="322706"/>
                </a:lnTo>
                <a:lnTo>
                  <a:pt x="26670" y="322706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17713" y="4422775"/>
            <a:ext cx="26670" cy="323215"/>
          </a:xfrm>
          <a:custGeom>
            <a:avLst/>
            <a:gdLst/>
            <a:ahLst/>
            <a:cxnLst/>
            <a:rect l="l" t="t" r="r" b="b"/>
            <a:pathLst>
              <a:path w="26670" h="323214">
                <a:moveTo>
                  <a:pt x="26669" y="0"/>
                </a:moveTo>
                <a:lnTo>
                  <a:pt x="0" y="0"/>
                </a:lnTo>
                <a:lnTo>
                  <a:pt x="0" y="322706"/>
                </a:lnTo>
                <a:lnTo>
                  <a:pt x="26669" y="322706"/>
                </a:lnTo>
                <a:lnTo>
                  <a:pt x="26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42275" y="4422775"/>
            <a:ext cx="26670" cy="323215"/>
          </a:xfrm>
          <a:custGeom>
            <a:avLst/>
            <a:gdLst/>
            <a:ahLst/>
            <a:cxnLst/>
            <a:rect l="l" t="t" r="r" b="b"/>
            <a:pathLst>
              <a:path w="26670" h="323214">
                <a:moveTo>
                  <a:pt x="26670" y="0"/>
                </a:moveTo>
                <a:lnTo>
                  <a:pt x="0" y="0"/>
                </a:lnTo>
                <a:lnTo>
                  <a:pt x="0" y="322706"/>
                </a:lnTo>
                <a:lnTo>
                  <a:pt x="26670" y="322706"/>
                </a:lnTo>
                <a:lnTo>
                  <a:pt x="26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735195" y="4319397"/>
            <a:ext cx="428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8515" algn="l"/>
                <a:tab pos="1166495" algn="l"/>
                <a:tab pos="3452495" algn="l"/>
              </a:tabLst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𝑥	|𝑑𝑥 ≤ (𝑏</a:t>
            </a:r>
            <a:r>
              <a:rPr dirty="0" sz="2800" spc="4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𝑎)	</a:t>
            </a:r>
            <a:r>
              <a:rPr dirty="0" sz="2800" spc="-5">
                <a:latin typeface="Cambria Math"/>
                <a:cs typeface="Cambria Math"/>
              </a:rPr>
              <a:t>𝑓 −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28354" y="4488560"/>
            <a:ext cx="64135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8620" algn="l"/>
              </a:tabLst>
            </a:pPr>
            <a:r>
              <a:rPr dirty="0" sz="2050" spc="254">
                <a:latin typeface="Cambria Math"/>
                <a:cs typeface="Cambria Math"/>
              </a:rPr>
              <a:t>𝑛</a:t>
            </a:r>
            <a:r>
              <a:rPr dirty="0" sz="2050" spc="254">
                <a:latin typeface="Cambria Math"/>
                <a:cs typeface="Cambria Math"/>
              </a:rPr>
              <a:t>	</a:t>
            </a:r>
            <a:r>
              <a:rPr dirty="0" sz="2050" spc="140">
                <a:latin typeface="Cambria Math"/>
                <a:cs typeface="Cambria Math"/>
              </a:rPr>
              <a:t>∞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539" y="5055870"/>
            <a:ext cx="69900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125">
                <a:latin typeface="Cambria Math"/>
                <a:cs typeface="Cambria Math"/>
              </a:rPr>
              <a:t>𝑓</a:t>
            </a:r>
            <a:r>
              <a:rPr dirty="0" baseline="-16260" sz="3075" spc="-187">
                <a:latin typeface="Cambria Math"/>
                <a:cs typeface="Cambria Math"/>
              </a:rPr>
              <a:t>𝑛</a:t>
            </a:r>
            <a:r>
              <a:rPr dirty="0" sz="2800" spc="-5">
                <a:latin typeface="宋体"/>
                <a:cs typeface="宋体"/>
              </a:rPr>
              <a:t>常</a:t>
            </a:r>
            <a:r>
              <a:rPr dirty="0" sz="2800" spc="-10">
                <a:latin typeface="宋体"/>
                <a:cs typeface="宋体"/>
              </a:rPr>
              <a:t>常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取为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𝑓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的插值多项式或分段插值</a:t>
            </a:r>
            <a:r>
              <a:rPr dirty="0" sz="2800" spc="5">
                <a:solidFill>
                  <a:srgbClr val="FF0000"/>
                </a:solidFill>
                <a:latin typeface="宋体"/>
                <a:cs typeface="宋体"/>
              </a:rPr>
              <a:t>函</a:t>
            </a:r>
            <a:r>
              <a:rPr dirty="0" sz="2800" spc="-30">
                <a:solidFill>
                  <a:srgbClr val="FF0000"/>
                </a:solidFill>
                <a:latin typeface="宋体"/>
                <a:cs typeface="宋体"/>
              </a:rPr>
              <a:t>数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1066" y="412495"/>
            <a:ext cx="47028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第三节</a:t>
            </a:r>
            <a:r>
              <a:rPr dirty="0" sz="3200" spc="-75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等距节点积分公式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39" y="1135227"/>
            <a:ext cx="10232390" cy="1333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marR="17780" indent="-22923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254635" algn="l"/>
              </a:tabLst>
            </a:pPr>
            <a:r>
              <a:rPr dirty="0" sz="2600">
                <a:latin typeface="宋体"/>
                <a:cs typeface="宋体"/>
              </a:rPr>
              <a:t>设，</a:t>
            </a:r>
            <a:r>
              <a:rPr dirty="0" sz="2600" spc="-5">
                <a:latin typeface="宋体"/>
                <a:cs typeface="宋体"/>
              </a:rPr>
              <a:t>将</a:t>
            </a:r>
            <a:r>
              <a:rPr dirty="0" sz="2600" spc="20">
                <a:latin typeface="Cambria Math"/>
                <a:cs typeface="Cambria Math"/>
              </a:rPr>
              <a:t>[𝑎,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30">
                <a:latin typeface="Cambria Math"/>
                <a:cs typeface="Cambria Math"/>
              </a:rPr>
              <a:t>𝑏]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宋体"/>
                <a:cs typeface="宋体"/>
              </a:rPr>
              <a:t>等分，</a:t>
            </a:r>
            <a:r>
              <a:rPr dirty="0" sz="2600">
                <a:latin typeface="Cambria Math"/>
                <a:cs typeface="Cambria Math"/>
              </a:rPr>
              <a:t>ℎ</a:t>
            </a:r>
            <a:r>
              <a:rPr dirty="0" sz="2600" spc="17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(𝑏</a:t>
            </a:r>
            <a:r>
              <a:rPr dirty="0" sz="2600" spc="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 </a:t>
            </a:r>
            <a:r>
              <a:rPr dirty="0" sz="2600" spc="20">
                <a:latin typeface="Cambria Math"/>
                <a:cs typeface="Cambria Math"/>
              </a:rPr>
              <a:t>𝑎)/𝑛</a:t>
            </a:r>
            <a:r>
              <a:rPr dirty="0" sz="2600" spc="20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取</a:t>
            </a:r>
            <a:r>
              <a:rPr dirty="0" sz="2600" spc="-15">
                <a:latin typeface="宋体"/>
                <a:cs typeface="宋体"/>
              </a:rPr>
              <a:t>等</a:t>
            </a:r>
            <a:r>
              <a:rPr dirty="0" sz="2600">
                <a:latin typeface="宋体"/>
                <a:cs typeface="宋体"/>
              </a:rPr>
              <a:t>距节</a:t>
            </a:r>
            <a:r>
              <a:rPr dirty="0" sz="2600" spc="-15">
                <a:latin typeface="宋体"/>
                <a:cs typeface="宋体"/>
              </a:rPr>
              <a:t>点</a:t>
            </a:r>
            <a:r>
              <a:rPr dirty="0" sz="2600" spc="5">
                <a:latin typeface="宋体"/>
                <a:cs typeface="宋体"/>
              </a:rPr>
              <a:t>为</a:t>
            </a:r>
            <a:r>
              <a:rPr dirty="0" sz="2600" spc="20">
                <a:latin typeface="Cambria Math"/>
                <a:cs typeface="Cambria Math"/>
              </a:rPr>
              <a:t>𝑥</a:t>
            </a:r>
            <a:r>
              <a:rPr dirty="0" baseline="-16081" sz="2850" spc="30">
                <a:latin typeface="Cambria Math"/>
                <a:cs typeface="Cambria Math"/>
              </a:rPr>
              <a:t>𝑖</a:t>
            </a:r>
            <a:r>
              <a:rPr dirty="0" baseline="-16081" sz="2850" spc="3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6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5">
                <a:latin typeface="Cambria Math"/>
                <a:cs typeface="Cambria Math"/>
              </a:rPr>
              <a:t>𝑖ℎ</a:t>
            </a:r>
            <a:r>
              <a:rPr dirty="0" sz="2600" spc="5">
                <a:latin typeface="宋体"/>
                <a:cs typeface="宋体"/>
              </a:rPr>
              <a:t>，</a:t>
            </a:r>
            <a:r>
              <a:rPr dirty="0" sz="2600" spc="5">
                <a:latin typeface="Cambria Math"/>
                <a:cs typeface="Cambria Math"/>
              </a:rPr>
              <a:t>𝑖</a:t>
            </a:r>
            <a:r>
              <a:rPr dirty="0" sz="2600" spc="2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  0,1,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4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0">
                <a:latin typeface="Cambria Math"/>
                <a:cs typeface="Cambria Math"/>
              </a:rPr>
              <a:t> </a:t>
            </a:r>
            <a:r>
              <a:rPr dirty="0" sz="2600" spc="-10">
                <a:latin typeface="Cambria Math"/>
                <a:cs typeface="Cambria Math"/>
              </a:rPr>
              <a:t>𝑛</a:t>
            </a:r>
            <a:r>
              <a:rPr dirty="0" sz="2600" spc="-10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其中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宋体"/>
                <a:cs typeface="宋体"/>
              </a:rPr>
              <a:t>为大于</a:t>
            </a:r>
            <a:r>
              <a:rPr dirty="0" sz="2600" spc="5">
                <a:latin typeface="Times New Roman"/>
                <a:cs typeface="Times New Roman"/>
              </a:rPr>
              <a:t>0</a:t>
            </a:r>
            <a:r>
              <a:rPr dirty="0" sz="2600">
                <a:latin typeface="宋体"/>
                <a:cs typeface="宋体"/>
              </a:rPr>
              <a:t>的</a:t>
            </a:r>
            <a:r>
              <a:rPr dirty="0" sz="2600" spc="-15">
                <a:latin typeface="宋体"/>
                <a:cs typeface="宋体"/>
              </a:rPr>
              <a:t>整</a:t>
            </a:r>
            <a:r>
              <a:rPr dirty="0" sz="2600">
                <a:latin typeface="宋体"/>
                <a:cs typeface="宋体"/>
              </a:rPr>
              <a:t>数，</a:t>
            </a:r>
            <a:r>
              <a:rPr dirty="0" sz="2600" spc="-15">
                <a:latin typeface="宋体"/>
                <a:cs typeface="宋体"/>
              </a:rPr>
              <a:t>利</a:t>
            </a:r>
            <a:r>
              <a:rPr dirty="0" sz="2600">
                <a:latin typeface="宋体"/>
                <a:cs typeface="宋体"/>
              </a:rPr>
              <a:t>用这</a:t>
            </a:r>
            <a:r>
              <a:rPr dirty="0" sz="2600" spc="-15">
                <a:latin typeface="宋体"/>
                <a:cs typeface="宋体"/>
              </a:rPr>
              <a:t>些</a:t>
            </a:r>
            <a:r>
              <a:rPr dirty="0" sz="2600">
                <a:latin typeface="宋体"/>
                <a:cs typeface="宋体"/>
              </a:rPr>
              <a:t>节点</a:t>
            </a:r>
            <a:r>
              <a:rPr dirty="0" sz="2600" spc="-5">
                <a:latin typeface="宋体"/>
                <a:cs typeface="宋体"/>
              </a:rPr>
              <a:t>作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>
                <a:latin typeface="宋体"/>
                <a:cs typeface="宋体"/>
              </a:rPr>
              <a:t>的拉</a:t>
            </a:r>
            <a:r>
              <a:rPr dirty="0" sz="2600" spc="-15">
                <a:latin typeface="宋体"/>
                <a:cs typeface="宋体"/>
              </a:rPr>
              <a:t>格</a:t>
            </a:r>
            <a:r>
              <a:rPr dirty="0" sz="2600">
                <a:latin typeface="宋体"/>
                <a:cs typeface="宋体"/>
              </a:rPr>
              <a:t>朗日</a:t>
            </a:r>
            <a:r>
              <a:rPr dirty="0" sz="2600" spc="-15">
                <a:latin typeface="宋体"/>
                <a:cs typeface="宋体"/>
              </a:rPr>
              <a:t>插</a:t>
            </a:r>
            <a:r>
              <a:rPr dirty="0" sz="2600">
                <a:latin typeface="宋体"/>
                <a:cs typeface="宋体"/>
              </a:rPr>
              <a:t>值多 项式，得到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3642" y="2706116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5" h="306705">
                <a:moveTo>
                  <a:pt x="278638" y="0"/>
                </a:moveTo>
                <a:lnTo>
                  <a:pt x="274193" y="12446"/>
                </a:lnTo>
                <a:lnTo>
                  <a:pt x="291982" y="20187"/>
                </a:lnTo>
                <a:lnTo>
                  <a:pt x="307260" y="30845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1" y="151637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0" y="293878"/>
                </a:lnTo>
                <a:lnTo>
                  <a:pt x="278638" y="306324"/>
                </a:lnTo>
                <a:lnTo>
                  <a:pt x="320373" y="286781"/>
                </a:lnTo>
                <a:lnTo>
                  <a:pt x="351155" y="252857"/>
                </a:lnTo>
                <a:lnTo>
                  <a:pt x="370014" y="207406"/>
                </a:lnTo>
                <a:lnTo>
                  <a:pt x="376300" y="153288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8" y="0"/>
                </a:lnTo>
                <a:close/>
              </a:path>
              <a:path w="376555" h="306705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93494" y="2610053"/>
            <a:ext cx="73660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37845" algn="l"/>
              </a:tabLst>
            </a:pPr>
            <a:r>
              <a:rPr dirty="0" sz="2600" spc="65">
                <a:latin typeface="Cambria Math"/>
                <a:cs typeface="Cambria Math"/>
              </a:rPr>
              <a:t>𝐿</a:t>
            </a:r>
            <a:r>
              <a:rPr dirty="0" baseline="-16081" sz="2850" spc="97">
                <a:latin typeface="Cambria Math"/>
                <a:cs typeface="Cambria Math"/>
              </a:rPr>
              <a:t>𝑛	</a:t>
            </a:r>
            <a:r>
              <a:rPr dirty="0" sz="2600">
                <a:latin typeface="Cambria Math"/>
                <a:cs typeface="Cambria Math"/>
              </a:rPr>
              <a:t>x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1298" y="2782265"/>
            <a:ext cx="431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0">
                <a:latin typeface="Cambria Math"/>
                <a:cs typeface="Cambria Math"/>
              </a:rPr>
              <a:t>𝑖</a:t>
            </a:r>
            <a:r>
              <a:rPr dirty="0" sz="1900" spc="-45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4017" y="2475941"/>
            <a:ext cx="80454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435" sz="3900">
                <a:latin typeface="Cambria Math"/>
                <a:cs typeface="Cambria Math"/>
              </a:rPr>
              <a:t>=</a:t>
            </a:r>
            <a:r>
              <a:rPr dirty="0" baseline="-22435" sz="3900" spc="89">
                <a:latin typeface="Cambria Math"/>
                <a:cs typeface="Cambria Math"/>
              </a:rPr>
              <a:t> </a:t>
            </a:r>
            <a:r>
              <a:rPr dirty="0" baseline="-20299" sz="3900" spc="375">
                <a:latin typeface="Cambria Math"/>
                <a:cs typeface="Cambria Math"/>
              </a:rPr>
              <a:t>σ</a:t>
            </a:r>
            <a:r>
              <a:rPr dirty="0" sz="1900" spc="25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3435" y="3410203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5" h="306704">
                <a:moveTo>
                  <a:pt x="278638" y="0"/>
                </a:moveTo>
                <a:lnTo>
                  <a:pt x="274192" y="12446"/>
                </a:lnTo>
                <a:lnTo>
                  <a:pt x="291982" y="20133"/>
                </a:lnTo>
                <a:lnTo>
                  <a:pt x="307260" y="30797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0" y="151637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0" y="293878"/>
                </a:lnTo>
                <a:lnTo>
                  <a:pt x="278638" y="306324"/>
                </a:lnTo>
                <a:lnTo>
                  <a:pt x="320373" y="286781"/>
                </a:lnTo>
                <a:lnTo>
                  <a:pt x="351154" y="252857"/>
                </a:lnTo>
                <a:lnTo>
                  <a:pt x="370014" y="207406"/>
                </a:lnTo>
                <a:lnTo>
                  <a:pt x="376300" y="153288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8" y="0"/>
                </a:lnTo>
                <a:close/>
              </a:path>
              <a:path w="376555" h="306704">
                <a:moveTo>
                  <a:pt x="97662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1594" y="3314827"/>
            <a:ext cx="53276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0045" algn="l"/>
              </a:tabLst>
            </a:pPr>
            <a:r>
              <a:rPr dirty="0" sz="2600">
                <a:latin typeface="Cambria Math"/>
                <a:cs typeface="Cambria Math"/>
              </a:rPr>
              <a:t>𝑙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x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3810" y="3168523"/>
            <a:ext cx="83820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4572" sz="3900">
                <a:latin typeface="Cambria Math"/>
                <a:cs typeface="Cambria Math"/>
              </a:rPr>
              <a:t>=</a:t>
            </a:r>
            <a:r>
              <a:rPr dirty="0" baseline="-24572" sz="3900" spc="97">
                <a:latin typeface="Cambria Math"/>
                <a:cs typeface="Cambria Math"/>
              </a:rPr>
              <a:t> </a:t>
            </a:r>
            <a:r>
              <a:rPr dirty="0" baseline="-22435" sz="3900" spc="839">
                <a:latin typeface="Cambria Math"/>
                <a:cs typeface="Cambria Math"/>
              </a:rPr>
              <a:t>ς</a:t>
            </a:r>
            <a:r>
              <a:rPr dirty="0" sz="1900" spc="56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7411" y="3552190"/>
            <a:ext cx="652780" cy="21590"/>
          </a:xfrm>
          <a:custGeom>
            <a:avLst/>
            <a:gdLst/>
            <a:ahLst/>
            <a:cxnLst/>
            <a:rect l="l" t="t" r="r" b="b"/>
            <a:pathLst>
              <a:path w="652779" h="21589">
                <a:moveTo>
                  <a:pt x="652272" y="0"/>
                </a:moveTo>
                <a:lnTo>
                  <a:pt x="0" y="0"/>
                </a:lnTo>
                <a:lnTo>
                  <a:pt x="0" y="21336"/>
                </a:lnTo>
                <a:lnTo>
                  <a:pt x="652272" y="21336"/>
                </a:lnTo>
                <a:lnTo>
                  <a:pt x="652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79571" y="2610053"/>
            <a:ext cx="1582420" cy="889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600" spc="45">
                <a:latin typeface="Cambria Math"/>
                <a:cs typeface="Cambria Math"/>
              </a:rPr>
              <a:t>𝑓(𝑥</a:t>
            </a:r>
            <a:r>
              <a:rPr dirty="0" baseline="-16081" sz="2850" spc="67">
                <a:latin typeface="Cambria Math"/>
                <a:cs typeface="Cambria Math"/>
              </a:rPr>
              <a:t>𝑖</a:t>
            </a:r>
            <a:r>
              <a:rPr dirty="0" sz="2600" spc="45">
                <a:latin typeface="Cambria Math"/>
                <a:cs typeface="Cambria Math"/>
              </a:rPr>
              <a:t>)𝑙</a:t>
            </a:r>
            <a:r>
              <a:rPr dirty="0" baseline="-16081" sz="2850" spc="67">
                <a:latin typeface="Cambria Math"/>
                <a:cs typeface="Cambria Math"/>
              </a:rPr>
              <a:t>𝑖</a:t>
            </a:r>
            <a:r>
              <a:rPr dirty="0" baseline="-16081" sz="2850" spc="187">
                <a:latin typeface="Cambria Math"/>
                <a:cs typeface="Cambria Math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(𝑥)</a:t>
            </a:r>
            <a:endParaRPr sz="2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00"/>
              </a:spcBef>
            </a:pPr>
            <a:r>
              <a:rPr dirty="0" sz="1900" spc="105">
                <a:latin typeface="Cambria Math"/>
                <a:cs typeface="Cambria Math"/>
              </a:rPr>
              <a:t>𝑥−𝑥</a:t>
            </a:r>
            <a:r>
              <a:rPr dirty="0" baseline="-14336" sz="2325" spc="157">
                <a:latin typeface="Cambria Math"/>
                <a:cs typeface="Cambria Math"/>
              </a:rPr>
              <a:t>𝑗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1350" y="3474847"/>
            <a:ext cx="245872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99845" algn="l"/>
              </a:tabLst>
            </a:pPr>
            <a:r>
              <a:rPr dirty="0" sz="1900" spc="60">
                <a:latin typeface="Cambria Math"/>
                <a:cs typeface="Cambria Math"/>
              </a:rPr>
              <a:t>𝑖	</a:t>
            </a:r>
            <a:r>
              <a:rPr dirty="0" sz="1900" spc="95">
                <a:latin typeface="Cambria Math"/>
                <a:cs typeface="Cambria Math"/>
              </a:rPr>
              <a:t>𝑗≠𝑖</a:t>
            </a:r>
            <a:r>
              <a:rPr dirty="0" sz="1900" spc="200">
                <a:latin typeface="Cambria Math"/>
                <a:cs typeface="Cambria Math"/>
              </a:rPr>
              <a:t> </a:t>
            </a:r>
            <a:r>
              <a:rPr dirty="0" baseline="-21929" sz="2850" spc="165">
                <a:latin typeface="Cambria Math"/>
                <a:cs typeface="Cambria Math"/>
              </a:rPr>
              <a:t>𝑥</a:t>
            </a:r>
            <a:r>
              <a:rPr dirty="0" baseline="-41218" sz="2325" spc="165">
                <a:latin typeface="Cambria Math"/>
                <a:cs typeface="Cambria Math"/>
              </a:rPr>
              <a:t>𝑖</a:t>
            </a:r>
            <a:r>
              <a:rPr dirty="0" baseline="-21929" sz="2850" spc="165">
                <a:latin typeface="Cambria Math"/>
                <a:cs typeface="Cambria Math"/>
              </a:rPr>
              <a:t>−𝑥</a:t>
            </a:r>
            <a:r>
              <a:rPr dirty="0" baseline="-41218" sz="2325" spc="165">
                <a:latin typeface="Cambria Math"/>
                <a:cs typeface="Cambria Math"/>
              </a:rPr>
              <a:t>𝑗</a:t>
            </a:r>
            <a:endParaRPr baseline="-41218" sz="232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39951" y="4271264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5" h="306704">
                <a:moveTo>
                  <a:pt x="278638" y="0"/>
                </a:moveTo>
                <a:lnTo>
                  <a:pt x="274193" y="12446"/>
                </a:lnTo>
                <a:lnTo>
                  <a:pt x="291982" y="20133"/>
                </a:lnTo>
                <a:lnTo>
                  <a:pt x="307260" y="30797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1" y="151637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0" y="293878"/>
                </a:lnTo>
                <a:lnTo>
                  <a:pt x="278638" y="306324"/>
                </a:lnTo>
                <a:lnTo>
                  <a:pt x="320373" y="286781"/>
                </a:lnTo>
                <a:lnTo>
                  <a:pt x="351155" y="252856"/>
                </a:lnTo>
                <a:lnTo>
                  <a:pt x="370014" y="207406"/>
                </a:lnTo>
                <a:lnTo>
                  <a:pt x="376300" y="153288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8" y="0"/>
                </a:lnTo>
                <a:close/>
              </a:path>
              <a:path w="376555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6139" y="3675495"/>
            <a:ext cx="2885440" cy="9232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r" marR="119380">
              <a:lnSpc>
                <a:spcPct val="100000"/>
              </a:lnSpc>
              <a:spcBef>
                <a:spcPts val="795"/>
              </a:spcBef>
            </a:pPr>
            <a:r>
              <a:rPr dirty="0" sz="1900" spc="645">
                <a:latin typeface="Cambria Math"/>
                <a:cs typeface="Cambria Math"/>
              </a:rPr>
              <a:t>𝑗</a:t>
            </a:r>
            <a:r>
              <a:rPr dirty="0" sz="1900" spc="-40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970"/>
              </a:spcBef>
              <a:tabLst>
                <a:tab pos="882015" algn="l"/>
                <a:tab pos="1180465" algn="l"/>
              </a:tabLst>
            </a:pPr>
            <a:r>
              <a:rPr dirty="0" sz="2600" spc="5">
                <a:latin typeface="宋体"/>
                <a:cs typeface="宋体"/>
              </a:rPr>
              <a:t>对</a:t>
            </a:r>
            <a:r>
              <a:rPr dirty="0" sz="2600" spc="65">
                <a:latin typeface="Cambria Math"/>
                <a:cs typeface="Cambria Math"/>
              </a:rPr>
              <a:t>𝐿</a:t>
            </a:r>
            <a:r>
              <a:rPr dirty="0" baseline="-16081" sz="2850" spc="97">
                <a:latin typeface="Cambria Math"/>
                <a:cs typeface="Cambria Math"/>
              </a:rPr>
              <a:t>𝑛	</a:t>
            </a:r>
            <a:r>
              <a:rPr dirty="0" sz="2600">
                <a:latin typeface="Cambria Math"/>
                <a:cs typeface="Cambria Math"/>
              </a:rPr>
              <a:t>x	</a:t>
            </a:r>
            <a:r>
              <a:rPr dirty="0" sz="2600">
                <a:latin typeface="宋体"/>
                <a:cs typeface="宋体"/>
              </a:rPr>
              <a:t>积分，得到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6194" y="4877180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62910" y="4955540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8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2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91839" y="5017389"/>
            <a:ext cx="1822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45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9771" y="4955540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7" y="0"/>
                </a:moveTo>
                <a:lnTo>
                  <a:pt x="304673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0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0" y="293878"/>
                </a:lnTo>
                <a:lnTo>
                  <a:pt x="309117" y="306324"/>
                </a:lnTo>
                <a:lnTo>
                  <a:pt x="350853" y="286781"/>
                </a:lnTo>
                <a:lnTo>
                  <a:pt x="381634" y="252857"/>
                </a:lnTo>
                <a:lnTo>
                  <a:pt x="400494" y="207406"/>
                </a:lnTo>
                <a:lnTo>
                  <a:pt x="406780" y="153289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7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987042" y="4860416"/>
            <a:ext cx="283591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908685" algn="l"/>
                <a:tab pos="2131060" algn="l"/>
                <a:tab pos="2550160" algn="l"/>
              </a:tabLst>
            </a:pPr>
            <a:r>
              <a:rPr dirty="0" baseline="45321" sz="2850" spc="165">
                <a:latin typeface="Cambria Math"/>
                <a:cs typeface="Cambria Math"/>
              </a:rPr>
              <a:t>𝑏</a:t>
            </a:r>
            <a:r>
              <a:rPr dirty="0" baseline="45321" sz="2850" spc="9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𝑥	𝑑𝑥</a:t>
            </a:r>
            <a:r>
              <a:rPr dirty="0" sz="2600" spc="2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≈</a:t>
            </a:r>
            <a:r>
              <a:rPr dirty="0" sz="2600" spc="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𝐼	𝑓	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6286" y="4877180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29834" y="4662296"/>
            <a:ext cx="4597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00" spc="110">
                <a:latin typeface="Cambria Math"/>
                <a:cs typeface="Cambria Math"/>
              </a:rPr>
              <a:t>𝑏</a:t>
            </a:r>
            <a:r>
              <a:rPr dirty="0" sz="1900" spc="15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𝐿</a:t>
            </a:r>
            <a:endParaRPr baseline="-33119" sz="39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8013" y="5017389"/>
            <a:ext cx="1822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45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4166" y="4955540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4" h="306704">
                <a:moveTo>
                  <a:pt x="278638" y="0"/>
                </a:moveTo>
                <a:lnTo>
                  <a:pt x="274193" y="12446"/>
                </a:lnTo>
                <a:lnTo>
                  <a:pt x="291982" y="20133"/>
                </a:lnTo>
                <a:lnTo>
                  <a:pt x="307260" y="30797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1" y="151637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0" y="293878"/>
                </a:lnTo>
                <a:lnTo>
                  <a:pt x="278638" y="306324"/>
                </a:lnTo>
                <a:lnTo>
                  <a:pt x="320373" y="286781"/>
                </a:lnTo>
                <a:lnTo>
                  <a:pt x="351155" y="252857"/>
                </a:lnTo>
                <a:lnTo>
                  <a:pt x="370014" y="207406"/>
                </a:lnTo>
                <a:lnTo>
                  <a:pt x="376300" y="153289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8" y="0"/>
                </a:lnTo>
                <a:close/>
              </a:path>
              <a:path w="376554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53453" y="5032628"/>
            <a:ext cx="431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0">
                <a:latin typeface="Cambria Math"/>
                <a:cs typeface="Cambria Math"/>
              </a:rPr>
              <a:t>𝑖</a:t>
            </a:r>
            <a:r>
              <a:rPr dirty="0" sz="1900" spc="-40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033" y="4860416"/>
            <a:ext cx="153606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dirty="0" sz="2600">
                <a:latin typeface="Cambria Math"/>
                <a:cs typeface="Cambria Math"/>
              </a:rPr>
              <a:t>x	𝑑𝑥 =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baseline="2136" sz="3900" spc="367">
                <a:latin typeface="Cambria Math"/>
                <a:cs typeface="Cambria Math"/>
              </a:rPr>
              <a:t>σ</a:t>
            </a:r>
            <a:r>
              <a:rPr dirty="0" baseline="30701" sz="2850" spc="367">
                <a:latin typeface="Cambria Math"/>
                <a:cs typeface="Cambria Math"/>
              </a:rPr>
              <a:t>𝑛</a:t>
            </a:r>
            <a:endParaRPr baseline="30701" sz="28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9825" y="4860416"/>
            <a:ext cx="11360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70">
                <a:latin typeface="Cambria Math"/>
                <a:cs typeface="Cambria Math"/>
              </a:rPr>
              <a:t>𝐴</a:t>
            </a:r>
            <a:r>
              <a:rPr dirty="0" baseline="-16081" sz="2850" spc="104">
                <a:latin typeface="Cambria Math"/>
                <a:cs typeface="Cambria Math"/>
              </a:rPr>
              <a:t>𝑖</a:t>
            </a:r>
            <a:r>
              <a:rPr dirty="0" sz="2600" spc="70">
                <a:latin typeface="Cambria Math"/>
                <a:cs typeface="Cambria Math"/>
              </a:rPr>
              <a:t>𝑓(𝑥</a:t>
            </a:r>
            <a:r>
              <a:rPr dirty="0" baseline="-16081" sz="2850" spc="104">
                <a:latin typeface="Cambria Math"/>
                <a:cs typeface="Cambria Math"/>
              </a:rPr>
              <a:t>𝑖</a:t>
            </a:r>
            <a:r>
              <a:rPr dirty="0" sz="2600" spc="70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18105" y="5746191"/>
            <a:ext cx="1098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95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6939" y="5589219"/>
            <a:ext cx="16719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1605" algn="l"/>
              </a:tabLst>
            </a:pPr>
            <a:r>
              <a:rPr dirty="0" sz="2600">
                <a:latin typeface="宋体"/>
                <a:cs typeface="宋体"/>
              </a:rPr>
              <a:t>其中</a:t>
            </a:r>
            <a:r>
              <a:rPr dirty="0" sz="2600" spc="-5">
                <a:latin typeface="宋体"/>
                <a:cs typeface="宋体"/>
              </a:rPr>
              <a:t>，</a:t>
            </a:r>
            <a:r>
              <a:rPr dirty="0" sz="2600">
                <a:latin typeface="Cambria Math"/>
                <a:cs typeface="Cambria Math"/>
              </a:rPr>
              <a:t>𝐴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29154" y="5605983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22701" y="5390794"/>
            <a:ext cx="3867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00" spc="110">
                <a:latin typeface="Cambria Math"/>
                <a:cs typeface="Cambria Math"/>
              </a:rPr>
              <a:t>𝑏</a:t>
            </a:r>
            <a:r>
              <a:rPr dirty="0" sz="1900" spc="5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𝑙</a:t>
            </a:r>
            <a:endParaRPr baseline="-33119" sz="39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8998" y="5746191"/>
            <a:ext cx="1098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95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07207" y="5684049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33"/>
                </a:lnTo>
                <a:lnTo>
                  <a:pt x="319414" y="20131"/>
                </a:lnTo>
                <a:lnTo>
                  <a:pt x="334692" y="30786"/>
                </a:lnTo>
                <a:lnTo>
                  <a:pt x="365613" y="80162"/>
                </a:lnTo>
                <a:lnTo>
                  <a:pt x="374653" y="125493"/>
                </a:lnTo>
                <a:lnTo>
                  <a:pt x="375792" y="151625"/>
                </a:lnTo>
                <a:lnTo>
                  <a:pt x="374651" y="178645"/>
                </a:lnTo>
                <a:lnTo>
                  <a:pt x="365559" y="225236"/>
                </a:lnTo>
                <a:lnTo>
                  <a:pt x="347370" y="261618"/>
                </a:lnTo>
                <a:lnTo>
                  <a:pt x="302132" y="293890"/>
                </a:lnTo>
                <a:lnTo>
                  <a:pt x="306069" y="306324"/>
                </a:lnTo>
                <a:lnTo>
                  <a:pt x="347805" y="286731"/>
                </a:lnTo>
                <a:lnTo>
                  <a:pt x="378587" y="252793"/>
                </a:lnTo>
                <a:lnTo>
                  <a:pt x="397446" y="207360"/>
                </a:lnTo>
                <a:lnTo>
                  <a:pt x="403732" y="153250"/>
                </a:lnTo>
                <a:lnTo>
                  <a:pt x="402159" y="125168"/>
                </a:lnTo>
                <a:lnTo>
                  <a:pt x="389534" y="75391"/>
                </a:lnTo>
                <a:lnTo>
                  <a:pt x="364434" y="34866"/>
                </a:lnTo>
                <a:lnTo>
                  <a:pt x="328239" y="8020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642"/>
                </a:lnTo>
                <a:lnTo>
                  <a:pt x="25272" y="53695"/>
                </a:lnTo>
                <a:lnTo>
                  <a:pt x="6302" y="99215"/>
                </a:lnTo>
                <a:lnTo>
                  <a:pt x="0" y="153250"/>
                </a:lnTo>
                <a:lnTo>
                  <a:pt x="1571" y="181389"/>
                </a:lnTo>
                <a:lnTo>
                  <a:pt x="14144" y="231162"/>
                </a:lnTo>
                <a:lnTo>
                  <a:pt x="39119" y="271555"/>
                </a:lnTo>
                <a:lnTo>
                  <a:pt x="75402" y="298320"/>
                </a:lnTo>
                <a:lnTo>
                  <a:pt x="97662" y="306324"/>
                </a:lnTo>
                <a:lnTo>
                  <a:pt x="101600" y="293890"/>
                </a:lnTo>
                <a:lnTo>
                  <a:pt x="84123" y="286163"/>
                </a:lnTo>
                <a:lnTo>
                  <a:pt x="69040" y="275405"/>
                </a:lnTo>
                <a:lnTo>
                  <a:pt x="46100" y="244805"/>
                </a:lnTo>
                <a:lnTo>
                  <a:pt x="32496" y="203182"/>
                </a:lnTo>
                <a:lnTo>
                  <a:pt x="27939" y="151625"/>
                </a:lnTo>
                <a:lnTo>
                  <a:pt x="29081" y="125493"/>
                </a:lnTo>
                <a:lnTo>
                  <a:pt x="38173" y="80162"/>
                </a:lnTo>
                <a:lnTo>
                  <a:pt x="56386" y="44396"/>
                </a:lnTo>
                <a:lnTo>
                  <a:pt x="101980" y="12433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403219" y="5589219"/>
            <a:ext cx="7188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𝑑𝑥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434466"/>
            <a:ext cx="4506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宋体"/>
                <a:cs typeface="宋体"/>
              </a:rPr>
              <a:t>进一步，</a:t>
            </a:r>
            <a:r>
              <a:rPr dirty="0" sz="2400" spc="-5">
                <a:latin typeface="宋体"/>
                <a:cs typeface="宋体"/>
              </a:rPr>
              <a:t>令</a:t>
            </a:r>
            <a:r>
              <a:rPr dirty="0" sz="2400"/>
              <a:t>𝑡</a:t>
            </a:r>
            <a:r>
              <a:rPr dirty="0" sz="2400" spc="175"/>
              <a:t> </a:t>
            </a:r>
            <a:r>
              <a:rPr dirty="0" sz="2400"/>
              <a:t>=</a:t>
            </a:r>
            <a:r>
              <a:rPr dirty="0" sz="2400" spc="100"/>
              <a:t> </a:t>
            </a:r>
            <a:r>
              <a:rPr dirty="0" sz="2400"/>
              <a:t>(𝑥</a:t>
            </a:r>
            <a:r>
              <a:rPr dirty="0" sz="2400" spc="55"/>
              <a:t> </a:t>
            </a:r>
            <a:r>
              <a:rPr dirty="0" sz="2400"/>
              <a:t>−</a:t>
            </a:r>
            <a:r>
              <a:rPr dirty="0" sz="2400" spc="-15"/>
              <a:t> </a:t>
            </a:r>
            <a:r>
              <a:rPr dirty="0" sz="2400" spc="15"/>
              <a:t>𝑎)/ℎ</a:t>
            </a:r>
            <a:r>
              <a:rPr dirty="0" sz="2400" spc="1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可得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266" y="1123010"/>
            <a:ext cx="40132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29">
                <a:latin typeface="Cambria Math"/>
                <a:cs typeface="Cambria Math"/>
              </a:rPr>
              <a:t>𝑖</a:t>
            </a:r>
            <a:r>
              <a:rPr dirty="0" sz="1750" spc="-30">
                <a:latin typeface="Cambria Math"/>
                <a:cs typeface="Cambria Math"/>
              </a:rPr>
              <a:t>=</a:t>
            </a:r>
            <a:r>
              <a:rPr dirty="0" sz="1750" spc="45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494" y="964514"/>
            <a:ext cx="34340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431415" algn="l"/>
              </a:tabLst>
            </a:pPr>
            <a:r>
              <a:rPr dirty="0" sz="2400" spc="-5">
                <a:latin typeface="Cambria Math"/>
                <a:cs typeface="Cambria Math"/>
              </a:rPr>
              <a:t>𝐼</a:t>
            </a:r>
            <a:r>
              <a:rPr dirty="0" baseline="-15873" sz="2625" spc="-7">
                <a:latin typeface="Cambria Math"/>
                <a:cs typeface="Cambria Math"/>
              </a:rPr>
              <a:t>𝑛 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5">
                <a:latin typeface="Cambria Math"/>
                <a:cs typeface="Cambria Math"/>
              </a:rPr>
              <a:t>(𝑏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240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𝑎)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baseline="2314" sz="3600" spc="345">
                <a:latin typeface="Cambria Math"/>
                <a:cs typeface="Cambria Math"/>
              </a:rPr>
              <a:t>σ</a:t>
            </a:r>
            <a:r>
              <a:rPr dirty="0" baseline="30158" sz="2625" spc="345">
                <a:latin typeface="Cambria Math"/>
                <a:cs typeface="Cambria Math"/>
              </a:rPr>
              <a:t>𝑛	</a:t>
            </a:r>
            <a:r>
              <a:rPr dirty="0" sz="2400" spc="-45">
                <a:latin typeface="Cambria Math"/>
                <a:cs typeface="Cambria Math"/>
              </a:rPr>
              <a:t>𝐶</a:t>
            </a:r>
            <a:r>
              <a:rPr dirty="0" baseline="-15873" sz="2625" spc="-67">
                <a:latin typeface="Cambria Math"/>
                <a:cs typeface="Cambria Math"/>
              </a:rPr>
              <a:t>𝑖</a:t>
            </a:r>
            <a:r>
              <a:rPr dirty="0" baseline="-15873" sz="2625" spc="-352">
                <a:latin typeface="Cambria Math"/>
                <a:cs typeface="Cambria Math"/>
              </a:rPr>
              <a:t> </a:t>
            </a:r>
            <a:r>
              <a:rPr dirty="0" sz="2400" spc="50">
                <a:latin typeface="Cambria Math"/>
                <a:cs typeface="Cambria Math"/>
              </a:rPr>
              <a:t>𝑓(𝑥</a:t>
            </a:r>
            <a:r>
              <a:rPr dirty="0" baseline="-15873" sz="2625" spc="75">
                <a:latin typeface="Cambria Math"/>
                <a:cs typeface="Cambria Math"/>
              </a:rPr>
              <a:t>𝑖</a:t>
            </a:r>
            <a:r>
              <a:rPr dirty="0" sz="2400" spc="5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861" y="1791080"/>
            <a:ext cx="1035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85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646301"/>
            <a:ext cx="159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dirty="0" sz="2400">
                <a:latin typeface="宋体"/>
                <a:cs typeface="宋体"/>
              </a:rPr>
              <a:t>其中，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>
                <a:latin typeface="Cambria Math"/>
                <a:cs typeface="Cambria Math"/>
              </a:rPr>
              <a:t>𝐶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8607" y="1867280"/>
            <a:ext cx="447040" cy="20320"/>
          </a:xfrm>
          <a:custGeom>
            <a:avLst/>
            <a:gdLst/>
            <a:ahLst/>
            <a:cxnLst/>
            <a:rect l="l" t="t" r="r" b="b"/>
            <a:pathLst>
              <a:path w="447039" h="20319">
                <a:moveTo>
                  <a:pt x="446531" y="0"/>
                </a:moveTo>
                <a:lnTo>
                  <a:pt x="0" y="0"/>
                </a:lnTo>
                <a:lnTo>
                  <a:pt x="0" y="19812"/>
                </a:lnTo>
                <a:lnTo>
                  <a:pt x="446531" y="19812"/>
                </a:lnTo>
                <a:lnTo>
                  <a:pt x="446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6161" y="1882520"/>
            <a:ext cx="46672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50">
                <a:latin typeface="Cambria Math"/>
                <a:cs typeface="Cambria Math"/>
              </a:rPr>
              <a:t>𝑏</a:t>
            </a:r>
            <a:r>
              <a:rPr dirty="0" sz="1750" spc="-40">
                <a:latin typeface="Cambria Math"/>
                <a:cs typeface="Cambria Math"/>
              </a:rPr>
              <a:t>−</a:t>
            </a:r>
            <a:r>
              <a:rPr dirty="0" sz="1750" spc="210">
                <a:latin typeface="Cambria Math"/>
                <a:cs typeface="Cambria Math"/>
              </a:rPr>
              <a:t>𝑎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038" y="1646301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1379" y="1867280"/>
            <a:ext cx="447040" cy="20320"/>
          </a:xfrm>
          <a:custGeom>
            <a:avLst/>
            <a:gdLst/>
            <a:ahLst/>
            <a:cxnLst/>
            <a:rect l="l" t="t" r="r" b="b"/>
            <a:pathLst>
              <a:path w="447039" h="20319">
                <a:moveTo>
                  <a:pt x="446531" y="0"/>
                </a:moveTo>
                <a:lnTo>
                  <a:pt x="0" y="0"/>
                </a:lnTo>
                <a:lnTo>
                  <a:pt x="0" y="19812"/>
                </a:lnTo>
                <a:lnTo>
                  <a:pt x="446531" y="19812"/>
                </a:lnTo>
                <a:lnTo>
                  <a:pt x="446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39314" y="1550288"/>
            <a:ext cx="11099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dirty="0" sz="1750" spc="65">
                <a:latin typeface="Cambria Math"/>
                <a:cs typeface="Cambria Math"/>
              </a:rPr>
              <a:t>𝐴</a:t>
            </a:r>
            <a:r>
              <a:rPr dirty="0" baseline="-13409" sz="2175" spc="97">
                <a:latin typeface="Cambria Math"/>
                <a:cs typeface="Cambria Math"/>
              </a:rPr>
              <a:t>𝑖	</a:t>
            </a:r>
            <a:r>
              <a:rPr dirty="0" sz="1750" spc="114">
                <a:latin typeface="Cambria Math"/>
                <a:cs typeface="Cambria Math"/>
              </a:rPr>
              <a:t>ℎ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3915" y="1800225"/>
            <a:ext cx="819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80">
                <a:latin typeface="Cambria Math"/>
                <a:cs typeface="Cambria Math"/>
              </a:rPr>
              <a:t>𝑏−𝑎</a:t>
            </a:r>
            <a:r>
              <a:rPr dirty="0" sz="1750" spc="-15">
                <a:latin typeface="Cambria Math"/>
                <a:cs typeface="Cambria Math"/>
              </a:rPr>
              <a:t> </a:t>
            </a:r>
            <a:r>
              <a:rPr dirty="0" baseline="25462" sz="3600" spc="-900">
                <a:latin typeface="Cambria Math"/>
                <a:cs typeface="Cambria Math"/>
              </a:rPr>
              <a:t>׬</a:t>
            </a:r>
            <a:r>
              <a:rPr dirty="0" baseline="7936" sz="2625" spc="-900">
                <a:latin typeface="Cambria Math"/>
                <a:cs typeface="Cambria Math"/>
              </a:rPr>
              <a:t>0</a:t>
            </a:r>
            <a:endParaRPr baseline="7936" sz="262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98720" y="1867280"/>
            <a:ext cx="379730" cy="20320"/>
          </a:xfrm>
          <a:custGeom>
            <a:avLst/>
            <a:gdLst/>
            <a:ahLst/>
            <a:cxnLst/>
            <a:rect l="l" t="t" r="r" b="b"/>
            <a:pathLst>
              <a:path w="379729" h="20319">
                <a:moveTo>
                  <a:pt x="379475" y="0"/>
                </a:moveTo>
                <a:lnTo>
                  <a:pt x="0" y="0"/>
                </a:lnTo>
                <a:lnTo>
                  <a:pt x="0" y="19812"/>
                </a:lnTo>
                <a:lnTo>
                  <a:pt x="379475" y="19812"/>
                </a:lnTo>
                <a:lnTo>
                  <a:pt x="379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07103" y="1792605"/>
            <a:ext cx="890905" cy="56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750" spc="85">
                <a:latin typeface="Cambria Math"/>
                <a:cs typeface="Cambria Math"/>
              </a:rPr>
              <a:t>𝑗=0</a:t>
            </a:r>
            <a:r>
              <a:rPr dirty="0" sz="1750" spc="30">
                <a:latin typeface="Cambria Math"/>
                <a:cs typeface="Cambria Math"/>
              </a:rPr>
              <a:t> </a:t>
            </a:r>
            <a:r>
              <a:rPr dirty="0" baseline="-22222" sz="2625" spc="135">
                <a:latin typeface="Cambria Math"/>
                <a:cs typeface="Cambria Math"/>
              </a:rPr>
              <a:t>𝑖−𝑗</a:t>
            </a:r>
            <a:endParaRPr baseline="-22222" sz="2625">
              <a:latin typeface="Cambria Math"/>
              <a:cs typeface="Cambria Math"/>
            </a:endParaRPr>
          </a:p>
          <a:p>
            <a:pPr marL="59055">
              <a:lnSpc>
                <a:spcPct val="100000"/>
              </a:lnSpc>
              <a:spcBef>
                <a:spcPts val="10"/>
              </a:spcBef>
            </a:pPr>
            <a:r>
              <a:rPr dirty="0" sz="1750" spc="90">
                <a:latin typeface="Cambria Math"/>
                <a:cs typeface="Cambria Math"/>
              </a:rPr>
              <a:t>𝑗≠𝑖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7871" y="1467992"/>
            <a:ext cx="1728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51230" algn="l"/>
              </a:tabLst>
            </a:pPr>
            <a:r>
              <a:rPr dirty="0" baseline="1587" sz="2625" spc="195">
                <a:latin typeface="Cambria Math"/>
                <a:cs typeface="Cambria Math"/>
              </a:rPr>
              <a:t>𝑛</a:t>
            </a:r>
            <a:r>
              <a:rPr dirty="0" baseline="1587" sz="2625" spc="67">
                <a:latin typeface="Cambria Math"/>
                <a:cs typeface="Cambria Math"/>
              </a:rPr>
              <a:t> </a:t>
            </a:r>
            <a:r>
              <a:rPr dirty="0" baseline="-30092" sz="3600" spc="780">
                <a:latin typeface="Cambria Math"/>
                <a:cs typeface="Cambria Math"/>
              </a:rPr>
              <a:t>ς</a:t>
            </a:r>
            <a:r>
              <a:rPr dirty="0" baseline="-11111" sz="2625" spc="780">
                <a:latin typeface="Cambria Math"/>
                <a:cs typeface="Cambria Math"/>
              </a:rPr>
              <a:t>𝑛	</a:t>
            </a:r>
            <a:r>
              <a:rPr dirty="0" sz="1750" spc="90">
                <a:latin typeface="Cambria Math"/>
                <a:cs typeface="Cambria Math"/>
              </a:rPr>
              <a:t>𝑡−𝑗</a:t>
            </a:r>
            <a:r>
              <a:rPr dirty="0" sz="1750" spc="25">
                <a:latin typeface="Cambria Math"/>
                <a:cs typeface="Cambria Math"/>
              </a:rPr>
              <a:t> </a:t>
            </a:r>
            <a:r>
              <a:rPr dirty="0" baseline="-32407" sz="3600">
                <a:latin typeface="Cambria Math"/>
                <a:cs typeface="Cambria Math"/>
              </a:rPr>
              <a:t>𝑑𝑡</a:t>
            </a:r>
            <a:endParaRPr baseline="-32407" sz="3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539" y="2449144"/>
            <a:ext cx="91351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400" spc="-5">
                <a:latin typeface="宋体"/>
                <a:cs typeface="宋体"/>
              </a:rPr>
              <a:t>闭型</a:t>
            </a:r>
            <a:r>
              <a:rPr dirty="0" sz="2400" spc="-5">
                <a:latin typeface="Times New Roman"/>
                <a:cs typeface="Times New Roman"/>
              </a:rPr>
              <a:t>Newton-Cotes</a:t>
            </a:r>
            <a:r>
              <a:rPr dirty="0" sz="2400" spc="-5">
                <a:latin typeface="宋体"/>
                <a:cs typeface="宋体"/>
              </a:rPr>
              <a:t>积分公式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𝐶</a:t>
            </a:r>
            <a:r>
              <a:rPr dirty="0" baseline="-15873" sz="2625" spc="52">
                <a:latin typeface="Cambria Math"/>
                <a:cs typeface="Cambria Math"/>
              </a:rPr>
              <a:t>𝑖</a:t>
            </a:r>
            <a:r>
              <a:rPr dirty="0" sz="2400">
                <a:latin typeface="宋体"/>
                <a:cs typeface="宋体"/>
              </a:rPr>
              <a:t>称</a:t>
            </a:r>
            <a:r>
              <a:rPr dirty="0" sz="2400" spc="-5">
                <a:latin typeface="宋体"/>
                <a:cs typeface="宋体"/>
              </a:rPr>
              <a:t>为</a:t>
            </a:r>
            <a:r>
              <a:rPr dirty="0" sz="2400" spc="-10">
                <a:latin typeface="Times New Roman"/>
                <a:cs typeface="Times New Roman"/>
              </a:rPr>
              <a:t>N-C</a:t>
            </a:r>
            <a:r>
              <a:rPr dirty="0" sz="2400" spc="-5">
                <a:latin typeface="宋体"/>
                <a:cs typeface="宋体"/>
              </a:rPr>
              <a:t>系数，给</a:t>
            </a:r>
            <a:r>
              <a:rPr dirty="0" sz="2400">
                <a:latin typeface="宋体"/>
                <a:cs typeface="宋体"/>
              </a:rPr>
              <a:t>定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宋体"/>
                <a:cs typeface="宋体"/>
              </a:rPr>
              <a:t>，可计算</a:t>
            </a:r>
            <a:r>
              <a:rPr dirty="0" sz="2400" spc="35">
                <a:latin typeface="Cambria Math"/>
                <a:cs typeface="Cambria Math"/>
              </a:rPr>
              <a:t>𝐶</a:t>
            </a:r>
            <a:r>
              <a:rPr dirty="0" baseline="-15873" sz="2625" spc="52">
                <a:latin typeface="Cambria Math"/>
                <a:cs typeface="Cambria Math"/>
              </a:rPr>
              <a:t>𝑖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5626404"/>
            <a:ext cx="3165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宋体"/>
                <a:cs typeface="宋体"/>
              </a:rPr>
              <a:t>很少使</a:t>
            </a:r>
            <a:r>
              <a:rPr dirty="0" sz="2400" spc="-5">
                <a:latin typeface="宋体"/>
                <a:cs typeface="宋体"/>
              </a:rPr>
              <a:t>用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sz="2400">
                <a:latin typeface="宋体"/>
                <a:cs typeface="宋体"/>
              </a:rPr>
              <a:t>的情形。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84985" y="3068954"/>
          <a:ext cx="8757920" cy="203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690"/>
                <a:gridCol w="1456690"/>
                <a:gridCol w="1456690"/>
                <a:gridCol w="1456689"/>
                <a:gridCol w="1064894"/>
                <a:gridCol w="1848485"/>
              </a:tblGrid>
              <a:tr h="506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 spc="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1367" sz="1950" spc="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baseline="-2136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6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000">
                          <a:latin typeface="等线"/>
                          <a:cs typeface="等线"/>
                        </a:rPr>
                        <a:t>梯形公式</a:t>
                      </a:r>
                      <a:endParaRPr sz="2000">
                        <a:latin typeface="等线"/>
                        <a:cs typeface="等线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06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2/3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7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Simpson</a:t>
                      </a:r>
                      <a:r>
                        <a:rPr dirty="0" sz="2000">
                          <a:latin typeface="等线"/>
                          <a:cs typeface="等线"/>
                        </a:rPr>
                        <a:t>公式</a:t>
                      </a:r>
                      <a:endParaRPr sz="2000">
                        <a:latin typeface="等线"/>
                        <a:cs typeface="等线"/>
                      </a:endParaRPr>
                    </a:p>
                  </a:txBody>
                  <a:tcPr marL="0" marR="0" marB="0" marT="869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506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3/8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3/8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1/8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6470" y="412495"/>
            <a:ext cx="51098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第四节</a:t>
            </a:r>
            <a:r>
              <a:rPr dirty="0" sz="3200" spc="-7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复合的数值积分公式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8453" y="2449702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96706" y="2449702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4" h="328930">
                <a:moveTo>
                  <a:pt x="333628" y="0"/>
                </a:moveTo>
                <a:lnTo>
                  <a:pt x="328929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7" y="65405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8" y="328930"/>
                </a:lnTo>
                <a:lnTo>
                  <a:pt x="378460" y="307879"/>
                </a:lnTo>
                <a:lnTo>
                  <a:pt x="411479" y="271399"/>
                </a:lnTo>
                <a:lnTo>
                  <a:pt x="431768" y="222599"/>
                </a:lnTo>
                <a:lnTo>
                  <a:pt x="438530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39" y="1109624"/>
            <a:ext cx="10365105" cy="403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9400" marR="277495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 spc="-5">
                <a:latin typeface="宋体"/>
                <a:cs typeface="宋体"/>
              </a:rPr>
              <a:t>当基于插值公式计算数值积分时，</a:t>
            </a:r>
            <a:r>
              <a:rPr dirty="0" sz="2800">
                <a:latin typeface="宋体"/>
                <a:cs typeface="宋体"/>
              </a:rPr>
              <a:t>一</a:t>
            </a:r>
            <a:r>
              <a:rPr dirty="0" sz="2800" spc="-5">
                <a:latin typeface="宋体"/>
                <a:cs typeface="宋体"/>
              </a:rPr>
              <a:t>般来</a:t>
            </a:r>
            <a:r>
              <a:rPr dirty="0" sz="2800">
                <a:latin typeface="宋体"/>
                <a:cs typeface="宋体"/>
              </a:rPr>
              <a:t>说，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增大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可能</a:t>
            </a:r>
            <a:r>
              <a:rPr dirty="0" sz="2800">
                <a:latin typeface="宋体"/>
                <a:cs typeface="宋体"/>
              </a:rPr>
              <a:t>提</a:t>
            </a:r>
            <a:r>
              <a:rPr dirty="0" sz="2800" spc="-5">
                <a:latin typeface="宋体"/>
                <a:cs typeface="宋体"/>
              </a:rPr>
              <a:t>高 </a:t>
            </a:r>
            <a:r>
              <a:rPr dirty="0" sz="2800" spc="-5">
                <a:latin typeface="宋体"/>
                <a:cs typeface="宋体"/>
              </a:rPr>
              <a:t>公式的代数精度，但提高插值公式</a:t>
            </a:r>
            <a:r>
              <a:rPr dirty="0" sz="2800">
                <a:latin typeface="宋体"/>
                <a:cs typeface="宋体"/>
              </a:rPr>
              <a:t>次</a:t>
            </a:r>
            <a:r>
              <a:rPr dirty="0" sz="2800" spc="-5">
                <a:latin typeface="宋体"/>
                <a:cs typeface="宋体"/>
              </a:rPr>
              <a:t>数来</a:t>
            </a:r>
            <a:r>
              <a:rPr dirty="0" sz="2800">
                <a:latin typeface="宋体"/>
                <a:cs typeface="宋体"/>
              </a:rPr>
              <a:t>逼</a:t>
            </a:r>
            <a:r>
              <a:rPr dirty="0" sz="2800" spc="5">
                <a:latin typeface="宋体"/>
                <a:cs typeface="宋体"/>
              </a:rPr>
              <a:t>近</a:t>
            </a:r>
            <a:r>
              <a:rPr dirty="0" sz="2800" spc="75">
                <a:latin typeface="Cambria Math"/>
                <a:cs typeface="Cambria Math"/>
              </a:rPr>
              <a:t>𝑓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>
                <a:latin typeface="宋体"/>
                <a:cs typeface="宋体"/>
              </a:rPr>
              <a:t>效</a:t>
            </a:r>
            <a:r>
              <a:rPr dirty="0" sz="2800" spc="-5">
                <a:latin typeface="宋体"/>
                <a:cs typeface="宋体"/>
              </a:rPr>
              <a:t>果并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5">
                <a:latin typeface="宋体"/>
                <a:cs typeface="宋体"/>
              </a:rPr>
              <a:t>佳。 </a:t>
            </a:r>
            <a:r>
              <a:rPr dirty="0" sz="2800" spc="-5">
                <a:latin typeface="宋体"/>
                <a:cs typeface="宋体"/>
              </a:rPr>
              <a:t>所以可以预料到当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Symbol"/>
                <a:cs typeface="Symbol"/>
              </a:rPr>
              <a:t></a:t>
            </a:r>
            <a:r>
              <a:rPr dirty="0" sz="2800" spc="-5">
                <a:latin typeface="宋体"/>
                <a:cs typeface="宋体"/>
              </a:rPr>
              <a:t>时，</a:t>
            </a:r>
            <a:r>
              <a:rPr dirty="0" sz="2800" spc="-660">
                <a:latin typeface="宋体"/>
                <a:cs typeface="宋体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</a:t>
            </a:r>
            <a:r>
              <a:rPr dirty="0" baseline="-16260" sz="3075" spc="-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不一定收敛到</a:t>
            </a:r>
            <a:r>
              <a:rPr dirty="0" sz="2800" spc="-5">
                <a:latin typeface="Cambria Math"/>
                <a:cs typeface="Cambria Math"/>
              </a:rPr>
              <a:t>𝐼</a:t>
            </a:r>
            <a:r>
              <a:rPr dirty="0" sz="2800" spc="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279400" marR="30480" indent="-229235">
              <a:lnSpc>
                <a:spcPct val="130000"/>
              </a:lnSpc>
              <a:spcBef>
                <a:spcPts val="1000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 spc="-5">
                <a:latin typeface="宋体"/>
                <a:cs typeface="宋体"/>
              </a:rPr>
              <a:t>即使对收敛的情形，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很大时，</a:t>
            </a:r>
            <a:r>
              <a:rPr dirty="0" sz="2800" spc="-5">
                <a:latin typeface="Times New Roman"/>
                <a:cs typeface="Times New Roman"/>
              </a:rPr>
              <a:t>Newton-Cotes</a:t>
            </a:r>
            <a:r>
              <a:rPr dirty="0" sz="2800" spc="-5">
                <a:latin typeface="宋体"/>
                <a:cs typeface="宋体"/>
              </a:rPr>
              <a:t>系数也不容易</a:t>
            </a:r>
            <a:r>
              <a:rPr dirty="0" sz="2800">
                <a:latin typeface="宋体"/>
                <a:cs typeface="宋体"/>
              </a:rPr>
              <a:t>求</a:t>
            </a:r>
            <a:r>
              <a:rPr dirty="0" sz="2800" spc="-5">
                <a:latin typeface="宋体"/>
                <a:cs typeface="宋体"/>
              </a:rPr>
              <a:t>出。 因此一般不使用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>
                <a:latin typeface="Symbol"/>
                <a:cs typeface="Symbol"/>
              </a:rPr>
              <a:t></a:t>
            </a:r>
            <a:r>
              <a:rPr dirty="0" sz="2800">
                <a:latin typeface="Times New Roman"/>
                <a:cs typeface="Times New Roman"/>
              </a:rPr>
              <a:t>8</a:t>
            </a:r>
            <a:r>
              <a:rPr dirty="0" sz="2800" spc="-5">
                <a:latin typeface="宋体"/>
                <a:cs typeface="宋体"/>
              </a:rPr>
              <a:t>的公式。为了提高近似</a:t>
            </a:r>
            <a:r>
              <a:rPr dirty="0" sz="2800">
                <a:latin typeface="宋体"/>
                <a:cs typeface="宋体"/>
              </a:rPr>
              <a:t>积</a:t>
            </a:r>
            <a:r>
              <a:rPr dirty="0" sz="2800" spc="-5">
                <a:latin typeface="宋体"/>
                <a:cs typeface="宋体"/>
              </a:rPr>
              <a:t>分值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准确</a:t>
            </a:r>
            <a:r>
              <a:rPr dirty="0" sz="2800">
                <a:latin typeface="宋体"/>
                <a:cs typeface="宋体"/>
              </a:rPr>
              <a:t>度</a:t>
            </a:r>
            <a:r>
              <a:rPr dirty="0" sz="2800" spc="-5">
                <a:latin typeface="宋体"/>
                <a:cs typeface="宋体"/>
              </a:rPr>
              <a:t>，可 </a:t>
            </a:r>
            <a:r>
              <a:rPr dirty="0" sz="2800" spc="-10">
                <a:latin typeface="宋体"/>
                <a:cs typeface="宋体"/>
              </a:rPr>
              <a:t>以将</a:t>
            </a:r>
            <a:r>
              <a:rPr dirty="0" sz="2800" spc="15">
                <a:latin typeface="Cambria Math"/>
                <a:cs typeface="Cambria Math"/>
              </a:rPr>
              <a:t>[𝑎,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𝑏]</a:t>
            </a:r>
            <a:r>
              <a:rPr dirty="0" sz="2800" spc="-10">
                <a:latin typeface="宋体"/>
                <a:cs typeface="宋体"/>
              </a:rPr>
              <a:t>划分为若干个子区间，在每个</a:t>
            </a:r>
            <a:r>
              <a:rPr dirty="0" sz="2800">
                <a:latin typeface="宋体"/>
                <a:cs typeface="宋体"/>
              </a:rPr>
              <a:t>子</a:t>
            </a:r>
            <a:r>
              <a:rPr dirty="0" sz="2800" spc="-10">
                <a:latin typeface="宋体"/>
                <a:cs typeface="宋体"/>
              </a:rPr>
              <a:t>区间</a:t>
            </a:r>
            <a:r>
              <a:rPr dirty="0" sz="2800">
                <a:latin typeface="宋体"/>
                <a:cs typeface="宋体"/>
              </a:rPr>
              <a:t>上</a:t>
            </a:r>
            <a:r>
              <a:rPr dirty="0" sz="2800" spc="-10">
                <a:latin typeface="宋体"/>
                <a:cs typeface="宋体"/>
              </a:rPr>
              <a:t>使用</a:t>
            </a:r>
            <a:r>
              <a:rPr dirty="0" sz="2800">
                <a:latin typeface="宋体"/>
                <a:cs typeface="宋体"/>
              </a:rPr>
              <a:t>低</a:t>
            </a:r>
            <a:r>
              <a:rPr dirty="0" sz="2800" spc="-10">
                <a:latin typeface="宋体"/>
                <a:cs typeface="宋体"/>
              </a:rPr>
              <a:t>阶的 </a:t>
            </a:r>
            <a:r>
              <a:rPr dirty="0" sz="2800" spc="-5">
                <a:latin typeface="Times New Roman"/>
                <a:cs typeface="Times New Roman"/>
              </a:rPr>
              <a:t>Newton-Cotes</a:t>
            </a:r>
            <a:r>
              <a:rPr dirty="0" sz="2800" spc="-5">
                <a:latin typeface="宋体"/>
                <a:cs typeface="宋体"/>
              </a:rPr>
              <a:t>公式，即复合公式。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33932"/>
            <a:ext cx="22574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宋体"/>
                <a:cs typeface="宋体"/>
              </a:rPr>
              <a:t>复合梯形公式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39" y="1757527"/>
            <a:ext cx="10211435" cy="1697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 indent="330835">
              <a:lnSpc>
                <a:spcPct val="130000"/>
              </a:lnSpc>
              <a:spcBef>
                <a:spcPts val="100"/>
              </a:spcBef>
            </a:pPr>
            <a:r>
              <a:rPr dirty="0" sz="2600" spc="-5">
                <a:latin typeface="宋体"/>
                <a:cs typeface="宋体"/>
              </a:rPr>
              <a:t>设</a:t>
            </a:r>
            <a:r>
              <a:rPr dirty="0" sz="2600">
                <a:latin typeface="Cambria Math"/>
                <a:cs typeface="Cambria Math"/>
              </a:rPr>
              <a:t>𝑓</a:t>
            </a:r>
            <a:r>
              <a:rPr dirty="0" sz="2600" spc="2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∈</a:t>
            </a:r>
            <a:r>
              <a:rPr dirty="0" sz="2600" spc="150">
                <a:latin typeface="Cambria Math"/>
                <a:cs typeface="Cambria Math"/>
              </a:rPr>
              <a:t> </a:t>
            </a:r>
            <a:r>
              <a:rPr dirty="0" sz="2600" spc="70">
                <a:latin typeface="Cambria Math"/>
                <a:cs typeface="Cambria Math"/>
              </a:rPr>
              <a:t>𝐶</a:t>
            </a:r>
            <a:r>
              <a:rPr dirty="0" baseline="27777" sz="2850" spc="104">
                <a:latin typeface="Cambria Math"/>
                <a:cs typeface="Cambria Math"/>
              </a:rPr>
              <a:t>2</a:t>
            </a:r>
            <a:r>
              <a:rPr dirty="0" sz="2600" spc="70">
                <a:latin typeface="Cambria Math"/>
                <a:cs typeface="Cambria Math"/>
              </a:rPr>
              <a:t>[𝑎,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15">
                <a:latin typeface="Cambria Math"/>
                <a:cs typeface="Cambria Math"/>
              </a:rPr>
              <a:t>𝑏]</a:t>
            </a:r>
            <a:r>
              <a:rPr dirty="0" sz="2600" spc="15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将</a:t>
            </a:r>
            <a:r>
              <a:rPr dirty="0" sz="2600" spc="20">
                <a:latin typeface="Cambria Math"/>
                <a:cs typeface="Cambria Math"/>
              </a:rPr>
              <a:t>[𝑎,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𝑏]</a:t>
            </a:r>
            <a:r>
              <a:rPr dirty="0" sz="2600">
                <a:latin typeface="宋体"/>
                <a:cs typeface="宋体"/>
              </a:rPr>
              <a:t>等分为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宋体"/>
                <a:cs typeface="宋体"/>
              </a:rPr>
              <a:t>个</a:t>
            </a:r>
            <a:r>
              <a:rPr dirty="0" sz="2600" spc="-15">
                <a:latin typeface="宋体"/>
                <a:cs typeface="宋体"/>
              </a:rPr>
              <a:t>子</a:t>
            </a:r>
            <a:r>
              <a:rPr dirty="0" sz="2600">
                <a:latin typeface="宋体"/>
                <a:cs typeface="宋体"/>
              </a:rPr>
              <a:t>区间</a:t>
            </a:r>
            <a:r>
              <a:rPr dirty="0" sz="2600" spc="35">
                <a:latin typeface="Cambria Math"/>
                <a:cs typeface="Cambria Math"/>
              </a:rPr>
              <a:t>[𝑥</a:t>
            </a:r>
            <a:r>
              <a:rPr dirty="0" baseline="-16081" sz="2850" spc="52">
                <a:latin typeface="Cambria Math"/>
                <a:cs typeface="Cambria Math"/>
              </a:rPr>
              <a:t>𝑖−1</a:t>
            </a:r>
            <a:r>
              <a:rPr dirty="0" sz="2600" spc="35">
                <a:latin typeface="Cambria Math"/>
                <a:cs typeface="Cambria Math"/>
              </a:rPr>
              <a:t>,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 spc="40">
                <a:latin typeface="Cambria Math"/>
                <a:cs typeface="Cambria Math"/>
              </a:rPr>
              <a:t>𝑥</a:t>
            </a:r>
            <a:r>
              <a:rPr dirty="0" baseline="-16081" sz="2850" spc="60">
                <a:latin typeface="Cambria Math"/>
                <a:cs typeface="Cambria Math"/>
              </a:rPr>
              <a:t>𝑖</a:t>
            </a:r>
            <a:r>
              <a:rPr dirty="0" sz="2600" spc="40">
                <a:latin typeface="Cambria Math"/>
                <a:cs typeface="Cambria Math"/>
              </a:rPr>
              <a:t>]</a:t>
            </a:r>
            <a:r>
              <a:rPr dirty="0" sz="2600" spc="40">
                <a:latin typeface="宋体"/>
                <a:cs typeface="宋体"/>
              </a:rPr>
              <a:t>，</a:t>
            </a:r>
            <a:r>
              <a:rPr dirty="0" sz="2600" spc="40">
                <a:latin typeface="Cambria Math"/>
                <a:cs typeface="Cambria Math"/>
              </a:rPr>
              <a:t>𝑖</a:t>
            </a:r>
            <a:r>
              <a:rPr dirty="0" sz="2600" spc="229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1,2,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0">
                <a:latin typeface="Cambria Math"/>
                <a:cs typeface="Cambria Math"/>
              </a:rPr>
              <a:t> </a:t>
            </a:r>
            <a:r>
              <a:rPr dirty="0" sz="2600" spc="15">
                <a:latin typeface="Cambria Math"/>
                <a:cs typeface="Cambria Math"/>
              </a:rPr>
              <a:t>𝑛</a:t>
            </a:r>
            <a:r>
              <a:rPr dirty="0" sz="2600" spc="15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其 长度</a:t>
            </a:r>
            <a:r>
              <a:rPr dirty="0" sz="2600" spc="-5">
                <a:latin typeface="宋体"/>
                <a:cs typeface="宋体"/>
              </a:rPr>
              <a:t>为</a:t>
            </a:r>
            <a:r>
              <a:rPr dirty="0" sz="2600">
                <a:latin typeface="Cambria Math"/>
                <a:cs typeface="Cambria Math"/>
              </a:rPr>
              <a:t>ℎ</a:t>
            </a:r>
            <a:r>
              <a:rPr dirty="0" sz="2600" spc="18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(𝑏</a:t>
            </a:r>
            <a:r>
              <a:rPr dirty="0" sz="2600" spc="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𝑎)/𝑛</a:t>
            </a:r>
            <a:r>
              <a:rPr dirty="0" sz="2600" spc="20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节点为</a:t>
            </a:r>
            <a:r>
              <a:rPr dirty="0" sz="2600" spc="20">
                <a:latin typeface="Cambria Math"/>
                <a:cs typeface="Cambria Math"/>
              </a:rPr>
              <a:t>𝑥</a:t>
            </a:r>
            <a:r>
              <a:rPr dirty="0" baseline="-16081" sz="2850" spc="30">
                <a:latin typeface="Cambria Math"/>
                <a:cs typeface="Cambria Math"/>
              </a:rPr>
              <a:t>𝑖</a:t>
            </a:r>
            <a:r>
              <a:rPr dirty="0" baseline="-16081" sz="2850" spc="52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7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5">
                <a:latin typeface="Cambria Math"/>
                <a:cs typeface="Cambria Math"/>
              </a:rPr>
              <a:t>𝑖ℎ</a:t>
            </a:r>
            <a:r>
              <a:rPr dirty="0" sz="2600" spc="5">
                <a:latin typeface="宋体"/>
                <a:cs typeface="宋体"/>
              </a:rPr>
              <a:t>，</a:t>
            </a:r>
            <a:r>
              <a:rPr dirty="0" sz="2600" spc="5">
                <a:latin typeface="Cambria Math"/>
                <a:cs typeface="Cambria Math"/>
              </a:rPr>
              <a:t>𝑖</a:t>
            </a:r>
            <a:r>
              <a:rPr dirty="0" sz="2600" spc="229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0,1,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5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40">
                <a:latin typeface="Cambria Math"/>
                <a:cs typeface="Cambria Math"/>
              </a:rPr>
              <a:t>𝑛</a:t>
            </a:r>
            <a:r>
              <a:rPr dirty="0" sz="260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356235">
              <a:lnSpc>
                <a:spcPct val="100000"/>
              </a:lnSpc>
              <a:spcBef>
                <a:spcPts val="1935"/>
              </a:spcBef>
            </a:pPr>
            <a:r>
              <a:rPr dirty="0" sz="2600">
                <a:latin typeface="宋体"/>
                <a:cs typeface="宋体"/>
              </a:rPr>
              <a:t>在每个子区间上，用</a:t>
            </a:r>
            <a:r>
              <a:rPr dirty="0" sz="2600" spc="-15">
                <a:latin typeface="宋体"/>
                <a:cs typeface="宋体"/>
              </a:rPr>
              <a:t>梯</a:t>
            </a:r>
            <a:r>
              <a:rPr dirty="0" sz="2600">
                <a:latin typeface="宋体"/>
                <a:cs typeface="宋体"/>
              </a:rPr>
              <a:t>形公</a:t>
            </a:r>
            <a:r>
              <a:rPr dirty="0" sz="2600" spc="-15">
                <a:latin typeface="宋体"/>
                <a:cs typeface="宋体"/>
              </a:rPr>
              <a:t>式</a:t>
            </a:r>
            <a:r>
              <a:rPr dirty="0" sz="2600">
                <a:latin typeface="宋体"/>
                <a:cs typeface="宋体"/>
              </a:rPr>
              <a:t>及误</a:t>
            </a:r>
            <a:r>
              <a:rPr dirty="0" sz="2600" spc="-15">
                <a:latin typeface="宋体"/>
                <a:cs typeface="宋体"/>
              </a:rPr>
              <a:t>差</a:t>
            </a:r>
            <a:r>
              <a:rPr dirty="0" sz="2600">
                <a:latin typeface="宋体"/>
                <a:cs typeface="宋体"/>
              </a:rPr>
              <a:t>公式</a:t>
            </a:r>
            <a:r>
              <a:rPr dirty="0" sz="2600" spc="-15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得：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8758" y="3926840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1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8"/>
                </a:lnTo>
                <a:lnTo>
                  <a:pt x="309118" y="306324"/>
                </a:lnTo>
                <a:lnTo>
                  <a:pt x="350853" y="286781"/>
                </a:lnTo>
                <a:lnTo>
                  <a:pt x="381635" y="252857"/>
                </a:lnTo>
                <a:lnTo>
                  <a:pt x="400494" y="207406"/>
                </a:lnTo>
                <a:lnTo>
                  <a:pt x="406781" y="153289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6417" y="3848227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134" y="3926840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8"/>
                </a:lnTo>
                <a:lnTo>
                  <a:pt x="306069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2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3831463"/>
            <a:ext cx="336867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  <a:tab pos="729615" algn="l"/>
                <a:tab pos="1261745" algn="l"/>
                <a:tab pos="1795145" algn="l"/>
                <a:tab pos="2119630" algn="l"/>
              </a:tabLst>
            </a:pPr>
            <a:r>
              <a:rPr dirty="0" sz="2600">
                <a:latin typeface="Cambria Math"/>
                <a:cs typeface="Cambria Math"/>
              </a:rPr>
              <a:t>𝐼	𝑓	=	</a:t>
            </a:r>
            <a:r>
              <a:rPr dirty="0" baseline="45321" sz="2850" spc="165">
                <a:latin typeface="Cambria Math"/>
                <a:cs typeface="Cambria Math"/>
              </a:rPr>
              <a:t>𝑏</a:t>
            </a:r>
            <a:r>
              <a:rPr dirty="0" baseline="45321" sz="2850" spc="9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𝑥	𝑑𝑥 =</a:t>
            </a:r>
            <a:r>
              <a:rPr dirty="0" sz="2600" spc="285">
                <a:latin typeface="Cambria Math"/>
                <a:cs typeface="Cambria Math"/>
              </a:rPr>
              <a:t> </a:t>
            </a:r>
            <a:r>
              <a:rPr dirty="0" baseline="2136" sz="3900" spc="367">
                <a:latin typeface="Cambria Math"/>
                <a:cs typeface="Cambria Math"/>
              </a:rPr>
              <a:t>σ</a:t>
            </a:r>
            <a:r>
              <a:rPr dirty="0" baseline="30701" sz="2850" spc="367">
                <a:latin typeface="Cambria Math"/>
                <a:cs typeface="Cambria Math"/>
              </a:rPr>
              <a:t>𝑛</a:t>
            </a:r>
            <a:endParaRPr baseline="30701" sz="2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251" y="3913759"/>
            <a:ext cx="11487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00" spc="40">
                <a:latin typeface="Cambria Math"/>
                <a:cs typeface="Cambria Math"/>
              </a:rPr>
              <a:t>𝑖=1  </a:t>
            </a:r>
            <a:r>
              <a:rPr dirty="0" baseline="10683" sz="3900" spc="-284">
                <a:latin typeface="Cambria Math"/>
                <a:cs typeface="Cambria Math"/>
              </a:rPr>
              <a:t>׬</a:t>
            </a:r>
            <a:r>
              <a:rPr dirty="0" baseline="-13157" sz="2850" spc="-284">
                <a:latin typeface="Cambria Math"/>
                <a:cs typeface="Cambria Math"/>
              </a:rPr>
              <a:t>𝑥</a:t>
            </a:r>
            <a:r>
              <a:rPr dirty="0" baseline="-30465" sz="2325" spc="-284">
                <a:latin typeface="Cambria Math"/>
                <a:cs typeface="Cambria Math"/>
              </a:rPr>
              <a:t>𝑖−1</a:t>
            </a:r>
            <a:endParaRPr baseline="-30465" sz="23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4825" y="3723259"/>
            <a:ext cx="2927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95">
                <a:latin typeface="Cambria Math"/>
                <a:cs typeface="Cambria Math"/>
              </a:rPr>
              <a:t>𝑥</a:t>
            </a:r>
            <a:r>
              <a:rPr dirty="0" baseline="-14336" sz="2325" spc="142">
                <a:latin typeface="Cambria Math"/>
                <a:cs typeface="Cambria Math"/>
              </a:rPr>
              <a:t>𝑖</a:t>
            </a:r>
            <a:endParaRPr baseline="-14336" sz="2325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1678" y="3926840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59" h="306704">
                <a:moveTo>
                  <a:pt x="306070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8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2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59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90284" y="3831463"/>
            <a:ext cx="10464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25" algn="l"/>
                <a:tab pos="664845" algn="l"/>
              </a:tabLst>
            </a:pPr>
            <a:r>
              <a:rPr dirty="0" sz="2600">
                <a:latin typeface="Cambria Math"/>
                <a:cs typeface="Cambria Math"/>
              </a:rPr>
              <a:t>𝑓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𝑑𝑥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6194" y="4647057"/>
            <a:ext cx="8058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435" sz="3900">
                <a:latin typeface="Cambria Math"/>
                <a:cs typeface="Cambria Math"/>
              </a:rPr>
              <a:t>=</a:t>
            </a:r>
            <a:r>
              <a:rPr dirty="0" baseline="-22435" sz="3900" spc="120">
                <a:latin typeface="Cambria Math"/>
                <a:cs typeface="Cambria Math"/>
              </a:rPr>
              <a:t> </a:t>
            </a:r>
            <a:r>
              <a:rPr dirty="0" baseline="-20299" sz="3900" spc="367">
                <a:latin typeface="Cambria Math"/>
                <a:cs typeface="Cambria Math"/>
              </a:rPr>
              <a:t>σ</a:t>
            </a:r>
            <a:r>
              <a:rPr dirty="0" sz="1900" spc="245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0464" y="5018278"/>
            <a:ext cx="155575" cy="21590"/>
          </a:xfrm>
          <a:custGeom>
            <a:avLst/>
            <a:gdLst/>
            <a:ahLst/>
            <a:cxnLst/>
            <a:rect l="l" t="t" r="r" b="b"/>
            <a:pathLst>
              <a:path w="155575" h="21589">
                <a:moveTo>
                  <a:pt x="155448" y="0"/>
                </a:moveTo>
                <a:lnTo>
                  <a:pt x="0" y="0"/>
                </a:lnTo>
                <a:lnTo>
                  <a:pt x="0" y="21336"/>
                </a:lnTo>
                <a:lnTo>
                  <a:pt x="155448" y="21336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38017" y="4677536"/>
            <a:ext cx="1752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20">
                <a:latin typeface="Cambria Math"/>
                <a:cs typeface="Cambria Math"/>
              </a:rPr>
              <a:t>ℎ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97707" y="4876291"/>
            <a:ext cx="809625" cy="306705"/>
          </a:xfrm>
          <a:custGeom>
            <a:avLst/>
            <a:gdLst/>
            <a:ahLst/>
            <a:cxnLst/>
            <a:rect l="l" t="t" r="r" b="b"/>
            <a:pathLst>
              <a:path w="809625" h="306704">
                <a:moveTo>
                  <a:pt x="711453" y="0"/>
                </a:moveTo>
                <a:lnTo>
                  <a:pt x="707008" y="12445"/>
                </a:lnTo>
                <a:lnTo>
                  <a:pt x="724798" y="20133"/>
                </a:lnTo>
                <a:lnTo>
                  <a:pt x="740076" y="30797"/>
                </a:lnTo>
                <a:lnTo>
                  <a:pt x="770997" y="80200"/>
                </a:lnTo>
                <a:lnTo>
                  <a:pt x="780037" y="125539"/>
                </a:lnTo>
                <a:lnTo>
                  <a:pt x="781176" y="151637"/>
                </a:lnTo>
                <a:lnTo>
                  <a:pt x="780035" y="178669"/>
                </a:lnTo>
                <a:lnTo>
                  <a:pt x="770943" y="225254"/>
                </a:lnTo>
                <a:lnTo>
                  <a:pt x="752754" y="261641"/>
                </a:lnTo>
                <a:lnTo>
                  <a:pt x="707516" y="293877"/>
                </a:lnTo>
                <a:lnTo>
                  <a:pt x="711453" y="306323"/>
                </a:lnTo>
                <a:lnTo>
                  <a:pt x="753189" y="286781"/>
                </a:lnTo>
                <a:lnTo>
                  <a:pt x="783970" y="252856"/>
                </a:lnTo>
                <a:lnTo>
                  <a:pt x="802830" y="207406"/>
                </a:lnTo>
                <a:lnTo>
                  <a:pt x="809116" y="153288"/>
                </a:lnTo>
                <a:lnTo>
                  <a:pt x="807543" y="125212"/>
                </a:lnTo>
                <a:lnTo>
                  <a:pt x="794918" y="75439"/>
                </a:lnTo>
                <a:lnTo>
                  <a:pt x="769818" y="34932"/>
                </a:lnTo>
                <a:lnTo>
                  <a:pt x="733623" y="8072"/>
                </a:lnTo>
                <a:lnTo>
                  <a:pt x="711453" y="0"/>
                </a:lnTo>
                <a:close/>
              </a:path>
              <a:path w="809625" h="306704">
                <a:moveTo>
                  <a:pt x="97662" y="0"/>
                </a:moveTo>
                <a:lnTo>
                  <a:pt x="56038" y="19716"/>
                </a:lnTo>
                <a:lnTo>
                  <a:pt x="25272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79217" y="4781169"/>
            <a:ext cx="184531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26820" algn="l"/>
              </a:tabLst>
            </a:pPr>
            <a:r>
              <a:rPr dirty="0" baseline="-19005" sz="2850" spc="60">
                <a:latin typeface="Cambria Math"/>
                <a:cs typeface="Cambria Math"/>
              </a:rPr>
              <a:t>𝑖=1</a:t>
            </a:r>
            <a:r>
              <a:rPr dirty="0" sz="2600" spc="40">
                <a:latin typeface="Cambria Math"/>
                <a:cs typeface="Cambria Math"/>
              </a:rPr>
              <a:t>{</a:t>
            </a:r>
            <a:r>
              <a:rPr dirty="0" baseline="-38011" sz="2850" spc="60">
                <a:latin typeface="Cambria Math"/>
                <a:cs typeface="Cambria Math"/>
              </a:rPr>
              <a:t>2</a:t>
            </a:r>
            <a:r>
              <a:rPr dirty="0" baseline="-38011" sz="2850" spc="12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[𝑓	</a:t>
            </a:r>
            <a:r>
              <a:rPr dirty="0" sz="2600" spc="25">
                <a:latin typeface="Cambria Math"/>
                <a:cs typeface="Cambria Math"/>
              </a:rPr>
              <a:t>𝑥</a:t>
            </a:r>
            <a:r>
              <a:rPr dirty="0" baseline="-16081" sz="2850" spc="37">
                <a:latin typeface="Cambria Math"/>
                <a:cs typeface="Cambria Math"/>
              </a:rPr>
              <a:t>𝑖−1</a:t>
            </a:r>
            <a:endParaRPr baseline="-16081" sz="28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80176" y="5018278"/>
            <a:ext cx="283845" cy="21590"/>
          </a:xfrm>
          <a:custGeom>
            <a:avLst/>
            <a:gdLst/>
            <a:ahLst/>
            <a:cxnLst/>
            <a:rect l="l" t="t" r="r" b="b"/>
            <a:pathLst>
              <a:path w="283845" h="21589">
                <a:moveTo>
                  <a:pt x="283463" y="0"/>
                </a:moveTo>
                <a:lnTo>
                  <a:pt x="0" y="0"/>
                </a:lnTo>
                <a:lnTo>
                  <a:pt x="0" y="21336"/>
                </a:lnTo>
                <a:lnTo>
                  <a:pt x="283463" y="21336"/>
                </a:lnTo>
                <a:lnTo>
                  <a:pt x="28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2965" y="4589145"/>
            <a:ext cx="34988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467" sz="2850" spc="172">
                <a:latin typeface="Cambria Math"/>
                <a:cs typeface="Cambria Math"/>
              </a:rPr>
              <a:t>ℎ</a:t>
            </a:r>
            <a:r>
              <a:rPr dirty="0" sz="1550" spc="114">
                <a:latin typeface="Cambria Math"/>
                <a:cs typeface="Cambria Math"/>
              </a:rPr>
              <a:t>3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71466" y="4781169"/>
            <a:ext cx="30194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45">
                <a:latin typeface="Cambria Math"/>
                <a:cs typeface="Cambria Math"/>
              </a:rPr>
              <a:t>𝑓(𝑥</a:t>
            </a:r>
            <a:r>
              <a:rPr dirty="0" baseline="-16081" sz="2850" spc="67">
                <a:latin typeface="Cambria Math"/>
                <a:cs typeface="Cambria Math"/>
              </a:rPr>
              <a:t>𝑖</a:t>
            </a:r>
            <a:r>
              <a:rPr dirty="0" sz="2600" spc="45">
                <a:latin typeface="Cambria Math"/>
                <a:cs typeface="Cambria Math"/>
              </a:rPr>
              <a:t>)] </a:t>
            </a:r>
            <a:r>
              <a:rPr dirty="0" sz="2600">
                <a:latin typeface="Cambria Math"/>
                <a:cs typeface="Cambria Math"/>
              </a:rPr>
              <a:t>− </a:t>
            </a:r>
            <a:r>
              <a:rPr dirty="0" baseline="-38011" sz="2850" spc="60">
                <a:latin typeface="Cambria Math"/>
                <a:cs typeface="Cambria Math"/>
              </a:rPr>
              <a:t>12</a:t>
            </a:r>
            <a:r>
              <a:rPr dirty="0" baseline="-38011" sz="2850" spc="-104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𝑓′′(𝜂</a:t>
            </a:r>
            <a:r>
              <a:rPr dirty="0" baseline="-16081" sz="2850" spc="37">
                <a:latin typeface="Cambria Math"/>
                <a:cs typeface="Cambria Math"/>
              </a:rPr>
              <a:t>𝑖</a:t>
            </a:r>
            <a:r>
              <a:rPr dirty="0" sz="2600" spc="25">
                <a:latin typeface="Cambria Math"/>
                <a:cs typeface="Cambria Math"/>
              </a:rPr>
              <a:t>)}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08721" y="4781169"/>
            <a:ext cx="199643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75">
                <a:latin typeface="Cambria Math"/>
                <a:cs typeface="Cambria Math"/>
              </a:rPr>
              <a:t>𝜂</a:t>
            </a:r>
            <a:r>
              <a:rPr dirty="0" baseline="-16081" sz="2850" spc="112">
                <a:latin typeface="Cambria Math"/>
                <a:cs typeface="Cambria Math"/>
              </a:rPr>
              <a:t>𝑖</a:t>
            </a:r>
            <a:r>
              <a:rPr dirty="0" sz="2600" spc="75">
                <a:latin typeface="宋体"/>
                <a:cs typeface="宋体"/>
              </a:rPr>
              <a:t>∈</a:t>
            </a:r>
            <a:r>
              <a:rPr dirty="0" sz="2600" spc="-890">
                <a:latin typeface="宋体"/>
                <a:cs typeface="宋体"/>
              </a:rPr>
              <a:t> </a:t>
            </a:r>
            <a:r>
              <a:rPr dirty="0" sz="2600" spc="35">
                <a:latin typeface="Cambria Math"/>
                <a:cs typeface="Cambria Math"/>
              </a:rPr>
              <a:t>[𝑥</a:t>
            </a:r>
            <a:r>
              <a:rPr dirty="0" baseline="-16081" sz="2850" spc="52">
                <a:latin typeface="Cambria Math"/>
                <a:cs typeface="Cambria Math"/>
              </a:rPr>
              <a:t>𝑖−1</a:t>
            </a:r>
            <a:r>
              <a:rPr dirty="0" sz="2600" spc="35">
                <a:latin typeface="Cambria Math"/>
                <a:cs typeface="Cambria Math"/>
              </a:rPr>
              <a:t>, </a:t>
            </a:r>
            <a:r>
              <a:rPr dirty="0" sz="2600" spc="65">
                <a:latin typeface="Cambria Math"/>
                <a:cs typeface="Cambria Math"/>
              </a:rPr>
              <a:t>𝑥</a:t>
            </a:r>
            <a:r>
              <a:rPr dirty="0" baseline="-16081" sz="2850" spc="97">
                <a:latin typeface="Cambria Math"/>
                <a:cs typeface="Cambria Math"/>
              </a:rPr>
              <a:t>𝑖</a:t>
            </a:r>
            <a:r>
              <a:rPr dirty="0" sz="2600" spc="65">
                <a:latin typeface="Cambria Math"/>
                <a:cs typeface="Cambria Math"/>
              </a:rPr>
              <a:t>]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06194" y="5506313"/>
            <a:ext cx="67627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75">
                <a:latin typeface="Cambria Math"/>
                <a:cs typeface="Cambria Math"/>
              </a:rPr>
              <a:t> </a:t>
            </a:r>
            <a:r>
              <a:rPr dirty="0" sz="2600" spc="-10">
                <a:latin typeface="Cambria Math"/>
                <a:cs typeface="Cambria Math"/>
              </a:rPr>
              <a:t>𝐼</a:t>
            </a:r>
            <a:r>
              <a:rPr dirty="0" baseline="-16081" sz="2850" spc="-15">
                <a:latin typeface="Cambria Math"/>
                <a:cs typeface="Cambria Math"/>
              </a:rPr>
              <a:t>𝑛</a:t>
            </a:r>
            <a:endParaRPr baseline="-16081" sz="28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91867" y="5601754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2" y="12433"/>
                </a:lnTo>
                <a:lnTo>
                  <a:pt x="322462" y="20131"/>
                </a:lnTo>
                <a:lnTo>
                  <a:pt x="337740" y="30786"/>
                </a:lnTo>
                <a:lnTo>
                  <a:pt x="368661" y="80162"/>
                </a:lnTo>
                <a:lnTo>
                  <a:pt x="377701" y="125493"/>
                </a:lnTo>
                <a:lnTo>
                  <a:pt x="378840" y="151625"/>
                </a:lnTo>
                <a:lnTo>
                  <a:pt x="377699" y="178645"/>
                </a:lnTo>
                <a:lnTo>
                  <a:pt x="368607" y="225236"/>
                </a:lnTo>
                <a:lnTo>
                  <a:pt x="350418" y="261618"/>
                </a:lnTo>
                <a:lnTo>
                  <a:pt x="305181" y="293890"/>
                </a:lnTo>
                <a:lnTo>
                  <a:pt x="309118" y="306324"/>
                </a:lnTo>
                <a:lnTo>
                  <a:pt x="350853" y="286731"/>
                </a:lnTo>
                <a:lnTo>
                  <a:pt x="381634" y="252793"/>
                </a:lnTo>
                <a:lnTo>
                  <a:pt x="400494" y="207360"/>
                </a:lnTo>
                <a:lnTo>
                  <a:pt x="406781" y="153250"/>
                </a:lnTo>
                <a:lnTo>
                  <a:pt x="405207" y="125168"/>
                </a:lnTo>
                <a:lnTo>
                  <a:pt x="392582" y="75391"/>
                </a:lnTo>
                <a:lnTo>
                  <a:pt x="367482" y="34866"/>
                </a:lnTo>
                <a:lnTo>
                  <a:pt x="331287" y="8020"/>
                </a:lnTo>
                <a:lnTo>
                  <a:pt x="309118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642"/>
                </a:lnTo>
                <a:lnTo>
                  <a:pt x="25272" y="53695"/>
                </a:lnTo>
                <a:lnTo>
                  <a:pt x="6302" y="99215"/>
                </a:lnTo>
                <a:lnTo>
                  <a:pt x="0" y="153250"/>
                </a:lnTo>
                <a:lnTo>
                  <a:pt x="1571" y="181389"/>
                </a:lnTo>
                <a:lnTo>
                  <a:pt x="14144" y="231162"/>
                </a:lnTo>
                <a:lnTo>
                  <a:pt x="39119" y="271555"/>
                </a:lnTo>
                <a:lnTo>
                  <a:pt x="75402" y="298320"/>
                </a:lnTo>
                <a:lnTo>
                  <a:pt x="97662" y="306324"/>
                </a:lnTo>
                <a:lnTo>
                  <a:pt x="101600" y="293890"/>
                </a:lnTo>
                <a:lnTo>
                  <a:pt x="84123" y="286163"/>
                </a:lnTo>
                <a:lnTo>
                  <a:pt x="69040" y="275405"/>
                </a:lnTo>
                <a:lnTo>
                  <a:pt x="46100" y="244805"/>
                </a:lnTo>
                <a:lnTo>
                  <a:pt x="32496" y="203182"/>
                </a:lnTo>
                <a:lnTo>
                  <a:pt x="27939" y="151625"/>
                </a:lnTo>
                <a:lnTo>
                  <a:pt x="29081" y="125493"/>
                </a:lnTo>
                <a:lnTo>
                  <a:pt x="38173" y="80162"/>
                </a:lnTo>
                <a:lnTo>
                  <a:pt x="56386" y="44396"/>
                </a:lnTo>
                <a:lnTo>
                  <a:pt x="101981" y="12433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4115" y="5601754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33"/>
                </a:lnTo>
                <a:lnTo>
                  <a:pt x="322462" y="20131"/>
                </a:lnTo>
                <a:lnTo>
                  <a:pt x="337740" y="30786"/>
                </a:lnTo>
                <a:lnTo>
                  <a:pt x="368661" y="80162"/>
                </a:lnTo>
                <a:lnTo>
                  <a:pt x="377701" y="125493"/>
                </a:lnTo>
                <a:lnTo>
                  <a:pt x="378840" y="151625"/>
                </a:lnTo>
                <a:lnTo>
                  <a:pt x="377699" y="178645"/>
                </a:lnTo>
                <a:lnTo>
                  <a:pt x="368607" y="225236"/>
                </a:lnTo>
                <a:lnTo>
                  <a:pt x="350418" y="261618"/>
                </a:lnTo>
                <a:lnTo>
                  <a:pt x="305181" y="293890"/>
                </a:lnTo>
                <a:lnTo>
                  <a:pt x="309118" y="306324"/>
                </a:lnTo>
                <a:lnTo>
                  <a:pt x="350853" y="286731"/>
                </a:lnTo>
                <a:lnTo>
                  <a:pt x="381635" y="252793"/>
                </a:lnTo>
                <a:lnTo>
                  <a:pt x="400494" y="207360"/>
                </a:lnTo>
                <a:lnTo>
                  <a:pt x="406781" y="153250"/>
                </a:lnTo>
                <a:lnTo>
                  <a:pt x="405207" y="125168"/>
                </a:lnTo>
                <a:lnTo>
                  <a:pt x="392582" y="75391"/>
                </a:lnTo>
                <a:lnTo>
                  <a:pt x="367482" y="34866"/>
                </a:lnTo>
                <a:lnTo>
                  <a:pt x="331287" y="8020"/>
                </a:lnTo>
                <a:lnTo>
                  <a:pt x="309118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642"/>
                </a:lnTo>
                <a:lnTo>
                  <a:pt x="25273" y="53695"/>
                </a:lnTo>
                <a:lnTo>
                  <a:pt x="6302" y="99215"/>
                </a:lnTo>
                <a:lnTo>
                  <a:pt x="0" y="153250"/>
                </a:lnTo>
                <a:lnTo>
                  <a:pt x="1571" y="181389"/>
                </a:lnTo>
                <a:lnTo>
                  <a:pt x="14144" y="231162"/>
                </a:lnTo>
                <a:lnTo>
                  <a:pt x="39119" y="271555"/>
                </a:lnTo>
                <a:lnTo>
                  <a:pt x="75402" y="298320"/>
                </a:lnTo>
                <a:lnTo>
                  <a:pt x="97662" y="306324"/>
                </a:lnTo>
                <a:lnTo>
                  <a:pt x="101600" y="293890"/>
                </a:lnTo>
                <a:lnTo>
                  <a:pt x="84123" y="286163"/>
                </a:lnTo>
                <a:lnTo>
                  <a:pt x="69040" y="275405"/>
                </a:lnTo>
                <a:lnTo>
                  <a:pt x="46100" y="244805"/>
                </a:lnTo>
                <a:lnTo>
                  <a:pt x="32496" y="203182"/>
                </a:lnTo>
                <a:lnTo>
                  <a:pt x="27939" y="151625"/>
                </a:lnTo>
                <a:lnTo>
                  <a:pt x="29081" y="125493"/>
                </a:lnTo>
                <a:lnTo>
                  <a:pt x="38173" y="80162"/>
                </a:lnTo>
                <a:lnTo>
                  <a:pt x="56386" y="44396"/>
                </a:lnTo>
                <a:lnTo>
                  <a:pt x="101981" y="12433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562098" y="5506313"/>
            <a:ext cx="14935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38784" algn="l"/>
                <a:tab pos="1260475" algn="l"/>
              </a:tabLst>
            </a:pPr>
            <a:r>
              <a:rPr dirty="0" sz="2600">
                <a:latin typeface="Cambria Math"/>
                <a:cs typeface="Cambria Math"/>
              </a:rPr>
              <a:t>𝑓	+ 𝐸</a:t>
            </a:r>
            <a:r>
              <a:rPr dirty="0" baseline="-16081" sz="2850">
                <a:latin typeface="Cambria Math"/>
                <a:cs typeface="Cambria Math"/>
              </a:rPr>
              <a:t>𝑛	</a:t>
            </a:r>
            <a:r>
              <a:rPr dirty="0" sz="2600">
                <a:latin typeface="Cambria Math"/>
                <a:cs typeface="Cambria Math"/>
              </a:rPr>
              <a:t>𝑓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194" y="936116"/>
            <a:ext cx="33782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latin typeface="Cambria Math"/>
                <a:cs typeface="Cambria Math"/>
              </a:rPr>
              <a:t>𝐼</a:t>
            </a:r>
            <a:r>
              <a:rPr dirty="0" baseline="-16081" sz="2850" spc="-15">
                <a:latin typeface="Cambria Math"/>
                <a:cs typeface="Cambria Math"/>
              </a:rPr>
              <a:t>𝑛</a:t>
            </a:r>
            <a:endParaRPr baseline="-16081" sz="28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539" y="1032255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5">
                <a:moveTo>
                  <a:pt x="309118" y="0"/>
                </a:moveTo>
                <a:lnTo>
                  <a:pt x="304673" y="12446"/>
                </a:lnTo>
                <a:lnTo>
                  <a:pt x="322462" y="20115"/>
                </a:lnTo>
                <a:lnTo>
                  <a:pt x="337740" y="30749"/>
                </a:lnTo>
                <a:lnTo>
                  <a:pt x="368661" y="80129"/>
                </a:lnTo>
                <a:lnTo>
                  <a:pt x="377701" y="125468"/>
                </a:lnTo>
                <a:lnTo>
                  <a:pt x="378841" y="151638"/>
                </a:lnTo>
                <a:lnTo>
                  <a:pt x="377699" y="178613"/>
                </a:lnTo>
                <a:lnTo>
                  <a:pt x="368607" y="225182"/>
                </a:lnTo>
                <a:lnTo>
                  <a:pt x="350418" y="261588"/>
                </a:lnTo>
                <a:lnTo>
                  <a:pt x="305181" y="293878"/>
                </a:lnTo>
                <a:lnTo>
                  <a:pt x="309118" y="306324"/>
                </a:lnTo>
                <a:lnTo>
                  <a:pt x="350853" y="286670"/>
                </a:lnTo>
                <a:lnTo>
                  <a:pt x="381635" y="252730"/>
                </a:lnTo>
                <a:lnTo>
                  <a:pt x="400494" y="207327"/>
                </a:lnTo>
                <a:lnTo>
                  <a:pt x="406781" y="153162"/>
                </a:lnTo>
                <a:lnTo>
                  <a:pt x="405207" y="125087"/>
                </a:lnTo>
                <a:lnTo>
                  <a:pt x="392582" y="75366"/>
                </a:lnTo>
                <a:lnTo>
                  <a:pt x="367482" y="34861"/>
                </a:lnTo>
                <a:lnTo>
                  <a:pt x="331287" y="8000"/>
                </a:lnTo>
                <a:lnTo>
                  <a:pt x="309118" y="0"/>
                </a:lnTo>
                <a:close/>
              </a:path>
              <a:path w="407035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19044" y="1174114"/>
            <a:ext cx="155575" cy="21590"/>
          </a:xfrm>
          <a:custGeom>
            <a:avLst/>
            <a:gdLst/>
            <a:ahLst/>
            <a:cxnLst/>
            <a:rect l="l" t="t" r="r" b="b"/>
            <a:pathLst>
              <a:path w="155575" h="21590">
                <a:moveTo>
                  <a:pt x="155448" y="0"/>
                </a:moveTo>
                <a:lnTo>
                  <a:pt x="0" y="0"/>
                </a:lnTo>
                <a:lnTo>
                  <a:pt x="0" y="21336"/>
                </a:lnTo>
                <a:lnTo>
                  <a:pt x="155448" y="21336"/>
                </a:lnTo>
                <a:lnTo>
                  <a:pt x="155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06598" y="832485"/>
            <a:ext cx="1752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20">
                <a:latin typeface="Cambria Math"/>
                <a:cs typeface="Cambria Math"/>
              </a:rPr>
              <a:t>ℎ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64763" y="1032255"/>
            <a:ext cx="542925" cy="306705"/>
          </a:xfrm>
          <a:custGeom>
            <a:avLst/>
            <a:gdLst/>
            <a:ahLst/>
            <a:cxnLst/>
            <a:rect l="l" t="t" r="r" b="b"/>
            <a:pathLst>
              <a:path w="542925" h="306705">
                <a:moveTo>
                  <a:pt x="444753" y="0"/>
                </a:moveTo>
                <a:lnTo>
                  <a:pt x="440309" y="12446"/>
                </a:lnTo>
                <a:lnTo>
                  <a:pt x="458098" y="20115"/>
                </a:lnTo>
                <a:lnTo>
                  <a:pt x="473376" y="30749"/>
                </a:lnTo>
                <a:lnTo>
                  <a:pt x="504297" y="80129"/>
                </a:lnTo>
                <a:lnTo>
                  <a:pt x="513337" y="125468"/>
                </a:lnTo>
                <a:lnTo>
                  <a:pt x="514476" y="151638"/>
                </a:lnTo>
                <a:lnTo>
                  <a:pt x="513335" y="178613"/>
                </a:lnTo>
                <a:lnTo>
                  <a:pt x="504243" y="225182"/>
                </a:lnTo>
                <a:lnTo>
                  <a:pt x="486054" y="261588"/>
                </a:lnTo>
                <a:lnTo>
                  <a:pt x="440816" y="293878"/>
                </a:lnTo>
                <a:lnTo>
                  <a:pt x="444753" y="306324"/>
                </a:lnTo>
                <a:lnTo>
                  <a:pt x="486489" y="286670"/>
                </a:lnTo>
                <a:lnTo>
                  <a:pt x="517271" y="252730"/>
                </a:lnTo>
                <a:lnTo>
                  <a:pt x="536130" y="207327"/>
                </a:lnTo>
                <a:lnTo>
                  <a:pt x="542416" y="153162"/>
                </a:lnTo>
                <a:lnTo>
                  <a:pt x="540843" y="125087"/>
                </a:lnTo>
                <a:lnTo>
                  <a:pt x="528218" y="75366"/>
                </a:lnTo>
                <a:lnTo>
                  <a:pt x="503118" y="34861"/>
                </a:lnTo>
                <a:lnTo>
                  <a:pt x="466923" y="8000"/>
                </a:lnTo>
                <a:lnTo>
                  <a:pt x="444753" y="0"/>
                </a:lnTo>
                <a:close/>
              </a:path>
              <a:path w="542925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89703" y="891921"/>
            <a:ext cx="50038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70">
                <a:latin typeface="Cambria Math"/>
                <a:cs typeface="Cambria Math"/>
              </a:rPr>
              <a:t>𝑛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1703" y="1032255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5">
                <a:moveTo>
                  <a:pt x="397510" y="0"/>
                </a:moveTo>
                <a:lnTo>
                  <a:pt x="393064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8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8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6" y="252730"/>
                </a:lnTo>
                <a:lnTo>
                  <a:pt x="488886" y="207327"/>
                </a:lnTo>
                <a:lnTo>
                  <a:pt x="495173" y="153162"/>
                </a:lnTo>
                <a:lnTo>
                  <a:pt x="493599" y="125087"/>
                </a:lnTo>
                <a:lnTo>
                  <a:pt x="480974" y="75366"/>
                </a:lnTo>
                <a:lnTo>
                  <a:pt x="455874" y="34861"/>
                </a:lnTo>
                <a:lnTo>
                  <a:pt x="419679" y="8000"/>
                </a:lnTo>
                <a:lnTo>
                  <a:pt x="397510" y="0"/>
                </a:lnTo>
                <a:close/>
              </a:path>
              <a:path w="495300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1070" y="936116"/>
            <a:ext cx="39585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71170" algn="l"/>
                <a:tab pos="1461770" algn="l"/>
                <a:tab pos="1998345" algn="l"/>
                <a:tab pos="3649345" algn="l"/>
              </a:tabLst>
            </a:pPr>
            <a:r>
              <a:rPr dirty="0" sz="2600">
                <a:latin typeface="Cambria Math"/>
                <a:cs typeface="Cambria Math"/>
              </a:rPr>
              <a:t>𝑓	=</a:t>
            </a:r>
            <a:r>
              <a:rPr dirty="0" sz="2600" spc="190">
                <a:latin typeface="Cambria Math"/>
                <a:cs typeface="Cambria Math"/>
              </a:rPr>
              <a:t> </a:t>
            </a:r>
            <a:r>
              <a:rPr dirty="0" baseline="-38011" sz="2850" spc="67">
                <a:latin typeface="Cambria Math"/>
                <a:cs typeface="Cambria Math"/>
              </a:rPr>
              <a:t>2</a:t>
            </a:r>
            <a:r>
              <a:rPr dirty="0" baseline="-38011" sz="2850" spc="12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[𝑓	</a:t>
            </a:r>
            <a:r>
              <a:rPr dirty="0" sz="2600" spc="10">
                <a:latin typeface="Cambria Math"/>
                <a:cs typeface="Cambria Math"/>
              </a:rPr>
              <a:t>𝑥</a:t>
            </a:r>
            <a:r>
              <a:rPr dirty="0" baseline="-16081" sz="2850" spc="15">
                <a:latin typeface="Cambria Math"/>
                <a:cs typeface="Cambria Math"/>
              </a:rPr>
              <a:t>0	</a:t>
            </a:r>
            <a:r>
              <a:rPr dirty="0" sz="2600">
                <a:latin typeface="Cambria Math"/>
                <a:cs typeface="Cambria Math"/>
              </a:rPr>
              <a:t>+ 2</a:t>
            </a:r>
            <a:r>
              <a:rPr dirty="0" sz="2600" spc="-140">
                <a:latin typeface="Cambria Math"/>
                <a:cs typeface="Cambria Math"/>
              </a:rPr>
              <a:t> </a:t>
            </a:r>
            <a:r>
              <a:rPr dirty="0" baseline="2136" sz="3900" spc="179">
                <a:latin typeface="Cambria Math"/>
                <a:cs typeface="Cambria Math"/>
              </a:rPr>
              <a:t>σ</a:t>
            </a:r>
            <a:r>
              <a:rPr dirty="0" baseline="-19005" sz="2850" spc="179">
                <a:latin typeface="Cambria Math"/>
                <a:cs typeface="Cambria Math"/>
              </a:rPr>
              <a:t>𝑖=1</a:t>
            </a:r>
            <a:r>
              <a:rPr dirty="0" baseline="-19005" sz="2850" spc="839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</a:t>
            </a:r>
            <a:r>
              <a:rPr dirty="0" sz="2600" spc="20">
                <a:latin typeface="Cambria Math"/>
                <a:cs typeface="Cambria Math"/>
              </a:rPr>
              <a:t>𝑥</a:t>
            </a:r>
            <a:r>
              <a:rPr dirty="0" baseline="-16081" sz="2850" spc="30">
                <a:latin typeface="Cambria Math"/>
                <a:cs typeface="Cambria Math"/>
              </a:rPr>
              <a:t>𝑖</a:t>
            </a:r>
            <a:endParaRPr baseline="-16081" sz="28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70903" y="1032255"/>
            <a:ext cx="565785" cy="306705"/>
          </a:xfrm>
          <a:custGeom>
            <a:avLst/>
            <a:gdLst/>
            <a:ahLst/>
            <a:cxnLst/>
            <a:rect l="l" t="t" r="r" b="b"/>
            <a:pathLst>
              <a:path w="565784" h="306705">
                <a:moveTo>
                  <a:pt x="467614" y="0"/>
                </a:moveTo>
                <a:lnTo>
                  <a:pt x="463169" y="12446"/>
                </a:lnTo>
                <a:lnTo>
                  <a:pt x="480958" y="20115"/>
                </a:lnTo>
                <a:lnTo>
                  <a:pt x="496236" y="30749"/>
                </a:lnTo>
                <a:lnTo>
                  <a:pt x="527157" y="80129"/>
                </a:lnTo>
                <a:lnTo>
                  <a:pt x="536197" y="125468"/>
                </a:lnTo>
                <a:lnTo>
                  <a:pt x="537337" y="151638"/>
                </a:lnTo>
                <a:lnTo>
                  <a:pt x="536195" y="178613"/>
                </a:lnTo>
                <a:lnTo>
                  <a:pt x="527103" y="225182"/>
                </a:lnTo>
                <a:lnTo>
                  <a:pt x="508914" y="261588"/>
                </a:lnTo>
                <a:lnTo>
                  <a:pt x="463676" y="293878"/>
                </a:lnTo>
                <a:lnTo>
                  <a:pt x="467614" y="306324"/>
                </a:lnTo>
                <a:lnTo>
                  <a:pt x="509349" y="286670"/>
                </a:lnTo>
                <a:lnTo>
                  <a:pt x="540130" y="252730"/>
                </a:lnTo>
                <a:lnTo>
                  <a:pt x="558990" y="207327"/>
                </a:lnTo>
                <a:lnTo>
                  <a:pt x="565276" y="153162"/>
                </a:lnTo>
                <a:lnTo>
                  <a:pt x="563703" y="125087"/>
                </a:lnTo>
                <a:lnTo>
                  <a:pt x="551078" y="75366"/>
                </a:lnTo>
                <a:lnTo>
                  <a:pt x="525978" y="34861"/>
                </a:lnTo>
                <a:lnTo>
                  <a:pt x="489783" y="8000"/>
                </a:lnTo>
                <a:lnTo>
                  <a:pt x="467614" y="0"/>
                </a:lnTo>
                <a:close/>
              </a:path>
              <a:path w="565784" h="306705">
                <a:moveTo>
                  <a:pt x="97663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40" y="151638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68669" y="712317"/>
            <a:ext cx="3394075" cy="1266825"/>
          </a:xfrm>
          <a:prstGeom prst="rect">
            <a:avLst/>
          </a:prstGeom>
        </p:spPr>
        <p:txBody>
          <a:bodyPr wrap="square" lIns="0" tIns="23685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864"/>
              </a:spcBef>
              <a:tabLst>
                <a:tab pos="710565" algn="l"/>
                <a:tab pos="1196975" algn="l"/>
              </a:tabLst>
            </a:pPr>
            <a:r>
              <a:rPr dirty="0" sz="2600">
                <a:latin typeface="Cambria Math"/>
                <a:cs typeface="Cambria Math"/>
              </a:rPr>
              <a:t>+ 𝑓	</a:t>
            </a:r>
            <a:r>
              <a:rPr dirty="0" sz="2600" spc="60">
                <a:latin typeface="Cambria Math"/>
                <a:cs typeface="Cambria Math"/>
              </a:rPr>
              <a:t>𝑥</a:t>
            </a:r>
            <a:r>
              <a:rPr dirty="0" baseline="-16081" sz="2850" spc="89">
                <a:latin typeface="Cambria Math"/>
                <a:cs typeface="Cambria Math"/>
              </a:rPr>
              <a:t>𝑛	</a:t>
            </a:r>
            <a:r>
              <a:rPr dirty="0" sz="2600">
                <a:latin typeface="Cambria Math"/>
                <a:cs typeface="Cambria Math"/>
              </a:rPr>
              <a:t>]</a:t>
            </a:r>
            <a:endParaRPr sz="2600">
              <a:latin typeface="Cambria Math"/>
              <a:cs typeface="Cambria Math"/>
            </a:endParaRPr>
          </a:p>
          <a:p>
            <a:pPr marL="47625">
              <a:lnSpc>
                <a:spcPct val="100000"/>
              </a:lnSpc>
              <a:spcBef>
                <a:spcPts val="1764"/>
              </a:spcBef>
            </a:pPr>
            <a:r>
              <a:rPr dirty="0" sz="2600">
                <a:latin typeface="Times New Roman"/>
                <a:cs typeface="Times New Roman"/>
              </a:rPr>
              <a:t>————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复合梯形公式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2120645"/>
            <a:ext cx="167957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其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误</a:t>
            </a:r>
            <a:r>
              <a:rPr dirty="0" sz="2600" spc="-5">
                <a:solidFill>
                  <a:srgbClr val="FF0000"/>
                </a:solidFill>
                <a:latin typeface="宋体"/>
                <a:cs typeface="宋体"/>
              </a:rPr>
              <a:t>差</a:t>
            </a:r>
            <a:r>
              <a:rPr dirty="0" sz="2600">
                <a:latin typeface="宋体"/>
                <a:cs typeface="宋体"/>
              </a:rPr>
              <a:t>为：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7358" y="2947923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6"/>
                </a:lnTo>
                <a:lnTo>
                  <a:pt x="322462" y="20115"/>
                </a:lnTo>
                <a:lnTo>
                  <a:pt x="337740" y="30749"/>
                </a:lnTo>
                <a:lnTo>
                  <a:pt x="368661" y="80129"/>
                </a:lnTo>
                <a:lnTo>
                  <a:pt x="377701" y="125468"/>
                </a:lnTo>
                <a:lnTo>
                  <a:pt x="378841" y="151637"/>
                </a:lnTo>
                <a:lnTo>
                  <a:pt x="377699" y="178613"/>
                </a:lnTo>
                <a:lnTo>
                  <a:pt x="368607" y="225182"/>
                </a:lnTo>
                <a:lnTo>
                  <a:pt x="350418" y="261588"/>
                </a:lnTo>
                <a:lnTo>
                  <a:pt x="305181" y="293877"/>
                </a:lnTo>
                <a:lnTo>
                  <a:pt x="309118" y="306324"/>
                </a:lnTo>
                <a:lnTo>
                  <a:pt x="350853" y="286670"/>
                </a:lnTo>
                <a:lnTo>
                  <a:pt x="381635" y="252729"/>
                </a:lnTo>
                <a:lnTo>
                  <a:pt x="400494" y="207327"/>
                </a:lnTo>
                <a:lnTo>
                  <a:pt x="406781" y="153162"/>
                </a:lnTo>
                <a:lnTo>
                  <a:pt x="405207" y="125087"/>
                </a:lnTo>
                <a:lnTo>
                  <a:pt x="392582" y="75366"/>
                </a:lnTo>
                <a:lnTo>
                  <a:pt x="367482" y="34861"/>
                </a:lnTo>
                <a:lnTo>
                  <a:pt x="331287" y="8000"/>
                </a:lnTo>
                <a:lnTo>
                  <a:pt x="309118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3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1" y="244728"/>
                </a:lnTo>
                <a:lnTo>
                  <a:pt x="32496" y="203136"/>
                </a:lnTo>
                <a:lnTo>
                  <a:pt x="27940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06194" y="2852420"/>
            <a:ext cx="7594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dirty="0" sz="2600">
                <a:latin typeface="Cambria Math"/>
                <a:cs typeface="Cambria Math"/>
              </a:rPr>
              <a:t>𝐸</a:t>
            </a:r>
            <a:r>
              <a:rPr dirty="0" baseline="-16081" sz="2850">
                <a:latin typeface="Cambria Math"/>
                <a:cs typeface="Cambria Math"/>
              </a:rPr>
              <a:t>𝑛	</a:t>
            </a:r>
            <a:r>
              <a:rPr dirty="0" sz="2600">
                <a:latin typeface="Cambria Math"/>
                <a:cs typeface="Cambria Math"/>
              </a:rPr>
              <a:t>𝑓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3091" y="3089782"/>
            <a:ext cx="283845" cy="21590"/>
          </a:xfrm>
          <a:custGeom>
            <a:avLst/>
            <a:gdLst/>
            <a:ahLst/>
            <a:cxnLst/>
            <a:rect l="l" t="t" r="r" b="b"/>
            <a:pathLst>
              <a:path w="283845" h="21589">
                <a:moveTo>
                  <a:pt x="283463" y="0"/>
                </a:moveTo>
                <a:lnTo>
                  <a:pt x="0" y="0"/>
                </a:lnTo>
                <a:lnTo>
                  <a:pt x="0" y="21336"/>
                </a:lnTo>
                <a:lnTo>
                  <a:pt x="283463" y="21336"/>
                </a:lnTo>
                <a:lnTo>
                  <a:pt x="2834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92551" y="3108451"/>
            <a:ext cx="3028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0">
                <a:latin typeface="Cambria Math"/>
                <a:cs typeface="Cambria Math"/>
              </a:rPr>
              <a:t>12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4051" y="3024631"/>
            <a:ext cx="431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0">
                <a:latin typeface="Cambria Math"/>
                <a:cs typeface="Cambria Math"/>
              </a:rPr>
              <a:t>𝑖</a:t>
            </a:r>
            <a:r>
              <a:rPr dirty="0" sz="1900" spc="-40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17490" y="2947923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4">
                <a:moveTo>
                  <a:pt x="397510" y="0"/>
                </a:moveTo>
                <a:lnTo>
                  <a:pt x="393064" y="12446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7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6" y="252729"/>
                </a:lnTo>
                <a:lnTo>
                  <a:pt x="488886" y="207327"/>
                </a:lnTo>
                <a:lnTo>
                  <a:pt x="495173" y="153162"/>
                </a:lnTo>
                <a:lnTo>
                  <a:pt x="493599" y="125087"/>
                </a:lnTo>
                <a:lnTo>
                  <a:pt x="480974" y="75366"/>
                </a:lnTo>
                <a:lnTo>
                  <a:pt x="455874" y="34861"/>
                </a:lnTo>
                <a:lnTo>
                  <a:pt x="419679" y="8000"/>
                </a:lnTo>
                <a:lnTo>
                  <a:pt x="397510" y="0"/>
                </a:lnTo>
                <a:close/>
              </a:path>
              <a:path w="495300" h="306704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26689" y="2702814"/>
            <a:ext cx="2411095" cy="5721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620395">
              <a:lnSpc>
                <a:spcPts val="1515"/>
              </a:lnSpc>
              <a:spcBef>
                <a:spcPts val="110"/>
              </a:spcBef>
            </a:pPr>
            <a:r>
              <a:rPr dirty="0" sz="1550" spc="65">
                <a:latin typeface="Cambria Math"/>
                <a:cs typeface="Cambria Math"/>
              </a:rPr>
              <a:t>3</a:t>
            </a:r>
            <a:endParaRPr sz="1550">
              <a:latin typeface="Cambria Math"/>
              <a:cs typeface="Cambria Math"/>
            </a:endParaRPr>
          </a:p>
          <a:p>
            <a:pPr marL="38100">
              <a:lnSpc>
                <a:spcPts val="2775"/>
              </a:lnSpc>
              <a:tabLst>
                <a:tab pos="1014730" algn="l"/>
                <a:tab pos="1710055" algn="l"/>
                <a:tab pos="2199005" algn="l"/>
              </a:tabLst>
            </a:pP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r>
              <a:rPr dirty="0" sz="2600" spc="-140">
                <a:latin typeface="Cambria Math"/>
                <a:cs typeface="Cambria Math"/>
              </a:rPr>
              <a:t> </a:t>
            </a:r>
            <a:r>
              <a:rPr dirty="0" baseline="45321" sz="2850" spc="187">
                <a:latin typeface="Cambria Math"/>
                <a:cs typeface="Cambria Math"/>
              </a:rPr>
              <a:t>ℎ	</a:t>
            </a:r>
            <a:r>
              <a:rPr dirty="0" baseline="2136" sz="3900" spc="375">
                <a:latin typeface="Cambria Math"/>
                <a:cs typeface="Cambria Math"/>
              </a:rPr>
              <a:t>σ</a:t>
            </a:r>
            <a:r>
              <a:rPr dirty="0" baseline="30701" sz="2850" spc="375">
                <a:latin typeface="Cambria Math"/>
                <a:cs typeface="Cambria Math"/>
              </a:rPr>
              <a:t>𝑛	</a:t>
            </a:r>
            <a:r>
              <a:rPr dirty="0" sz="2600" spc="-5">
                <a:latin typeface="Cambria Math"/>
                <a:cs typeface="Cambria Math"/>
              </a:rPr>
              <a:t>𝑓′′	</a:t>
            </a:r>
            <a:r>
              <a:rPr dirty="0" sz="2600">
                <a:latin typeface="Cambria Math"/>
                <a:cs typeface="Cambria Math"/>
              </a:rPr>
              <a:t>𝜂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87239" y="3009392"/>
            <a:ext cx="1098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95">
                <a:latin typeface="Cambria Math"/>
                <a:cs typeface="Cambria Math"/>
              </a:rPr>
              <a:t>𝑖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939" y="3487927"/>
            <a:ext cx="56743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由</a:t>
            </a:r>
            <a:r>
              <a:rPr dirty="0" sz="2600" spc="-5">
                <a:latin typeface="Cambria Math"/>
                <a:cs typeface="Cambria Math"/>
              </a:rPr>
              <a:t>𝑓′′</a:t>
            </a:r>
            <a:r>
              <a:rPr dirty="0" sz="2600">
                <a:latin typeface="宋体"/>
                <a:cs typeface="宋体"/>
              </a:rPr>
              <a:t>的连续性，可知存在</a:t>
            </a:r>
            <a:r>
              <a:rPr dirty="0" sz="2600" spc="35">
                <a:latin typeface="Cambria Math"/>
                <a:cs typeface="Cambria Math"/>
              </a:rPr>
              <a:t>𝜂</a:t>
            </a:r>
            <a:r>
              <a:rPr dirty="0" sz="2600" spc="35">
                <a:latin typeface="宋体"/>
                <a:cs typeface="宋体"/>
              </a:rPr>
              <a:t>∈</a:t>
            </a:r>
            <a:r>
              <a:rPr dirty="0" sz="2600" spc="-685">
                <a:latin typeface="宋体"/>
                <a:cs typeface="宋体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[𝑎,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𝑏]</a:t>
            </a:r>
            <a:r>
              <a:rPr dirty="0" sz="2600" spc="20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使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167" y="4147311"/>
            <a:ext cx="399415" cy="306705"/>
          </a:xfrm>
          <a:custGeom>
            <a:avLst/>
            <a:gdLst/>
            <a:ahLst/>
            <a:cxnLst/>
            <a:rect l="l" t="t" r="r" b="b"/>
            <a:pathLst>
              <a:path w="399414" h="306704">
                <a:moveTo>
                  <a:pt x="301497" y="0"/>
                </a:moveTo>
                <a:lnTo>
                  <a:pt x="297052" y="12445"/>
                </a:lnTo>
                <a:lnTo>
                  <a:pt x="314842" y="20115"/>
                </a:lnTo>
                <a:lnTo>
                  <a:pt x="330120" y="30749"/>
                </a:lnTo>
                <a:lnTo>
                  <a:pt x="361041" y="80129"/>
                </a:lnTo>
                <a:lnTo>
                  <a:pt x="370081" y="125468"/>
                </a:lnTo>
                <a:lnTo>
                  <a:pt x="371220" y="151637"/>
                </a:lnTo>
                <a:lnTo>
                  <a:pt x="370079" y="178613"/>
                </a:lnTo>
                <a:lnTo>
                  <a:pt x="360987" y="225182"/>
                </a:lnTo>
                <a:lnTo>
                  <a:pt x="342798" y="261588"/>
                </a:lnTo>
                <a:lnTo>
                  <a:pt x="297560" y="293877"/>
                </a:lnTo>
                <a:lnTo>
                  <a:pt x="301497" y="306324"/>
                </a:lnTo>
                <a:lnTo>
                  <a:pt x="343233" y="286670"/>
                </a:lnTo>
                <a:lnTo>
                  <a:pt x="374014" y="252730"/>
                </a:lnTo>
                <a:lnTo>
                  <a:pt x="392874" y="207327"/>
                </a:lnTo>
                <a:lnTo>
                  <a:pt x="399160" y="153162"/>
                </a:lnTo>
                <a:lnTo>
                  <a:pt x="397587" y="125087"/>
                </a:lnTo>
                <a:lnTo>
                  <a:pt x="384962" y="75366"/>
                </a:lnTo>
                <a:lnTo>
                  <a:pt x="359862" y="34861"/>
                </a:lnTo>
                <a:lnTo>
                  <a:pt x="323667" y="8000"/>
                </a:lnTo>
                <a:lnTo>
                  <a:pt x="301497" y="0"/>
                </a:lnTo>
                <a:close/>
              </a:path>
              <a:path w="399414" h="306704">
                <a:moveTo>
                  <a:pt x="97662" y="0"/>
                </a:moveTo>
                <a:lnTo>
                  <a:pt x="56038" y="19621"/>
                </a:lnTo>
                <a:lnTo>
                  <a:pt x="25272" y="53720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31594" y="4051503"/>
            <a:ext cx="68834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1650" algn="l"/>
              </a:tabLst>
            </a:pPr>
            <a:r>
              <a:rPr dirty="0" sz="2600">
                <a:latin typeface="Cambria Math"/>
                <a:cs typeface="Cambria Math"/>
              </a:rPr>
              <a:t>𝑓′′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5">
                <a:latin typeface="Cambria Math"/>
                <a:cs typeface="Cambria Math"/>
              </a:rPr>
              <a:t>𝜂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96539" y="4224273"/>
            <a:ext cx="4318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50">
                <a:latin typeface="Cambria Math"/>
                <a:cs typeface="Cambria Math"/>
              </a:rPr>
              <a:t>𝑖</a:t>
            </a:r>
            <a:r>
              <a:rPr dirty="0" sz="1900" spc="-40">
                <a:latin typeface="Cambria Math"/>
                <a:cs typeface="Cambria Math"/>
              </a:rPr>
              <a:t>=</a:t>
            </a: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06877" y="3917391"/>
            <a:ext cx="79756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435" sz="3900">
                <a:latin typeface="Cambria Math"/>
                <a:cs typeface="Cambria Math"/>
              </a:rPr>
              <a:t>=</a:t>
            </a:r>
            <a:r>
              <a:rPr dirty="0" baseline="-22435" sz="3900" spc="7">
                <a:latin typeface="Cambria Math"/>
                <a:cs typeface="Cambria Math"/>
              </a:rPr>
              <a:t> </a:t>
            </a:r>
            <a:r>
              <a:rPr dirty="0" baseline="-20299" sz="3900" spc="375">
                <a:latin typeface="Cambria Math"/>
                <a:cs typeface="Cambria Math"/>
              </a:rPr>
              <a:t>σ</a:t>
            </a:r>
            <a:r>
              <a:rPr dirty="0" sz="1900" spc="250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51503" y="4147311"/>
            <a:ext cx="495300" cy="306705"/>
          </a:xfrm>
          <a:custGeom>
            <a:avLst/>
            <a:gdLst/>
            <a:ahLst/>
            <a:cxnLst/>
            <a:rect l="l" t="t" r="r" b="b"/>
            <a:pathLst>
              <a:path w="495300" h="306704">
                <a:moveTo>
                  <a:pt x="397510" y="0"/>
                </a:moveTo>
                <a:lnTo>
                  <a:pt x="393064" y="12445"/>
                </a:lnTo>
                <a:lnTo>
                  <a:pt x="410854" y="20115"/>
                </a:lnTo>
                <a:lnTo>
                  <a:pt x="426132" y="30749"/>
                </a:lnTo>
                <a:lnTo>
                  <a:pt x="457053" y="80129"/>
                </a:lnTo>
                <a:lnTo>
                  <a:pt x="466093" y="125468"/>
                </a:lnTo>
                <a:lnTo>
                  <a:pt x="467233" y="151637"/>
                </a:lnTo>
                <a:lnTo>
                  <a:pt x="466091" y="178613"/>
                </a:lnTo>
                <a:lnTo>
                  <a:pt x="456999" y="225182"/>
                </a:lnTo>
                <a:lnTo>
                  <a:pt x="438810" y="261588"/>
                </a:lnTo>
                <a:lnTo>
                  <a:pt x="393573" y="293877"/>
                </a:lnTo>
                <a:lnTo>
                  <a:pt x="397510" y="306324"/>
                </a:lnTo>
                <a:lnTo>
                  <a:pt x="439245" y="286670"/>
                </a:lnTo>
                <a:lnTo>
                  <a:pt x="470026" y="252730"/>
                </a:lnTo>
                <a:lnTo>
                  <a:pt x="488886" y="207327"/>
                </a:lnTo>
                <a:lnTo>
                  <a:pt x="495173" y="153162"/>
                </a:lnTo>
                <a:lnTo>
                  <a:pt x="493599" y="125087"/>
                </a:lnTo>
                <a:lnTo>
                  <a:pt x="480974" y="75366"/>
                </a:lnTo>
                <a:lnTo>
                  <a:pt x="455874" y="34861"/>
                </a:lnTo>
                <a:lnTo>
                  <a:pt x="419679" y="8000"/>
                </a:lnTo>
                <a:lnTo>
                  <a:pt x="397510" y="0"/>
                </a:lnTo>
                <a:close/>
              </a:path>
              <a:path w="495300" h="306704">
                <a:moveTo>
                  <a:pt x="97662" y="0"/>
                </a:moveTo>
                <a:lnTo>
                  <a:pt x="56038" y="19621"/>
                </a:lnTo>
                <a:lnTo>
                  <a:pt x="25273" y="53720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18686" y="4051503"/>
            <a:ext cx="13474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41020" algn="l"/>
                <a:tab pos="956944" algn="l"/>
              </a:tabLst>
            </a:pPr>
            <a:r>
              <a:rPr dirty="0" sz="2600">
                <a:latin typeface="Cambria Math"/>
                <a:cs typeface="Cambria Math"/>
              </a:rPr>
              <a:t>𝑓′′	</a:t>
            </a:r>
            <a:r>
              <a:rPr dirty="0" sz="2600" spc="30">
                <a:latin typeface="Cambria Math"/>
                <a:cs typeface="Cambria Math"/>
              </a:rPr>
              <a:t>𝜂</a:t>
            </a:r>
            <a:r>
              <a:rPr dirty="0" baseline="-16081" sz="2850" spc="44">
                <a:latin typeface="Cambria Math"/>
                <a:cs typeface="Cambria Math"/>
              </a:rPr>
              <a:t>𝑖	</a:t>
            </a:r>
            <a:r>
              <a:rPr dirty="0" sz="2600" spc="-5">
                <a:latin typeface="Cambria Math"/>
                <a:cs typeface="Cambria Math"/>
              </a:rPr>
              <a:t>/𝑛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939" y="4757673"/>
            <a:ext cx="9747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宋体"/>
                <a:cs typeface="宋体"/>
              </a:rPr>
              <a:t>故：</a:t>
            </a:r>
            <a:r>
              <a:rPr dirty="0" sz="2600" spc="-745">
                <a:latin typeface="宋体"/>
                <a:cs typeface="宋体"/>
              </a:rPr>
              <a:t> </a:t>
            </a:r>
            <a:r>
              <a:rPr dirty="0" sz="2600">
                <a:latin typeface="Cambria Math"/>
                <a:cs typeface="Cambria Math"/>
              </a:rPr>
              <a:t>𝐸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48357" y="4914646"/>
            <a:ext cx="18224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245">
                <a:latin typeface="Cambria Math"/>
                <a:cs typeface="Cambria Math"/>
              </a:rPr>
              <a:t>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65147" y="4852923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7" y="0"/>
                </a:moveTo>
                <a:lnTo>
                  <a:pt x="304672" y="12445"/>
                </a:lnTo>
                <a:lnTo>
                  <a:pt x="322462" y="20115"/>
                </a:lnTo>
                <a:lnTo>
                  <a:pt x="337740" y="30749"/>
                </a:lnTo>
                <a:lnTo>
                  <a:pt x="368661" y="80129"/>
                </a:lnTo>
                <a:lnTo>
                  <a:pt x="377701" y="125468"/>
                </a:lnTo>
                <a:lnTo>
                  <a:pt x="378840" y="151637"/>
                </a:lnTo>
                <a:lnTo>
                  <a:pt x="377699" y="178613"/>
                </a:lnTo>
                <a:lnTo>
                  <a:pt x="368607" y="225182"/>
                </a:lnTo>
                <a:lnTo>
                  <a:pt x="350418" y="261588"/>
                </a:lnTo>
                <a:lnTo>
                  <a:pt x="305180" y="293877"/>
                </a:lnTo>
                <a:lnTo>
                  <a:pt x="309117" y="306324"/>
                </a:lnTo>
                <a:lnTo>
                  <a:pt x="350853" y="286670"/>
                </a:lnTo>
                <a:lnTo>
                  <a:pt x="381634" y="252730"/>
                </a:lnTo>
                <a:lnTo>
                  <a:pt x="400494" y="207327"/>
                </a:lnTo>
                <a:lnTo>
                  <a:pt x="406780" y="153162"/>
                </a:lnTo>
                <a:lnTo>
                  <a:pt x="405207" y="125087"/>
                </a:lnTo>
                <a:lnTo>
                  <a:pt x="392582" y="75366"/>
                </a:lnTo>
                <a:lnTo>
                  <a:pt x="367482" y="34861"/>
                </a:lnTo>
                <a:lnTo>
                  <a:pt x="331287" y="8000"/>
                </a:lnTo>
                <a:lnTo>
                  <a:pt x="309117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621"/>
                </a:lnTo>
                <a:lnTo>
                  <a:pt x="25272" y="53720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29355" y="4994783"/>
            <a:ext cx="683260" cy="21590"/>
          </a:xfrm>
          <a:custGeom>
            <a:avLst/>
            <a:gdLst/>
            <a:ahLst/>
            <a:cxnLst/>
            <a:rect l="l" t="t" r="r" b="b"/>
            <a:pathLst>
              <a:path w="683260" h="21589">
                <a:moveTo>
                  <a:pt x="682752" y="0"/>
                </a:moveTo>
                <a:lnTo>
                  <a:pt x="0" y="0"/>
                </a:lnTo>
                <a:lnTo>
                  <a:pt x="0" y="21336"/>
                </a:lnTo>
                <a:lnTo>
                  <a:pt x="682752" y="21336"/>
                </a:lnTo>
                <a:lnTo>
                  <a:pt x="6827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418459" y="5013705"/>
            <a:ext cx="3028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0">
                <a:latin typeface="Cambria Math"/>
                <a:cs typeface="Cambria Math"/>
              </a:rPr>
              <a:t>12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90998" y="4852923"/>
            <a:ext cx="399415" cy="306705"/>
          </a:xfrm>
          <a:custGeom>
            <a:avLst/>
            <a:gdLst/>
            <a:ahLst/>
            <a:cxnLst/>
            <a:rect l="l" t="t" r="r" b="b"/>
            <a:pathLst>
              <a:path w="399414" h="306704">
                <a:moveTo>
                  <a:pt x="301498" y="0"/>
                </a:moveTo>
                <a:lnTo>
                  <a:pt x="297052" y="12445"/>
                </a:lnTo>
                <a:lnTo>
                  <a:pt x="314842" y="20115"/>
                </a:lnTo>
                <a:lnTo>
                  <a:pt x="330120" y="30749"/>
                </a:lnTo>
                <a:lnTo>
                  <a:pt x="361041" y="80129"/>
                </a:lnTo>
                <a:lnTo>
                  <a:pt x="370081" y="125468"/>
                </a:lnTo>
                <a:lnTo>
                  <a:pt x="371221" y="151637"/>
                </a:lnTo>
                <a:lnTo>
                  <a:pt x="370079" y="178613"/>
                </a:lnTo>
                <a:lnTo>
                  <a:pt x="360987" y="225182"/>
                </a:lnTo>
                <a:lnTo>
                  <a:pt x="342798" y="261588"/>
                </a:lnTo>
                <a:lnTo>
                  <a:pt x="297561" y="293877"/>
                </a:lnTo>
                <a:lnTo>
                  <a:pt x="301498" y="306324"/>
                </a:lnTo>
                <a:lnTo>
                  <a:pt x="343233" y="286670"/>
                </a:lnTo>
                <a:lnTo>
                  <a:pt x="374014" y="252730"/>
                </a:lnTo>
                <a:lnTo>
                  <a:pt x="392874" y="207327"/>
                </a:lnTo>
                <a:lnTo>
                  <a:pt x="399161" y="153162"/>
                </a:lnTo>
                <a:lnTo>
                  <a:pt x="397587" y="125087"/>
                </a:lnTo>
                <a:lnTo>
                  <a:pt x="384962" y="75366"/>
                </a:lnTo>
                <a:lnTo>
                  <a:pt x="359862" y="34861"/>
                </a:lnTo>
                <a:lnTo>
                  <a:pt x="323667" y="8000"/>
                </a:lnTo>
                <a:lnTo>
                  <a:pt x="301498" y="0"/>
                </a:lnTo>
                <a:close/>
              </a:path>
              <a:path w="399414" h="306704">
                <a:moveTo>
                  <a:pt x="97662" y="0"/>
                </a:moveTo>
                <a:lnTo>
                  <a:pt x="56038" y="19621"/>
                </a:lnTo>
                <a:lnTo>
                  <a:pt x="25273" y="53720"/>
                </a:lnTo>
                <a:lnTo>
                  <a:pt x="6302" y="99155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498"/>
                </a:lnTo>
                <a:lnTo>
                  <a:pt x="7540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360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135377" y="4757673"/>
            <a:ext cx="287591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5295" algn="l"/>
                <a:tab pos="2663825" algn="l"/>
              </a:tabLst>
            </a:pPr>
            <a:r>
              <a:rPr dirty="0" sz="2600">
                <a:latin typeface="Cambria Math"/>
                <a:cs typeface="Cambria Math"/>
              </a:rPr>
              <a:t>𝑓	= −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baseline="43859" sz="2850" spc="82">
                <a:latin typeface="Cambria Math"/>
                <a:cs typeface="Cambria Math"/>
              </a:rPr>
              <a:t>(𝑏−𝑎)</a:t>
            </a:r>
            <a:r>
              <a:rPr dirty="0" baseline="43859" sz="2850" spc="22">
                <a:latin typeface="Cambria Math"/>
                <a:cs typeface="Cambria Math"/>
              </a:rPr>
              <a:t> </a:t>
            </a:r>
            <a:r>
              <a:rPr dirty="0" sz="2600" spc="35">
                <a:latin typeface="Cambria Math"/>
                <a:cs typeface="Cambria Math"/>
              </a:rPr>
              <a:t>ℎ</a:t>
            </a:r>
            <a:r>
              <a:rPr dirty="0" baseline="27777" sz="2850" spc="52">
                <a:latin typeface="Cambria Math"/>
                <a:cs typeface="Cambria Math"/>
              </a:rPr>
              <a:t>2</a:t>
            </a:r>
            <a:r>
              <a:rPr dirty="0" sz="2600" spc="35">
                <a:latin typeface="Cambria Math"/>
                <a:cs typeface="Cambria Math"/>
              </a:rPr>
              <a:t>𝑓′′	</a:t>
            </a:r>
            <a:r>
              <a:rPr dirty="0" sz="2600">
                <a:latin typeface="Cambria Math"/>
                <a:cs typeface="Cambria Math"/>
              </a:rPr>
              <a:t>𝜂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8013" y="4534715"/>
            <a:ext cx="3637915" cy="1266190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2600" spc="35">
                <a:latin typeface="Cambria Math"/>
                <a:cs typeface="Cambria Math"/>
              </a:rPr>
              <a:t>𝜂</a:t>
            </a:r>
            <a:r>
              <a:rPr dirty="0" sz="2600" spc="35">
                <a:latin typeface="宋体"/>
                <a:cs typeface="宋体"/>
              </a:rPr>
              <a:t>∈</a:t>
            </a:r>
            <a:r>
              <a:rPr dirty="0" sz="2600" spc="-815">
                <a:latin typeface="宋体"/>
                <a:cs typeface="宋体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[𝑎, 𝑏]</a:t>
            </a:r>
            <a:endParaRPr sz="2600">
              <a:latin typeface="Cambria Math"/>
              <a:cs typeface="Cambria Math"/>
            </a:endParaRPr>
          </a:p>
          <a:p>
            <a:pPr marL="978535">
              <a:lnSpc>
                <a:spcPct val="100000"/>
              </a:lnSpc>
              <a:spcBef>
                <a:spcPts val="1760"/>
              </a:spcBef>
            </a:pPr>
            <a:r>
              <a:rPr dirty="0" sz="2600">
                <a:latin typeface="Times New Roman"/>
                <a:cs typeface="Times New Roman"/>
              </a:rPr>
              <a:t>———</a:t>
            </a:r>
            <a:r>
              <a:rPr dirty="0" sz="2600" spc="5">
                <a:latin typeface="Times New Roman"/>
                <a:cs typeface="Times New Roman"/>
              </a:rPr>
              <a:t>—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误差公式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33932"/>
            <a:ext cx="27546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2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宋体"/>
                <a:cs typeface="宋体"/>
              </a:rPr>
              <a:t>复</a:t>
            </a:r>
            <a:r>
              <a:rPr dirty="0" sz="2600" spc="-5">
                <a:latin typeface="宋体"/>
                <a:cs typeface="宋体"/>
              </a:rPr>
              <a:t>合</a:t>
            </a:r>
            <a:r>
              <a:rPr dirty="0" sz="2600">
                <a:latin typeface="Times New Roman"/>
                <a:cs typeface="Times New Roman"/>
              </a:rPr>
              <a:t>Simpson</a:t>
            </a:r>
            <a:r>
              <a:rPr dirty="0" sz="2600">
                <a:latin typeface="宋体"/>
                <a:cs typeface="宋体"/>
              </a:rPr>
              <a:t>公式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39" y="1857904"/>
            <a:ext cx="9791065" cy="2367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95"/>
              </a:spcBef>
            </a:pPr>
            <a:r>
              <a:rPr dirty="0" sz="2600" spc="-5">
                <a:latin typeface="宋体"/>
                <a:cs typeface="宋体"/>
              </a:rPr>
              <a:t>设</a:t>
            </a:r>
            <a:r>
              <a:rPr dirty="0" sz="2600">
                <a:latin typeface="Cambria Math"/>
                <a:cs typeface="Cambria Math"/>
              </a:rPr>
              <a:t>𝑓</a:t>
            </a:r>
            <a:r>
              <a:rPr dirty="0" sz="2600" spc="2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∈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 spc="70">
                <a:latin typeface="Cambria Math"/>
                <a:cs typeface="Cambria Math"/>
              </a:rPr>
              <a:t>𝐶</a:t>
            </a:r>
            <a:r>
              <a:rPr dirty="0" baseline="27777" sz="2850" spc="104">
                <a:latin typeface="Cambria Math"/>
                <a:cs typeface="Cambria Math"/>
              </a:rPr>
              <a:t>4</a:t>
            </a:r>
            <a:r>
              <a:rPr dirty="0" sz="2600" spc="70">
                <a:latin typeface="Cambria Math"/>
                <a:cs typeface="Cambria Math"/>
              </a:rPr>
              <a:t>[𝑎,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15">
                <a:latin typeface="Cambria Math"/>
                <a:cs typeface="Cambria Math"/>
              </a:rPr>
              <a:t>𝑏]</a:t>
            </a:r>
            <a:r>
              <a:rPr dirty="0" sz="2600" spc="15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对整数</a:t>
            </a:r>
            <a:r>
              <a:rPr dirty="0" sz="2600">
                <a:latin typeface="Times New Roman"/>
                <a:cs typeface="Times New Roman"/>
              </a:rPr>
              <a:t>n</a:t>
            </a:r>
            <a:r>
              <a:rPr dirty="0" sz="2600">
                <a:latin typeface="Symbol"/>
                <a:cs typeface="Symbol"/>
              </a:rPr>
              <a:t>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>
                <a:latin typeface="宋体"/>
                <a:cs typeface="宋体"/>
              </a:rPr>
              <a:t>，设</a:t>
            </a:r>
            <a:r>
              <a:rPr dirty="0" sz="2600">
                <a:latin typeface="Cambria Math"/>
                <a:cs typeface="Cambria Math"/>
              </a:rPr>
              <a:t>ℎ</a:t>
            </a:r>
            <a:r>
              <a:rPr dirty="0" sz="2600" spc="17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(𝑏</a:t>
            </a:r>
            <a:r>
              <a:rPr dirty="0" sz="2600" spc="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 </a:t>
            </a:r>
            <a:r>
              <a:rPr dirty="0" sz="2600" spc="10">
                <a:latin typeface="Cambria Math"/>
                <a:cs typeface="Cambria Math"/>
              </a:rPr>
              <a:t>𝑎)/(2𝑛)</a:t>
            </a:r>
            <a:r>
              <a:rPr dirty="0" sz="2600" spc="10">
                <a:latin typeface="宋体"/>
                <a:cs typeface="宋体"/>
              </a:rPr>
              <a:t>，</a:t>
            </a:r>
            <a:r>
              <a:rPr dirty="0" sz="2600" spc="10">
                <a:latin typeface="Cambria Math"/>
                <a:cs typeface="Cambria Math"/>
              </a:rPr>
              <a:t>𝑥</a:t>
            </a:r>
            <a:r>
              <a:rPr dirty="0" baseline="-16081" sz="2850" spc="15">
                <a:latin typeface="Cambria Math"/>
                <a:cs typeface="Cambria Math"/>
              </a:rPr>
              <a:t>𝑖</a:t>
            </a:r>
            <a:r>
              <a:rPr dirty="0" baseline="-16081" sz="2850" spc="52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6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-40">
                <a:latin typeface="Cambria Math"/>
                <a:cs typeface="Cambria Math"/>
              </a:rPr>
              <a:t>𝑖ℎ</a:t>
            </a:r>
            <a:r>
              <a:rPr dirty="0" sz="2750" spc="-40" i="1">
                <a:latin typeface="宋体"/>
                <a:cs typeface="宋体"/>
              </a:rPr>
              <a:t>，</a:t>
            </a:r>
            <a:endParaRPr sz="2750">
              <a:latin typeface="宋体"/>
              <a:cs typeface="宋体"/>
            </a:endParaRPr>
          </a:p>
          <a:p>
            <a:pPr marL="25400" marR="17780">
              <a:lnSpc>
                <a:spcPts val="5070"/>
              </a:lnSpc>
              <a:spcBef>
                <a:spcPts val="445"/>
              </a:spcBef>
            </a:pPr>
            <a:r>
              <a:rPr dirty="0" sz="2600">
                <a:latin typeface="Cambria Math"/>
                <a:cs typeface="Cambria Math"/>
              </a:rPr>
              <a:t>𝑖</a:t>
            </a:r>
            <a:r>
              <a:rPr dirty="0" sz="2600" spc="2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0,1,2,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20">
                <a:latin typeface="Cambria Math"/>
                <a:cs typeface="Cambria Math"/>
              </a:rPr>
              <a:t>𝑛</a:t>
            </a:r>
            <a:r>
              <a:rPr dirty="0" sz="2600" spc="20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将</a:t>
            </a:r>
            <a:r>
              <a:rPr dirty="0" sz="2600" spc="20">
                <a:latin typeface="Cambria Math"/>
                <a:cs typeface="Cambria Math"/>
              </a:rPr>
              <a:t>[𝑎,</a:t>
            </a:r>
            <a:r>
              <a:rPr dirty="0" sz="2600" spc="-130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𝑏]</a:t>
            </a:r>
            <a:r>
              <a:rPr dirty="0" sz="2600">
                <a:latin typeface="宋体"/>
                <a:cs typeface="宋体"/>
              </a:rPr>
              <a:t>等分为</a:t>
            </a:r>
            <a:r>
              <a:rPr dirty="0" sz="2600" spc="5">
                <a:latin typeface="Times New Roman"/>
                <a:cs typeface="Times New Roman"/>
              </a:rPr>
              <a:t>n</a:t>
            </a:r>
            <a:r>
              <a:rPr dirty="0" sz="2600">
                <a:latin typeface="宋体"/>
                <a:cs typeface="宋体"/>
              </a:rPr>
              <a:t>个子区</a:t>
            </a:r>
            <a:r>
              <a:rPr dirty="0" sz="2600" spc="-15">
                <a:latin typeface="宋体"/>
                <a:cs typeface="宋体"/>
              </a:rPr>
              <a:t>间</a:t>
            </a:r>
            <a:r>
              <a:rPr dirty="0" sz="2600" spc="35">
                <a:latin typeface="Cambria Math"/>
                <a:cs typeface="Cambria Math"/>
              </a:rPr>
              <a:t>[𝑥</a:t>
            </a:r>
            <a:r>
              <a:rPr dirty="0" baseline="-16081" sz="2850" spc="52">
                <a:latin typeface="Cambria Math"/>
                <a:cs typeface="Cambria Math"/>
              </a:rPr>
              <a:t>2𝑖−2</a:t>
            </a:r>
            <a:r>
              <a:rPr dirty="0" sz="2600" spc="35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40">
                <a:latin typeface="Cambria Math"/>
                <a:cs typeface="Cambria Math"/>
              </a:rPr>
              <a:t>𝑥</a:t>
            </a:r>
            <a:r>
              <a:rPr dirty="0" baseline="-16081" sz="2850" spc="60">
                <a:latin typeface="Cambria Math"/>
                <a:cs typeface="Cambria Math"/>
              </a:rPr>
              <a:t>2𝑖</a:t>
            </a:r>
            <a:r>
              <a:rPr dirty="0" sz="2600" spc="40">
                <a:latin typeface="Cambria Math"/>
                <a:cs typeface="Cambria Math"/>
              </a:rPr>
              <a:t>]</a:t>
            </a:r>
            <a:r>
              <a:rPr dirty="0" sz="2600" spc="40">
                <a:latin typeface="宋体"/>
                <a:cs typeface="宋体"/>
              </a:rPr>
              <a:t>，</a:t>
            </a:r>
            <a:r>
              <a:rPr dirty="0" sz="2600" spc="40">
                <a:latin typeface="Cambria Math"/>
                <a:cs typeface="Cambria Math"/>
              </a:rPr>
              <a:t>𝑖</a:t>
            </a:r>
            <a:r>
              <a:rPr dirty="0" sz="2600" spc="2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1,2,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40">
                <a:latin typeface="Cambria Math"/>
                <a:cs typeface="Cambria Math"/>
              </a:rPr>
              <a:t>𝑛</a:t>
            </a:r>
            <a:r>
              <a:rPr dirty="0" sz="2600">
                <a:latin typeface="宋体"/>
                <a:cs typeface="宋体"/>
              </a:rPr>
              <a:t>。 子区间长度</a:t>
            </a:r>
            <a:r>
              <a:rPr dirty="0" sz="2600" spc="-10">
                <a:latin typeface="宋体"/>
                <a:cs typeface="宋体"/>
              </a:rPr>
              <a:t>为</a:t>
            </a:r>
            <a:r>
              <a:rPr dirty="0" sz="2600" spc="-5">
                <a:latin typeface="Cambria Math"/>
                <a:cs typeface="Cambria Math"/>
              </a:rPr>
              <a:t>2ℎ</a:t>
            </a:r>
            <a:r>
              <a:rPr dirty="0" sz="2600" spc="35">
                <a:latin typeface="Cambria Math"/>
                <a:cs typeface="Cambria Math"/>
              </a:rPr>
              <a:t> </a:t>
            </a:r>
            <a:r>
              <a:rPr dirty="0" sz="2600">
                <a:latin typeface="宋体"/>
                <a:cs typeface="宋体"/>
              </a:rPr>
              <a:t>，其中有</a:t>
            </a:r>
            <a:r>
              <a:rPr dirty="0" sz="2600" spc="-15">
                <a:latin typeface="宋体"/>
                <a:cs typeface="宋体"/>
              </a:rPr>
              <a:t>三</a:t>
            </a:r>
            <a:r>
              <a:rPr dirty="0" sz="2600">
                <a:latin typeface="宋体"/>
                <a:cs typeface="宋体"/>
              </a:rPr>
              <a:t>个节</a:t>
            </a:r>
            <a:r>
              <a:rPr dirty="0" sz="2600" spc="-10">
                <a:latin typeface="宋体"/>
                <a:cs typeface="宋体"/>
              </a:rPr>
              <a:t>点</a:t>
            </a:r>
            <a:r>
              <a:rPr dirty="0" sz="2600" spc="40">
                <a:latin typeface="Cambria Math"/>
                <a:cs typeface="Cambria Math"/>
              </a:rPr>
              <a:t>𝑥</a:t>
            </a:r>
            <a:r>
              <a:rPr dirty="0" baseline="-16081" sz="2850" spc="60">
                <a:latin typeface="Cambria Math"/>
                <a:cs typeface="Cambria Math"/>
              </a:rPr>
              <a:t>2𝑖−2</a:t>
            </a:r>
            <a:r>
              <a:rPr dirty="0" sz="2600" spc="40">
                <a:latin typeface="Cambria Math"/>
                <a:cs typeface="Cambria Math"/>
              </a:rPr>
              <a:t>,</a:t>
            </a:r>
            <a:r>
              <a:rPr dirty="0" sz="2600" spc="-135">
                <a:latin typeface="Cambria Math"/>
                <a:cs typeface="Cambria Math"/>
              </a:rPr>
              <a:t> </a:t>
            </a:r>
            <a:r>
              <a:rPr dirty="0" sz="2600" spc="40">
                <a:latin typeface="Cambria Math"/>
                <a:cs typeface="Cambria Math"/>
              </a:rPr>
              <a:t>𝑥</a:t>
            </a:r>
            <a:r>
              <a:rPr dirty="0" baseline="-16081" sz="2850" spc="60">
                <a:latin typeface="Cambria Math"/>
                <a:cs typeface="Cambria Math"/>
              </a:rPr>
              <a:t>2𝑖−1</a:t>
            </a:r>
            <a:r>
              <a:rPr dirty="0" sz="2600" spc="40">
                <a:latin typeface="Cambria Math"/>
                <a:cs typeface="Cambria Math"/>
              </a:rPr>
              <a:t>,</a:t>
            </a:r>
            <a:r>
              <a:rPr dirty="0" sz="2600" spc="-145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𝑥</a:t>
            </a:r>
            <a:r>
              <a:rPr dirty="0" baseline="-16081" sz="2850" spc="37">
                <a:latin typeface="Cambria Math"/>
                <a:cs typeface="Cambria Math"/>
              </a:rPr>
              <a:t>2𝑖</a:t>
            </a:r>
            <a:r>
              <a:rPr dirty="0" baseline="-16081" sz="2850" spc="-345">
                <a:latin typeface="Cambria Math"/>
                <a:cs typeface="Cambria Math"/>
              </a:rPr>
              <a:t> </a:t>
            </a:r>
            <a:r>
              <a:rPr dirty="0" sz="260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356235">
              <a:lnSpc>
                <a:spcPct val="100000"/>
              </a:lnSpc>
              <a:spcBef>
                <a:spcPts val="1435"/>
              </a:spcBef>
            </a:pPr>
            <a:r>
              <a:rPr dirty="0" sz="2600">
                <a:latin typeface="宋体"/>
                <a:cs typeface="宋体"/>
              </a:rPr>
              <a:t>在每个子区间上，用</a:t>
            </a:r>
            <a:r>
              <a:rPr dirty="0" sz="2600" spc="-5">
                <a:latin typeface="Times New Roman"/>
                <a:cs typeface="Times New Roman"/>
              </a:rPr>
              <a:t>Simpson</a:t>
            </a:r>
            <a:r>
              <a:rPr dirty="0" sz="2600">
                <a:latin typeface="宋体"/>
                <a:cs typeface="宋体"/>
              </a:rPr>
              <a:t>公式及误</a:t>
            </a:r>
            <a:r>
              <a:rPr dirty="0" sz="2600" spc="-15">
                <a:latin typeface="宋体"/>
                <a:cs typeface="宋体"/>
              </a:rPr>
              <a:t>差</a:t>
            </a:r>
            <a:r>
              <a:rPr dirty="0" sz="2600">
                <a:latin typeface="宋体"/>
                <a:cs typeface="宋体"/>
              </a:rPr>
              <a:t>公式，得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8758" y="4696459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5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1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7"/>
                </a:lnTo>
                <a:lnTo>
                  <a:pt x="309118" y="306323"/>
                </a:lnTo>
                <a:lnTo>
                  <a:pt x="350853" y="286781"/>
                </a:lnTo>
                <a:lnTo>
                  <a:pt x="381635" y="252856"/>
                </a:lnTo>
                <a:lnTo>
                  <a:pt x="400494" y="207406"/>
                </a:lnTo>
                <a:lnTo>
                  <a:pt x="406781" y="153288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6417" y="4618101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134" y="4696459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69" y="0"/>
                </a:moveTo>
                <a:lnTo>
                  <a:pt x="301625" y="12445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2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7"/>
                </a:lnTo>
                <a:lnTo>
                  <a:pt x="306069" y="306323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2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69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4601336"/>
            <a:ext cx="336867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0515" algn="l"/>
                <a:tab pos="729615" algn="l"/>
                <a:tab pos="1261745" algn="l"/>
                <a:tab pos="1795145" algn="l"/>
                <a:tab pos="2119630" algn="l"/>
              </a:tabLst>
            </a:pPr>
            <a:r>
              <a:rPr dirty="0" sz="2600">
                <a:latin typeface="Cambria Math"/>
                <a:cs typeface="Cambria Math"/>
              </a:rPr>
              <a:t>𝐼	𝑓	=	</a:t>
            </a:r>
            <a:r>
              <a:rPr dirty="0" baseline="45321" sz="2850" spc="165">
                <a:latin typeface="Cambria Math"/>
                <a:cs typeface="Cambria Math"/>
              </a:rPr>
              <a:t>𝑏</a:t>
            </a:r>
            <a:r>
              <a:rPr dirty="0" baseline="45321" sz="2850" spc="9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𝑥	𝑑𝑥 =</a:t>
            </a:r>
            <a:r>
              <a:rPr dirty="0" sz="2600" spc="285">
                <a:latin typeface="Cambria Math"/>
                <a:cs typeface="Cambria Math"/>
              </a:rPr>
              <a:t> </a:t>
            </a:r>
            <a:r>
              <a:rPr dirty="0" baseline="2136" sz="3900" spc="367">
                <a:latin typeface="Cambria Math"/>
                <a:cs typeface="Cambria Math"/>
              </a:rPr>
              <a:t>σ</a:t>
            </a:r>
            <a:r>
              <a:rPr dirty="0" baseline="30701" sz="2850" spc="367">
                <a:latin typeface="Cambria Math"/>
                <a:cs typeface="Cambria Math"/>
              </a:rPr>
              <a:t>𝑛</a:t>
            </a:r>
            <a:endParaRPr baseline="30701" sz="28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9251" y="4790313"/>
            <a:ext cx="12661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4853" sz="2850" spc="60">
                <a:latin typeface="Cambria Math"/>
                <a:cs typeface="Cambria Math"/>
              </a:rPr>
              <a:t>𝑖=1  </a:t>
            </a:r>
            <a:r>
              <a:rPr dirty="0" baseline="28846" sz="3900" spc="-225">
                <a:latin typeface="Cambria Math"/>
                <a:cs typeface="Cambria Math"/>
              </a:rPr>
              <a:t>׬</a:t>
            </a:r>
            <a:r>
              <a:rPr dirty="0" baseline="11695" sz="2850" spc="-225">
                <a:latin typeface="Cambria Math"/>
                <a:cs typeface="Cambria Math"/>
              </a:rPr>
              <a:t>𝑥</a:t>
            </a:r>
            <a:r>
              <a:rPr dirty="0" sz="1550" spc="-150">
                <a:latin typeface="Cambria Math"/>
                <a:cs typeface="Cambria Math"/>
              </a:rPr>
              <a:t>2𝑖−2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4825" y="4544948"/>
            <a:ext cx="4095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695" sz="2850" spc="127">
                <a:latin typeface="Cambria Math"/>
                <a:cs typeface="Cambria Math"/>
              </a:rPr>
              <a:t>𝑥</a:t>
            </a:r>
            <a:r>
              <a:rPr dirty="0" sz="1550" spc="85">
                <a:latin typeface="Cambria Math"/>
                <a:cs typeface="Cambria Math"/>
              </a:rPr>
              <a:t>2𝑖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9027" y="4696459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59" h="306704">
                <a:moveTo>
                  <a:pt x="306070" y="0"/>
                </a:moveTo>
                <a:lnTo>
                  <a:pt x="301625" y="12445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2" y="293877"/>
                </a:lnTo>
                <a:lnTo>
                  <a:pt x="306070" y="306323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2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59" h="306704">
                <a:moveTo>
                  <a:pt x="97663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3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07633" y="4601336"/>
            <a:ext cx="104648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25" algn="l"/>
                <a:tab pos="664845" algn="l"/>
              </a:tabLst>
            </a:pPr>
            <a:r>
              <a:rPr dirty="0" sz="2600">
                <a:latin typeface="Cambria Math"/>
                <a:cs typeface="Cambria Math"/>
              </a:rPr>
              <a:t>𝑓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𝑑𝑥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552" y="655066"/>
            <a:ext cx="290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8213" y="639825"/>
            <a:ext cx="277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8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9673" y="840993"/>
            <a:ext cx="465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673" y="606298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1239" y="909955"/>
            <a:ext cx="169545" cy="22860"/>
          </a:xfrm>
          <a:custGeom>
            <a:avLst/>
            <a:gdLst/>
            <a:ahLst/>
            <a:cxnLst/>
            <a:rect l="l" t="t" r="r" b="b"/>
            <a:pathLst>
              <a:path w="169544" h="22859">
                <a:moveTo>
                  <a:pt x="169163" y="0"/>
                </a:moveTo>
                <a:lnTo>
                  <a:pt x="0" y="0"/>
                </a:lnTo>
                <a:lnTo>
                  <a:pt x="0" y="22860"/>
                </a:lnTo>
                <a:lnTo>
                  <a:pt x="169163" y="22860"/>
                </a:lnTo>
                <a:lnTo>
                  <a:pt x="16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88794" y="542290"/>
            <a:ext cx="1866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7938" y="92938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8742" y="756919"/>
            <a:ext cx="1022350" cy="328930"/>
          </a:xfrm>
          <a:custGeom>
            <a:avLst/>
            <a:gdLst/>
            <a:ahLst/>
            <a:cxnLst/>
            <a:rect l="l" t="t" r="r" b="b"/>
            <a:pathLst>
              <a:path w="1022350" h="328930">
                <a:moveTo>
                  <a:pt x="917320" y="0"/>
                </a:moveTo>
                <a:lnTo>
                  <a:pt x="912621" y="13334"/>
                </a:lnTo>
                <a:lnTo>
                  <a:pt x="931671" y="21595"/>
                </a:lnTo>
                <a:lnTo>
                  <a:pt x="948055" y="33035"/>
                </a:lnTo>
                <a:lnTo>
                  <a:pt x="972819" y="65404"/>
                </a:lnTo>
                <a:lnTo>
                  <a:pt x="987393" y="109156"/>
                </a:lnTo>
                <a:lnTo>
                  <a:pt x="992250" y="162813"/>
                </a:lnTo>
                <a:lnTo>
                  <a:pt x="991016" y="191791"/>
                </a:lnTo>
                <a:lnTo>
                  <a:pt x="981213" y="241841"/>
                </a:lnTo>
                <a:lnTo>
                  <a:pt x="961671" y="280912"/>
                </a:lnTo>
                <a:lnTo>
                  <a:pt x="931866" y="307288"/>
                </a:lnTo>
                <a:lnTo>
                  <a:pt x="913130" y="315594"/>
                </a:lnTo>
                <a:lnTo>
                  <a:pt x="917320" y="328929"/>
                </a:lnTo>
                <a:lnTo>
                  <a:pt x="962151" y="307879"/>
                </a:lnTo>
                <a:lnTo>
                  <a:pt x="995171" y="271399"/>
                </a:lnTo>
                <a:lnTo>
                  <a:pt x="1015460" y="222646"/>
                </a:lnTo>
                <a:lnTo>
                  <a:pt x="1022222" y="164464"/>
                </a:lnTo>
                <a:lnTo>
                  <a:pt x="1020512" y="134346"/>
                </a:lnTo>
                <a:lnTo>
                  <a:pt x="1006899" y="80918"/>
                </a:lnTo>
                <a:lnTo>
                  <a:pt x="980043" y="37415"/>
                </a:lnTo>
                <a:lnTo>
                  <a:pt x="941181" y="8598"/>
                </a:lnTo>
                <a:lnTo>
                  <a:pt x="917320" y="0"/>
                </a:lnTo>
                <a:close/>
              </a:path>
              <a:path w="1022350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50110" y="655066"/>
            <a:ext cx="1057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7825" algn="l"/>
                <a:tab pos="855344" algn="l"/>
              </a:tabLst>
            </a:pPr>
            <a:r>
              <a:rPr dirty="0" sz="2800" spc="-5">
                <a:latin typeface="Cambria Math"/>
                <a:cs typeface="Cambria Math"/>
              </a:rPr>
              <a:t>{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>
                <a:latin typeface="Cambria Math"/>
                <a:cs typeface="Cambria Math"/>
              </a:rPr>
              <a:t>[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8810" y="824229"/>
            <a:ext cx="61468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2</a:t>
            </a: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−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99838" y="756919"/>
            <a:ext cx="1022350" cy="328930"/>
          </a:xfrm>
          <a:custGeom>
            <a:avLst/>
            <a:gdLst/>
            <a:ahLst/>
            <a:cxnLst/>
            <a:rect l="l" t="t" r="r" b="b"/>
            <a:pathLst>
              <a:path w="1022350" h="328930">
                <a:moveTo>
                  <a:pt x="917321" y="0"/>
                </a:moveTo>
                <a:lnTo>
                  <a:pt x="912622" y="13334"/>
                </a:lnTo>
                <a:lnTo>
                  <a:pt x="931672" y="21595"/>
                </a:lnTo>
                <a:lnTo>
                  <a:pt x="948055" y="33035"/>
                </a:lnTo>
                <a:lnTo>
                  <a:pt x="972820" y="65404"/>
                </a:lnTo>
                <a:lnTo>
                  <a:pt x="987393" y="109156"/>
                </a:lnTo>
                <a:lnTo>
                  <a:pt x="992251" y="162813"/>
                </a:lnTo>
                <a:lnTo>
                  <a:pt x="991016" y="191791"/>
                </a:lnTo>
                <a:lnTo>
                  <a:pt x="981213" y="241841"/>
                </a:lnTo>
                <a:lnTo>
                  <a:pt x="961671" y="280912"/>
                </a:lnTo>
                <a:lnTo>
                  <a:pt x="931866" y="307288"/>
                </a:lnTo>
                <a:lnTo>
                  <a:pt x="913129" y="315594"/>
                </a:lnTo>
                <a:lnTo>
                  <a:pt x="917321" y="328929"/>
                </a:lnTo>
                <a:lnTo>
                  <a:pt x="962151" y="307879"/>
                </a:lnTo>
                <a:lnTo>
                  <a:pt x="995172" y="271399"/>
                </a:lnTo>
                <a:lnTo>
                  <a:pt x="1015460" y="222646"/>
                </a:lnTo>
                <a:lnTo>
                  <a:pt x="1022223" y="164464"/>
                </a:lnTo>
                <a:lnTo>
                  <a:pt x="1020512" y="134346"/>
                </a:lnTo>
                <a:lnTo>
                  <a:pt x="1006899" y="80918"/>
                </a:lnTo>
                <a:lnTo>
                  <a:pt x="980043" y="37415"/>
                </a:lnTo>
                <a:lnTo>
                  <a:pt x="941181" y="8598"/>
                </a:lnTo>
                <a:lnTo>
                  <a:pt x="917321" y="0"/>
                </a:lnTo>
                <a:close/>
              </a:path>
              <a:path w="1022350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84371" y="655066"/>
            <a:ext cx="1746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32180" algn="l"/>
              </a:tabLst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4𝑓	</a:t>
            </a:r>
            <a:r>
              <a:rPr dirty="0" sz="2800" spc="30">
                <a:latin typeface="Cambria Math"/>
                <a:cs typeface="Cambria Math"/>
              </a:rPr>
              <a:t>𝑥</a:t>
            </a:r>
            <a:r>
              <a:rPr dirty="0" baseline="-16260" sz="3075" spc="44">
                <a:latin typeface="Cambria Math"/>
                <a:cs typeface="Cambria Math"/>
              </a:rPr>
              <a:t>2𝑖−1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75447" y="909955"/>
            <a:ext cx="673735" cy="22860"/>
          </a:xfrm>
          <a:custGeom>
            <a:avLst/>
            <a:gdLst/>
            <a:ahLst/>
            <a:cxnLst/>
            <a:rect l="l" t="t" r="r" b="b"/>
            <a:pathLst>
              <a:path w="673734" h="22859">
                <a:moveTo>
                  <a:pt x="673607" y="0"/>
                </a:moveTo>
                <a:lnTo>
                  <a:pt x="0" y="0"/>
                </a:lnTo>
                <a:lnTo>
                  <a:pt x="0" y="22860"/>
                </a:lnTo>
                <a:lnTo>
                  <a:pt x="673607" y="22860"/>
                </a:lnTo>
                <a:lnTo>
                  <a:pt x="673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38618" y="542290"/>
            <a:ext cx="73850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60">
                <a:latin typeface="Cambria Math"/>
                <a:cs typeface="Cambria Math"/>
              </a:rPr>
              <a:t>(2ℎ)</a:t>
            </a:r>
            <a:r>
              <a:rPr dirty="0" baseline="25252" sz="2475" spc="89">
                <a:latin typeface="Cambria Math"/>
                <a:cs typeface="Cambria Math"/>
              </a:rPr>
              <a:t>5</a:t>
            </a:r>
            <a:endParaRPr baseline="25252" sz="247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5721" y="655066"/>
            <a:ext cx="2846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 </a:t>
            </a:r>
            <a:r>
              <a:rPr dirty="0" sz="2800" spc="45">
                <a:latin typeface="Cambria Math"/>
                <a:cs typeface="Cambria Math"/>
              </a:rPr>
              <a:t>𝑓(𝑥</a:t>
            </a:r>
            <a:r>
              <a:rPr dirty="0" baseline="-16260" sz="3075" spc="67">
                <a:latin typeface="Cambria Math"/>
                <a:cs typeface="Cambria Math"/>
              </a:rPr>
              <a:t>2𝑖</a:t>
            </a:r>
            <a:r>
              <a:rPr dirty="0" sz="2800" spc="45">
                <a:latin typeface="Cambria Math"/>
                <a:cs typeface="Cambria Math"/>
              </a:rPr>
              <a:t>)]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baseline="-37940" sz="3075" spc="60">
                <a:latin typeface="Cambria Math"/>
                <a:cs typeface="Cambria Math"/>
              </a:rPr>
              <a:t>2880</a:t>
            </a:r>
            <a:r>
              <a:rPr dirty="0" baseline="-37940" sz="3075" spc="-15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3469" y="621537"/>
            <a:ext cx="3905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>
                <a:latin typeface="Cambria Math"/>
                <a:cs typeface="Cambria Math"/>
              </a:rPr>
              <a:t>(</a:t>
            </a:r>
            <a:r>
              <a:rPr dirty="0" sz="2050" spc="40">
                <a:latin typeface="Cambria Math"/>
                <a:cs typeface="Cambria Math"/>
              </a:rPr>
              <a:t>4</a:t>
            </a:r>
            <a:r>
              <a:rPr dirty="0" sz="2050" spc="-5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9069" y="655066"/>
            <a:ext cx="809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latin typeface="Cambria Math"/>
                <a:cs typeface="Cambria Math"/>
              </a:rPr>
              <a:t>(𝜂</a:t>
            </a:r>
            <a:r>
              <a:rPr dirty="0" baseline="-16260" sz="3075" spc="67">
                <a:latin typeface="Cambria Math"/>
                <a:cs typeface="Cambria Math"/>
              </a:rPr>
              <a:t>𝑖</a:t>
            </a:r>
            <a:r>
              <a:rPr dirty="0" sz="2800" spc="45">
                <a:latin typeface="Cambria Math"/>
                <a:cs typeface="Cambria Math"/>
              </a:rPr>
              <a:t>)}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03654" y="153111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8" y="0"/>
                </a:moveTo>
                <a:lnTo>
                  <a:pt x="328929" y="13335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79" y="271399"/>
                </a:lnTo>
                <a:lnTo>
                  <a:pt x="431768" y="222646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18866" y="153111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7" y="315595"/>
                </a:lnTo>
                <a:lnTo>
                  <a:pt x="333629" y="328929"/>
                </a:lnTo>
                <a:lnTo>
                  <a:pt x="378459" y="307879"/>
                </a:lnTo>
                <a:lnTo>
                  <a:pt x="411480" y="271399"/>
                </a:lnTo>
                <a:lnTo>
                  <a:pt x="431768" y="222646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82394" y="1429638"/>
            <a:ext cx="1600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70534" algn="l"/>
                <a:tab pos="1353185" algn="l"/>
              </a:tabLst>
            </a:pPr>
            <a:r>
              <a:rPr dirty="0" sz="2800" spc="-5">
                <a:latin typeface="Cambria Math"/>
                <a:cs typeface="Cambria Math"/>
              </a:rPr>
              <a:t>𝑓	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𝐸</a:t>
            </a:r>
            <a:r>
              <a:rPr dirty="0" baseline="-16260" sz="3075" spc="-7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40941" y="236931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8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80" y="271399"/>
                </a:lnTo>
                <a:lnTo>
                  <a:pt x="431768" y="222646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044752" y="1429638"/>
            <a:ext cx="759460" cy="1290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</a:t>
            </a:r>
            <a:endParaRPr baseline="-16260" sz="307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512445" algn="l"/>
              </a:tabLst>
            </a:pP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72867" y="2522347"/>
            <a:ext cx="169545" cy="22860"/>
          </a:xfrm>
          <a:custGeom>
            <a:avLst/>
            <a:gdLst/>
            <a:ahLst/>
            <a:cxnLst/>
            <a:rect l="l" t="t" r="r" b="b"/>
            <a:pathLst>
              <a:path w="169544" h="22860">
                <a:moveTo>
                  <a:pt x="169163" y="0"/>
                </a:moveTo>
                <a:lnTo>
                  <a:pt x="0" y="0"/>
                </a:lnTo>
                <a:lnTo>
                  <a:pt x="0" y="22860"/>
                </a:lnTo>
                <a:lnTo>
                  <a:pt x="169163" y="22860"/>
                </a:lnTo>
                <a:lnTo>
                  <a:pt x="169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60422" y="2155063"/>
            <a:ext cx="1866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60370" y="2369311"/>
            <a:ext cx="584835" cy="328930"/>
          </a:xfrm>
          <a:custGeom>
            <a:avLst/>
            <a:gdLst/>
            <a:ahLst/>
            <a:cxnLst/>
            <a:rect l="l" t="t" r="r" b="b"/>
            <a:pathLst>
              <a:path w="584835" h="328930">
                <a:moveTo>
                  <a:pt x="479932" y="0"/>
                </a:moveTo>
                <a:lnTo>
                  <a:pt x="475233" y="13335"/>
                </a:lnTo>
                <a:lnTo>
                  <a:pt x="494283" y="21595"/>
                </a:lnTo>
                <a:lnTo>
                  <a:pt x="510667" y="33035"/>
                </a:lnTo>
                <a:lnTo>
                  <a:pt x="535432" y="65404"/>
                </a:lnTo>
                <a:lnTo>
                  <a:pt x="550005" y="109156"/>
                </a:lnTo>
                <a:lnTo>
                  <a:pt x="554863" y="162813"/>
                </a:lnTo>
                <a:lnTo>
                  <a:pt x="553628" y="191791"/>
                </a:lnTo>
                <a:lnTo>
                  <a:pt x="543825" y="241841"/>
                </a:lnTo>
                <a:lnTo>
                  <a:pt x="524283" y="280912"/>
                </a:lnTo>
                <a:lnTo>
                  <a:pt x="494478" y="307288"/>
                </a:lnTo>
                <a:lnTo>
                  <a:pt x="475742" y="315595"/>
                </a:lnTo>
                <a:lnTo>
                  <a:pt x="479932" y="328929"/>
                </a:lnTo>
                <a:lnTo>
                  <a:pt x="524764" y="307879"/>
                </a:lnTo>
                <a:lnTo>
                  <a:pt x="557783" y="271399"/>
                </a:lnTo>
                <a:lnTo>
                  <a:pt x="578072" y="222646"/>
                </a:lnTo>
                <a:lnTo>
                  <a:pt x="584834" y="164464"/>
                </a:lnTo>
                <a:lnTo>
                  <a:pt x="583124" y="134346"/>
                </a:lnTo>
                <a:lnTo>
                  <a:pt x="569511" y="80918"/>
                </a:lnTo>
                <a:lnTo>
                  <a:pt x="542655" y="37415"/>
                </a:lnTo>
                <a:lnTo>
                  <a:pt x="503793" y="8598"/>
                </a:lnTo>
                <a:lnTo>
                  <a:pt x="479932" y="0"/>
                </a:lnTo>
                <a:close/>
              </a:path>
              <a:path w="5848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970785" y="2267534"/>
            <a:ext cx="1481455" cy="61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2755"/>
              </a:lnSpc>
              <a:spcBef>
                <a:spcPts val="95"/>
              </a:spcBef>
              <a:tabLst>
                <a:tab pos="629285" algn="l"/>
                <a:tab pos="1106170" algn="l"/>
              </a:tabLst>
            </a:pPr>
            <a:r>
              <a:rPr dirty="0" sz="2800" spc="-5">
                <a:latin typeface="Cambria Math"/>
                <a:cs typeface="Cambria Math"/>
              </a:rPr>
              <a:t>=	[𝑓	</a:t>
            </a:r>
            <a:r>
              <a:rPr dirty="0" sz="2800" spc="10">
                <a:latin typeface="Cambria Math"/>
                <a:cs typeface="Cambria Math"/>
              </a:rPr>
              <a:t>𝑥</a:t>
            </a:r>
            <a:r>
              <a:rPr dirty="0" baseline="-16260" sz="3075" spc="15">
                <a:latin typeface="Cambria Math"/>
                <a:cs typeface="Cambria Math"/>
              </a:rPr>
              <a:t>0</a:t>
            </a:r>
            <a:endParaRPr baseline="-16260" sz="3075">
              <a:latin typeface="Cambria Math"/>
              <a:cs typeface="Cambria Math"/>
            </a:endParaRPr>
          </a:p>
          <a:p>
            <a:pPr marL="411480">
              <a:lnSpc>
                <a:spcPts val="1855"/>
              </a:lnSpc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17086" y="2267534"/>
            <a:ext cx="1096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+ 4</a:t>
            </a:r>
            <a:r>
              <a:rPr dirty="0" sz="2800" spc="-220">
                <a:latin typeface="Cambria Math"/>
                <a:cs typeface="Cambria Math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31165" sz="3075" spc="390">
                <a:latin typeface="Cambria Math"/>
                <a:cs typeface="Cambria Math"/>
              </a:rPr>
              <a:t>𝑛</a:t>
            </a:r>
            <a:endParaRPr baseline="31165" sz="3075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41797" y="2369311"/>
            <a:ext cx="1024255" cy="328930"/>
          </a:xfrm>
          <a:custGeom>
            <a:avLst/>
            <a:gdLst/>
            <a:ahLst/>
            <a:cxnLst/>
            <a:rect l="l" t="t" r="r" b="b"/>
            <a:pathLst>
              <a:path w="1024254" h="328930">
                <a:moveTo>
                  <a:pt x="918844" y="0"/>
                </a:moveTo>
                <a:lnTo>
                  <a:pt x="914146" y="13335"/>
                </a:lnTo>
                <a:lnTo>
                  <a:pt x="933196" y="21595"/>
                </a:lnTo>
                <a:lnTo>
                  <a:pt x="949578" y="33035"/>
                </a:lnTo>
                <a:lnTo>
                  <a:pt x="974343" y="65404"/>
                </a:lnTo>
                <a:lnTo>
                  <a:pt x="988917" y="109156"/>
                </a:lnTo>
                <a:lnTo>
                  <a:pt x="993775" y="162813"/>
                </a:lnTo>
                <a:lnTo>
                  <a:pt x="992540" y="191791"/>
                </a:lnTo>
                <a:lnTo>
                  <a:pt x="982737" y="241841"/>
                </a:lnTo>
                <a:lnTo>
                  <a:pt x="963195" y="280912"/>
                </a:lnTo>
                <a:lnTo>
                  <a:pt x="933390" y="307288"/>
                </a:lnTo>
                <a:lnTo>
                  <a:pt x="914653" y="315595"/>
                </a:lnTo>
                <a:lnTo>
                  <a:pt x="918844" y="328929"/>
                </a:lnTo>
                <a:lnTo>
                  <a:pt x="963676" y="307879"/>
                </a:lnTo>
                <a:lnTo>
                  <a:pt x="996696" y="271399"/>
                </a:lnTo>
                <a:lnTo>
                  <a:pt x="1016984" y="222646"/>
                </a:lnTo>
                <a:lnTo>
                  <a:pt x="1023747" y="164464"/>
                </a:lnTo>
                <a:lnTo>
                  <a:pt x="1022036" y="134346"/>
                </a:lnTo>
                <a:lnTo>
                  <a:pt x="1008423" y="80918"/>
                </a:lnTo>
                <a:lnTo>
                  <a:pt x="981567" y="37415"/>
                </a:lnTo>
                <a:lnTo>
                  <a:pt x="942705" y="8598"/>
                </a:lnTo>
                <a:lnTo>
                  <a:pt x="918844" y="0"/>
                </a:lnTo>
                <a:close/>
              </a:path>
              <a:path w="102425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69003" y="2340686"/>
            <a:ext cx="1703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9635" algn="l"/>
              </a:tabLst>
            </a:pPr>
            <a:r>
              <a:rPr dirty="0" baseline="-4065" sz="3075" spc="67">
                <a:latin typeface="Cambria Math"/>
                <a:cs typeface="Cambria Math"/>
              </a:rPr>
              <a:t>𝑖=1</a:t>
            </a:r>
            <a:r>
              <a:rPr dirty="0" baseline="-4065" sz="3075" spc="15">
                <a:latin typeface="Cambria Math"/>
                <a:cs typeface="Cambria Math"/>
              </a:rPr>
              <a:t> </a:t>
            </a:r>
            <a:r>
              <a:rPr dirty="0" baseline="11904" sz="4200" spc="-7">
                <a:latin typeface="Cambria Math"/>
                <a:cs typeface="Cambria Math"/>
              </a:rPr>
              <a:t>𝑓	</a:t>
            </a:r>
            <a:r>
              <a:rPr dirty="0" baseline="11904" sz="4200" spc="44">
                <a:latin typeface="Cambria Math"/>
                <a:cs typeface="Cambria Math"/>
              </a:rPr>
              <a:t>𝑥</a:t>
            </a:r>
            <a:r>
              <a:rPr dirty="0" sz="2050" spc="30">
                <a:latin typeface="Cambria Math"/>
                <a:cs typeface="Cambria Math"/>
              </a:rPr>
              <a:t>2𝑖−1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3080" y="2267534"/>
            <a:ext cx="5670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38136" y="2122754"/>
            <a:ext cx="840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209">
                <a:latin typeface="Cambria Math"/>
                <a:cs typeface="Cambria Math"/>
              </a:rPr>
              <a:t>σ</a:t>
            </a:r>
            <a:r>
              <a:rPr dirty="0" sz="2050" spc="140">
                <a:latin typeface="Cambria Math"/>
                <a:cs typeface="Cambria Math"/>
              </a:rPr>
              <a:t>𝑛−1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5290" y="2369311"/>
            <a:ext cx="683895" cy="328930"/>
          </a:xfrm>
          <a:custGeom>
            <a:avLst/>
            <a:gdLst/>
            <a:ahLst/>
            <a:cxnLst/>
            <a:rect l="l" t="t" r="r" b="b"/>
            <a:pathLst>
              <a:path w="683895" h="328930">
                <a:moveTo>
                  <a:pt x="578992" y="0"/>
                </a:moveTo>
                <a:lnTo>
                  <a:pt x="574293" y="13335"/>
                </a:lnTo>
                <a:lnTo>
                  <a:pt x="593343" y="21595"/>
                </a:lnTo>
                <a:lnTo>
                  <a:pt x="609726" y="33035"/>
                </a:lnTo>
                <a:lnTo>
                  <a:pt x="634491" y="65404"/>
                </a:lnTo>
                <a:lnTo>
                  <a:pt x="649065" y="109156"/>
                </a:lnTo>
                <a:lnTo>
                  <a:pt x="653923" y="162813"/>
                </a:lnTo>
                <a:lnTo>
                  <a:pt x="652688" y="191791"/>
                </a:lnTo>
                <a:lnTo>
                  <a:pt x="642885" y="241841"/>
                </a:lnTo>
                <a:lnTo>
                  <a:pt x="623343" y="280912"/>
                </a:lnTo>
                <a:lnTo>
                  <a:pt x="593538" y="307288"/>
                </a:lnTo>
                <a:lnTo>
                  <a:pt x="574801" y="315595"/>
                </a:lnTo>
                <a:lnTo>
                  <a:pt x="578992" y="328929"/>
                </a:lnTo>
                <a:lnTo>
                  <a:pt x="623824" y="307879"/>
                </a:lnTo>
                <a:lnTo>
                  <a:pt x="656843" y="271399"/>
                </a:lnTo>
                <a:lnTo>
                  <a:pt x="677132" y="222646"/>
                </a:lnTo>
                <a:lnTo>
                  <a:pt x="683894" y="164464"/>
                </a:lnTo>
                <a:lnTo>
                  <a:pt x="682184" y="134346"/>
                </a:lnTo>
                <a:lnTo>
                  <a:pt x="668571" y="80918"/>
                </a:lnTo>
                <a:lnTo>
                  <a:pt x="641715" y="37415"/>
                </a:lnTo>
                <a:lnTo>
                  <a:pt x="602853" y="8598"/>
                </a:lnTo>
                <a:lnTo>
                  <a:pt x="578992" y="0"/>
                </a:lnTo>
                <a:close/>
              </a:path>
              <a:path w="68389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89596" y="2357450"/>
            <a:ext cx="14274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10870" algn="l"/>
                <a:tab pos="963294" algn="l"/>
              </a:tabLst>
            </a:pPr>
            <a:r>
              <a:rPr dirty="0" sz="2050" spc="45">
                <a:latin typeface="Cambria Math"/>
                <a:cs typeface="Cambria Math"/>
              </a:rPr>
              <a:t>𝑖=1	</a:t>
            </a:r>
            <a:r>
              <a:rPr dirty="0" baseline="13888" sz="4200" spc="-7">
                <a:latin typeface="Cambria Math"/>
                <a:cs typeface="Cambria Math"/>
              </a:rPr>
              <a:t>𝑓	</a:t>
            </a:r>
            <a:r>
              <a:rPr dirty="0" baseline="13888" sz="4200" spc="30">
                <a:latin typeface="Cambria Math"/>
                <a:cs typeface="Cambria Math"/>
              </a:rPr>
              <a:t>𝑥</a:t>
            </a:r>
            <a:r>
              <a:rPr dirty="0" baseline="4065" sz="3075" spc="30">
                <a:latin typeface="Cambria Math"/>
                <a:cs typeface="Cambria Math"/>
              </a:rPr>
              <a:t>2𝑖</a:t>
            </a:r>
            <a:endParaRPr baseline="4065" sz="3075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91702" y="2267534"/>
            <a:ext cx="1570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55">
                <a:latin typeface="Cambria Math"/>
                <a:cs typeface="Cambria Math"/>
              </a:rPr>
              <a:t> </a:t>
            </a:r>
            <a:r>
              <a:rPr dirty="0" sz="2800" spc="55">
                <a:latin typeface="Cambria Math"/>
                <a:cs typeface="Cambria Math"/>
              </a:rPr>
              <a:t>𝑓(𝑥</a:t>
            </a:r>
            <a:r>
              <a:rPr dirty="0" baseline="-16260" sz="3075" spc="82">
                <a:latin typeface="Cambria Math"/>
                <a:cs typeface="Cambria Math"/>
              </a:rPr>
              <a:t>2𝑛</a:t>
            </a:r>
            <a:r>
              <a:rPr dirty="0" sz="2800" spc="55">
                <a:latin typeface="Cambria Math"/>
                <a:cs typeface="Cambria Math"/>
              </a:rPr>
              <a:t>)]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04228" y="3037712"/>
            <a:ext cx="4112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————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复合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Simps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2800" spc="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6939" y="3720160"/>
            <a:ext cx="1447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误差为：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285" y="4795265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65426" y="4726940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4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646"/>
                </a:lnTo>
                <a:lnTo>
                  <a:pt x="438531" y="164465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21964" y="4879975"/>
            <a:ext cx="306705" cy="22860"/>
          </a:xfrm>
          <a:custGeom>
            <a:avLst/>
            <a:gdLst/>
            <a:ahLst/>
            <a:cxnLst/>
            <a:rect l="l" t="t" r="r" b="b"/>
            <a:pathLst>
              <a:path w="306704" h="22860">
                <a:moveTo>
                  <a:pt x="306324" y="0"/>
                </a:moveTo>
                <a:lnTo>
                  <a:pt x="0" y="0"/>
                </a:lnTo>
                <a:lnTo>
                  <a:pt x="0" y="22860"/>
                </a:lnTo>
                <a:lnTo>
                  <a:pt x="306324" y="22860"/>
                </a:lnTo>
                <a:lnTo>
                  <a:pt x="306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515995" y="4900421"/>
            <a:ext cx="3187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5">
                <a:latin typeface="Cambria Math"/>
                <a:cs typeface="Cambria Math"/>
              </a:rPr>
              <a:t>9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27119" y="4812029"/>
            <a:ext cx="465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06194" y="4418838"/>
            <a:ext cx="2552700" cy="659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34035">
              <a:lnSpc>
                <a:spcPts val="2050"/>
              </a:lnSpc>
              <a:spcBef>
                <a:spcPts val="90"/>
              </a:spcBef>
            </a:pPr>
            <a:r>
              <a:rPr dirty="0" baseline="-20325" sz="3075" spc="270">
                <a:latin typeface="Cambria Math"/>
                <a:cs typeface="Cambria Math"/>
              </a:rPr>
              <a:t>ℎ</a:t>
            </a:r>
            <a:r>
              <a:rPr dirty="0" sz="1650" spc="85">
                <a:latin typeface="Cambria Math"/>
                <a:cs typeface="Cambria Math"/>
              </a:rPr>
              <a:t>5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2950"/>
              </a:lnSpc>
              <a:tabLst>
                <a:tab pos="575945" algn="l"/>
                <a:tab pos="1028065" algn="l"/>
                <a:tab pos="2081530" algn="l"/>
              </a:tabLst>
            </a:pPr>
            <a:r>
              <a:rPr dirty="0" sz="2800" spc="-5">
                <a:latin typeface="Cambria Math"/>
                <a:cs typeface="Cambria Math"/>
              </a:rPr>
              <a:t>𝐸	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	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31165" sz="3075" spc="390">
                <a:latin typeface="Cambria Math"/>
                <a:cs typeface="Cambria Math"/>
              </a:rPr>
              <a:t>𝑛</a:t>
            </a:r>
            <a:endParaRPr baseline="31165" sz="3075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78196" y="4668139"/>
            <a:ext cx="320040" cy="240029"/>
          </a:xfrm>
          <a:custGeom>
            <a:avLst/>
            <a:gdLst/>
            <a:ahLst/>
            <a:cxnLst/>
            <a:rect l="l" t="t" r="r" b="b"/>
            <a:pathLst>
              <a:path w="320039" h="240029">
                <a:moveTo>
                  <a:pt x="243077" y="0"/>
                </a:moveTo>
                <a:lnTo>
                  <a:pt x="239649" y="9779"/>
                </a:lnTo>
                <a:lnTo>
                  <a:pt x="253531" y="15801"/>
                </a:lnTo>
                <a:lnTo>
                  <a:pt x="265461" y="24145"/>
                </a:lnTo>
                <a:lnTo>
                  <a:pt x="289704" y="62829"/>
                </a:lnTo>
                <a:lnTo>
                  <a:pt x="297688" y="118872"/>
                </a:lnTo>
                <a:lnTo>
                  <a:pt x="296804" y="140013"/>
                </a:lnTo>
                <a:lnTo>
                  <a:pt x="283463" y="191769"/>
                </a:lnTo>
                <a:lnTo>
                  <a:pt x="253674" y="224202"/>
                </a:lnTo>
                <a:lnTo>
                  <a:pt x="240029" y="230250"/>
                </a:lnTo>
                <a:lnTo>
                  <a:pt x="243077" y="240030"/>
                </a:lnTo>
                <a:lnTo>
                  <a:pt x="288869" y="212812"/>
                </a:lnTo>
                <a:lnTo>
                  <a:pt x="314642" y="162512"/>
                </a:lnTo>
                <a:lnTo>
                  <a:pt x="319531" y="120142"/>
                </a:lnTo>
                <a:lnTo>
                  <a:pt x="318293" y="98115"/>
                </a:lnTo>
                <a:lnTo>
                  <a:pt x="308387" y="59062"/>
                </a:lnTo>
                <a:lnTo>
                  <a:pt x="275732" y="15398"/>
                </a:lnTo>
                <a:lnTo>
                  <a:pt x="260482" y="6282"/>
                </a:lnTo>
                <a:lnTo>
                  <a:pt x="243077" y="0"/>
                </a:lnTo>
                <a:close/>
              </a:path>
              <a:path w="320039" h="240029">
                <a:moveTo>
                  <a:pt x="76580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30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0" y="118872"/>
                </a:lnTo>
                <a:lnTo>
                  <a:pt x="22854" y="98365"/>
                </a:lnTo>
                <a:lnTo>
                  <a:pt x="36194" y="47752"/>
                </a:lnTo>
                <a:lnTo>
                  <a:pt x="66127" y="15801"/>
                </a:lnTo>
                <a:lnTo>
                  <a:pt x="80010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601590" y="4496561"/>
            <a:ext cx="551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dirty="0" baseline="-19841" sz="4200" spc="-7">
                <a:latin typeface="Cambria Math"/>
                <a:cs typeface="Cambria Math"/>
              </a:rPr>
              <a:t>𝑓	</a:t>
            </a:r>
            <a:r>
              <a:rPr dirty="0" sz="2050" spc="45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67705" y="4726940"/>
            <a:ext cx="429895" cy="328930"/>
          </a:xfrm>
          <a:custGeom>
            <a:avLst/>
            <a:gdLst/>
            <a:ahLst/>
            <a:cxnLst/>
            <a:rect l="l" t="t" r="r" b="b"/>
            <a:pathLst>
              <a:path w="429895" h="328929">
                <a:moveTo>
                  <a:pt x="324485" y="0"/>
                </a:moveTo>
                <a:lnTo>
                  <a:pt x="319786" y="13335"/>
                </a:lnTo>
                <a:lnTo>
                  <a:pt x="338836" y="21595"/>
                </a:lnTo>
                <a:lnTo>
                  <a:pt x="355219" y="33035"/>
                </a:lnTo>
                <a:lnTo>
                  <a:pt x="379984" y="65405"/>
                </a:lnTo>
                <a:lnTo>
                  <a:pt x="394557" y="109156"/>
                </a:lnTo>
                <a:lnTo>
                  <a:pt x="399415" y="162814"/>
                </a:lnTo>
                <a:lnTo>
                  <a:pt x="398180" y="191791"/>
                </a:lnTo>
                <a:lnTo>
                  <a:pt x="388377" y="241841"/>
                </a:lnTo>
                <a:lnTo>
                  <a:pt x="368835" y="280912"/>
                </a:lnTo>
                <a:lnTo>
                  <a:pt x="339030" y="307288"/>
                </a:lnTo>
                <a:lnTo>
                  <a:pt x="320294" y="315595"/>
                </a:lnTo>
                <a:lnTo>
                  <a:pt x="324485" y="328930"/>
                </a:lnTo>
                <a:lnTo>
                  <a:pt x="369316" y="307879"/>
                </a:lnTo>
                <a:lnTo>
                  <a:pt x="402336" y="271399"/>
                </a:lnTo>
                <a:lnTo>
                  <a:pt x="422624" y="222646"/>
                </a:lnTo>
                <a:lnTo>
                  <a:pt x="429387" y="164465"/>
                </a:lnTo>
                <a:lnTo>
                  <a:pt x="427676" y="134346"/>
                </a:lnTo>
                <a:lnTo>
                  <a:pt x="414063" y="80918"/>
                </a:lnTo>
                <a:lnTo>
                  <a:pt x="387207" y="37415"/>
                </a:lnTo>
                <a:lnTo>
                  <a:pt x="348345" y="8598"/>
                </a:lnTo>
                <a:lnTo>
                  <a:pt x="324485" y="0"/>
                </a:lnTo>
                <a:close/>
              </a:path>
              <a:path w="429895" h="328929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28"/>
                </a:lnTo>
                <a:lnTo>
                  <a:pt x="15216" y="248207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72227" y="4626102"/>
            <a:ext cx="212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𝜂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789040" y="4417314"/>
            <a:ext cx="2956560" cy="452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894080">
              <a:lnSpc>
                <a:spcPts val="785"/>
              </a:lnSpc>
              <a:spcBef>
                <a:spcPts val="500"/>
              </a:spcBef>
            </a:pPr>
            <a:r>
              <a:rPr dirty="0" sz="1650" spc="85"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2165"/>
              </a:lnSpc>
              <a:tabLst>
                <a:tab pos="1033144" algn="l"/>
              </a:tabLst>
            </a:pPr>
            <a:r>
              <a:rPr dirty="0" baseline="-32738" sz="4200" spc="-7">
                <a:latin typeface="Cambria Math"/>
                <a:cs typeface="Cambria Math"/>
              </a:rPr>
              <a:t>=</a:t>
            </a:r>
            <a:r>
              <a:rPr dirty="0" baseline="-32738" sz="4200" spc="240">
                <a:latin typeface="Cambria Math"/>
                <a:cs typeface="Cambria Math"/>
              </a:rPr>
              <a:t> </a:t>
            </a:r>
            <a:r>
              <a:rPr dirty="0" baseline="-32738" sz="4200" spc="-7">
                <a:latin typeface="Cambria Math"/>
                <a:cs typeface="Cambria Math"/>
              </a:rPr>
              <a:t>−</a:t>
            </a:r>
            <a:r>
              <a:rPr dirty="0" baseline="-32738" sz="4200" spc="-225">
                <a:latin typeface="Cambria Math"/>
                <a:cs typeface="Cambria Math"/>
              </a:rPr>
              <a:t> </a:t>
            </a:r>
            <a:r>
              <a:rPr dirty="0" sz="2050" spc="130">
                <a:latin typeface="Cambria Math"/>
                <a:cs typeface="Cambria Math"/>
              </a:rPr>
              <a:t>ℎ	</a:t>
            </a:r>
            <a:r>
              <a:rPr dirty="0" sz="2050" spc="60">
                <a:latin typeface="Cambria Math"/>
                <a:cs typeface="Cambria Math"/>
              </a:rPr>
              <a:t>(𝑏−𝑎)</a:t>
            </a:r>
            <a:r>
              <a:rPr dirty="0" sz="2050" spc="-35">
                <a:latin typeface="Cambria Math"/>
                <a:cs typeface="Cambria Math"/>
              </a:rPr>
              <a:t> </a:t>
            </a:r>
            <a:r>
              <a:rPr dirty="0" baseline="-32738" sz="4200" spc="82">
                <a:latin typeface="Cambria Math"/>
                <a:cs typeface="Cambria Math"/>
              </a:rPr>
              <a:t>𝑓</a:t>
            </a:r>
            <a:r>
              <a:rPr dirty="0" baseline="-16260" sz="3075" spc="82">
                <a:latin typeface="Cambria Math"/>
                <a:cs typeface="Cambria Math"/>
              </a:rPr>
              <a:t>(4)</a:t>
            </a:r>
            <a:r>
              <a:rPr dirty="0" baseline="-32738" sz="4200" spc="82">
                <a:latin typeface="Cambria Math"/>
                <a:cs typeface="Cambria Math"/>
              </a:rPr>
              <a:t>(𝜂)</a:t>
            </a:r>
            <a:endParaRPr baseline="-32738" sz="42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15100" y="4879975"/>
            <a:ext cx="1042669" cy="22860"/>
          </a:xfrm>
          <a:custGeom>
            <a:avLst/>
            <a:gdLst/>
            <a:ahLst/>
            <a:cxnLst/>
            <a:rect l="l" t="t" r="r" b="b"/>
            <a:pathLst>
              <a:path w="1042670" h="22860">
                <a:moveTo>
                  <a:pt x="1042416" y="0"/>
                </a:moveTo>
                <a:lnTo>
                  <a:pt x="0" y="0"/>
                </a:lnTo>
                <a:lnTo>
                  <a:pt x="0" y="22860"/>
                </a:lnTo>
                <a:lnTo>
                  <a:pt x="1042416" y="22860"/>
                </a:lnTo>
                <a:lnTo>
                  <a:pt x="1042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797420" y="4900421"/>
            <a:ext cx="4756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1</a:t>
            </a:r>
            <a:r>
              <a:rPr dirty="0" sz="2050" spc="50">
                <a:latin typeface="Cambria Math"/>
                <a:cs typeface="Cambria Math"/>
              </a:rPr>
              <a:t>8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126473" y="4626102"/>
            <a:ext cx="1454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5">
                <a:latin typeface="Cambria Math"/>
                <a:cs typeface="Cambria Math"/>
              </a:rPr>
              <a:t>𝜂</a:t>
            </a:r>
            <a:r>
              <a:rPr dirty="0" sz="2800" spc="35">
                <a:latin typeface="宋体"/>
                <a:cs typeface="宋体"/>
              </a:rPr>
              <a:t>∈</a:t>
            </a:r>
            <a:r>
              <a:rPr dirty="0" sz="2800" spc="-950">
                <a:latin typeface="宋体"/>
                <a:cs typeface="宋体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[𝑎,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4228" y="5400547"/>
            <a:ext cx="2867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————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误差公式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6305" y="391159"/>
            <a:ext cx="62109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第五节</a:t>
            </a:r>
            <a:r>
              <a:rPr dirty="0" sz="3200" spc="-7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外推技术与</a:t>
            </a:r>
            <a:r>
              <a:rPr dirty="0" sz="3200" spc="-5">
                <a:latin typeface="Times New Roman"/>
                <a:cs typeface="Times New Roman"/>
              </a:rPr>
              <a:t>Romberg</a:t>
            </a:r>
            <a:r>
              <a:rPr dirty="0" sz="3200" spc="-15">
                <a:latin typeface="宋体"/>
                <a:cs typeface="宋体"/>
              </a:rPr>
              <a:t>积</a:t>
            </a:r>
            <a:r>
              <a:rPr dirty="0" sz="3200">
                <a:latin typeface="宋体"/>
                <a:cs typeface="宋体"/>
              </a:rPr>
              <a:t>分法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1238504"/>
            <a:ext cx="10357485" cy="1687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1 </a:t>
            </a:r>
            <a:r>
              <a:rPr dirty="0" sz="2800" spc="-5">
                <a:latin typeface="宋体"/>
                <a:cs typeface="宋体"/>
              </a:rPr>
              <a:t>外推技术</a:t>
            </a:r>
            <a:endParaRPr sz="2800">
              <a:latin typeface="宋体"/>
              <a:cs typeface="宋体"/>
            </a:endParaRPr>
          </a:p>
          <a:p>
            <a:pPr marL="38100" marR="30480" indent="354965">
              <a:lnSpc>
                <a:spcPct val="130000"/>
              </a:lnSpc>
              <a:spcBef>
                <a:spcPts val="1000"/>
              </a:spcBef>
            </a:pPr>
            <a:r>
              <a:rPr dirty="0" sz="2800" spc="-5">
                <a:latin typeface="宋体"/>
                <a:cs typeface="宋体"/>
              </a:rPr>
              <a:t>设有一个常数</a:t>
            </a:r>
            <a:r>
              <a:rPr dirty="0" sz="2800" spc="70">
                <a:latin typeface="Cambria Math"/>
                <a:cs typeface="Cambria Math"/>
              </a:rPr>
              <a:t>𝐹</a:t>
            </a:r>
            <a:r>
              <a:rPr dirty="0" baseline="27100" sz="3075" spc="104">
                <a:latin typeface="Cambria Math"/>
                <a:cs typeface="Cambria Math"/>
              </a:rPr>
              <a:t>∗</a:t>
            </a:r>
            <a:r>
              <a:rPr dirty="0" sz="2800" spc="7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由一个依赖于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>
                <a:latin typeface="宋体"/>
                <a:cs typeface="宋体"/>
              </a:rPr>
              <a:t>算</a:t>
            </a:r>
            <a:r>
              <a:rPr dirty="0" sz="2800" spc="-5">
                <a:latin typeface="宋体"/>
                <a:cs typeface="宋体"/>
              </a:rPr>
              <a:t>法</a:t>
            </a:r>
            <a:r>
              <a:rPr dirty="0" sz="2800" spc="20">
                <a:latin typeface="Cambria Math"/>
                <a:cs typeface="Cambria Math"/>
              </a:rPr>
              <a:t>𝐹(ℎ)(ℎ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&gt;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0)</a:t>
            </a:r>
            <a:r>
              <a:rPr dirty="0" sz="2800" spc="-5">
                <a:latin typeface="宋体"/>
                <a:cs typeface="宋体"/>
              </a:rPr>
              <a:t>去</a:t>
            </a:r>
            <a:r>
              <a:rPr dirty="0" sz="2800" spc="5">
                <a:latin typeface="宋体"/>
                <a:cs typeface="宋体"/>
              </a:rPr>
              <a:t>逼</a:t>
            </a:r>
            <a:r>
              <a:rPr dirty="0" sz="2800" spc="-5">
                <a:latin typeface="宋体"/>
                <a:cs typeface="宋体"/>
              </a:rPr>
              <a:t>近，其 中</a:t>
            </a:r>
            <a:r>
              <a:rPr dirty="0" sz="2800" spc="110">
                <a:latin typeface="Cambria Math"/>
                <a:cs typeface="Cambria Math"/>
              </a:rPr>
              <a:t>𝐹</a:t>
            </a:r>
            <a:r>
              <a:rPr dirty="0" baseline="27100" sz="3075" spc="165">
                <a:latin typeface="Cambria Math"/>
                <a:cs typeface="Cambria Math"/>
              </a:rPr>
              <a:t>∗</a:t>
            </a:r>
            <a:r>
              <a:rPr dirty="0" sz="2800" spc="-5">
                <a:latin typeface="宋体"/>
                <a:cs typeface="宋体"/>
              </a:rPr>
              <a:t>与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sz="2800" spc="-5">
                <a:latin typeface="宋体"/>
                <a:cs typeface="宋体"/>
              </a:rPr>
              <a:t>无关，并已知</a:t>
            </a:r>
            <a:r>
              <a:rPr dirty="0" sz="2800" spc="35">
                <a:latin typeface="Cambria Math"/>
                <a:cs typeface="Cambria Math"/>
              </a:rPr>
              <a:t>𝐹(ℎ)</a:t>
            </a:r>
            <a:r>
              <a:rPr dirty="0" sz="2800" spc="-5">
                <a:latin typeface="宋体"/>
                <a:cs typeface="宋体"/>
              </a:rPr>
              <a:t>逼</a:t>
            </a:r>
            <a:r>
              <a:rPr dirty="0" sz="2800" spc="-10">
                <a:latin typeface="宋体"/>
                <a:cs typeface="宋体"/>
              </a:rPr>
              <a:t>近</a:t>
            </a:r>
            <a:r>
              <a:rPr dirty="0" sz="2800" spc="110">
                <a:latin typeface="Cambria Math"/>
                <a:cs typeface="Cambria Math"/>
              </a:rPr>
              <a:t>𝐹</a:t>
            </a:r>
            <a:r>
              <a:rPr dirty="0" baseline="27100" sz="3075" spc="165">
                <a:latin typeface="Cambria Math"/>
                <a:cs typeface="Cambria Math"/>
              </a:rPr>
              <a:t>∗</a:t>
            </a:r>
            <a:r>
              <a:rPr dirty="0" sz="2800" spc="-5">
                <a:latin typeface="宋体"/>
                <a:cs typeface="宋体"/>
              </a:rPr>
              <a:t>的截断误差</a:t>
            </a:r>
            <a:r>
              <a:rPr dirty="0" sz="2800">
                <a:latin typeface="宋体"/>
                <a:cs typeface="宋体"/>
              </a:rPr>
              <a:t>为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3165474"/>
            <a:ext cx="7968615" cy="2498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𝐹</a:t>
            </a:r>
            <a:r>
              <a:rPr dirty="0" baseline="27100" sz="3075" spc="75">
                <a:latin typeface="Cambria Math"/>
                <a:cs typeface="Cambria Math"/>
              </a:rPr>
              <a:t>∗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470">
                <a:latin typeface="Cambria Math"/>
                <a:cs typeface="Cambria Math"/>
              </a:rPr>
              <a:t> </a:t>
            </a:r>
            <a:r>
              <a:rPr dirty="0" sz="2800" spc="35">
                <a:latin typeface="Cambria Math"/>
                <a:cs typeface="Cambria Math"/>
              </a:rPr>
              <a:t>𝐹(ℎ) </a:t>
            </a:r>
            <a:r>
              <a:rPr dirty="0" sz="2800" spc="-5">
                <a:latin typeface="Cambria Math"/>
                <a:cs typeface="Cambria Math"/>
              </a:rPr>
              <a:t>= </a:t>
            </a:r>
            <a:r>
              <a:rPr dirty="0" sz="2800" spc="65">
                <a:latin typeface="Cambria Math"/>
                <a:cs typeface="Cambria Math"/>
              </a:rPr>
              <a:t>𝑎</a:t>
            </a:r>
            <a:r>
              <a:rPr dirty="0" baseline="-16260" sz="3075" spc="97">
                <a:latin typeface="Cambria Math"/>
                <a:cs typeface="Cambria Math"/>
              </a:rPr>
              <a:t>1</a:t>
            </a:r>
            <a:r>
              <a:rPr dirty="0" sz="2800" spc="65">
                <a:latin typeface="Cambria Math"/>
                <a:cs typeface="Cambria Math"/>
              </a:rPr>
              <a:t>ℎ</a:t>
            </a:r>
            <a:r>
              <a:rPr dirty="0" baseline="27100" sz="3075" spc="97">
                <a:latin typeface="Cambria Math"/>
                <a:cs typeface="Cambria Math"/>
              </a:rPr>
              <a:t>𝑝1 </a:t>
            </a:r>
            <a:r>
              <a:rPr dirty="0" sz="2800" spc="-5">
                <a:latin typeface="Cambria Math"/>
                <a:cs typeface="Cambria Math"/>
              </a:rPr>
              <a:t>+ </a:t>
            </a:r>
            <a:r>
              <a:rPr dirty="0" sz="2800" spc="75">
                <a:latin typeface="Cambria Math"/>
                <a:cs typeface="Cambria Math"/>
              </a:rPr>
              <a:t>𝑎</a:t>
            </a:r>
            <a:r>
              <a:rPr dirty="0" baseline="-16260" sz="3075" spc="112">
                <a:latin typeface="Cambria Math"/>
                <a:cs typeface="Cambria Math"/>
              </a:rPr>
              <a:t>2</a:t>
            </a:r>
            <a:r>
              <a:rPr dirty="0" sz="2800" spc="75">
                <a:latin typeface="Cambria Math"/>
                <a:cs typeface="Cambria Math"/>
              </a:rPr>
              <a:t>ℎ</a:t>
            </a:r>
            <a:r>
              <a:rPr dirty="0" baseline="27100" sz="3075" spc="112">
                <a:latin typeface="Cambria Math"/>
                <a:cs typeface="Cambria Math"/>
              </a:rPr>
              <a:t>𝑝2 </a:t>
            </a:r>
            <a:r>
              <a:rPr dirty="0" sz="2800" spc="-5">
                <a:latin typeface="Cambria Math"/>
                <a:cs typeface="Cambria Math"/>
              </a:rPr>
              <a:t>+ ⋯ + </a:t>
            </a:r>
            <a:r>
              <a:rPr dirty="0" sz="2800" spc="110">
                <a:latin typeface="Cambria Math"/>
                <a:cs typeface="Cambria Math"/>
              </a:rPr>
              <a:t>𝑎</a:t>
            </a:r>
            <a:r>
              <a:rPr dirty="0" baseline="-16260" sz="3075" spc="165">
                <a:latin typeface="Cambria Math"/>
                <a:cs typeface="Cambria Math"/>
              </a:rPr>
              <a:t>𝑘</a:t>
            </a:r>
            <a:r>
              <a:rPr dirty="0" sz="2800" spc="110">
                <a:latin typeface="Cambria Math"/>
                <a:cs typeface="Cambria Math"/>
              </a:rPr>
              <a:t>ℎ</a:t>
            </a:r>
            <a:r>
              <a:rPr dirty="0" baseline="27100" sz="3075" spc="165">
                <a:latin typeface="Cambria Math"/>
                <a:cs typeface="Cambria Math"/>
              </a:rPr>
              <a:t>𝑝𝑘 </a:t>
            </a:r>
            <a:r>
              <a:rPr dirty="0" sz="2800" spc="-5">
                <a:latin typeface="Cambria Math"/>
                <a:cs typeface="Cambria Math"/>
              </a:rPr>
              <a:t>+ ⋯</a:t>
            </a:r>
            <a:endParaRPr sz="2800">
              <a:latin typeface="Cambria Math"/>
              <a:cs typeface="Cambria Math"/>
            </a:endParaRPr>
          </a:p>
          <a:p>
            <a:pPr marL="952500" marR="1544955" indent="-915035">
              <a:lnSpc>
                <a:spcPct val="159700"/>
              </a:lnSpc>
              <a:spcBef>
                <a:spcPts val="20"/>
              </a:spcBef>
            </a:pPr>
            <a:r>
              <a:rPr dirty="0" sz="2800" spc="-5">
                <a:latin typeface="宋体"/>
                <a:cs typeface="宋体"/>
              </a:rPr>
              <a:t>其</a:t>
            </a:r>
            <a:r>
              <a:rPr dirty="0" sz="2800" spc="-10">
                <a:latin typeface="宋体"/>
                <a:cs typeface="宋体"/>
              </a:rPr>
              <a:t>中</a:t>
            </a:r>
            <a:r>
              <a:rPr dirty="0" sz="2800" spc="65">
                <a:latin typeface="Cambria Math"/>
                <a:cs typeface="Cambria Math"/>
              </a:rPr>
              <a:t>𝑎</a:t>
            </a:r>
            <a:r>
              <a:rPr dirty="0" baseline="-16260" sz="3075" spc="97">
                <a:latin typeface="Cambria Math"/>
                <a:cs typeface="Cambria Math"/>
              </a:rPr>
              <a:t>𝑘</a:t>
            </a:r>
            <a:r>
              <a:rPr dirty="0" sz="2800" spc="65">
                <a:latin typeface="Cambria Math"/>
                <a:cs typeface="Cambria Math"/>
              </a:rPr>
              <a:t>(𝑘</a:t>
            </a:r>
            <a:r>
              <a:rPr dirty="0" sz="2800" spc="2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1,2,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5">
                <a:latin typeface="宋体"/>
                <a:cs typeface="宋体"/>
              </a:rPr>
              <a:t>是与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sz="2800" spc="-5">
                <a:latin typeface="宋体"/>
                <a:cs typeface="宋体"/>
              </a:rPr>
              <a:t>无关的常数，且 </a:t>
            </a:r>
            <a:r>
              <a:rPr dirty="0" sz="2800" spc="-5">
                <a:latin typeface="Cambria Math"/>
                <a:cs typeface="Cambria Math"/>
              </a:rPr>
              <a:t>0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5">
                <a:latin typeface="Cambria Math"/>
                <a:cs typeface="Cambria Math"/>
              </a:rPr>
              <a:t>𝑝</a:t>
            </a:r>
            <a:r>
              <a:rPr dirty="0" baseline="-16260" sz="3075" spc="-82">
                <a:latin typeface="Cambria Math"/>
                <a:cs typeface="Cambria Math"/>
              </a:rPr>
              <a:t>1</a:t>
            </a:r>
            <a:r>
              <a:rPr dirty="0" baseline="-16260" sz="3075" spc="6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𝑝</a:t>
            </a:r>
            <a:r>
              <a:rPr dirty="0" baseline="-16260" sz="3075" spc="-37">
                <a:latin typeface="Cambria Math"/>
                <a:cs typeface="Cambria Math"/>
              </a:rPr>
              <a:t>2</a:t>
            </a:r>
            <a:r>
              <a:rPr dirty="0" baseline="-16260" sz="3075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𝑝</a:t>
            </a:r>
            <a:r>
              <a:rPr dirty="0" baseline="-16260" sz="3075" spc="22">
                <a:latin typeface="Cambria Math"/>
                <a:cs typeface="Cambria Math"/>
              </a:rPr>
              <a:t>𝑘−1</a:t>
            </a:r>
            <a:r>
              <a:rPr dirty="0" baseline="-16260" sz="3075" spc="66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5">
                <a:latin typeface="Cambria Math"/>
                <a:cs typeface="Cambria Math"/>
              </a:rPr>
              <a:t>𝑝</a:t>
            </a:r>
            <a:r>
              <a:rPr dirty="0" baseline="-16260" sz="3075" spc="7">
                <a:latin typeface="Cambria Math"/>
                <a:cs typeface="Cambria Math"/>
              </a:rPr>
              <a:t>𝑘</a:t>
            </a:r>
            <a:r>
              <a:rPr dirty="0" baseline="-16260" sz="3075" spc="6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&lt;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05"/>
              </a:spcBef>
            </a:pPr>
            <a:r>
              <a:rPr dirty="0" sz="2800" spc="-5">
                <a:latin typeface="宋体"/>
                <a:cs typeface="宋体"/>
              </a:rPr>
              <a:t>也就是说，</a:t>
            </a:r>
            <a:r>
              <a:rPr dirty="0" sz="2800" spc="-695">
                <a:latin typeface="宋体"/>
                <a:cs typeface="宋体"/>
              </a:rPr>
              <a:t> </a:t>
            </a:r>
            <a:r>
              <a:rPr dirty="0" sz="2800" spc="35">
                <a:latin typeface="Cambria Math"/>
                <a:cs typeface="Cambria Math"/>
              </a:rPr>
              <a:t>𝐹(ℎ)</a:t>
            </a:r>
            <a:r>
              <a:rPr dirty="0" sz="2800" spc="-5">
                <a:latin typeface="宋体"/>
                <a:cs typeface="宋体"/>
              </a:rPr>
              <a:t>逼近</a:t>
            </a:r>
            <a:r>
              <a:rPr dirty="0" sz="2800" spc="110">
                <a:latin typeface="Cambria Math"/>
                <a:cs typeface="Cambria Math"/>
              </a:rPr>
              <a:t>𝐹</a:t>
            </a:r>
            <a:r>
              <a:rPr dirty="0" baseline="27100" sz="3075" spc="165">
                <a:latin typeface="Cambria Math"/>
                <a:cs typeface="Cambria Math"/>
              </a:rPr>
              <a:t>∗</a:t>
            </a:r>
            <a:r>
              <a:rPr dirty="0" sz="2800" spc="-5">
                <a:latin typeface="宋体"/>
                <a:cs typeface="宋体"/>
              </a:rPr>
              <a:t>的误差阶是</a:t>
            </a:r>
            <a:r>
              <a:rPr dirty="0" sz="2800" spc="114">
                <a:latin typeface="Cambria Math"/>
                <a:cs typeface="Cambria Math"/>
              </a:rPr>
              <a:t>ℎ</a:t>
            </a:r>
            <a:r>
              <a:rPr dirty="0" baseline="27100" sz="3075" spc="172">
                <a:latin typeface="Cambria Math"/>
                <a:cs typeface="Cambria Math"/>
              </a:rPr>
              <a:t>𝑝1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9581" y="3165474"/>
            <a:ext cx="440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2381" y="697814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8649"/>
            <a:ext cx="9634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宋体"/>
                <a:cs typeface="宋体"/>
              </a:rPr>
              <a:t>现在提出问题：能否利</a:t>
            </a:r>
            <a:r>
              <a:rPr dirty="0" sz="2800" spc="-5">
                <a:latin typeface="宋体"/>
                <a:cs typeface="宋体"/>
              </a:rPr>
              <a:t>用</a:t>
            </a:r>
            <a:r>
              <a:rPr dirty="0" sz="2800" spc="35">
                <a:latin typeface="Cambria Math"/>
                <a:cs typeface="Cambria Math"/>
              </a:rPr>
              <a:t>𝐹(ℎ)</a:t>
            </a:r>
            <a:r>
              <a:rPr dirty="0" sz="2800" spc="-5">
                <a:latin typeface="宋体"/>
                <a:cs typeface="宋体"/>
              </a:rPr>
              <a:t>构造出</a:t>
            </a:r>
            <a:r>
              <a:rPr dirty="0" sz="2800" spc="-15">
                <a:latin typeface="宋体"/>
                <a:cs typeface="宋体"/>
              </a:rPr>
              <a:t>一</a:t>
            </a:r>
            <a:r>
              <a:rPr dirty="0" sz="2800">
                <a:latin typeface="宋体"/>
                <a:cs typeface="宋体"/>
              </a:rPr>
              <a:t>个</a:t>
            </a:r>
            <a:r>
              <a:rPr dirty="0" sz="2800" spc="-5">
                <a:latin typeface="宋体"/>
                <a:cs typeface="宋体"/>
              </a:rPr>
              <a:t>新的算</a:t>
            </a:r>
            <a:r>
              <a:rPr dirty="0" sz="2800">
                <a:latin typeface="宋体"/>
                <a:cs typeface="宋体"/>
              </a:rPr>
              <a:t>法</a:t>
            </a:r>
            <a:r>
              <a:rPr dirty="0" sz="2800" spc="-5">
                <a:latin typeface="Cambria Math"/>
                <a:cs typeface="Cambria Math"/>
              </a:rPr>
              <a:t>𝐹</a:t>
            </a:r>
            <a:r>
              <a:rPr dirty="0" sz="2800" spc="305">
                <a:latin typeface="Cambria Math"/>
                <a:cs typeface="Cambria Math"/>
              </a:rPr>
              <a:t> </a:t>
            </a:r>
            <a:r>
              <a:rPr dirty="0" sz="2800" spc="5">
                <a:latin typeface="Cambria Math"/>
                <a:cs typeface="Cambria Math"/>
              </a:rPr>
              <a:t>(ℎ)</a:t>
            </a:r>
            <a:r>
              <a:rPr dirty="0" sz="2800" spc="5">
                <a:latin typeface="宋体"/>
                <a:cs typeface="宋体"/>
              </a:rPr>
              <a:t>，</a:t>
            </a:r>
            <a:r>
              <a:rPr dirty="0" sz="2800" spc="-10">
                <a:latin typeface="宋体"/>
                <a:cs typeface="宋体"/>
              </a:rPr>
              <a:t>使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8470" y="3715384"/>
            <a:ext cx="435609" cy="328930"/>
          </a:xfrm>
          <a:custGeom>
            <a:avLst/>
            <a:gdLst/>
            <a:ahLst/>
            <a:cxnLst/>
            <a:rect l="l" t="t" r="r" b="b"/>
            <a:pathLst>
              <a:path w="435610" h="328929">
                <a:moveTo>
                  <a:pt x="330581" y="0"/>
                </a:moveTo>
                <a:lnTo>
                  <a:pt x="325881" y="13334"/>
                </a:lnTo>
                <a:lnTo>
                  <a:pt x="344931" y="21595"/>
                </a:lnTo>
                <a:lnTo>
                  <a:pt x="361315" y="33035"/>
                </a:lnTo>
                <a:lnTo>
                  <a:pt x="386080" y="65404"/>
                </a:lnTo>
                <a:lnTo>
                  <a:pt x="400653" y="109156"/>
                </a:lnTo>
                <a:lnTo>
                  <a:pt x="405510" y="162813"/>
                </a:lnTo>
                <a:lnTo>
                  <a:pt x="404276" y="191845"/>
                </a:lnTo>
                <a:lnTo>
                  <a:pt x="394473" y="241859"/>
                </a:lnTo>
                <a:lnTo>
                  <a:pt x="374931" y="280912"/>
                </a:lnTo>
                <a:lnTo>
                  <a:pt x="345126" y="307288"/>
                </a:lnTo>
                <a:lnTo>
                  <a:pt x="326390" y="315594"/>
                </a:lnTo>
                <a:lnTo>
                  <a:pt x="330581" y="328929"/>
                </a:lnTo>
                <a:lnTo>
                  <a:pt x="375411" y="307879"/>
                </a:lnTo>
                <a:lnTo>
                  <a:pt x="408431" y="271398"/>
                </a:lnTo>
                <a:lnTo>
                  <a:pt x="428720" y="222662"/>
                </a:lnTo>
                <a:lnTo>
                  <a:pt x="435482" y="164591"/>
                </a:lnTo>
                <a:lnTo>
                  <a:pt x="433772" y="134417"/>
                </a:lnTo>
                <a:lnTo>
                  <a:pt x="420159" y="80974"/>
                </a:lnTo>
                <a:lnTo>
                  <a:pt x="393303" y="37415"/>
                </a:lnTo>
                <a:lnTo>
                  <a:pt x="354441" y="8598"/>
                </a:lnTo>
                <a:lnTo>
                  <a:pt x="330581" y="0"/>
                </a:lnTo>
                <a:close/>
              </a:path>
              <a:path w="435610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1539" y="828827"/>
            <a:ext cx="9076690" cy="387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9765" marR="1915160" indent="-393700">
              <a:lnSpc>
                <a:spcPct val="149600"/>
              </a:lnSpc>
              <a:spcBef>
                <a:spcPts val="100"/>
              </a:spcBef>
            </a:pPr>
            <a:r>
              <a:rPr dirty="0" sz="2800" spc="-370">
                <a:latin typeface="Cambria Math"/>
                <a:cs typeface="Cambria Math"/>
              </a:rPr>
              <a:t>𝐹</a:t>
            </a:r>
            <a:r>
              <a:rPr dirty="0" baseline="-16260" sz="3075" spc="240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50">
                <a:latin typeface="Cambria Math"/>
                <a:cs typeface="Cambria Math"/>
              </a:rPr>
              <a:t>ℎ</a:t>
            </a:r>
            <a:r>
              <a:rPr dirty="0" sz="2800" spc="-15">
                <a:latin typeface="Cambria Math"/>
                <a:cs typeface="Cambria Math"/>
              </a:rPr>
              <a:t>)</a:t>
            </a:r>
            <a:r>
              <a:rPr dirty="0" sz="2800" spc="-5">
                <a:latin typeface="宋体"/>
                <a:cs typeface="宋体"/>
              </a:rPr>
              <a:t>逼近</a:t>
            </a:r>
            <a:r>
              <a:rPr dirty="0" sz="2800" spc="110">
                <a:latin typeface="Cambria Math"/>
                <a:cs typeface="Cambria Math"/>
              </a:rPr>
              <a:t>𝐹</a:t>
            </a:r>
            <a:r>
              <a:rPr dirty="0" baseline="27100" sz="3075" spc="165">
                <a:latin typeface="Cambria Math"/>
                <a:cs typeface="Cambria Math"/>
              </a:rPr>
              <a:t>∗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误差阶比</a:t>
            </a:r>
            <a:r>
              <a:rPr dirty="0" sz="2800" spc="40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r>
              <a:rPr dirty="0" baseline="27100" sz="3075" spc="247">
                <a:solidFill>
                  <a:srgbClr val="FF0000"/>
                </a:solidFill>
                <a:latin typeface="Cambria Math"/>
                <a:cs typeface="Cambria Math"/>
              </a:rPr>
              <a:t>𝑝</a:t>
            </a:r>
            <a:r>
              <a:rPr dirty="0" baseline="27100" sz="3075" spc="322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更</a:t>
            </a:r>
            <a:r>
              <a:rPr dirty="0" sz="2800" spc="-10">
                <a:solidFill>
                  <a:srgbClr val="FF0000"/>
                </a:solidFill>
                <a:latin typeface="宋体"/>
                <a:cs typeface="宋体"/>
              </a:rPr>
              <a:t>高</a:t>
            </a:r>
            <a:r>
              <a:rPr dirty="0" sz="2800" spc="-5">
                <a:latin typeface="宋体"/>
                <a:cs typeface="宋体"/>
              </a:rPr>
              <a:t>，例如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baseline="27100" sz="3075" spc="247">
                <a:latin typeface="Cambria Math"/>
                <a:cs typeface="Cambria Math"/>
              </a:rPr>
              <a:t>𝑝</a:t>
            </a:r>
            <a:r>
              <a:rPr dirty="0" baseline="27100" sz="3075" spc="330">
                <a:latin typeface="Cambria Math"/>
                <a:cs typeface="Cambria Math"/>
              </a:rPr>
              <a:t>2</a:t>
            </a:r>
            <a:r>
              <a:rPr dirty="0" sz="2800" spc="-5">
                <a:latin typeface="宋体"/>
                <a:cs typeface="宋体"/>
              </a:rPr>
              <a:t>？ </a:t>
            </a:r>
            <a:r>
              <a:rPr dirty="0" sz="2800" spc="-5">
                <a:latin typeface="宋体"/>
                <a:cs typeface="宋体"/>
              </a:rPr>
              <a:t>取一正数</a:t>
            </a:r>
            <a:r>
              <a:rPr dirty="0" sz="2800" spc="40">
                <a:latin typeface="Cambria Math"/>
                <a:cs typeface="Cambria Math"/>
              </a:rPr>
              <a:t>𝑞</a:t>
            </a:r>
            <a:r>
              <a:rPr dirty="0" sz="2800" spc="40">
                <a:latin typeface="宋体"/>
                <a:cs typeface="宋体"/>
              </a:rPr>
              <a:t>，</a:t>
            </a:r>
            <a:r>
              <a:rPr dirty="0" sz="2800" spc="-685">
                <a:latin typeface="宋体"/>
                <a:cs typeface="宋体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𝑞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≠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1</a:t>
            </a:r>
            <a:r>
              <a:rPr dirty="0" sz="2800" spc="-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据</a:t>
            </a:r>
            <a:r>
              <a:rPr dirty="0" sz="2800">
                <a:latin typeface="Times New Roman"/>
                <a:cs typeface="Times New Roman"/>
              </a:rPr>
              <a:t>(*)</a:t>
            </a:r>
            <a:r>
              <a:rPr dirty="0" sz="2800" spc="-5">
                <a:latin typeface="宋体"/>
                <a:cs typeface="宋体"/>
              </a:rPr>
              <a:t>式，有</a:t>
            </a:r>
            <a:endParaRPr sz="2800">
              <a:latin typeface="宋体"/>
              <a:cs typeface="宋体"/>
            </a:endParaRPr>
          </a:p>
          <a:p>
            <a:pPr marL="393065">
              <a:lnSpc>
                <a:spcPct val="100000"/>
              </a:lnSpc>
              <a:spcBef>
                <a:spcPts val="1730"/>
              </a:spcBef>
            </a:pP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𝐹</a:t>
            </a:r>
            <a:r>
              <a:rPr dirty="0" baseline="27100" sz="3075" spc="75">
                <a:solidFill>
                  <a:srgbClr val="FF0000"/>
                </a:solidFill>
                <a:latin typeface="Cambria Math"/>
                <a:cs typeface="Cambria Math"/>
              </a:rPr>
              <a:t>∗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dirty="0" sz="2800" spc="30">
                <a:solidFill>
                  <a:srgbClr val="FF0000"/>
                </a:solidFill>
                <a:latin typeface="Cambria Math"/>
                <a:cs typeface="Cambria Math"/>
              </a:rPr>
              <a:t>𝐹(𝑞ℎ)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= </a:t>
            </a: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baseline="-16260" sz="3075" spc="75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(𝑞ℎ)</a:t>
            </a:r>
            <a:r>
              <a:rPr dirty="0" baseline="27100" sz="3075" spc="75">
                <a:solidFill>
                  <a:srgbClr val="FF0000"/>
                </a:solidFill>
                <a:latin typeface="Cambria Math"/>
                <a:cs typeface="Cambria Math"/>
              </a:rPr>
              <a:t>𝑝1</a:t>
            </a: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+𝑎</a:t>
            </a:r>
            <a:r>
              <a:rPr dirty="0" baseline="-16260" sz="3075" spc="75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(𝑞ℎ)</a:t>
            </a:r>
            <a:r>
              <a:rPr dirty="0" baseline="27100" sz="3075" spc="75">
                <a:solidFill>
                  <a:srgbClr val="FF0000"/>
                </a:solidFill>
                <a:latin typeface="Cambria Math"/>
                <a:cs typeface="Cambria Math"/>
              </a:rPr>
              <a:t>𝑝2</a:t>
            </a:r>
            <a:r>
              <a:rPr dirty="0" sz="2800" spc="5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⋯ + </a:t>
            </a:r>
            <a:r>
              <a:rPr dirty="0" sz="2800" spc="8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baseline="-16260" sz="3075" spc="120">
                <a:solidFill>
                  <a:srgbClr val="FF0000"/>
                </a:solidFill>
                <a:latin typeface="Cambria Math"/>
                <a:cs typeface="Cambria Math"/>
              </a:rPr>
              <a:t>𝑘</a:t>
            </a:r>
            <a:r>
              <a:rPr dirty="0" sz="2800" spc="80">
                <a:solidFill>
                  <a:srgbClr val="FF0000"/>
                </a:solidFill>
                <a:latin typeface="Cambria Math"/>
                <a:cs typeface="Cambria Math"/>
              </a:rPr>
              <a:t>(𝑞ℎ)</a:t>
            </a:r>
            <a:r>
              <a:rPr dirty="0" baseline="27100" sz="3075" spc="120">
                <a:solidFill>
                  <a:srgbClr val="FF0000"/>
                </a:solidFill>
                <a:latin typeface="Cambria Math"/>
                <a:cs typeface="Cambria Math"/>
              </a:rPr>
              <a:t>𝑝𝑘</a:t>
            </a:r>
            <a:r>
              <a:rPr dirty="0" sz="2800" spc="8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dirty="0" sz="2800" spc="-4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95"/>
              </a:spcBef>
            </a:pPr>
            <a:r>
              <a:rPr dirty="0" sz="2800" spc="-5">
                <a:latin typeface="宋体"/>
                <a:cs typeface="宋体"/>
              </a:rPr>
              <a:t>用</a:t>
            </a:r>
            <a:r>
              <a:rPr dirty="0" sz="2800" spc="125">
                <a:latin typeface="Cambria Math"/>
                <a:cs typeface="Cambria Math"/>
              </a:rPr>
              <a:t>𝑞</a:t>
            </a:r>
            <a:r>
              <a:rPr dirty="0" baseline="27100" sz="3075" spc="187">
                <a:latin typeface="Cambria Math"/>
                <a:cs typeface="Cambria Math"/>
              </a:rPr>
              <a:t>𝑝1</a:t>
            </a:r>
            <a:r>
              <a:rPr dirty="0" sz="2800" spc="-5">
                <a:latin typeface="宋体"/>
                <a:cs typeface="宋体"/>
              </a:rPr>
              <a:t>同乘</a:t>
            </a:r>
            <a:r>
              <a:rPr dirty="0" sz="2800">
                <a:latin typeface="Times New Roman"/>
                <a:cs typeface="Times New Roman"/>
              </a:rPr>
              <a:t>(*)</a:t>
            </a:r>
            <a:r>
              <a:rPr dirty="0" sz="2800" spc="-5">
                <a:latin typeface="宋体"/>
                <a:cs typeface="宋体"/>
              </a:rPr>
              <a:t>式两边，得到</a:t>
            </a:r>
            <a:endParaRPr sz="2800">
              <a:latin typeface="宋体"/>
              <a:cs typeface="宋体"/>
            </a:endParaRPr>
          </a:p>
          <a:p>
            <a:pPr marL="393065">
              <a:lnSpc>
                <a:spcPct val="100000"/>
              </a:lnSpc>
              <a:spcBef>
                <a:spcPts val="1730"/>
              </a:spcBef>
              <a:tabLst>
                <a:tab pos="2223135" algn="l"/>
                <a:tab pos="2574290" algn="l"/>
              </a:tabLst>
            </a:pPr>
            <a:r>
              <a:rPr dirty="0" sz="2800" spc="80">
                <a:solidFill>
                  <a:srgbClr val="FF0000"/>
                </a:solidFill>
                <a:latin typeface="Cambria Math"/>
                <a:cs typeface="Cambria Math"/>
              </a:rPr>
              <a:t>𝑞</a:t>
            </a:r>
            <a:r>
              <a:rPr dirty="0" baseline="27100" sz="3075" spc="120">
                <a:solidFill>
                  <a:srgbClr val="FF0000"/>
                </a:solidFill>
                <a:latin typeface="Cambria Math"/>
                <a:cs typeface="Cambria Math"/>
              </a:rPr>
              <a:t>𝑝1</a:t>
            </a:r>
            <a:r>
              <a:rPr dirty="0" sz="2800" spc="80">
                <a:solidFill>
                  <a:srgbClr val="FF0000"/>
                </a:solidFill>
                <a:latin typeface="Cambria Math"/>
                <a:cs typeface="Cambria Math"/>
              </a:rPr>
              <a:t>[𝐹</a:t>
            </a:r>
            <a:r>
              <a:rPr dirty="0" baseline="27100" sz="3075" spc="12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dirty="0" baseline="27100" sz="3075" spc="434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dirty="0" sz="2800" spc="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𝐹	ℎ	] = 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𝑞</a:t>
            </a:r>
            <a:r>
              <a:rPr dirty="0" baseline="27100" sz="3075" spc="112">
                <a:solidFill>
                  <a:srgbClr val="FF0000"/>
                </a:solidFill>
                <a:latin typeface="Cambria Math"/>
                <a:cs typeface="Cambria Math"/>
              </a:rPr>
              <a:t>𝑝1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(𝑎</a:t>
            </a:r>
            <a:r>
              <a:rPr dirty="0" baseline="-16260" sz="3075" spc="112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r>
              <a:rPr dirty="0" baseline="27100" sz="3075" spc="112">
                <a:solidFill>
                  <a:srgbClr val="FF0000"/>
                </a:solidFill>
                <a:latin typeface="Cambria Math"/>
                <a:cs typeface="Cambria Math"/>
              </a:rPr>
              <a:t>𝑝1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baseline="-16260" sz="3075" spc="112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dirty="0" sz="2800" spc="75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r>
              <a:rPr dirty="0" baseline="27100" sz="3075" spc="112">
                <a:solidFill>
                  <a:srgbClr val="FF0000"/>
                </a:solidFill>
                <a:latin typeface="Cambria Math"/>
                <a:cs typeface="Cambria Math"/>
              </a:rPr>
              <a:t>𝑝2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+ ⋯ + </a:t>
            </a:r>
            <a:r>
              <a:rPr dirty="0" sz="2800" spc="11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dirty="0" baseline="-16260" sz="3075" spc="165">
                <a:solidFill>
                  <a:srgbClr val="FF0000"/>
                </a:solidFill>
                <a:latin typeface="Cambria Math"/>
                <a:cs typeface="Cambria Math"/>
              </a:rPr>
              <a:t>𝑘</a:t>
            </a:r>
            <a:r>
              <a:rPr dirty="0" sz="2800" spc="110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r>
              <a:rPr dirty="0" baseline="27100" sz="3075" spc="165">
                <a:solidFill>
                  <a:srgbClr val="FF0000"/>
                </a:solidFill>
                <a:latin typeface="Cambria Math"/>
                <a:cs typeface="Cambria Math"/>
              </a:rPr>
              <a:t>𝑝𝑘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+ ⋯</a:t>
            </a:r>
            <a:r>
              <a:rPr dirty="0" sz="2800" spc="-3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dirty="0" sz="2800" spc="-5">
                <a:latin typeface="宋体"/>
                <a:cs typeface="宋体"/>
              </a:rPr>
              <a:t>将红色两式相减，得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9282" y="4901057"/>
            <a:ext cx="626110" cy="328930"/>
          </a:xfrm>
          <a:custGeom>
            <a:avLst/>
            <a:gdLst/>
            <a:ahLst/>
            <a:cxnLst/>
            <a:rect l="l" t="t" r="r" b="b"/>
            <a:pathLst>
              <a:path w="626110" h="328929">
                <a:moveTo>
                  <a:pt x="521080" y="0"/>
                </a:moveTo>
                <a:lnTo>
                  <a:pt x="516381" y="13335"/>
                </a:lnTo>
                <a:lnTo>
                  <a:pt x="535431" y="21595"/>
                </a:lnTo>
                <a:lnTo>
                  <a:pt x="551814" y="33035"/>
                </a:lnTo>
                <a:lnTo>
                  <a:pt x="576579" y="65405"/>
                </a:lnTo>
                <a:lnTo>
                  <a:pt x="591153" y="109156"/>
                </a:lnTo>
                <a:lnTo>
                  <a:pt x="596010" y="162814"/>
                </a:lnTo>
                <a:lnTo>
                  <a:pt x="594776" y="191845"/>
                </a:lnTo>
                <a:lnTo>
                  <a:pt x="584973" y="241859"/>
                </a:lnTo>
                <a:lnTo>
                  <a:pt x="565431" y="280912"/>
                </a:lnTo>
                <a:lnTo>
                  <a:pt x="535626" y="307288"/>
                </a:lnTo>
                <a:lnTo>
                  <a:pt x="516889" y="315595"/>
                </a:lnTo>
                <a:lnTo>
                  <a:pt x="521080" y="328930"/>
                </a:lnTo>
                <a:lnTo>
                  <a:pt x="565911" y="307879"/>
                </a:lnTo>
                <a:lnTo>
                  <a:pt x="598931" y="271399"/>
                </a:lnTo>
                <a:lnTo>
                  <a:pt x="619220" y="222662"/>
                </a:lnTo>
                <a:lnTo>
                  <a:pt x="625982" y="164592"/>
                </a:lnTo>
                <a:lnTo>
                  <a:pt x="624272" y="134417"/>
                </a:lnTo>
                <a:lnTo>
                  <a:pt x="610659" y="80974"/>
                </a:lnTo>
                <a:lnTo>
                  <a:pt x="583803" y="37415"/>
                </a:lnTo>
                <a:lnTo>
                  <a:pt x="544941" y="8598"/>
                </a:lnTo>
                <a:lnTo>
                  <a:pt x="521080" y="0"/>
                </a:lnTo>
                <a:close/>
              </a:path>
              <a:path w="626110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6850" y="4901057"/>
            <a:ext cx="435609" cy="328930"/>
          </a:xfrm>
          <a:custGeom>
            <a:avLst/>
            <a:gdLst/>
            <a:ahLst/>
            <a:cxnLst/>
            <a:rect l="l" t="t" r="r" b="b"/>
            <a:pathLst>
              <a:path w="435610" h="328929">
                <a:moveTo>
                  <a:pt x="330580" y="0"/>
                </a:moveTo>
                <a:lnTo>
                  <a:pt x="325882" y="13335"/>
                </a:lnTo>
                <a:lnTo>
                  <a:pt x="344932" y="21595"/>
                </a:lnTo>
                <a:lnTo>
                  <a:pt x="361314" y="33035"/>
                </a:lnTo>
                <a:lnTo>
                  <a:pt x="386079" y="65405"/>
                </a:lnTo>
                <a:lnTo>
                  <a:pt x="400653" y="109156"/>
                </a:lnTo>
                <a:lnTo>
                  <a:pt x="405511" y="162814"/>
                </a:lnTo>
                <a:lnTo>
                  <a:pt x="404276" y="191845"/>
                </a:lnTo>
                <a:lnTo>
                  <a:pt x="394473" y="241859"/>
                </a:lnTo>
                <a:lnTo>
                  <a:pt x="374931" y="280912"/>
                </a:lnTo>
                <a:lnTo>
                  <a:pt x="345126" y="307288"/>
                </a:lnTo>
                <a:lnTo>
                  <a:pt x="326389" y="315595"/>
                </a:lnTo>
                <a:lnTo>
                  <a:pt x="330580" y="328930"/>
                </a:lnTo>
                <a:lnTo>
                  <a:pt x="375412" y="307879"/>
                </a:lnTo>
                <a:lnTo>
                  <a:pt x="408432" y="271399"/>
                </a:lnTo>
                <a:lnTo>
                  <a:pt x="428720" y="222662"/>
                </a:lnTo>
                <a:lnTo>
                  <a:pt x="435483" y="164592"/>
                </a:lnTo>
                <a:lnTo>
                  <a:pt x="433772" y="134417"/>
                </a:lnTo>
                <a:lnTo>
                  <a:pt x="420159" y="80974"/>
                </a:lnTo>
                <a:lnTo>
                  <a:pt x="393303" y="37415"/>
                </a:lnTo>
                <a:lnTo>
                  <a:pt x="354441" y="8598"/>
                </a:lnTo>
                <a:lnTo>
                  <a:pt x="330580" y="0"/>
                </a:lnTo>
                <a:close/>
              </a:path>
              <a:path w="435610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66139" y="4663180"/>
            <a:ext cx="10118725" cy="115125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175"/>
              </a:spcBef>
              <a:tabLst>
                <a:tab pos="2649855" algn="l"/>
                <a:tab pos="3271520" algn="l"/>
                <a:tab pos="4527550" algn="l"/>
                <a:tab pos="4878070" algn="l"/>
              </a:tabLst>
            </a:pPr>
            <a:r>
              <a:rPr dirty="0" sz="2800">
                <a:latin typeface="Cambria Math"/>
                <a:cs typeface="Cambria Math"/>
              </a:rPr>
              <a:t>(1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65">
                <a:latin typeface="Cambria Math"/>
                <a:cs typeface="Cambria Math"/>
              </a:rPr>
              <a:t>𝑞</a:t>
            </a:r>
            <a:r>
              <a:rPr dirty="0" baseline="27100" sz="3075" spc="97">
                <a:latin typeface="Cambria Math"/>
                <a:cs typeface="Cambria Math"/>
              </a:rPr>
              <a:t>𝑝1</a:t>
            </a:r>
            <a:r>
              <a:rPr dirty="0" sz="2800" spc="65">
                <a:latin typeface="Cambria Math"/>
                <a:cs typeface="Cambria Math"/>
              </a:rPr>
              <a:t>)𝐹</a:t>
            </a:r>
            <a:r>
              <a:rPr dirty="0" baseline="27100" sz="3075" spc="97">
                <a:latin typeface="Cambria Math"/>
                <a:cs typeface="Cambria Math"/>
              </a:rPr>
              <a:t>∗</a:t>
            </a:r>
            <a:r>
              <a:rPr dirty="0" sz="2800" spc="65">
                <a:latin typeface="Cambria Math"/>
                <a:cs typeface="Cambria Math"/>
              </a:rPr>
              <a:t>−[𝐹	</a:t>
            </a:r>
            <a:r>
              <a:rPr dirty="0" sz="2800" spc="-5">
                <a:latin typeface="Cambria Math"/>
                <a:cs typeface="Cambria Math"/>
              </a:rPr>
              <a:t>𝑞ℎ	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95">
                <a:latin typeface="Cambria Math"/>
                <a:cs typeface="Cambria Math"/>
              </a:rPr>
              <a:t>𝑞</a:t>
            </a:r>
            <a:r>
              <a:rPr dirty="0" baseline="27100" sz="3075" spc="142">
                <a:latin typeface="Cambria Math"/>
                <a:cs typeface="Cambria Math"/>
              </a:rPr>
              <a:t>𝑝1</a:t>
            </a:r>
            <a:r>
              <a:rPr dirty="0" sz="2800" spc="95">
                <a:latin typeface="Cambria Math"/>
                <a:cs typeface="Cambria Math"/>
              </a:rPr>
              <a:t>𝐹	</a:t>
            </a:r>
            <a:r>
              <a:rPr dirty="0" sz="2800" spc="-5">
                <a:latin typeface="Cambria Math"/>
                <a:cs typeface="Cambria Math"/>
              </a:rPr>
              <a:t>ℎ	]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070"/>
              </a:spcBef>
            </a:pPr>
            <a:r>
              <a:rPr dirty="0" sz="2800" spc="70">
                <a:latin typeface="Cambria Math"/>
                <a:cs typeface="Cambria Math"/>
              </a:rPr>
              <a:t>𝑎</a:t>
            </a:r>
            <a:r>
              <a:rPr dirty="0" baseline="-16260" sz="3075" spc="104">
                <a:latin typeface="Cambria Math"/>
                <a:cs typeface="Cambria Math"/>
              </a:rPr>
              <a:t>2</a:t>
            </a:r>
            <a:r>
              <a:rPr dirty="0" sz="2800" spc="70">
                <a:latin typeface="Cambria Math"/>
                <a:cs typeface="Cambria Math"/>
              </a:rPr>
              <a:t>(𝑞</a:t>
            </a:r>
            <a:r>
              <a:rPr dirty="0" baseline="27100" sz="3075" spc="104">
                <a:latin typeface="Cambria Math"/>
                <a:cs typeface="Cambria Math"/>
              </a:rPr>
              <a:t>𝑝2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80">
                <a:latin typeface="Cambria Math"/>
                <a:cs typeface="Cambria Math"/>
              </a:rPr>
              <a:t>𝑞</a:t>
            </a:r>
            <a:r>
              <a:rPr dirty="0" baseline="27100" sz="3075" spc="120">
                <a:latin typeface="Cambria Math"/>
                <a:cs typeface="Cambria Math"/>
              </a:rPr>
              <a:t>𝑝1</a:t>
            </a:r>
            <a:r>
              <a:rPr dirty="0" sz="2800" spc="80">
                <a:latin typeface="Cambria Math"/>
                <a:cs typeface="Cambria Math"/>
              </a:rPr>
              <a:t>)ℎ</a:t>
            </a:r>
            <a:r>
              <a:rPr dirty="0" baseline="27100" sz="3075" spc="120">
                <a:latin typeface="Cambria Math"/>
                <a:cs typeface="Cambria Math"/>
              </a:rPr>
              <a:t>𝑝2</a:t>
            </a:r>
            <a:r>
              <a:rPr dirty="0" sz="2800" spc="80">
                <a:latin typeface="Cambria Math"/>
                <a:cs typeface="Cambria Math"/>
              </a:rPr>
              <a:t>+𝑎</a:t>
            </a:r>
            <a:r>
              <a:rPr dirty="0" baseline="-16260" sz="3075" spc="120">
                <a:latin typeface="Cambria Math"/>
                <a:cs typeface="Cambria Math"/>
              </a:rPr>
              <a:t>3</a:t>
            </a:r>
            <a:r>
              <a:rPr dirty="0" sz="2800" spc="80">
                <a:latin typeface="Cambria Math"/>
                <a:cs typeface="Cambria Math"/>
              </a:rPr>
              <a:t>(𝑞</a:t>
            </a:r>
            <a:r>
              <a:rPr dirty="0" baseline="27100" sz="3075" spc="120">
                <a:latin typeface="Cambria Math"/>
                <a:cs typeface="Cambria Math"/>
              </a:rPr>
              <a:t>𝑝3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90">
                <a:latin typeface="Cambria Math"/>
                <a:cs typeface="Cambria Math"/>
              </a:rPr>
              <a:t>𝑞</a:t>
            </a:r>
            <a:r>
              <a:rPr dirty="0" baseline="27100" sz="3075" spc="135">
                <a:latin typeface="Cambria Math"/>
                <a:cs typeface="Cambria Math"/>
              </a:rPr>
              <a:t>𝑝1</a:t>
            </a:r>
            <a:r>
              <a:rPr dirty="0" sz="2800" spc="90">
                <a:latin typeface="Cambria Math"/>
                <a:cs typeface="Cambria Math"/>
              </a:rPr>
              <a:t>)ℎ</a:t>
            </a:r>
            <a:r>
              <a:rPr dirty="0" baseline="27100" sz="3075" spc="135">
                <a:latin typeface="Cambria Math"/>
                <a:cs typeface="Cambria Math"/>
              </a:rPr>
              <a:t>𝑝3</a:t>
            </a:r>
            <a:r>
              <a:rPr dirty="0" sz="2800" spc="90">
                <a:latin typeface="Cambria Math"/>
                <a:cs typeface="Cambria Math"/>
              </a:rPr>
              <a:t>+ </a:t>
            </a:r>
            <a:r>
              <a:rPr dirty="0" sz="2800" spc="-5">
                <a:latin typeface="Cambria Math"/>
                <a:cs typeface="Cambria Math"/>
              </a:rPr>
              <a:t>⋯ + </a:t>
            </a:r>
            <a:r>
              <a:rPr dirty="0" sz="2800" spc="100">
                <a:latin typeface="Cambria Math"/>
                <a:cs typeface="Cambria Math"/>
              </a:rPr>
              <a:t>𝑎</a:t>
            </a:r>
            <a:r>
              <a:rPr dirty="0" baseline="-16260" sz="3075" spc="150">
                <a:latin typeface="Cambria Math"/>
                <a:cs typeface="Cambria Math"/>
              </a:rPr>
              <a:t>𝑘</a:t>
            </a:r>
            <a:r>
              <a:rPr dirty="0" sz="2800" spc="100">
                <a:latin typeface="Cambria Math"/>
                <a:cs typeface="Cambria Math"/>
              </a:rPr>
              <a:t>(𝑞</a:t>
            </a:r>
            <a:r>
              <a:rPr dirty="0" baseline="27100" sz="3075" spc="150">
                <a:latin typeface="Cambria Math"/>
                <a:cs typeface="Cambria Math"/>
              </a:rPr>
              <a:t>𝑝𝑘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05">
                <a:latin typeface="Cambria Math"/>
                <a:cs typeface="Cambria Math"/>
              </a:rPr>
              <a:t>𝑞</a:t>
            </a:r>
            <a:r>
              <a:rPr dirty="0" baseline="27100" sz="3075" spc="157">
                <a:latin typeface="Cambria Math"/>
                <a:cs typeface="Cambria Math"/>
              </a:rPr>
              <a:t>𝑝1</a:t>
            </a:r>
            <a:r>
              <a:rPr dirty="0" sz="2800" spc="105">
                <a:latin typeface="Cambria Math"/>
                <a:cs typeface="Cambria Math"/>
              </a:rPr>
              <a:t>)ℎ</a:t>
            </a:r>
            <a:r>
              <a:rPr dirty="0" baseline="27100" sz="3075" spc="157">
                <a:latin typeface="Cambria Math"/>
                <a:cs typeface="Cambria Math"/>
              </a:rPr>
              <a:t>𝑝𝑘</a:t>
            </a:r>
            <a:r>
              <a:rPr dirty="0" sz="2800" spc="105">
                <a:latin typeface="Cambria Math"/>
                <a:cs typeface="Cambria Math"/>
              </a:rPr>
              <a:t>+</a:t>
            </a:r>
            <a:r>
              <a:rPr dirty="0" sz="2800" spc="2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3522"/>
            <a:ext cx="1675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整理得：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1525650"/>
            <a:ext cx="793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𝐹</a:t>
            </a:r>
            <a:r>
              <a:rPr dirty="0" baseline="27100" sz="3075" spc="75">
                <a:latin typeface="Cambria Math"/>
                <a:cs typeface="Cambria Math"/>
              </a:rPr>
              <a:t>∗</a:t>
            </a:r>
            <a:r>
              <a:rPr dirty="0" baseline="27100" sz="3075" spc="3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3644" y="1780158"/>
            <a:ext cx="2606040" cy="22860"/>
          </a:xfrm>
          <a:custGeom>
            <a:avLst/>
            <a:gdLst/>
            <a:ahLst/>
            <a:cxnLst/>
            <a:rect l="l" t="t" r="r" b="b"/>
            <a:pathLst>
              <a:path w="2606040" h="22860">
                <a:moveTo>
                  <a:pt x="2606040" y="0"/>
                </a:moveTo>
                <a:lnTo>
                  <a:pt x="0" y="0"/>
                </a:lnTo>
                <a:lnTo>
                  <a:pt x="0" y="22860"/>
                </a:lnTo>
                <a:lnTo>
                  <a:pt x="2606040" y="22860"/>
                </a:lnTo>
                <a:lnTo>
                  <a:pt x="2606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6533" y="1358900"/>
            <a:ext cx="626110" cy="328930"/>
          </a:xfrm>
          <a:custGeom>
            <a:avLst/>
            <a:gdLst/>
            <a:ahLst/>
            <a:cxnLst/>
            <a:rect l="l" t="t" r="r" b="b"/>
            <a:pathLst>
              <a:path w="626110" h="328930">
                <a:moveTo>
                  <a:pt x="521081" y="0"/>
                </a:moveTo>
                <a:lnTo>
                  <a:pt x="516382" y="13462"/>
                </a:lnTo>
                <a:lnTo>
                  <a:pt x="535432" y="21705"/>
                </a:lnTo>
                <a:lnTo>
                  <a:pt x="551815" y="33115"/>
                </a:lnTo>
                <a:lnTo>
                  <a:pt x="576580" y="65532"/>
                </a:lnTo>
                <a:lnTo>
                  <a:pt x="591153" y="109219"/>
                </a:lnTo>
                <a:lnTo>
                  <a:pt x="596011" y="162813"/>
                </a:lnTo>
                <a:lnTo>
                  <a:pt x="594776" y="191863"/>
                </a:lnTo>
                <a:lnTo>
                  <a:pt x="584973" y="241913"/>
                </a:lnTo>
                <a:lnTo>
                  <a:pt x="565431" y="280965"/>
                </a:lnTo>
                <a:lnTo>
                  <a:pt x="535626" y="307306"/>
                </a:lnTo>
                <a:lnTo>
                  <a:pt x="516890" y="315595"/>
                </a:lnTo>
                <a:lnTo>
                  <a:pt x="521081" y="328929"/>
                </a:lnTo>
                <a:lnTo>
                  <a:pt x="565912" y="307895"/>
                </a:lnTo>
                <a:lnTo>
                  <a:pt x="598932" y="271525"/>
                </a:lnTo>
                <a:lnTo>
                  <a:pt x="619220" y="222726"/>
                </a:lnTo>
                <a:lnTo>
                  <a:pt x="625983" y="164591"/>
                </a:lnTo>
                <a:lnTo>
                  <a:pt x="624272" y="134471"/>
                </a:lnTo>
                <a:lnTo>
                  <a:pt x="610659" y="80992"/>
                </a:lnTo>
                <a:lnTo>
                  <a:pt x="583803" y="37486"/>
                </a:lnTo>
                <a:lnTo>
                  <a:pt x="544941" y="8669"/>
                </a:lnTo>
                <a:lnTo>
                  <a:pt x="521081" y="0"/>
                </a:lnTo>
                <a:close/>
              </a:path>
              <a:path w="626110" h="328930">
                <a:moveTo>
                  <a:pt x="104902" y="0"/>
                </a:moveTo>
                <a:lnTo>
                  <a:pt x="60118" y="21161"/>
                </a:lnTo>
                <a:lnTo>
                  <a:pt x="27051" y="57658"/>
                </a:lnTo>
                <a:lnTo>
                  <a:pt x="6762" y="106600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1" y="13462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4102" y="1358900"/>
            <a:ext cx="435609" cy="328930"/>
          </a:xfrm>
          <a:custGeom>
            <a:avLst/>
            <a:gdLst/>
            <a:ahLst/>
            <a:cxnLst/>
            <a:rect l="l" t="t" r="r" b="b"/>
            <a:pathLst>
              <a:path w="435610" h="328930">
                <a:moveTo>
                  <a:pt x="330581" y="0"/>
                </a:moveTo>
                <a:lnTo>
                  <a:pt x="325882" y="13462"/>
                </a:lnTo>
                <a:lnTo>
                  <a:pt x="344932" y="21705"/>
                </a:lnTo>
                <a:lnTo>
                  <a:pt x="361315" y="33115"/>
                </a:lnTo>
                <a:lnTo>
                  <a:pt x="386080" y="65532"/>
                </a:lnTo>
                <a:lnTo>
                  <a:pt x="400653" y="109219"/>
                </a:lnTo>
                <a:lnTo>
                  <a:pt x="405511" y="162813"/>
                </a:lnTo>
                <a:lnTo>
                  <a:pt x="404276" y="191863"/>
                </a:lnTo>
                <a:lnTo>
                  <a:pt x="394473" y="241913"/>
                </a:lnTo>
                <a:lnTo>
                  <a:pt x="374931" y="280965"/>
                </a:lnTo>
                <a:lnTo>
                  <a:pt x="345126" y="307306"/>
                </a:lnTo>
                <a:lnTo>
                  <a:pt x="326389" y="315595"/>
                </a:lnTo>
                <a:lnTo>
                  <a:pt x="330581" y="328929"/>
                </a:lnTo>
                <a:lnTo>
                  <a:pt x="375412" y="307895"/>
                </a:lnTo>
                <a:lnTo>
                  <a:pt x="408432" y="271525"/>
                </a:lnTo>
                <a:lnTo>
                  <a:pt x="428720" y="222726"/>
                </a:lnTo>
                <a:lnTo>
                  <a:pt x="435483" y="164591"/>
                </a:lnTo>
                <a:lnTo>
                  <a:pt x="433772" y="134471"/>
                </a:lnTo>
                <a:lnTo>
                  <a:pt x="420159" y="80992"/>
                </a:lnTo>
                <a:lnTo>
                  <a:pt x="393303" y="37486"/>
                </a:lnTo>
                <a:lnTo>
                  <a:pt x="354441" y="8669"/>
                </a:lnTo>
                <a:lnTo>
                  <a:pt x="330581" y="0"/>
                </a:lnTo>
                <a:close/>
              </a:path>
              <a:path w="435610" h="328930">
                <a:moveTo>
                  <a:pt x="104901" y="0"/>
                </a:moveTo>
                <a:lnTo>
                  <a:pt x="60118" y="21161"/>
                </a:lnTo>
                <a:lnTo>
                  <a:pt x="27050" y="57658"/>
                </a:lnTo>
                <a:lnTo>
                  <a:pt x="6762" y="106600"/>
                </a:lnTo>
                <a:lnTo>
                  <a:pt x="0" y="164591"/>
                </a:lnTo>
                <a:lnTo>
                  <a:pt x="1690" y="194837"/>
                </a:lnTo>
                <a:lnTo>
                  <a:pt x="15216" y="248281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233"/>
                </a:lnTo>
                <a:lnTo>
                  <a:pt x="29972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6"/>
                </a:lnTo>
                <a:lnTo>
                  <a:pt x="90624" y="21705"/>
                </a:lnTo>
                <a:lnTo>
                  <a:pt x="109600" y="1346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85798" y="1257427"/>
            <a:ext cx="25311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7195" algn="l"/>
                <a:tab pos="1038860" algn="l"/>
                <a:tab pos="2294890" algn="l"/>
              </a:tabLst>
            </a:pPr>
            <a:r>
              <a:rPr dirty="0" sz="2800" spc="-5">
                <a:latin typeface="Cambria Math"/>
                <a:cs typeface="Cambria Math"/>
              </a:rPr>
              <a:t>𝐹	𝑞ℎ	−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95">
                <a:latin typeface="Cambria Math"/>
                <a:cs typeface="Cambria Math"/>
              </a:rPr>
              <a:t>𝑞</a:t>
            </a:r>
            <a:r>
              <a:rPr dirty="0" baseline="27100" sz="3075" spc="142">
                <a:latin typeface="Cambria Math"/>
                <a:cs typeface="Cambria Math"/>
              </a:rPr>
              <a:t>𝑝1</a:t>
            </a:r>
            <a:r>
              <a:rPr dirty="0" sz="2800" spc="95">
                <a:latin typeface="Cambria Math"/>
                <a:cs typeface="Cambria Math"/>
              </a:rPr>
              <a:t>𝐹	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2745" y="1763394"/>
            <a:ext cx="1214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1 −</a:t>
            </a:r>
            <a:r>
              <a:rPr dirty="0" sz="2800" spc="-60">
                <a:latin typeface="Cambria Math"/>
                <a:cs typeface="Cambria Math"/>
              </a:rPr>
              <a:t> </a:t>
            </a:r>
            <a:r>
              <a:rPr dirty="0" sz="2800" spc="90">
                <a:latin typeface="Cambria Math"/>
                <a:cs typeface="Cambria Math"/>
              </a:rPr>
              <a:t>𝑞</a:t>
            </a:r>
            <a:r>
              <a:rPr dirty="0" baseline="23035" sz="3075" spc="135">
                <a:latin typeface="Cambria Math"/>
                <a:cs typeface="Cambria Math"/>
              </a:rPr>
              <a:t>𝑝1</a:t>
            </a:r>
            <a:endParaRPr baseline="23035" sz="307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6678" y="1525650"/>
            <a:ext cx="290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5364" y="291274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3311" y="2997835"/>
            <a:ext cx="1487805" cy="22860"/>
          </a:xfrm>
          <a:custGeom>
            <a:avLst/>
            <a:gdLst/>
            <a:ahLst/>
            <a:cxnLst/>
            <a:rect l="l" t="t" r="r" b="b"/>
            <a:pathLst>
              <a:path w="1487805" h="22860">
                <a:moveTo>
                  <a:pt x="1487424" y="0"/>
                </a:moveTo>
                <a:lnTo>
                  <a:pt x="0" y="0"/>
                </a:lnTo>
                <a:lnTo>
                  <a:pt x="0" y="22860"/>
                </a:lnTo>
                <a:lnTo>
                  <a:pt x="1487424" y="22860"/>
                </a:lnTo>
                <a:lnTo>
                  <a:pt x="1487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15466" y="2345817"/>
            <a:ext cx="1546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127">
                <a:latin typeface="Cambria Math"/>
                <a:cs typeface="Cambria Math"/>
              </a:rPr>
              <a:t>𝑞</a:t>
            </a:r>
            <a:r>
              <a:rPr dirty="0" sz="2050" spc="85">
                <a:latin typeface="Cambria Math"/>
                <a:cs typeface="Cambria Math"/>
              </a:rPr>
              <a:t>𝑝2 </a:t>
            </a:r>
            <a:r>
              <a:rPr dirty="0" baseline="-19841" sz="4200" spc="-7">
                <a:latin typeface="Cambria Math"/>
                <a:cs typeface="Cambria Math"/>
              </a:rPr>
              <a:t>−</a:t>
            </a:r>
            <a:r>
              <a:rPr dirty="0" baseline="-19841" sz="4200" spc="-592">
                <a:latin typeface="Cambria Math"/>
                <a:cs typeface="Cambria Math"/>
              </a:rPr>
              <a:t> </a:t>
            </a:r>
            <a:r>
              <a:rPr dirty="0" baseline="-19841" sz="4200" spc="135">
                <a:latin typeface="Cambria Math"/>
                <a:cs typeface="Cambria Math"/>
              </a:rPr>
              <a:t>𝑞</a:t>
            </a:r>
            <a:r>
              <a:rPr dirty="0" sz="2050" spc="90">
                <a:latin typeface="Cambria Math"/>
                <a:cs typeface="Cambria Math"/>
              </a:rPr>
              <a:t>𝑝1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3105" y="2981324"/>
            <a:ext cx="1210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1 −</a:t>
            </a:r>
            <a:r>
              <a:rPr dirty="0" sz="2800" spc="-75">
                <a:latin typeface="Cambria Math"/>
                <a:cs typeface="Cambria Math"/>
              </a:rPr>
              <a:t> </a:t>
            </a:r>
            <a:r>
              <a:rPr dirty="0" sz="2800" spc="90">
                <a:latin typeface="Cambria Math"/>
                <a:cs typeface="Cambria Math"/>
              </a:rPr>
              <a:t>𝑞</a:t>
            </a:r>
            <a:r>
              <a:rPr dirty="0" baseline="23035" sz="3075" spc="135">
                <a:latin typeface="Cambria Math"/>
                <a:cs typeface="Cambria Math"/>
              </a:rPr>
              <a:t>𝑝1</a:t>
            </a:r>
            <a:endParaRPr baseline="23035" sz="307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1539" y="2743580"/>
            <a:ext cx="3212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07235" algn="l"/>
              </a:tabLst>
            </a:pPr>
            <a:r>
              <a:rPr dirty="0" sz="2800" spc="-5">
                <a:latin typeface="Cambria Math"/>
                <a:cs typeface="Cambria Math"/>
              </a:rPr>
              <a:t>𝑎	</a:t>
            </a:r>
            <a:r>
              <a:rPr dirty="0" sz="2800" spc="75">
                <a:latin typeface="Cambria Math"/>
                <a:cs typeface="Cambria Math"/>
              </a:rPr>
              <a:t>ℎ</a:t>
            </a:r>
            <a:r>
              <a:rPr dirty="0" baseline="27100" sz="3075" spc="112">
                <a:latin typeface="Cambria Math"/>
                <a:cs typeface="Cambria Math"/>
              </a:rPr>
              <a:t>𝑝2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3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0251" y="291274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77867" y="2997835"/>
            <a:ext cx="1487805" cy="22860"/>
          </a:xfrm>
          <a:custGeom>
            <a:avLst/>
            <a:gdLst/>
            <a:ahLst/>
            <a:cxnLst/>
            <a:rect l="l" t="t" r="r" b="b"/>
            <a:pathLst>
              <a:path w="1487804" h="22860">
                <a:moveTo>
                  <a:pt x="1487424" y="0"/>
                </a:moveTo>
                <a:lnTo>
                  <a:pt x="0" y="0"/>
                </a:lnTo>
                <a:lnTo>
                  <a:pt x="0" y="22860"/>
                </a:lnTo>
                <a:lnTo>
                  <a:pt x="1487424" y="22860"/>
                </a:lnTo>
                <a:lnTo>
                  <a:pt x="1487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40403" y="2345817"/>
            <a:ext cx="15462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127">
                <a:latin typeface="Cambria Math"/>
                <a:cs typeface="Cambria Math"/>
              </a:rPr>
              <a:t>𝑞</a:t>
            </a:r>
            <a:r>
              <a:rPr dirty="0" sz="2050" spc="85">
                <a:latin typeface="Cambria Math"/>
                <a:cs typeface="Cambria Math"/>
              </a:rPr>
              <a:t>𝑝3 </a:t>
            </a:r>
            <a:r>
              <a:rPr dirty="0" baseline="-19841" sz="4200" spc="-7">
                <a:latin typeface="Cambria Math"/>
                <a:cs typeface="Cambria Math"/>
              </a:rPr>
              <a:t>−</a:t>
            </a:r>
            <a:r>
              <a:rPr dirty="0" baseline="-19841" sz="4200" spc="-592">
                <a:latin typeface="Cambria Math"/>
                <a:cs typeface="Cambria Math"/>
              </a:rPr>
              <a:t> </a:t>
            </a:r>
            <a:r>
              <a:rPr dirty="0" baseline="-19841" sz="4200" spc="135">
                <a:latin typeface="Cambria Math"/>
                <a:cs typeface="Cambria Math"/>
              </a:rPr>
              <a:t>𝑞</a:t>
            </a:r>
            <a:r>
              <a:rPr dirty="0" sz="2050" spc="90">
                <a:latin typeface="Cambria Math"/>
                <a:cs typeface="Cambria Math"/>
              </a:rPr>
              <a:t>𝑝1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08042" y="2981324"/>
            <a:ext cx="1210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1 −</a:t>
            </a:r>
            <a:r>
              <a:rPr dirty="0" sz="2800" spc="-75">
                <a:latin typeface="Cambria Math"/>
                <a:cs typeface="Cambria Math"/>
              </a:rPr>
              <a:t> </a:t>
            </a:r>
            <a:r>
              <a:rPr dirty="0" sz="2800" spc="90">
                <a:latin typeface="Cambria Math"/>
                <a:cs typeface="Cambria Math"/>
              </a:rPr>
              <a:t>𝑞</a:t>
            </a:r>
            <a:r>
              <a:rPr dirty="0" baseline="23035" sz="3075" spc="135">
                <a:latin typeface="Cambria Math"/>
                <a:cs typeface="Cambria Math"/>
              </a:rPr>
              <a:t>𝑝1</a:t>
            </a:r>
            <a:endParaRPr baseline="23035" sz="307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992" y="2743580"/>
            <a:ext cx="19386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latin typeface="Cambria Math"/>
                <a:cs typeface="Cambria Math"/>
              </a:rPr>
              <a:t>ℎ</a:t>
            </a:r>
            <a:r>
              <a:rPr dirty="0" baseline="27100" sz="3075" spc="112">
                <a:latin typeface="Cambria Math"/>
                <a:cs typeface="Cambria Math"/>
              </a:rPr>
              <a:t>𝑝3 </a:t>
            </a:r>
            <a:r>
              <a:rPr dirty="0" sz="2800" spc="-5">
                <a:latin typeface="Cambria Math"/>
                <a:cs typeface="Cambria Math"/>
              </a:rPr>
              <a:t>+ ⋯ +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74102" y="2912745"/>
            <a:ext cx="1822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24800" y="2997835"/>
            <a:ext cx="1501140" cy="22860"/>
          </a:xfrm>
          <a:custGeom>
            <a:avLst/>
            <a:gdLst/>
            <a:ahLst/>
            <a:cxnLst/>
            <a:rect l="l" t="t" r="r" b="b"/>
            <a:pathLst>
              <a:path w="1501140" h="22860">
                <a:moveTo>
                  <a:pt x="1501140" y="0"/>
                </a:moveTo>
                <a:lnTo>
                  <a:pt x="0" y="0"/>
                </a:lnTo>
                <a:lnTo>
                  <a:pt x="0" y="22860"/>
                </a:lnTo>
                <a:lnTo>
                  <a:pt x="1501140" y="22860"/>
                </a:lnTo>
                <a:lnTo>
                  <a:pt x="1501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87969" y="2345817"/>
            <a:ext cx="15601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157">
                <a:latin typeface="Cambria Math"/>
                <a:cs typeface="Cambria Math"/>
              </a:rPr>
              <a:t>𝑞</a:t>
            </a:r>
            <a:r>
              <a:rPr dirty="0" sz="2050" spc="105">
                <a:latin typeface="Cambria Math"/>
                <a:cs typeface="Cambria Math"/>
              </a:rPr>
              <a:t>𝑝𝑘 </a:t>
            </a:r>
            <a:r>
              <a:rPr dirty="0" baseline="-19841" sz="4200" spc="-7">
                <a:latin typeface="Cambria Math"/>
                <a:cs typeface="Cambria Math"/>
              </a:rPr>
              <a:t>−</a:t>
            </a:r>
            <a:r>
              <a:rPr dirty="0" baseline="-19841" sz="4200" spc="-577">
                <a:latin typeface="Cambria Math"/>
                <a:cs typeface="Cambria Math"/>
              </a:rPr>
              <a:t> </a:t>
            </a:r>
            <a:r>
              <a:rPr dirty="0" baseline="-19841" sz="4200" spc="135">
                <a:latin typeface="Cambria Math"/>
                <a:cs typeface="Cambria Math"/>
              </a:rPr>
              <a:t>𝑞</a:t>
            </a:r>
            <a:r>
              <a:rPr dirty="0" sz="2050" spc="90">
                <a:latin typeface="Cambria Math"/>
                <a:cs typeface="Cambria Math"/>
              </a:rPr>
              <a:t>𝑝1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61706" y="2981324"/>
            <a:ext cx="1210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1 −</a:t>
            </a:r>
            <a:r>
              <a:rPr dirty="0" sz="2800" spc="-60">
                <a:latin typeface="Cambria Math"/>
                <a:cs typeface="Cambria Math"/>
              </a:rPr>
              <a:t> </a:t>
            </a:r>
            <a:r>
              <a:rPr dirty="0" sz="2800" spc="85">
                <a:latin typeface="Cambria Math"/>
                <a:cs typeface="Cambria Math"/>
              </a:rPr>
              <a:t>𝑞</a:t>
            </a:r>
            <a:r>
              <a:rPr dirty="0" baseline="23035" sz="3075" spc="127">
                <a:latin typeface="Cambria Math"/>
                <a:cs typeface="Cambria Math"/>
              </a:rPr>
              <a:t>𝑝1</a:t>
            </a:r>
            <a:endParaRPr baseline="23035" sz="307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7021" y="2743580"/>
            <a:ext cx="13500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95">
                <a:latin typeface="Cambria Math"/>
                <a:cs typeface="Cambria Math"/>
              </a:rPr>
              <a:t>ℎ</a:t>
            </a:r>
            <a:r>
              <a:rPr dirty="0" baseline="27100" sz="3075" spc="142">
                <a:latin typeface="Cambria Math"/>
                <a:cs typeface="Cambria Math"/>
              </a:rPr>
              <a:t>𝑝𝑘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3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8839" y="3710178"/>
            <a:ext cx="6123305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250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 </a:t>
            </a:r>
            <a:r>
              <a:rPr dirty="0" sz="2800" spc="65">
                <a:latin typeface="Cambria Math"/>
                <a:cs typeface="Cambria Math"/>
              </a:rPr>
              <a:t>𝑎</a:t>
            </a:r>
            <a:r>
              <a:rPr dirty="0" baseline="40650" sz="3075" spc="97">
                <a:latin typeface="Cambria Math"/>
                <a:cs typeface="Cambria Math"/>
              </a:rPr>
              <a:t>(1)</a:t>
            </a:r>
            <a:r>
              <a:rPr dirty="0" sz="2800" spc="65">
                <a:latin typeface="Cambria Math"/>
                <a:cs typeface="Cambria Math"/>
              </a:rPr>
              <a:t>ℎ</a:t>
            </a:r>
            <a:r>
              <a:rPr dirty="0" baseline="27100" sz="3075" spc="97">
                <a:latin typeface="Cambria Math"/>
                <a:cs typeface="Cambria Math"/>
              </a:rPr>
              <a:t>𝑝2 </a:t>
            </a:r>
            <a:r>
              <a:rPr dirty="0" sz="2800" spc="-5">
                <a:latin typeface="Cambria Math"/>
                <a:cs typeface="Cambria Math"/>
              </a:rPr>
              <a:t>+ </a:t>
            </a:r>
            <a:r>
              <a:rPr dirty="0" sz="2800" spc="60">
                <a:latin typeface="Cambria Math"/>
                <a:cs typeface="Cambria Math"/>
              </a:rPr>
              <a:t>𝑎</a:t>
            </a:r>
            <a:r>
              <a:rPr dirty="0" baseline="40650" sz="3075" spc="89">
                <a:latin typeface="Cambria Math"/>
                <a:cs typeface="Cambria Math"/>
              </a:rPr>
              <a:t>(1)</a:t>
            </a:r>
            <a:r>
              <a:rPr dirty="0" sz="2800" spc="60">
                <a:latin typeface="Cambria Math"/>
                <a:cs typeface="Cambria Math"/>
              </a:rPr>
              <a:t>ℎ</a:t>
            </a:r>
            <a:r>
              <a:rPr dirty="0" baseline="27100" sz="3075" spc="89">
                <a:latin typeface="Cambria Math"/>
                <a:cs typeface="Cambria Math"/>
              </a:rPr>
              <a:t>𝑝3 </a:t>
            </a:r>
            <a:r>
              <a:rPr dirty="0" sz="2800" spc="-5">
                <a:latin typeface="Cambria Math"/>
                <a:cs typeface="Cambria Math"/>
              </a:rPr>
              <a:t>+ ⋯ + </a:t>
            </a:r>
            <a:r>
              <a:rPr dirty="0" sz="2800" spc="70">
                <a:latin typeface="Cambria Math"/>
                <a:cs typeface="Cambria Math"/>
              </a:rPr>
              <a:t>𝑎</a:t>
            </a:r>
            <a:r>
              <a:rPr dirty="0" baseline="40650" sz="3075" spc="104">
                <a:latin typeface="Cambria Math"/>
                <a:cs typeface="Cambria Math"/>
              </a:rPr>
              <a:t>(1)</a:t>
            </a:r>
            <a:r>
              <a:rPr dirty="0" sz="2800" spc="70">
                <a:latin typeface="Cambria Math"/>
                <a:cs typeface="Cambria Math"/>
              </a:rPr>
              <a:t>ℎ</a:t>
            </a:r>
            <a:r>
              <a:rPr dirty="0" baseline="27100" sz="3075" spc="104">
                <a:latin typeface="Cambria Math"/>
                <a:cs typeface="Cambria Math"/>
              </a:rPr>
              <a:t>𝑝𝑘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229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613410">
              <a:lnSpc>
                <a:spcPts val="1605"/>
              </a:lnSpc>
              <a:tabLst>
                <a:tab pos="2157095" algn="l"/>
                <a:tab pos="4408170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2	3	</a:t>
            </a:r>
            <a:r>
              <a:rPr dirty="0" sz="2050" spc="100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1526" y="3710178"/>
            <a:ext cx="6184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*</a:t>
            </a:r>
            <a:r>
              <a:rPr dirty="0" sz="2800" spc="-5">
                <a:latin typeface="Times New Roman"/>
                <a:cs typeface="Times New Roman"/>
              </a:rPr>
              <a:t>*)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80589" y="4889449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1539" y="4683709"/>
            <a:ext cx="23914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其中</a:t>
            </a:r>
            <a:r>
              <a:rPr dirty="0" sz="2800" spc="20">
                <a:latin typeface="宋体"/>
                <a:cs typeface="宋体"/>
              </a:rPr>
              <a:t>，</a:t>
            </a:r>
            <a:r>
              <a:rPr dirty="0" sz="2800" spc="20">
                <a:latin typeface="Cambria Math"/>
                <a:cs typeface="Cambria Math"/>
              </a:rPr>
              <a:t>𝑎</a:t>
            </a:r>
            <a:r>
              <a:rPr dirty="0" baseline="40650" sz="3075" spc="30">
                <a:latin typeface="Cambria Math"/>
                <a:cs typeface="Cambria Math"/>
              </a:rPr>
              <a:t>(1)</a:t>
            </a:r>
            <a:r>
              <a:rPr dirty="0" baseline="40650" sz="3075" spc="60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32530" y="4852873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0628" y="4937886"/>
            <a:ext cx="1083945" cy="22860"/>
          </a:xfrm>
          <a:custGeom>
            <a:avLst/>
            <a:gdLst/>
            <a:ahLst/>
            <a:cxnLst/>
            <a:rect l="l" t="t" r="r" b="b"/>
            <a:pathLst>
              <a:path w="1083945" h="22860">
                <a:moveTo>
                  <a:pt x="1083564" y="0"/>
                </a:moveTo>
                <a:lnTo>
                  <a:pt x="0" y="0"/>
                </a:lnTo>
                <a:lnTo>
                  <a:pt x="0" y="22860"/>
                </a:lnTo>
                <a:lnTo>
                  <a:pt x="1083564" y="22860"/>
                </a:lnTo>
                <a:lnTo>
                  <a:pt x="1083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63163" y="4476750"/>
            <a:ext cx="114871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325" sz="3075" spc="217">
                <a:latin typeface="Cambria Math"/>
                <a:cs typeface="Cambria Math"/>
              </a:rPr>
              <a:t>𝑞</a:t>
            </a:r>
            <a:r>
              <a:rPr dirty="0" sz="1650" spc="145">
                <a:latin typeface="Cambria Math"/>
                <a:cs typeface="Cambria Math"/>
              </a:rPr>
              <a:t>𝑝2</a:t>
            </a:r>
            <a:r>
              <a:rPr dirty="0" baseline="-20325" sz="3075" spc="217">
                <a:latin typeface="Cambria Math"/>
                <a:cs typeface="Cambria Math"/>
              </a:rPr>
              <a:t>−𝑞</a:t>
            </a:r>
            <a:r>
              <a:rPr dirty="0" sz="1650" spc="145">
                <a:latin typeface="Cambria Math"/>
                <a:cs typeface="Cambria Math"/>
              </a:rPr>
              <a:t>𝑝1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10990" y="4958029"/>
            <a:ext cx="85344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00">
                <a:latin typeface="Cambria Math"/>
                <a:cs typeface="Cambria Math"/>
              </a:rPr>
              <a:t>1−𝑞</a:t>
            </a:r>
            <a:r>
              <a:rPr dirty="0" baseline="20202" sz="2475" spc="150">
                <a:latin typeface="Cambria Math"/>
                <a:cs typeface="Cambria Math"/>
              </a:rPr>
              <a:t>𝑝1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72939" y="4683709"/>
            <a:ext cx="2927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5316" y="4894021"/>
            <a:ext cx="1828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41796" y="4493209"/>
            <a:ext cx="1150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9761" sz="4200" spc="67">
                <a:latin typeface="Cambria Math"/>
                <a:cs typeface="Cambria Math"/>
              </a:rPr>
              <a:t>𝑎</a:t>
            </a:r>
            <a:r>
              <a:rPr dirty="0" sz="2050" spc="45">
                <a:latin typeface="Cambria Math"/>
                <a:cs typeface="Cambria Math"/>
              </a:rPr>
              <a:t>(1)</a:t>
            </a:r>
            <a:r>
              <a:rPr dirty="0" baseline="-29761" sz="4200" spc="67">
                <a:latin typeface="Times New Roman"/>
                <a:cs typeface="Times New Roman"/>
              </a:rPr>
              <a:t>=</a:t>
            </a:r>
            <a:r>
              <a:rPr dirty="0" baseline="-29761" sz="4200" spc="-120">
                <a:latin typeface="Times New Roman"/>
                <a:cs typeface="Times New Roman"/>
              </a:rPr>
              <a:t> </a:t>
            </a:r>
            <a:r>
              <a:rPr dirty="0" baseline="-29761" sz="4200" spc="-7">
                <a:latin typeface="Cambria Math"/>
                <a:cs typeface="Cambria Math"/>
              </a:rPr>
              <a:t>𝑎</a:t>
            </a:r>
            <a:endParaRPr baseline="-29761" sz="4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1617" y="4852873"/>
            <a:ext cx="1828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85">
                <a:latin typeface="Cambria Math"/>
                <a:cs typeface="Cambria Math"/>
              </a:rPr>
              <a:t>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23176" y="4937886"/>
            <a:ext cx="1092835" cy="22860"/>
          </a:xfrm>
          <a:custGeom>
            <a:avLst/>
            <a:gdLst/>
            <a:ahLst/>
            <a:cxnLst/>
            <a:rect l="l" t="t" r="r" b="b"/>
            <a:pathLst>
              <a:path w="1092834" h="22860">
                <a:moveTo>
                  <a:pt x="1092707" y="0"/>
                </a:moveTo>
                <a:lnTo>
                  <a:pt x="0" y="0"/>
                </a:lnTo>
                <a:lnTo>
                  <a:pt x="0" y="22860"/>
                </a:lnTo>
                <a:lnTo>
                  <a:pt x="1092707" y="22860"/>
                </a:lnTo>
                <a:lnTo>
                  <a:pt x="10927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85965" y="4476750"/>
            <a:ext cx="11601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325" sz="3075" spc="232">
                <a:latin typeface="Cambria Math"/>
                <a:cs typeface="Cambria Math"/>
              </a:rPr>
              <a:t>𝑞</a:t>
            </a:r>
            <a:r>
              <a:rPr dirty="0" sz="1650" spc="155">
                <a:latin typeface="Cambria Math"/>
                <a:cs typeface="Cambria Math"/>
              </a:rPr>
              <a:t>𝑝𝑘</a:t>
            </a:r>
            <a:r>
              <a:rPr dirty="0" baseline="-20325" sz="3075" spc="232">
                <a:latin typeface="Cambria Math"/>
                <a:cs typeface="Cambria Math"/>
              </a:rPr>
              <a:t>−𝑞</a:t>
            </a:r>
            <a:r>
              <a:rPr dirty="0" sz="1650" spc="155">
                <a:latin typeface="Cambria Math"/>
                <a:cs typeface="Cambria Math"/>
              </a:rPr>
              <a:t>𝑝1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8365" y="4958029"/>
            <a:ext cx="85344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00">
                <a:latin typeface="Cambria Math"/>
                <a:cs typeface="Cambria Math"/>
              </a:rPr>
              <a:t>1−𝑞</a:t>
            </a:r>
            <a:r>
              <a:rPr dirty="0" baseline="20202" sz="2475" spc="150">
                <a:latin typeface="Cambria Math"/>
                <a:cs typeface="Cambria Math"/>
              </a:rPr>
              <a:t>𝑝1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59545" y="4683709"/>
            <a:ext cx="2359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宋体"/>
                <a:cs typeface="宋体"/>
              </a:rPr>
              <a:t>都是与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sz="2800" spc="-10">
                <a:latin typeface="宋体"/>
                <a:cs typeface="宋体"/>
              </a:rPr>
              <a:t>无关的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6939" y="5382259"/>
            <a:ext cx="1092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常数。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109624"/>
            <a:ext cx="10318750" cy="113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30480" indent="-229235">
              <a:lnSpc>
                <a:spcPct val="1301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  <a:tab pos="3394075" algn="l"/>
              </a:tabLst>
            </a:pPr>
            <a:r>
              <a:rPr dirty="0" sz="2800" spc="-5">
                <a:latin typeface="宋体"/>
                <a:cs typeface="宋体"/>
              </a:rPr>
              <a:t>现</a:t>
            </a:r>
            <a:r>
              <a:rPr dirty="0" sz="2800" spc="-10">
                <a:latin typeface="宋体"/>
                <a:cs typeface="宋体"/>
              </a:rPr>
              <a:t>设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35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𝑏]</a:t>
            </a:r>
            <a:r>
              <a:rPr dirty="0" sz="2800" spc="-5">
                <a:latin typeface="宋体"/>
                <a:cs typeface="宋体"/>
              </a:rPr>
              <a:t>上节点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0</a:t>
            </a:r>
            <a:r>
              <a:rPr dirty="0" sz="2800">
                <a:latin typeface="Times New Roman"/>
                <a:cs typeface="Times New Roman"/>
              </a:rPr>
              <a:t>,	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…,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n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725">
                <a:latin typeface="宋体"/>
                <a:cs typeface="宋体"/>
              </a:rPr>
              <a:t> </a:t>
            </a:r>
            <a:r>
              <a:rPr dirty="0" sz="2800" spc="-125">
                <a:latin typeface="Cambria Math"/>
                <a:cs typeface="Cambria Math"/>
              </a:rPr>
              <a:t>𝑓</a:t>
            </a:r>
            <a:r>
              <a:rPr dirty="0" baseline="-16260" sz="3075" spc="-187">
                <a:latin typeface="Cambria Math"/>
                <a:cs typeface="Cambria Math"/>
              </a:rPr>
              <a:t>𝑛</a:t>
            </a:r>
            <a:r>
              <a:rPr dirty="0" sz="2800" spc="-5">
                <a:latin typeface="宋体"/>
                <a:cs typeface="宋体"/>
              </a:rPr>
              <a:t>是这些节点上</a:t>
            </a:r>
            <a:r>
              <a:rPr dirty="0" sz="2800" spc="75">
                <a:latin typeface="Cambria Math"/>
                <a:cs typeface="Cambria Math"/>
              </a:rPr>
              <a:t>𝑓</a:t>
            </a:r>
            <a:r>
              <a:rPr dirty="0" sz="2800" spc="-5">
                <a:latin typeface="宋体"/>
                <a:cs typeface="宋体"/>
              </a:rPr>
              <a:t>的某种形式的插 值多项式，则通过积分可以得到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7033" y="2606675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5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6194" y="2505201"/>
            <a:ext cx="721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87045" algn="l"/>
              </a:tabLst>
            </a:pP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8354" y="2691129"/>
            <a:ext cx="49593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680">
                <a:latin typeface="Cambria Math"/>
                <a:cs typeface="Cambria Math"/>
              </a:rPr>
              <a:t>𝑗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877" y="2360422"/>
            <a:ext cx="861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2817" sz="4200" spc="-7">
                <a:latin typeface="Cambria Math"/>
                <a:cs typeface="Cambria Math"/>
              </a:rPr>
              <a:t>=</a:t>
            </a:r>
            <a:r>
              <a:rPr dirty="0" baseline="-22817" sz="4200" spc="142">
                <a:latin typeface="Cambria Math"/>
                <a:cs typeface="Cambria Math"/>
              </a:rPr>
              <a:t> </a:t>
            </a: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3307" y="2505201"/>
            <a:ext cx="12172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𝐴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𝑓(𝑥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3255390"/>
            <a:ext cx="9330690" cy="114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称</a:t>
            </a:r>
            <a:r>
              <a:rPr dirty="0" sz="2800" spc="60">
                <a:latin typeface="Cambria Math"/>
                <a:cs typeface="Cambria Math"/>
              </a:rPr>
              <a:t>𝑥</a:t>
            </a:r>
            <a:r>
              <a:rPr dirty="0" baseline="-16260" sz="3075" spc="89">
                <a:latin typeface="Cambria Math"/>
                <a:cs typeface="Cambria Math"/>
              </a:rPr>
              <a:t>𝑗</a:t>
            </a:r>
            <a:r>
              <a:rPr dirty="0" sz="2800" spc="-5">
                <a:latin typeface="宋体"/>
                <a:cs typeface="宋体"/>
              </a:rPr>
              <a:t>为求积节点</a:t>
            </a:r>
            <a:r>
              <a:rPr dirty="0" sz="2800" spc="50">
                <a:latin typeface="宋体"/>
                <a:cs typeface="宋体"/>
              </a:rPr>
              <a:t>，</a:t>
            </a:r>
            <a:r>
              <a:rPr dirty="0" sz="2800" spc="50">
                <a:latin typeface="Cambria Math"/>
                <a:cs typeface="Cambria Math"/>
              </a:rPr>
              <a:t>𝐴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-5">
                <a:latin typeface="宋体"/>
                <a:cs typeface="宋体"/>
              </a:rPr>
              <a:t>为求积系数。</a:t>
            </a:r>
            <a:endParaRPr sz="2800">
              <a:latin typeface="宋体"/>
              <a:cs typeface="宋体"/>
            </a:endParaRPr>
          </a:p>
          <a:p>
            <a:pPr marL="266700" indent="-229235">
              <a:lnSpc>
                <a:spcPct val="100000"/>
              </a:lnSpc>
              <a:spcBef>
                <a:spcPts val="210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10">
                <a:latin typeface="宋体"/>
                <a:cs typeface="宋体"/>
              </a:rPr>
              <a:t>计算积分近似值的公式，都有共同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10">
                <a:latin typeface="宋体"/>
                <a:cs typeface="宋体"/>
              </a:rPr>
              <a:t>形式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10">
                <a:latin typeface="宋体"/>
                <a:cs typeface="宋体"/>
              </a:rPr>
              <a:t>就</a:t>
            </a:r>
            <a:r>
              <a:rPr dirty="0" sz="2800" spc="5">
                <a:latin typeface="宋体"/>
                <a:cs typeface="宋体"/>
              </a:rPr>
              <a:t>是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用</a:t>
            </a:r>
            <a:r>
              <a:rPr dirty="0" sz="2800" spc="40">
                <a:solidFill>
                  <a:srgbClr val="FF0000"/>
                </a:solidFill>
                <a:latin typeface="Cambria Math"/>
                <a:cs typeface="Cambria Math"/>
              </a:rPr>
              <a:t>𝑓(𝑥</a:t>
            </a:r>
            <a:r>
              <a:rPr dirty="0" baseline="-16260" sz="3075" spc="60">
                <a:solidFill>
                  <a:srgbClr val="FF0000"/>
                </a:solidFill>
                <a:latin typeface="Cambria Math"/>
                <a:cs typeface="Cambria Math"/>
              </a:rPr>
              <a:t>0</a:t>
            </a:r>
            <a:r>
              <a:rPr dirty="0" sz="2800" spc="4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7670" y="4828413"/>
            <a:ext cx="21113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29764" algn="l"/>
              </a:tabLst>
            </a:pPr>
            <a:r>
              <a:rPr dirty="0" sz="2050" spc="45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dirty="0" sz="2050" spc="45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050" spc="254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2806" y="4900040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13826" y="476008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2" y="328930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20444" y="4659248"/>
            <a:ext cx="10081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34060" algn="l"/>
                <a:tab pos="2674620" algn="l"/>
                <a:tab pos="7510780" algn="l"/>
                <a:tab pos="7858125" algn="l"/>
              </a:tabLst>
            </a:pPr>
            <a:r>
              <a:rPr dirty="0" sz="2800" spc="20">
                <a:solidFill>
                  <a:srgbClr val="FF0000"/>
                </a:solidFill>
                <a:latin typeface="Cambria Math"/>
                <a:cs typeface="Cambria Math"/>
              </a:rPr>
              <a:t>𝑓(𝑥	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r>
              <a:rPr dirty="0" sz="2800" spc="25">
                <a:solidFill>
                  <a:srgbClr val="FF0000"/>
                </a:solidFill>
                <a:latin typeface="Cambria Math"/>
                <a:cs typeface="Cambria Math"/>
              </a:rPr>
              <a:t>𝑓(𝑥	</a:t>
            </a:r>
            <a:r>
              <a:rPr dirty="0" sz="2800" spc="-15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的某种线性组合作为积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baseline="-2976" sz="4200" spc="-150">
                <a:solidFill>
                  <a:srgbClr val="FF0000"/>
                </a:solidFill>
                <a:latin typeface="Cambria Math"/>
                <a:cs typeface="Cambria Math"/>
              </a:rPr>
              <a:t>׬</a:t>
            </a:r>
            <a:r>
              <a:rPr dirty="0" baseline="46070" sz="3075" spc="-15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dirty="0" baseline="46070" sz="3075" spc="11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𝑓	𝑥	</a:t>
            </a:r>
            <a:r>
              <a:rPr dirty="0" sz="2800" spc="40">
                <a:solidFill>
                  <a:srgbClr val="FF0000"/>
                </a:solidFill>
                <a:latin typeface="Cambria Math"/>
                <a:cs typeface="Cambria Math"/>
              </a:rPr>
              <a:t>𝑑𝑥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近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似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值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736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令：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194" y="2147061"/>
            <a:ext cx="1351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8385" algn="l"/>
              </a:tabLst>
            </a:pPr>
            <a:r>
              <a:rPr dirty="0" sz="2800" spc="-35">
                <a:latin typeface="Cambria Math"/>
                <a:cs typeface="Cambria Math"/>
              </a:rPr>
              <a:t>𝐹</a:t>
            </a:r>
            <a:r>
              <a:rPr dirty="0" baseline="-16260" sz="3075" spc="-52">
                <a:latin typeface="Cambria Math"/>
                <a:cs typeface="Cambria Math"/>
              </a:rPr>
              <a:t>1</a:t>
            </a:r>
            <a:r>
              <a:rPr dirty="0" sz="2800" spc="-35">
                <a:latin typeface="Cambria Math"/>
                <a:cs typeface="Cambria Math"/>
              </a:rPr>
              <a:t>(ℎ)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8688" y="2401570"/>
            <a:ext cx="1902460" cy="22860"/>
          </a:xfrm>
          <a:custGeom>
            <a:avLst/>
            <a:gdLst/>
            <a:ahLst/>
            <a:cxnLst/>
            <a:rect l="l" t="t" r="r" b="b"/>
            <a:pathLst>
              <a:path w="1902460" h="22860">
                <a:moveTo>
                  <a:pt x="1901952" y="0"/>
                </a:moveTo>
                <a:lnTo>
                  <a:pt x="0" y="0"/>
                </a:lnTo>
                <a:lnTo>
                  <a:pt x="0" y="22860"/>
                </a:lnTo>
                <a:lnTo>
                  <a:pt x="1901952" y="22860"/>
                </a:lnTo>
                <a:lnTo>
                  <a:pt x="1901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2109" y="2110485"/>
            <a:ext cx="493395" cy="240029"/>
          </a:xfrm>
          <a:custGeom>
            <a:avLst/>
            <a:gdLst/>
            <a:ahLst/>
            <a:cxnLst/>
            <a:rect l="l" t="t" r="r" b="b"/>
            <a:pathLst>
              <a:path w="493395" h="240030">
                <a:moveTo>
                  <a:pt x="416813" y="0"/>
                </a:moveTo>
                <a:lnTo>
                  <a:pt x="413385" y="9778"/>
                </a:lnTo>
                <a:lnTo>
                  <a:pt x="427267" y="15801"/>
                </a:lnTo>
                <a:lnTo>
                  <a:pt x="439197" y="24145"/>
                </a:lnTo>
                <a:lnTo>
                  <a:pt x="463440" y="62829"/>
                </a:lnTo>
                <a:lnTo>
                  <a:pt x="471424" y="118872"/>
                </a:lnTo>
                <a:lnTo>
                  <a:pt x="470540" y="140013"/>
                </a:lnTo>
                <a:lnTo>
                  <a:pt x="457200" y="191769"/>
                </a:lnTo>
                <a:lnTo>
                  <a:pt x="427410" y="224202"/>
                </a:lnTo>
                <a:lnTo>
                  <a:pt x="413765" y="230250"/>
                </a:lnTo>
                <a:lnTo>
                  <a:pt x="416813" y="240029"/>
                </a:lnTo>
                <a:lnTo>
                  <a:pt x="462605" y="212812"/>
                </a:lnTo>
                <a:lnTo>
                  <a:pt x="488378" y="162512"/>
                </a:lnTo>
                <a:lnTo>
                  <a:pt x="493267" y="120141"/>
                </a:lnTo>
                <a:lnTo>
                  <a:pt x="492029" y="98115"/>
                </a:lnTo>
                <a:lnTo>
                  <a:pt x="482123" y="59062"/>
                </a:lnTo>
                <a:lnTo>
                  <a:pt x="449468" y="15398"/>
                </a:lnTo>
                <a:lnTo>
                  <a:pt x="434218" y="6282"/>
                </a:lnTo>
                <a:lnTo>
                  <a:pt x="416813" y="0"/>
                </a:lnTo>
                <a:close/>
              </a:path>
              <a:path w="493395" h="240030">
                <a:moveTo>
                  <a:pt x="76580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0" y="118872"/>
                </a:lnTo>
                <a:lnTo>
                  <a:pt x="22854" y="98365"/>
                </a:lnTo>
                <a:lnTo>
                  <a:pt x="36194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59325" y="2110485"/>
            <a:ext cx="337820" cy="240029"/>
          </a:xfrm>
          <a:custGeom>
            <a:avLst/>
            <a:gdLst/>
            <a:ahLst/>
            <a:cxnLst/>
            <a:rect l="l" t="t" r="r" b="b"/>
            <a:pathLst>
              <a:path w="337820" h="240030">
                <a:moveTo>
                  <a:pt x="261365" y="0"/>
                </a:moveTo>
                <a:lnTo>
                  <a:pt x="257937" y="9778"/>
                </a:lnTo>
                <a:lnTo>
                  <a:pt x="271819" y="15801"/>
                </a:lnTo>
                <a:lnTo>
                  <a:pt x="283749" y="24145"/>
                </a:lnTo>
                <a:lnTo>
                  <a:pt x="307992" y="62829"/>
                </a:lnTo>
                <a:lnTo>
                  <a:pt x="315975" y="118872"/>
                </a:lnTo>
                <a:lnTo>
                  <a:pt x="315092" y="140013"/>
                </a:lnTo>
                <a:lnTo>
                  <a:pt x="301751" y="191769"/>
                </a:lnTo>
                <a:lnTo>
                  <a:pt x="271962" y="224202"/>
                </a:lnTo>
                <a:lnTo>
                  <a:pt x="258317" y="230250"/>
                </a:lnTo>
                <a:lnTo>
                  <a:pt x="261365" y="240029"/>
                </a:lnTo>
                <a:lnTo>
                  <a:pt x="307157" y="212812"/>
                </a:lnTo>
                <a:lnTo>
                  <a:pt x="332930" y="162512"/>
                </a:lnTo>
                <a:lnTo>
                  <a:pt x="337820" y="120141"/>
                </a:lnTo>
                <a:lnTo>
                  <a:pt x="336581" y="98115"/>
                </a:lnTo>
                <a:lnTo>
                  <a:pt x="326675" y="59062"/>
                </a:lnTo>
                <a:lnTo>
                  <a:pt x="294020" y="15398"/>
                </a:lnTo>
                <a:lnTo>
                  <a:pt x="278770" y="6282"/>
                </a:lnTo>
                <a:lnTo>
                  <a:pt x="261365" y="0"/>
                </a:lnTo>
                <a:close/>
              </a:path>
              <a:path w="337820" h="240030">
                <a:moveTo>
                  <a:pt x="76580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80842" y="2034285"/>
            <a:ext cx="18637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20">
                <a:latin typeface="Cambria Math"/>
                <a:cs typeface="Cambria Math"/>
              </a:rPr>
              <a:t>𝐹 </a:t>
            </a:r>
            <a:r>
              <a:rPr dirty="0" sz="2050" spc="120">
                <a:latin typeface="Cambria Math"/>
                <a:cs typeface="Cambria Math"/>
              </a:rPr>
              <a:t>𝑞ℎ </a:t>
            </a:r>
            <a:r>
              <a:rPr dirty="0" sz="2050" spc="110">
                <a:latin typeface="Cambria Math"/>
                <a:cs typeface="Cambria Math"/>
              </a:rPr>
              <a:t>−𝑞</a:t>
            </a:r>
            <a:r>
              <a:rPr dirty="0" baseline="25252" sz="2475" spc="165">
                <a:latin typeface="Cambria Math"/>
                <a:cs typeface="Cambria Math"/>
              </a:rPr>
              <a:t>𝑝1</a:t>
            </a:r>
            <a:r>
              <a:rPr dirty="0" sz="2050" spc="110">
                <a:latin typeface="Cambria Math"/>
                <a:cs typeface="Cambria Math"/>
              </a:rPr>
              <a:t>𝐹</a:t>
            </a:r>
            <a:r>
              <a:rPr dirty="0" sz="2050" spc="130">
                <a:latin typeface="Cambria Math"/>
                <a:cs typeface="Cambria Math"/>
              </a:rPr>
              <a:t> 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9007" y="2421382"/>
            <a:ext cx="8534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95">
                <a:latin typeface="Cambria Math"/>
                <a:cs typeface="Cambria Math"/>
              </a:rPr>
              <a:t>1−𝑞</a:t>
            </a:r>
            <a:r>
              <a:rPr dirty="0" baseline="20202" sz="2475" spc="142">
                <a:latin typeface="Cambria Math"/>
                <a:cs typeface="Cambria Math"/>
              </a:rPr>
              <a:t>𝑝1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1539" y="2971926"/>
            <a:ext cx="6527165" cy="1134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则，</a:t>
            </a:r>
            <a:r>
              <a:rPr dirty="0" sz="2800" spc="-740">
                <a:latin typeface="宋体"/>
                <a:cs typeface="宋体"/>
              </a:rPr>
              <a:t> </a:t>
            </a:r>
            <a:r>
              <a:rPr dirty="0" sz="2800" spc="-35">
                <a:latin typeface="Cambria Math"/>
                <a:cs typeface="Cambria Math"/>
              </a:rPr>
              <a:t>𝐹</a:t>
            </a:r>
            <a:r>
              <a:rPr dirty="0" baseline="-16260" sz="3075" spc="-52">
                <a:latin typeface="Cambria Math"/>
                <a:cs typeface="Cambria Math"/>
              </a:rPr>
              <a:t>1</a:t>
            </a:r>
            <a:r>
              <a:rPr dirty="0" sz="2800" spc="-35">
                <a:latin typeface="Cambria Math"/>
                <a:cs typeface="Cambria Math"/>
              </a:rPr>
              <a:t>(ℎ)</a:t>
            </a:r>
            <a:r>
              <a:rPr dirty="0" sz="2800" spc="-5">
                <a:latin typeface="宋体"/>
                <a:cs typeface="宋体"/>
              </a:rPr>
              <a:t>逼近</a:t>
            </a:r>
            <a:r>
              <a:rPr dirty="0" sz="2800" spc="110">
                <a:latin typeface="Cambria Math"/>
                <a:cs typeface="Cambria Math"/>
              </a:rPr>
              <a:t>𝐹</a:t>
            </a:r>
            <a:r>
              <a:rPr dirty="0" baseline="27100" sz="3075" spc="165">
                <a:latin typeface="Cambria Math"/>
                <a:cs typeface="Cambria Math"/>
              </a:rPr>
              <a:t>∗</a:t>
            </a:r>
            <a:r>
              <a:rPr dirty="0" sz="2800" spc="-5">
                <a:latin typeface="宋体"/>
                <a:cs typeface="宋体"/>
              </a:rPr>
              <a:t>的误差阶</a:t>
            </a:r>
            <a:r>
              <a:rPr dirty="0" sz="2800" spc="5">
                <a:latin typeface="宋体"/>
                <a:cs typeface="宋体"/>
              </a:rPr>
              <a:t>已</a:t>
            </a:r>
            <a:r>
              <a:rPr dirty="0" sz="2800" spc="-5">
                <a:latin typeface="宋体"/>
                <a:cs typeface="宋体"/>
              </a:rPr>
              <a:t>提高</a:t>
            </a:r>
            <a:r>
              <a:rPr dirty="0" sz="2800" spc="20">
                <a:latin typeface="宋体"/>
                <a:cs typeface="宋体"/>
              </a:rPr>
              <a:t>到</a:t>
            </a:r>
            <a:r>
              <a:rPr dirty="0" sz="2800" spc="114">
                <a:latin typeface="Cambria Math"/>
                <a:cs typeface="Cambria Math"/>
              </a:rPr>
              <a:t>ℎ</a:t>
            </a:r>
            <a:r>
              <a:rPr dirty="0" baseline="27100" sz="3075" spc="172">
                <a:latin typeface="Cambria Math"/>
                <a:cs typeface="Cambria Math"/>
              </a:rPr>
              <a:t>𝑝2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2014"/>
              </a:spcBef>
            </a:pPr>
            <a:r>
              <a:rPr dirty="0" sz="2800" spc="-5">
                <a:latin typeface="宋体"/>
                <a:cs typeface="宋体"/>
              </a:rPr>
              <a:t>类似地，令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9901" y="473392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1594" y="4564760"/>
            <a:ext cx="13106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1031875" algn="l"/>
              </a:tabLst>
            </a:pPr>
            <a:r>
              <a:rPr dirty="0" sz="2800" spc="-5">
                <a:latin typeface="Cambria Math"/>
                <a:cs typeface="Cambria Math"/>
              </a:rPr>
              <a:t>𝐹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40">
                <a:latin typeface="Cambria Math"/>
                <a:cs typeface="Cambria Math"/>
              </a:rPr>
              <a:t>ℎ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26307" y="4818634"/>
            <a:ext cx="2087880" cy="22860"/>
          </a:xfrm>
          <a:custGeom>
            <a:avLst/>
            <a:gdLst/>
            <a:ahLst/>
            <a:cxnLst/>
            <a:rect l="l" t="t" r="r" b="b"/>
            <a:pathLst>
              <a:path w="2087879" h="22860">
                <a:moveTo>
                  <a:pt x="2087880" y="0"/>
                </a:moveTo>
                <a:lnTo>
                  <a:pt x="0" y="0"/>
                </a:lnTo>
                <a:lnTo>
                  <a:pt x="0" y="22860"/>
                </a:lnTo>
                <a:lnTo>
                  <a:pt x="2087880" y="22860"/>
                </a:lnTo>
                <a:lnTo>
                  <a:pt x="2087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14216" y="4527550"/>
            <a:ext cx="493395" cy="240029"/>
          </a:xfrm>
          <a:custGeom>
            <a:avLst/>
            <a:gdLst/>
            <a:ahLst/>
            <a:cxnLst/>
            <a:rect l="l" t="t" r="r" b="b"/>
            <a:pathLst>
              <a:path w="493395" h="240029">
                <a:moveTo>
                  <a:pt x="416813" y="0"/>
                </a:moveTo>
                <a:lnTo>
                  <a:pt x="413385" y="9779"/>
                </a:lnTo>
                <a:lnTo>
                  <a:pt x="427267" y="15801"/>
                </a:lnTo>
                <a:lnTo>
                  <a:pt x="439197" y="24145"/>
                </a:lnTo>
                <a:lnTo>
                  <a:pt x="463440" y="62829"/>
                </a:lnTo>
                <a:lnTo>
                  <a:pt x="471424" y="118872"/>
                </a:lnTo>
                <a:lnTo>
                  <a:pt x="470540" y="140013"/>
                </a:lnTo>
                <a:lnTo>
                  <a:pt x="457200" y="191769"/>
                </a:lnTo>
                <a:lnTo>
                  <a:pt x="427410" y="224202"/>
                </a:lnTo>
                <a:lnTo>
                  <a:pt x="413766" y="230250"/>
                </a:lnTo>
                <a:lnTo>
                  <a:pt x="416813" y="240030"/>
                </a:lnTo>
                <a:lnTo>
                  <a:pt x="462605" y="212812"/>
                </a:lnTo>
                <a:lnTo>
                  <a:pt x="488378" y="162512"/>
                </a:lnTo>
                <a:lnTo>
                  <a:pt x="493268" y="120142"/>
                </a:lnTo>
                <a:lnTo>
                  <a:pt x="492029" y="98115"/>
                </a:lnTo>
                <a:lnTo>
                  <a:pt x="482123" y="59062"/>
                </a:lnTo>
                <a:lnTo>
                  <a:pt x="449468" y="15398"/>
                </a:lnTo>
                <a:lnTo>
                  <a:pt x="434218" y="6282"/>
                </a:lnTo>
                <a:lnTo>
                  <a:pt x="416813" y="0"/>
                </a:lnTo>
                <a:close/>
              </a:path>
              <a:path w="493395" h="240029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1" y="240030"/>
                </a:lnTo>
                <a:lnTo>
                  <a:pt x="79629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9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70959" y="4403216"/>
            <a:ext cx="2997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05">
                <a:latin typeface="Cambria Math"/>
                <a:cs typeface="Cambria Math"/>
              </a:rPr>
              <a:t>𝑝</a:t>
            </a:r>
            <a:r>
              <a:rPr dirty="0" sz="1650" spc="90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3861" y="4451984"/>
            <a:ext cx="16154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6080" algn="l"/>
                <a:tab pos="1452880" algn="l"/>
              </a:tabLst>
            </a:pPr>
            <a:r>
              <a:rPr dirty="0" sz="2050" spc="20">
                <a:latin typeface="Cambria Math"/>
                <a:cs typeface="Cambria Math"/>
              </a:rPr>
              <a:t>𝐹	</a:t>
            </a:r>
            <a:r>
              <a:rPr dirty="0" sz="2050" spc="120">
                <a:latin typeface="Cambria Math"/>
                <a:cs typeface="Cambria Math"/>
              </a:rPr>
              <a:t>𝑞ℎ</a:t>
            </a:r>
            <a:r>
              <a:rPr dirty="0" sz="2050" spc="455">
                <a:latin typeface="Cambria Math"/>
                <a:cs typeface="Cambria Math"/>
              </a:rPr>
              <a:t> </a:t>
            </a:r>
            <a:r>
              <a:rPr dirty="0" sz="2050" spc="30">
                <a:latin typeface="Cambria Math"/>
                <a:cs typeface="Cambria Math"/>
              </a:rPr>
              <a:t>−𝑞	</a:t>
            </a:r>
            <a:r>
              <a:rPr dirty="0" sz="2050" spc="-265">
                <a:latin typeface="Cambria Math"/>
                <a:cs typeface="Cambria Math"/>
              </a:rPr>
              <a:t>𝐹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40734" y="4551045"/>
            <a:ext cx="15925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52245" algn="l"/>
              </a:tabLst>
            </a:pPr>
            <a:r>
              <a:rPr dirty="0" sz="1650" spc="85">
                <a:latin typeface="Cambria Math"/>
                <a:cs typeface="Cambria Math"/>
              </a:rPr>
              <a:t>1</a:t>
            </a:r>
            <a:r>
              <a:rPr dirty="0" sz="1650" spc="85">
                <a:latin typeface="Cambria Math"/>
                <a:cs typeface="Cambria Math"/>
              </a:rPr>
              <a:t>	</a:t>
            </a:r>
            <a:r>
              <a:rPr dirty="0" sz="1650" spc="85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54396" y="4527550"/>
            <a:ext cx="337820" cy="240029"/>
          </a:xfrm>
          <a:custGeom>
            <a:avLst/>
            <a:gdLst/>
            <a:ahLst/>
            <a:cxnLst/>
            <a:rect l="l" t="t" r="r" b="b"/>
            <a:pathLst>
              <a:path w="337820" h="240029">
                <a:moveTo>
                  <a:pt x="261365" y="0"/>
                </a:moveTo>
                <a:lnTo>
                  <a:pt x="257937" y="9779"/>
                </a:lnTo>
                <a:lnTo>
                  <a:pt x="271819" y="15801"/>
                </a:lnTo>
                <a:lnTo>
                  <a:pt x="283749" y="24145"/>
                </a:lnTo>
                <a:lnTo>
                  <a:pt x="307992" y="62829"/>
                </a:lnTo>
                <a:lnTo>
                  <a:pt x="315975" y="118872"/>
                </a:lnTo>
                <a:lnTo>
                  <a:pt x="315092" y="140013"/>
                </a:lnTo>
                <a:lnTo>
                  <a:pt x="301751" y="191769"/>
                </a:lnTo>
                <a:lnTo>
                  <a:pt x="271962" y="224202"/>
                </a:lnTo>
                <a:lnTo>
                  <a:pt x="258317" y="230250"/>
                </a:lnTo>
                <a:lnTo>
                  <a:pt x="261365" y="240030"/>
                </a:lnTo>
                <a:lnTo>
                  <a:pt x="307157" y="212812"/>
                </a:lnTo>
                <a:lnTo>
                  <a:pt x="332930" y="162512"/>
                </a:lnTo>
                <a:lnTo>
                  <a:pt x="337819" y="120142"/>
                </a:lnTo>
                <a:lnTo>
                  <a:pt x="336581" y="98115"/>
                </a:lnTo>
                <a:lnTo>
                  <a:pt x="326675" y="59062"/>
                </a:lnTo>
                <a:lnTo>
                  <a:pt x="294020" y="15398"/>
                </a:lnTo>
                <a:lnTo>
                  <a:pt x="278770" y="6282"/>
                </a:lnTo>
                <a:lnTo>
                  <a:pt x="261365" y="0"/>
                </a:lnTo>
                <a:close/>
              </a:path>
              <a:path w="337820" h="240029">
                <a:moveTo>
                  <a:pt x="76580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30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0" y="118872"/>
                </a:lnTo>
                <a:lnTo>
                  <a:pt x="22854" y="98365"/>
                </a:lnTo>
                <a:lnTo>
                  <a:pt x="36194" y="47751"/>
                </a:lnTo>
                <a:lnTo>
                  <a:pt x="66127" y="15801"/>
                </a:lnTo>
                <a:lnTo>
                  <a:pt x="80010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27803" y="4451984"/>
            <a:ext cx="1866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39590" y="4839080"/>
            <a:ext cx="8534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95">
                <a:latin typeface="Cambria Math"/>
                <a:cs typeface="Cambria Math"/>
              </a:rPr>
              <a:t>1−𝑞</a:t>
            </a:r>
            <a:r>
              <a:rPr dirty="0" baseline="20202" sz="2475" spc="142">
                <a:latin typeface="Cambria Math"/>
                <a:cs typeface="Cambria Math"/>
              </a:rPr>
              <a:t>𝑝2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539" y="5388965"/>
            <a:ext cx="61798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则，</a:t>
            </a:r>
            <a:r>
              <a:rPr dirty="0" sz="2800" spc="-715">
                <a:latin typeface="宋体"/>
                <a:cs typeface="宋体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𝐹</a:t>
            </a:r>
            <a:r>
              <a:rPr dirty="0" baseline="-16260" sz="3075" spc="-37">
                <a:latin typeface="Cambria Math"/>
                <a:cs typeface="Cambria Math"/>
              </a:rPr>
              <a:t>2</a:t>
            </a:r>
            <a:r>
              <a:rPr dirty="0" sz="2800" spc="-25">
                <a:latin typeface="Cambria Math"/>
                <a:cs typeface="Cambria Math"/>
              </a:rPr>
              <a:t>(ℎ)</a:t>
            </a:r>
            <a:r>
              <a:rPr dirty="0" sz="2800" spc="-10">
                <a:latin typeface="宋体"/>
                <a:cs typeface="宋体"/>
              </a:rPr>
              <a:t>逼</a:t>
            </a:r>
            <a:r>
              <a:rPr dirty="0" sz="2800" spc="-5">
                <a:latin typeface="宋体"/>
                <a:cs typeface="宋体"/>
              </a:rPr>
              <a:t>近</a:t>
            </a:r>
            <a:r>
              <a:rPr dirty="0" sz="2800" spc="114">
                <a:latin typeface="Cambria Math"/>
                <a:cs typeface="Cambria Math"/>
              </a:rPr>
              <a:t>𝐹</a:t>
            </a:r>
            <a:r>
              <a:rPr dirty="0" baseline="27100" sz="3075" spc="172">
                <a:latin typeface="Cambria Math"/>
                <a:cs typeface="Cambria Math"/>
              </a:rPr>
              <a:t>∗</a:t>
            </a:r>
            <a:r>
              <a:rPr dirty="0" sz="2800" spc="-10">
                <a:latin typeface="宋体"/>
                <a:cs typeface="宋体"/>
              </a:rPr>
              <a:t>的误差阶</a:t>
            </a:r>
            <a:r>
              <a:rPr dirty="0" sz="2800" spc="-5">
                <a:latin typeface="宋体"/>
                <a:cs typeface="宋体"/>
              </a:rPr>
              <a:t>提高</a:t>
            </a:r>
            <a:r>
              <a:rPr dirty="0" sz="2800" spc="10">
                <a:latin typeface="宋体"/>
                <a:cs typeface="宋体"/>
              </a:rPr>
              <a:t>到</a:t>
            </a:r>
            <a:r>
              <a:rPr dirty="0" sz="2800" spc="114">
                <a:latin typeface="Cambria Math"/>
                <a:cs typeface="Cambria Math"/>
              </a:rPr>
              <a:t>ℎ</a:t>
            </a:r>
            <a:r>
              <a:rPr dirty="0" baseline="27100" sz="3075" spc="172">
                <a:latin typeface="Cambria Math"/>
                <a:cs typeface="Cambria Math"/>
              </a:rPr>
              <a:t>𝑝3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1539" y="697738"/>
            <a:ext cx="251333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dirty="0" sz="2600" spc="-5">
                <a:solidFill>
                  <a:srgbClr val="FF0000"/>
                </a:solidFill>
                <a:latin typeface="宋体"/>
                <a:cs typeface="宋体"/>
              </a:rPr>
              <a:t>义</a:t>
            </a:r>
            <a:r>
              <a:rPr dirty="0" sz="2600">
                <a:latin typeface="宋体"/>
                <a:cs typeface="宋体"/>
              </a:rPr>
              <a:t>：</a:t>
            </a:r>
            <a:r>
              <a:rPr dirty="0" sz="2600" spc="-695">
                <a:latin typeface="宋体"/>
                <a:cs typeface="宋体"/>
              </a:rPr>
              <a:t> </a:t>
            </a:r>
            <a:r>
              <a:rPr dirty="0" sz="2600" spc="-25"/>
              <a:t>𝐹</a:t>
            </a:r>
            <a:r>
              <a:rPr dirty="0" baseline="-16081" sz="2850" spc="-37"/>
              <a:t>𝑗</a:t>
            </a:r>
            <a:r>
              <a:rPr dirty="0" sz="2600" spc="-25"/>
              <a:t>(ℎ)</a:t>
            </a:r>
            <a:r>
              <a:rPr dirty="0" sz="2600" spc="-35"/>
              <a:t> </a:t>
            </a:r>
            <a:r>
              <a:rPr dirty="0" sz="260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1484502"/>
            <a:ext cx="2222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50">
                <a:latin typeface="Cambria Math"/>
                <a:cs typeface="Cambria Math"/>
              </a:rPr>
              <a:t>ቐ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4305" y="1243024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8189" y="1086052"/>
            <a:ext cx="198437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6944" algn="l"/>
              </a:tabLst>
            </a:pPr>
            <a:r>
              <a:rPr dirty="0" sz="2600">
                <a:latin typeface="Cambria Math"/>
                <a:cs typeface="Cambria Math"/>
              </a:rPr>
              <a:t>𝐹</a:t>
            </a:r>
            <a:r>
              <a:rPr dirty="0" sz="2600" spc="345">
                <a:latin typeface="Cambria Math"/>
                <a:cs typeface="Cambria Math"/>
              </a:rPr>
              <a:t> </a:t>
            </a:r>
            <a:r>
              <a:rPr dirty="0" sz="2600" spc="10">
                <a:latin typeface="Cambria Math"/>
                <a:cs typeface="Cambria Math"/>
              </a:rPr>
              <a:t>(ℎ)	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65">
                <a:latin typeface="Cambria Math"/>
                <a:cs typeface="Cambria Math"/>
              </a:rPr>
              <a:t> </a:t>
            </a:r>
            <a:r>
              <a:rPr dirty="0" sz="2600" spc="30">
                <a:latin typeface="Cambria Math"/>
                <a:cs typeface="Cambria Math"/>
              </a:rPr>
              <a:t>𝐹(ℎ)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0991" y="1810385"/>
            <a:ext cx="405765" cy="306705"/>
          </a:xfrm>
          <a:custGeom>
            <a:avLst/>
            <a:gdLst/>
            <a:ahLst/>
            <a:cxnLst/>
            <a:rect l="l" t="t" r="r" b="b"/>
            <a:pathLst>
              <a:path w="405764" h="306705">
                <a:moveTo>
                  <a:pt x="307594" y="0"/>
                </a:moveTo>
                <a:lnTo>
                  <a:pt x="303148" y="12445"/>
                </a:lnTo>
                <a:lnTo>
                  <a:pt x="320938" y="20187"/>
                </a:lnTo>
                <a:lnTo>
                  <a:pt x="336216" y="30845"/>
                </a:lnTo>
                <a:lnTo>
                  <a:pt x="367137" y="80200"/>
                </a:lnTo>
                <a:lnTo>
                  <a:pt x="376177" y="125539"/>
                </a:lnTo>
                <a:lnTo>
                  <a:pt x="377316" y="151637"/>
                </a:lnTo>
                <a:lnTo>
                  <a:pt x="376175" y="178669"/>
                </a:lnTo>
                <a:lnTo>
                  <a:pt x="367083" y="225254"/>
                </a:lnTo>
                <a:lnTo>
                  <a:pt x="348894" y="261641"/>
                </a:lnTo>
                <a:lnTo>
                  <a:pt x="303656" y="293877"/>
                </a:lnTo>
                <a:lnTo>
                  <a:pt x="307594" y="306324"/>
                </a:lnTo>
                <a:lnTo>
                  <a:pt x="349329" y="286781"/>
                </a:lnTo>
                <a:lnTo>
                  <a:pt x="380110" y="252856"/>
                </a:lnTo>
                <a:lnTo>
                  <a:pt x="398970" y="207406"/>
                </a:lnTo>
                <a:lnTo>
                  <a:pt x="405256" y="153288"/>
                </a:lnTo>
                <a:lnTo>
                  <a:pt x="403683" y="125212"/>
                </a:lnTo>
                <a:lnTo>
                  <a:pt x="391058" y="75439"/>
                </a:lnTo>
                <a:lnTo>
                  <a:pt x="365958" y="34932"/>
                </a:lnTo>
                <a:lnTo>
                  <a:pt x="329763" y="8072"/>
                </a:lnTo>
                <a:lnTo>
                  <a:pt x="307594" y="0"/>
                </a:lnTo>
                <a:close/>
              </a:path>
              <a:path w="405764" h="306705">
                <a:moveTo>
                  <a:pt x="97662" y="0"/>
                </a:moveTo>
                <a:lnTo>
                  <a:pt x="56038" y="19716"/>
                </a:lnTo>
                <a:lnTo>
                  <a:pt x="25272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77389" y="1714626"/>
            <a:ext cx="117348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  <a:tabLst>
                <a:tab pos="471805" algn="l"/>
                <a:tab pos="887730" algn="l"/>
              </a:tabLst>
            </a:pPr>
            <a:r>
              <a:rPr dirty="0" sz="2600" spc="-155">
                <a:latin typeface="Cambria Math"/>
                <a:cs typeface="Cambria Math"/>
              </a:rPr>
              <a:t>𝐹</a:t>
            </a:r>
            <a:r>
              <a:rPr dirty="0" baseline="-16081" sz="2850" spc="-232">
                <a:latin typeface="Cambria Math"/>
                <a:cs typeface="Cambria Math"/>
              </a:rPr>
              <a:t>𝑗	</a:t>
            </a:r>
            <a:r>
              <a:rPr dirty="0" sz="2600">
                <a:latin typeface="Cambria Math"/>
                <a:cs typeface="Cambria Math"/>
              </a:rPr>
              <a:t>ℎ	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03448" y="1952370"/>
            <a:ext cx="2468880" cy="21590"/>
          </a:xfrm>
          <a:custGeom>
            <a:avLst/>
            <a:gdLst/>
            <a:ahLst/>
            <a:cxnLst/>
            <a:rect l="l" t="t" r="r" b="b"/>
            <a:pathLst>
              <a:path w="2468879" h="21589">
                <a:moveTo>
                  <a:pt x="2468879" y="0"/>
                </a:moveTo>
                <a:lnTo>
                  <a:pt x="0" y="0"/>
                </a:lnTo>
                <a:lnTo>
                  <a:pt x="0" y="21336"/>
                </a:lnTo>
                <a:lnTo>
                  <a:pt x="2468879" y="21336"/>
                </a:lnTo>
                <a:lnTo>
                  <a:pt x="2468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8913" y="1657476"/>
            <a:ext cx="457200" cy="223520"/>
          </a:xfrm>
          <a:custGeom>
            <a:avLst/>
            <a:gdLst/>
            <a:ahLst/>
            <a:cxnLst/>
            <a:rect l="l" t="t" r="r" b="b"/>
            <a:pathLst>
              <a:path w="457200" h="223519">
                <a:moveTo>
                  <a:pt x="385699" y="0"/>
                </a:moveTo>
                <a:lnTo>
                  <a:pt x="382524" y="9017"/>
                </a:lnTo>
                <a:lnTo>
                  <a:pt x="395430" y="14640"/>
                </a:lnTo>
                <a:lnTo>
                  <a:pt x="406526" y="22383"/>
                </a:lnTo>
                <a:lnTo>
                  <a:pt x="429105" y="58320"/>
                </a:lnTo>
                <a:lnTo>
                  <a:pt x="436499" y="110362"/>
                </a:lnTo>
                <a:lnTo>
                  <a:pt x="435667" y="130032"/>
                </a:lnTo>
                <a:lnTo>
                  <a:pt x="423290" y="178181"/>
                </a:lnTo>
                <a:lnTo>
                  <a:pt x="395644" y="208327"/>
                </a:lnTo>
                <a:lnTo>
                  <a:pt x="382904" y="213995"/>
                </a:lnTo>
                <a:lnTo>
                  <a:pt x="385699" y="223012"/>
                </a:lnTo>
                <a:lnTo>
                  <a:pt x="428365" y="197687"/>
                </a:lnTo>
                <a:lnTo>
                  <a:pt x="452247" y="150955"/>
                </a:lnTo>
                <a:lnTo>
                  <a:pt x="456819" y="111506"/>
                </a:lnTo>
                <a:lnTo>
                  <a:pt x="455674" y="91104"/>
                </a:lnTo>
                <a:lnTo>
                  <a:pt x="438403" y="39115"/>
                </a:lnTo>
                <a:lnTo>
                  <a:pt x="401863" y="5808"/>
                </a:lnTo>
                <a:lnTo>
                  <a:pt x="385699" y="0"/>
                </a:lnTo>
                <a:close/>
              </a:path>
              <a:path w="457200" h="223519">
                <a:moveTo>
                  <a:pt x="71120" y="0"/>
                </a:moveTo>
                <a:lnTo>
                  <a:pt x="28578" y="25378"/>
                </a:lnTo>
                <a:lnTo>
                  <a:pt x="4587" y="72215"/>
                </a:lnTo>
                <a:lnTo>
                  <a:pt x="0" y="111506"/>
                </a:lnTo>
                <a:lnTo>
                  <a:pt x="1143" y="132034"/>
                </a:lnTo>
                <a:lnTo>
                  <a:pt x="18287" y="184023"/>
                </a:lnTo>
                <a:lnTo>
                  <a:pt x="54881" y="217205"/>
                </a:lnTo>
                <a:lnTo>
                  <a:pt x="71120" y="223012"/>
                </a:lnTo>
                <a:lnTo>
                  <a:pt x="73913" y="213995"/>
                </a:lnTo>
                <a:lnTo>
                  <a:pt x="61174" y="208327"/>
                </a:lnTo>
                <a:lnTo>
                  <a:pt x="50196" y="200469"/>
                </a:lnTo>
                <a:lnTo>
                  <a:pt x="27767" y="163941"/>
                </a:lnTo>
                <a:lnTo>
                  <a:pt x="20320" y="110362"/>
                </a:lnTo>
                <a:lnTo>
                  <a:pt x="21151" y="91364"/>
                </a:lnTo>
                <a:lnTo>
                  <a:pt x="33527" y="44323"/>
                </a:lnTo>
                <a:lnTo>
                  <a:pt x="61388" y="14640"/>
                </a:lnTo>
                <a:lnTo>
                  <a:pt x="74295" y="9017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8445" y="1657476"/>
            <a:ext cx="313690" cy="223520"/>
          </a:xfrm>
          <a:custGeom>
            <a:avLst/>
            <a:gdLst/>
            <a:ahLst/>
            <a:cxnLst/>
            <a:rect l="l" t="t" r="r" b="b"/>
            <a:pathLst>
              <a:path w="313689" h="223519">
                <a:moveTo>
                  <a:pt x="242442" y="0"/>
                </a:moveTo>
                <a:lnTo>
                  <a:pt x="239267" y="9017"/>
                </a:lnTo>
                <a:lnTo>
                  <a:pt x="252174" y="14640"/>
                </a:lnTo>
                <a:lnTo>
                  <a:pt x="263270" y="22383"/>
                </a:lnTo>
                <a:lnTo>
                  <a:pt x="285849" y="58320"/>
                </a:lnTo>
                <a:lnTo>
                  <a:pt x="293242" y="110362"/>
                </a:lnTo>
                <a:lnTo>
                  <a:pt x="292411" y="130032"/>
                </a:lnTo>
                <a:lnTo>
                  <a:pt x="280034" y="178181"/>
                </a:lnTo>
                <a:lnTo>
                  <a:pt x="252388" y="208327"/>
                </a:lnTo>
                <a:lnTo>
                  <a:pt x="239649" y="213995"/>
                </a:lnTo>
                <a:lnTo>
                  <a:pt x="242442" y="223012"/>
                </a:lnTo>
                <a:lnTo>
                  <a:pt x="285109" y="197687"/>
                </a:lnTo>
                <a:lnTo>
                  <a:pt x="308991" y="150955"/>
                </a:lnTo>
                <a:lnTo>
                  <a:pt x="313563" y="111506"/>
                </a:lnTo>
                <a:lnTo>
                  <a:pt x="312418" y="91104"/>
                </a:lnTo>
                <a:lnTo>
                  <a:pt x="295147" y="39115"/>
                </a:lnTo>
                <a:lnTo>
                  <a:pt x="258607" y="5808"/>
                </a:lnTo>
                <a:lnTo>
                  <a:pt x="242442" y="0"/>
                </a:lnTo>
                <a:close/>
              </a:path>
              <a:path w="313689" h="223519">
                <a:moveTo>
                  <a:pt x="71119" y="0"/>
                </a:moveTo>
                <a:lnTo>
                  <a:pt x="28578" y="25378"/>
                </a:lnTo>
                <a:lnTo>
                  <a:pt x="4587" y="72215"/>
                </a:lnTo>
                <a:lnTo>
                  <a:pt x="0" y="111506"/>
                </a:lnTo>
                <a:lnTo>
                  <a:pt x="1143" y="132034"/>
                </a:lnTo>
                <a:lnTo>
                  <a:pt x="18287" y="184023"/>
                </a:lnTo>
                <a:lnTo>
                  <a:pt x="54881" y="21720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327"/>
                </a:lnTo>
                <a:lnTo>
                  <a:pt x="50196" y="200469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64"/>
                </a:lnTo>
                <a:lnTo>
                  <a:pt x="33527" y="44323"/>
                </a:lnTo>
                <a:lnTo>
                  <a:pt x="61388" y="14640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165601" y="1585086"/>
            <a:ext cx="244094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75">
                <a:latin typeface="Cambria Math"/>
                <a:cs typeface="Cambria Math"/>
              </a:rPr>
              <a:t>𝐹</a:t>
            </a:r>
            <a:r>
              <a:rPr dirty="0" baseline="-14336" sz="2325" spc="112">
                <a:latin typeface="Cambria Math"/>
                <a:cs typeface="Cambria Math"/>
              </a:rPr>
              <a:t>𝑗−1 </a:t>
            </a:r>
            <a:r>
              <a:rPr dirty="0" sz="1900" spc="114">
                <a:latin typeface="Cambria Math"/>
                <a:cs typeface="Cambria Math"/>
              </a:rPr>
              <a:t>𝑞ℎ </a:t>
            </a:r>
            <a:r>
              <a:rPr dirty="0" sz="1900" spc="110">
                <a:latin typeface="Cambria Math"/>
                <a:cs typeface="Cambria Math"/>
              </a:rPr>
              <a:t>−𝑞</a:t>
            </a:r>
            <a:r>
              <a:rPr dirty="0" baseline="25089" sz="2325" spc="165">
                <a:latin typeface="Cambria Math"/>
                <a:cs typeface="Cambria Math"/>
              </a:rPr>
              <a:t>𝑝𝑗</a:t>
            </a:r>
            <a:r>
              <a:rPr dirty="0" sz="1900" spc="110">
                <a:latin typeface="Cambria Math"/>
                <a:cs typeface="Cambria Math"/>
              </a:rPr>
              <a:t>𝐹</a:t>
            </a:r>
            <a:r>
              <a:rPr dirty="0" baseline="-14336" sz="2325" spc="165">
                <a:latin typeface="Cambria Math"/>
                <a:cs typeface="Cambria Math"/>
              </a:rPr>
              <a:t>𝑗−1</a:t>
            </a:r>
            <a:r>
              <a:rPr dirty="0" baseline="-14336" sz="2325" spc="382">
                <a:latin typeface="Cambria Math"/>
                <a:cs typeface="Cambria Math"/>
              </a:rPr>
              <a:t> </a:t>
            </a:r>
            <a:r>
              <a:rPr dirty="0" sz="1900" spc="120">
                <a:latin typeface="Cambria Math"/>
                <a:cs typeface="Cambria Math"/>
              </a:rPr>
              <a:t>ℎ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6854" y="1970658"/>
            <a:ext cx="7753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114">
                <a:latin typeface="Cambria Math"/>
                <a:cs typeface="Cambria Math"/>
              </a:rPr>
              <a:t>1−𝑞</a:t>
            </a:r>
            <a:r>
              <a:rPr dirty="0" baseline="19713" sz="2325" spc="172">
                <a:latin typeface="Cambria Math"/>
                <a:cs typeface="Cambria Math"/>
              </a:rPr>
              <a:t>𝑝𝑗</a:t>
            </a:r>
            <a:endParaRPr baseline="19713" sz="23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7989" y="1714626"/>
            <a:ext cx="138366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mbria Math"/>
                <a:cs typeface="Cambria Math"/>
              </a:rPr>
              <a:t>𝑗 = 1,2,</a:t>
            </a:r>
            <a:r>
              <a:rPr dirty="0" sz="2600" spc="8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…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1657" y="1484502"/>
            <a:ext cx="7772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latin typeface="Cambria Math"/>
                <a:cs typeface="Cambria Math"/>
              </a:rPr>
              <a:t>(</a:t>
            </a:r>
            <a:r>
              <a:rPr dirty="0" sz="2600">
                <a:latin typeface="Cambria Math"/>
                <a:cs typeface="Cambria Math"/>
              </a:rPr>
              <a:t>∗</a:t>
            </a:r>
            <a:r>
              <a:rPr dirty="0" sz="2600" spc="-10">
                <a:latin typeface="Cambria Math"/>
                <a:cs typeface="Cambria Math"/>
              </a:rPr>
              <a:t>∗∗</a:t>
            </a:r>
            <a:r>
              <a:rPr dirty="0" sz="2600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1539" y="2258390"/>
            <a:ext cx="718439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 spc="5">
                <a:latin typeface="宋体"/>
                <a:cs typeface="宋体"/>
              </a:rPr>
              <a:t>则，</a:t>
            </a:r>
            <a:r>
              <a:rPr dirty="0" sz="2600" spc="-695">
                <a:latin typeface="宋体"/>
                <a:cs typeface="宋体"/>
              </a:rPr>
              <a:t> </a:t>
            </a:r>
            <a:r>
              <a:rPr dirty="0" sz="2600">
                <a:latin typeface="Cambria Math"/>
                <a:cs typeface="Cambria Math"/>
              </a:rPr>
              <a:t>𝐹</a:t>
            </a:r>
            <a:r>
              <a:rPr dirty="0" sz="2600" spc="-5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(ℎ)</a:t>
            </a:r>
            <a:r>
              <a:rPr dirty="0" sz="2600">
                <a:latin typeface="宋体"/>
                <a:cs typeface="宋体"/>
              </a:rPr>
              <a:t>逼近</a:t>
            </a:r>
            <a:r>
              <a:rPr dirty="0" sz="2600" spc="95">
                <a:latin typeface="Cambria Math"/>
                <a:cs typeface="Cambria Math"/>
              </a:rPr>
              <a:t>𝐹</a:t>
            </a:r>
            <a:r>
              <a:rPr dirty="0" baseline="27777" sz="2850" spc="142">
                <a:latin typeface="Cambria Math"/>
                <a:cs typeface="Cambria Math"/>
              </a:rPr>
              <a:t>∗</a:t>
            </a:r>
            <a:r>
              <a:rPr dirty="0" sz="2600">
                <a:latin typeface="宋体"/>
                <a:cs typeface="宋体"/>
              </a:rPr>
              <a:t>的截断误</a:t>
            </a:r>
            <a:r>
              <a:rPr dirty="0" sz="2600" spc="-10">
                <a:latin typeface="宋体"/>
                <a:cs typeface="宋体"/>
              </a:rPr>
              <a:t>差由</a:t>
            </a:r>
            <a:r>
              <a:rPr dirty="0" sz="2600" spc="5">
                <a:latin typeface="宋体"/>
                <a:cs typeface="宋体"/>
              </a:rPr>
              <a:t>下面的定理指明。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539" y="2366214"/>
            <a:ext cx="10354310" cy="14230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484"/>
              </a:spcBef>
            </a:pPr>
            <a:r>
              <a:rPr dirty="0" sz="1900" spc="204">
                <a:latin typeface="Cambria Math"/>
                <a:cs typeface="Cambria Math"/>
              </a:rPr>
              <a:t>𝑗</a:t>
            </a:r>
            <a:endParaRPr sz="1900">
              <a:latin typeface="Cambria Math"/>
              <a:cs typeface="Cambria Math"/>
            </a:endParaRPr>
          </a:p>
          <a:p>
            <a:pPr marL="266700" indent="-22923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定</a:t>
            </a:r>
            <a:r>
              <a:rPr dirty="0" sz="2600" spc="-5">
                <a:solidFill>
                  <a:srgbClr val="FF0000"/>
                </a:solidFill>
                <a:latin typeface="宋体"/>
                <a:cs typeface="宋体"/>
              </a:rPr>
              <a:t>理</a:t>
            </a:r>
            <a:r>
              <a:rPr dirty="0" sz="2600">
                <a:latin typeface="宋体"/>
                <a:cs typeface="宋体"/>
              </a:rPr>
              <a:t>：若</a:t>
            </a:r>
            <a:r>
              <a:rPr dirty="0" sz="2600" spc="25">
                <a:latin typeface="Cambria Math"/>
                <a:cs typeface="Cambria Math"/>
              </a:rPr>
              <a:t>𝐹(ℎ)</a:t>
            </a:r>
            <a:r>
              <a:rPr dirty="0" sz="2600">
                <a:latin typeface="宋体"/>
                <a:cs typeface="宋体"/>
              </a:rPr>
              <a:t>逼近</a:t>
            </a:r>
            <a:r>
              <a:rPr dirty="0" sz="2600" spc="100">
                <a:latin typeface="Cambria Math"/>
                <a:cs typeface="Cambria Math"/>
              </a:rPr>
              <a:t>𝐹</a:t>
            </a:r>
            <a:r>
              <a:rPr dirty="0" baseline="27777" sz="2850" spc="150">
                <a:latin typeface="Cambria Math"/>
                <a:cs typeface="Cambria Math"/>
              </a:rPr>
              <a:t>∗</a:t>
            </a:r>
            <a:r>
              <a:rPr dirty="0" sz="2600">
                <a:latin typeface="宋体"/>
                <a:cs typeface="宋体"/>
              </a:rPr>
              <a:t>的截断误</a:t>
            </a:r>
            <a:r>
              <a:rPr dirty="0" sz="2600" spc="-15">
                <a:latin typeface="宋体"/>
                <a:cs typeface="宋体"/>
              </a:rPr>
              <a:t>差</a:t>
            </a:r>
            <a:r>
              <a:rPr dirty="0" sz="2600">
                <a:latin typeface="宋体"/>
                <a:cs typeface="宋体"/>
              </a:rPr>
              <a:t>由式</a:t>
            </a:r>
            <a:r>
              <a:rPr dirty="0" sz="2600" spc="-10">
                <a:latin typeface="Times New Roman"/>
                <a:cs typeface="Times New Roman"/>
              </a:rPr>
              <a:t>(*)</a:t>
            </a:r>
            <a:r>
              <a:rPr dirty="0" sz="2600" spc="-15">
                <a:latin typeface="宋体"/>
                <a:cs typeface="宋体"/>
              </a:rPr>
              <a:t>给</a:t>
            </a:r>
            <a:r>
              <a:rPr dirty="0" sz="2600">
                <a:latin typeface="宋体"/>
                <a:cs typeface="宋体"/>
              </a:rPr>
              <a:t>出，</a:t>
            </a:r>
            <a:r>
              <a:rPr dirty="0" sz="2600" spc="-15">
                <a:latin typeface="宋体"/>
                <a:cs typeface="宋体"/>
              </a:rPr>
              <a:t>那</a:t>
            </a:r>
            <a:r>
              <a:rPr dirty="0" sz="2600">
                <a:latin typeface="宋体"/>
                <a:cs typeface="宋体"/>
              </a:rPr>
              <a:t>么，</a:t>
            </a:r>
            <a:r>
              <a:rPr dirty="0" sz="2600" spc="-15">
                <a:latin typeface="宋体"/>
                <a:cs typeface="宋体"/>
              </a:rPr>
              <a:t>由</a:t>
            </a:r>
            <a:r>
              <a:rPr dirty="0" sz="2600" spc="5">
                <a:latin typeface="宋体"/>
                <a:cs typeface="宋体"/>
              </a:rPr>
              <a:t>式</a:t>
            </a:r>
            <a:r>
              <a:rPr dirty="0" sz="2600" spc="-5">
                <a:latin typeface="Times New Roman"/>
                <a:cs typeface="Times New Roman"/>
              </a:rPr>
              <a:t>(***)</a:t>
            </a:r>
            <a:r>
              <a:rPr dirty="0" sz="2600">
                <a:latin typeface="宋体"/>
                <a:cs typeface="宋体"/>
              </a:rPr>
              <a:t>定</a:t>
            </a:r>
            <a:r>
              <a:rPr dirty="0" sz="2600" spc="-15">
                <a:latin typeface="宋体"/>
                <a:cs typeface="宋体"/>
              </a:rPr>
              <a:t>义</a:t>
            </a:r>
            <a:r>
              <a:rPr dirty="0" sz="2600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 marL="266700">
              <a:lnSpc>
                <a:spcPct val="100000"/>
              </a:lnSpc>
              <a:spcBef>
                <a:spcPts val="1560"/>
              </a:spcBef>
            </a:pPr>
            <a:r>
              <a:rPr dirty="0" sz="2600" spc="-25">
                <a:latin typeface="Cambria Math"/>
                <a:cs typeface="Cambria Math"/>
              </a:rPr>
              <a:t>𝐹</a:t>
            </a:r>
            <a:r>
              <a:rPr dirty="0" baseline="-16081" sz="2850" spc="-37">
                <a:latin typeface="Cambria Math"/>
                <a:cs typeface="Cambria Math"/>
              </a:rPr>
              <a:t>𝑗</a:t>
            </a:r>
            <a:r>
              <a:rPr dirty="0" sz="2600" spc="-25">
                <a:latin typeface="Cambria Math"/>
                <a:cs typeface="Cambria Math"/>
              </a:rPr>
              <a:t>(ℎ)</a:t>
            </a:r>
            <a:r>
              <a:rPr dirty="0" sz="2600">
                <a:latin typeface="宋体"/>
                <a:cs typeface="宋体"/>
              </a:rPr>
              <a:t>逼近</a:t>
            </a:r>
            <a:r>
              <a:rPr dirty="0" sz="2600" spc="90">
                <a:latin typeface="Cambria Math"/>
                <a:cs typeface="Cambria Math"/>
              </a:rPr>
              <a:t>𝐹</a:t>
            </a:r>
            <a:r>
              <a:rPr dirty="0" baseline="27777" sz="2850" spc="135">
                <a:latin typeface="Cambria Math"/>
                <a:cs typeface="Cambria Math"/>
              </a:rPr>
              <a:t>∗</a:t>
            </a:r>
            <a:r>
              <a:rPr dirty="0" sz="2600">
                <a:latin typeface="宋体"/>
                <a:cs typeface="宋体"/>
              </a:rPr>
              <a:t>的截</a:t>
            </a:r>
            <a:r>
              <a:rPr dirty="0" sz="2600" spc="-15">
                <a:latin typeface="宋体"/>
                <a:cs typeface="宋体"/>
              </a:rPr>
              <a:t>断</a:t>
            </a:r>
            <a:r>
              <a:rPr dirty="0" sz="2600">
                <a:latin typeface="宋体"/>
                <a:cs typeface="宋体"/>
              </a:rPr>
              <a:t>误</a:t>
            </a:r>
            <a:r>
              <a:rPr dirty="0" sz="2600" spc="-15">
                <a:latin typeface="宋体"/>
                <a:cs typeface="宋体"/>
              </a:rPr>
              <a:t>差</a:t>
            </a:r>
            <a:r>
              <a:rPr dirty="0" sz="2600">
                <a:latin typeface="宋体"/>
                <a:cs typeface="宋体"/>
              </a:rPr>
              <a:t>为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1970" y="4277105"/>
            <a:ext cx="1384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575">
                <a:latin typeface="Cambria Math"/>
                <a:cs typeface="Cambria Math"/>
              </a:rPr>
              <a:t>𝑗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00501" y="4318253"/>
            <a:ext cx="44297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8955" algn="l"/>
                <a:tab pos="4271010" algn="l"/>
              </a:tabLst>
            </a:pPr>
            <a:r>
              <a:rPr dirty="0" sz="1900" spc="630">
                <a:latin typeface="Cambria Math"/>
                <a:cs typeface="Cambria Math"/>
              </a:rPr>
              <a:t>𝑗</a:t>
            </a:r>
            <a:r>
              <a:rPr dirty="0" sz="1900" spc="-40">
                <a:latin typeface="Cambria Math"/>
                <a:cs typeface="Cambria Math"/>
              </a:rPr>
              <a:t>+</a:t>
            </a:r>
            <a:r>
              <a:rPr dirty="0" sz="1900" spc="45">
                <a:latin typeface="Cambria Math"/>
                <a:cs typeface="Cambria Math"/>
              </a:rPr>
              <a:t>1</a:t>
            </a:r>
            <a:r>
              <a:rPr dirty="0" sz="1900">
                <a:latin typeface="Cambria Math"/>
                <a:cs typeface="Cambria Math"/>
              </a:rPr>
              <a:t>	</a:t>
            </a:r>
            <a:r>
              <a:rPr dirty="0" sz="1900" spc="630">
                <a:latin typeface="Cambria Math"/>
                <a:cs typeface="Cambria Math"/>
              </a:rPr>
              <a:t>𝑗</a:t>
            </a:r>
            <a:r>
              <a:rPr dirty="0" sz="1900" spc="-40">
                <a:latin typeface="Cambria Math"/>
                <a:cs typeface="Cambria Math"/>
              </a:rPr>
              <a:t>+</a:t>
            </a:r>
            <a:r>
              <a:rPr dirty="0" sz="1900" spc="45">
                <a:latin typeface="Cambria Math"/>
                <a:cs typeface="Cambria Math"/>
              </a:rPr>
              <a:t>2</a:t>
            </a:r>
            <a:r>
              <a:rPr dirty="0" sz="1900">
                <a:latin typeface="Cambria Math"/>
                <a:cs typeface="Cambria Math"/>
              </a:rPr>
              <a:t>	</a:t>
            </a:r>
            <a:r>
              <a:rPr dirty="0" sz="1900" spc="175">
                <a:latin typeface="Cambria Math"/>
                <a:cs typeface="Cambria Math"/>
              </a:rPr>
              <a:t>𝑘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1539" y="4120134"/>
            <a:ext cx="794575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50">
                <a:latin typeface="Cambria Math"/>
                <a:cs typeface="Cambria Math"/>
              </a:rPr>
              <a:t>𝐹</a:t>
            </a:r>
            <a:r>
              <a:rPr dirty="0" baseline="27777" sz="2850" spc="75">
                <a:latin typeface="Cambria Math"/>
                <a:cs typeface="Cambria Math"/>
              </a:rPr>
              <a:t>∗ </a:t>
            </a:r>
            <a:r>
              <a:rPr dirty="0" sz="2600">
                <a:latin typeface="Cambria Math"/>
                <a:cs typeface="Cambria Math"/>
              </a:rPr>
              <a:t>− 𝐹 </a:t>
            </a:r>
            <a:r>
              <a:rPr dirty="0" sz="2600" spc="5">
                <a:latin typeface="Cambria Math"/>
                <a:cs typeface="Cambria Math"/>
              </a:rPr>
              <a:t>(ℎ) </a:t>
            </a:r>
            <a:r>
              <a:rPr dirty="0" sz="2600">
                <a:latin typeface="Cambria Math"/>
                <a:cs typeface="Cambria Math"/>
              </a:rPr>
              <a:t>= </a:t>
            </a:r>
            <a:r>
              <a:rPr dirty="0" sz="2600" spc="80">
                <a:latin typeface="Cambria Math"/>
                <a:cs typeface="Cambria Math"/>
              </a:rPr>
              <a:t>𝑎</a:t>
            </a:r>
            <a:r>
              <a:rPr dirty="0" baseline="40935" sz="2850" spc="120">
                <a:latin typeface="Cambria Math"/>
                <a:cs typeface="Cambria Math"/>
              </a:rPr>
              <a:t>(𝑗) </a:t>
            </a:r>
            <a:r>
              <a:rPr dirty="0" sz="2600" spc="85">
                <a:latin typeface="Cambria Math"/>
                <a:cs typeface="Cambria Math"/>
              </a:rPr>
              <a:t>ℎ</a:t>
            </a:r>
            <a:r>
              <a:rPr dirty="0" baseline="27777" sz="2850" spc="127">
                <a:latin typeface="Cambria Math"/>
                <a:cs typeface="Cambria Math"/>
              </a:rPr>
              <a:t>𝑝𝑗+1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80">
                <a:latin typeface="Cambria Math"/>
                <a:cs typeface="Cambria Math"/>
              </a:rPr>
              <a:t>𝑎</a:t>
            </a:r>
            <a:r>
              <a:rPr dirty="0" baseline="40935" sz="2850" spc="120">
                <a:latin typeface="Cambria Math"/>
                <a:cs typeface="Cambria Math"/>
              </a:rPr>
              <a:t>(𝑗) </a:t>
            </a:r>
            <a:r>
              <a:rPr dirty="0" sz="2600" spc="90">
                <a:latin typeface="Cambria Math"/>
                <a:cs typeface="Cambria Math"/>
              </a:rPr>
              <a:t>ℎ</a:t>
            </a:r>
            <a:r>
              <a:rPr dirty="0" baseline="27777" sz="2850" spc="135">
                <a:latin typeface="Cambria Math"/>
                <a:cs typeface="Cambria Math"/>
              </a:rPr>
              <a:t>𝑝𝑗+2 </a:t>
            </a:r>
            <a:r>
              <a:rPr dirty="0" sz="2600">
                <a:latin typeface="Cambria Math"/>
                <a:cs typeface="Cambria Math"/>
              </a:rPr>
              <a:t>+ ⋯ + </a:t>
            </a:r>
            <a:r>
              <a:rPr dirty="0" sz="2600" spc="100">
                <a:latin typeface="Cambria Math"/>
                <a:cs typeface="Cambria Math"/>
              </a:rPr>
              <a:t>𝑎</a:t>
            </a:r>
            <a:r>
              <a:rPr dirty="0" baseline="40935" sz="2850" spc="150">
                <a:latin typeface="Cambria Math"/>
                <a:cs typeface="Cambria Math"/>
              </a:rPr>
              <a:t>(𝑗)</a:t>
            </a:r>
            <a:r>
              <a:rPr dirty="0" sz="2600" spc="100">
                <a:latin typeface="Cambria Math"/>
                <a:cs typeface="Cambria Math"/>
              </a:rPr>
              <a:t>ℎ</a:t>
            </a:r>
            <a:r>
              <a:rPr dirty="0" baseline="27777" sz="2850" spc="150">
                <a:latin typeface="Cambria Math"/>
                <a:cs typeface="Cambria Math"/>
              </a:rPr>
              <a:t>𝑝𝑘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4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⋯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04289" y="4860925"/>
            <a:ext cx="278765" cy="223520"/>
          </a:xfrm>
          <a:custGeom>
            <a:avLst/>
            <a:gdLst/>
            <a:ahLst/>
            <a:cxnLst/>
            <a:rect l="l" t="t" r="r" b="b"/>
            <a:pathLst>
              <a:path w="278764" h="223520">
                <a:moveTo>
                  <a:pt x="207391" y="0"/>
                </a:moveTo>
                <a:lnTo>
                  <a:pt x="204216" y="9017"/>
                </a:lnTo>
                <a:lnTo>
                  <a:pt x="217122" y="14640"/>
                </a:lnTo>
                <a:lnTo>
                  <a:pt x="228219" y="22383"/>
                </a:lnTo>
                <a:lnTo>
                  <a:pt x="250797" y="58320"/>
                </a:lnTo>
                <a:lnTo>
                  <a:pt x="258191" y="110362"/>
                </a:lnTo>
                <a:lnTo>
                  <a:pt x="257359" y="130032"/>
                </a:lnTo>
                <a:lnTo>
                  <a:pt x="244983" y="178181"/>
                </a:lnTo>
                <a:lnTo>
                  <a:pt x="217336" y="208327"/>
                </a:lnTo>
                <a:lnTo>
                  <a:pt x="204597" y="213994"/>
                </a:lnTo>
                <a:lnTo>
                  <a:pt x="207391" y="223012"/>
                </a:lnTo>
                <a:lnTo>
                  <a:pt x="250057" y="197687"/>
                </a:lnTo>
                <a:lnTo>
                  <a:pt x="273938" y="150955"/>
                </a:lnTo>
                <a:lnTo>
                  <a:pt x="278511" y="111506"/>
                </a:lnTo>
                <a:lnTo>
                  <a:pt x="277366" y="91104"/>
                </a:lnTo>
                <a:lnTo>
                  <a:pt x="260096" y="39116"/>
                </a:lnTo>
                <a:lnTo>
                  <a:pt x="223555" y="5808"/>
                </a:lnTo>
                <a:lnTo>
                  <a:pt x="207391" y="0"/>
                </a:lnTo>
                <a:close/>
              </a:path>
              <a:path w="278764" h="223520">
                <a:moveTo>
                  <a:pt x="71119" y="0"/>
                </a:moveTo>
                <a:lnTo>
                  <a:pt x="28578" y="25378"/>
                </a:lnTo>
                <a:lnTo>
                  <a:pt x="4587" y="72215"/>
                </a:lnTo>
                <a:lnTo>
                  <a:pt x="0" y="111506"/>
                </a:lnTo>
                <a:lnTo>
                  <a:pt x="1143" y="132034"/>
                </a:lnTo>
                <a:lnTo>
                  <a:pt x="18287" y="184023"/>
                </a:lnTo>
                <a:lnTo>
                  <a:pt x="54881" y="217205"/>
                </a:lnTo>
                <a:lnTo>
                  <a:pt x="71119" y="223012"/>
                </a:lnTo>
                <a:lnTo>
                  <a:pt x="73913" y="213994"/>
                </a:lnTo>
                <a:lnTo>
                  <a:pt x="61174" y="208327"/>
                </a:lnTo>
                <a:lnTo>
                  <a:pt x="50196" y="200469"/>
                </a:lnTo>
                <a:lnTo>
                  <a:pt x="27767" y="163941"/>
                </a:lnTo>
                <a:lnTo>
                  <a:pt x="20319" y="110362"/>
                </a:lnTo>
                <a:lnTo>
                  <a:pt x="21151" y="91364"/>
                </a:lnTo>
                <a:lnTo>
                  <a:pt x="33528" y="44323"/>
                </a:lnTo>
                <a:lnTo>
                  <a:pt x="61388" y="14640"/>
                </a:lnTo>
                <a:lnTo>
                  <a:pt x="74294" y="9017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91539" y="4869941"/>
            <a:ext cx="602678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宋体"/>
                <a:cs typeface="宋体"/>
              </a:rPr>
              <a:t>其</a:t>
            </a:r>
            <a:r>
              <a:rPr dirty="0" sz="2600" spc="-5">
                <a:latin typeface="宋体"/>
                <a:cs typeface="宋体"/>
              </a:rPr>
              <a:t>中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270">
                <a:latin typeface="Cambria Math"/>
                <a:cs typeface="Cambria Math"/>
              </a:rPr>
              <a:t> </a:t>
            </a:r>
            <a:r>
              <a:rPr dirty="0" baseline="39473" sz="2850" spc="307">
                <a:latin typeface="Cambria Math"/>
                <a:cs typeface="Cambria Math"/>
              </a:rPr>
              <a:t>𝑗</a:t>
            </a:r>
            <a:r>
              <a:rPr dirty="0" baseline="39473" sz="2850" spc="802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(𝑘</a:t>
            </a:r>
            <a:r>
              <a:rPr dirty="0" sz="2600" spc="21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≥</a:t>
            </a:r>
            <a:r>
              <a:rPr dirty="0" sz="2600" spc="1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𝑗</a:t>
            </a:r>
            <a:r>
              <a:rPr dirty="0" sz="2600" spc="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1)</a:t>
            </a:r>
            <a:r>
              <a:rPr dirty="0" sz="2600">
                <a:latin typeface="宋体"/>
                <a:cs typeface="宋体"/>
              </a:rPr>
              <a:t>都是与</a:t>
            </a:r>
            <a:r>
              <a:rPr dirty="0" sz="2600" spc="40">
                <a:latin typeface="Cambria Math"/>
                <a:cs typeface="Cambria Math"/>
              </a:rPr>
              <a:t>ℎ</a:t>
            </a:r>
            <a:r>
              <a:rPr dirty="0" sz="2600">
                <a:latin typeface="宋体"/>
                <a:cs typeface="宋体"/>
              </a:rPr>
              <a:t>无关的常数。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939" y="4981443"/>
            <a:ext cx="3335654" cy="90233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858519">
              <a:lnSpc>
                <a:spcPct val="100000"/>
              </a:lnSpc>
              <a:spcBef>
                <a:spcPts val="730"/>
              </a:spcBef>
            </a:pPr>
            <a:r>
              <a:rPr dirty="0" sz="1900" spc="95">
                <a:latin typeface="Cambria Math"/>
                <a:cs typeface="Cambria Math"/>
              </a:rPr>
              <a:t>𝑘</a:t>
            </a:r>
            <a:endParaRPr sz="19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600">
                <a:latin typeface="宋体"/>
                <a:cs typeface="宋体"/>
              </a:rPr>
              <a:t>证明：使用归纳法。略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8621395" cy="113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上述技术称为</a:t>
            </a:r>
            <a:r>
              <a:rPr dirty="0" sz="2800" spc="-5">
                <a:latin typeface="Times New Roman"/>
                <a:cs typeface="Times New Roman"/>
              </a:rPr>
              <a:t>Richards</a:t>
            </a:r>
            <a:r>
              <a:rPr dirty="0" sz="2800" spc="5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宋体"/>
                <a:cs typeface="宋体"/>
              </a:rPr>
              <a:t>外推技术，也称为外推算法。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dirty="0" sz="2800" spc="-5">
                <a:latin typeface="宋体"/>
                <a:cs typeface="宋体"/>
              </a:rPr>
              <a:t>由已知的序列：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2602433"/>
            <a:ext cx="7162165" cy="3179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dirty="0" sz="2800" spc="35">
                <a:latin typeface="Cambria Math"/>
                <a:cs typeface="Cambria Math"/>
              </a:rPr>
              <a:t>𝐹(ℎ)</a:t>
            </a:r>
            <a:r>
              <a:rPr dirty="0" sz="2800" spc="-5">
                <a:latin typeface="宋体"/>
                <a:cs typeface="宋体"/>
              </a:rPr>
              <a:t>、</a:t>
            </a:r>
            <a:r>
              <a:rPr dirty="0" sz="2800" spc="-705">
                <a:latin typeface="宋体"/>
                <a:cs typeface="宋体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𝐹(𝑞ℎ)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65">
                <a:latin typeface="Cambria Math"/>
                <a:cs typeface="Cambria Math"/>
              </a:rPr>
              <a:t>𝐹(𝑞</a:t>
            </a:r>
            <a:r>
              <a:rPr dirty="0" baseline="27100" sz="3075" spc="97">
                <a:latin typeface="Cambria Math"/>
                <a:cs typeface="Cambria Math"/>
              </a:rPr>
              <a:t>2</a:t>
            </a:r>
            <a:r>
              <a:rPr dirty="0" sz="2800" spc="65">
                <a:latin typeface="Cambria Math"/>
                <a:cs typeface="Cambria Math"/>
              </a:rPr>
              <a:t>ℎ)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65">
                <a:latin typeface="Cambria Math"/>
                <a:cs typeface="Cambria Math"/>
              </a:rPr>
              <a:t>𝐹(𝑞</a:t>
            </a:r>
            <a:r>
              <a:rPr dirty="0" baseline="27100" sz="3075" spc="97">
                <a:latin typeface="Cambria Math"/>
                <a:cs typeface="Cambria Math"/>
              </a:rPr>
              <a:t>3</a:t>
            </a:r>
            <a:r>
              <a:rPr dirty="0" sz="2800" spc="65">
                <a:latin typeface="Cambria Math"/>
                <a:cs typeface="Cambria Math"/>
              </a:rPr>
              <a:t>ℎ)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10"/>
              </a:spcBef>
            </a:pPr>
            <a:r>
              <a:rPr dirty="0" sz="2800" spc="-5">
                <a:latin typeface="宋体"/>
                <a:cs typeface="宋体"/>
              </a:rPr>
              <a:t>通</a:t>
            </a:r>
            <a:r>
              <a:rPr dirty="0" sz="2800" spc="-10">
                <a:latin typeface="宋体"/>
                <a:cs typeface="宋体"/>
              </a:rPr>
              <a:t>过</a:t>
            </a:r>
            <a:r>
              <a:rPr dirty="0" sz="2800">
                <a:latin typeface="Times New Roman"/>
                <a:cs typeface="Times New Roman"/>
              </a:rPr>
              <a:t>(***)</a:t>
            </a:r>
            <a:r>
              <a:rPr dirty="0" sz="2800" spc="-5">
                <a:latin typeface="宋体"/>
                <a:cs typeface="宋体"/>
              </a:rPr>
              <a:t>式，得到第二个序列</a:t>
            </a:r>
            <a:endParaRPr sz="2800">
              <a:latin typeface="宋体"/>
              <a:cs typeface="宋体"/>
            </a:endParaRPr>
          </a:p>
          <a:p>
            <a:pPr marL="952500">
              <a:lnSpc>
                <a:spcPct val="100000"/>
              </a:lnSpc>
              <a:spcBef>
                <a:spcPts val="2005"/>
              </a:spcBef>
            </a:pPr>
            <a:r>
              <a:rPr dirty="0" sz="2800" spc="-35">
                <a:latin typeface="Cambria Math"/>
                <a:cs typeface="Cambria Math"/>
              </a:rPr>
              <a:t>𝐹</a:t>
            </a:r>
            <a:r>
              <a:rPr dirty="0" baseline="-16260" sz="3075" spc="-52">
                <a:latin typeface="Cambria Math"/>
                <a:cs typeface="Cambria Math"/>
              </a:rPr>
              <a:t>1</a:t>
            </a:r>
            <a:r>
              <a:rPr dirty="0" sz="2800" spc="-35">
                <a:latin typeface="Cambria Math"/>
                <a:cs typeface="Cambria Math"/>
              </a:rPr>
              <a:t>(ℎ)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-30">
                <a:latin typeface="Cambria Math"/>
                <a:cs typeface="Cambria Math"/>
              </a:rPr>
              <a:t>𝐹</a:t>
            </a:r>
            <a:r>
              <a:rPr dirty="0" baseline="-16260" sz="3075" spc="-44">
                <a:latin typeface="Cambria Math"/>
                <a:cs typeface="Cambria Math"/>
              </a:rPr>
              <a:t>1</a:t>
            </a:r>
            <a:r>
              <a:rPr dirty="0" sz="2800" spc="-30">
                <a:latin typeface="Cambria Math"/>
                <a:cs typeface="Cambria Math"/>
              </a:rPr>
              <a:t>(𝑞ℎ)</a:t>
            </a:r>
            <a:r>
              <a:rPr dirty="0" sz="2800" spc="-20">
                <a:latin typeface="Cambria Math"/>
                <a:cs typeface="Cambria Math"/>
              </a:rPr>
              <a:t> 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10">
                <a:latin typeface="Cambria Math"/>
                <a:cs typeface="Cambria Math"/>
              </a:rPr>
              <a:t>𝐹</a:t>
            </a:r>
            <a:r>
              <a:rPr dirty="0" baseline="-16260" sz="3075" spc="15">
                <a:latin typeface="Cambria Math"/>
                <a:cs typeface="Cambria Math"/>
              </a:rPr>
              <a:t>1</a:t>
            </a:r>
            <a:r>
              <a:rPr dirty="0" sz="2800" spc="10">
                <a:latin typeface="Cambria Math"/>
                <a:cs typeface="Cambria Math"/>
              </a:rPr>
              <a:t>(𝑞</a:t>
            </a:r>
            <a:r>
              <a:rPr dirty="0" baseline="27100" sz="3075" spc="15">
                <a:latin typeface="Cambria Math"/>
                <a:cs typeface="Cambria Math"/>
              </a:rPr>
              <a:t>2</a:t>
            </a:r>
            <a:r>
              <a:rPr dirty="0" sz="2800" spc="10">
                <a:latin typeface="Cambria Math"/>
                <a:cs typeface="Cambria Math"/>
              </a:rPr>
              <a:t>ℎ)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10">
                <a:latin typeface="Cambria Math"/>
                <a:cs typeface="Cambria Math"/>
              </a:rPr>
              <a:t>𝐹</a:t>
            </a:r>
            <a:r>
              <a:rPr dirty="0" baseline="-16260" sz="3075" spc="15">
                <a:latin typeface="Cambria Math"/>
                <a:cs typeface="Cambria Math"/>
              </a:rPr>
              <a:t>1</a:t>
            </a:r>
            <a:r>
              <a:rPr dirty="0" sz="2800" spc="10">
                <a:latin typeface="Cambria Math"/>
                <a:cs typeface="Cambria Math"/>
              </a:rPr>
              <a:t>(𝑞</a:t>
            </a:r>
            <a:r>
              <a:rPr dirty="0" baseline="27100" sz="3075" spc="15">
                <a:latin typeface="Cambria Math"/>
                <a:cs typeface="Cambria Math"/>
              </a:rPr>
              <a:t>3</a:t>
            </a:r>
            <a:r>
              <a:rPr dirty="0" sz="2800" spc="10">
                <a:latin typeface="Cambria Math"/>
                <a:cs typeface="Cambria Math"/>
              </a:rPr>
              <a:t>ℎ)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14"/>
              </a:spcBef>
            </a:pPr>
            <a:r>
              <a:rPr dirty="0" sz="2800" spc="-5">
                <a:latin typeface="宋体"/>
                <a:cs typeface="宋体"/>
              </a:rPr>
              <a:t>再通</a:t>
            </a:r>
            <a:r>
              <a:rPr dirty="0" sz="2800" spc="-10">
                <a:latin typeface="宋体"/>
                <a:cs typeface="宋体"/>
              </a:rPr>
              <a:t>过</a:t>
            </a:r>
            <a:r>
              <a:rPr dirty="0" sz="2800">
                <a:latin typeface="Times New Roman"/>
                <a:cs typeface="Times New Roman"/>
              </a:rPr>
              <a:t>(***)</a:t>
            </a:r>
            <a:r>
              <a:rPr dirty="0" sz="2800" spc="-5">
                <a:latin typeface="宋体"/>
                <a:cs typeface="宋体"/>
              </a:rPr>
              <a:t>式，得到第三个序列</a:t>
            </a:r>
            <a:endParaRPr sz="2800">
              <a:latin typeface="宋体"/>
              <a:cs typeface="宋体"/>
            </a:endParaRPr>
          </a:p>
          <a:p>
            <a:pPr marL="952500">
              <a:lnSpc>
                <a:spcPct val="100000"/>
              </a:lnSpc>
              <a:spcBef>
                <a:spcPts val="2005"/>
              </a:spcBef>
            </a:pPr>
            <a:r>
              <a:rPr dirty="0" sz="2800" spc="-25">
                <a:latin typeface="Cambria Math"/>
                <a:cs typeface="Cambria Math"/>
              </a:rPr>
              <a:t>𝐹</a:t>
            </a:r>
            <a:r>
              <a:rPr dirty="0" baseline="-16260" sz="3075" spc="-37">
                <a:latin typeface="Cambria Math"/>
                <a:cs typeface="Cambria Math"/>
              </a:rPr>
              <a:t>2</a:t>
            </a:r>
            <a:r>
              <a:rPr dirty="0" sz="2800" spc="-25">
                <a:latin typeface="Cambria Math"/>
                <a:cs typeface="Cambria Math"/>
              </a:rPr>
              <a:t>(ℎ)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-20">
                <a:latin typeface="Cambria Math"/>
                <a:cs typeface="Cambria Math"/>
              </a:rPr>
              <a:t>𝐹</a:t>
            </a:r>
            <a:r>
              <a:rPr dirty="0" baseline="-16260" sz="3075" spc="-30">
                <a:latin typeface="Cambria Math"/>
                <a:cs typeface="Cambria Math"/>
              </a:rPr>
              <a:t>2</a:t>
            </a:r>
            <a:r>
              <a:rPr dirty="0" sz="2800" spc="-20">
                <a:latin typeface="Cambria Math"/>
                <a:cs typeface="Cambria Math"/>
              </a:rPr>
              <a:t>(𝑞ℎ)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20">
                <a:latin typeface="Cambria Math"/>
                <a:cs typeface="Cambria Math"/>
              </a:rPr>
              <a:t>𝐹</a:t>
            </a:r>
            <a:r>
              <a:rPr dirty="0" baseline="-16260" sz="3075" spc="30">
                <a:latin typeface="Cambria Math"/>
                <a:cs typeface="Cambria Math"/>
              </a:rPr>
              <a:t>2</a:t>
            </a:r>
            <a:r>
              <a:rPr dirty="0" sz="2800" spc="20">
                <a:latin typeface="Cambria Math"/>
                <a:cs typeface="Cambria Math"/>
              </a:rPr>
              <a:t>(𝑞</a:t>
            </a:r>
            <a:r>
              <a:rPr dirty="0" baseline="27100" sz="3075" spc="30">
                <a:latin typeface="Cambria Math"/>
                <a:cs typeface="Cambria Math"/>
              </a:rPr>
              <a:t>2</a:t>
            </a:r>
            <a:r>
              <a:rPr dirty="0" sz="2800" spc="20">
                <a:latin typeface="Cambria Math"/>
                <a:cs typeface="Cambria Math"/>
              </a:rPr>
              <a:t>ℎ)</a:t>
            </a:r>
            <a:r>
              <a:rPr dirty="0" sz="2800" spc="-10">
                <a:latin typeface="宋体"/>
                <a:cs typeface="宋体"/>
              </a:rPr>
              <a:t>、</a:t>
            </a:r>
            <a:r>
              <a:rPr dirty="0" sz="2800" spc="20">
                <a:latin typeface="Cambria Math"/>
                <a:cs typeface="Cambria Math"/>
              </a:rPr>
              <a:t>𝐹</a:t>
            </a:r>
            <a:r>
              <a:rPr dirty="0" baseline="-16260" sz="3075" spc="30">
                <a:latin typeface="Cambria Math"/>
                <a:cs typeface="Cambria Math"/>
              </a:rPr>
              <a:t>2</a:t>
            </a:r>
            <a:r>
              <a:rPr dirty="0" sz="2800" spc="20">
                <a:latin typeface="Cambria Math"/>
                <a:cs typeface="Cambria Math"/>
              </a:rPr>
              <a:t>(𝑞</a:t>
            </a:r>
            <a:r>
              <a:rPr dirty="0" baseline="27100" sz="3075" spc="30">
                <a:latin typeface="Cambria Math"/>
                <a:cs typeface="Cambria Math"/>
              </a:rPr>
              <a:t>3</a:t>
            </a:r>
            <a:r>
              <a:rPr dirty="0" sz="2800" spc="20">
                <a:latin typeface="Cambria Math"/>
                <a:cs typeface="Cambria Math"/>
              </a:rPr>
              <a:t>ℎ)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9346" y="1005027"/>
            <a:ext cx="1879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1002" y="866394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399"/>
                </a:lnTo>
                <a:lnTo>
                  <a:pt x="417111" y="80920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05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61656" y="933399"/>
            <a:ext cx="19431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  <a:tab pos="4956810" algn="l"/>
                <a:tab pos="5304155" algn="l"/>
                <a:tab pos="6471285" algn="l"/>
              </a:tabLst>
            </a:pPr>
            <a:r>
              <a:rPr dirty="0" spc="-10">
                <a:solidFill>
                  <a:srgbClr val="FF0000"/>
                </a:solidFill>
                <a:latin typeface="宋体"/>
                <a:cs typeface="宋体"/>
              </a:rPr>
              <a:t>定义</a:t>
            </a:r>
            <a:r>
              <a:rPr dirty="0" spc="-10">
                <a:latin typeface="宋体"/>
                <a:cs typeface="宋体"/>
              </a:rPr>
              <a:t>：设复化求积公式</a:t>
            </a:r>
            <a:r>
              <a:rPr dirty="0" spc="-5">
                <a:latin typeface="宋体"/>
                <a:cs typeface="宋体"/>
              </a:rPr>
              <a:t>为</a:t>
            </a:r>
            <a:r>
              <a:rPr dirty="0" baseline="-2976" sz="4200" spc="-150"/>
              <a:t>׬</a:t>
            </a:r>
            <a:r>
              <a:rPr dirty="0" baseline="46070" sz="3075" spc="-150"/>
              <a:t>𝑏</a:t>
            </a:r>
            <a:r>
              <a:rPr dirty="0" baseline="46070" sz="3075" spc="292"/>
              <a:t> </a:t>
            </a:r>
            <a:r>
              <a:rPr dirty="0" sz="2800" spc="-5"/>
              <a:t>𝑓	𝑥	𝑑𝑥</a:t>
            </a:r>
            <a:r>
              <a:rPr dirty="0" sz="2800" spc="250"/>
              <a:t> </a:t>
            </a:r>
            <a:r>
              <a:rPr dirty="0" sz="2800" spc="-5"/>
              <a:t>≈</a:t>
            </a:r>
            <a:r>
              <a:rPr dirty="0" sz="2800" spc="165"/>
              <a:t> </a:t>
            </a:r>
            <a:r>
              <a:rPr dirty="0" sz="2800" spc="-5"/>
              <a:t>𝐼	</a:t>
            </a:r>
            <a:r>
              <a:rPr dirty="0" sz="2800" spc="-5">
                <a:latin typeface="宋体"/>
                <a:cs typeface="宋体"/>
              </a:rPr>
              <a:t>，其</a:t>
            </a:r>
            <a:r>
              <a:rPr dirty="0" sz="2800" spc="-10">
                <a:latin typeface="宋体"/>
                <a:cs typeface="宋体"/>
              </a:rPr>
              <a:t>中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10">
                <a:latin typeface="宋体"/>
                <a:cs typeface="宋体"/>
              </a:rPr>
              <a:t>是区</a:t>
            </a:r>
            <a:r>
              <a:rPr dirty="0" sz="2800">
                <a:latin typeface="宋体"/>
                <a:cs typeface="宋体"/>
              </a:rPr>
              <a:t>间</a:t>
            </a:r>
            <a:r>
              <a:rPr dirty="0" sz="2800" spc="15"/>
              <a:t>[𝑎,</a:t>
            </a:r>
            <a:r>
              <a:rPr dirty="0" sz="2800" spc="-175"/>
              <a:t> </a:t>
            </a:r>
            <a:r>
              <a:rPr dirty="0" sz="2800" spc="20"/>
              <a:t>𝑏]</a:t>
            </a:r>
            <a:r>
              <a:rPr dirty="0" sz="2800" spc="-10">
                <a:latin typeface="宋体"/>
                <a:cs typeface="宋体"/>
              </a:rPr>
              <a:t>的等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1374393"/>
            <a:ext cx="18008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分数，如果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8377" y="2455291"/>
            <a:ext cx="515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lim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594" y="2747898"/>
            <a:ext cx="870585" cy="6045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080" indent="153670">
              <a:lnSpc>
                <a:spcPts val="2110"/>
              </a:lnSpc>
              <a:spcBef>
                <a:spcPts val="450"/>
              </a:spcBef>
            </a:pPr>
            <a:r>
              <a:rPr dirty="0" sz="2050" spc="75">
                <a:latin typeface="Cambria Math"/>
                <a:cs typeface="Cambria Math"/>
              </a:rPr>
              <a:t>ℎ→0  </a:t>
            </a:r>
            <a:r>
              <a:rPr dirty="0" sz="2050">
                <a:latin typeface="Cambria Math"/>
                <a:cs typeface="Cambria Math"/>
              </a:rPr>
              <a:t>(</a:t>
            </a:r>
            <a:r>
              <a:rPr dirty="0" sz="2050" spc="285">
                <a:latin typeface="Cambria Math"/>
                <a:cs typeface="Cambria Math"/>
              </a:rPr>
              <a:t>𝑛</a:t>
            </a:r>
            <a:r>
              <a:rPr dirty="0" sz="2050" spc="-5">
                <a:latin typeface="Cambria Math"/>
                <a:cs typeface="Cambria Math"/>
              </a:rPr>
              <a:t>→</a:t>
            </a:r>
            <a:r>
              <a:rPr dirty="0" sz="2050" spc="135">
                <a:latin typeface="Cambria Math"/>
                <a:cs typeface="Cambria Math"/>
              </a:rPr>
              <a:t>∞</a:t>
            </a:r>
            <a:r>
              <a:rPr dirty="0" sz="2050" spc="-5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9295" y="2709545"/>
            <a:ext cx="1653539" cy="22860"/>
          </a:xfrm>
          <a:custGeom>
            <a:avLst/>
            <a:gdLst/>
            <a:ahLst/>
            <a:cxnLst/>
            <a:rect l="l" t="t" r="r" b="b"/>
            <a:pathLst>
              <a:path w="1653539" h="22860">
                <a:moveTo>
                  <a:pt x="1653539" y="0"/>
                </a:moveTo>
                <a:lnTo>
                  <a:pt x="0" y="0"/>
                </a:lnTo>
                <a:lnTo>
                  <a:pt x="0" y="22860"/>
                </a:lnTo>
                <a:lnTo>
                  <a:pt x="1653539" y="22860"/>
                </a:lnTo>
                <a:lnTo>
                  <a:pt x="1653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89250" y="2194000"/>
            <a:ext cx="1631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355">
                <a:latin typeface="Cambria Math"/>
                <a:cs typeface="Cambria Math"/>
              </a:rPr>
              <a:t>𝑏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2569" y="2381885"/>
            <a:ext cx="330200" cy="240029"/>
          </a:xfrm>
          <a:custGeom>
            <a:avLst/>
            <a:gdLst/>
            <a:ahLst/>
            <a:cxnLst/>
            <a:rect l="l" t="t" r="r" b="b"/>
            <a:pathLst>
              <a:path w="330200" h="240030">
                <a:moveTo>
                  <a:pt x="253745" y="0"/>
                </a:moveTo>
                <a:lnTo>
                  <a:pt x="250316" y="9778"/>
                </a:lnTo>
                <a:lnTo>
                  <a:pt x="264199" y="15801"/>
                </a:lnTo>
                <a:lnTo>
                  <a:pt x="276129" y="24145"/>
                </a:lnTo>
                <a:lnTo>
                  <a:pt x="300372" y="62829"/>
                </a:lnTo>
                <a:lnTo>
                  <a:pt x="308355" y="118872"/>
                </a:lnTo>
                <a:lnTo>
                  <a:pt x="307472" y="140013"/>
                </a:lnTo>
                <a:lnTo>
                  <a:pt x="294131" y="191769"/>
                </a:lnTo>
                <a:lnTo>
                  <a:pt x="264342" y="224202"/>
                </a:lnTo>
                <a:lnTo>
                  <a:pt x="250697" y="230250"/>
                </a:lnTo>
                <a:lnTo>
                  <a:pt x="253745" y="240029"/>
                </a:lnTo>
                <a:lnTo>
                  <a:pt x="299537" y="212812"/>
                </a:lnTo>
                <a:lnTo>
                  <a:pt x="325310" y="162512"/>
                </a:lnTo>
                <a:lnTo>
                  <a:pt x="330200" y="120141"/>
                </a:lnTo>
                <a:lnTo>
                  <a:pt x="328961" y="98117"/>
                </a:lnTo>
                <a:lnTo>
                  <a:pt x="319055" y="59116"/>
                </a:lnTo>
                <a:lnTo>
                  <a:pt x="286400" y="15462"/>
                </a:lnTo>
                <a:lnTo>
                  <a:pt x="271150" y="6338"/>
                </a:lnTo>
                <a:lnTo>
                  <a:pt x="253745" y="0"/>
                </a:lnTo>
                <a:close/>
              </a:path>
              <a:path w="330200" h="240030">
                <a:moveTo>
                  <a:pt x="76580" y="0"/>
                </a:moveTo>
                <a:lnTo>
                  <a:pt x="30789" y="27396"/>
                </a:lnTo>
                <a:lnTo>
                  <a:pt x="4952" y="77771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0" y="118872"/>
                </a:lnTo>
                <a:lnTo>
                  <a:pt x="22854" y="98365"/>
                </a:lnTo>
                <a:lnTo>
                  <a:pt x="36194" y="47751"/>
                </a:lnTo>
                <a:lnTo>
                  <a:pt x="66127" y="15801"/>
                </a:lnTo>
                <a:lnTo>
                  <a:pt x="80009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76295" y="2651886"/>
            <a:ext cx="3898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6260" sz="3075" spc="300">
                <a:latin typeface="Cambria Math"/>
                <a:cs typeface="Cambria Math"/>
              </a:rPr>
              <a:t>ℎ</a:t>
            </a:r>
            <a:r>
              <a:rPr dirty="0" sz="1650" spc="200">
                <a:latin typeface="Cambria Math"/>
                <a:cs typeface="Cambria Math"/>
              </a:rPr>
              <a:t>𝑝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1450" y="2221737"/>
            <a:ext cx="2348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50" spc="-215">
                <a:latin typeface="Cambria Math"/>
                <a:cs typeface="Cambria Math"/>
              </a:rPr>
              <a:t>׬</a:t>
            </a:r>
            <a:r>
              <a:rPr dirty="0" baseline="-25252" sz="2475" spc="-322">
                <a:latin typeface="Cambria Math"/>
                <a:cs typeface="Cambria Math"/>
              </a:rPr>
              <a:t>𝑎 </a:t>
            </a:r>
            <a:r>
              <a:rPr dirty="0" baseline="2710" sz="3075" spc="142">
                <a:latin typeface="Cambria Math"/>
                <a:cs typeface="Cambria Math"/>
              </a:rPr>
              <a:t>𝑓 </a:t>
            </a:r>
            <a:r>
              <a:rPr dirty="0" baseline="2710" sz="3075" spc="172">
                <a:latin typeface="Cambria Math"/>
                <a:cs typeface="Cambria Math"/>
              </a:rPr>
              <a:t>𝑥 </a:t>
            </a:r>
            <a:r>
              <a:rPr dirty="0" baseline="2710" sz="3075" spc="112">
                <a:latin typeface="Cambria Math"/>
                <a:cs typeface="Cambria Math"/>
              </a:rPr>
              <a:t>𝑑𝑥−𝐼</a:t>
            </a:r>
            <a:r>
              <a:rPr dirty="0" baseline="-10101" sz="2475" spc="112">
                <a:latin typeface="Cambria Math"/>
                <a:cs typeface="Cambria Math"/>
              </a:rPr>
              <a:t>𝑛 </a:t>
            </a:r>
            <a:r>
              <a:rPr dirty="0" baseline="-36706" sz="4200" spc="-7">
                <a:latin typeface="Cambria Math"/>
                <a:cs typeface="Cambria Math"/>
              </a:rPr>
              <a:t>=</a:t>
            </a:r>
            <a:r>
              <a:rPr dirty="0" baseline="-36706" sz="4200" spc="-397">
                <a:latin typeface="Cambria Math"/>
                <a:cs typeface="Cambria Math"/>
              </a:rPr>
              <a:t> </a:t>
            </a:r>
            <a:r>
              <a:rPr dirty="0" baseline="-36706" sz="4200" spc="-532">
                <a:latin typeface="Cambria Math"/>
                <a:cs typeface="Cambria Math"/>
              </a:rPr>
              <a:t>c</a:t>
            </a:r>
            <a:endParaRPr baseline="-36706" sz="4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9935" marR="137795" indent="-712470">
              <a:lnSpc>
                <a:spcPct val="130100"/>
              </a:lnSpc>
              <a:spcBef>
                <a:spcPts val="100"/>
              </a:spcBef>
            </a:pPr>
            <a:r>
              <a:rPr dirty="0" spc="-5"/>
              <a:t>其</a:t>
            </a:r>
            <a:r>
              <a:rPr dirty="0" spc="-10"/>
              <a:t>中</a:t>
            </a:r>
            <a:r>
              <a:rPr dirty="0" spc="85">
                <a:latin typeface="Cambria Math"/>
                <a:cs typeface="Cambria Math"/>
              </a:rPr>
              <a:t>𝑐</a:t>
            </a:r>
            <a:r>
              <a:rPr dirty="0" spc="-10"/>
              <a:t>是一个非零常数</a:t>
            </a:r>
            <a:r>
              <a:rPr dirty="0" spc="-5"/>
              <a:t>，</a:t>
            </a:r>
            <a:r>
              <a:rPr dirty="0" spc="-660"/>
              <a:t> </a:t>
            </a:r>
            <a:r>
              <a:rPr dirty="0" spc="30">
                <a:latin typeface="Cambria Math"/>
                <a:cs typeface="Cambria Math"/>
              </a:rPr>
              <a:t>𝑝</a:t>
            </a:r>
            <a:r>
              <a:rPr dirty="0" spc="-10"/>
              <a:t>是一个正实数，则</a:t>
            </a:r>
            <a:r>
              <a:rPr dirty="0" spc="-5"/>
              <a:t>称</a:t>
            </a:r>
            <a:r>
              <a:rPr dirty="0" spc="65">
                <a:latin typeface="Cambria Math"/>
                <a:cs typeface="Cambria Math"/>
              </a:rPr>
              <a:t>𝐼</a:t>
            </a:r>
            <a:r>
              <a:rPr dirty="0" baseline="-16260" sz="3075" spc="97">
                <a:latin typeface="Cambria Math"/>
                <a:cs typeface="Cambria Math"/>
              </a:rPr>
              <a:t>𝑛</a:t>
            </a:r>
            <a:r>
              <a:rPr dirty="0" sz="2800" spc="-10"/>
              <a:t>是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800" spc="-10">
                <a:solidFill>
                  <a:srgbClr val="FF0000"/>
                </a:solidFill>
              </a:rPr>
              <a:t>阶收敛</a:t>
            </a:r>
            <a:r>
              <a:rPr dirty="0" sz="2800" spc="-10"/>
              <a:t>的。 </a:t>
            </a:r>
            <a:r>
              <a:rPr dirty="0" sz="2800" spc="-5"/>
              <a:t>针对利用外推技术得到的各个序列，</a:t>
            </a:r>
            <a:r>
              <a:rPr dirty="0" sz="2800"/>
              <a:t>若</a:t>
            </a:r>
            <a:r>
              <a:rPr dirty="0" sz="2800" spc="-5"/>
              <a:t>序</a:t>
            </a:r>
            <a:r>
              <a:rPr dirty="0" sz="2800" spc="5"/>
              <a:t>列</a:t>
            </a:r>
            <a:r>
              <a:rPr dirty="0" sz="2800">
                <a:latin typeface="Cambria Math"/>
                <a:cs typeface="Cambria Math"/>
              </a:rPr>
              <a:t>{</a:t>
            </a:r>
            <a:r>
              <a:rPr dirty="0" sz="2800" spc="95">
                <a:latin typeface="Cambria Math"/>
                <a:cs typeface="Cambria Math"/>
              </a:rPr>
              <a:t>𝐹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70">
                <a:latin typeface="Cambria Math"/>
                <a:cs typeface="Cambria Math"/>
              </a:rPr>
              <a:t>𝑞</a:t>
            </a:r>
            <a:r>
              <a:rPr dirty="0" baseline="27100" sz="3075" spc="585">
                <a:latin typeface="Cambria Math"/>
                <a:cs typeface="Cambria Math"/>
              </a:rPr>
              <a:t>𝑚</a:t>
            </a:r>
            <a:r>
              <a:rPr dirty="0" sz="2800" spc="50">
                <a:latin typeface="Cambria Math"/>
                <a:cs typeface="Cambria Math"/>
              </a:rPr>
              <a:t>ℎ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10">
                <a:latin typeface="Cambria Math"/>
                <a:cs typeface="Cambria Math"/>
              </a:rPr>
              <a:t>}</a:t>
            </a:r>
            <a:r>
              <a:rPr dirty="0" sz="2800"/>
              <a:t>收</a:t>
            </a:r>
            <a:r>
              <a:rPr dirty="0" sz="2800" spc="-5"/>
              <a:t>敛于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dirty="0" spc="70">
                <a:latin typeface="Cambria Math"/>
                <a:cs typeface="Cambria Math"/>
              </a:rPr>
              <a:t>𝐹</a:t>
            </a:r>
            <a:r>
              <a:rPr dirty="0" baseline="27100" sz="3075" spc="104">
                <a:latin typeface="Cambria Math"/>
                <a:cs typeface="Cambria Math"/>
              </a:rPr>
              <a:t>∗</a:t>
            </a:r>
            <a:r>
              <a:rPr dirty="0" sz="2800" spc="70"/>
              <a:t>，</a:t>
            </a:r>
            <a:r>
              <a:rPr dirty="0" sz="2800" spc="-5"/>
              <a:t>并且是</a:t>
            </a:r>
            <a:r>
              <a:rPr dirty="0" sz="2800" spc="5">
                <a:latin typeface="Cambria Math"/>
                <a:cs typeface="Cambria Math"/>
              </a:rPr>
              <a:t>𝑝</a:t>
            </a:r>
            <a:r>
              <a:rPr dirty="0" baseline="-16260" sz="3075" spc="7">
                <a:latin typeface="Cambria Math"/>
                <a:cs typeface="Cambria Math"/>
              </a:rPr>
              <a:t>1</a:t>
            </a:r>
            <a:r>
              <a:rPr dirty="0" sz="2800" spc="-5"/>
              <a:t>阶收敛的，则序列</a:t>
            </a:r>
            <a:r>
              <a:rPr dirty="0" sz="2800" spc="25">
                <a:latin typeface="Cambria Math"/>
                <a:cs typeface="Cambria Math"/>
              </a:rPr>
              <a:t>{𝐹</a:t>
            </a:r>
            <a:r>
              <a:rPr dirty="0" baseline="-16260" sz="3075" spc="37">
                <a:latin typeface="Cambria Math"/>
                <a:cs typeface="Cambria Math"/>
              </a:rPr>
              <a:t>1</a:t>
            </a:r>
            <a:r>
              <a:rPr dirty="0" sz="2800" spc="25">
                <a:latin typeface="Cambria Math"/>
                <a:cs typeface="Cambria Math"/>
              </a:rPr>
              <a:t>(𝑞</a:t>
            </a:r>
            <a:r>
              <a:rPr dirty="0" baseline="27100" sz="3075" spc="37">
                <a:latin typeface="Cambria Math"/>
                <a:cs typeface="Cambria Math"/>
              </a:rPr>
              <a:t>𝑚</a:t>
            </a:r>
            <a:r>
              <a:rPr dirty="0" sz="2800" spc="25">
                <a:latin typeface="Cambria Math"/>
                <a:cs typeface="Cambria Math"/>
              </a:rPr>
              <a:t>ℎ)}</a:t>
            </a:r>
            <a:r>
              <a:rPr dirty="0" sz="2800" spc="-5"/>
              <a:t>也收敛</a:t>
            </a:r>
            <a:r>
              <a:rPr dirty="0" sz="2800" spc="-10"/>
              <a:t>于</a:t>
            </a:r>
            <a:r>
              <a:rPr dirty="0" sz="2800" spc="70">
                <a:latin typeface="Cambria Math"/>
                <a:cs typeface="Cambria Math"/>
              </a:rPr>
              <a:t>𝐹</a:t>
            </a:r>
            <a:r>
              <a:rPr dirty="0" baseline="27100" sz="3075" spc="104">
                <a:latin typeface="Cambria Math"/>
                <a:cs typeface="Cambria Math"/>
              </a:rPr>
              <a:t>∗</a:t>
            </a:r>
            <a:r>
              <a:rPr dirty="0" sz="2800" spc="70"/>
              <a:t>，</a:t>
            </a:r>
            <a:r>
              <a:rPr dirty="0" sz="2800" spc="-5"/>
              <a:t>并且</a:t>
            </a:r>
            <a:r>
              <a:rPr dirty="0" sz="2800"/>
              <a:t>是</a:t>
            </a:r>
            <a:r>
              <a:rPr dirty="0" sz="2800" spc="-25">
                <a:latin typeface="Cambria Math"/>
                <a:cs typeface="Cambria Math"/>
              </a:rPr>
              <a:t>𝑝</a:t>
            </a:r>
            <a:r>
              <a:rPr dirty="0" baseline="-16260" sz="3075" spc="-37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dirty="0" spc="-5"/>
              <a:t>阶收敛的，序列</a:t>
            </a:r>
            <a:r>
              <a:rPr dirty="0" spc="35">
                <a:latin typeface="Cambria Math"/>
                <a:cs typeface="Cambria Math"/>
              </a:rPr>
              <a:t>{𝐹</a:t>
            </a:r>
            <a:r>
              <a:rPr dirty="0" baseline="-16260" sz="3075" spc="52">
                <a:latin typeface="Cambria Math"/>
                <a:cs typeface="Cambria Math"/>
              </a:rPr>
              <a:t>2</a:t>
            </a:r>
            <a:r>
              <a:rPr dirty="0" sz="2800" spc="35">
                <a:latin typeface="Cambria Math"/>
                <a:cs typeface="Cambria Math"/>
              </a:rPr>
              <a:t>(𝑞</a:t>
            </a:r>
            <a:r>
              <a:rPr dirty="0" baseline="27100" sz="3075" spc="52">
                <a:latin typeface="Cambria Math"/>
                <a:cs typeface="Cambria Math"/>
              </a:rPr>
              <a:t>𝑚</a:t>
            </a:r>
            <a:r>
              <a:rPr dirty="0" sz="2800" spc="35">
                <a:latin typeface="Cambria Math"/>
                <a:cs typeface="Cambria Math"/>
              </a:rPr>
              <a:t>ℎ)}</a:t>
            </a:r>
            <a:r>
              <a:rPr dirty="0" sz="2800" spc="-5"/>
              <a:t>是</a:t>
            </a:r>
            <a:r>
              <a:rPr dirty="0" sz="2800" spc="35">
                <a:latin typeface="Cambria Math"/>
                <a:cs typeface="Cambria Math"/>
              </a:rPr>
              <a:t>𝑝</a:t>
            </a:r>
            <a:r>
              <a:rPr dirty="0" baseline="-16260" sz="3075" spc="52">
                <a:latin typeface="Cambria Math"/>
                <a:cs typeface="Cambria Math"/>
              </a:rPr>
              <a:t>3</a:t>
            </a:r>
            <a:r>
              <a:rPr dirty="0" sz="2800" spc="5"/>
              <a:t>阶</a:t>
            </a:r>
            <a:r>
              <a:rPr dirty="0" sz="2800" spc="-5"/>
              <a:t>收敛的，</a:t>
            </a:r>
            <a:r>
              <a:rPr dirty="0" sz="2800" spc="-5">
                <a:latin typeface="Times New Roman"/>
                <a:cs typeface="Times New Roman"/>
              </a:rPr>
              <a:t>…</a:t>
            </a:r>
            <a:r>
              <a:rPr dirty="0" sz="2800" spc="-5"/>
              <a:t>。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802" y="1202817"/>
            <a:ext cx="7555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Richards</a:t>
            </a:r>
            <a:r>
              <a:rPr dirty="0" sz="2800" spc="5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宋体"/>
                <a:cs typeface="宋体"/>
              </a:rPr>
              <a:t>外推技术的计算步骤可按下表执行：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10640" y="2232786"/>
          <a:ext cx="9514205" cy="291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8650"/>
                <a:gridCol w="1898650"/>
                <a:gridCol w="1898650"/>
                <a:gridCol w="1898650"/>
                <a:gridCol w="1898650"/>
              </a:tblGrid>
              <a:tr h="580898"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800" spc="-2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3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800" spc="-20">
                          <a:latin typeface="Cambria Math"/>
                          <a:cs typeface="Cambria Math"/>
                        </a:rPr>
                        <a:t>(ℎ)</a:t>
                      </a:r>
                      <a:r>
                        <a:rPr dirty="0" sz="2800" spc="-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①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  <a:tr h="580770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800" spc="-15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22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800" spc="-15">
                          <a:latin typeface="Cambria Math"/>
                          <a:cs typeface="Cambria Math"/>
                        </a:rPr>
                        <a:t>(𝑞ℎ)</a:t>
                      </a:r>
                      <a:r>
                        <a:rPr dirty="0" sz="2800" spc="-1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②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800" spc="-3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44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2800" spc="-30">
                          <a:latin typeface="Cambria Math"/>
                          <a:cs typeface="Cambria Math"/>
                        </a:rPr>
                        <a:t>(ℎ)</a:t>
                      </a:r>
                      <a:r>
                        <a:rPr dirty="0" sz="2800" spc="-3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③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  <a:tr h="580898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800" spc="15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22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800" spc="15">
                          <a:latin typeface="Cambria Math"/>
                          <a:cs typeface="Cambria Math"/>
                        </a:rPr>
                        <a:t>(𝑞</a:t>
                      </a:r>
                      <a:r>
                        <a:rPr dirty="0" baseline="27100" sz="3075" spc="22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800" spc="15">
                          <a:latin typeface="Cambria Math"/>
                          <a:cs typeface="Cambria Math"/>
                        </a:rPr>
                        <a:t>ℎ)</a:t>
                      </a:r>
                      <a:r>
                        <a:rPr dirty="0" sz="2800" spc="1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④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2800" spc="-25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37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2800" spc="-25">
                          <a:latin typeface="Cambria Math"/>
                          <a:cs typeface="Cambria Math"/>
                        </a:rPr>
                        <a:t>(𝑞ℎ)</a:t>
                      </a:r>
                      <a:r>
                        <a:rPr dirty="0" sz="2800" spc="-2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⑤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800" spc="-2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3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800" spc="-20">
                          <a:latin typeface="Cambria Math"/>
                          <a:cs typeface="Cambria Math"/>
                        </a:rPr>
                        <a:t>(ℎ)</a:t>
                      </a:r>
                      <a:r>
                        <a:rPr dirty="0" sz="2800" spc="-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⑥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  <a:tr h="580897"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800" spc="15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22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dirty="0" sz="2800" spc="15">
                          <a:latin typeface="Cambria Math"/>
                          <a:cs typeface="Cambria Math"/>
                        </a:rPr>
                        <a:t>(𝑞</a:t>
                      </a:r>
                      <a:r>
                        <a:rPr dirty="0" baseline="27100" sz="3075" spc="22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dirty="0" sz="2800" spc="15">
                          <a:latin typeface="Cambria Math"/>
                          <a:cs typeface="Cambria Math"/>
                        </a:rPr>
                        <a:t>ℎ)</a:t>
                      </a:r>
                      <a:r>
                        <a:rPr dirty="0" sz="2800" spc="1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⑦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800" spc="1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15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dirty="0" sz="2800" spc="10">
                          <a:latin typeface="Cambria Math"/>
                          <a:cs typeface="Cambria Math"/>
                        </a:rPr>
                        <a:t>(𝑞</a:t>
                      </a:r>
                      <a:r>
                        <a:rPr dirty="0" baseline="27100" sz="3075" spc="15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800" spc="10">
                          <a:latin typeface="Cambria Math"/>
                          <a:cs typeface="Cambria Math"/>
                        </a:rPr>
                        <a:t>ℎ)</a:t>
                      </a:r>
                      <a:r>
                        <a:rPr dirty="0" sz="2800" spc="1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⑧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800" spc="-15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22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dirty="0" sz="2800" spc="-15">
                          <a:latin typeface="Cambria Math"/>
                          <a:cs typeface="Cambria Math"/>
                        </a:rPr>
                        <a:t>(𝑞ℎ)</a:t>
                      </a:r>
                      <a:r>
                        <a:rPr dirty="0" sz="2800" spc="-1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2800" spc="-20">
                          <a:latin typeface="Cambria Math"/>
                          <a:cs typeface="Cambria Math"/>
                        </a:rPr>
                        <a:t>𝐹</a:t>
                      </a:r>
                      <a:r>
                        <a:rPr dirty="0" baseline="-16260" sz="3075" spc="-3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dirty="0" sz="2800" spc="-20">
                          <a:latin typeface="Cambria Math"/>
                          <a:cs typeface="Cambria Math"/>
                        </a:rPr>
                        <a:t>(ℎ)</a:t>
                      </a:r>
                      <a:r>
                        <a:rPr dirty="0" sz="2800" spc="-20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⑩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09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  <a:tr h="580771">
                <a:tc>
                  <a:txBody>
                    <a:bodyPr/>
                    <a:lstStyle/>
                    <a:p>
                      <a:pPr algn="ctr" marR="895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800">
                          <a:latin typeface="Cambria Math"/>
                          <a:cs typeface="Cambria Math"/>
                        </a:rPr>
                        <a:t>⋮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9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800">
                          <a:latin typeface="Cambria Math"/>
                          <a:cs typeface="Cambria Math"/>
                        </a:rPr>
                        <a:t>⋮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82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800">
                          <a:latin typeface="Cambria Math"/>
                          <a:cs typeface="Cambria Math"/>
                        </a:rPr>
                        <a:t>⋮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800">
                          <a:latin typeface="Cambria Math"/>
                          <a:cs typeface="Cambria Math"/>
                        </a:rPr>
                        <a:t>⋮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84903" y="391159"/>
            <a:ext cx="27552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Rom</a:t>
            </a:r>
            <a:r>
              <a:rPr dirty="0" sz="3200" spc="5">
                <a:latin typeface="Times New Roman"/>
                <a:cs typeface="Times New Roman"/>
              </a:rPr>
              <a:t>b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55">
                <a:latin typeface="Times New Roman"/>
                <a:cs typeface="Times New Roman"/>
              </a:rPr>
              <a:t>r</a:t>
            </a:r>
            <a:r>
              <a:rPr dirty="0" sz="3200" spc="10">
                <a:latin typeface="Times New Roman"/>
                <a:cs typeface="Times New Roman"/>
              </a:rPr>
              <a:t>g</a:t>
            </a:r>
            <a:r>
              <a:rPr dirty="0" sz="3200">
                <a:latin typeface="宋体"/>
                <a:cs typeface="宋体"/>
              </a:rPr>
              <a:t>积</a:t>
            </a:r>
            <a:r>
              <a:rPr dirty="0" sz="3200" spc="-15">
                <a:latin typeface="宋体"/>
                <a:cs typeface="宋体"/>
              </a:rPr>
              <a:t>分</a:t>
            </a:r>
            <a:r>
              <a:rPr dirty="0" sz="3200">
                <a:latin typeface="宋体"/>
                <a:cs typeface="宋体"/>
              </a:rPr>
              <a:t>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124559"/>
            <a:ext cx="10164445" cy="1452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5080" indent="-2292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>
                <a:latin typeface="宋体"/>
                <a:cs typeface="宋体"/>
              </a:rPr>
              <a:t>使用复化求积公式计算</a:t>
            </a:r>
            <a:r>
              <a:rPr dirty="0" sz="2600" spc="-15">
                <a:latin typeface="宋体"/>
                <a:cs typeface="宋体"/>
              </a:rPr>
              <a:t>积</a:t>
            </a:r>
            <a:r>
              <a:rPr dirty="0" sz="2600">
                <a:latin typeface="宋体"/>
                <a:cs typeface="宋体"/>
              </a:rPr>
              <a:t>分近</a:t>
            </a:r>
            <a:r>
              <a:rPr dirty="0" sz="2600" spc="-15">
                <a:latin typeface="宋体"/>
                <a:cs typeface="宋体"/>
              </a:rPr>
              <a:t>似</a:t>
            </a:r>
            <a:r>
              <a:rPr dirty="0" sz="2600">
                <a:latin typeface="宋体"/>
                <a:cs typeface="宋体"/>
              </a:rPr>
              <a:t>值，</a:t>
            </a:r>
            <a:r>
              <a:rPr dirty="0" sz="2600" spc="-15">
                <a:latin typeface="宋体"/>
                <a:cs typeface="宋体"/>
              </a:rPr>
              <a:t>节</a:t>
            </a:r>
            <a:r>
              <a:rPr dirty="0" sz="2600">
                <a:latin typeface="宋体"/>
                <a:cs typeface="宋体"/>
              </a:rPr>
              <a:t>点数</a:t>
            </a:r>
            <a:r>
              <a:rPr dirty="0" sz="2600" spc="-15">
                <a:latin typeface="宋体"/>
                <a:cs typeface="宋体"/>
              </a:rPr>
              <a:t>目</a:t>
            </a:r>
            <a:r>
              <a:rPr dirty="0" sz="2600">
                <a:latin typeface="宋体"/>
                <a:cs typeface="宋体"/>
              </a:rPr>
              <a:t>越多</a:t>
            </a:r>
            <a:r>
              <a:rPr dirty="0" sz="2600" spc="-15">
                <a:latin typeface="宋体"/>
                <a:cs typeface="宋体"/>
              </a:rPr>
              <a:t>，</a:t>
            </a:r>
            <a:r>
              <a:rPr dirty="0" sz="2600">
                <a:latin typeface="宋体"/>
                <a:cs typeface="宋体"/>
              </a:rPr>
              <a:t>截断</a:t>
            </a:r>
            <a:r>
              <a:rPr dirty="0" sz="2600" spc="-15">
                <a:latin typeface="宋体"/>
                <a:cs typeface="宋体"/>
              </a:rPr>
              <a:t>误</a:t>
            </a:r>
            <a:r>
              <a:rPr dirty="0" sz="2600">
                <a:latin typeface="宋体"/>
                <a:cs typeface="宋体"/>
              </a:rPr>
              <a:t>差越</a:t>
            </a:r>
            <a:r>
              <a:rPr dirty="0" sz="2600" spc="-15">
                <a:latin typeface="宋体"/>
                <a:cs typeface="宋体"/>
              </a:rPr>
              <a:t>小</a:t>
            </a:r>
            <a:r>
              <a:rPr dirty="0" sz="2600">
                <a:latin typeface="宋体"/>
                <a:cs typeface="宋体"/>
              </a:rPr>
              <a:t>。 但是，节点多，计算量</a:t>
            </a:r>
            <a:r>
              <a:rPr dirty="0" sz="2600" spc="-15">
                <a:latin typeface="宋体"/>
                <a:cs typeface="宋体"/>
              </a:rPr>
              <a:t>就</a:t>
            </a:r>
            <a:r>
              <a:rPr dirty="0" sz="2600">
                <a:latin typeface="宋体"/>
                <a:cs typeface="宋体"/>
              </a:rPr>
              <a:t>大。</a:t>
            </a:r>
            <a:r>
              <a:rPr dirty="0" sz="2600" spc="-15">
                <a:latin typeface="宋体"/>
                <a:cs typeface="宋体"/>
              </a:rPr>
              <a:t>而</a:t>
            </a:r>
            <a:r>
              <a:rPr dirty="0" sz="2600">
                <a:latin typeface="宋体"/>
                <a:cs typeface="宋体"/>
              </a:rPr>
              <a:t>事先</a:t>
            </a:r>
            <a:r>
              <a:rPr dirty="0" sz="2600" spc="-15">
                <a:latin typeface="宋体"/>
                <a:cs typeface="宋体"/>
              </a:rPr>
              <a:t>定</a:t>
            </a:r>
            <a:r>
              <a:rPr dirty="0" sz="2600">
                <a:latin typeface="宋体"/>
                <a:cs typeface="宋体"/>
              </a:rPr>
              <a:t>下节</a:t>
            </a:r>
            <a:r>
              <a:rPr dirty="0" sz="2600" spc="-15">
                <a:latin typeface="宋体"/>
                <a:cs typeface="宋体"/>
              </a:rPr>
              <a:t>点</a:t>
            </a:r>
            <a:r>
              <a:rPr dirty="0" sz="2600">
                <a:latin typeface="宋体"/>
                <a:cs typeface="宋体"/>
              </a:rPr>
              <a:t>数显</a:t>
            </a:r>
            <a:r>
              <a:rPr dirty="0" sz="2600" spc="-15">
                <a:latin typeface="宋体"/>
                <a:cs typeface="宋体"/>
              </a:rPr>
              <a:t>然</a:t>
            </a:r>
            <a:r>
              <a:rPr dirty="0" sz="2600">
                <a:latin typeface="宋体"/>
                <a:cs typeface="宋体"/>
              </a:rPr>
              <a:t>又是</a:t>
            </a:r>
            <a:r>
              <a:rPr dirty="0" sz="2600" spc="-15">
                <a:latin typeface="宋体"/>
                <a:cs typeface="宋体"/>
              </a:rPr>
              <a:t>不</a:t>
            </a:r>
            <a:r>
              <a:rPr dirty="0" sz="2600">
                <a:latin typeface="宋体"/>
                <a:cs typeface="宋体"/>
              </a:rPr>
              <a:t>现实</a:t>
            </a:r>
            <a:r>
              <a:rPr dirty="0" sz="2600" spc="-15">
                <a:latin typeface="宋体"/>
                <a:cs typeface="宋体"/>
              </a:rPr>
              <a:t>的</a:t>
            </a:r>
            <a:r>
              <a:rPr dirty="0" sz="2600">
                <a:latin typeface="宋体"/>
                <a:cs typeface="宋体"/>
              </a:rPr>
              <a:t>。 有效的方法是让节点数</a:t>
            </a:r>
            <a:r>
              <a:rPr dirty="0" sz="2600" spc="-15">
                <a:latin typeface="宋体"/>
                <a:cs typeface="宋体"/>
              </a:rPr>
              <a:t>目</a:t>
            </a:r>
            <a:r>
              <a:rPr dirty="0" sz="2600">
                <a:latin typeface="宋体"/>
                <a:cs typeface="宋体"/>
              </a:rPr>
              <a:t>从少</a:t>
            </a:r>
            <a:r>
              <a:rPr dirty="0" sz="2600" spc="-15">
                <a:latin typeface="宋体"/>
                <a:cs typeface="宋体"/>
              </a:rPr>
              <a:t>到</a:t>
            </a:r>
            <a:r>
              <a:rPr dirty="0" sz="2600">
                <a:latin typeface="宋体"/>
                <a:cs typeface="宋体"/>
              </a:rPr>
              <a:t>多地</a:t>
            </a:r>
            <a:r>
              <a:rPr dirty="0" sz="2600" spc="-15">
                <a:latin typeface="宋体"/>
                <a:cs typeface="宋体"/>
              </a:rPr>
              <a:t>变</a:t>
            </a:r>
            <a:r>
              <a:rPr dirty="0" sz="2600">
                <a:latin typeface="宋体"/>
                <a:cs typeface="宋体"/>
              </a:rPr>
              <a:t>化，</a:t>
            </a:r>
            <a:r>
              <a:rPr dirty="0" sz="2600" spc="-15">
                <a:latin typeface="宋体"/>
                <a:cs typeface="宋体"/>
              </a:rPr>
              <a:t>即</a:t>
            </a:r>
            <a:r>
              <a:rPr dirty="0" sz="2600">
                <a:latin typeface="宋体"/>
                <a:cs typeface="宋体"/>
              </a:rPr>
              <a:t>步长</a:t>
            </a:r>
            <a:r>
              <a:rPr dirty="0" sz="2600" spc="-15">
                <a:latin typeface="宋体"/>
                <a:cs typeface="宋体"/>
              </a:rPr>
              <a:t>可</a:t>
            </a:r>
            <a:r>
              <a:rPr dirty="0" sz="2600">
                <a:latin typeface="宋体"/>
                <a:cs typeface="宋体"/>
              </a:rPr>
              <a:t>变。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2756357"/>
            <a:ext cx="104089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7335" algn="l"/>
                <a:tab pos="4297680" algn="l"/>
              </a:tabLst>
            </a:pPr>
            <a:r>
              <a:rPr dirty="0" sz="2600">
                <a:latin typeface="宋体"/>
                <a:cs typeface="宋体"/>
              </a:rPr>
              <a:t>逐次将积分区间分半，</a:t>
            </a:r>
            <a:r>
              <a:rPr dirty="0" sz="2600" spc="-10">
                <a:latin typeface="宋体"/>
                <a:cs typeface="宋体"/>
              </a:rPr>
              <a:t>用</a:t>
            </a:r>
            <a:r>
              <a:rPr dirty="0" sz="2600">
                <a:latin typeface="Cambria Math"/>
                <a:cs typeface="Cambria Math"/>
              </a:rPr>
              <a:t>𝑇	</a:t>
            </a:r>
            <a:r>
              <a:rPr dirty="0" sz="2600" spc="5">
                <a:latin typeface="宋体"/>
                <a:cs typeface="宋体"/>
              </a:rPr>
              <a:t>表示</a:t>
            </a:r>
            <a:r>
              <a:rPr dirty="0" sz="2600" spc="-10">
                <a:latin typeface="宋体"/>
                <a:cs typeface="宋体"/>
              </a:rPr>
              <a:t>积</a:t>
            </a:r>
            <a:r>
              <a:rPr dirty="0" sz="2600" spc="5">
                <a:latin typeface="宋体"/>
                <a:cs typeface="宋体"/>
              </a:rPr>
              <a:t>分区</a:t>
            </a:r>
            <a:r>
              <a:rPr dirty="0" sz="2600" spc="-20">
                <a:latin typeface="宋体"/>
                <a:cs typeface="宋体"/>
              </a:rPr>
              <a:t>间</a:t>
            </a:r>
            <a:r>
              <a:rPr dirty="0" sz="2600" spc="15">
                <a:latin typeface="Cambria Math"/>
                <a:cs typeface="Cambria Math"/>
              </a:rPr>
              <a:t>[𝑎,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 spc="30">
                <a:latin typeface="Cambria Math"/>
                <a:cs typeface="Cambria Math"/>
              </a:rPr>
              <a:t>𝑏]</a:t>
            </a:r>
            <a:r>
              <a:rPr dirty="0" sz="2600">
                <a:latin typeface="宋体"/>
                <a:cs typeface="宋体"/>
              </a:rPr>
              <a:t>被分</a:t>
            </a:r>
            <a:r>
              <a:rPr dirty="0" sz="2600" spc="-10">
                <a:latin typeface="宋体"/>
                <a:cs typeface="宋体"/>
              </a:rPr>
              <a:t>为</a:t>
            </a:r>
            <a:r>
              <a:rPr dirty="0" sz="2600">
                <a:latin typeface="Cambria Math"/>
                <a:cs typeface="Cambria Math"/>
              </a:rPr>
              <a:t>𝑛</a:t>
            </a:r>
            <a:r>
              <a:rPr dirty="0" sz="2600" spc="16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25">
                <a:latin typeface="Cambria Math"/>
                <a:cs typeface="Cambria Math"/>
              </a:rPr>
              <a:t> </a:t>
            </a:r>
            <a:r>
              <a:rPr dirty="0" sz="2600" spc="155">
                <a:latin typeface="Cambria Math"/>
                <a:cs typeface="Cambria Math"/>
              </a:rPr>
              <a:t>2</a:t>
            </a:r>
            <a:r>
              <a:rPr dirty="0" baseline="27777" sz="2850" spc="232">
                <a:latin typeface="Cambria Math"/>
                <a:cs typeface="Cambria Math"/>
              </a:rPr>
              <a:t>𝑚</a:t>
            </a:r>
            <a:r>
              <a:rPr dirty="0" sz="2600" spc="-10">
                <a:latin typeface="宋体"/>
                <a:cs typeface="宋体"/>
              </a:rPr>
              <a:t>等分后所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0444" y="2891541"/>
            <a:ext cx="6264275" cy="7632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L="1612265">
              <a:lnSpc>
                <a:spcPct val="100000"/>
              </a:lnSpc>
              <a:spcBef>
                <a:spcPts val="270"/>
              </a:spcBef>
            </a:pPr>
            <a:r>
              <a:rPr dirty="0" sz="1900" spc="180">
                <a:latin typeface="Cambria Math"/>
                <a:cs typeface="Cambria Math"/>
              </a:rPr>
              <a:t>𝑚</a:t>
            </a:r>
            <a:endParaRPr sz="19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dirty="0" sz="2600">
                <a:latin typeface="宋体"/>
                <a:cs typeface="宋体"/>
              </a:rPr>
              <a:t>形成的梯形值，此时步</a:t>
            </a:r>
            <a:r>
              <a:rPr dirty="0" sz="2600" spc="635">
                <a:latin typeface="宋体"/>
                <a:cs typeface="宋体"/>
              </a:rPr>
              <a:t>长</a:t>
            </a:r>
            <a:r>
              <a:rPr dirty="0" sz="2600" spc="85">
                <a:latin typeface="Cambria Math"/>
                <a:cs typeface="Cambria Math"/>
              </a:rPr>
              <a:t>ℎ</a:t>
            </a:r>
            <a:r>
              <a:rPr dirty="0" baseline="-16081" sz="2850" spc="127">
                <a:latin typeface="Cambria Math"/>
                <a:cs typeface="Cambria Math"/>
              </a:rPr>
              <a:t>𝑚</a:t>
            </a:r>
            <a:r>
              <a:rPr dirty="0" baseline="-16081" sz="2850" spc="63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4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(𝑏</a:t>
            </a:r>
            <a:r>
              <a:rPr dirty="0" sz="2600" spc="4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−</a:t>
            </a:r>
            <a:r>
              <a:rPr dirty="0" sz="2600" spc="-5">
                <a:latin typeface="Cambria Math"/>
                <a:cs typeface="Cambria Math"/>
              </a:rPr>
              <a:t> </a:t>
            </a:r>
            <a:r>
              <a:rPr dirty="0" sz="2600" spc="45">
                <a:latin typeface="Cambria Math"/>
                <a:cs typeface="Cambria Math"/>
              </a:rPr>
              <a:t>𝑎)/2</a:t>
            </a:r>
            <a:r>
              <a:rPr dirty="0" baseline="27777" sz="2850" spc="67">
                <a:latin typeface="Cambria Math"/>
                <a:cs typeface="Cambria Math"/>
              </a:rPr>
              <a:t>𝑚</a:t>
            </a:r>
            <a:endParaRPr baseline="27777" sz="28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3138" y="4123766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0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7751" y="4204461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4" h="21589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21336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45994" y="4222826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1130" y="4062476"/>
            <a:ext cx="408305" cy="306705"/>
          </a:xfrm>
          <a:custGeom>
            <a:avLst/>
            <a:gdLst/>
            <a:ahLst/>
            <a:cxnLst/>
            <a:rect l="l" t="t" r="r" b="b"/>
            <a:pathLst>
              <a:path w="408304" h="306704">
                <a:moveTo>
                  <a:pt x="310642" y="0"/>
                </a:moveTo>
                <a:lnTo>
                  <a:pt x="306197" y="12446"/>
                </a:lnTo>
                <a:lnTo>
                  <a:pt x="323986" y="20133"/>
                </a:lnTo>
                <a:lnTo>
                  <a:pt x="339264" y="30797"/>
                </a:lnTo>
                <a:lnTo>
                  <a:pt x="370185" y="80200"/>
                </a:lnTo>
                <a:lnTo>
                  <a:pt x="379225" y="125539"/>
                </a:lnTo>
                <a:lnTo>
                  <a:pt x="380365" y="151637"/>
                </a:lnTo>
                <a:lnTo>
                  <a:pt x="379223" y="178669"/>
                </a:lnTo>
                <a:lnTo>
                  <a:pt x="370131" y="225254"/>
                </a:lnTo>
                <a:lnTo>
                  <a:pt x="351942" y="261641"/>
                </a:lnTo>
                <a:lnTo>
                  <a:pt x="306705" y="293878"/>
                </a:lnTo>
                <a:lnTo>
                  <a:pt x="310642" y="306324"/>
                </a:lnTo>
                <a:lnTo>
                  <a:pt x="352377" y="286781"/>
                </a:lnTo>
                <a:lnTo>
                  <a:pt x="383159" y="252856"/>
                </a:lnTo>
                <a:lnTo>
                  <a:pt x="402018" y="207406"/>
                </a:lnTo>
                <a:lnTo>
                  <a:pt x="408305" y="153288"/>
                </a:lnTo>
                <a:lnTo>
                  <a:pt x="406731" y="125212"/>
                </a:lnTo>
                <a:lnTo>
                  <a:pt x="394106" y="75439"/>
                </a:lnTo>
                <a:lnTo>
                  <a:pt x="369006" y="34932"/>
                </a:lnTo>
                <a:lnTo>
                  <a:pt x="332811" y="8072"/>
                </a:lnTo>
                <a:lnTo>
                  <a:pt x="310642" y="0"/>
                </a:lnTo>
                <a:close/>
              </a:path>
              <a:path w="408304" h="306704">
                <a:moveTo>
                  <a:pt x="97663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1166" y="4062476"/>
            <a:ext cx="402590" cy="306705"/>
          </a:xfrm>
          <a:custGeom>
            <a:avLst/>
            <a:gdLst/>
            <a:ahLst/>
            <a:cxnLst/>
            <a:rect l="l" t="t" r="r" b="b"/>
            <a:pathLst>
              <a:path w="402589" h="306704">
                <a:moveTo>
                  <a:pt x="304546" y="0"/>
                </a:moveTo>
                <a:lnTo>
                  <a:pt x="300100" y="12446"/>
                </a:lnTo>
                <a:lnTo>
                  <a:pt x="317890" y="20133"/>
                </a:lnTo>
                <a:lnTo>
                  <a:pt x="333168" y="30797"/>
                </a:lnTo>
                <a:lnTo>
                  <a:pt x="364089" y="80200"/>
                </a:lnTo>
                <a:lnTo>
                  <a:pt x="373129" y="125539"/>
                </a:lnTo>
                <a:lnTo>
                  <a:pt x="374269" y="151637"/>
                </a:lnTo>
                <a:lnTo>
                  <a:pt x="373127" y="178669"/>
                </a:lnTo>
                <a:lnTo>
                  <a:pt x="364035" y="225254"/>
                </a:lnTo>
                <a:lnTo>
                  <a:pt x="345846" y="261641"/>
                </a:lnTo>
                <a:lnTo>
                  <a:pt x="300609" y="293878"/>
                </a:lnTo>
                <a:lnTo>
                  <a:pt x="304546" y="306324"/>
                </a:lnTo>
                <a:lnTo>
                  <a:pt x="346281" y="286781"/>
                </a:lnTo>
                <a:lnTo>
                  <a:pt x="377063" y="252856"/>
                </a:lnTo>
                <a:lnTo>
                  <a:pt x="395922" y="207406"/>
                </a:lnTo>
                <a:lnTo>
                  <a:pt x="402209" y="153288"/>
                </a:lnTo>
                <a:lnTo>
                  <a:pt x="400635" y="125212"/>
                </a:lnTo>
                <a:lnTo>
                  <a:pt x="388010" y="75439"/>
                </a:lnTo>
                <a:lnTo>
                  <a:pt x="362910" y="34932"/>
                </a:lnTo>
                <a:lnTo>
                  <a:pt x="326715" y="8072"/>
                </a:lnTo>
                <a:lnTo>
                  <a:pt x="304546" y="0"/>
                </a:lnTo>
                <a:close/>
              </a:path>
              <a:path w="402589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3494" y="3966794"/>
            <a:ext cx="3303904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57200" algn="l"/>
                <a:tab pos="1776095" algn="l"/>
                <a:tab pos="2178050" algn="l"/>
                <a:tab pos="2825750" algn="l"/>
                <a:tab pos="3148965" algn="l"/>
              </a:tabLst>
            </a:pPr>
            <a:r>
              <a:rPr dirty="0" sz="2600">
                <a:latin typeface="Cambria Math"/>
                <a:cs typeface="Cambria Math"/>
              </a:rPr>
              <a:t>𝑇	=</a:t>
            </a:r>
            <a:r>
              <a:rPr dirty="0" sz="2600" spc="135">
                <a:latin typeface="Cambria Math"/>
                <a:cs typeface="Cambria Math"/>
              </a:rPr>
              <a:t> </a:t>
            </a:r>
            <a:r>
              <a:rPr dirty="0" baseline="43859" sz="2850" spc="120">
                <a:latin typeface="Cambria Math"/>
                <a:cs typeface="Cambria Math"/>
              </a:rPr>
              <a:t>𝑏−𝑎</a:t>
            </a:r>
            <a:r>
              <a:rPr dirty="0" baseline="43859" sz="2850" spc="9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[𝑓	𝑎	+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𝑓	𝑏	]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5517" y="4933569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1594" y="4776596"/>
            <a:ext cx="67183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480" algn="l"/>
              </a:tabLst>
            </a:pPr>
            <a:r>
              <a:rPr dirty="0" sz="2600">
                <a:latin typeface="Cambria Math"/>
                <a:cs typeface="Cambria Math"/>
              </a:rPr>
              <a:t>𝑇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0132" y="5013705"/>
            <a:ext cx="277495" cy="21590"/>
          </a:xfrm>
          <a:custGeom>
            <a:avLst/>
            <a:gdLst/>
            <a:ahLst/>
            <a:cxnLst/>
            <a:rect l="l" t="t" r="r" b="b"/>
            <a:pathLst>
              <a:path w="277494" h="21589">
                <a:moveTo>
                  <a:pt x="277368" y="0"/>
                </a:moveTo>
                <a:lnTo>
                  <a:pt x="0" y="0"/>
                </a:lnTo>
                <a:lnTo>
                  <a:pt x="0" y="21336"/>
                </a:lnTo>
                <a:lnTo>
                  <a:pt x="277368" y="21336"/>
                </a:lnTo>
                <a:lnTo>
                  <a:pt x="277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67685" y="4672965"/>
            <a:ext cx="17526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20">
                <a:latin typeface="Cambria Math"/>
                <a:cs typeface="Cambria Math"/>
              </a:rPr>
              <a:t>ℎ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7038" y="4764404"/>
            <a:ext cx="1435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65">
                <a:latin typeface="Cambria Math"/>
                <a:cs typeface="Cambria Math"/>
              </a:rPr>
              <a:t>1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36266" y="5032628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9092" y="4933569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9917" y="4776596"/>
            <a:ext cx="39858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  <a:tab pos="3725545" algn="l"/>
              </a:tabLst>
            </a:pPr>
            <a:r>
              <a:rPr dirty="0" sz="2600">
                <a:latin typeface="Cambria Math"/>
                <a:cs typeface="Cambria Math"/>
              </a:rPr>
              <a:t>[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>
                <a:latin typeface="Cambria Math"/>
                <a:cs typeface="Cambria Math"/>
              </a:rPr>
              <a:t>(</a:t>
            </a:r>
            <a:r>
              <a:rPr dirty="0" sz="2600" spc="60">
                <a:latin typeface="Cambria Math"/>
                <a:cs typeface="Cambria Math"/>
              </a:rPr>
              <a:t>𝑎</a:t>
            </a:r>
            <a:r>
              <a:rPr dirty="0" sz="2600">
                <a:latin typeface="Cambria Math"/>
                <a:cs typeface="Cambria Math"/>
              </a:rPr>
              <a:t>)</a:t>
            </a:r>
            <a:r>
              <a:rPr dirty="0" sz="260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 spc="-5">
                <a:latin typeface="Cambria Math"/>
                <a:cs typeface="Cambria Math"/>
              </a:rPr>
              <a:t>(</a:t>
            </a:r>
            <a:r>
              <a:rPr dirty="0" sz="2600" spc="45">
                <a:latin typeface="Cambria Math"/>
                <a:cs typeface="Cambria Math"/>
              </a:rPr>
              <a:t>𝑏</a:t>
            </a:r>
            <a:r>
              <a:rPr dirty="0" sz="2600">
                <a:latin typeface="Cambria Math"/>
                <a:cs typeface="Cambria Math"/>
              </a:rPr>
              <a:t>)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2</a:t>
            </a:r>
            <a:r>
              <a:rPr dirty="0" sz="2600" spc="70">
                <a:latin typeface="Cambria Math"/>
                <a:cs typeface="Cambria Math"/>
              </a:rPr>
              <a:t>𝑓</a:t>
            </a:r>
            <a:r>
              <a:rPr dirty="0" sz="2600" spc="-5">
                <a:latin typeface="Cambria Math"/>
                <a:cs typeface="Cambria Math"/>
              </a:rPr>
              <a:t>(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6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ℎ</a:t>
            </a:r>
            <a:r>
              <a:rPr dirty="0" sz="2600">
                <a:latin typeface="Cambria Math"/>
                <a:cs typeface="Cambria Math"/>
              </a:rPr>
              <a:t>	</a:t>
            </a:r>
            <a:r>
              <a:rPr dirty="0" sz="2600" spc="-5">
                <a:latin typeface="Cambria Math"/>
                <a:cs typeface="Cambria Math"/>
              </a:rPr>
              <a:t>)</a:t>
            </a:r>
            <a:r>
              <a:rPr dirty="0" sz="260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93848" y="5812231"/>
            <a:ext cx="140335" cy="21590"/>
          </a:xfrm>
          <a:custGeom>
            <a:avLst/>
            <a:gdLst/>
            <a:ahLst/>
            <a:cxnLst/>
            <a:rect l="l" t="t" r="r" b="b"/>
            <a:pathLst>
              <a:path w="140335" h="21589">
                <a:moveTo>
                  <a:pt x="140207" y="0"/>
                </a:moveTo>
                <a:lnTo>
                  <a:pt x="0" y="0"/>
                </a:lnTo>
                <a:lnTo>
                  <a:pt x="0" y="21335"/>
                </a:lnTo>
                <a:lnTo>
                  <a:pt x="140207" y="21335"/>
                </a:lnTo>
                <a:lnTo>
                  <a:pt x="140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581401" y="5471261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9198" y="5574893"/>
            <a:ext cx="3023235" cy="571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565"/>
              </a:lnSpc>
              <a:spcBef>
                <a:spcPts val="105"/>
              </a:spcBef>
              <a:tabLst>
                <a:tab pos="569595" algn="l"/>
              </a:tabLst>
            </a:pPr>
            <a:r>
              <a:rPr dirty="0" sz="2600">
                <a:latin typeface="Cambria Math"/>
                <a:cs typeface="Cambria Math"/>
              </a:rPr>
              <a:t>=	</a:t>
            </a:r>
            <a:r>
              <a:rPr dirty="0" sz="2600" spc="-120">
                <a:latin typeface="Cambria Math"/>
                <a:cs typeface="Cambria Math"/>
              </a:rPr>
              <a:t>𝑇</a:t>
            </a:r>
            <a:r>
              <a:rPr dirty="0" baseline="-16081" sz="2850" spc="-179">
                <a:latin typeface="Cambria Math"/>
                <a:cs typeface="Cambria Math"/>
              </a:rPr>
              <a:t>0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25">
                <a:latin typeface="Cambria Math"/>
                <a:cs typeface="Cambria Math"/>
              </a:rPr>
              <a:t>ℎ</a:t>
            </a:r>
            <a:r>
              <a:rPr dirty="0" baseline="-16081" sz="2850" spc="37">
                <a:latin typeface="Cambria Math"/>
                <a:cs typeface="Cambria Math"/>
              </a:rPr>
              <a:t>1</a:t>
            </a:r>
            <a:r>
              <a:rPr dirty="0" sz="2600" spc="25">
                <a:latin typeface="Cambria Math"/>
                <a:cs typeface="Cambria Math"/>
              </a:rPr>
              <a:t>𝑓(𝑎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75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ℎ</a:t>
            </a:r>
            <a:r>
              <a:rPr dirty="0" baseline="-16081" sz="2850" spc="37">
                <a:latin typeface="Cambria Math"/>
                <a:cs typeface="Cambria Math"/>
              </a:rPr>
              <a:t>1</a:t>
            </a:r>
            <a:r>
              <a:rPr dirty="0" sz="2600" spc="25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  <a:p>
            <a:pPr marL="374650">
              <a:lnSpc>
                <a:spcPts val="1725"/>
              </a:lnSpc>
            </a:pP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329" y="89077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721613"/>
            <a:ext cx="7283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</a:tabLst>
            </a:pPr>
            <a:r>
              <a:rPr dirty="0" sz="2800" spc="-5">
                <a:latin typeface="Cambria Math"/>
                <a:cs typeface="Cambria Math"/>
              </a:rPr>
              <a:t>𝑇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5664" y="976249"/>
            <a:ext cx="300355" cy="22860"/>
          </a:xfrm>
          <a:custGeom>
            <a:avLst/>
            <a:gdLst/>
            <a:ahLst/>
            <a:cxnLst/>
            <a:rect l="l" t="t" r="r" b="b"/>
            <a:pathLst>
              <a:path w="300355" h="22859">
                <a:moveTo>
                  <a:pt x="300227" y="0"/>
                </a:moveTo>
                <a:lnTo>
                  <a:pt x="0" y="0"/>
                </a:lnTo>
                <a:lnTo>
                  <a:pt x="0" y="22860"/>
                </a:lnTo>
                <a:lnTo>
                  <a:pt x="300227" y="22860"/>
                </a:lnTo>
                <a:lnTo>
                  <a:pt x="30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33217" y="608152"/>
            <a:ext cx="18669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4761" y="707898"/>
            <a:ext cx="1524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85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7894" y="99593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1357" y="721613"/>
            <a:ext cx="26917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7410" algn="l"/>
              </a:tabLst>
            </a:pPr>
            <a:r>
              <a:rPr dirty="0" sz="2800" spc="25">
                <a:latin typeface="Cambria Math"/>
                <a:cs typeface="Cambria Math"/>
              </a:rPr>
              <a:t>[𝑓(𝑎)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𝑓(𝑏)	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6904" y="706373"/>
            <a:ext cx="277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8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365" y="902969"/>
            <a:ext cx="5289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5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8365" y="675893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9466" y="89077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2244" y="721613"/>
            <a:ext cx="19043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5910" algn="l"/>
              </a:tabLst>
            </a:pPr>
            <a:r>
              <a:rPr dirty="0" sz="2800" spc="20">
                <a:latin typeface="Cambria Math"/>
                <a:cs typeface="Cambria Math"/>
              </a:rPr>
              <a:t>𝑓(𝑎</a:t>
            </a:r>
            <a:r>
              <a:rPr dirty="0" sz="2800" spc="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𝑘ℎ	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225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1760" y="1887601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639314" y="152019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9610" y="1489405"/>
            <a:ext cx="478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315">
                <a:latin typeface="Cambria Math"/>
                <a:cs typeface="Cambria Math"/>
              </a:rPr>
              <a:t>σ</a:t>
            </a:r>
            <a:r>
              <a:rPr dirty="0" sz="2050" spc="210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8501" y="1632661"/>
            <a:ext cx="5330825" cy="611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2755"/>
              </a:lnSpc>
              <a:spcBef>
                <a:spcPts val="95"/>
              </a:spcBef>
              <a:tabLst>
                <a:tab pos="623570" algn="l"/>
                <a:tab pos="2050414" algn="l"/>
              </a:tabLst>
            </a:pPr>
            <a:r>
              <a:rPr dirty="0" sz="2800" spc="-5">
                <a:latin typeface="Cambria Math"/>
                <a:cs typeface="Cambria Math"/>
              </a:rPr>
              <a:t>=	</a:t>
            </a:r>
            <a:r>
              <a:rPr dirty="0" sz="2800" spc="-160">
                <a:latin typeface="Cambria Math"/>
                <a:cs typeface="Cambria Math"/>
              </a:rPr>
              <a:t>𝑇</a:t>
            </a:r>
            <a:r>
              <a:rPr dirty="0" baseline="-16260" sz="3075" spc="-240">
                <a:latin typeface="Cambria Math"/>
                <a:cs typeface="Cambria Math"/>
              </a:rPr>
              <a:t>1 </a:t>
            </a:r>
            <a:r>
              <a:rPr dirty="0" baseline="-16260" sz="3075" spc="-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ℎ</a:t>
            </a:r>
            <a:r>
              <a:rPr dirty="0" baseline="-16260" sz="3075" spc="30">
                <a:latin typeface="Cambria Math"/>
                <a:cs typeface="Cambria Math"/>
              </a:rPr>
              <a:t>2	</a:t>
            </a:r>
            <a:r>
              <a:rPr dirty="0" baseline="-18970" sz="3075" spc="67">
                <a:latin typeface="Cambria Math"/>
                <a:cs typeface="Cambria Math"/>
              </a:rPr>
              <a:t>𝑖=1 </a:t>
            </a:r>
            <a:r>
              <a:rPr dirty="0" sz="2800" spc="25">
                <a:latin typeface="Cambria Math"/>
                <a:cs typeface="Cambria Math"/>
              </a:rPr>
              <a:t>𝑓(𝑎 </a:t>
            </a:r>
            <a:r>
              <a:rPr dirty="0" sz="2800" spc="-5">
                <a:latin typeface="Cambria Math"/>
                <a:cs typeface="Cambria Math"/>
              </a:rPr>
              <a:t>+ (2𝑖 −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1)ℎ</a:t>
            </a:r>
            <a:r>
              <a:rPr dirty="0" baseline="-16260" sz="3075" spc="44">
                <a:latin typeface="Cambria Math"/>
                <a:cs typeface="Cambria Math"/>
              </a:rPr>
              <a:t>2</a:t>
            </a:r>
            <a:r>
              <a:rPr dirty="0" sz="2800" spc="3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413384">
              <a:lnSpc>
                <a:spcPts val="1855"/>
              </a:lnSpc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45664" y="2809620"/>
            <a:ext cx="300355" cy="22860"/>
          </a:xfrm>
          <a:custGeom>
            <a:avLst/>
            <a:gdLst/>
            <a:ahLst/>
            <a:cxnLst/>
            <a:rect l="l" t="t" r="r" b="b"/>
            <a:pathLst>
              <a:path w="300355" h="22860">
                <a:moveTo>
                  <a:pt x="300227" y="0"/>
                </a:moveTo>
                <a:lnTo>
                  <a:pt x="0" y="0"/>
                </a:lnTo>
                <a:lnTo>
                  <a:pt x="0" y="22860"/>
                </a:lnTo>
                <a:lnTo>
                  <a:pt x="300227" y="22860"/>
                </a:lnTo>
                <a:lnTo>
                  <a:pt x="30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07817" y="2442464"/>
            <a:ext cx="3651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05">
                <a:latin typeface="Cambria Math"/>
                <a:cs typeface="Cambria Math"/>
              </a:rPr>
              <a:t>ℎ</a:t>
            </a:r>
            <a:r>
              <a:rPr dirty="0" baseline="-13468" sz="2475" spc="157">
                <a:latin typeface="Cambria Math"/>
                <a:cs typeface="Cambria Math"/>
              </a:rPr>
              <a:t>3</a:t>
            </a:r>
            <a:endParaRPr baseline="-13468" sz="247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7894" y="282956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3494" y="2555239"/>
            <a:ext cx="39154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210310" algn="l"/>
                <a:tab pos="3335020" algn="l"/>
              </a:tabLst>
            </a:pPr>
            <a:r>
              <a:rPr dirty="0" sz="2800" spc="-130">
                <a:latin typeface="Cambria Math"/>
                <a:cs typeface="Cambria Math"/>
              </a:rPr>
              <a:t>𝑇</a:t>
            </a:r>
            <a:r>
              <a:rPr dirty="0" baseline="-16260" sz="3075" spc="-195">
                <a:latin typeface="Cambria Math"/>
                <a:cs typeface="Cambria Math"/>
              </a:rPr>
              <a:t>3 </a:t>
            </a:r>
            <a:r>
              <a:rPr dirty="0" baseline="-16260" sz="3075" spc="179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	</a:t>
            </a:r>
            <a:r>
              <a:rPr dirty="0" sz="2800" spc="25">
                <a:latin typeface="Cambria Math"/>
                <a:cs typeface="Cambria Math"/>
              </a:rPr>
              <a:t>[𝑓(𝑎)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𝑓(𝑏)	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6904" y="2539999"/>
            <a:ext cx="277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38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8365" y="2736596"/>
            <a:ext cx="5289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5">
                <a:latin typeface="Cambria Math"/>
                <a:cs typeface="Cambria Math"/>
              </a:rPr>
              <a:t>𝑘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68365" y="251104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7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19466" y="272440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2244" y="2555239"/>
            <a:ext cx="19043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5910" algn="l"/>
              </a:tabLst>
            </a:pPr>
            <a:r>
              <a:rPr dirty="0" sz="2800" spc="20">
                <a:latin typeface="Cambria Math"/>
                <a:cs typeface="Cambria Math"/>
              </a:rPr>
              <a:t>𝑓(𝑎</a:t>
            </a:r>
            <a:r>
              <a:rPr dirty="0" sz="2800" spc="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𝑘ℎ	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225">
                <a:latin typeface="Cambria Math"/>
                <a:cs typeface="Cambria Math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]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51760" y="3719448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59"/>
                </a:lnTo>
                <a:lnTo>
                  <a:pt x="150875" y="22859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39314" y="3352546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8754" y="3322065"/>
            <a:ext cx="4781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315">
                <a:latin typeface="Cambria Math"/>
                <a:cs typeface="Cambria Math"/>
              </a:rPr>
              <a:t>σ</a:t>
            </a:r>
            <a:r>
              <a:rPr dirty="0" sz="2050" spc="210">
                <a:latin typeface="Cambria Math"/>
                <a:cs typeface="Cambria Math"/>
              </a:rPr>
              <a:t>4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8501" y="3465322"/>
            <a:ext cx="5338445" cy="610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2755"/>
              </a:lnSpc>
              <a:spcBef>
                <a:spcPts val="95"/>
              </a:spcBef>
              <a:tabLst>
                <a:tab pos="623570" algn="l"/>
                <a:tab pos="2059305" algn="l"/>
              </a:tabLst>
            </a:pPr>
            <a:r>
              <a:rPr dirty="0" sz="2800" spc="-5">
                <a:latin typeface="Cambria Math"/>
                <a:cs typeface="Cambria Math"/>
              </a:rPr>
              <a:t>=	</a:t>
            </a:r>
            <a:r>
              <a:rPr dirty="0" sz="2800" spc="-130">
                <a:latin typeface="Cambria Math"/>
                <a:cs typeface="Cambria Math"/>
              </a:rPr>
              <a:t>𝑇</a:t>
            </a:r>
            <a:r>
              <a:rPr dirty="0" baseline="-16260" sz="3075" spc="-195">
                <a:latin typeface="Cambria Math"/>
                <a:cs typeface="Cambria Math"/>
              </a:rPr>
              <a:t>2 </a:t>
            </a:r>
            <a:r>
              <a:rPr dirty="0" baseline="-16260" sz="3075" spc="-5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ℎ</a:t>
            </a:r>
            <a:r>
              <a:rPr dirty="0" baseline="-16260" sz="3075" spc="22">
                <a:latin typeface="Cambria Math"/>
                <a:cs typeface="Cambria Math"/>
              </a:rPr>
              <a:t>3	</a:t>
            </a:r>
            <a:r>
              <a:rPr dirty="0" baseline="-18970" sz="3075" spc="60">
                <a:latin typeface="Cambria Math"/>
                <a:cs typeface="Cambria Math"/>
              </a:rPr>
              <a:t>𝑖=1 </a:t>
            </a:r>
            <a:r>
              <a:rPr dirty="0" sz="2800" spc="20">
                <a:latin typeface="Cambria Math"/>
                <a:cs typeface="Cambria Math"/>
              </a:rPr>
              <a:t>𝑓(𝑎 </a:t>
            </a:r>
            <a:r>
              <a:rPr dirty="0" sz="2800" spc="-5">
                <a:latin typeface="Cambria Math"/>
                <a:cs typeface="Cambria Math"/>
              </a:rPr>
              <a:t>+ (2𝑖 −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1)ℎ</a:t>
            </a:r>
            <a:r>
              <a:rPr dirty="0" baseline="-16260" sz="3075" spc="44">
                <a:latin typeface="Cambria Math"/>
                <a:cs typeface="Cambria Math"/>
              </a:rPr>
              <a:t>3</a:t>
            </a:r>
            <a:r>
              <a:rPr dirty="0" sz="2800" spc="3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413384">
              <a:lnSpc>
                <a:spcPts val="1855"/>
              </a:lnSpc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1539" y="4233113"/>
            <a:ext cx="44024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一般地，</a:t>
            </a:r>
            <a:r>
              <a:rPr dirty="0" sz="2800" spc="-15">
                <a:latin typeface="宋体"/>
                <a:cs typeface="宋体"/>
              </a:rPr>
              <a:t>若</a:t>
            </a:r>
            <a:r>
              <a:rPr dirty="0" sz="2800" spc="10">
                <a:latin typeface="Cambria Math"/>
                <a:cs typeface="Cambria Math"/>
              </a:rPr>
              <a:t>𝑇</a:t>
            </a:r>
            <a:r>
              <a:rPr dirty="0" baseline="-16260" sz="3075" spc="15">
                <a:latin typeface="Cambria Math"/>
                <a:cs typeface="Cambria Math"/>
              </a:rPr>
              <a:t>𝑚−1</a:t>
            </a:r>
            <a:r>
              <a:rPr dirty="0" sz="2800" spc="-10">
                <a:latin typeface="宋体"/>
                <a:cs typeface="宋体"/>
              </a:rPr>
              <a:t>已算出，则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4661" y="5227447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08732" y="5312028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796285" y="494550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06194" y="5058283"/>
            <a:ext cx="2901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38175" algn="l"/>
              </a:tabLst>
            </a:pPr>
            <a:r>
              <a:rPr dirty="0" sz="2800" spc="-5">
                <a:latin typeface="Cambria Math"/>
                <a:cs typeface="Cambria Math"/>
              </a:rPr>
              <a:t>𝑇	= </a:t>
            </a:r>
            <a:r>
              <a:rPr dirty="0" baseline="-37940" sz="3075" spc="67">
                <a:latin typeface="Cambria Math"/>
                <a:cs typeface="Cambria Math"/>
              </a:rPr>
              <a:t>2 </a:t>
            </a:r>
            <a:r>
              <a:rPr dirty="0" sz="2800" spc="-25">
                <a:latin typeface="Cambria Math"/>
                <a:cs typeface="Cambria Math"/>
              </a:rPr>
              <a:t>𝑇</a:t>
            </a:r>
            <a:r>
              <a:rPr dirty="0" baseline="-16260" sz="3075" spc="-37">
                <a:latin typeface="Cambria Math"/>
                <a:cs typeface="Cambria Math"/>
              </a:rPr>
              <a:t>𝑚−1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35">
                <a:latin typeface="Cambria Math"/>
                <a:cs typeface="Cambria Math"/>
              </a:rPr>
              <a:t> </a:t>
            </a:r>
            <a:r>
              <a:rPr dirty="0" sz="2800" spc="90">
                <a:latin typeface="Cambria Math"/>
                <a:cs typeface="Cambria Math"/>
              </a:rPr>
              <a:t>ℎ</a:t>
            </a:r>
            <a:r>
              <a:rPr dirty="0" baseline="-16260" sz="3075" spc="135">
                <a:latin typeface="Cambria Math"/>
                <a:cs typeface="Cambria Math"/>
              </a:rPr>
              <a:t>𝑚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74463" y="5242686"/>
            <a:ext cx="465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7603" y="4820539"/>
            <a:ext cx="981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4722" sz="4200" spc="247">
                <a:latin typeface="Cambria Math"/>
                <a:cs typeface="Cambria Math"/>
              </a:rPr>
              <a:t>σ</a:t>
            </a:r>
            <a:r>
              <a:rPr dirty="0" baseline="-20325" sz="3075" spc="247">
                <a:latin typeface="Cambria Math"/>
                <a:cs typeface="Cambria Math"/>
              </a:rPr>
              <a:t>2</a:t>
            </a:r>
            <a:r>
              <a:rPr dirty="0" sz="1650" spc="165">
                <a:latin typeface="Cambria Math"/>
                <a:cs typeface="Cambria Math"/>
              </a:rPr>
              <a:t>𝑚−1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70169" y="5058283"/>
            <a:ext cx="2903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20">
                <a:latin typeface="Cambria Math"/>
                <a:cs typeface="Cambria Math"/>
              </a:rPr>
              <a:t>𝑓(𝑎 </a:t>
            </a:r>
            <a:r>
              <a:rPr dirty="0" sz="2800" spc="-5">
                <a:latin typeface="Cambria Math"/>
                <a:cs typeface="Cambria Math"/>
              </a:rPr>
              <a:t>+ (2𝑖 −</a:t>
            </a:r>
            <a:r>
              <a:rPr dirty="0" sz="2800" spc="105">
                <a:latin typeface="Cambria Math"/>
                <a:cs typeface="Cambria Math"/>
              </a:rPr>
              <a:t> </a:t>
            </a:r>
            <a:r>
              <a:rPr dirty="0" sz="2800" spc="65">
                <a:latin typeface="Cambria Math"/>
                <a:cs typeface="Cambria Math"/>
              </a:rPr>
              <a:t>1)ℎ</a:t>
            </a:r>
            <a:r>
              <a:rPr dirty="0" baseline="-16260" sz="3075" spc="97">
                <a:latin typeface="Cambria Math"/>
                <a:cs typeface="Cambria Math"/>
              </a:rPr>
              <a:t>𝑚</a:t>
            </a:r>
            <a:r>
              <a:rPr dirty="0" sz="2800" spc="6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238504"/>
            <a:ext cx="38474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15">
                <a:latin typeface="Cambria Math"/>
                <a:cs typeface="Cambria Math"/>
              </a:rPr>
              <a:t>{𝑇</a:t>
            </a:r>
            <a:r>
              <a:rPr dirty="0" baseline="-16260" sz="3075" spc="-22">
                <a:latin typeface="Cambria Math"/>
                <a:cs typeface="Cambria Math"/>
              </a:rPr>
              <a:t>𝑚</a:t>
            </a:r>
            <a:r>
              <a:rPr dirty="0" sz="2800" spc="-15">
                <a:latin typeface="Cambria Math"/>
                <a:cs typeface="Cambria Math"/>
              </a:rPr>
              <a:t>}</a:t>
            </a:r>
            <a:r>
              <a:rPr dirty="0" sz="2800" spc="-5">
                <a:latin typeface="宋体"/>
                <a:cs typeface="宋体"/>
              </a:rPr>
              <a:t>称为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梯形值序列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494" y="1919986"/>
            <a:ext cx="9577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 spc="5">
                <a:latin typeface="Cambria Math"/>
                <a:cs typeface="Cambria Math"/>
              </a:rPr>
              <a:t>𝑇</a:t>
            </a:r>
            <a:r>
              <a:rPr dirty="0" baseline="-16260" sz="3075" spc="7">
                <a:latin typeface="Cambria Math"/>
                <a:cs typeface="Cambria Math"/>
              </a:rPr>
              <a:t>𝑚−1</a:t>
            </a:r>
            <a:r>
              <a:rPr dirty="0" sz="2800" spc="-5">
                <a:latin typeface="宋体"/>
                <a:cs typeface="宋体"/>
              </a:rPr>
              <a:t>是把区间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7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𝑏]</a:t>
            </a:r>
            <a:r>
              <a:rPr dirty="0" sz="2800" spc="-5">
                <a:latin typeface="宋体"/>
                <a:cs typeface="宋体"/>
              </a:rPr>
              <a:t>分为</a:t>
            </a:r>
            <a:r>
              <a:rPr dirty="0" sz="2800" spc="80">
                <a:latin typeface="Cambria Math"/>
                <a:cs typeface="Cambria Math"/>
              </a:rPr>
              <a:t>2</a:t>
            </a:r>
            <a:r>
              <a:rPr dirty="0" baseline="27100" sz="3075" spc="120">
                <a:latin typeface="Cambria Math"/>
                <a:cs typeface="Cambria Math"/>
              </a:rPr>
              <a:t>𝑚−1</a:t>
            </a:r>
            <a:r>
              <a:rPr dirty="0" sz="2800" spc="-5">
                <a:latin typeface="宋体"/>
                <a:cs typeface="宋体"/>
              </a:rPr>
              <a:t>个子区间所得的复化梯</a:t>
            </a:r>
            <a:r>
              <a:rPr dirty="0" sz="2800">
                <a:latin typeface="宋体"/>
                <a:cs typeface="宋体"/>
              </a:rPr>
              <a:t>形</a:t>
            </a:r>
            <a:r>
              <a:rPr dirty="0" sz="2800" spc="-5">
                <a:latin typeface="宋体"/>
                <a:cs typeface="宋体"/>
              </a:rPr>
              <a:t>值，在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2474722"/>
            <a:ext cx="100965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此基础上，再取各个子区间的中点</a:t>
            </a:r>
            <a:r>
              <a:rPr dirty="0" sz="2800" spc="5">
                <a:latin typeface="宋体"/>
                <a:cs typeface="宋体"/>
              </a:rPr>
              <a:t>作</a:t>
            </a:r>
            <a:r>
              <a:rPr dirty="0" sz="2800" spc="-5">
                <a:latin typeface="宋体"/>
                <a:cs typeface="宋体"/>
              </a:rPr>
              <a:t>为新</a:t>
            </a:r>
            <a:r>
              <a:rPr dirty="0" sz="2800" spc="5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节点</a:t>
            </a:r>
            <a:r>
              <a:rPr dirty="0" sz="2800" spc="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就可</a:t>
            </a:r>
            <a:r>
              <a:rPr dirty="0" sz="2800" spc="5">
                <a:latin typeface="宋体"/>
                <a:cs typeface="宋体"/>
              </a:rPr>
              <a:t>计</a:t>
            </a:r>
            <a:r>
              <a:rPr dirty="0" sz="2800" spc="-40">
                <a:latin typeface="宋体"/>
                <a:cs typeface="宋体"/>
              </a:rPr>
              <a:t>算</a:t>
            </a:r>
            <a:r>
              <a:rPr dirty="0" sz="2800" spc="-25">
                <a:latin typeface="Cambria Math"/>
                <a:cs typeface="Cambria Math"/>
              </a:rPr>
              <a:t>𝑇</a:t>
            </a:r>
            <a:r>
              <a:rPr dirty="0" baseline="-16260" sz="3075" spc="-37">
                <a:latin typeface="Cambria Math"/>
                <a:cs typeface="Cambria Math"/>
              </a:rPr>
              <a:t>𝑚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029838"/>
            <a:ext cx="49980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这种方法称</a:t>
            </a:r>
            <a:r>
              <a:rPr dirty="0" sz="2800" spc="-15"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区间逐次分半</a:t>
            </a:r>
            <a:r>
              <a:rPr dirty="0" sz="2800" spc="-15">
                <a:solidFill>
                  <a:srgbClr val="FF0000"/>
                </a:solidFill>
                <a:latin typeface="宋体"/>
                <a:cs typeface="宋体"/>
              </a:rPr>
              <a:t>法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9878" y="3909186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7133" y="3980815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58533" y="384111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4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76666" y="384111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2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46886" y="3740022"/>
            <a:ext cx="98418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377440" algn="l"/>
                <a:tab pos="5428615" algn="l"/>
                <a:tab pos="5775960" algn="l"/>
                <a:tab pos="7247255" algn="l"/>
                <a:tab pos="7594600" algn="l"/>
              </a:tabLst>
            </a:pPr>
            <a:r>
              <a:rPr dirty="0" sz="2800" spc="-5">
                <a:latin typeface="宋体"/>
                <a:cs typeface="宋体"/>
              </a:rPr>
              <a:t>梯形值序列</a:t>
            </a:r>
            <a:r>
              <a:rPr dirty="0" sz="2800">
                <a:latin typeface="Cambria Math"/>
                <a:cs typeface="Cambria Math"/>
              </a:rPr>
              <a:t>{𝑇	</a:t>
            </a:r>
            <a:r>
              <a:rPr dirty="0" sz="2800" spc="-10">
                <a:latin typeface="Cambria Math"/>
                <a:cs typeface="Cambria Math"/>
              </a:rPr>
              <a:t>}</a:t>
            </a:r>
            <a:r>
              <a:rPr dirty="0" sz="2800" spc="-5">
                <a:latin typeface="宋体"/>
                <a:cs typeface="宋体"/>
              </a:rPr>
              <a:t>收敛于积分值</a:t>
            </a:r>
            <a:r>
              <a:rPr dirty="0" baseline="-2976" sz="4200" spc="-150">
                <a:latin typeface="Cambria Math"/>
                <a:cs typeface="Cambria Math"/>
              </a:rPr>
              <a:t>׬</a:t>
            </a:r>
            <a:r>
              <a:rPr dirty="0" baseline="46070" sz="3075" spc="-150">
                <a:latin typeface="Cambria Math"/>
                <a:cs typeface="Cambria Math"/>
              </a:rPr>
              <a:t>𝑏</a:t>
            </a:r>
            <a:r>
              <a:rPr dirty="0" baseline="46070" sz="3075" spc="11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25">
                <a:latin typeface="Cambria Math"/>
                <a:cs typeface="Cambria Math"/>
              </a:rPr>
              <a:t>𝑑𝑥</a:t>
            </a:r>
            <a:r>
              <a:rPr dirty="0" sz="2800" spc="2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设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>
                <a:latin typeface="宋体"/>
                <a:cs typeface="宋体"/>
              </a:rPr>
              <a:t>区间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204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𝑏]</a:t>
            </a:r>
            <a:r>
              <a:rPr dirty="0" sz="2800" spc="-5">
                <a:latin typeface="宋体"/>
                <a:cs typeface="宋体"/>
              </a:rPr>
              <a:t>上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46575" y="4627245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0814" y="4608957"/>
            <a:ext cx="418084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24935" algn="l"/>
              </a:tabLst>
            </a:pPr>
            <a:r>
              <a:rPr dirty="0" sz="2050" spc="225">
                <a:latin typeface="Cambria Math"/>
                <a:cs typeface="Cambria Math"/>
              </a:rPr>
              <a:t>𝑚</a:t>
            </a:r>
            <a:r>
              <a:rPr dirty="0" sz="2050" spc="225">
                <a:latin typeface="Cambria Math"/>
                <a:cs typeface="Cambria Math"/>
              </a:rPr>
              <a:t>	</a:t>
            </a: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4439792"/>
            <a:ext cx="102146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606675" algn="l"/>
                <a:tab pos="6617970" algn="l"/>
              </a:tabLst>
            </a:pPr>
            <a:r>
              <a:rPr dirty="0" sz="2800" spc="-5">
                <a:latin typeface="宋体"/>
                <a:cs typeface="宋体"/>
              </a:rPr>
              <a:t>足够光滑，</a:t>
            </a:r>
            <a:r>
              <a:rPr dirty="0" sz="2800" spc="-15">
                <a:latin typeface="宋体"/>
                <a:cs typeface="宋体"/>
              </a:rPr>
              <a:t>把</a:t>
            </a:r>
            <a:r>
              <a:rPr dirty="0" sz="2800" spc="-5">
                <a:latin typeface="Cambria Math"/>
                <a:cs typeface="Cambria Math"/>
              </a:rPr>
              <a:t>𝑇	</a:t>
            </a:r>
            <a:r>
              <a:rPr dirty="0" sz="2800" spc="-5">
                <a:latin typeface="宋体"/>
                <a:cs typeface="宋体"/>
              </a:rPr>
              <a:t>记为</a:t>
            </a:r>
            <a:r>
              <a:rPr dirty="0" sz="2800" spc="60">
                <a:latin typeface="Cambria Math"/>
                <a:cs typeface="Cambria Math"/>
              </a:rPr>
              <a:t>𝑇</a:t>
            </a:r>
            <a:r>
              <a:rPr dirty="0" baseline="40650" sz="3075" spc="89">
                <a:latin typeface="Cambria Math"/>
                <a:cs typeface="Cambria Math"/>
              </a:rPr>
              <a:t>(0)</a:t>
            </a:r>
            <a:r>
              <a:rPr dirty="0" sz="2800" spc="6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它是步长为</a:t>
            </a:r>
            <a:r>
              <a:rPr dirty="0" sz="2800" spc="-5">
                <a:latin typeface="Cambria Math"/>
                <a:cs typeface="Cambria Math"/>
              </a:rPr>
              <a:t>ℎ	=</a:t>
            </a:r>
            <a:r>
              <a:rPr dirty="0" sz="2800" spc="1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(𝑏</a:t>
            </a:r>
            <a:r>
              <a:rPr dirty="0" sz="2800" spc="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5">
                <a:latin typeface="Cambria Math"/>
                <a:cs typeface="Cambria Math"/>
              </a:rPr>
              <a:t> </a:t>
            </a:r>
            <a:r>
              <a:rPr dirty="0" sz="2800" spc="80">
                <a:latin typeface="Cambria Math"/>
                <a:cs typeface="Cambria Math"/>
              </a:rPr>
              <a:t>𝑎)/2</a:t>
            </a:r>
            <a:r>
              <a:rPr dirty="0" baseline="27100" sz="3075" spc="120">
                <a:latin typeface="Cambria Math"/>
                <a:cs typeface="Cambria Math"/>
              </a:rPr>
              <a:t>𝑚</a:t>
            </a:r>
            <a:r>
              <a:rPr dirty="0" sz="2800" spc="-5">
                <a:latin typeface="宋体"/>
                <a:cs typeface="宋体"/>
              </a:rPr>
              <a:t>的复化梯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15995" y="5420614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30" h="22860">
                <a:moveTo>
                  <a:pt x="150875" y="0"/>
                </a:moveTo>
                <a:lnTo>
                  <a:pt x="0" y="0"/>
                </a:lnTo>
                <a:lnTo>
                  <a:pt x="0" y="22860"/>
                </a:lnTo>
                <a:lnTo>
                  <a:pt x="150875" y="22860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03550" y="5440781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539" y="5166740"/>
            <a:ext cx="46647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形值，</a:t>
            </a:r>
            <a:r>
              <a:rPr dirty="0" sz="2800" spc="-15">
                <a:latin typeface="宋体"/>
                <a:cs typeface="宋体"/>
              </a:rPr>
              <a:t>取</a:t>
            </a:r>
            <a:r>
              <a:rPr dirty="0" sz="2800" spc="-5">
                <a:latin typeface="Cambria Math"/>
                <a:cs typeface="Cambria Math"/>
              </a:rPr>
              <a:t>𝑞</a:t>
            </a:r>
            <a:r>
              <a:rPr dirty="0" sz="2800" spc="2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baseline="44715" sz="3075" spc="67">
                <a:latin typeface="Cambria Math"/>
                <a:cs typeface="Cambria Math"/>
              </a:rPr>
              <a:t>1</a:t>
            </a:r>
            <a:r>
              <a:rPr dirty="0" baseline="44715" sz="3075" spc="2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r>
              <a:rPr dirty="0" sz="2800" spc="1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𝑎</a:t>
            </a:r>
            <a:r>
              <a:rPr dirty="0" sz="2800" spc="30">
                <a:latin typeface="宋体"/>
                <a:cs typeface="宋体"/>
              </a:rPr>
              <a:t>，</a:t>
            </a:r>
            <a:r>
              <a:rPr dirty="0" sz="2800" spc="-690">
                <a:latin typeface="宋体"/>
                <a:cs typeface="宋体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6969" y="5335930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6138" y="5267578"/>
            <a:ext cx="900430" cy="328930"/>
          </a:xfrm>
          <a:custGeom>
            <a:avLst/>
            <a:gdLst/>
            <a:ahLst/>
            <a:cxnLst/>
            <a:rect l="l" t="t" r="r" b="b"/>
            <a:pathLst>
              <a:path w="900429" h="328929">
                <a:moveTo>
                  <a:pt x="795401" y="0"/>
                </a:moveTo>
                <a:lnTo>
                  <a:pt x="790701" y="13335"/>
                </a:lnTo>
                <a:lnTo>
                  <a:pt x="809751" y="21595"/>
                </a:lnTo>
                <a:lnTo>
                  <a:pt x="826135" y="33035"/>
                </a:lnTo>
                <a:lnTo>
                  <a:pt x="850900" y="65405"/>
                </a:lnTo>
                <a:lnTo>
                  <a:pt x="865473" y="109156"/>
                </a:lnTo>
                <a:lnTo>
                  <a:pt x="870331" y="162814"/>
                </a:lnTo>
                <a:lnTo>
                  <a:pt x="869096" y="191791"/>
                </a:lnTo>
                <a:lnTo>
                  <a:pt x="859293" y="241841"/>
                </a:lnTo>
                <a:lnTo>
                  <a:pt x="839751" y="280912"/>
                </a:lnTo>
                <a:lnTo>
                  <a:pt x="809946" y="307288"/>
                </a:lnTo>
                <a:lnTo>
                  <a:pt x="791210" y="315595"/>
                </a:lnTo>
                <a:lnTo>
                  <a:pt x="795401" y="328891"/>
                </a:lnTo>
                <a:lnTo>
                  <a:pt x="840232" y="307874"/>
                </a:lnTo>
                <a:lnTo>
                  <a:pt x="873252" y="271399"/>
                </a:lnTo>
                <a:lnTo>
                  <a:pt x="893540" y="222599"/>
                </a:lnTo>
                <a:lnTo>
                  <a:pt x="900303" y="164465"/>
                </a:lnTo>
                <a:lnTo>
                  <a:pt x="898592" y="134346"/>
                </a:lnTo>
                <a:lnTo>
                  <a:pt x="884979" y="80918"/>
                </a:lnTo>
                <a:lnTo>
                  <a:pt x="858123" y="37415"/>
                </a:lnTo>
                <a:lnTo>
                  <a:pt x="819261" y="8598"/>
                </a:lnTo>
                <a:lnTo>
                  <a:pt x="795401" y="0"/>
                </a:lnTo>
                <a:close/>
              </a:path>
              <a:path w="900429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7"/>
                </a:lnTo>
                <a:lnTo>
                  <a:pt x="80968" y="320317"/>
                </a:lnTo>
                <a:lnTo>
                  <a:pt x="104901" y="328891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221093" y="5354218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5513" y="5166740"/>
            <a:ext cx="36874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50594" algn="l"/>
              </a:tabLst>
            </a:pPr>
            <a:r>
              <a:rPr dirty="0" sz="2800" spc="140">
                <a:latin typeface="Cambria Math"/>
                <a:cs typeface="Cambria Math"/>
              </a:rPr>
              <a:t>𝑞</a:t>
            </a:r>
            <a:r>
              <a:rPr dirty="0" baseline="27100" sz="3075" spc="209">
                <a:latin typeface="Cambria Math"/>
                <a:cs typeface="Cambria Math"/>
              </a:rPr>
              <a:t>𝑚</a:t>
            </a:r>
            <a:r>
              <a:rPr dirty="0" sz="2800" spc="140">
                <a:latin typeface="Cambria Math"/>
                <a:cs typeface="Cambria Math"/>
              </a:rPr>
              <a:t>ℎ	</a:t>
            </a:r>
            <a:r>
              <a:rPr dirty="0" sz="2800" spc="-5">
                <a:latin typeface="Cambria Math"/>
                <a:cs typeface="Cambria Math"/>
              </a:rPr>
              <a:t>= </a:t>
            </a:r>
            <a:r>
              <a:rPr dirty="0" sz="2800" spc="45">
                <a:latin typeface="Cambria Math"/>
                <a:cs typeface="Cambria Math"/>
              </a:rPr>
              <a:t>𝑇</a:t>
            </a:r>
            <a:r>
              <a:rPr dirty="0" baseline="40650" sz="3075" spc="67">
                <a:latin typeface="Cambria Math"/>
                <a:cs typeface="Cambria Math"/>
              </a:rPr>
              <a:t>(0) </a:t>
            </a:r>
            <a:r>
              <a:rPr dirty="0" sz="2800" spc="-5">
                <a:latin typeface="Cambria Math"/>
                <a:cs typeface="Cambria Math"/>
              </a:rPr>
              <a:t>𝑚 = 0,1,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94741"/>
            <a:ext cx="49968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2200" spc="-5">
                <a:latin typeface="宋体"/>
                <a:cs typeface="宋体"/>
              </a:rPr>
              <a:t>由复化梯形公式的截断误差表达式</a:t>
            </a:r>
            <a:r>
              <a:rPr dirty="0" sz="2200">
                <a:latin typeface="宋体"/>
                <a:cs typeface="宋体"/>
              </a:rPr>
              <a:t>，</a:t>
            </a:r>
            <a:r>
              <a:rPr dirty="0" sz="2200" spc="-5">
                <a:latin typeface="宋体"/>
                <a:cs typeface="宋体"/>
              </a:rPr>
              <a:t>有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052" y="1207769"/>
            <a:ext cx="310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695">
                <a:latin typeface="Cambria Math"/>
                <a:cs typeface="Cambria Math"/>
              </a:rPr>
              <a:t>׬</a:t>
            </a:r>
            <a:r>
              <a:rPr dirty="0" baseline="-27777" sz="2400" spc="300">
                <a:latin typeface="Cambria Math"/>
                <a:cs typeface="Cambria Math"/>
              </a:rPr>
              <a:t>𝑎</a:t>
            </a:r>
            <a:endParaRPr baseline="-27777"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94230" y="1277619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4">
                <a:moveTo>
                  <a:pt x="257175" y="0"/>
                </a:moveTo>
                <a:lnTo>
                  <a:pt x="253492" y="10540"/>
                </a:lnTo>
                <a:lnTo>
                  <a:pt x="268446" y="17019"/>
                </a:lnTo>
                <a:lnTo>
                  <a:pt x="281305" y="25987"/>
                </a:lnTo>
                <a:lnTo>
                  <a:pt x="307403" y="67631"/>
                </a:lnTo>
                <a:lnTo>
                  <a:pt x="315023" y="105834"/>
                </a:lnTo>
                <a:lnTo>
                  <a:pt x="315975" y="127888"/>
                </a:lnTo>
                <a:lnTo>
                  <a:pt x="315021" y="150673"/>
                </a:lnTo>
                <a:lnTo>
                  <a:pt x="307349" y="190003"/>
                </a:lnTo>
                <a:lnTo>
                  <a:pt x="281289" y="232298"/>
                </a:lnTo>
                <a:lnTo>
                  <a:pt x="253873" y="247903"/>
                </a:lnTo>
                <a:lnTo>
                  <a:pt x="257175" y="258317"/>
                </a:lnTo>
                <a:lnTo>
                  <a:pt x="292385" y="241823"/>
                </a:lnTo>
                <a:lnTo>
                  <a:pt x="318262" y="213232"/>
                </a:lnTo>
                <a:lnTo>
                  <a:pt x="334200" y="174926"/>
                </a:lnTo>
                <a:lnTo>
                  <a:pt x="339470" y="129285"/>
                </a:lnTo>
                <a:lnTo>
                  <a:pt x="338139" y="105596"/>
                </a:lnTo>
                <a:lnTo>
                  <a:pt x="327523" y="63599"/>
                </a:lnTo>
                <a:lnTo>
                  <a:pt x="306431" y="29432"/>
                </a:lnTo>
                <a:lnTo>
                  <a:pt x="275863" y="6762"/>
                </a:lnTo>
                <a:lnTo>
                  <a:pt x="257175" y="0"/>
                </a:lnTo>
                <a:close/>
              </a:path>
              <a:path w="339725" h="258444">
                <a:moveTo>
                  <a:pt x="82423" y="0"/>
                </a:moveTo>
                <a:lnTo>
                  <a:pt x="47259" y="16573"/>
                </a:lnTo>
                <a:lnTo>
                  <a:pt x="21335" y="45338"/>
                </a:lnTo>
                <a:lnTo>
                  <a:pt x="5334" y="83693"/>
                </a:lnTo>
                <a:lnTo>
                  <a:pt x="0" y="129285"/>
                </a:lnTo>
                <a:lnTo>
                  <a:pt x="1331" y="153029"/>
                </a:lnTo>
                <a:lnTo>
                  <a:pt x="11947" y="194990"/>
                </a:lnTo>
                <a:lnTo>
                  <a:pt x="33023" y="229046"/>
                </a:lnTo>
                <a:lnTo>
                  <a:pt x="82423" y="258317"/>
                </a:lnTo>
                <a:lnTo>
                  <a:pt x="85598" y="247903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1" y="127888"/>
                </a:lnTo>
                <a:lnTo>
                  <a:pt x="24574" y="105834"/>
                </a:lnTo>
                <a:lnTo>
                  <a:pt x="32194" y="67631"/>
                </a:lnTo>
                <a:lnTo>
                  <a:pt x="58340" y="25987"/>
                </a:lnTo>
                <a:lnTo>
                  <a:pt x="86106" y="10540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26182" y="1354074"/>
            <a:ext cx="1441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4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0671" y="1325118"/>
            <a:ext cx="25177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7575" algn="l"/>
                <a:tab pos="2380615" algn="l"/>
              </a:tabLst>
            </a:pPr>
            <a:r>
              <a:rPr dirty="0" sz="1600" spc="40">
                <a:latin typeface="Cambria Math"/>
                <a:cs typeface="Cambria Math"/>
              </a:rPr>
              <a:t>1</a:t>
            </a:r>
            <a:r>
              <a:rPr dirty="0" sz="1600" spc="40">
                <a:latin typeface="Cambria Math"/>
                <a:cs typeface="Cambria Math"/>
              </a:rPr>
              <a:t>	</a:t>
            </a:r>
            <a:r>
              <a:rPr dirty="0" sz="1600" spc="40">
                <a:latin typeface="Cambria Math"/>
                <a:cs typeface="Cambria Math"/>
              </a:rPr>
              <a:t>2</a:t>
            </a:r>
            <a:r>
              <a:rPr dirty="0" sz="1600" spc="40">
                <a:latin typeface="Cambria Math"/>
                <a:cs typeface="Cambria Math"/>
              </a:rPr>
              <a:t>	</a:t>
            </a:r>
            <a:r>
              <a:rPr dirty="0" sz="1600" spc="16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5120" y="1194054"/>
            <a:ext cx="59474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44240" algn="l"/>
                <a:tab pos="4918075" algn="l"/>
              </a:tabLst>
            </a:pPr>
            <a:r>
              <a:rPr dirty="0" baseline="45138" sz="2400" spc="150">
                <a:latin typeface="Cambria Math"/>
                <a:cs typeface="Cambria Math"/>
              </a:rPr>
              <a:t>𝑏 </a:t>
            </a:r>
            <a:r>
              <a:rPr dirty="0" sz="2200" spc="-5">
                <a:latin typeface="Cambria Math"/>
                <a:cs typeface="Cambria Math"/>
              </a:rPr>
              <a:t>𝑓  𝑥  𝑑𝑥 − </a:t>
            </a:r>
            <a:r>
              <a:rPr dirty="0" sz="2200" spc="40">
                <a:latin typeface="Cambria Math"/>
                <a:cs typeface="Cambria Math"/>
              </a:rPr>
              <a:t>𝑇</a:t>
            </a:r>
            <a:r>
              <a:rPr dirty="0" baseline="41666" sz="2400" spc="60">
                <a:latin typeface="Cambria Math"/>
                <a:cs typeface="Cambria Math"/>
              </a:rPr>
              <a:t>(0)</a:t>
            </a:r>
            <a:r>
              <a:rPr dirty="0" baseline="41666" sz="2400" spc="644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= 𝑎  </a:t>
            </a:r>
            <a:r>
              <a:rPr dirty="0" sz="2200" spc="40">
                <a:latin typeface="Cambria Math"/>
                <a:cs typeface="Cambria Math"/>
              </a:rPr>
              <a:t>ℎ</a:t>
            </a:r>
            <a:r>
              <a:rPr dirty="0" baseline="27777" sz="2400" spc="60">
                <a:latin typeface="Cambria Math"/>
                <a:cs typeface="Cambria Math"/>
              </a:rPr>
              <a:t>2</a:t>
            </a:r>
            <a:r>
              <a:rPr dirty="0" baseline="27777" sz="2400" spc="532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+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𝑎	</a:t>
            </a:r>
            <a:r>
              <a:rPr dirty="0" sz="2200" spc="40">
                <a:latin typeface="Cambria Math"/>
                <a:cs typeface="Cambria Math"/>
              </a:rPr>
              <a:t>ℎ</a:t>
            </a:r>
            <a:r>
              <a:rPr dirty="0" baseline="27777" sz="2400" spc="60">
                <a:latin typeface="Cambria Math"/>
                <a:cs typeface="Cambria Math"/>
              </a:rPr>
              <a:t>4</a:t>
            </a:r>
            <a:r>
              <a:rPr dirty="0" baseline="27777" sz="2400" spc="644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+ ⋯</a:t>
            </a:r>
            <a:r>
              <a:rPr dirty="0" sz="2200" spc="-32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+ 𝑎	</a:t>
            </a:r>
            <a:r>
              <a:rPr dirty="0" sz="2200" spc="55">
                <a:latin typeface="Cambria Math"/>
                <a:cs typeface="Cambria Math"/>
              </a:rPr>
              <a:t>ℎ</a:t>
            </a:r>
            <a:r>
              <a:rPr dirty="0" baseline="27777" sz="2400" spc="82">
                <a:latin typeface="Cambria Math"/>
                <a:cs typeface="Cambria Math"/>
              </a:rPr>
              <a:t>2𝑘 </a:t>
            </a:r>
            <a:r>
              <a:rPr dirty="0" sz="2200" spc="-5">
                <a:latin typeface="Cambria Math"/>
                <a:cs typeface="Cambria Math"/>
              </a:rPr>
              <a:t>+</a:t>
            </a:r>
            <a:r>
              <a:rPr dirty="0" sz="2200" spc="-27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⋯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5685" y="1325118"/>
            <a:ext cx="1492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60">
                <a:latin typeface="Cambria Math"/>
                <a:cs typeface="Cambria Math"/>
              </a:rPr>
              <a:t>𝑘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2072" y="1194054"/>
            <a:ext cx="36379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7410" algn="l"/>
              </a:tabLst>
            </a:pPr>
            <a:r>
              <a:rPr dirty="0" sz="2200" spc="-5">
                <a:latin typeface="宋体"/>
                <a:cs typeface="宋体"/>
              </a:rPr>
              <a:t>其中</a:t>
            </a:r>
            <a:r>
              <a:rPr dirty="0" sz="2200" spc="-5">
                <a:latin typeface="Cambria Math"/>
                <a:cs typeface="Cambria Math"/>
              </a:rPr>
              <a:t>𝑎	(𝑘</a:t>
            </a:r>
            <a:r>
              <a:rPr dirty="0" sz="2200" spc="16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=</a:t>
            </a:r>
            <a:r>
              <a:rPr dirty="0" sz="2200" spc="1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1,2,</a:t>
            </a:r>
            <a:r>
              <a:rPr dirty="0" sz="2200" spc="-14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…</a:t>
            </a:r>
            <a:r>
              <a:rPr dirty="0" sz="2200" spc="-13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)</a:t>
            </a:r>
            <a:r>
              <a:rPr dirty="0" sz="2200" spc="-5">
                <a:latin typeface="宋体"/>
                <a:cs typeface="宋体"/>
              </a:rPr>
              <a:t>是</a:t>
            </a:r>
            <a:r>
              <a:rPr dirty="0" sz="2200" spc="-10">
                <a:latin typeface="宋体"/>
                <a:cs typeface="宋体"/>
              </a:rPr>
              <a:t>与</a:t>
            </a:r>
            <a:r>
              <a:rPr dirty="0" sz="2200" spc="35">
                <a:latin typeface="Cambria Math"/>
                <a:cs typeface="Cambria Math"/>
              </a:rPr>
              <a:t>ℎ</a:t>
            </a:r>
            <a:r>
              <a:rPr dirty="0" sz="2200" spc="-5">
                <a:latin typeface="宋体"/>
                <a:cs typeface="宋体"/>
              </a:rPr>
              <a:t>无关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1435760"/>
            <a:ext cx="6323330" cy="101917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200" spc="-5">
                <a:latin typeface="宋体"/>
                <a:cs typeface="宋体"/>
              </a:rPr>
              <a:t>的常数。</a:t>
            </a:r>
            <a:endParaRPr sz="2200">
              <a:latin typeface="宋体"/>
              <a:cs typeface="宋体"/>
            </a:endParaRPr>
          </a:p>
          <a:p>
            <a:pPr marL="291465">
              <a:lnSpc>
                <a:spcPct val="100000"/>
              </a:lnSpc>
              <a:spcBef>
                <a:spcPts val="1275"/>
              </a:spcBef>
            </a:pPr>
            <a:r>
              <a:rPr dirty="0" sz="2200" spc="-5">
                <a:latin typeface="宋体"/>
                <a:cs typeface="宋体"/>
              </a:rPr>
              <a:t>利</a:t>
            </a:r>
            <a:r>
              <a:rPr dirty="0" sz="2200" spc="-10">
                <a:latin typeface="宋体"/>
                <a:cs typeface="宋体"/>
              </a:rPr>
              <a:t>用</a:t>
            </a:r>
            <a:r>
              <a:rPr dirty="0" sz="2200" spc="-5">
                <a:latin typeface="Times New Roman"/>
                <a:cs typeface="Times New Roman"/>
              </a:rPr>
              <a:t>Richardson</a:t>
            </a:r>
            <a:r>
              <a:rPr dirty="0" sz="2200" spc="-5">
                <a:latin typeface="宋体"/>
                <a:cs typeface="宋体"/>
              </a:rPr>
              <a:t>外推算法，得到如下的求积方法：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8704" y="2937763"/>
            <a:ext cx="1441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4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5855" y="2980182"/>
            <a:ext cx="652780" cy="18415"/>
          </a:xfrm>
          <a:custGeom>
            <a:avLst/>
            <a:gdLst/>
            <a:ahLst/>
            <a:cxnLst/>
            <a:rect l="l" t="t" r="r" b="b"/>
            <a:pathLst>
              <a:path w="652780" h="18414">
                <a:moveTo>
                  <a:pt x="652271" y="0"/>
                </a:moveTo>
                <a:lnTo>
                  <a:pt x="0" y="0"/>
                </a:lnTo>
                <a:lnTo>
                  <a:pt x="0" y="18287"/>
                </a:lnTo>
                <a:lnTo>
                  <a:pt x="652271" y="18287"/>
                </a:lnTo>
                <a:lnTo>
                  <a:pt x="6522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31822" y="2963672"/>
            <a:ext cx="180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ambria Math"/>
                <a:cs typeface="Cambria Math"/>
              </a:rPr>
              <a:t>2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78963" y="2861055"/>
            <a:ext cx="344170" cy="258445"/>
          </a:xfrm>
          <a:custGeom>
            <a:avLst/>
            <a:gdLst/>
            <a:ahLst/>
            <a:cxnLst/>
            <a:rect l="l" t="t" r="r" b="b"/>
            <a:pathLst>
              <a:path w="344169" h="258444">
                <a:moveTo>
                  <a:pt x="261747" y="0"/>
                </a:moveTo>
                <a:lnTo>
                  <a:pt x="258063" y="10541"/>
                </a:lnTo>
                <a:lnTo>
                  <a:pt x="273018" y="17019"/>
                </a:lnTo>
                <a:lnTo>
                  <a:pt x="285876" y="25987"/>
                </a:lnTo>
                <a:lnTo>
                  <a:pt x="311975" y="67631"/>
                </a:lnTo>
                <a:lnTo>
                  <a:pt x="319595" y="105834"/>
                </a:lnTo>
                <a:lnTo>
                  <a:pt x="320548" y="127889"/>
                </a:lnTo>
                <a:lnTo>
                  <a:pt x="319593" y="150673"/>
                </a:lnTo>
                <a:lnTo>
                  <a:pt x="311921" y="190003"/>
                </a:lnTo>
                <a:lnTo>
                  <a:pt x="285861" y="232298"/>
                </a:lnTo>
                <a:lnTo>
                  <a:pt x="258444" y="247904"/>
                </a:lnTo>
                <a:lnTo>
                  <a:pt x="261747" y="258318"/>
                </a:lnTo>
                <a:lnTo>
                  <a:pt x="296957" y="241823"/>
                </a:lnTo>
                <a:lnTo>
                  <a:pt x="322834" y="213233"/>
                </a:lnTo>
                <a:lnTo>
                  <a:pt x="338772" y="174926"/>
                </a:lnTo>
                <a:lnTo>
                  <a:pt x="344043" y="129286"/>
                </a:lnTo>
                <a:lnTo>
                  <a:pt x="342711" y="105596"/>
                </a:lnTo>
                <a:lnTo>
                  <a:pt x="332095" y="63599"/>
                </a:lnTo>
                <a:lnTo>
                  <a:pt x="311003" y="29432"/>
                </a:lnTo>
                <a:lnTo>
                  <a:pt x="280435" y="6762"/>
                </a:lnTo>
                <a:lnTo>
                  <a:pt x="261747" y="0"/>
                </a:lnTo>
                <a:close/>
              </a:path>
              <a:path w="344169" h="258444">
                <a:moveTo>
                  <a:pt x="82423" y="0"/>
                </a:moveTo>
                <a:lnTo>
                  <a:pt x="47259" y="16573"/>
                </a:lnTo>
                <a:lnTo>
                  <a:pt x="21336" y="45339"/>
                </a:lnTo>
                <a:lnTo>
                  <a:pt x="5333" y="83693"/>
                </a:lnTo>
                <a:lnTo>
                  <a:pt x="0" y="129286"/>
                </a:lnTo>
                <a:lnTo>
                  <a:pt x="1331" y="153029"/>
                </a:lnTo>
                <a:lnTo>
                  <a:pt x="11947" y="194990"/>
                </a:lnTo>
                <a:lnTo>
                  <a:pt x="33023" y="229046"/>
                </a:lnTo>
                <a:lnTo>
                  <a:pt x="82423" y="258318"/>
                </a:lnTo>
                <a:lnTo>
                  <a:pt x="85598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2" y="127889"/>
                </a:lnTo>
                <a:lnTo>
                  <a:pt x="24574" y="105834"/>
                </a:lnTo>
                <a:lnTo>
                  <a:pt x="32194" y="67631"/>
                </a:lnTo>
                <a:lnTo>
                  <a:pt x="58340" y="25987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67454" y="2861055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4">
                <a:moveTo>
                  <a:pt x="257175" y="0"/>
                </a:moveTo>
                <a:lnTo>
                  <a:pt x="253492" y="10541"/>
                </a:lnTo>
                <a:lnTo>
                  <a:pt x="268446" y="17019"/>
                </a:lnTo>
                <a:lnTo>
                  <a:pt x="281305" y="25987"/>
                </a:lnTo>
                <a:lnTo>
                  <a:pt x="307403" y="67631"/>
                </a:lnTo>
                <a:lnTo>
                  <a:pt x="315023" y="105834"/>
                </a:lnTo>
                <a:lnTo>
                  <a:pt x="315975" y="127889"/>
                </a:lnTo>
                <a:lnTo>
                  <a:pt x="315021" y="150673"/>
                </a:lnTo>
                <a:lnTo>
                  <a:pt x="307349" y="190003"/>
                </a:lnTo>
                <a:lnTo>
                  <a:pt x="281289" y="232298"/>
                </a:lnTo>
                <a:lnTo>
                  <a:pt x="253873" y="247904"/>
                </a:lnTo>
                <a:lnTo>
                  <a:pt x="257175" y="258318"/>
                </a:lnTo>
                <a:lnTo>
                  <a:pt x="292385" y="241823"/>
                </a:lnTo>
                <a:lnTo>
                  <a:pt x="318262" y="213233"/>
                </a:lnTo>
                <a:lnTo>
                  <a:pt x="334200" y="174926"/>
                </a:lnTo>
                <a:lnTo>
                  <a:pt x="339471" y="129286"/>
                </a:lnTo>
                <a:lnTo>
                  <a:pt x="338139" y="105596"/>
                </a:lnTo>
                <a:lnTo>
                  <a:pt x="327523" y="63599"/>
                </a:lnTo>
                <a:lnTo>
                  <a:pt x="306431" y="29432"/>
                </a:lnTo>
                <a:lnTo>
                  <a:pt x="275863" y="6762"/>
                </a:lnTo>
                <a:lnTo>
                  <a:pt x="257175" y="0"/>
                </a:lnTo>
                <a:close/>
              </a:path>
              <a:path w="339725" h="258444">
                <a:moveTo>
                  <a:pt x="82423" y="0"/>
                </a:moveTo>
                <a:lnTo>
                  <a:pt x="47259" y="16573"/>
                </a:lnTo>
                <a:lnTo>
                  <a:pt x="21336" y="45339"/>
                </a:lnTo>
                <a:lnTo>
                  <a:pt x="5334" y="83693"/>
                </a:lnTo>
                <a:lnTo>
                  <a:pt x="0" y="129286"/>
                </a:lnTo>
                <a:lnTo>
                  <a:pt x="1331" y="153029"/>
                </a:lnTo>
                <a:lnTo>
                  <a:pt x="11947" y="194990"/>
                </a:lnTo>
                <a:lnTo>
                  <a:pt x="33023" y="229046"/>
                </a:lnTo>
                <a:lnTo>
                  <a:pt x="82423" y="258318"/>
                </a:lnTo>
                <a:lnTo>
                  <a:pt x="85598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2" y="127889"/>
                </a:lnTo>
                <a:lnTo>
                  <a:pt x="24574" y="105834"/>
                </a:lnTo>
                <a:lnTo>
                  <a:pt x="32194" y="67631"/>
                </a:lnTo>
                <a:lnTo>
                  <a:pt x="58340" y="25987"/>
                </a:lnTo>
                <a:lnTo>
                  <a:pt x="86106" y="10541"/>
                </a:lnTo>
                <a:lnTo>
                  <a:pt x="82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02588" y="2777743"/>
            <a:ext cx="3265804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307590" algn="l"/>
              </a:tabLst>
            </a:pPr>
            <a:r>
              <a:rPr dirty="0" sz="2200" spc="40">
                <a:latin typeface="Cambria Math"/>
                <a:cs typeface="Cambria Math"/>
              </a:rPr>
              <a:t>𝑇</a:t>
            </a:r>
            <a:r>
              <a:rPr dirty="0" baseline="41666" sz="2400" spc="60">
                <a:latin typeface="Cambria Math"/>
                <a:cs typeface="Cambria Math"/>
              </a:rPr>
              <a:t>(0)  </a:t>
            </a:r>
            <a:r>
              <a:rPr dirty="0" sz="2200" spc="-5">
                <a:latin typeface="Cambria Math"/>
                <a:cs typeface="Cambria Math"/>
              </a:rPr>
              <a:t>= </a:t>
            </a:r>
            <a:r>
              <a:rPr dirty="0" baseline="41666" sz="3300" spc="-7">
                <a:latin typeface="Cambria Math"/>
                <a:cs typeface="Cambria Math"/>
              </a:rPr>
              <a:t>𝑏 − 𝑎</a:t>
            </a:r>
            <a:r>
              <a:rPr dirty="0" baseline="41666" sz="3300" spc="37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[𝑓 </a:t>
            </a:r>
            <a:r>
              <a:rPr dirty="0" sz="2200" spc="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𝑎	+ 𝑓 𝑏</a:t>
            </a:r>
            <a:r>
              <a:rPr dirty="0" sz="2200" spc="434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]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0736" y="3252368"/>
            <a:ext cx="3312160" cy="101981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75"/>
              </a:spcBef>
            </a:pPr>
            <a:r>
              <a:rPr dirty="0" sz="2200" spc="-5">
                <a:latin typeface="宋体"/>
                <a:cs typeface="宋体"/>
              </a:rPr>
              <a:t>对</a:t>
            </a:r>
            <a:r>
              <a:rPr dirty="0" sz="2200" spc="-10">
                <a:latin typeface="宋体"/>
                <a:cs typeface="宋体"/>
              </a:rPr>
              <a:t>于</a:t>
            </a:r>
            <a:r>
              <a:rPr dirty="0" sz="2200" spc="-5">
                <a:latin typeface="Cambria Math"/>
                <a:cs typeface="Cambria Math"/>
              </a:rPr>
              <a:t>𝑚</a:t>
            </a:r>
            <a:r>
              <a:rPr dirty="0" sz="2200" spc="14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=</a:t>
            </a:r>
            <a:r>
              <a:rPr dirty="0" sz="2200" spc="10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0,1,</a:t>
            </a:r>
            <a:r>
              <a:rPr dirty="0" sz="2200" spc="-14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…</a:t>
            </a:r>
            <a:r>
              <a:rPr dirty="0" sz="2200" spc="-5">
                <a:latin typeface="宋体"/>
                <a:cs typeface="宋体"/>
              </a:rPr>
              <a:t>，依次计算</a:t>
            </a:r>
            <a:endParaRPr sz="22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dirty="0" sz="2200" spc="-5">
                <a:latin typeface="Times New Roman"/>
                <a:cs typeface="Times New Roman"/>
              </a:rPr>
              <a:t>(1) </a:t>
            </a:r>
            <a:r>
              <a:rPr dirty="0" sz="2200" spc="80">
                <a:latin typeface="Cambria Math"/>
                <a:cs typeface="Cambria Math"/>
              </a:rPr>
              <a:t>ℎ</a:t>
            </a:r>
            <a:r>
              <a:rPr dirty="0" baseline="-15625" sz="2400" spc="120">
                <a:latin typeface="Cambria Math"/>
                <a:cs typeface="Cambria Math"/>
              </a:rPr>
              <a:t>𝑚 </a:t>
            </a:r>
            <a:r>
              <a:rPr dirty="0" sz="2200" spc="-5">
                <a:latin typeface="Cambria Math"/>
                <a:cs typeface="Cambria Math"/>
              </a:rPr>
              <a:t>= (𝑏 −</a:t>
            </a:r>
            <a:r>
              <a:rPr dirty="0" sz="2200" spc="35">
                <a:latin typeface="Cambria Math"/>
                <a:cs typeface="Cambria Math"/>
              </a:rPr>
              <a:t> </a:t>
            </a:r>
            <a:r>
              <a:rPr dirty="0" sz="2200" spc="40">
                <a:latin typeface="Cambria Math"/>
                <a:cs typeface="Cambria Math"/>
              </a:rPr>
              <a:t>𝑎)/2</a:t>
            </a:r>
            <a:r>
              <a:rPr dirty="0" baseline="27777" sz="2400" spc="60">
                <a:latin typeface="Cambria Math"/>
                <a:cs typeface="Cambria Math"/>
              </a:rPr>
              <a:t>𝑚</a:t>
            </a:r>
            <a:endParaRPr baseline="27777"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50238" y="4658614"/>
            <a:ext cx="2165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90">
                <a:latin typeface="Cambria Math"/>
                <a:cs typeface="Cambria Math"/>
              </a:rPr>
              <a:t>𝑚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77439" y="4714494"/>
            <a:ext cx="117475" cy="18415"/>
          </a:xfrm>
          <a:custGeom>
            <a:avLst/>
            <a:gdLst/>
            <a:ahLst/>
            <a:cxnLst/>
            <a:rect l="l" t="t" r="r" b="b"/>
            <a:pathLst>
              <a:path w="117475" h="18414">
                <a:moveTo>
                  <a:pt x="117348" y="0"/>
                </a:moveTo>
                <a:lnTo>
                  <a:pt x="0" y="0"/>
                </a:lnTo>
                <a:lnTo>
                  <a:pt x="0" y="18287"/>
                </a:lnTo>
                <a:lnTo>
                  <a:pt x="117348" y="18287"/>
                </a:lnTo>
                <a:lnTo>
                  <a:pt x="117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64994" y="4423917"/>
            <a:ext cx="1441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4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09417" y="4437634"/>
            <a:ext cx="31496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 Math"/>
                <a:cs typeface="Cambria Math"/>
              </a:rPr>
              <a:t>(</a:t>
            </a:r>
            <a:r>
              <a:rPr dirty="0" sz="1600" spc="45">
                <a:latin typeface="Cambria Math"/>
                <a:cs typeface="Cambria Math"/>
              </a:rPr>
              <a:t>0</a:t>
            </a:r>
            <a:r>
              <a:rPr dirty="0" sz="160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0736" y="4512309"/>
            <a:ext cx="2686685" cy="43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955"/>
              </a:lnSpc>
              <a:spcBef>
                <a:spcPts val="95"/>
              </a:spcBef>
              <a:tabLst>
                <a:tab pos="1369695" algn="l"/>
                <a:tab pos="2031364" algn="l"/>
              </a:tabLst>
            </a:pPr>
            <a:r>
              <a:rPr dirty="0" sz="2200" spc="20">
                <a:latin typeface="Times New Roman"/>
                <a:cs typeface="Times New Roman"/>
              </a:rPr>
              <a:t>(2)</a:t>
            </a:r>
            <a:r>
              <a:rPr dirty="0" sz="2200" spc="20">
                <a:latin typeface="Cambria Math"/>
                <a:cs typeface="Cambria Math"/>
              </a:rPr>
              <a:t>𝑇</a:t>
            </a:r>
            <a:r>
              <a:rPr dirty="0" baseline="41666" sz="2400" spc="30">
                <a:latin typeface="Cambria Math"/>
                <a:cs typeface="Cambria Math"/>
              </a:rPr>
              <a:t>(0)</a:t>
            </a:r>
            <a:r>
              <a:rPr dirty="0" baseline="41666" sz="2400" spc="502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=	𝑇	+</a:t>
            </a:r>
            <a:r>
              <a:rPr dirty="0" sz="2200" spc="-2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ℎ</a:t>
            </a:r>
            <a:endParaRPr sz="2200">
              <a:latin typeface="Cambria Math"/>
              <a:cs typeface="Cambria Math"/>
            </a:endParaRPr>
          </a:p>
          <a:p>
            <a:pPr marL="1206500">
              <a:lnSpc>
                <a:spcPts val="1235"/>
              </a:lnSpc>
              <a:tabLst>
                <a:tab pos="1497965" algn="l"/>
                <a:tab pos="2456815" algn="l"/>
              </a:tabLst>
            </a:pPr>
            <a:r>
              <a:rPr dirty="0" baseline="-15625" sz="2400" spc="60">
                <a:latin typeface="Cambria Math"/>
                <a:cs typeface="Cambria Math"/>
              </a:rPr>
              <a:t>2	</a:t>
            </a:r>
            <a:r>
              <a:rPr dirty="0" sz="1600" spc="65">
                <a:latin typeface="Cambria Math"/>
                <a:cs typeface="Cambria Math"/>
              </a:rPr>
              <a:t>𝑚−1	</a:t>
            </a:r>
            <a:r>
              <a:rPr dirty="0" baseline="8680" sz="2400" spc="240">
                <a:latin typeface="Cambria Math"/>
                <a:cs typeface="Cambria Math"/>
              </a:rPr>
              <a:t>𝑚</a:t>
            </a:r>
            <a:endParaRPr baseline="8680"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6159" y="4655566"/>
            <a:ext cx="3695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220">
                <a:latin typeface="Cambria Math"/>
                <a:cs typeface="Cambria Math"/>
              </a:rPr>
              <a:t>𝑖</a:t>
            </a:r>
            <a:r>
              <a:rPr dirty="0" sz="1600" spc="-40">
                <a:latin typeface="Cambria Math"/>
                <a:cs typeface="Cambria Math"/>
              </a:rPr>
              <a:t>=</a:t>
            </a:r>
            <a:r>
              <a:rPr dirty="0" sz="1600" spc="4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42639" y="4324858"/>
            <a:ext cx="7854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5353" sz="3300" spc="195">
                <a:latin typeface="Cambria Math"/>
                <a:cs typeface="Cambria Math"/>
              </a:rPr>
              <a:t>σ</a:t>
            </a:r>
            <a:r>
              <a:rPr dirty="0" baseline="-20833" sz="2400" spc="195">
                <a:latin typeface="Cambria Math"/>
                <a:cs typeface="Cambria Math"/>
              </a:rPr>
              <a:t>2</a:t>
            </a:r>
            <a:r>
              <a:rPr dirty="0" sz="1300" spc="130">
                <a:latin typeface="Cambria Math"/>
                <a:cs typeface="Cambria Math"/>
              </a:rPr>
              <a:t>𝑚−1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6163" y="4512309"/>
            <a:ext cx="22974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20">
                <a:latin typeface="Cambria Math"/>
                <a:cs typeface="Cambria Math"/>
              </a:rPr>
              <a:t>𝑓(𝑎 </a:t>
            </a:r>
            <a:r>
              <a:rPr dirty="0" sz="2200" spc="-5">
                <a:latin typeface="Cambria Math"/>
                <a:cs typeface="Cambria Math"/>
              </a:rPr>
              <a:t>+ (2𝑖 −</a:t>
            </a:r>
            <a:r>
              <a:rPr dirty="0" sz="2200" spc="45">
                <a:latin typeface="Cambria Math"/>
                <a:cs typeface="Cambria Math"/>
              </a:rPr>
              <a:t> </a:t>
            </a:r>
            <a:r>
              <a:rPr dirty="0" sz="2200" spc="55">
                <a:latin typeface="Cambria Math"/>
                <a:cs typeface="Cambria Math"/>
              </a:rPr>
              <a:t>1)ℎ</a:t>
            </a:r>
            <a:r>
              <a:rPr dirty="0" baseline="-15625" sz="2400" spc="82">
                <a:latin typeface="Cambria Math"/>
                <a:cs typeface="Cambria Math"/>
              </a:rPr>
              <a:t>𝑚</a:t>
            </a:r>
            <a:r>
              <a:rPr dirty="0" sz="2200" spc="55"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6136" y="5349341"/>
            <a:ext cx="5892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(3)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𝑇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1866" y="5515457"/>
            <a:ext cx="46291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210">
                <a:latin typeface="Cambria Math"/>
                <a:cs typeface="Cambria Math"/>
              </a:rPr>
              <a:t>𝑚</a:t>
            </a:r>
            <a:r>
              <a:rPr dirty="0" sz="1600" spc="-40">
                <a:latin typeface="Cambria Math"/>
                <a:cs typeface="Cambria Math"/>
              </a:rPr>
              <a:t>−</a:t>
            </a:r>
            <a:r>
              <a:rPr dirty="0" sz="1600" spc="495">
                <a:latin typeface="Cambria Math"/>
                <a:cs typeface="Cambria Math"/>
              </a:rPr>
              <a:t>𝑗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5205" y="5274691"/>
            <a:ext cx="2965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Cambria Math"/>
                <a:cs typeface="Cambria Math"/>
              </a:rPr>
              <a:t>(</a:t>
            </a:r>
            <a:r>
              <a:rPr dirty="0" sz="1600" spc="530">
                <a:latin typeface="Cambria Math"/>
                <a:cs typeface="Cambria Math"/>
              </a:rPr>
              <a:t>𝑗</a:t>
            </a:r>
            <a:r>
              <a:rPr dirty="0" sz="160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93008" y="5356097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4" y="0"/>
                </a:moveTo>
                <a:lnTo>
                  <a:pt x="0" y="0"/>
                </a:lnTo>
                <a:lnTo>
                  <a:pt x="0" y="13715"/>
                </a:lnTo>
                <a:lnTo>
                  <a:pt x="100584" y="13715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93008" y="5743156"/>
            <a:ext cx="100965" cy="13970"/>
          </a:xfrm>
          <a:custGeom>
            <a:avLst/>
            <a:gdLst/>
            <a:ahLst/>
            <a:cxnLst/>
            <a:rect l="l" t="t" r="r" b="b"/>
            <a:pathLst>
              <a:path w="100964" h="13970">
                <a:moveTo>
                  <a:pt x="100584" y="0"/>
                </a:moveTo>
                <a:lnTo>
                  <a:pt x="0" y="0"/>
                </a:lnTo>
                <a:lnTo>
                  <a:pt x="0" y="13716"/>
                </a:lnTo>
                <a:lnTo>
                  <a:pt x="100584" y="13716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80942" y="5730341"/>
            <a:ext cx="1250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65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0042" y="5591657"/>
            <a:ext cx="5619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latin typeface="Cambria Math"/>
                <a:cs typeface="Cambria Math"/>
              </a:rPr>
              <a:t>1−(</a:t>
            </a:r>
            <a:r>
              <a:rPr dirty="0" sz="1600" spc="345">
                <a:latin typeface="Cambria Math"/>
                <a:cs typeface="Cambria Math"/>
              </a:rPr>
              <a:t> </a:t>
            </a:r>
            <a:r>
              <a:rPr dirty="0" sz="160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5542" y="5567273"/>
            <a:ext cx="4413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19230" sz="1950" spc="97">
                <a:latin typeface="Cambria Math"/>
                <a:cs typeface="Cambria Math"/>
              </a:rPr>
              <a:t>1</a:t>
            </a:r>
            <a:r>
              <a:rPr dirty="0" baseline="19230" sz="1950" spc="465">
                <a:latin typeface="Cambria Math"/>
                <a:cs typeface="Cambria Math"/>
              </a:rPr>
              <a:t> </a:t>
            </a:r>
            <a:r>
              <a:rPr dirty="0" sz="1300" spc="114">
                <a:latin typeface="Cambria Math"/>
                <a:cs typeface="Cambria Math"/>
              </a:rPr>
              <a:t>2𝑗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2734" y="5564225"/>
            <a:ext cx="5594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600" spc="85">
                <a:latin typeface="Cambria Math"/>
                <a:cs typeface="Cambria Math"/>
              </a:rPr>
              <a:t>4</a:t>
            </a:r>
            <a:r>
              <a:rPr dirty="0" baseline="21367" sz="1950" spc="127">
                <a:latin typeface="Cambria Math"/>
                <a:cs typeface="Cambria Math"/>
              </a:rPr>
              <a:t>𝑗</a:t>
            </a:r>
            <a:r>
              <a:rPr dirty="0" sz="1600" spc="85">
                <a:latin typeface="Cambria Math"/>
                <a:cs typeface="Cambria Math"/>
              </a:rPr>
              <a:t>−1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7166" y="5091125"/>
            <a:ext cx="6153150" cy="4768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35280">
              <a:lnSpc>
                <a:spcPts val="1410"/>
              </a:lnSpc>
              <a:spcBef>
                <a:spcPts val="110"/>
              </a:spcBef>
              <a:tabLst>
                <a:tab pos="2603500" algn="l"/>
              </a:tabLst>
            </a:pPr>
            <a:r>
              <a:rPr dirty="0" baseline="-31250" sz="2400" spc="89">
                <a:latin typeface="Cambria Math"/>
                <a:cs typeface="Cambria Math"/>
              </a:rPr>
              <a:t>𝑇</a:t>
            </a:r>
            <a:r>
              <a:rPr dirty="0" sz="1300" spc="60">
                <a:latin typeface="Cambria Math"/>
                <a:cs typeface="Cambria Math"/>
              </a:rPr>
              <a:t>(𝑗−1) </a:t>
            </a:r>
            <a:r>
              <a:rPr dirty="0" sz="1300" spc="385">
                <a:latin typeface="Cambria Math"/>
                <a:cs typeface="Cambria Math"/>
              </a:rPr>
              <a:t> </a:t>
            </a:r>
            <a:r>
              <a:rPr dirty="0" baseline="-31250" sz="2400" spc="82">
                <a:latin typeface="Cambria Math"/>
                <a:cs typeface="Cambria Math"/>
              </a:rPr>
              <a:t>−(</a:t>
            </a:r>
            <a:r>
              <a:rPr dirty="0" baseline="2136" sz="1950" spc="82">
                <a:latin typeface="Cambria Math"/>
                <a:cs typeface="Cambria Math"/>
              </a:rPr>
              <a:t>1</a:t>
            </a:r>
            <a:r>
              <a:rPr dirty="0" baseline="-31250" sz="2400" spc="82">
                <a:latin typeface="Cambria Math"/>
                <a:cs typeface="Cambria Math"/>
              </a:rPr>
              <a:t>)</a:t>
            </a:r>
            <a:r>
              <a:rPr dirty="0" baseline="-12820" sz="1950" spc="82">
                <a:latin typeface="Cambria Math"/>
                <a:cs typeface="Cambria Math"/>
              </a:rPr>
              <a:t>2𝑗</a:t>
            </a:r>
            <a:r>
              <a:rPr dirty="0" baseline="-31250" sz="2400" spc="82">
                <a:latin typeface="Cambria Math"/>
                <a:cs typeface="Cambria Math"/>
              </a:rPr>
              <a:t>𝑇</a:t>
            </a:r>
            <a:r>
              <a:rPr dirty="0" sz="1300" spc="55">
                <a:latin typeface="Cambria Math"/>
                <a:cs typeface="Cambria Math"/>
              </a:rPr>
              <a:t>(𝑗−1)	</a:t>
            </a:r>
            <a:r>
              <a:rPr dirty="0" baseline="-31250" sz="2400" spc="127">
                <a:latin typeface="Cambria Math"/>
                <a:cs typeface="Cambria Math"/>
              </a:rPr>
              <a:t>4</a:t>
            </a:r>
            <a:r>
              <a:rPr dirty="0" baseline="-12820" sz="1950" spc="127">
                <a:latin typeface="Cambria Math"/>
                <a:cs typeface="Cambria Math"/>
              </a:rPr>
              <a:t>𝑗</a:t>
            </a:r>
            <a:r>
              <a:rPr dirty="0" baseline="-31250" sz="2400" spc="127">
                <a:latin typeface="Cambria Math"/>
                <a:cs typeface="Cambria Math"/>
              </a:rPr>
              <a:t>𝑇</a:t>
            </a:r>
            <a:r>
              <a:rPr dirty="0" sz="1300" spc="85">
                <a:latin typeface="Cambria Math"/>
                <a:cs typeface="Cambria Math"/>
              </a:rPr>
              <a:t>(𝑗−1)</a:t>
            </a:r>
            <a:r>
              <a:rPr dirty="0" sz="1300" spc="325">
                <a:latin typeface="Cambria Math"/>
                <a:cs typeface="Cambria Math"/>
              </a:rPr>
              <a:t> </a:t>
            </a:r>
            <a:r>
              <a:rPr dirty="0" baseline="-31250" sz="2400" spc="75">
                <a:latin typeface="Cambria Math"/>
                <a:cs typeface="Cambria Math"/>
              </a:rPr>
              <a:t>−𝑇</a:t>
            </a:r>
            <a:r>
              <a:rPr dirty="0" sz="1300" spc="50">
                <a:latin typeface="Cambria Math"/>
                <a:cs typeface="Cambria Math"/>
              </a:rPr>
              <a:t>(𝑗−1)</a:t>
            </a:r>
            <a:endParaRPr sz="1300">
              <a:latin typeface="Cambria Math"/>
              <a:cs typeface="Cambria Math"/>
            </a:endParaRPr>
          </a:p>
          <a:p>
            <a:pPr marL="50800">
              <a:lnSpc>
                <a:spcPts val="2130"/>
              </a:lnSpc>
              <a:tabLst>
                <a:tab pos="1276350" algn="l"/>
                <a:tab pos="1746885" algn="l"/>
                <a:tab pos="2915920" algn="l"/>
                <a:tab pos="3769360" algn="l"/>
              </a:tabLst>
            </a:pPr>
            <a:r>
              <a:rPr dirty="0" baseline="-27777" sz="3300" spc="-7">
                <a:latin typeface="Cambria Math"/>
                <a:cs typeface="Cambria Math"/>
              </a:rPr>
              <a:t>=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heavy" sz="2200" spc="39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heavy" sz="1300" spc="1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𝑚−𝑗+1	</a:t>
            </a:r>
            <a:r>
              <a:rPr dirty="0" u="heavy" baseline="-8547" sz="1950" spc="97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	</a:t>
            </a:r>
            <a:r>
              <a:rPr dirty="0" u="heavy" sz="1300" spc="14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𝑚−𝑗 </a:t>
            </a:r>
            <a:r>
              <a:rPr dirty="0" sz="1300" spc="140">
                <a:latin typeface="Cambria Math"/>
                <a:cs typeface="Cambria Math"/>
              </a:rPr>
              <a:t> </a:t>
            </a:r>
            <a:r>
              <a:rPr dirty="0" sz="1300" spc="395">
                <a:latin typeface="Cambria Math"/>
                <a:cs typeface="Cambria Math"/>
              </a:rPr>
              <a:t> </a:t>
            </a:r>
            <a:r>
              <a:rPr dirty="0" baseline="-27777" sz="3300" spc="-7">
                <a:latin typeface="Cambria Math"/>
                <a:cs typeface="Cambria Math"/>
              </a:rPr>
              <a:t>=</a:t>
            </a:r>
            <a:r>
              <a:rPr dirty="0" u="heavy" sz="22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dirty="0" u="heavy" sz="1300" spc="10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𝑚−𝑗+1	</a:t>
            </a:r>
            <a:r>
              <a:rPr dirty="0" u="heavy" sz="1300" spc="14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𝑚−𝑗</a:t>
            </a:r>
            <a:r>
              <a:rPr dirty="0" sz="1300" spc="140">
                <a:latin typeface="Cambria Math"/>
                <a:cs typeface="Cambria Math"/>
              </a:rPr>
              <a:t> </a:t>
            </a:r>
            <a:r>
              <a:rPr dirty="0" baseline="-27777" sz="3300" spc="-7">
                <a:latin typeface="Cambria Math"/>
                <a:cs typeface="Cambria Math"/>
              </a:rPr>
              <a:t>(𝑗 = 1,2, … ,</a:t>
            </a:r>
            <a:r>
              <a:rPr dirty="0" baseline="-27777" sz="3300" spc="-517">
                <a:latin typeface="Cambria Math"/>
                <a:cs typeface="Cambria Math"/>
              </a:rPr>
              <a:t> </a:t>
            </a:r>
            <a:r>
              <a:rPr dirty="0" baseline="-27777" sz="3300" spc="22">
                <a:latin typeface="Cambria Math"/>
                <a:cs typeface="Cambria Math"/>
              </a:rPr>
              <a:t>𝑚)</a:t>
            </a:r>
            <a:endParaRPr baseline="-27777" sz="3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18629" y="6022949"/>
            <a:ext cx="25971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————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Ro</a:t>
            </a:r>
            <a:r>
              <a:rPr dirty="0" sz="2200" spc="-2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FF0000"/>
                </a:solidFill>
                <a:latin typeface="Times New Roman"/>
                <a:cs typeface="Times New Roman"/>
              </a:rPr>
              <a:t>ber</a:t>
            </a:r>
            <a:r>
              <a:rPr dirty="0" sz="2200" spc="-5">
                <a:solidFill>
                  <a:srgbClr val="FF0000"/>
                </a:solidFill>
                <a:latin typeface="宋体"/>
                <a:cs typeface="宋体"/>
              </a:rPr>
              <a:t>积分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716991"/>
            <a:ext cx="3700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Times New Roman"/>
                <a:cs typeface="Times New Roman"/>
              </a:rPr>
              <a:t>Romberg</a:t>
            </a:r>
            <a:r>
              <a:rPr dirty="0" sz="2800" spc="-10">
                <a:latin typeface="宋体"/>
                <a:cs typeface="宋体"/>
              </a:rPr>
              <a:t>积分顺序表：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9542" y="5767527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5580075"/>
            <a:ext cx="6217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宋体"/>
                <a:cs typeface="宋体"/>
              </a:rPr>
              <a:t>一般地，</a:t>
            </a:r>
            <a:r>
              <a:rPr dirty="0" sz="2800" spc="-10">
                <a:latin typeface="宋体"/>
                <a:cs typeface="宋体"/>
              </a:rPr>
              <a:t>第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r>
              <a:rPr dirty="0" sz="2800" spc="-5">
                <a:latin typeface="宋体"/>
                <a:cs typeface="宋体"/>
              </a:rPr>
              <a:t>列</a:t>
            </a:r>
            <a:r>
              <a:rPr dirty="0" sz="2800" spc="65">
                <a:latin typeface="Times New Roman"/>
                <a:cs typeface="Times New Roman"/>
              </a:rPr>
              <a:t>{</a:t>
            </a:r>
            <a:r>
              <a:rPr dirty="0" sz="2800" spc="65">
                <a:latin typeface="Cambria Math"/>
                <a:cs typeface="Cambria Math"/>
              </a:rPr>
              <a:t>𝑇</a:t>
            </a:r>
            <a:r>
              <a:rPr dirty="0" baseline="40650" sz="3075" spc="97">
                <a:latin typeface="Cambria Math"/>
                <a:cs typeface="Cambria Math"/>
              </a:rPr>
              <a:t>(𝑗−1)</a:t>
            </a:r>
            <a:r>
              <a:rPr dirty="0" sz="2800" spc="65">
                <a:latin typeface="Times New Roman"/>
                <a:cs typeface="Times New Roman"/>
              </a:rPr>
              <a:t>}</a:t>
            </a:r>
            <a:r>
              <a:rPr dirty="0" sz="2800" spc="-5">
                <a:latin typeface="宋体"/>
                <a:cs typeface="宋体"/>
              </a:rPr>
              <a:t>是</a:t>
            </a:r>
            <a:r>
              <a:rPr dirty="0" sz="2800">
                <a:latin typeface="Times New Roman"/>
                <a:cs typeface="Times New Roman"/>
              </a:rPr>
              <a:t>2j</a:t>
            </a:r>
            <a:r>
              <a:rPr dirty="0" sz="2800" spc="-5">
                <a:latin typeface="宋体"/>
                <a:cs typeface="宋体"/>
              </a:rPr>
              <a:t>阶收敛的。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3547" y="1560322"/>
          <a:ext cx="10444480" cy="267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6040"/>
                <a:gridCol w="2606040"/>
                <a:gridCol w="2606039"/>
                <a:gridCol w="2606040"/>
              </a:tblGrid>
              <a:tr h="550926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(0)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①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10209">
                        <a:lnSpc>
                          <a:spcPts val="1920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0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926"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(0)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②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26084">
                        <a:lnSpc>
                          <a:spcPts val="1905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1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320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(1)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③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09575">
                        <a:lnSpc>
                          <a:spcPts val="1914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0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926">
                <a:tc>
                  <a:txBody>
                    <a:bodyPr/>
                    <a:lstStyle/>
                    <a:p>
                      <a:pPr algn="ctr">
                        <a:lnSpc>
                          <a:spcPts val="2330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(0)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④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10845">
                        <a:lnSpc>
                          <a:spcPts val="1905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2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(1)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⑤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25450">
                        <a:lnSpc>
                          <a:spcPts val="1905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1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20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(2)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⑥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08940">
                        <a:lnSpc>
                          <a:spcPts val="1914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0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0926"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(0)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⑦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10845">
                        <a:lnSpc>
                          <a:spcPts val="1914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3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3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(1)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⑧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10209">
                        <a:lnSpc>
                          <a:spcPts val="1905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2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33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(2)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⑨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24180">
                        <a:lnSpc>
                          <a:spcPts val="1905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1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baseline="-30092" sz="360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750" spc="50">
                          <a:latin typeface="Cambria Math"/>
                          <a:cs typeface="Cambria Math"/>
                        </a:rPr>
                        <a:t>(3)</a:t>
                      </a:r>
                      <a:r>
                        <a:rPr dirty="0" baseline="-30092" sz="3600" spc="75">
                          <a:solidFill>
                            <a:srgbClr val="FF0000"/>
                          </a:solidFill>
                          <a:latin typeface="宋体"/>
                          <a:cs typeface="宋体"/>
                        </a:rPr>
                        <a:t>⑩</a:t>
                      </a:r>
                      <a:endParaRPr baseline="-30092" sz="3600">
                        <a:latin typeface="宋体"/>
                        <a:cs typeface="宋体"/>
                      </a:endParaRPr>
                    </a:p>
                    <a:p>
                      <a:pPr algn="ctr" marR="408305">
                        <a:lnSpc>
                          <a:spcPts val="1914"/>
                        </a:lnSpc>
                      </a:pPr>
                      <a:r>
                        <a:rPr dirty="0" sz="1750">
                          <a:latin typeface="Cambria Math"/>
                          <a:cs typeface="Cambria Math"/>
                        </a:rPr>
                        <a:t>0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R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⋮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⋮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30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⋮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2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>
                          <a:latin typeface="Cambria Math"/>
                          <a:cs typeface="Cambria Math"/>
                        </a:rPr>
                        <a:t>⋮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0466" y="4555871"/>
          <a:ext cx="10735945" cy="84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5575"/>
                <a:gridCol w="2662554"/>
                <a:gridCol w="2679064"/>
                <a:gridCol w="2679065"/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5">
                          <a:latin typeface="宋体"/>
                          <a:cs typeface="宋体"/>
                        </a:rPr>
                        <a:t>梯形值序列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二阶收敛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Simpson</a:t>
                      </a:r>
                      <a:r>
                        <a:rPr dirty="0" sz="2400" spc="-5">
                          <a:latin typeface="宋体"/>
                          <a:cs typeface="宋体"/>
                        </a:rPr>
                        <a:t>值序列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四阶收敛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Cotes</a:t>
                      </a:r>
                      <a:r>
                        <a:rPr dirty="0" sz="2400" spc="-5">
                          <a:latin typeface="宋体"/>
                          <a:cs typeface="宋体"/>
                        </a:rPr>
                        <a:t>值序列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六阶收敛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Romberg</a:t>
                      </a:r>
                      <a:r>
                        <a:rPr dirty="0" sz="2400" spc="-5">
                          <a:latin typeface="宋体"/>
                          <a:cs typeface="宋体"/>
                        </a:rPr>
                        <a:t>值序列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八阶收敛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5466" y="412495"/>
            <a:ext cx="28740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几个简单的公式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1114805"/>
            <a:ext cx="9953625" cy="98298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400" spc="-5">
                <a:latin typeface="宋体"/>
                <a:cs typeface="宋体"/>
              </a:rPr>
              <a:t>设</a:t>
            </a:r>
            <a:r>
              <a:rPr dirty="0" sz="2400" spc="15">
                <a:latin typeface="Cambria Math"/>
                <a:cs typeface="Cambria Math"/>
              </a:rPr>
              <a:t>[𝑎,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𝑏]</a:t>
            </a:r>
            <a:r>
              <a:rPr dirty="0" sz="2400">
                <a:latin typeface="宋体"/>
                <a:cs typeface="宋体"/>
              </a:rPr>
              <a:t>上有节点</a:t>
            </a:r>
            <a:r>
              <a:rPr dirty="0" sz="2400">
                <a:latin typeface="Times New Roman"/>
                <a:cs typeface="Times New Roman"/>
              </a:rPr>
              <a:t>a=x</a:t>
            </a:r>
            <a:r>
              <a:rPr dirty="0" baseline="-20833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…&lt;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baseline="-20833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=b</a:t>
            </a:r>
            <a:r>
              <a:rPr dirty="0" sz="2400">
                <a:latin typeface="宋体"/>
                <a:cs typeface="宋体"/>
              </a:rPr>
              <a:t>，节点把</a:t>
            </a:r>
            <a:r>
              <a:rPr dirty="0" sz="2400" spc="15">
                <a:latin typeface="Cambria Math"/>
                <a:cs typeface="Cambria Math"/>
              </a:rPr>
              <a:t>[𝑎,</a:t>
            </a:r>
            <a:r>
              <a:rPr dirty="0" sz="2400" spc="-145">
                <a:latin typeface="Cambria Math"/>
                <a:cs typeface="Cambria Math"/>
              </a:rPr>
              <a:t> </a:t>
            </a:r>
            <a:r>
              <a:rPr dirty="0" sz="2400" spc="30">
                <a:latin typeface="Cambria Math"/>
                <a:cs typeface="Cambria Math"/>
              </a:rPr>
              <a:t>𝑏]</a:t>
            </a:r>
            <a:r>
              <a:rPr dirty="0" sz="2400">
                <a:latin typeface="宋体"/>
                <a:cs typeface="宋体"/>
              </a:rPr>
              <a:t>分成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个子区间</a:t>
            </a:r>
            <a:r>
              <a:rPr dirty="0" sz="2400" spc="15">
                <a:latin typeface="Cambria Math"/>
                <a:cs typeface="Cambria Math"/>
              </a:rPr>
              <a:t>[𝑥</a:t>
            </a:r>
            <a:r>
              <a:rPr dirty="0" baseline="-15873" sz="2625" spc="22">
                <a:latin typeface="Cambria Math"/>
                <a:cs typeface="Cambria Math"/>
              </a:rPr>
              <a:t>𝑗−1</a:t>
            </a:r>
            <a:r>
              <a:rPr dirty="0" sz="2400" spc="15">
                <a:latin typeface="Cambria Math"/>
                <a:cs typeface="Cambria Math"/>
              </a:rPr>
              <a:t>,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𝑥</a:t>
            </a:r>
            <a:r>
              <a:rPr dirty="0" baseline="-15873" sz="2625" spc="52">
                <a:latin typeface="Cambria Math"/>
                <a:cs typeface="Cambria Math"/>
              </a:rPr>
              <a:t>𝑗</a:t>
            </a:r>
            <a:r>
              <a:rPr dirty="0" sz="2400" spc="35">
                <a:latin typeface="Cambria Math"/>
                <a:cs typeface="Cambria Math"/>
              </a:rPr>
              <a:t>]</a:t>
            </a:r>
            <a:endParaRPr sz="2400">
              <a:latin typeface="Cambria Math"/>
              <a:cs typeface="Cambria Math"/>
            </a:endParaRPr>
          </a:p>
          <a:p>
            <a:pPr marL="266700">
              <a:lnSpc>
                <a:spcPct val="100000"/>
              </a:lnSpc>
              <a:spcBef>
                <a:spcPts val="890"/>
              </a:spcBef>
            </a:pP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j=1,2,…,n)</a:t>
            </a:r>
            <a:r>
              <a:rPr dirty="0" sz="2400">
                <a:latin typeface="宋体"/>
                <a:cs typeface="宋体"/>
              </a:rPr>
              <a:t>。每个子区间上积分</a:t>
            </a:r>
            <a:r>
              <a:rPr dirty="0" sz="2400" spc="5">
                <a:latin typeface="宋体"/>
                <a:cs typeface="宋体"/>
              </a:rPr>
              <a:t>用</a:t>
            </a:r>
            <a:r>
              <a:rPr dirty="0" sz="2400" spc="25">
                <a:latin typeface="Cambria Math"/>
                <a:cs typeface="Cambria Math"/>
              </a:rPr>
              <a:t>𝑓(𝑥</a:t>
            </a:r>
            <a:r>
              <a:rPr dirty="0" baseline="-15873" sz="2625" spc="37">
                <a:latin typeface="Cambria Math"/>
                <a:cs typeface="Cambria Math"/>
              </a:rPr>
              <a:t>𝑗−1</a:t>
            </a:r>
            <a:r>
              <a:rPr dirty="0" sz="2400" spc="25">
                <a:latin typeface="Cambria Math"/>
                <a:cs typeface="Cambria Math"/>
              </a:rPr>
              <a:t>)(𝑥</a:t>
            </a:r>
            <a:r>
              <a:rPr dirty="0" baseline="-15873" sz="2625" spc="37">
                <a:latin typeface="Cambria Math"/>
                <a:cs typeface="Cambria Math"/>
              </a:rPr>
              <a:t>𝑗</a:t>
            </a:r>
            <a:r>
              <a:rPr dirty="0" sz="2400" spc="25">
                <a:latin typeface="Cambria Math"/>
                <a:cs typeface="Cambria Math"/>
              </a:rPr>
              <a:t>−𝑥</a:t>
            </a:r>
            <a:r>
              <a:rPr dirty="0" baseline="-15873" sz="2625" spc="37">
                <a:latin typeface="Cambria Math"/>
                <a:cs typeface="Cambria Math"/>
              </a:rPr>
              <a:t>𝑗−1</a:t>
            </a:r>
            <a:r>
              <a:rPr dirty="0" sz="2400" spc="25">
                <a:latin typeface="Cambria Math"/>
                <a:cs typeface="Cambria Math"/>
              </a:rPr>
              <a:t>)</a:t>
            </a:r>
            <a:r>
              <a:rPr dirty="0" sz="2400">
                <a:latin typeface="宋体"/>
                <a:cs typeface="宋体"/>
              </a:rPr>
              <a:t>近</a:t>
            </a:r>
            <a:r>
              <a:rPr dirty="0" sz="2400" spc="-15">
                <a:latin typeface="宋体"/>
                <a:cs typeface="宋体"/>
              </a:rPr>
              <a:t>似</a:t>
            </a:r>
            <a:r>
              <a:rPr dirty="0" sz="2400">
                <a:latin typeface="宋体"/>
                <a:cs typeface="宋体"/>
              </a:rPr>
              <a:t>，有：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5804" y="2395220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5" h="282575">
                <a:moveTo>
                  <a:pt x="286131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6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27" y="264302"/>
                </a:lnTo>
                <a:lnTo>
                  <a:pt x="352932" y="233044"/>
                </a:lnTo>
                <a:lnTo>
                  <a:pt x="370363" y="191134"/>
                </a:lnTo>
                <a:lnTo>
                  <a:pt x="376174" y="141224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1" y="0"/>
                </a:lnTo>
                <a:close/>
              </a:path>
              <a:path w="376555" h="282575">
                <a:moveTo>
                  <a:pt x="90043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9369" y="2395220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1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6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27" y="264302"/>
                </a:lnTo>
                <a:lnTo>
                  <a:pt x="352932" y="233044"/>
                </a:lnTo>
                <a:lnTo>
                  <a:pt x="370363" y="191134"/>
                </a:lnTo>
                <a:lnTo>
                  <a:pt x="376173" y="141224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1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82922" y="2464054"/>
            <a:ext cx="42862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85">
                <a:latin typeface="Cambria Math"/>
                <a:cs typeface="Cambria Math"/>
              </a:rPr>
              <a:t>𝑗</a:t>
            </a:r>
            <a:r>
              <a:rPr dirty="0" sz="1750" spc="-30">
                <a:latin typeface="Cambria Math"/>
                <a:cs typeface="Cambria Math"/>
              </a:rPr>
              <a:t>=</a:t>
            </a: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6194" y="2305558"/>
            <a:ext cx="2484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8925" algn="l"/>
                <a:tab pos="677545" algn="l"/>
                <a:tab pos="1372870" algn="l"/>
                <a:tab pos="1760220" algn="l"/>
              </a:tabLst>
            </a:pPr>
            <a:r>
              <a:rPr dirty="0" sz="2400">
                <a:latin typeface="Cambria Math"/>
                <a:cs typeface="Cambria Math"/>
              </a:rPr>
              <a:t>𝐼	𝑓	≈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𝐼</a:t>
            </a:r>
            <a:r>
              <a:rPr dirty="0" baseline="-15873" sz="2625" spc="-15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𝑓	=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baseline="2314" sz="3600" spc="345">
                <a:latin typeface="Cambria Math"/>
                <a:cs typeface="Cambria Math"/>
              </a:rPr>
              <a:t>σ</a:t>
            </a:r>
            <a:r>
              <a:rPr dirty="0" baseline="30158" sz="2625" spc="34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7207" y="2305558"/>
            <a:ext cx="2392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latin typeface="Cambria Math"/>
                <a:cs typeface="Cambria Math"/>
              </a:rPr>
              <a:t>(𝑥</a:t>
            </a:r>
            <a:r>
              <a:rPr dirty="0" baseline="-15873" sz="2625" spc="30">
                <a:latin typeface="Cambria Math"/>
                <a:cs typeface="Cambria Math"/>
              </a:rPr>
              <a:t>𝑗</a:t>
            </a:r>
            <a:r>
              <a:rPr dirty="0" sz="2400" spc="20">
                <a:latin typeface="Cambria Math"/>
                <a:cs typeface="Cambria Math"/>
              </a:rPr>
              <a:t>−𝑥</a:t>
            </a:r>
            <a:r>
              <a:rPr dirty="0" baseline="-15873" sz="2625" spc="30">
                <a:latin typeface="Cambria Math"/>
                <a:cs typeface="Cambria Math"/>
              </a:rPr>
              <a:t>𝑗−1</a:t>
            </a:r>
            <a:r>
              <a:rPr dirty="0" sz="2400" spc="20">
                <a:latin typeface="Cambria Math"/>
                <a:cs typeface="Cambria Math"/>
              </a:rPr>
              <a:t>)</a:t>
            </a:r>
            <a:r>
              <a:rPr dirty="0" sz="2400" spc="-150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𝑓(𝑥</a:t>
            </a:r>
            <a:r>
              <a:rPr dirty="0" baseline="-15873" sz="2625" spc="37">
                <a:latin typeface="Cambria Math"/>
                <a:cs typeface="Cambria Math"/>
              </a:rPr>
              <a:t>𝑗−1</a:t>
            </a:r>
            <a:r>
              <a:rPr dirty="0" sz="2400" spc="25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82716" y="3554984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1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7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27" y="264302"/>
                </a:lnTo>
                <a:lnTo>
                  <a:pt x="352933" y="233044"/>
                </a:lnTo>
                <a:lnTo>
                  <a:pt x="370363" y="191134"/>
                </a:lnTo>
                <a:lnTo>
                  <a:pt x="376174" y="141223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1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4" y="28416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62648" y="3554984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0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6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0" y="282320"/>
                </a:lnTo>
                <a:lnTo>
                  <a:pt x="324627" y="264302"/>
                </a:lnTo>
                <a:lnTo>
                  <a:pt x="352932" y="233044"/>
                </a:lnTo>
                <a:lnTo>
                  <a:pt x="370363" y="191134"/>
                </a:lnTo>
                <a:lnTo>
                  <a:pt x="376174" y="141223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0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6139" y="2699449"/>
            <a:ext cx="5915660" cy="1157605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675"/>
              </a:spcBef>
            </a:pPr>
            <a:r>
              <a:rPr dirty="0" sz="2400">
                <a:latin typeface="宋体"/>
                <a:cs typeface="宋体"/>
              </a:rPr>
              <a:t>这称为复合</a:t>
            </a:r>
            <a:r>
              <a:rPr dirty="0" sz="2400" spc="-15">
                <a:latin typeface="宋体"/>
                <a:cs typeface="宋体"/>
              </a:rPr>
              <a:t>的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左矩形公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63500">
              <a:lnSpc>
                <a:spcPct val="100000"/>
              </a:lnSpc>
              <a:spcBef>
                <a:spcPts val="1575"/>
              </a:spcBef>
              <a:tabLst>
                <a:tab pos="4716780" algn="l"/>
                <a:tab pos="5105400" algn="l"/>
                <a:tab pos="5696585" algn="l"/>
              </a:tabLst>
            </a:pPr>
            <a:r>
              <a:rPr dirty="0" sz="2400">
                <a:latin typeface="宋体"/>
                <a:cs typeface="宋体"/>
              </a:rPr>
              <a:t>当每个子区间长度趋于零时，</a:t>
            </a:r>
            <a:r>
              <a:rPr dirty="0" sz="2400" spc="-30">
                <a:latin typeface="宋体"/>
                <a:cs typeface="宋体"/>
              </a:rPr>
              <a:t>有</a:t>
            </a:r>
            <a:r>
              <a:rPr dirty="0" sz="2400" spc="-10">
                <a:latin typeface="Cambria Math"/>
                <a:cs typeface="Cambria Math"/>
              </a:rPr>
              <a:t>𝐼</a:t>
            </a:r>
            <a:r>
              <a:rPr dirty="0" baseline="-15873" sz="2625" spc="-15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𝑓	→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𝐼	𝑓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4030802"/>
            <a:ext cx="55130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类似地，也可以构造复合</a:t>
            </a:r>
            <a:r>
              <a:rPr dirty="0" sz="2400" spc="-25">
                <a:latin typeface="宋体"/>
                <a:cs typeface="宋体"/>
              </a:rPr>
              <a:t>的</a:t>
            </a:r>
            <a:r>
              <a:rPr dirty="0" sz="2400" spc="-5">
                <a:solidFill>
                  <a:srgbClr val="FF0000"/>
                </a:solidFill>
                <a:latin typeface="宋体"/>
                <a:cs typeface="宋体"/>
              </a:rPr>
              <a:t>中矩形公式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95804" y="4608067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5" h="282575">
                <a:moveTo>
                  <a:pt x="286131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6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27" y="264302"/>
                </a:lnTo>
                <a:lnTo>
                  <a:pt x="352932" y="233044"/>
                </a:lnTo>
                <a:lnTo>
                  <a:pt x="370363" y="191134"/>
                </a:lnTo>
                <a:lnTo>
                  <a:pt x="376174" y="141223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1" y="0"/>
                </a:lnTo>
                <a:close/>
              </a:path>
              <a:path w="376555" h="282575">
                <a:moveTo>
                  <a:pt x="90043" y="0"/>
                </a:moveTo>
                <a:lnTo>
                  <a:pt x="51641" y="18097"/>
                </a:lnTo>
                <a:lnTo>
                  <a:pt x="23240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78582" y="4663821"/>
            <a:ext cx="17018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79369" y="4608067"/>
            <a:ext cx="376555" cy="282575"/>
          </a:xfrm>
          <a:custGeom>
            <a:avLst/>
            <a:gdLst/>
            <a:ahLst/>
            <a:cxnLst/>
            <a:rect l="l" t="t" r="r" b="b"/>
            <a:pathLst>
              <a:path w="376554" h="282575">
                <a:moveTo>
                  <a:pt x="286131" y="0"/>
                </a:moveTo>
                <a:lnTo>
                  <a:pt x="282194" y="11429"/>
                </a:lnTo>
                <a:lnTo>
                  <a:pt x="298501" y="18577"/>
                </a:lnTo>
                <a:lnTo>
                  <a:pt x="312546" y="28416"/>
                </a:lnTo>
                <a:lnTo>
                  <a:pt x="341070" y="73925"/>
                </a:lnTo>
                <a:lnTo>
                  <a:pt x="349365" y="115732"/>
                </a:lnTo>
                <a:lnTo>
                  <a:pt x="350393" y="139826"/>
                </a:lnTo>
                <a:lnTo>
                  <a:pt x="349347" y="164689"/>
                </a:lnTo>
                <a:lnTo>
                  <a:pt x="341016" y="207603"/>
                </a:lnTo>
                <a:lnTo>
                  <a:pt x="312594" y="253857"/>
                </a:lnTo>
                <a:lnTo>
                  <a:pt x="282575" y="270890"/>
                </a:lnTo>
                <a:lnTo>
                  <a:pt x="286131" y="282320"/>
                </a:lnTo>
                <a:lnTo>
                  <a:pt x="324627" y="264302"/>
                </a:lnTo>
                <a:lnTo>
                  <a:pt x="352932" y="233044"/>
                </a:lnTo>
                <a:lnTo>
                  <a:pt x="370363" y="191134"/>
                </a:lnTo>
                <a:lnTo>
                  <a:pt x="376173" y="141223"/>
                </a:lnTo>
                <a:lnTo>
                  <a:pt x="374721" y="115359"/>
                </a:lnTo>
                <a:lnTo>
                  <a:pt x="363100" y="69536"/>
                </a:lnTo>
                <a:lnTo>
                  <a:pt x="339977" y="32146"/>
                </a:lnTo>
                <a:lnTo>
                  <a:pt x="306587" y="7381"/>
                </a:lnTo>
                <a:lnTo>
                  <a:pt x="286131" y="0"/>
                </a:lnTo>
                <a:close/>
              </a:path>
              <a:path w="376554" h="282575">
                <a:moveTo>
                  <a:pt x="90043" y="0"/>
                </a:moveTo>
                <a:lnTo>
                  <a:pt x="51641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1" y="139826"/>
                </a:lnTo>
                <a:lnTo>
                  <a:pt x="26828" y="115732"/>
                </a:lnTo>
                <a:lnTo>
                  <a:pt x="35210" y="73925"/>
                </a:lnTo>
                <a:lnTo>
                  <a:pt x="63753" y="28416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82922" y="4677536"/>
            <a:ext cx="42862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85">
                <a:latin typeface="Cambria Math"/>
                <a:cs typeface="Cambria Math"/>
              </a:rPr>
              <a:t>𝑗</a:t>
            </a:r>
            <a:r>
              <a:rPr dirty="0" sz="1750" spc="-30">
                <a:latin typeface="Cambria Math"/>
                <a:cs typeface="Cambria Math"/>
              </a:rPr>
              <a:t>=</a:t>
            </a: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6194" y="4519041"/>
            <a:ext cx="2484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8925" algn="l"/>
                <a:tab pos="677545" algn="l"/>
                <a:tab pos="1372870" algn="l"/>
                <a:tab pos="1760220" algn="l"/>
              </a:tabLst>
            </a:pPr>
            <a:r>
              <a:rPr dirty="0" sz="2400">
                <a:latin typeface="Cambria Math"/>
                <a:cs typeface="Cambria Math"/>
              </a:rPr>
              <a:t>𝐼	𝑓	≈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𝐼	𝑓	=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baseline="2314" sz="3600" spc="345">
                <a:latin typeface="Cambria Math"/>
                <a:cs typeface="Cambria Math"/>
              </a:rPr>
              <a:t>σ</a:t>
            </a:r>
            <a:r>
              <a:rPr dirty="0" baseline="30158" sz="2625" spc="345">
                <a:latin typeface="Cambria Math"/>
                <a:cs typeface="Cambria Math"/>
              </a:rPr>
              <a:t>𝑛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0163" y="4663821"/>
            <a:ext cx="13017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35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2607" y="4519041"/>
            <a:ext cx="798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(𝑥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−𝑥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9395" y="4519041"/>
            <a:ext cx="974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873" sz="2625" spc="135">
                <a:latin typeface="Cambria Math"/>
                <a:cs typeface="Cambria Math"/>
              </a:rPr>
              <a:t>𝑗−1</a:t>
            </a:r>
            <a:r>
              <a:rPr dirty="0" sz="2400" spc="90">
                <a:latin typeface="Cambria Math"/>
                <a:cs typeface="Cambria Math"/>
              </a:rPr>
              <a:t>)</a:t>
            </a:r>
            <a:r>
              <a:rPr dirty="0" sz="2400" spc="-180">
                <a:latin typeface="Cambria Math"/>
                <a:cs typeface="Cambria Math"/>
              </a:rPr>
              <a:t> </a:t>
            </a:r>
            <a:r>
              <a:rPr dirty="0" sz="2400" spc="35">
                <a:latin typeface="Cambria Math"/>
                <a:cs typeface="Cambria Math"/>
              </a:rPr>
              <a:t>𝑓(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54496" y="4739385"/>
            <a:ext cx="867410" cy="20320"/>
          </a:xfrm>
          <a:custGeom>
            <a:avLst/>
            <a:gdLst/>
            <a:ahLst/>
            <a:cxnLst/>
            <a:rect l="l" t="t" r="r" b="b"/>
            <a:pathLst>
              <a:path w="867409" h="20320">
                <a:moveTo>
                  <a:pt x="867155" y="0"/>
                </a:moveTo>
                <a:lnTo>
                  <a:pt x="0" y="0"/>
                </a:lnTo>
                <a:lnTo>
                  <a:pt x="0" y="19812"/>
                </a:lnTo>
                <a:lnTo>
                  <a:pt x="867155" y="19812"/>
                </a:lnTo>
                <a:lnTo>
                  <a:pt x="867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611493" y="4755260"/>
            <a:ext cx="15430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4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7284" y="4363592"/>
            <a:ext cx="1071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111" sz="2625" spc="135">
                <a:latin typeface="Cambria Math"/>
                <a:cs typeface="Cambria Math"/>
              </a:rPr>
              <a:t>𝑥</a:t>
            </a:r>
            <a:r>
              <a:rPr dirty="0" sz="1450" spc="90">
                <a:latin typeface="Cambria Math"/>
                <a:cs typeface="Cambria Math"/>
              </a:rPr>
              <a:t>𝑗−1</a:t>
            </a:r>
            <a:r>
              <a:rPr dirty="0" baseline="11111" sz="2625" spc="135">
                <a:latin typeface="Cambria Math"/>
                <a:cs typeface="Cambria Math"/>
              </a:rPr>
              <a:t>+𝑥</a:t>
            </a:r>
            <a:r>
              <a:rPr dirty="0" sz="1450" spc="90">
                <a:latin typeface="Cambria Math"/>
                <a:cs typeface="Cambria Math"/>
              </a:rPr>
              <a:t>𝑗</a:t>
            </a:r>
            <a:r>
              <a:rPr dirty="0" baseline="-27777" sz="3600" spc="135">
                <a:latin typeface="Cambria Math"/>
                <a:cs typeface="Cambria Math"/>
              </a:rPr>
              <a:t>)</a:t>
            </a:r>
            <a:endParaRPr baseline="-27777" sz="3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6939" y="4970145"/>
            <a:ext cx="3988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也可以有复合</a:t>
            </a:r>
            <a:r>
              <a:rPr dirty="0" sz="2400" spc="-15">
                <a:latin typeface="宋体"/>
                <a:cs typeface="宋体"/>
              </a:rPr>
              <a:t>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右矩形公</a:t>
            </a:r>
            <a:r>
              <a:rPr dirty="0" sz="2400" spc="-1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9385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Times New Roman"/>
                <a:cs typeface="Times New Roman"/>
              </a:rPr>
              <a:t>Romberg</a:t>
            </a:r>
            <a:r>
              <a:rPr dirty="0" sz="2800" spc="-5">
                <a:latin typeface="宋体"/>
                <a:cs typeface="宋体"/>
              </a:rPr>
              <a:t>积分法是一个迭代过程，控制</a:t>
            </a:r>
            <a:r>
              <a:rPr dirty="0" sz="2800">
                <a:latin typeface="宋体"/>
                <a:cs typeface="宋体"/>
              </a:rPr>
              <a:t>迭</a:t>
            </a:r>
            <a:r>
              <a:rPr dirty="0" sz="2800" spc="-5">
                <a:latin typeface="宋体"/>
                <a:cs typeface="宋体"/>
              </a:rPr>
              <a:t>代结</a:t>
            </a:r>
            <a:r>
              <a:rPr dirty="0" sz="2800">
                <a:latin typeface="宋体"/>
                <a:cs typeface="宋体"/>
              </a:rPr>
              <a:t>束</a:t>
            </a:r>
            <a:r>
              <a:rPr dirty="0" sz="2800" spc="-5">
                <a:latin typeface="宋体"/>
                <a:cs typeface="宋体"/>
              </a:rPr>
              <a:t>的条</a:t>
            </a:r>
            <a:r>
              <a:rPr dirty="0" sz="2800">
                <a:latin typeface="宋体"/>
                <a:cs typeface="宋体"/>
              </a:rPr>
              <a:t>件</a:t>
            </a:r>
            <a:r>
              <a:rPr dirty="0" sz="2800" spc="-5">
                <a:latin typeface="宋体"/>
                <a:cs typeface="宋体"/>
              </a:rPr>
              <a:t>是：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139" y="1836166"/>
            <a:ext cx="4069715" cy="1360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14400">
              <a:lnSpc>
                <a:spcPts val="3235"/>
              </a:lnSpc>
              <a:spcBef>
                <a:spcPts val="95"/>
              </a:spcBef>
            </a:pPr>
            <a:r>
              <a:rPr dirty="0" baseline="-29761" sz="4200" spc="104">
                <a:latin typeface="Cambria Math"/>
                <a:cs typeface="Cambria Math"/>
              </a:rPr>
              <a:t>|𝑇</a:t>
            </a:r>
            <a:r>
              <a:rPr dirty="0" sz="2050" spc="70">
                <a:latin typeface="Cambria Math"/>
                <a:cs typeface="Cambria Math"/>
              </a:rPr>
              <a:t>(𝑚) </a:t>
            </a:r>
            <a:r>
              <a:rPr dirty="0" baseline="-29761" sz="4200" spc="-7">
                <a:latin typeface="Cambria Math"/>
                <a:cs typeface="Cambria Math"/>
              </a:rPr>
              <a:t>− </a:t>
            </a:r>
            <a:r>
              <a:rPr dirty="0" baseline="-29761" sz="4200" spc="104">
                <a:latin typeface="Cambria Math"/>
                <a:cs typeface="Cambria Math"/>
              </a:rPr>
              <a:t>𝑇</a:t>
            </a:r>
            <a:r>
              <a:rPr dirty="0" sz="2050" spc="70">
                <a:latin typeface="Cambria Math"/>
                <a:cs typeface="Cambria Math"/>
              </a:rPr>
              <a:t>(𝑚−1)</a:t>
            </a:r>
            <a:r>
              <a:rPr dirty="0" baseline="-29761" sz="4200" spc="104">
                <a:latin typeface="Cambria Math"/>
                <a:cs typeface="Cambria Math"/>
              </a:rPr>
              <a:t>| </a:t>
            </a:r>
            <a:r>
              <a:rPr dirty="0" baseline="-29761" sz="4200" spc="-7">
                <a:latin typeface="Cambria Math"/>
                <a:cs typeface="Cambria Math"/>
              </a:rPr>
              <a:t>&lt;</a:t>
            </a:r>
            <a:r>
              <a:rPr dirty="0" baseline="-29761" sz="4200" spc="-157">
                <a:latin typeface="Cambria Math"/>
                <a:cs typeface="Cambria Math"/>
              </a:rPr>
              <a:t> </a:t>
            </a:r>
            <a:r>
              <a:rPr dirty="0" baseline="-29761" sz="4200" spc="-7">
                <a:latin typeface="Cambria Math"/>
                <a:cs typeface="Cambria Math"/>
              </a:rPr>
              <a:t>ε</a:t>
            </a:r>
            <a:endParaRPr baseline="-29761" sz="4200">
              <a:latin typeface="Cambria Math"/>
              <a:cs typeface="Cambria Math"/>
            </a:endParaRPr>
          </a:p>
          <a:p>
            <a:pPr marL="1253490">
              <a:lnSpc>
                <a:spcPts val="2335"/>
              </a:lnSpc>
              <a:tabLst>
                <a:tab pos="2385060" algn="l"/>
              </a:tabLst>
            </a:pPr>
            <a:r>
              <a:rPr dirty="0" sz="2050" spc="45">
                <a:latin typeface="Cambria Math"/>
                <a:cs typeface="Cambria Math"/>
              </a:rPr>
              <a:t>0	0</a:t>
            </a:r>
            <a:endParaRPr sz="205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580"/>
              </a:spcBef>
            </a:pPr>
            <a:r>
              <a:rPr dirty="0" sz="2800" spc="-5">
                <a:latin typeface="宋体"/>
                <a:cs typeface="宋体"/>
              </a:rPr>
              <a:t>或是：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6194" y="3576954"/>
            <a:ext cx="1862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1165" sz="3075" spc="127">
                <a:latin typeface="Cambria Math"/>
                <a:cs typeface="Cambria Math"/>
              </a:rPr>
              <a:t>|𝑇</a:t>
            </a:r>
            <a:r>
              <a:rPr dirty="0" sz="1650" spc="85">
                <a:latin typeface="Cambria Math"/>
                <a:cs typeface="Cambria Math"/>
              </a:rPr>
              <a:t>(𝑚)</a:t>
            </a:r>
            <a:r>
              <a:rPr dirty="0" baseline="-31165" sz="3075" spc="127">
                <a:latin typeface="Cambria Math"/>
                <a:cs typeface="Cambria Math"/>
              </a:rPr>
              <a:t>−𝑇</a:t>
            </a:r>
            <a:r>
              <a:rPr dirty="0" sz="1650" spc="85">
                <a:latin typeface="Cambria Math"/>
                <a:cs typeface="Cambria Math"/>
              </a:rPr>
              <a:t>(𝑚−1)</a:t>
            </a:r>
            <a:r>
              <a:rPr dirty="0" baseline="-31165" sz="3075" spc="127">
                <a:latin typeface="Cambria Math"/>
                <a:cs typeface="Cambria Math"/>
              </a:rPr>
              <a:t>|</a:t>
            </a:r>
            <a:endParaRPr baseline="-31165" sz="307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0066" y="4314266"/>
            <a:ext cx="15303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85"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450" y="4027754"/>
            <a:ext cx="81406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1165" sz="3075" spc="127">
                <a:latin typeface="Cambria Math"/>
                <a:cs typeface="Cambria Math"/>
              </a:rPr>
              <a:t>|𝑇</a:t>
            </a:r>
            <a:r>
              <a:rPr dirty="0" sz="1650" spc="85">
                <a:latin typeface="Cambria Math"/>
                <a:cs typeface="Cambria Math"/>
              </a:rPr>
              <a:t>(𝑚)</a:t>
            </a:r>
            <a:r>
              <a:rPr dirty="0" baseline="-31165" sz="3075" spc="127">
                <a:latin typeface="Cambria Math"/>
                <a:cs typeface="Cambria Math"/>
              </a:rPr>
              <a:t>|</a:t>
            </a:r>
            <a:endParaRPr baseline="-31165" sz="307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5939" y="3712590"/>
            <a:ext cx="2485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41935" algn="l"/>
                <a:tab pos="1003935" algn="l"/>
                <a:tab pos="1823720" algn="l"/>
              </a:tabLst>
            </a:pPr>
            <a:r>
              <a:rPr dirty="0" u="heavy" sz="1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650" spc="8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0	0	</a:t>
            </a:r>
            <a:r>
              <a:rPr dirty="0" baseline="-21825" sz="4200" spc="-7">
                <a:latin typeface="Cambria Math"/>
                <a:cs typeface="Cambria Math"/>
              </a:rPr>
              <a:t>&lt;</a:t>
            </a:r>
            <a:r>
              <a:rPr dirty="0" baseline="-21825" sz="4200" spc="142">
                <a:latin typeface="Cambria Math"/>
                <a:cs typeface="Cambria Math"/>
              </a:rPr>
              <a:t> </a:t>
            </a:r>
            <a:r>
              <a:rPr dirty="0" baseline="-21825" sz="4200" spc="-7">
                <a:latin typeface="Cambria Math"/>
                <a:cs typeface="Cambria Math"/>
              </a:rPr>
              <a:t>ε</a:t>
            </a:r>
            <a:endParaRPr baseline="-21825" sz="4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1594" y="4718684"/>
            <a:ext cx="3378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ε</a:t>
            </a:r>
            <a:r>
              <a:rPr dirty="0" sz="2800" spc="-5">
                <a:latin typeface="宋体"/>
                <a:cs typeface="宋体"/>
              </a:rPr>
              <a:t>是预先给定的正数。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2184" y="5712663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539" y="5506313"/>
            <a:ext cx="97650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当满足结束条件时，结束迭代</a:t>
            </a:r>
            <a:r>
              <a:rPr dirty="0" sz="2800" spc="85">
                <a:latin typeface="宋体"/>
                <a:cs typeface="宋体"/>
              </a:rPr>
              <a:t>，</a:t>
            </a:r>
            <a:r>
              <a:rPr dirty="0" sz="2800" spc="85">
                <a:latin typeface="Cambria Math"/>
                <a:cs typeface="Cambria Math"/>
              </a:rPr>
              <a:t>𝑇</a:t>
            </a:r>
            <a:r>
              <a:rPr dirty="0" baseline="40650" sz="3075" spc="127">
                <a:latin typeface="Cambria Math"/>
                <a:cs typeface="Cambria Math"/>
              </a:rPr>
              <a:t>(𝑚)</a:t>
            </a:r>
            <a:r>
              <a:rPr dirty="0" sz="2800" spc="-5">
                <a:latin typeface="宋体"/>
                <a:cs typeface="宋体"/>
              </a:rPr>
              <a:t>就是所求</a:t>
            </a:r>
            <a:r>
              <a:rPr dirty="0" sz="2800">
                <a:latin typeface="宋体"/>
                <a:cs typeface="宋体"/>
              </a:rPr>
              <a:t>的</a:t>
            </a:r>
            <a:r>
              <a:rPr dirty="0" sz="2800" spc="-5">
                <a:latin typeface="宋体"/>
                <a:cs typeface="宋体"/>
              </a:rPr>
              <a:t>积分近似值</a:t>
            </a:r>
            <a:r>
              <a:rPr dirty="0" sz="2800" spc="-64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6534" y="391159"/>
            <a:ext cx="407225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第六节</a:t>
            </a:r>
            <a:r>
              <a:rPr dirty="0" sz="3200" spc="-70">
                <a:latin typeface="宋体"/>
                <a:cs typeface="宋体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Gauss</a:t>
            </a:r>
            <a:r>
              <a:rPr dirty="0" sz="3200">
                <a:latin typeface="宋体"/>
                <a:cs typeface="宋体"/>
              </a:rPr>
              <a:t>求积方法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238504"/>
            <a:ext cx="34505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考虑带权的积分式：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21585" y="2176907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8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80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49854" y="1956561"/>
            <a:ext cx="1809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15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9778" y="217690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2075433"/>
            <a:ext cx="3423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2105" algn="l"/>
                <a:tab pos="782955" algn="l"/>
                <a:tab pos="1578610" algn="l"/>
                <a:tab pos="2630170" algn="l"/>
                <a:tab pos="2978150" algn="l"/>
              </a:tabLst>
            </a:pPr>
            <a:r>
              <a:rPr dirty="0" sz="2800" spc="-5">
                <a:latin typeface="Cambria Math"/>
                <a:cs typeface="Cambria Math"/>
              </a:rPr>
              <a:t>𝐼	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555">
                <a:latin typeface="Cambria Math"/>
                <a:cs typeface="Cambria Math"/>
              </a:rPr>
              <a:t>׬</a:t>
            </a:r>
            <a:r>
              <a:rPr dirty="0" baseline="-31165" sz="3075" spc="-555">
                <a:latin typeface="Cambria Math"/>
                <a:cs typeface="Cambria Math"/>
              </a:rPr>
              <a:t>𝑎	</a:t>
            </a:r>
            <a:r>
              <a:rPr dirty="0" sz="2800" spc="15">
                <a:latin typeface="Cambria Math"/>
                <a:cs typeface="Cambria Math"/>
              </a:rPr>
              <a:t>𝜌(𝑥)𝑓	</a:t>
            </a:r>
            <a:r>
              <a:rPr dirty="0" sz="2800" spc="-5">
                <a:latin typeface="Cambria Math"/>
                <a:cs typeface="Cambria Math"/>
              </a:rPr>
              <a:t>𝑥	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7990" y="2912998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4" h="328930">
                <a:moveTo>
                  <a:pt x="333628" y="0"/>
                </a:moveTo>
                <a:lnTo>
                  <a:pt x="328929" y="13335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7" y="315595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79" y="271399"/>
                </a:lnTo>
                <a:lnTo>
                  <a:pt x="431768" y="222599"/>
                </a:lnTo>
                <a:lnTo>
                  <a:pt x="438530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6939" y="2811221"/>
            <a:ext cx="81229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7890" algn="l"/>
                <a:tab pos="6331585" algn="l"/>
              </a:tabLst>
            </a:pPr>
            <a:r>
              <a:rPr dirty="0" sz="2800" spc="-5">
                <a:latin typeface="宋体"/>
                <a:cs typeface="宋体"/>
              </a:rPr>
              <a:t>其中</a:t>
            </a:r>
            <a:r>
              <a:rPr dirty="0" sz="2800" spc="-15">
                <a:latin typeface="宋体"/>
                <a:cs typeface="宋体"/>
              </a:rPr>
              <a:t>，</a:t>
            </a:r>
            <a:r>
              <a:rPr dirty="0" sz="2800" spc="20">
                <a:latin typeface="Cambria Math"/>
                <a:cs typeface="Cambria Math"/>
              </a:rPr>
              <a:t>𝜌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7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10">
                <a:latin typeface="宋体"/>
                <a:cs typeface="宋体"/>
              </a:rPr>
              <a:t>为权函数，希望找到一</a:t>
            </a:r>
            <a:r>
              <a:rPr dirty="0" sz="2800" spc="-5">
                <a:latin typeface="宋体"/>
                <a:cs typeface="宋体"/>
              </a:rPr>
              <a:t>个</a:t>
            </a:r>
            <a:r>
              <a:rPr dirty="0" sz="2800" spc="-5">
                <a:latin typeface="Cambria Math"/>
                <a:cs typeface="Cambria Math"/>
              </a:rPr>
              <a:t>𝐼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宋体"/>
                <a:cs typeface="宋体"/>
              </a:rPr>
              <a:t>的</a:t>
            </a:r>
            <a:r>
              <a:rPr dirty="0" sz="2800">
                <a:latin typeface="宋体"/>
                <a:cs typeface="宋体"/>
              </a:rPr>
              <a:t>近</a:t>
            </a:r>
            <a:r>
              <a:rPr dirty="0" sz="2800" spc="-5">
                <a:latin typeface="宋体"/>
                <a:cs typeface="宋体"/>
              </a:rPr>
              <a:t>似式：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7033" y="3626230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4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894"/>
                </a:lnTo>
                <a:lnTo>
                  <a:pt x="348174" y="307234"/>
                </a:lnTo>
                <a:lnTo>
                  <a:pt x="329438" y="315595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5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93494" y="3525139"/>
            <a:ext cx="734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99745" algn="l"/>
              </a:tabLst>
            </a:pP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48354" y="3711066"/>
            <a:ext cx="495934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680">
                <a:latin typeface="Cambria Math"/>
                <a:cs typeface="Cambria Math"/>
              </a:rPr>
              <a:t>𝑗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6877" y="3380359"/>
            <a:ext cx="861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2817" sz="4200" spc="-7">
                <a:latin typeface="Cambria Math"/>
                <a:cs typeface="Cambria Math"/>
              </a:rPr>
              <a:t>=</a:t>
            </a:r>
            <a:r>
              <a:rPr dirty="0" baseline="-22817" sz="4200" spc="142">
                <a:latin typeface="Cambria Math"/>
                <a:cs typeface="Cambria Math"/>
              </a:rPr>
              <a:t> </a:t>
            </a: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307" y="3525139"/>
            <a:ext cx="12172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𝐴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𝑓(𝑥</a:t>
            </a:r>
            <a:r>
              <a:rPr dirty="0" baseline="-16260" sz="3075" spc="75">
                <a:latin typeface="Cambria Math"/>
                <a:cs typeface="Cambria Math"/>
              </a:rPr>
              <a:t>𝑗</a:t>
            </a:r>
            <a:r>
              <a:rPr dirty="0" sz="2800" spc="5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62277" y="4340986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8" y="0"/>
                </a:moveTo>
                <a:lnTo>
                  <a:pt x="328929" y="13335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8" y="65405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894"/>
                </a:lnTo>
                <a:lnTo>
                  <a:pt x="348174" y="307234"/>
                </a:lnTo>
                <a:lnTo>
                  <a:pt x="329438" y="315594"/>
                </a:lnTo>
                <a:lnTo>
                  <a:pt x="333628" y="328930"/>
                </a:lnTo>
                <a:lnTo>
                  <a:pt x="378459" y="307879"/>
                </a:lnTo>
                <a:lnTo>
                  <a:pt x="411479" y="271399"/>
                </a:lnTo>
                <a:lnTo>
                  <a:pt x="431768" y="222599"/>
                </a:lnTo>
                <a:lnTo>
                  <a:pt x="438530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5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24150" y="4340986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7" y="65405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894"/>
                </a:lnTo>
                <a:lnTo>
                  <a:pt x="348174" y="307234"/>
                </a:lnTo>
                <a:lnTo>
                  <a:pt x="329438" y="315594"/>
                </a:lnTo>
                <a:lnTo>
                  <a:pt x="333629" y="328930"/>
                </a:lnTo>
                <a:lnTo>
                  <a:pt x="378459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35325" y="5049520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30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6230"/>
                </a:lnTo>
                <a:lnTo>
                  <a:pt x="0" y="316230"/>
                </a:lnTo>
                <a:lnTo>
                  <a:pt x="0" y="330200"/>
                </a:lnTo>
                <a:lnTo>
                  <a:pt x="77330" y="330200"/>
                </a:lnTo>
                <a:lnTo>
                  <a:pt x="77330" y="316230"/>
                </a:lnTo>
                <a:lnTo>
                  <a:pt x="77330" y="12700"/>
                </a:lnTo>
                <a:lnTo>
                  <a:pt x="77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02865" y="5049520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623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6230"/>
                </a:lnTo>
                <a:lnTo>
                  <a:pt x="28829" y="31623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66139" y="4240148"/>
            <a:ext cx="10277475" cy="1860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712470" algn="l"/>
                <a:tab pos="1165225" algn="l"/>
                <a:tab pos="1974214" algn="l"/>
                <a:tab pos="2327910" algn="l"/>
              </a:tabLst>
            </a:pPr>
            <a:r>
              <a:rPr dirty="0" sz="2800" spc="-5">
                <a:latin typeface="宋体"/>
                <a:cs typeface="宋体"/>
              </a:rPr>
              <a:t>使</a:t>
            </a:r>
            <a:r>
              <a:rPr dirty="0" sz="2800" spc="-5">
                <a:latin typeface="Cambria Math"/>
                <a:cs typeface="Cambria Math"/>
              </a:rPr>
              <a:t>𝐼	𝑓	≈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𝐼</a:t>
            </a:r>
            <a:r>
              <a:rPr dirty="0" baseline="-16260" sz="3075" spc="-22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𝑓	</a:t>
            </a:r>
            <a:r>
              <a:rPr dirty="0" sz="2800" spc="-5">
                <a:latin typeface="宋体"/>
                <a:cs typeface="宋体"/>
              </a:rPr>
              <a:t>，并且使其代数精确度尽量高，</a:t>
            </a:r>
            <a:r>
              <a:rPr dirty="0" sz="2800" spc="5">
                <a:latin typeface="宋体"/>
                <a:cs typeface="宋体"/>
              </a:rPr>
              <a:t>其</a:t>
            </a:r>
            <a:r>
              <a:rPr dirty="0" sz="2800" spc="-5">
                <a:latin typeface="宋体"/>
                <a:cs typeface="宋体"/>
              </a:rPr>
              <a:t>中求</a:t>
            </a:r>
            <a:r>
              <a:rPr dirty="0" sz="2800" spc="5">
                <a:latin typeface="宋体"/>
                <a:cs typeface="宋体"/>
              </a:rPr>
              <a:t>积</a:t>
            </a:r>
            <a:r>
              <a:rPr dirty="0" sz="2800" spc="-5">
                <a:latin typeface="宋体"/>
                <a:cs typeface="宋体"/>
              </a:rPr>
              <a:t>节点</a:t>
            </a:r>
            <a:endParaRPr sz="2800">
              <a:latin typeface="宋体"/>
              <a:cs typeface="宋体"/>
            </a:endParaRPr>
          </a:p>
          <a:p>
            <a:pPr marL="977900">
              <a:lnSpc>
                <a:spcPct val="100000"/>
              </a:lnSpc>
              <a:spcBef>
                <a:spcPts val="2220"/>
              </a:spcBef>
              <a:tabLst>
                <a:tab pos="1821814" algn="l"/>
                <a:tab pos="2797810" algn="l"/>
              </a:tabLst>
            </a:pPr>
            <a:r>
              <a:rPr dirty="0" sz="2800" spc="-35">
                <a:latin typeface="Cambria Math"/>
                <a:cs typeface="Cambria Math"/>
              </a:rPr>
              <a:t>𝑥</a:t>
            </a:r>
            <a:r>
              <a:rPr dirty="0" baseline="-16260" sz="3075" spc="-52">
                <a:latin typeface="Cambria Math"/>
                <a:cs typeface="Cambria Math"/>
              </a:rPr>
              <a:t>𝑗 </a:t>
            </a:r>
            <a:r>
              <a:rPr dirty="0" baseline="-16260" sz="3075" spc="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	</a:t>
            </a:r>
            <a:r>
              <a:rPr dirty="0" sz="2800" spc="30">
                <a:latin typeface="Cambria Math"/>
                <a:cs typeface="Cambria Math"/>
              </a:rPr>
              <a:t>𝑎,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	𝑗 = 0,1, … ,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  <a:p>
            <a:pPr marL="292100" indent="-229235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292735" algn="l"/>
              </a:tabLst>
            </a:pPr>
            <a:r>
              <a:rPr dirty="0" sz="2800" spc="-5">
                <a:latin typeface="宋体"/>
                <a:cs typeface="宋体"/>
              </a:rPr>
              <a:t>如果希望上式有更高的代数精确度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显然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5">
                <a:latin typeface="宋体"/>
                <a:cs typeface="宋体"/>
              </a:rPr>
              <a:t>能再</a:t>
            </a:r>
            <a:r>
              <a:rPr dirty="0" sz="2800">
                <a:latin typeface="宋体"/>
                <a:cs typeface="宋体"/>
              </a:rPr>
              <a:t>采</a:t>
            </a:r>
            <a:r>
              <a:rPr dirty="0" sz="2800" spc="-5">
                <a:latin typeface="宋体"/>
                <a:cs typeface="宋体"/>
              </a:rPr>
              <a:t>用等</a:t>
            </a:r>
            <a:r>
              <a:rPr dirty="0" sz="2800">
                <a:latin typeface="宋体"/>
                <a:cs typeface="宋体"/>
              </a:rPr>
              <a:t>距</a:t>
            </a:r>
            <a:r>
              <a:rPr dirty="0" sz="2800" spc="-5">
                <a:latin typeface="宋体"/>
                <a:cs typeface="宋体"/>
              </a:rPr>
              <a:t>节点。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289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52829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93202" y="134023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1539" y="1238504"/>
            <a:ext cx="10191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  <a:tab pos="1409700" algn="l"/>
                <a:tab pos="7319009" algn="l"/>
                <a:tab pos="7666355" algn="l"/>
              </a:tabLst>
            </a:pPr>
            <a:r>
              <a:rPr dirty="0" spc="-5">
                <a:latin typeface="宋体"/>
                <a:cs typeface="宋体"/>
              </a:rPr>
              <a:t>在</a:t>
            </a:r>
            <a:r>
              <a:rPr dirty="0" spc="-415">
                <a:latin typeface="宋体"/>
                <a:cs typeface="宋体"/>
              </a:rPr>
              <a:t> </a:t>
            </a:r>
            <a:r>
              <a:rPr dirty="0" spc="30"/>
              <a:t>𝑎,</a:t>
            </a:r>
            <a:r>
              <a:rPr dirty="0" spc="-145"/>
              <a:t> </a:t>
            </a:r>
            <a:r>
              <a:rPr dirty="0" spc="-5"/>
              <a:t>𝑏	</a:t>
            </a:r>
            <a:r>
              <a:rPr dirty="0" spc="-5">
                <a:latin typeface="宋体"/>
                <a:cs typeface="宋体"/>
              </a:rPr>
              <a:t>内取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 spc="-5">
                <a:latin typeface="宋体"/>
                <a:cs typeface="宋体"/>
              </a:rPr>
              <a:t>个互异的节</a:t>
            </a:r>
            <a:r>
              <a:rPr dirty="0" spc="-15">
                <a:latin typeface="宋体"/>
                <a:cs typeface="宋体"/>
              </a:rPr>
              <a:t>点</a:t>
            </a:r>
            <a:r>
              <a:rPr dirty="0" spc="20"/>
              <a:t>𝑥</a:t>
            </a:r>
            <a:r>
              <a:rPr dirty="0" baseline="-16260" sz="3075" spc="30"/>
              <a:t>1</a:t>
            </a:r>
            <a:r>
              <a:rPr dirty="0" sz="2800" spc="20"/>
              <a:t>,</a:t>
            </a:r>
            <a:r>
              <a:rPr dirty="0" sz="2800" spc="-145"/>
              <a:t> </a:t>
            </a:r>
            <a:r>
              <a:rPr dirty="0" sz="2800" spc="25"/>
              <a:t>𝑥</a:t>
            </a:r>
            <a:r>
              <a:rPr dirty="0" baseline="-16260" sz="3075" spc="37"/>
              <a:t>2</a:t>
            </a:r>
            <a:r>
              <a:rPr dirty="0" sz="2800" spc="25">
                <a:latin typeface="Times New Roman"/>
                <a:cs typeface="Times New Roman"/>
              </a:rPr>
              <a:t>,…,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85"/>
              <a:t>𝑥</a:t>
            </a:r>
            <a:r>
              <a:rPr dirty="0" baseline="-16260" sz="3075" spc="127"/>
              <a:t>𝑛</a:t>
            </a:r>
            <a:r>
              <a:rPr dirty="0" sz="2800" spc="8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对</a:t>
            </a:r>
            <a:r>
              <a:rPr dirty="0" sz="2800" spc="-5"/>
              <a:t>𝑓	𝑥	</a:t>
            </a:r>
            <a:r>
              <a:rPr dirty="0" sz="2800" spc="-5">
                <a:latin typeface="宋体"/>
                <a:cs typeface="宋体"/>
              </a:rPr>
              <a:t>进行拉格朗日插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1793493"/>
            <a:ext cx="1090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值，得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1022" y="270573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31594" y="2603957"/>
            <a:ext cx="568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760" algn="l"/>
              </a:tabLst>
            </a:pP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46247" y="2555494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6294" y="2693873"/>
            <a:ext cx="13944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8" sz="4200" spc="-7">
                <a:latin typeface="Cambria Math"/>
                <a:cs typeface="Cambria Math"/>
              </a:rPr>
              <a:t>= </a:t>
            </a:r>
            <a:r>
              <a:rPr dirty="0" baseline="16865" sz="4200" spc="195">
                <a:latin typeface="Cambria Math"/>
                <a:cs typeface="Cambria Math"/>
              </a:rPr>
              <a:t>σ</a:t>
            </a:r>
            <a:r>
              <a:rPr dirty="0" sz="2050" spc="130">
                <a:latin typeface="Cambria Math"/>
                <a:cs typeface="Cambria Math"/>
              </a:rPr>
              <a:t>𝑖=1</a:t>
            </a:r>
            <a:r>
              <a:rPr dirty="0" sz="2050" spc="100">
                <a:latin typeface="Cambria Math"/>
                <a:cs typeface="Cambria Math"/>
              </a:rPr>
              <a:t> </a:t>
            </a:r>
            <a:r>
              <a:rPr dirty="0" baseline="13888" sz="4200" spc="44">
                <a:latin typeface="Cambria Math"/>
                <a:cs typeface="Cambria Math"/>
              </a:rPr>
              <a:t>𝑙</a:t>
            </a:r>
            <a:r>
              <a:rPr dirty="0" baseline="4065" sz="3075" spc="44">
                <a:latin typeface="Cambria Math"/>
                <a:cs typeface="Cambria Math"/>
              </a:rPr>
              <a:t>𝑖</a:t>
            </a:r>
            <a:endParaRPr baseline="4065" sz="307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16502" y="270573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95622" y="2603957"/>
            <a:ext cx="15671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5445" algn="l"/>
              </a:tabLst>
            </a:pPr>
            <a:r>
              <a:rPr dirty="0" sz="2800" spc="-5">
                <a:latin typeface="Cambria Math"/>
                <a:cs typeface="Cambria Math"/>
              </a:rPr>
              <a:t>𝑥	</a:t>
            </a:r>
            <a:r>
              <a:rPr dirty="0" sz="2800" spc="55">
                <a:latin typeface="Cambria Math"/>
                <a:cs typeface="Cambria Math"/>
              </a:rPr>
              <a:t>𝑓(𝑥</a:t>
            </a:r>
            <a:r>
              <a:rPr dirty="0" baseline="-16260" sz="3075" spc="82">
                <a:latin typeface="Cambria Math"/>
                <a:cs typeface="Cambria Math"/>
              </a:rPr>
              <a:t>𝑖</a:t>
            </a:r>
            <a:r>
              <a:rPr dirty="0" sz="2800" spc="55">
                <a:latin typeface="Cambria Math"/>
                <a:cs typeface="Cambria Math"/>
              </a:rPr>
              <a:t>)</a:t>
            </a:r>
            <a:r>
              <a:rPr dirty="0" sz="2800" spc="-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2808" y="2858770"/>
            <a:ext cx="870585" cy="22860"/>
          </a:xfrm>
          <a:custGeom>
            <a:avLst/>
            <a:gdLst/>
            <a:ahLst/>
            <a:cxnLst/>
            <a:rect l="l" t="t" r="r" b="b"/>
            <a:pathLst>
              <a:path w="870584" h="22860">
                <a:moveTo>
                  <a:pt x="870204" y="0"/>
                </a:moveTo>
                <a:lnTo>
                  <a:pt x="0" y="0"/>
                </a:lnTo>
                <a:lnTo>
                  <a:pt x="0" y="22860"/>
                </a:lnTo>
                <a:lnTo>
                  <a:pt x="870204" y="22860"/>
                </a:lnTo>
                <a:lnTo>
                  <a:pt x="870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84671" y="2508504"/>
            <a:ext cx="290830" cy="198120"/>
          </a:xfrm>
          <a:custGeom>
            <a:avLst/>
            <a:gdLst/>
            <a:ahLst/>
            <a:cxnLst/>
            <a:rect l="l" t="t" r="r" b="b"/>
            <a:pathLst>
              <a:path w="290829" h="198119">
                <a:moveTo>
                  <a:pt x="227202" y="0"/>
                </a:moveTo>
                <a:lnTo>
                  <a:pt x="224408" y="8000"/>
                </a:lnTo>
                <a:lnTo>
                  <a:pt x="235886" y="13027"/>
                </a:lnTo>
                <a:lnTo>
                  <a:pt x="245744" y="19923"/>
                </a:lnTo>
                <a:lnTo>
                  <a:pt x="269351" y="65643"/>
                </a:lnTo>
                <a:lnTo>
                  <a:pt x="272288" y="97917"/>
                </a:lnTo>
                <a:lnTo>
                  <a:pt x="271549" y="115321"/>
                </a:lnTo>
                <a:lnTo>
                  <a:pt x="260476" y="157987"/>
                </a:lnTo>
                <a:lnTo>
                  <a:pt x="224789" y="189611"/>
                </a:lnTo>
                <a:lnTo>
                  <a:pt x="227202" y="197612"/>
                </a:lnTo>
                <a:lnTo>
                  <a:pt x="265011" y="175216"/>
                </a:lnTo>
                <a:lnTo>
                  <a:pt x="286242" y="133810"/>
                </a:lnTo>
                <a:lnTo>
                  <a:pt x="290322" y="98933"/>
                </a:lnTo>
                <a:lnTo>
                  <a:pt x="289298" y="80783"/>
                </a:lnTo>
                <a:lnTo>
                  <a:pt x="273938" y="34671"/>
                </a:lnTo>
                <a:lnTo>
                  <a:pt x="241559" y="5167"/>
                </a:lnTo>
                <a:lnTo>
                  <a:pt x="227202" y="0"/>
                </a:lnTo>
                <a:close/>
              </a:path>
              <a:path w="290829" h="198119">
                <a:moveTo>
                  <a:pt x="62991" y="0"/>
                </a:moveTo>
                <a:lnTo>
                  <a:pt x="25308" y="22502"/>
                </a:lnTo>
                <a:lnTo>
                  <a:pt x="4032" y="64039"/>
                </a:lnTo>
                <a:lnTo>
                  <a:pt x="0" y="98933"/>
                </a:lnTo>
                <a:lnTo>
                  <a:pt x="1004" y="117080"/>
                </a:lnTo>
                <a:lnTo>
                  <a:pt x="16255" y="163068"/>
                </a:lnTo>
                <a:lnTo>
                  <a:pt x="48635" y="192464"/>
                </a:lnTo>
                <a:lnTo>
                  <a:pt x="62991" y="197612"/>
                </a:lnTo>
                <a:lnTo>
                  <a:pt x="65531" y="189611"/>
                </a:lnTo>
                <a:lnTo>
                  <a:pt x="54221" y="184634"/>
                </a:lnTo>
                <a:lnTo>
                  <a:pt x="44481" y="177704"/>
                </a:lnTo>
                <a:lnTo>
                  <a:pt x="20923" y="131143"/>
                </a:lnTo>
                <a:lnTo>
                  <a:pt x="18033" y="97917"/>
                </a:lnTo>
                <a:lnTo>
                  <a:pt x="18752" y="81035"/>
                </a:lnTo>
                <a:lnTo>
                  <a:pt x="29717" y="39370"/>
                </a:lnTo>
                <a:lnTo>
                  <a:pt x="65786" y="8000"/>
                </a:lnTo>
                <a:lnTo>
                  <a:pt x="6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65596" y="2396998"/>
            <a:ext cx="4787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325" sz="3075" spc="142">
                <a:latin typeface="Cambria Math"/>
                <a:cs typeface="Cambria Math"/>
              </a:rPr>
              <a:t>𝑓</a:t>
            </a:r>
            <a:r>
              <a:rPr dirty="0" baseline="-20325" sz="3075" spc="345">
                <a:latin typeface="Cambria Math"/>
                <a:cs typeface="Cambria Math"/>
              </a:rPr>
              <a:t> </a:t>
            </a:r>
            <a:r>
              <a:rPr dirty="0" sz="1650" spc="240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26936" y="2567685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09" h="240030">
                <a:moveTo>
                  <a:pt x="244601" y="0"/>
                </a:moveTo>
                <a:lnTo>
                  <a:pt x="241173" y="9778"/>
                </a:lnTo>
                <a:lnTo>
                  <a:pt x="255055" y="15801"/>
                </a:lnTo>
                <a:lnTo>
                  <a:pt x="266985" y="24145"/>
                </a:lnTo>
                <a:lnTo>
                  <a:pt x="291228" y="62829"/>
                </a:lnTo>
                <a:lnTo>
                  <a:pt x="299212" y="118872"/>
                </a:lnTo>
                <a:lnTo>
                  <a:pt x="298328" y="140013"/>
                </a:lnTo>
                <a:lnTo>
                  <a:pt x="284988" y="191769"/>
                </a:lnTo>
                <a:lnTo>
                  <a:pt x="255198" y="224202"/>
                </a:lnTo>
                <a:lnTo>
                  <a:pt x="241553" y="230250"/>
                </a:lnTo>
                <a:lnTo>
                  <a:pt x="244601" y="240029"/>
                </a:lnTo>
                <a:lnTo>
                  <a:pt x="290393" y="212812"/>
                </a:lnTo>
                <a:lnTo>
                  <a:pt x="316166" y="162512"/>
                </a:lnTo>
                <a:lnTo>
                  <a:pt x="321056" y="120141"/>
                </a:lnTo>
                <a:lnTo>
                  <a:pt x="319817" y="98115"/>
                </a:lnTo>
                <a:lnTo>
                  <a:pt x="309911" y="59062"/>
                </a:lnTo>
                <a:lnTo>
                  <a:pt x="277256" y="15398"/>
                </a:lnTo>
                <a:lnTo>
                  <a:pt x="262006" y="6282"/>
                </a:lnTo>
                <a:lnTo>
                  <a:pt x="244601" y="0"/>
                </a:lnTo>
                <a:close/>
              </a:path>
              <a:path w="321309" h="240030">
                <a:moveTo>
                  <a:pt x="76580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29"/>
                </a:lnTo>
                <a:lnTo>
                  <a:pt x="79628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00596" y="2491485"/>
            <a:ext cx="16573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40">
                <a:latin typeface="Cambria Math"/>
                <a:cs typeface="Cambria Math"/>
              </a:rPr>
              <a:t>𝜉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1892" y="2878277"/>
            <a:ext cx="2717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5">
                <a:latin typeface="Cambria Math"/>
                <a:cs typeface="Cambria Math"/>
              </a:rPr>
              <a:t>𝑛</a:t>
            </a:r>
            <a:r>
              <a:rPr dirty="0" sz="2050" spc="-5">
                <a:latin typeface="Cambria Math"/>
                <a:cs typeface="Cambria Math"/>
              </a:rPr>
              <a:t>!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3713" y="2603957"/>
            <a:ext cx="100456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50">
                <a:latin typeface="Cambria Math"/>
                <a:cs typeface="Cambria Math"/>
              </a:rPr>
              <a:t>𝜔</a:t>
            </a:r>
            <a:r>
              <a:rPr dirty="0" baseline="-16260" sz="3075" spc="75">
                <a:latin typeface="Cambria Math"/>
                <a:cs typeface="Cambria Math"/>
              </a:rPr>
              <a:t>𝑛</a:t>
            </a:r>
            <a:r>
              <a:rPr dirty="0" sz="2800" spc="50">
                <a:latin typeface="Cambria Math"/>
                <a:cs typeface="Cambria Math"/>
              </a:rPr>
              <a:t>(𝑥)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939" y="3380359"/>
            <a:ext cx="9010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当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5433" y="348106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44497" y="348106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69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17522" y="3380359"/>
            <a:ext cx="3820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5005" algn="l"/>
              </a:tabLst>
            </a:pPr>
            <a:r>
              <a:rPr dirty="0" sz="2800" spc="30">
                <a:latin typeface="Cambria Math"/>
                <a:cs typeface="Cambria Math"/>
              </a:rPr>
              <a:t>𝑎,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	</a:t>
            </a:r>
            <a:r>
              <a:rPr dirty="0" sz="2800" spc="-5">
                <a:latin typeface="宋体"/>
                <a:cs typeface="宋体"/>
              </a:rPr>
              <a:t>时，</a:t>
            </a:r>
            <a:r>
              <a:rPr dirty="0" sz="2800" spc="-72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ξ</a:t>
            </a:r>
            <a:r>
              <a:rPr dirty="0" sz="2800" spc="-5">
                <a:latin typeface="宋体"/>
                <a:cs typeface="宋体"/>
              </a:rPr>
              <a:t>∈</a:t>
            </a:r>
            <a:r>
              <a:rPr dirty="0" sz="2800" spc="-5">
                <a:latin typeface="Times New Roman"/>
                <a:cs typeface="Times New Roman"/>
              </a:rPr>
              <a:t>(a,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b)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其中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08098" y="416420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1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5170" y="4164203"/>
            <a:ext cx="1199515" cy="328930"/>
          </a:xfrm>
          <a:custGeom>
            <a:avLst/>
            <a:gdLst/>
            <a:ahLst/>
            <a:cxnLst/>
            <a:rect l="l" t="t" r="r" b="b"/>
            <a:pathLst>
              <a:path w="1199514" h="328929">
                <a:moveTo>
                  <a:pt x="1094104" y="0"/>
                </a:moveTo>
                <a:lnTo>
                  <a:pt x="1089405" y="13335"/>
                </a:lnTo>
                <a:lnTo>
                  <a:pt x="1108455" y="21595"/>
                </a:lnTo>
                <a:lnTo>
                  <a:pt x="1124839" y="33035"/>
                </a:lnTo>
                <a:lnTo>
                  <a:pt x="1149603" y="65405"/>
                </a:lnTo>
                <a:lnTo>
                  <a:pt x="1164177" y="109156"/>
                </a:lnTo>
                <a:lnTo>
                  <a:pt x="1169034" y="162814"/>
                </a:lnTo>
                <a:lnTo>
                  <a:pt x="1167800" y="191791"/>
                </a:lnTo>
                <a:lnTo>
                  <a:pt x="1157997" y="241841"/>
                </a:lnTo>
                <a:lnTo>
                  <a:pt x="1138455" y="280894"/>
                </a:lnTo>
                <a:lnTo>
                  <a:pt x="1108650" y="307234"/>
                </a:lnTo>
                <a:lnTo>
                  <a:pt x="1089914" y="315595"/>
                </a:lnTo>
                <a:lnTo>
                  <a:pt x="1094104" y="328930"/>
                </a:lnTo>
                <a:lnTo>
                  <a:pt x="1138935" y="307879"/>
                </a:lnTo>
                <a:lnTo>
                  <a:pt x="1171955" y="271399"/>
                </a:lnTo>
                <a:lnTo>
                  <a:pt x="1192244" y="222599"/>
                </a:lnTo>
                <a:lnTo>
                  <a:pt x="1199006" y="164465"/>
                </a:lnTo>
                <a:lnTo>
                  <a:pt x="1197296" y="134346"/>
                </a:lnTo>
                <a:lnTo>
                  <a:pt x="1183683" y="80918"/>
                </a:lnTo>
                <a:lnTo>
                  <a:pt x="1156827" y="37415"/>
                </a:lnTo>
                <a:lnTo>
                  <a:pt x="1117965" y="8598"/>
                </a:lnTo>
                <a:lnTo>
                  <a:pt x="1094104" y="0"/>
                </a:lnTo>
                <a:close/>
              </a:path>
              <a:path w="119951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1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27041" y="4164203"/>
            <a:ext cx="1205230" cy="328930"/>
          </a:xfrm>
          <a:custGeom>
            <a:avLst/>
            <a:gdLst/>
            <a:ahLst/>
            <a:cxnLst/>
            <a:rect l="l" t="t" r="r" b="b"/>
            <a:pathLst>
              <a:path w="1205229" h="328929">
                <a:moveTo>
                  <a:pt x="1100201" y="0"/>
                </a:moveTo>
                <a:lnTo>
                  <a:pt x="1095502" y="13335"/>
                </a:lnTo>
                <a:lnTo>
                  <a:pt x="1114552" y="21595"/>
                </a:lnTo>
                <a:lnTo>
                  <a:pt x="1130935" y="33035"/>
                </a:lnTo>
                <a:lnTo>
                  <a:pt x="1155700" y="65405"/>
                </a:lnTo>
                <a:lnTo>
                  <a:pt x="1170273" y="109156"/>
                </a:lnTo>
                <a:lnTo>
                  <a:pt x="1175131" y="162814"/>
                </a:lnTo>
                <a:lnTo>
                  <a:pt x="1173896" y="191791"/>
                </a:lnTo>
                <a:lnTo>
                  <a:pt x="1164093" y="241841"/>
                </a:lnTo>
                <a:lnTo>
                  <a:pt x="1144551" y="280894"/>
                </a:lnTo>
                <a:lnTo>
                  <a:pt x="1114746" y="307234"/>
                </a:lnTo>
                <a:lnTo>
                  <a:pt x="1096010" y="315595"/>
                </a:lnTo>
                <a:lnTo>
                  <a:pt x="1100201" y="328930"/>
                </a:lnTo>
                <a:lnTo>
                  <a:pt x="1145032" y="307879"/>
                </a:lnTo>
                <a:lnTo>
                  <a:pt x="1178052" y="271399"/>
                </a:lnTo>
                <a:lnTo>
                  <a:pt x="1198340" y="222599"/>
                </a:lnTo>
                <a:lnTo>
                  <a:pt x="1205103" y="164465"/>
                </a:lnTo>
                <a:lnTo>
                  <a:pt x="1203392" y="134346"/>
                </a:lnTo>
                <a:lnTo>
                  <a:pt x="1189779" y="80918"/>
                </a:lnTo>
                <a:lnTo>
                  <a:pt x="1162923" y="37415"/>
                </a:lnTo>
                <a:lnTo>
                  <a:pt x="1124061" y="8598"/>
                </a:lnTo>
                <a:lnTo>
                  <a:pt x="1100201" y="0"/>
                </a:lnTo>
                <a:close/>
              </a:path>
              <a:path w="1205229" h="328929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55394" y="4062806"/>
            <a:ext cx="3898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  <a:tabLst>
                <a:tab pos="669290" algn="l"/>
                <a:tab pos="1114425" algn="l"/>
                <a:tab pos="1626870" algn="l"/>
                <a:tab pos="2888615" algn="l"/>
              </a:tabLst>
            </a:pPr>
            <a:r>
              <a:rPr dirty="0" sz="2800" spc="15">
                <a:latin typeface="Cambria Math"/>
                <a:cs typeface="Cambria Math"/>
              </a:rPr>
              <a:t>𝜔</a:t>
            </a:r>
            <a:r>
              <a:rPr dirty="0" baseline="-16260" sz="3075" spc="22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𝑥	=	𝑥</a:t>
            </a:r>
            <a:r>
              <a:rPr dirty="0" sz="2800" spc="9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𝑥</a:t>
            </a:r>
            <a:r>
              <a:rPr dirty="0" baseline="-16260" sz="3075" spc="-37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𝑥 −</a:t>
            </a:r>
            <a:r>
              <a:rPr dirty="0" sz="2800" spc="10">
                <a:latin typeface="Cambria Math"/>
                <a:cs typeface="Cambria Math"/>
              </a:rPr>
              <a:t> 𝑥</a:t>
            </a:r>
            <a:r>
              <a:rPr dirty="0" baseline="-16260" sz="3075" spc="15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85992" y="4062806"/>
            <a:ext cx="1692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… (𝑥 −</a:t>
            </a:r>
            <a:r>
              <a:rPr dirty="0" sz="2800" spc="-135">
                <a:latin typeface="Cambria Math"/>
                <a:cs typeface="Cambria Math"/>
              </a:rPr>
              <a:t> </a:t>
            </a:r>
            <a:r>
              <a:rPr dirty="0" sz="2800" spc="85">
                <a:latin typeface="Cambria Math"/>
                <a:cs typeface="Cambria Math"/>
              </a:rPr>
              <a:t>𝑥</a:t>
            </a:r>
            <a:r>
              <a:rPr dirty="0" baseline="-16260" sz="3075" spc="127">
                <a:latin typeface="Cambria Math"/>
                <a:cs typeface="Cambria Math"/>
              </a:rPr>
              <a:t>𝑛</a:t>
            </a:r>
            <a:r>
              <a:rPr dirty="0" sz="2800" spc="8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4370" y="5204841"/>
            <a:ext cx="116839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03882" y="5136515"/>
            <a:ext cx="403860" cy="328930"/>
          </a:xfrm>
          <a:custGeom>
            <a:avLst/>
            <a:gdLst/>
            <a:ahLst/>
            <a:cxnLst/>
            <a:rect l="l" t="t" r="r" b="b"/>
            <a:pathLst>
              <a:path w="403860" h="328929">
                <a:moveTo>
                  <a:pt x="298576" y="0"/>
                </a:moveTo>
                <a:lnTo>
                  <a:pt x="293878" y="13335"/>
                </a:lnTo>
                <a:lnTo>
                  <a:pt x="312928" y="21595"/>
                </a:lnTo>
                <a:lnTo>
                  <a:pt x="329311" y="33035"/>
                </a:lnTo>
                <a:lnTo>
                  <a:pt x="354075" y="65405"/>
                </a:lnTo>
                <a:lnTo>
                  <a:pt x="368649" y="109156"/>
                </a:lnTo>
                <a:lnTo>
                  <a:pt x="373506" y="162814"/>
                </a:lnTo>
                <a:lnTo>
                  <a:pt x="372272" y="191791"/>
                </a:lnTo>
                <a:lnTo>
                  <a:pt x="362469" y="241841"/>
                </a:lnTo>
                <a:lnTo>
                  <a:pt x="342927" y="280894"/>
                </a:lnTo>
                <a:lnTo>
                  <a:pt x="313122" y="307234"/>
                </a:lnTo>
                <a:lnTo>
                  <a:pt x="294386" y="315595"/>
                </a:lnTo>
                <a:lnTo>
                  <a:pt x="298576" y="328930"/>
                </a:lnTo>
                <a:lnTo>
                  <a:pt x="343407" y="307879"/>
                </a:lnTo>
                <a:lnTo>
                  <a:pt x="376428" y="271399"/>
                </a:lnTo>
                <a:lnTo>
                  <a:pt x="396716" y="222599"/>
                </a:lnTo>
                <a:lnTo>
                  <a:pt x="403479" y="164465"/>
                </a:lnTo>
                <a:lnTo>
                  <a:pt x="401768" y="134346"/>
                </a:lnTo>
                <a:lnTo>
                  <a:pt x="388155" y="80918"/>
                </a:lnTo>
                <a:lnTo>
                  <a:pt x="361299" y="37415"/>
                </a:lnTo>
                <a:lnTo>
                  <a:pt x="322437" y="8598"/>
                </a:lnTo>
                <a:lnTo>
                  <a:pt x="298576" y="0"/>
                </a:lnTo>
                <a:close/>
              </a:path>
              <a:path w="403860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831594" y="5035677"/>
            <a:ext cx="574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8620" algn="l"/>
              </a:tabLst>
            </a:pPr>
            <a:r>
              <a:rPr dirty="0" sz="2800" spc="-5">
                <a:latin typeface="Cambria Math"/>
                <a:cs typeface="Cambria Math"/>
              </a:rPr>
              <a:t>𝑙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x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6727" y="5518505"/>
            <a:ext cx="495934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685">
                <a:latin typeface="Cambria Math"/>
                <a:cs typeface="Cambria Math"/>
              </a:rPr>
              <a:t>𝑗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8673" y="4878704"/>
            <a:ext cx="8972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4801" sz="4200" spc="-7">
                <a:latin typeface="Cambria Math"/>
                <a:cs typeface="Cambria Math"/>
              </a:rPr>
              <a:t>=</a:t>
            </a:r>
            <a:r>
              <a:rPr dirty="0" baseline="-24801" sz="4200" spc="135">
                <a:latin typeface="Cambria Math"/>
                <a:cs typeface="Cambria Math"/>
              </a:rPr>
              <a:t> </a:t>
            </a:r>
            <a:r>
              <a:rPr dirty="0" baseline="-21825" sz="4200" spc="907">
                <a:latin typeface="Cambria Math"/>
                <a:cs typeface="Cambria Math"/>
              </a:rPr>
              <a:t>ς</a:t>
            </a:r>
            <a:r>
              <a:rPr dirty="0" sz="2050" spc="605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19144" y="5289550"/>
            <a:ext cx="702945" cy="22860"/>
          </a:xfrm>
          <a:custGeom>
            <a:avLst/>
            <a:gdLst/>
            <a:ahLst/>
            <a:cxnLst/>
            <a:rect l="l" t="t" r="r" b="b"/>
            <a:pathLst>
              <a:path w="702945" h="22860">
                <a:moveTo>
                  <a:pt x="702563" y="0"/>
                </a:moveTo>
                <a:lnTo>
                  <a:pt x="0" y="0"/>
                </a:lnTo>
                <a:lnTo>
                  <a:pt x="0" y="22859"/>
                </a:lnTo>
                <a:lnTo>
                  <a:pt x="702563" y="22859"/>
                </a:lnTo>
                <a:lnTo>
                  <a:pt x="70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22827" y="4895469"/>
            <a:ext cx="683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𝑥−𝑥</a:t>
            </a:r>
            <a:r>
              <a:rPr dirty="0" baseline="-15151" sz="2475" spc="172">
                <a:latin typeface="Cambria Math"/>
                <a:cs typeface="Cambria Math"/>
              </a:rPr>
              <a:t>𝑗</a:t>
            </a:r>
            <a:endParaRPr baseline="-15151" sz="2475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77234" y="5206365"/>
            <a:ext cx="127063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00">
                <a:latin typeface="Cambria Math"/>
                <a:cs typeface="Cambria Math"/>
              </a:rPr>
              <a:t>𝑗≠𝑖</a:t>
            </a:r>
            <a:r>
              <a:rPr dirty="0" sz="2050" spc="220">
                <a:latin typeface="Cambria Math"/>
                <a:cs typeface="Cambria Math"/>
              </a:rPr>
              <a:t> </a:t>
            </a:r>
            <a:r>
              <a:rPr dirty="0" baseline="-21680" sz="3075" spc="172">
                <a:latin typeface="Cambria Math"/>
                <a:cs typeface="Cambria Math"/>
              </a:rPr>
              <a:t>𝑥</a:t>
            </a:r>
            <a:r>
              <a:rPr dirty="0" baseline="-42087" sz="2475" spc="172">
                <a:latin typeface="Cambria Math"/>
                <a:cs typeface="Cambria Math"/>
              </a:rPr>
              <a:t>𝑖</a:t>
            </a:r>
            <a:r>
              <a:rPr dirty="0" baseline="-21680" sz="3075" spc="172">
                <a:latin typeface="Cambria Math"/>
                <a:cs typeface="Cambria Math"/>
              </a:rPr>
              <a:t>−𝑥</a:t>
            </a:r>
            <a:r>
              <a:rPr dirty="0" baseline="-42087" sz="2475" spc="172">
                <a:latin typeface="Cambria Math"/>
                <a:cs typeface="Cambria Math"/>
              </a:rPr>
              <a:t>𝑗</a:t>
            </a:r>
            <a:endParaRPr baseline="-42087" sz="247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08703" y="5035677"/>
            <a:ext cx="2908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83479" y="5289550"/>
            <a:ext cx="1643380" cy="22860"/>
          </a:xfrm>
          <a:custGeom>
            <a:avLst/>
            <a:gdLst/>
            <a:ahLst/>
            <a:cxnLst/>
            <a:rect l="l" t="t" r="r" b="b"/>
            <a:pathLst>
              <a:path w="1643379" h="22860">
                <a:moveTo>
                  <a:pt x="1642872" y="0"/>
                </a:moveTo>
                <a:lnTo>
                  <a:pt x="0" y="0"/>
                </a:lnTo>
                <a:lnTo>
                  <a:pt x="0" y="22859"/>
                </a:lnTo>
                <a:lnTo>
                  <a:pt x="1642872" y="22859"/>
                </a:lnTo>
                <a:lnTo>
                  <a:pt x="1642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392801" y="4922901"/>
            <a:ext cx="8255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𝜔</a:t>
            </a:r>
            <a:r>
              <a:rPr dirty="0" baseline="-13468" sz="2475" spc="195">
                <a:latin typeface="Cambria Math"/>
                <a:cs typeface="Cambria Math"/>
              </a:rPr>
              <a:t>𝑛</a:t>
            </a:r>
            <a:r>
              <a:rPr dirty="0" sz="2050" spc="130">
                <a:latin typeface="Cambria Math"/>
                <a:cs typeface="Cambria Math"/>
              </a:rPr>
              <a:t>(𝑥)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2748" y="5418226"/>
            <a:ext cx="1765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46015" y="5309997"/>
            <a:ext cx="17189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(𝑥−𝑥</a:t>
            </a:r>
            <a:r>
              <a:rPr dirty="0" baseline="-15151" sz="2475" spc="172">
                <a:latin typeface="Cambria Math"/>
                <a:cs typeface="Cambria Math"/>
              </a:rPr>
              <a:t>𝑖</a:t>
            </a:r>
            <a:r>
              <a:rPr dirty="0" sz="2050" spc="114">
                <a:latin typeface="Cambria Math"/>
                <a:cs typeface="Cambria Math"/>
              </a:rPr>
              <a:t>)𝜔</a:t>
            </a:r>
            <a:r>
              <a:rPr dirty="0" baseline="25252" sz="2475" spc="172">
                <a:latin typeface="Cambria Math"/>
                <a:cs typeface="Cambria Math"/>
              </a:rPr>
              <a:t>′</a:t>
            </a:r>
            <a:r>
              <a:rPr dirty="0" baseline="25252" sz="2475" spc="142">
                <a:latin typeface="Cambria Math"/>
                <a:cs typeface="Cambria Math"/>
              </a:rPr>
              <a:t> </a:t>
            </a:r>
            <a:r>
              <a:rPr dirty="0" sz="2050" spc="70">
                <a:latin typeface="Cambria Math"/>
                <a:cs typeface="Cambria Math"/>
              </a:rPr>
              <a:t>(𝑥</a:t>
            </a:r>
            <a:r>
              <a:rPr dirty="0" baseline="-15151" sz="2475" spc="104">
                <a:latin typeface="Cambria Math"/>
                <a:cs typeface="Cambria Math"/>
              </a:rPr>
              <a:t>𝑖</a:t>
            </a:r>
            <a:r>
              <a:rPr dirty="0" sz="2050" spc="70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69632" y="5035677"/>
            <a:ext cx="18726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𝑖 = 0,1, … ,</a:t>
            </a:r>
            <a:r>
              <a:rPr dirty="0" sz="2800" spc="-114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06499"/>
            <a:ext cx="3095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由此得到求积公式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0382" y="1869694"/>
            <a:ext cx="1809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15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0305" y="2090039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6194" y="1988566"/>
            <a:ext cx="26727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7359" algn="l"/>
                <a:tab pos="1520825" algn="l"/>
                <a:tab pos="1868170" algn="l"/>
              </a:tabLst>
            </a:pPr>
            <a:r>
              <a:rPr dirty="0" baseline="-2976" sz="4200" spc="-555">
                <a:latin typeface="Cambria Math"/>
                <a:cs typeface="Cambria Math"/>
              </a:rPr>
              <a:t>׬</a:t>
            </a:r>
            <a:r>
              <a:rPr dirty="0" baseline="-31165" sz="3075" spc="-555">
                <a:latin typeface="Cambria Math"/>
                <a:cs typeface="Cambria Math"/>
              </a:rPr>
              <a:t>𝑎	</a:t>
            </a:r>
            <a:r>
              <a:rPr dirty="0" sz="2800" spc="15">
                <a:latin typeface="Cambria Math"/>
                <a:cs typeface="Cambria Math"/>
              </a:rPr>
              <a:t>𝜌(𝑥)𝑓	</a:t>
            </a:r>
            <a:r>
              <a:rPr dirty="0" sz="2800" spc="-5">
                <a:latin typeface="Cambria Math"/>
                <a:cs typeface="Cambria Math"/>
              </a:rPr>
              <a:t>𝑥	𝑑𝑥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2530" y="1843786"/>
            <a:ext cx="4959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1290" y="1988566"/>
            <a:ext cx="2587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134235" algn="l"/>
              </a:tabLst>
            </a:pPr>
            <a:r>
              <a:rPr dirty="0" baseline="-18970" sz="3075" spc="60">
                <a:latin typeface="Cambria Math"/>
                <a:cs typeface="Cambria Math"/>
              </a:rPr>
              <a:t>𝑖=1</a:t>
            </a:r>
            <a:r>
              <a:rPr dirty="0" baseline="-18970" sz="3075" spc="30">
                <a:latin typeface="Cambria Math"/>
                <a:cs typeface="Cambria Math"/>
              </a:rPr>
              <a:t> </a:t>
            </a:r>
            <a:r>
              <a:rPr dirty="0" sz="2800" spc="75">
                <a:latin typeface="Cambria Math"/>
                <a:cs typeface="Cambria Math"/>
              </a:rPr>
              <a:t>𝐴</a:t>
            </a:r>
            <a:r>
              <a:rPr dirty="0" baseline="-16260" sz="3075" spc="112">
                <a:latin typeface="Cambria Math"/>
                <a:cs typeface="Cambria Math"/>
              </a:rPr>
              <a:t>𝑖</a:t>
            </a:r>
            <a:r>
              <a:rPr dirty="0" sz="2800" spc="75">
                <a:latin typeface="Cambria Math"/>
                <a:cs typeface="Cambria Math"/>
              </a:rPr>
              <a:t>𝑓(𝑥</a:t>
            </a:r>
            <a:r>
              <a:rPr dirty="0" baseline="-16260" sz="3075" spc="112">
                <a:latin typeface="Cambria Math"/>
                <a:cs typeface="Cambria Math"/>
              </a:rPr>
              <a:t>𝑖</a:t>
            </a:r>
            <a:r>
              <a:rPr dirty="0" sz="2800" spc="75">
                <a:latin typeface="Cambria Math"/>
                <a:cs typeface="Cambria Math"/>
              </a:rPr>
              <a:t>)	</a:t>
            </a:r>
            <a:r>
              <a:rPr dirty="0" sz="2800">
                <a:latin typeface="Times New Roman"/>
                <a:cs typeface="Times New Roman"/>
              </a:rPr>
              <a:t>(1)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1154" y="3045079"/>
            <a:ext cx="116839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2875229"/>
            <a:ext cx="17075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235" algn="l"/>
                <a:tab pos="1428115" algn="l"/>
              </a:tabLst>
            </a:pPr>
            <a:r>
              <a:rPr dirty="0" sz="2800" spc="-5">
                <a:latin typeface="宋体"/>
                <a:cs typeface="宋体"/>
              </a:rPr>
              <a:t>其中</a:t>
            </a:r>
            <a:r>
              <a:rPr dirty="0" sz="2800" spc="-5">
                <a:latin typeface="宋体"/>
                <a:cs typeface="宋体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𝐴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7226" y="2891993"/>
            <a:ext cx="221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75">
                <a:latin typeface="Cambria Math"/>
                <a:cs typeface="Cambria Math"/>
              </a:rPr>
              <a:t>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39439" y="3130042"/>
            <a:ext cx="1643380" cy="22860"/>
          </a:xfrm>
          <a:custGeom>
            <a:avLst/>
            <a:gdLst/>
            <a:ahLst/>
            <a:cxnLst/>
            <a:rect l="l" t="t" r="r" b="b"/>
            <a:pathLst>
              <a:path w="1643379" h="22860">
                <a:moveTo>
                  <a:pt x="1642872" y="0"/>
                </a:moveTo>
                <a:lnTo>
                  <a:pt x="0" y="0"/>
                </a:lnTo>
                <a:lnTo>
                  <a:pt x="0" y="22860"/>
                </a:lnTo>
                <a:lnTo>
                  <a:pt x="1642872" y="22860"/>
                </a:lnTo>
                <a:lnTo>
                  <a:pt x="1642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08985" y="2719410"/>
            <a:ext cx="1852295" cy="73406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430"/>
              </a:spcBef>
              <a:tabLst>
                <a:tab pos="502920" algn="l"/>
              </a:tabLst>
            </a:pPr>
            <a:r>
              <a:rPr dirty="0" baseline="1355" sz="3075" spc="172">
                <a:latin typeface="Cambria Math"/>
                <a:cs typeface="Cambria Math"/>
              </a:rPr>
              <a:t>𝑏	</a:t>
            </a:r>
            <a:r>
              <a:rPr dirty="0" sz="2050" spc="110">
                <a:latin typeface="Cambria Math"/>
                <a:cs typeface="Cambria Math"/>
              </a:rPr>
              <a:t>𝜌(𝑥)𝜔</a:t>
            </a:r>
            <a:r>
              <a:rPr dirty="0" baseline="-13468" sz="2475" spc="165">
                <a:latin typeface="Cambria Math"/>
                <a:cs typeface="Cambria Math"/>
              </a:rPr>
              <a:t>𝑛</a:t>
            </a:r>
            <a:r>
              <a:rPr dirty="0" sz="2050" spc="110">
                <a:latin typeface="Cambria Math"/>
                <a:cs typeface="Cambria Math"/>
              </a:rPr>
              <a:t>(𝑥)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dirty="0" sz="2050" spc="130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8498" y="3252343"/>
            <a:ext cx="1060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340">
                <a:latin typeface="Cambria Math"/>
                <a:cs typeface="Cambria Math"/>
              </a:rPr>
              <a:t>𝑖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54551" y="3098418"/>
            <a:ext cx="116839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285">
                <a:latin typeface="Cambria Math"/>
                <a:cs typeface="Cambria Math"/>
              </a:rPr>
              <a:t>′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8454" y="3258439"/>
            <a:ext cx="5276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4340" algn="l"/>
              </a:tabLst>
            </a:pPr>
            <a:r>
              <a:rPr dirty="0" sz="1650" spc="415">
                <a:latin typeface="Cambria Math"/>
                <a:cs typeface="Cambria Math"/>
              </a:rPr>
              <a:t>𝑛</a:t>
            </a:r>
            <a:r>
              <a:rPr dirty="0" sz="1650" spc="415">
                <a:latin typeface="Cambria Math"/>
                <a:cs typeface="Cambria Math"/>
              </a:rPr>
              <a:t>	</a:t>
            </a:r>
            <a:r>
              <a:rPr dirty="0" baseline="1683" sz="2475" spc="509">
                <a:latin typeface="Cambria Math"/>
                <a:cs typeface="Cambria Math"/>
              </a:rPr>
              <a:t>𝑖</a:t>
            </a:r>
            <a:endParaRPr baseline="1683" sz="247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26994" y="3150235"/>
            <a:ext cx="16681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95070" algn="l"/>
              </a:tabLst>
            </a:pPr>
            <a:r>
              <a:rPr dirty="0" sz="2050" spc="60">
                <a:latin typeface="Cambria Math"/>
                <a:cs typeface="Cambria Math"/>
              </a:rPr>
              <a:t>(𝑥−𝑥</a:t>
            </a:r>
            <a:r>
              <a:rPr dirty="0" sz="2050" spc="265">
                <a:latin typeface="Cambria Math"/>
                <a:cs typeface="Cambria Math"/>
              </a:rPr>
              <a:t> </a:t>
            </a:r>
            <a:r>
              <a:rPr dirty="0" sz="2050" spc="80">
                <a:latin typeface="Cambria Math"/>
                <a:cs typeface="Cambria Math"/>
              </a:rPr>
              <a:t>)𝜔	</a:t>
            </a:r>
            <a:r>
              <a:rPr dirty="0" sz="2050" spc="55">
                <a:latin typeface="Cambria Math"/>
                <a:cs typeface="Cambria Math"/>
              </a:rPr>
              <a:t>(𝑥</a:t>
            </a:r>
            <a:r>
              <a:rPr dirty="0" sz="2050" spc="180">
                <a:latin typeface="Cambria Math"/>
                <a:cs typeface="Cambria Math"/>
              </a:rPr>
              <a:t> </a:t>
            </a:r>
            <a:r>
              <a:rPr dirty="0" sz="2050" spc="-5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9683" y="2875229"/>
            <a:ext cx="3325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6435" algn="l"/>
                <a:tab pos="2896235" algn="l"/>
              </a:tabLst>
            </a:pPr>
            <a:r>
              <a:rPr dirty="0" sz="2800" spc="-10">
                <a:latin typeface="Cambria Math"/>
                <a:cs typeface="Cambria Math"/>
              </a:rPr>
              <a:t>𝑑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𝑖</a:t>
            </a:r>
            <a:r>
              <a:rPr dirty="0" sz="2800" spc="2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0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0">
                <a:latin typeface="Cambria Math"/>
                <a:cs typeface="Cambria Math"/>
              </a:rPr>
              <a:t>1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(2)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3628771"/>
            <a:ext cx="18027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截断误差为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13026" y="4513198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163570" y="4653152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05121" y="4513198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37884" y="4598289"/>
            <a:ext cx="465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6194" y="4292930"/>
            <a:ext cx="4351020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42085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2600"/>
              </a:lnSpc>
              <a:tabLst>
                <a:tab pos="423545" algn="l"/>
                <a:tab pos="868044" algn="l"/>
                <a:tab pos="1664335" algn="l"/>
                <a:tab pos="2715895" algn="l"/>
                <a:tab pos="3063240" algn="l"/>
              </a:tabLst>
            </a:pPr>
            <a:r>
              <a:rPr dirty="0" sz="2800" spc="-5">
                <a:latin typeface="Cambria Math"/>
                <a:cs typeface="Cambria Math"/>
              </a:rPr>
              <a:t>𝑅	𝑥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15">
                <a:latin typeface="Cambria Math"/>
                <a:cs typeface="Cambria Math"/>
              </a:rPr>
              <a:t>𝜌(𝑥)𝑓	</a:t>
            </a:r>
            <a:r>
              <a:rPr dirty="0" sz="2800" spc="-5">
                <a:latin typeface="Cambria Math"/>
                <a:cs typeface="Cambria Math"/>
              </a:rPr>
              <a:t>𝑥	𝑑𝑥 −</a:t>
            </a:r>
            <a:r>
              <a:rPr dirty="0" sz="2800" spc="25">
                <a:latin typeface="Cambria Math"/>
                <a:cs typeface="Cambria Math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31165" sz="3075" spc="390">
                <a:latin typeface="Cambria Math"/>
                <a:cs typeface="Cambria Math"/>
              </a:rPr>
              <a:t>𝑛</a:t>
            </a:r>
            <a:endParaRPr baseline="31165" sz="307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0833" y="4412360"/>
            <a:ext cx="1219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80">
                <a:latin typeface="Cambria Math"/>
                <a:cs typeface="Cambria Math"/>
              </a:rPr>
              <a:t>𝐴</a:t>
            </a:r>
            <a:r>
              <a:rPr dirty="0" baseline="-16260" sz="3075" spc="120">
                <a:latin typeface="Cambria Math"/>
                <a:cs typeface="Cambria Math"/>
              </a:rPr>
              <a:t>𝑖</a:t>
            </a:r>
            <a:r>
              <a:rPr dirty="0" sz="2800" spc="80">
                <a:latin typeface="Cambria Math"/>
                <a:cs typeface="Cambria Math"/>
              </a:rPr>
              <a:t>𝑓(𝑥</a:t>
            </a:r>
            <a:r>
              <a:rPr dirty="0" baseline="-16260" sz="3075" spc="120">
                <a:latin typeface="Cambria Math"/>
                <a:cs typeface="Cambria Math"/>
              </a:rPr>
              <a:t>𝑖</a:t>
            </a:r>
            <a:r>
              <a:rPr dirty="0" sz="2800" spc="8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7102" y="5576417"/>
            <a:ext cx="1879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43300" y="5589727"/>
            <a:ext cx="870585" cy="22860"/>
          </a:xfrm>
          <a:custGeom>
            <a:avLst/>
            <a:gdLst/>
            <a:ahLst/>
            <a:cxnLst/>
            <a:rect l="l" t="t" r="r" b="b"/>
            <a:pathLst>
              <a:path w="870585" h="22860">
                <a:moveTo>
                  <a:pt x="870203" y="0"/>
                </a:moveTo>
                <a:lnTo>
                  <a:pt x="0" y="0"/>
                </a:lnTo>
                <a:lnTo>
                  <a:pt x="0" y="22859"/>
                </a:lnTo>
                <a:lnTo>
                  <a:pt x="870203" y="22859"/>
                </a:lnTo>
                <a:lnTo>
                  <a:pt x="870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25164" y="5239511"/>
            <a:ext cx="290830" cy="198120"/>
          </a:xfrm>
          <a:custGeom>
            <a:avLst/>
            <a:gdLst/>
            <a:ahLst/>
            <a:cxnLst/>
            <a:rect l="l" t="t" r="r" b="b"/>
            <a:pathLst>
              <a:path w="290829" h="198120">
                <a:moveTo>
                  <a:pt x="227202" y="0"/>
                </a:moveTo>
                <a:lnTo>
                  <a:pt x="224409" y="8000"/>
                </a:lnTo>
                <a:lnTo>
                  <a:pt x="235886" y="13027"/>
                </a:lnTo>
                <a:lnTo>
                  <a:pt x="245744" y="19923"/>
                </a:lnTo>
                <a:lnTo>
                  <a:pt x="269351" y="65643"/>
                </a:lnTo>
                <a:lnTo>
                  <a:pt x="272288" y="97916"/>
                </a:lnTo>
                <a:lnTo>
                  <a:pt x="271549" y="115321"/>
                </a:lnTo>
                <a:lnTo>
                  <a:pt x="260476" y="157987"/>
                </a:lnTo>
                <a:lnTo>
                  <a:pt x="224789" y="189610"/>
                </a:lnTo>
                <a:lnTo>
                  <a:pt x="227202" y="197612"/>
                </a:lnTo>
                <a:lnTo>
                  <a:pt x="265011" y="175216"/>
                </a:lnTo>
                <a:lnTo>
                  <a:pt x="286242" y="133810"/>
                </a:lnTo>
                <a:lnTo>
                  <a:pt x="290322" y="98932"/>
                </a:lnTo>
                <a:lnTo>
                  <a:pt x="289298" y="80783"/>
                </a:lnTo>
                <a:lnTo>
                  <a:pt x="273938" y="34671"/>
                </a:lnTo>
                <a:lnTo>
                  <a:pt x="241559" y="5167"/>
                </a:lnTo>
                <a:lnTo>
                  <a:pt x="227202" y="0"/>
                </a:lnTo>
                <a:close/>
              </a:path>
              <a:path w="290829" h="198120">
                <a:moveTo>
                  <a:pt x="62991" y="0"/>
                </a:moveTo>
                <a:lnTo>
                  <a:pt x="25308" y="22502"/>
                </a:lnTo>
                <a:lnTo>
                  <a:pt x="4032" y="64039"/>
                </a:lnTo>
                <a:lnTo>
                  <a:pt x="0" y="98932"/>
                </a:lnTo>
                <a:lnTo>
                  <a:pt x="1004" y="117080"/>
                </a:lnTo>
                <a:lnTo>
                  <a:pt x="16256" y="163068"/>
                </a:lnTo>
                <a:lnTo>
                  <a:pt x="48635" y="192464"/>
                </a:lnTo>
                <a:lnTo>
                  <a:pt x="62991" y="197612"/>
                </a:lnTo>
                <a:lnTo>
                  <a:pt x="65532" y="189610"/>
                </a:lnTo>
                <a:lnTo>
                  <a:pt x="54221" y="184634"/>
                </a:lnTo>
                <a:lnTo>
                  <a:pt x="44481" y="177704"/>
                </a:lnTo>
                <a:lnTo>
                  <a:pt x="20923" y="131143"/>
                </a:lnTo>
                <a:lnTo>
                  <a:pt x="18034" y="97916"/>
                </a:lnTo>
                <a:lnTo>
                  <a:pt x="18752" y="81035"/>
                </a:lnTo>
                <a:lnTo>
                  <a:pt x="29718" y="39369"/>
                </a:lnTo>
                <a:lnTo>
                  <a:pt x="65786" y="8000"/>
                </a:lnTo>
                <a:lnTo>
                  <a:pt x="62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67428" y="5298694"/>
            <a:ext cx="321310" cy="240029"/>
          </a:xfrm>
          <a:custGeom>
            <a:avLst/>
            <a:gdLst/>
            <a:ahLst/>
            <a:cxnLst/>
            <a:rect l="l" t="t" r="r" b="b"/>
            <a:pathLst>
              <a:path w="321310" h="240029">
                <a:moveTo>
                  <a:pt x="244601" y="0"/>
                </a:moveTo>
                <a:lnTo>
                  <a:pt x="241173" y="9778"/>
                </a:lnTo>
                <a:lnTo>
                  <a:pt x="255055" y="15801"/>
                </a:lnTo>
                <a:lnTo>
                  <a:pt x="266985" y="24145"/>
                </a:lnTo>
                <a:lnTo>
                  <a:pt x="291228" y="62829"/>
                </a:lnTo>
                <a:lnTo>
                  <a:pt x="299212" y="118871"/>
                </a:lnTo>
                <a:lnTo>
                  <a:pt x="298328" y="140013"/>
                </a:lnTo>
                <a:lnTo>
                  <a:pt x="284988" y="191769"/>
                </a:lnTo>
                <a:lnTo>
                  <a:pt x="255198" y="224202"/>
                </a:lnTo>
                <a:lnTo>
                  <a:pt x="241554" y="230250"/>
                </a:lnTo>
                <a:lnTo>
                  <a:pt x="244601" y="240029"/>
                </a:lnTo>
                <a:lnTo>
                  <a:pt x="290393" y="212812"/>
                </a:lnTo>
                <a:lnTo>
                  <a:pt x="316166" y="162512"/>
                </a:lnTo>
                <a:lnTo>
                  <a:pt x="321056" y="120141"/>
                </a:lnTo>
                <a:lnTo>
                  <a:pt x="319817" y="98115"/>
                </a:lnTo>
                <a:lnTo>
                  <a:pt x="309911" y="59062"/>
                </a:lnTo>
                <a:lnTo>
                  <a:pt x="277256" y="15398"/>
                </a:lnTo>
                <a:lnTo>
                  <a:pt x="262006" y="6282"/>
                </a:lnTo>
                <a:lnTo>
                  <a:pt x="244601" y="0"/>
                </a:lnTo>
                <a:close/>
              </a:path>
              <a:path w="321310" h="240029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1" y="240029"/>
                </a:lnTo>
                <a:lnTo>
                  <a:pt x="79629" y="230250"/>
                </a:lnTo>
                <a:lnTo>
                  <a:pt x="65912" y="224202"/>
                </a:lnTo>
                <a:lnTo>
                  <a:pt x="54101" y="215772"/>
                </a:lnTo>
                <a:lnTo>
                  <a:pt x="29954" y="176486"/>
                </a:lnTo>
                <a:lnTo>
                  <a:pt x="21971" y="118871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707894" y="5223128"/>
            <a:ext cx="1624330" cy="564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13410">
              <a:lnSpc>
                <a:spcPts val="1675"/>
              </a:lnSpc>
              <a:spcBef>
                <a:spcPts val="90"/>
              </a:spcBef>
              <a:tabLst>
                <a:tab pos="1445260" algn="l"/>
              </a:tabLst>
            </a:pPr>
            <a:r>
              <a:rPr dirty="0" baseline="1355" sz="3075" spc="172">
                <a:latin typeface="Cambria Math"/>
                <a:cs typeface="Cambria Math"/>
              </a:rPr>
              <a:t>𝑏</a:t>
            </a:r>
            <a:r>
              <a:rPr dirty="0" baseline="1355" sz="3075" spc="112">
                <a:latin typeface="Cambria Math"/>
                <a:cs typeface="Cambria Math"/>
              </a:rPr>
              <a:t> </a:t>
            </a:r>
            <a:r>
              <a:rPr dirty="0" sz="2050" spc="95">
                <a:latin typeface="Cambria Math"/>
                <a:cs typeface="Cambria Math"/>
              </a:rPr>
              <a:t>𝑓</a:t>
            </a:r>
            <a:r>
              <a:rPr dirty="0" sz="2050" spc="300">
                <a:latin typeface="Cambria Math"/>
                <a:cs typeface="Cambria Math"/>
              </a:rPr>
              <a:t> </a:t>
            </a:r>
            <a:r>
              <a:rPr dirty="0" baseline="25252" sz="2475" spc="359">
                <a:latin typeface="Cambria Math"/>
                <a:cs typeface="Cambria Math"/>
              </a:rPr>
              <a:t>𝑛	</a:t>
            </a:r>
            <a:r>
              <a:rPr dirty="0" sz="2050" spc="114">
                <a:latin typeface="Cambria Math"/>
                <a:cs typeface="Cambria Math"/>
              </a:rPr>
              <a:t>𝜉</a:t>
            </a:r>
            <a:endParaRPr sz="2050">
              <a:latin typeface="Cambria Math"/>
              <a:cs typeface="Cambria Math"/>
            </a:endParaRPr>
          </a:p>
          <a:p>
            <a:pPr marL="50800">
              <a:lnSpc>
                <a:spcPts val="2575"/>
              </a:lnSpc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</a:t>
            </a:r>
            <a:endParaRPr baseline="-2976" sz="4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2130" y="5609945"/>
            <a:ext cx="27178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5">
                <a:latin typeface="Cambria Math"/>
                <a:cs typeface="Cambria Math"/>
              </a:rPr>
              <a:t>𝑛</a:t>
            </a:r>
            <a:r>
              <a:rPr dirty="0" sz="2050" spc="-5">
                <a:latin typeface="Cambria Math"/>
                <a:cs typeface="Cambria Math"/>
              </a:rPr>
              <a:t>!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02707" y="5504789"/>
            <a:ext cx="19431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59351" y="5335625"/>
            <a:ext cx="2919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4905" algn="l"/>
                <a:tab pos="2490470" algn="l"/>
              </a:tabLst>
            </a:pPr>
            <a:r>
              <a:rPr dirty="0" sz="2800" spc="20">
                <a:latin typeface="Cambria Math"/>
                <a:cs typeface="Cambria Math"/>
              </a:rPr>
              <a:t>𝜌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7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)𝜔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(</a:t>
            </a:r>
            <a:r>
              <a:rPr dirty="0" sz="2800" spc="7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)</a:t>
            </a:r>
            <a:r>
              <a:rPr dirty="0" sz="2800" spc="-10">
                <a:latin typeface="Cambria Math"/>
                <a:cs typeface="Cambria Math"/>
              </a:rPr>
              <a:t>𝑑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Times New Roman"/>
                <a:cs typeface="Times New Roman"/>
              </a:rPr>
              <a:t>(3)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51365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18905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91539" y="1238504"/>
            <a:ext cx="10337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67335" algn="l"/>
                <a:tab pos="8876665" algn="l"/>
              </a:tabLst>
            </a:pPr>
            <a:r>
              <a:rPr dirty="0" sz="2800" spc="-5">
                <a:latin typeface="宋体"/>
                <a:cs typeface="宋体"/>
              </a:rPr>
              <a:t>分析：由截断误差公式</a:t>
            </a:r>
            <a:r>
              <a:rPr dirty="0" sz="2800">
                <a:latin typeface="Times New Roman"/>
                <a:cs typeface="Times New Roman"/>
              </a:rPr>
              <a:t>(3)</a:t>
            </a:r>
            <a:r>
              <a:rPr dirty="0" sz="2800" spc="-5">
                <a:latin typeface="宋体"/>
                <a:cs typeface="宋体"/>
              </a:rPr>
              <a:t>可知，</a:t>
            </a:r>
            <a:r>
              <a:rPr dirty="0" sz="2800">
                <a:latin typeface="宋体"/>
                <a:cs typeface="宋体"/>
              </a:rPr>
              <a:t>无</a:t>
            </a:r>
            <a:r>
              <a:rPr dirty="0" sz="2800" spc="-5">
                <a:latin typeface="宋体"/>
                <a:cs typeface="宋体"/>
              </a:rPr>
              <a:t>论</a:t>
            </a:r>
            <a:r>
              <a:rPr dirty="0" sz="2800" spc="5">
                <a:latin typeface="宋体"/>
                <a:cs typeface="宋体"/>
              </a:rPr>
              <a:t>求</a:t>
            </a:r>
            <a:r>
              <a:rPr dirty="0" sz="2800" spc="-5">
                <a:latin typeface="宋体"/>
                <a:cs typeface="宋体"/>
              </a:rPr>
              <a:t>积节</a:t>
            </a:r>
            <a:r>
              <a:rPr dirty="0" sz="2800">
                <a:latin typeface="宋体"/>
                <a:cs typeface="宋体"/>
              </a:rPr>
              <a:t>点</a:t>
            </a: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-16260" sz="3075" spc="157">
                <a:latin typeface="Cambria Math"/>
                <a:cs typeface="Cambria Math"/>
              </a:rPr>
              <a:t>𝑖</a:t>
            </a: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 spc="-390">
                <a:latin typeface="宋体"/>
                <a:cs typeface="宋体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𝑎,</a:t>
            </a:r>
            <a:r>
              <a:rPr dirty="0" sz="2800" spc="-1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	</a:t>
            </a:r>
            <a:r>
              <a:rPr dirty="0" sz="2800" spc="-5">
                <a:latin typeface="宋体"/>
                <a:cs typeface="宋体"/>
              </a:rPr>
              <a:t>内</a:t>
            </a:r>
            <a:r>
              <a:rPr dirty="0" sz="2800" spc="5">
                <a:latin typeface="宋体"/>
                <a:cs typeface="宋体"/>
              </a:rPr>
              <a:t>如</a:t>
            </a:r>
            <a:r>
              <a:rPr dirty="0" sz="2800" spc="-5">
                <a:latin typeface="宋体"/>
                <a:cs typeface="宋体"/>
              </a:rPr>
              <a:t>何选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50314" y="2449702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52009" y="368566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1539" y="1664868"/>
            <a:ext cx="10354310" cy="4164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6700" marR="172085">
              <a:lnSpc>
                <a:spcPct val="130000"/>
              </a:lnSpc>
              <a:spcBef>
                <a:spcPts val="100"/>
              </a:spcBef>
            </a:pPr>
            <a:r>
              <a:rPr dirty="0" sz="2800" spc="-5">
                <a:latin typeface="宋体"/>
                <a:cs typeface="宋体"/>
              </a:rPr>
              <a:t>择，</a:t>
            </a:r>
            <a:r>
              <a:rPr dirty="0" sz="2800" spc="-745">
                <a:latin typeface="宋体"/>
                <a:cs typeface="宋体"/>
              </a:rPr>
              <a:t> </a:t>
            </a:r>
            <a:r>
              <a:rPr dirty="0" sz="2800" spc="120">
                <a:latin typeface="Cambria Math"/>
                <a:cs typeface="Cambria Math"/>
              </a:rPr>
              <a:t>𝐴</a:t>
            </a:r>
            <a:r>
              <a:rPr dirty="0" baseline="-16260" sz="3075" spc="179">
                <a:latin typeface="Cambria Math"/>
                <a:cs typeface="Cambria Math"/>
              </a:rPr>
              <a:t>𝑖</a:t>
            </a:r>
            <a:r>
              <a:rPr dirty="0" sz="2800" spc="-5">
                <a:latin typeface="宋体"/>
                <a:cs typeface="宋体"/>
              </a:rPr>
              <a:t>由公式</a:t>
            </a:r>
            <a:r>
              <a:rPr dirty="0" sz="2800">
                <a:latin typeface="Times New Roman"/>
                <a:cs typeface="Times New Roman"/>
              </a:rPr>
              <a:t>(2)</a:t>
            </a:r>
            <a:r>
              <a:rPr dirty="0" sz="2800" spc="-5">
                <a:latin typeface="宋体"/>
                <a:cs typeface="宋体"/>
              </a:rPr>
              <a:t>确定的求积公式</a:t>
            </a: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 spc="-5">
                <a:latin typeface="宋体"/>
                <a:cs typeface="宋体"/>
              </a:rPr>
              <a:t>对任何次数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5">
                <a:latin typeface="宋体"/>
                <a:cs typeface="宋体"/>
              </a:rPr>
              <a:t>高</a:t>
            </a:r>
            <a:r>
              <a:rPr dirty="0" sz="2800">
                <a:latin typeface="宋体"/>
                <a:cs typeface="宋体"/>
              </a:rPr>
              <a:t>于</a:t>
            </a:r>
            <a:r>
              <a:rPr dirty="0" sz="2800">
                <a:latin typeface="Times New Roman"/>
                <a:cs typeface="Times New Roman"/>
              </a:rPr>
              <a:t>n-1</a:t>
            </a:r>
            <a:r>
              <a:rPr dirty="0" sz="2800" spc="-5">
                <a:latin typeface="宋体"/>
                <a:cs typeface="宋体"/>
              </a:rPr>
              <a:t>的多项 </a:t>
            </a:r>
            <a:r>
              <a:rPr dirty="0" sz="2800" spc="-10">
                <a:latin typeface="宋体"/>
                <a:cs typeface="宋体"/>
              </a:rPr>
              <a:t>式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必成为精确等式，即它的代数精</a:t>
            </a:r>
            <a:r>
              <a:rPr dirty="0" sz="2800">
                <a:latin typeface="宋体"/>
                <a:cs typeface="宋体"/>
              </a:rPr>
              <a:t>确</a:t>
            </a:r>
            <a:r>
              <a:rPr dirty="0" sz="2800" spc="-5">
                <a:latin typeface="宋体"/>
                <a:cs typeface="宋体"/>
              </a:rPr>
              <a:t>度至</a:t>
            </a:r>
            <a:r>
              <a:rPr dirty="0" sz="2800">
                <a:latin typeface="宋体"/>
                <a:cs typeface="宋体"/>
              </a:rPr>
              <a:t>少</a:t>
            </a:r>
            <a:r>
              <a:rPr dirty="0" sz="2800" spc="10">
                <a:latin typeface="宋体"/>
                <a:cs typeface="宋体"/>
              </a:rPr>
              <a:t>是</a:t>
            </a:r>
            <a:r>
              <a:rPr dirty="0" sz="2800">
                <a:latin typeface="Times New Roman"/>
                <a:cs typeface="Times New Roman"/>
              </a:rPr>
              <a:t>n-1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266700" marR="30480" indent="-229235">
              <a:lnSpc>
                <a:spcPct val="130000"/>
              </a:lnSpc>
              <a:spcBef>
                <a:spcPts val="100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宋体"/>
                <a:cs typeface="宋体"/>
              </a:rPr>
              <a:t>现在提出问题：能否选取适当的节</a:t>
            </a:r>
            <a:r>
              <a:rPr dirty="0" sz="2800" spc="10">
                <a:latin typeface="宋体"/>
                <a:cs typeface="宋体"/>
              </a:rPr>
              <a:t>点</a:t>
            </a:r>
            <a:r>
              <a:rPr dirty="0" sz="2800" spc="20">
                <a:latin typeface="Cambria Math"/>
                <a:cs typeface="Cambria Math"/>
              </a:rPr>
              <a:t>𝑥</a:t>
            </a:r>
            <a:r>
              <a:rPr dirty="0" baseline="-16260" sz="3075" spc="30">
                <a:latin typeface="Cambria Math"/>
                <a:cs typeface="Cambria Math"/>
              </a:rPr>
              <a:t>1</a:t>
            </a:r>
            <a:r>
              <a:rPr dirty="0" sz="2800" spc="20">
                <a:latin typeface="Cambria Math"/>
                <a:cs typeface="Cambria Math"/>
              </a:rPr>
              <a:t>,</a:t>
            </a:r>
            <a:r>
              <a:rPr dirty="0" sz="2800" spc="-170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𝑥</a:t>
            </a:r>
            <a:r>
              <a:rPr dirty="0" baseline="-16260" sz="3075" spc="37">
                <a:latin typeface="Cambria Math"/>
                <a:cs typeface="Cambria Math"/>
              </a:rPr>
              <a:t>2</a:t>
            </a:r>
            <a:r>
              <a:rPr dirty="0" sz="2800" spc="25">
                <a:latin typeface="Times New Roman"/>
                <a:cs typeface="Times New Roman"/>
              </a:rPr>
              <a:t>,…,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 spc="85">
                <a:latin typeface="Cambria Math"/>
                <a:cs typeface="Cambria Math"/>
              </a:rPr>
              <a:t>𝑥</a:t>
            </a:r>
            <a:r>
              <a:rPr dirty="0" baseline="-16260" sz="3075" spc="127">
                <a:latin typeface="Cambria Math"/>
                <a:cs typeface="Cambria Math"/>
              </a:rPr>
              <a:t>𝑛</a:t>
            </a:r>
            <a:r>
              <a:rPr dirty="0" sz="2800" spc="8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使</a:t>
            </a:r>
            <a:r>
              <a:rPr dirty="0" sz="2800" spc="120">
                <a:latin typeface="Cambria Math"/>
                <a:cs typeface="Cambria Math"/>
              </a:rPr>
              <a:t>𝐴</a:t>
            </a:r>
            <a:r>
              <a:rPr dirty="0" baseline="-16260" sz="3075" spc="179">
                <a:latin typeface="Cambria Math"/>
                <a:cs typeface="Cambria Math"/>
              </a:rPr>
              <a:t>𝑖</a:t>
            </a:r>
            <a:r>
              <a:rPr dirty="0" sz="2800" spc="-5">
                <a:latin typeface="宋体"/>
                <a:cs typeface="宋体"/>
              </a:rPr>
              <a:t>由公</a:t>
            </a:r>
            <a:r>
              <a:rPr dirty="0" sz="2800" spc="-10">
                <a:latin typeface="宋体"/>
                <a:cs typeface="宋体"/>
              </a:rPr>
              <a:t>式</a:t>
            </a:r>
            <a:r>
              <a:rPr dirty="0" sz="2800">
                <a:latin typeface="Times New Roman"/>
                <a:cs typeface="Times New Roman"/>
              </a:rPr>
              <a:t>(2)  </a:t>
            </a:r>
            <a:r>
              <a:rPr dirty="0" sz="2800" spc="-5">
                <a:latin typeface="宋体"/>
                <a:cs typeface="宋体"/>
              </a:rPr>
              <a:t>确定的求积公式</a:t>
            </a: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 spc="-5">
                <a:latin typeface="宋体"/>
                <a:cs typeface="宋体"/>
              </a:rPr>
              <a:t>对</a:t>
            </a:r>
            <a:r>
              <a:rPr dirty="0" sz="2800" spc="-5">
                <a:latin typeface="Cambria Math"/>
                <a:cs typeface="Cambria Math"/>
              </a:rPr>
              <a:t>𝑓 𝑥 </a:t>
            </a:r>
            <a:r>
              <a:rPr dirty="0" sz="2800" spc="-5">
                <a:latin typeface="宋体"/>
                <a:cs typeface="宋体"/>
              </a:rPr>
              <a:t>分</a:t>
            </a:r>
            <a:r>
              <a:rPr dirty="0" sz="2800" spc="-10">
                <a:latin typeface="宋体"/>
                <a:cs typeface="宋体"/>
              </a:rPr>
              <a:t>别</a:t>
            </a:r>
            <a:r>
              <a:rPr dirty="0" sz="2800" spc="-5">
                <a:latin typeface="宋体"/>
                <a:cs typeface="宋体"/>
              </a:rPr>
              <a:t>为</a:t>
            </a:r>
            <a:r>
              <a:rPr dirty="0" sz="2800" spc="225">
                <a:latin typeface="Cambria Math"/>
                <a:cs typeface="Cambria Math"/>
              </a:rPr>
              <a:t>𝑥</a:t>
            </a:r>
            <a:r>
              <a:rPr dirty="0" baseline="27100" sz="3075" spc="337">
                <a:latin typeface="Cambria Math"/>
                <a:cs typeface="Cambria Math"/>
              </a:rPr>
              <a:t>𝑛</a:t>
            </a:r>
            <a:r>
              <a:rPr dirty="0" sz="2800" spc="-5">
                <a:latin typeface="宋体"/>
                <a:cs typeface="宋体"/>
              </a:rPr>
              <a:t>、</a:t>
            </a:r>
            <a:r>
              <a:rPr dirty="0" sz="2800" spc="-680">
                <a:latin typeface="宋体"/>
                <a:cs typeface="宋体"/>
              </a:rPr>
              <a:t> </a:t>
            </a:r>
            <a:r>
              <a:rPr dirty="0" sz="2800" spc="225">
                <a:latin typeface="Cambria Math"/>
                <a:cs typeface="Cambria Math"/>
              </a:rPr>
              <a:t>𝑥</a:t>
            </a:r>
            <a:r>
              <a:rPr dirty="0" baseline="27100" sz="3075" spc="337">
                <a:latin typeface="Cambria Math"/>
                <a:cs typeface="Cambria Math"/>
              </a:rPr>
              <a:t>𝑛</a:t>
            </a:r>
            <a:r>
              <a:rPr dirty="0" sz="2800" spc="-5">
                <a:latin typeface="宋体"/>
                <a:cs typeface="宋体"/>
              </a:rPr>
              <a:t>、</a:t>
            </a:r>
            <a:r>
              <a:rPr dirty="0" sz="2800" spc="110">
                <a:latin typeface="Cambria Math"/>
                <a:cs typeface="Cambria Math"/>
              </a:rPr>
              <a:t>𝑥</a:t>
            </a:r>
            <a:r>
              <a:rPr dirty="0" baseline="27100" sz="3075" spc="165">
                <a:latin typeface="Cambria Math"/>
                <a:cs typeface="Cambria Math"/>
              </a:rPr>
              <a:t>𝑛+1</a:t>
            </a:r>
            <a:r>
              <a:rPr dirty="0" sz="2800" spc="475">
                <a:latin typeface="宋体"/>
                <a:cs typeface="宋体"/>
              </a:rPr>
              <a:t>、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、</a:t>
            </a:r>
            <a:r>
              <a:rPr dirty="0" sz="2800" spc="100">
                <a:latin typeface="Cambria Math"/>
                <a:cs typeface="Cambria Math"/>
              </a:rPr>
              <a:t>𝑥</a:t>
            </a:r>
            <a:r>
              <a:rPr dirty="0" baseline="27100" sz="3075" spc="150">
                <a:latin typeface="Cambria Math"/>
                <a:cs typeface="Cambria Math"/>
              </a:rPr>
              <a:t>2𝑛−1</a:t>
            </a:r>
            <a:r>
              <a:rPr dirty="0" sz="2800" spc="-5">
                <a:latin typeface="宋体"/>
                <a:cs typeface="宋体"/>
              </a:rPr>
              <a:t>也成 </a:t>
            </a:r>
            <a:r>
              <a:rPr dirty="0" sz="2800" spc="-10">
                <a:latin typeface="宋体"/>
                <a:cs typeface="宋体"/>
              </a:rPr>
              <a:t>为精确等式，即它的代数精确度能</a:t>
            </a:r>
            <a:r>
              <a:rPr dirty="0" sz="2800">
                <a:latin typeface="宋体"/>
                <a:cs typeface="宋体"/>
              </a:rPr>
              <a:t>否</a:t>
            </a:r>
            <a:r>
              <a:rPr dirty="0" sz="2800" spc="-10">
                <a:latin typeface="宋体"/>
                <a:cs typeface="宋体"/>
              </a:rPr>
              <a:t>提高</a:t>
            </a:r>
            <a:r>
              <a:rPr dirty="0" sz="2800">
                <a:latin typeface="宋体"/>
                <a:cs typeface="宋体"/>
              </a:rPr>
              <a:t>到</a:t>
            </a:r>
            <a:r>
              <a:rPr dirty="0" sz="2800" spc="-5">
                <a:latin typeface="Times New Roman"/>
                <a:cs typeface="Times New Roman"/>
              </a:rPr>
              <a:t>2n-1</a:t>
            </a:r>
            <a:r>
              <a:rPr dirty="0" sz="2800" spc="-5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algn="just" marL="266700" marR="69215" indent="-229235">
              <a:lnSpc>
                <a:spcPct val="130000"/>
              </a:lnSpc>
              <a:spcBef>
                <a:spcPts val="101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宋体"/>
                <a:cs typeface="宋体"/>
              </a:rPr>
              <a:t>由于</a:t>
            </a:r>
            <a:r>
              <a:rPr dirty="0" sz="2800" spc="-10">
                <a:latin typeface="宋体"/>
                <a:cs typeface="宋体"/>
              </a:rPr>
              <a:t>从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到</a:t>
            </a:r>
            <a:r>
              <a:rPr dirty="0" sz="2800">
                <a:latin typeface="Times New Roman"/>
                <a:cs typeface="Times New Roman"/>
              </a:rPr>
              <a:t>2n</a:t>
            </a:r>
            <a:r>
              <a:rPr dirty="0" sz="2800" spc="-5">
                <a:latin typeface="Times New Roman"/>
                <a:cs typeface="Times New Roman"/>
              </a:rPr>
              <a:t>-</a:t>
            </a:r>
            <a:r>
              <a:rPr dirty="0" sz="2800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宋体"/>
                <a:cs typeface="宋体"/>
              </a:rPr>
              <a:t>提高了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次，而节点的选择又</a:t>
            </a:r>
            <a:r>
              <a:rPr dirty="0" sz="2800">
                <a:latin typeface="宋体"/>
                <a:cs typeface="宋体"/>
              </a:rPr>
              <a:t>有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个自由度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所以 </a:t>
            </a:r>
            <a:r>
              <a:rPr dirty="0" sz="2800" spc="-10">
                <a:latin typeface="宋体"/>
                <a:cs typeface="宋体"/>
              </a:rPr>
              <a:t>求积公式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r>
              <a:rPr dirty="0" sz="2800" spc="-5">
                <a:latin typeface="宋体"/>
                <a:cs typeface="宋体"/>
              </a:rPr>
              <a:t>的代数精确度有可能达</a:t>
            </a:r>
            <a:r>
              <a:rPr dirty="0" sz="2800" spc="-30">
                <a:latin typeface="宋体"/>
                <a:cs typeface="宋体"/>
              </a:rPr>
              <a:t>到</a:t>
            </a:r>
            <a:r>
              <a:rPr dirty="0" sz="2800" spc="-5">
                <a:latin typeface="Times New Roman"/>
                <a:cs typeface="Times New Roman"/>
              </a:rPr>
              <a:t>2n-1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0209" y="60832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29273" y="60832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4239" y="378358"/>
            <a:ext cx="10072370" cy="1135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0" marR="1778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54635" algn="l"/>
                <a:tab pos="5810885" algn="l"/>
                <a:tab pos="6473825" algn="l"/>
              </a:tabLst>
            </a:pPr>
            <a:r>
              <a:rPr dirty="0" spc="-5">
                <a:latin typeface="宋体"/>
                <a:cs typeface="宋体"/>
              </a:rPr>
              <a:t>另一方面，不存在这样的节点</a:t>
            </a:r>
            <a:r>
              <a:rPr dirty="0" spc="-620">
                <a:latin typeface="宋体"/>
                <a:cs typeface="宋体"/>
              </a:rPr>
              <a:t> </a:t>
            </a:r>
            <a:r>
              <a:rPr dirty="0" spc="15"/>
              <a:t>𝑥</a:t>
            </a:r>
            <a:r>
              <a:rPr dirty="0" baseline="-16260" sz="3075" spc="22"/>
              <a:t>𝑖 </a:t>
            </a:r>
            <a:r>
              <a:rPr dirty="0" baseline="-16260" sz="3075" spc="75"/>
              <a:t> </a:t>
            </a:r>
            <a:r>
              <a:rPr dirty="0" sz="2800" spc="-5"/>
              <a:t>∈	</a:t>
            </a:r>
            <a:r>
              <a:rPr dirty="0" sz="2800" spc="25"/>
              <a:t>𝑎,</a:t>
            </a:r>
            <a:r>
              <a:rPr dirty="0" sz="2800" spc="-145"/>
              <a:t> </a:t>
            </a:r>
            <a:r>
              <a:rPr dirty="0" sz="2800" spc="-5"/>
              <a:t>𝑏	(𝑖</a:t>
            </a:r>
            <a:r>
              <a:rPr dirty="0" sz="2800" spc="229"/>
              <a:t> </a:t>
            </a:r>
            <a:r>
              <a:rPr dirty="0" sz="2800" spc="-5"/>
              <a:t>=</a:t>
            </a:r>
            <a:r>
              <a:rPr dirty="0" sz="2800" spc="140"/>
              <a:t> </a:t>
            </a:r>
            <a:r>
              <a:rPr dirty="0" sz="2800" spc="-5"/>
              <a:t>1,2,</a:t>
            </a:r>
            <a:r>
              <a:rPr dirty="0" sz="2800" spc="-160"/>
              <a:t> </a:t>
            </a:r>
            <a:r>
              <a:rPr dirty="0" sz="2800" spc="-5"/>
              <a:t>…</a:t>
            </a:r>
            <a:r>
              <a:rPr dirty="0" sz="2800" spc="-165"/>
              <a:t> </a:t>
            </a:r>
            <a:r>
              <a:rPr dirty="0" sz="2800" spc="-5"/>
              <a:t>,</a:t>
            </a:r>
            <a:r>
              <a:rPr dirty="0" sz="2800" spc="-160"/>
              <a:t> </a:t>
            </a:r>
            <a:r>
              <a:rPr dirty="0" sz="2800" spc="20"/>
              <a:t>𝑛)</a:t>
            </a:r>
            <a:r>
              <a:rPr dirty="0" sz="2800" spc="-5">
                <a:latin typeface="宋体"/>
                <a:cs typeface="宋体"/>
              </a:rPr>
              <a:t>和求积系 </a:t>
            </a:r>
            <a:r>
              <a:rPr dirty="0" sz="2800" spc="-10">
                <a:latin typeface="宋体"/>
                <a:cs typeface="宋体"/>
              </a:rPr>
              <a:t>数</a:t>
            </a:r>
            <a:r>
              <a:rPr dirty="0" sz="2800" spc="30"/>
              <a:t>𝐴</a:t>
            </a:r>
            <a:r>
              <a:rPr dirty="0" baseline="-16260" sz="3075" spc="44"/>
              <a:t>𝑖</a:t>
            </a:r>
            <a:r>
              <a:rPr dirty="0" baseline="-16260" sz="3075" spc="525"/>
              <a:t> </a:t>
            </a:r>
            <a:r>
              <a:rPr dirty="0" sz="2800" spc="-5"/>
              <a:t>(𝑖</a:t>
            </a:r>
            <a:r>
              <a:rPr dirty="0" sz="2800" spc="235"/>
              <a:t> </a:t>
            </a:r>
            <a:r>
              <a:rPr dirty="0" sz="2800" spc="-5"/>
              <a:t>=</a:t>
            </a:r>
            <a:r>
              <a:rPr dirty="0" sz="2800" spc="155"/>
              <a:t> </a:t>
            </a:r>
            <a:r>
              <a:rPr dirty="0" sz="2800" spc="-5"/>
              <a:t>1,2,</a:t>
            </a:r>
            <a:r>
              <a:rPr dirty="0" sz="2800" spc="-145"/>
              <a:t> </a:t>
            </a:r>
            <a:r>
              <a:rPr dirty="0" sz="2800" spc="-5"/>
              <a:t>…</a:t>
            </a:r>
            <a:r>
              <a:rPr dirty="0" sz="2800" spc="-160"/>
              <a:t> </a:t>
            </a:r>
            <a:r>
              <a:rPr dirty="0" sz="2800" spc="-5"/>
              <a:t>,</a:t>
            </a:r>
            <a:r>
              <a:rPr dirty="0" sz="2800" spc="-150"/>
              <a:t> </a:t>
            </a:r>
            <a:r>
              <a:rPr dirty="0" sz="2800" spc="10"/>
              <a:t>𝑛)</a:t>
            </a:r>
            <a:r>
              <a:rPr dirty="0" sz="2800" spc="1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使求积公式</a:t>
            </a: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 spc="-5">
                <a:latin typeface="宋体"/>
                <a:cs typeface="宋体"/>
              </a:rPr>
              <a:t>的代数精确度达到</a:t>
            </a:r>
            <a:r>
              <a:rPr dirty="0" sz="2800">
                <a:latin typeface="Times New Roman"/>
                <a:cs typeface="Times New Roman"/>
              </a:rPr>
              <a:t>2n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944" y="1743201"/>
            <a:ext cx="2511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事实上，只要令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3694" y="252742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40"/>
                </a:lnTo>
                <a:lnTo>
                  <a:pt x="342078" y="307232"/>
                </a:lnTo>
                <a:lnTo>
                  <a:pt x="323342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32"/>
                </a:lnTo>
                <a:lnTo>
                  <a:pt x="74104" y="295655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2289" y="2527426"/>
            <a:ext cx="1197610" cy="328930"/>
          </a:xfrm>
          <a:custGeom>
            <a:avLst/>
            <a:gdLst/>
            <a:ahLst/>
            <a:cxnLst/>
            <a:rect l="l" t="t" r="r" b="b"/>
            <a:pathLst>
              <a:path w="1197610" h="328930">
                <a:moveTo>
                  <a:pt x="1092581" y="0"/>
                </a:moveTo>
                <a:lnTo>
                  <a:pt x="1087882" y="13335"/>
                </a:lnTo>
                <a:lnTo>
                  <a:pt x="1106932" y="21595"/>
                </a:lnTo>
                <a:lnTo>
                  <a:pt x="1123315" y="33035"/>
                </a:lnTo>
                <a:lnTo>
                  <a:pt x="1148080" y="65405"/>
                </a:lnTo>
                <a:lnTo>
                  <a:pt x="1162653" y="109156"/>
                </a:lnTo>
                <a:lnTo>
                  <a:pt x="1167511" y="162813"/>
                </a:lnTo>
                <a:lnTo>
                  <a:pt x="1166276" y="191789"/>
                </a:lnTo>
                <a:lnTo>
                  <a:pt x="1156473" y="241788"/>
                </a:lnTo>
                <a:lnTo>
                  <a:pt x="1136931" y="280840"/>
                </a:lnTo>
                <a:lnTo>
                  <a:pt x="1107126" y="307232"/>
                </a:lnTo>
                <a:lnTo>
                  <a:pt x="1088389" y="315595"/>
                </a:lnTo>
                <a:lnTo>
                  <a:pt x="1092581" y="328930"/>
                </a:lnTo>
                <a:lnTo>
                  <a:pt x="1137412" y="307879"/>
                </a:lnTo>
                <a:lnTo>
                  <a:pt x="1170432" y="271399"/>
                </a:lnTo>
                <a:lnTo>
                  <a:pt x="1190720" y="222599"/>
                </a:lnTo>
                <a:lnTo>
                  <a:pt x="1197483" y="164464"/>
                </a:lnTo>
                <a:lnTo>
                  <a:pt x="1195772" y="134346"/>
                </a:lnTo>
                <a:lnTo>
                  <a:pt x="1182159" y="80918"/>
                </a:lnTo>
                <a:lnTo>
                  <a:pt x="1155303" y="37415"/>
                </a:lnTo>
                <a:lnTo>
                  <a:pt x="1116441" y="8598"/>
                </a:lnTo>
                <a:lnTo>
                  <a:pt x="1092581" y="0"/>
                </a:lnTo>
                <a:close/>
              </a:path>
              <a:path w="1197610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32"/>
                </a:lnTo>
                <a:lnTo>
                  <a:pt x="74104" y="295655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08753" y="2527426"/>
            <a:ext cx="1205230" cy="328930"/>
          </a:xfrm>
          <a:custGeom>
            <a:avLst/>
            <a:gdLst/>
            <a:ahLst/>
            <a:cxnLst/>
            <a:rect l="l" t="t" r="r" b="b"/>
            <a:pathLst>
              <a:path w="1205229" h="328930">
                <a:moveTo>
                  <a:pt x="1100201" y="0"/>
                </a:moveTo>
                <a:lnTo>
                  <a:pt x="1095502" y="13335"/>
                </a:lnTo>
                <a:lnTo>
                  <a:pt x="1114552" y="21595"/>
                </a:lnTo>
                <a:lnTo>
                  <a:pt x="1130935" y="33035"/>
                </a:lnTo>
                <a:lnTo>
                  <a:pt x="1155700" y="65405"/>
                </a:lnTo>
                <a:lnTo>
                  <a:pt x="1170273" y="109156"/>
                </a:lnTo>
                <a:lnTo>
                  <a:pt x="1175131" y="162813"/>
                </a:lnTo>
                <a:lnTo>
                  <a:pt x="1173896" y="191789"/>
                </a:lnTo>
                <a:lnTo>
                  <a:pt x="1164093" y="241788"/>
                </a:lnTo>
                <a:lnTo>
                  <a:pt x="1144551" y="280840"/>
                </a:lnTo>
                <a:lnTo>
                  <a:pt x="1114746" y="307232"/>
                </a:lnTo>
                <a:lnTo>
                  <a:pt x="1096010" y="315595"/>
                </a:lnTo>
                <a:lnTo>
                  <a:pt x="1100201" y="328930"/>
                </a:lnTo>
                <a:lnTo>
                  <a:pt x="1145032" y="307879"/>
                </a:lnTo>
                <a:lnTo>
                  <a:pt x="1178052" y="271399"/>
                </a:lnTo>
                <a:lnTo>
                  <a:pt x="1198340" y="222599"/>
                </a:lnTo>
                <a:lnTo>
                  <a:pt x="1205103" y="164464"/>
                </a:lnTo>
                <a:lnTo>
                  <a:pt x="1203392" y="134346"/>
                </a:lnTo>
                <a:lnTo>
                  <a:pt x="1189779" y="80918"/>
                </a:lnTo>
                <a:lnTo>
                  <a:pt x="1162923" y="37415"/>
                </a:lnTo>
                <a:lnTo>
                  <a:pt x="1124061" y="8598"/>
                </a:lnTo>
                <a:lnTo>
                  <a:pt x="1100201" y="0"/>
                </a:lnTo>
                <a:close/>
              </a:path>
              <a:path w="1205229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232"/>
                </a:lnTo>
                <a:lnTo>
                  <a:pt x="74104" y="295655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8409" y="2527426"/>
            <a:ext cx="1228090" cy="328930"/>
          </a:xfrm>
          <a:custGeom>
            <a:avLst/>
            <a:gdLst/>
            <a:ahLst/>
            <a:cxnLst/>
            <a:rect l="l" t="t" r="r" b="b"/>
            <a:pathLst>
              <a:path w="1228090" h="328930">
                <a:moveTo>
                  <a:pt x="1123061" y="0"/>
                </a:moveTo>
                <a:lnTo>
                  <a:pt x="1118362" y="13335"/>
                </a:lnTo>
                <a:lnTo>
                  <a:pt x="1137412" y="21595"/>
                </a:lnTo>
                <a:lnTo>
                  <a:pt x="1153794" y="33035"/>
                </a:lnTo>
                <a:lnTo>
                  <a:pt x="1178560" y="65405"/>
                </a:lnTo>
                <a:lnTo>
                  <a:pt x="1193133" y="109156"/>
                </a:lnTo>
                <a:lnTo>
                  <a:pt x="1197990" y="162813"/>
                </a:lnTo>
                <a:lnTo>
                  <a:pt x="1196756" y="191789"/>
                </a:lnTo>
                <a:lnTo>
                  <a:pt x="1186953" y="241788"/>
                </a:lnTo>
                <a:lnTo>
                  <a:pt x="1167411" y="280840"/>
                </a:lnTo>
                <a:lnTo>
                  <a:pt x="1137606" y="307232"/>
                </a:lnTo>
                <a:lnTo>
                  <a:pt x="1118869" y="315595"/>
                </a:lnTo>
                <a:lnTo>
                  <a:pt x="1123061" y="328930"/>
                </a:lnTo>
                <a:lnTo>
                  <a:pt x="1167892" y="307879"/>
                </a:lnTo>
                <a:lnTo>
                  <a:pt x="1200912" y="271399"/>
                </a:lnTo>
                <a:lnTo>
                  <a:pt x="1221200" y="222599"/>
                </a:lnTo>
                <a:lnTo>
                  <a:pt x="1227963" y="164464"/>
                </a:lnTo>
                <a:lnTo>
                  <a:pt x="1226252" y="134346"/>
                </a:lnTo>
                <a:lnTo>
                  <a:pt x="1212639" y="80918"/>
                </a:lnTo>
                <a:lnTo>
                  <a:pt x="1185783" y="37415"/>
                </a:lnTo>
                <a:lnTo>
                  <a:pt x="1146921" y="8598"/>
                </a:lnTo>
                <a:lnTo>
                  <a:pt x="1123061" y="0"/>
                </a:lnTo>
                <a:close/>
              </a:path>
              <a:path w="1228090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2"/>
                </a:lnTo>
                <a:lnTo>
                  <a:pt x="74104" y="295655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93494" y="2425954"/>
            <a:ext cx="5679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46405" algn="l"/>
                <a:tab pos="893444" algn="l"/>
                <a:tab pos="1405255" algn="l"/>
                <a:tab pos="2832100" algn="l"/>
                <a:tab pos="3952240" algn="l"/>
                <a:tab pos="4652010" algn="l"/>
              </a:tabLst>
            </a:pPr>
            <a:r>
              <a:rPr dirty="0" sz="2800" spc="-5">
                <a:latin typeface="Cambria Math"/>
                <a:cs typeface="Cambria Math"/>
              </a:rPr>
              <a:t>𝜑	𝑥	=	𝑥</a:t>
            </a:r>
            <a:r>
              <a:rPr dirty="0" sz="2800" spc="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𝑥</a:t>
            </a:r>
            <a:r>
              <a:rPr dirty="0" baseline="-16260" sz="3075" spc="-37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5">
                <a:latin typeface="Cambria Math"/>
                <a:cs typeface="Cambria Math"/>
              </a:rPr>
              <a:t>𝑥</a:t>
            </a:r>
            <a:r>
              <a:rPr dirty="0" baseline="-16260" sz="3075" spc="7">
                <a:latin typeface="Cambria Math"/>
                <a:cs typeface="Cambria Math"/>
              </a:rPr>
              <a:t>2	</a:t>
            </a:r>
            <a:r>
              <a:rPr dirty="0" baseline="27100" sz="3075" spc="67">
                <a:latin typeface="Cambria Math"/>
                <a:cs typeface="Cambria Math"/>
              </a:rPr>
              <a:t>2</a:t>
            </a:r>
            <a:r>
              <a:rPr dirty="0" baseline="27100" sz="3075" spc="209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	𝑥 −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60">
                <a:latin typeface="Cambria Math"/>
                <a:cs typeface="Cambria Math"/>
              </a:rPr>
              <a:t>𝑥</a:t>
            </a:r>
            <a:r>
              <a:rPr dirty="0" baseline="-16260" sz="3075" spc="89">
                <a:latin typeface="Cambria Math"/>
                <a:cs typeface="Cambria Math"/>
              </a:rPr>
              <a:t>𝑛</a:t>
            </a:r>
            <a:endParaRPr baseline="-16260" sz="307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9330" y="2392426"/>
            <a:ext cx="34524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89300" algn="l"/>
              </a:tabLst>
            </a:pPr>
            <a:r>
              <a:rPr dirty="0" sz="2050" spc="45">
                <a:latin typeface="Cambria Math"/>
                <a:cs typeface="Cambria Math"/>
              </a:rPr>
              <a:t>2</a:t>
            </a:r>
            <a:r>
              <a:rPr dirty="0" sz="2050" spc="45">
                <a:latin typeface="Cambria Math"/>
                <a:cs typeface="Cambria Math"/>
              </a:rPr>
              <a:t>	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16625" y="320801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85689" y="320801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91539" y="3107562"/>
            <a:ext cx="7057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34945" algn="l"/>
                <a:tab pos="5243195" algn="l"/>
              </a:tabLst>
            </a:pPr>
            <a:r>
              <a:rPr dirty="0" sz="2800" spc="-5">
                <a:latin typeface="宋体"/>
                <a:cs typeface="宋体"/>
              </a:rPr>
              <a:t>其中，互异</a:t>
            </a:r>
            <a:r>
              <a:rPr dirty="0" sz="2800" spc="-15">
                <a:latin typeface="宋体"/>
                <a:cs typeface="宋体"/>
              </a:rPr>
              <a:t>的</a:t>
            </a:r>
            <a:r>
              <a:rPr dirty="0" sz="2800">
                <a:latin typeface="Times New Roman"/>
                <a:cs typeface="Times New Roman"/>
              </a:rPr>
              <a:t>x</a:t>
            </a:r>
            <a:r>
              <a:rPr dirty="0" baseline="-21021" sz="2775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,	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r>
              <a:rPr dirty="0" baseline="-21021" sz="2775" spc="7">
                <a:latin typeface="Times New Roman"/>
                <a:cs typeface="Times New Roman"/>
              </a:rPr>
              <a:t>2</a:t>
            </a:r>
            <a:r>
              <a:rPr dirty="0" sz="2800" spc="5">
                <a:latin typeface="Times New Roman"/>
                <a:cs typeface="Times New Roman"/>
              </a:rPr>
              <a:t>, </a:t>
            </a:r>
            <a:r>
              <a:rPr dirty="0" sz="2800" spc="-5">
                <a:latin typeface="Times New Roman"/>
                <a:cs typeface="Times New Roman"/>
              </a:rPr>
              <a:t>…, </a:t>
            </a:r>
            <a:r>
              <a:rPr dirty="0" sz="2800" spc="5">
                <a:latin typeface="Times New Roman"/>
                <a:cs typeface="Times New Roman"/>
              </a:rPr>
              <a:t>x</a:t>
            </a:r>
            <a:r>
              <a:rPr dirty="0" baseline="-21021" sz="2775" spc="7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 spc="-415">
                <a:latin typeface="宋体"/>
                <a:cs typeface="宋体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𝑎,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	</a:t>
            </a:r>
            <a:r>
              <a:rPr dirty="0" sz="2800" spc="-5">
                <a:latin typeface="宋体"/>
                <a:cs typeface="宋体"/>
              </a:rPr>
              <a:t>内任取，有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8754" y="4184725"/>
            <a:ext cx="187960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54502" y="404533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40"/>
                </a:lnTo>
                <a:lnTo>
                  <a:pt x="342078" y="307232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32"/>
                </a:lnTo>
                <a:lnTo>
                  <a:pt x="74104" y="295656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31594" y="3825366"/>
            <a:ext cx="2966085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41959" algn="l"/>
                <a:tab pos="1539875" algn="l"/>
                <a:tab pos="1887220" algn="l"/>
              </a:tabLst>
            </a:pP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20">
                <a:latin typeface="Cambria Math"/>
                <a:cs typeface="Cambria Math"/>
              </a:rPr>
              <a:t>𝜌(𝑥)𝜑	</a:t>
            </a:r>
            <a:r>
              <a:rPr dirty="0" sz="2800" spc="-5">
                <a:latin typeface="Cambria Math"/>
                <a:cs typeface="Cambria Math"/>
              </a:rPr>
              <a:t>𝑥	𝑑𝑥 &gt;</a:t>
            </a:r>
            <a:r>
              <a:rPr dirty="0" sz="2800" spc="3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1539" y="4680584"/>
            <a:ext cx="69062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但对任意的求积系</a:t>
            </a:r>
            <a:r>
              <a:rPr dirty="0" sz="2800" spc="-20">
                <a:latin typeface="宋体"/>
                <a:cs typeface="宋体"/>
              </a:rPr>
              <a:t>数</a:t>
            </a:r>
            <a:r>
              <a:rPr dirty="0" sz="2800" spc="30">
                <a:latin typeface="Cambria Math"/>
                <a:cs typeface="Cambria Math"/>
              </a:rPr>
              <a:t>𝐴</a:t>
            </a:r>
            <a:r>
              <a:rPr dirty="0" baseline="-16260" sz="3075" spc="44">
                <a:latin typeface="Cambria Math"/>
                <a:cs typeface="Cambria Math"/>
              </a:rPr>
              <a:t>𝑖</a:t>
            </a:r>
            <a:r>
              <a:rPr dirty="0" baseline="-16260" sz="3075" spc="51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(𝑖</a:t>
            </a:r>
            <a:r>
              <a:rPr dirty="0" sz="2800" spc="2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1,2,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𝑛)</a:t>
            </a:r>
            <a:r>
              <a:rPr dirty="0" sz="2800" spc="1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恒有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83054" y="5550509"/>
            <a:ext cx="46545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6194" y="5219776"/>
            <a:ext cx="4959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6001" y="5364581"/>
            <a:ext cx="1801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latin typeface="Cambria Math"/>
                <a:cs typeface="Cambria Math"/>
              </a:rPr>
              <a:t>𝐴</a:t>
            </a:r>
            <a:r>
              <a:rPr dirty="0" baseline="-16260" sz="3075" spc="112">
                <a:latin typeface="Cambria Math"/>
                <a:cs typeface="Cambria Math"/>
              </a:rPr>
              <a:t>𝑖</a:t>
            </a:r>
            <a:r>
              <a:rPr dirty="0" sz="2800" spc="75">
                <a:latin typeface="Cambria Math"/>
                <a:cs typeface="Cambria Math"/>
              </a:rPr>
              <a:t>𝜑(𝑥</a:t>
            </a:r>
            <a:r>
              <a:rPr dirty="0" baseline="-16260" sz="3075" spc="112">
                <a:latin typeface="Cambria Math"/>
                <a:cs typeface="Cambria Math"/>
              </a:rPr>
              <a:t>𝑖</a:t>
            </a:r>
            <a:r>
              <a:rPr dirty="0" sz="2800" spc="75">
                <a:latin typeface="Cambria Math"/>
                <a:cs typeface="Cambria Math"/>
              </a:rPr>
              <a:t>)</a:t>
            </a:r>
            <a:r>
              <a:rPr dirty="0" sz="2800" spc="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4590" y="614690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3" y="0"/>
                </a:moveTo>
                <a:lnTo>
                  <a:pt x="322834" y="13347"/>
                </a:lnTo>
                <a:lnTo>
                  <a:pt x="341884" y="21611"/>
                </a:lnTo>
                <a:lnTo>
                  <a:pt x="358266" y="33048"/>
                </a:lnTo>
                <a:lnTo>
                  <a:pt x="383032" y="65455"/>
                </a:lnTo>
                <a:lnTo>
                  <a:pt x="397605" y="109166"/>
                </a:lnTo>
                <a:lnTo>
                  <a:pt x="402463" y="162801"/>
                </a:lnTo>
                <a:lnTo>
                  <a:pt x="401228" y="191814"/>
                </a:lnTo>
                <a:lnTo>
                  <a:pt x="391425" y="241839"/>
                </a:lnTo>
                <a:lnTo>
                  <a:pt x="371883" y="280904"/>
                </a:lnTo>
                <a:lnTo>
                  <a:pt x="342078" y="307255"/>
                </a:lnTo>
                <a:lnTo>
                  <a:pt x="323341" y="315556"/>
                </a:lnTo>
                <a:lnTo>
                  <a:pt x="327533" y="328904"/>
                </a:lnTo>
                <a:lnTo>
                  <a:pt x="372364" y="307867"/>
                </a:lnTo>
                <a:lnTo>
                  <a:pt x="405384" y="271437"/>
                </a:lnTo>
                <a:lnTo>
                  <a:pt x="425672" y="222646"/>
                </a:lnTo>
                <a:lnTo>
                  <a:pt x="432435" y="164541"/>
                </a:lnTo>
                <a:lnTo>
                  <a:pt x="430724" y="134387"/>
                </a:lnTo>
                <a:lnTo>
                  <a:pt x="417111" y="80941"/>
                </a:lnTo>
                <a:lnTo>
                  <a:pt x="390255" y="37433"/>
                </a:lnTo>
                <a:lnTo>
                  <a:pt x="351393" y="8610"/>
                </a:lnTo>
                <a:lnTo>
                  <a:pt x="327533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88"/>
                </a:lnTo>
                <a:lnTo>
                  <a:pt x="27050" y="57645"/>
                </a:lnTo>
                <a:lnTo>
                  <a:pt x="6762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54" y="291574"/>
                </a:lnTo>
                <a:lnTo>
                  <a:pt x="80968" y="320311"/>
                </a:lnTo>
                <a:lnTo>
                  <a:pt x="104901" y="328904"/>
                </a:lnTo>
                <a:lnTo>
                  <a:pt x="108965" y="315556"/>
                </a:lnTo>
                <a:lnTo>
                  <a:pt x="90249" y="307255"/>
                </a:lnTo>
                <a:lnTo>
                  <a:pt x="74104" y="295705"/>
                </a:lnTo>
                <a:lnTo>
                  <a:pt x="49530" y="262851"/>
                </a:lnTo>
                <a:lnTo>
                  <a:pt x="34845" y="218160"/>
                </a:lnTo>
                <a:lnTo>
                  <a:pt x="29972" y="162801"/>
                </a:lnTo>
                <a:lnTo>
                  <a:pt x="31188" y="134743"/>
                </a:lnTo>
                <a:lnTo>
                  <a:pt x="40955" y="86070"/>
                </a:lnTo>
                <a:lnTo>
                  <a:pt x="60577" y="47662"/>
                </a:lnTo>
                <a:lnTo>
                  <a:pt x="90624" y="21611"/>
                </a:lnTo>
                <a:lnTo>
                  <a:pt x="109600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916939" y="6046419"/>
            <a:ext cx="9001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4490" algn="l"/>
                <a:tab pos="5790565" algn="l"/>
              </a:tabLst>
            </a:pPr>
            <a:r>
              <a:rPr dirty="0" sz="2800" spc="-5">
                <a:latin typeface="宋体"/>
                <a:cs typeface="宋体"/>
              </a:rPr>
              <a:t>可见</a:t>
            </a:r>
            <a:r>
              <a:rPr dirty="0" sz="2800" spc="-10"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求积公式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对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2n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次多项式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𝜑</a:t>
            </a:r>
            <a:r>
              <a:rPr dirty="0" sz="280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800" spc="-5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dirty="0" sz="280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不能成为精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确</a:t>
            </a:r>
            <a:r>
              <a:rPr dirty="0" sz="2800" spc="-5">
                <a:solidFill>
                  <a:srgbClr val="FF0000"/>
                </a:solidFill>
                <a:latin typeface="宋体"/>
                <a:cs typeface="宋体"/>
              </a:rPr>
              <a:t>等</a:t>
            </a:r>
            <a:r>
              <a:rPr dirty="0" sz="2800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70" y="189496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5"/>
                </a:lnTo>
                <a:lnTo>
                  <a:pt x="327532" y="328930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1539" y="1109624"/>
            <a:ext cx="10358755" cy="169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3048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  <a:tab pos="3404870" algn="l"/>
                <a:tab pos="3752215" algn="l"/>
              </a:tabLst>
            </a:pPr>
            <a:r>
              <a:rPr dirty="0" sz="2800" spc="-5">
                <a:latin typeface="宋体"/>
                <a:cs typeface="宋体"/>
              </a:rPr>
              <a:t>定义：对于求积公式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1)</a:t>
            </a:r>
            <a:r>
              <a:rPr dirty="0" sz="2800" spc="-5">
                <a:latin typeface="宋体"/>
                <a:cs typeface="宋体"/>
              </a:rPr>
              <a:t>，其中</a:t>
            </a:r>
            <a:r>
              <a:rPr dirty="0" sz="2800">
                <a:latin typeface="Cambria Math"/>
                <a:cs typeface="Cambria Math"/>
              </a:rPr>
              <a:t>𝐴</a:t>
            </a:r>
            <a:r>
              <a:rPr dirty="0" baseline="-16260" sz="3075" spc="577">
                <a:latin typeface="Cambria Math"/>
                <a:cs typeface="Cambria Math"/>
              </a:rPr>
              <a:t>𝑖</a:t>
            </a:r>
            <a:r>
              <a:rPr dirty="0" sz="2800" spc="-5">
                <a:latin typeface="宋体"/>
                <a:cs typeface="宋体"/>
              </a:rPr>
              <a:t>由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>
                <a:latin typeface="Times New Roman"/>
                <a:cs typeface="Times New Roman"/>
              </a:rPr>
              <a:t>2)</a:t>
            </a:r>
            <a:r>
              <a:rPr dirty="0" sz="2800" spc="-5">
                <a:latin typeface="宋体"/>
                <a:cs typeface="宋体"/>
              </a:rPr>
              <a:t>确定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如果</a:t>
            </a:r>
            <a:r>
              <a:rPr dirty="0" sz="2800">
                <a:latin typeface="宋体"/>
                <a:cs typeface="宋体"/>
              </a:rPr>
              <a:t>对</a:t>
            </a:r>
            <a:r>
              <a:rPr dirty="0" sz="2800" spc="-5">
                <a:latin typeface="宋体"/>
                <a:cs typeface="宋体"/>
              </a:rPr>
              <a:t>于任</a:t>
            </a:r>
            <a:r>
              <a:rPr dirty="0" sz="2800">
                <a:latin typeface="宋体"/>
                <a:cs typeface="宋体"/>
              </a:rPr>
              <a:t>何</a:t>
            </a:r>
            <a:r>
              <a:rPr dirty="0" sz="2800" spc="-5">
                <a:latin typeface="宋体"/>
                <a:cs typeface="宋体"/>
              </a:rPr>
              <a:t>次数不 </a:t>
            </a:r>
            <a:r>
              <a:rPr dirty="0" sz="2800" spc="-5">
                <a:latin typeface="宋体"/>
                <a:cs typeface="宋体"/>
              </a:rPr>
              <a:t>高</a:t>
            </a:r>
            <a:r>
              <a:rPr dirty="0" sz="2800" spc="-10">
                <a:latin typeface="宋体"/>
                <a:cs typeface="宋体"/>
              </a:rPr>
              <a:t>于</a:t>
            </a:r>
            <a:r>
              <a:rPr dirty="0" sz="2800">
                <a:latin typeface="Times New Roman"/>
                <a:cs typeface="Times New Roman"/>
              </a:rPr>
              <a:t>2n-1</a:t>
            </a:r>
            <a:r>
              <a:rPr dirty="0" sz="2800" spc="-5">
                <a:latin typeface="宋体"/>
                <a:cs typeface="宋体"/>
              </a:rPr>
              <a:t>的多项式</a:t>
            </a:r>
            <a:r>
              <a:rPr dirty="0" sz="2800" spc="-5">
                <a:latin typeface="Cambria Math"/>
                <a:cs typeface="Cambria Math"/>
              </a:rPr>
              <a:t>𝑓	𝑥	</a:t>
            </a:r>
            <a:r>
              <a:rPr dirty="0" sz="2800" spc="-5">
                <a:latin typeface="宋体"/>
                <a:cs typeface="宋体"/>
              </a:rPr>
              <a:t>，式</a:t>
            </a: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 spc="-5">
                <a:latin typeface="宋体"/>
                <a:cs typeface="宋体"/>
              </a:rPr>
              <a:t>成为精确等式，则称式</a:t>
            </a:r>
            <a:r>
              <a:rPr dirty="0" sz="2800">
                <a:latin typeface="Times New Roman"/>
                <a:cs typeface="Times New Roman"/>
              </a:rPr>
              <a:t>(1)</a:t>
            </a:r>
            <a:r>
              <a:rPr dirty="0" sz="2800" spc="5">
                <a:latin typeface="宋体"/>
                <a:cs typeface="宋体"/>
              </a:rPr>
              <a:t>为</a:t>
            </a:r>
            <a:r>
              <a:rPr dirty="0" sz="2800" spc="-5">
                <a:latin typeface="Times New Roman"/>
                <a:cs typeface="Times New Roman"/>
              </a:rPr>
              <a:t>Gauss  </a:t>
            </a:r>
            <a:r>
              <a:rPr dirty="0" sz="2800" spc="-5">
                <a:latin typeface="宋体"/>
                <a:cs typeface="宋体"/>
              </a:rPr>
              <a:t>型求积公式。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901213"/>
            <a:ext cx="10092690" cy="1135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根据</a:t>
            </a:r>
            <a:r>
              <a:rPr dirty="0" sz="2800" spc="-750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前面的讨论，</a:t>
            </a:r>
            <a:r>
              <a:rPr dirty="0" sz="2800" spc="-5">
                <a:latin typeface="Times New Roman"/>
                <a:cs typeface="Times New Roman"/>
              </a:rPr>
              <a:t>Gauss</a:t>
            </a:r>
            <a:r>
              <a:rPr dirty="0" sz="2800" spc="-5">
                <a:latin typeface="宋体"/>
                <a:cs typeface="宋体"/>
              </a:rPr>
              <a:t>型求积公式是具有最高</a:t>
            </a:r>
            <a:r>
              <a:rPr dirty="0" sz="2800">
                <a:latin typeface="宋体"/>
                <a:cs typeface="宋体"/>
              </a:rPr>
              <a:t>代</a:t>
            </a:r>
            <a:r>
              <a:rPr dirty="0" sz="2800" spc="-5">
                <a:latin typeface="宋体"/>
                <a:cs typeface="宋体"/>
              </a:rPr>
              <a:t>数精</a:t>
            </a:r>
            <a:r>
              <a:rPr dirty="0" sz="2800">
                <a:latin typeface="宋体"/>
                <a:cs typeface="宋体"/>
              </a:rPr>
              <a:t>确</a:t>
            </a:r>
            <a:r>
              <a:rPr dirty="0" sz="2800" spc="-5">
                <a:latin typeface="宋体"/>
                <a:cs typeface="宋体"/>
              </a:rPr>
              <a:t>度的求 积公式，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个节点的</a:t>
            </a:r>
            <a:r>
              <a:rPr dirty="0" sz="2800" spc="-5">
                <a:latin typeface="Times New Roman"/>
                <a:cs typeface="Times New Roman"/>
              </a:rPr>
              <a:t>Gauss</a:t>
            </a:r>
            <a:r>
              <a:rPr dirty="0" sz="2800" spc="-5">
                <a:latin typeface="宋体"/>
                <a:cs typeface="宋体"/>
              </a:rPr>
              <a:t>型求积公式的代数精</a:t>
            </a:r>
            <a:r>
              <a:rPr dirty="0" sz="2800" spc="5">
                <a:latin typeface="宋体"/>
                <a:cs typeface="宋体"/>
              </a:rPr>
              <a:t>确</a:t>
            </a:r>
            <a:r>
              <a:rPr dirty="0" sz="2800" spc="-5">
                <a:latin typeface="宋体"/>
                <a:cs typeface="宋体"/>
              </a:rPr>
              <a:t>度</a:t>
            </a:r>
            <a:r>
              <a:rPr dirty="0" sz="2800" spc="-25">
                <a:latin typeface="宋体"/>
                <a:cs typeface="宋体"/>
              </a:rPr>
              <a:t>是</a:t>
            </a:r>
            <a:r>
              <a:rPr dirty="0" sz="2800">
                <a:latin typeface="Times New Roman"/>
                <a:cs typeface="Times New Roman"/>
              </a:rPr>
              <a:t>2n-1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91985" y="120649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514" y="1397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08065" y="120649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253898"/>
            <a:ext cx="7981950" cy="1303655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Gauss-Legendre</a:t>
            </a:r>
            <a:r>
              <a:rPr dirty="0" sz="2800" spc="-5">
                <a:latin typeface="宋体"/>
                <a:cs typeface="宋体"/>
              </a:rPr>
              <a:t>求积公式</a:t>
            </a:r>
            <a:endParaRPr sz="2800">
              <a:latin typeface="宋体"/>
              <a:cs typeface="宋体"/>
            </a:endParaRPr>
          </a:p>
          <a:p>
            <a:pPr marL="241300" indent="-229235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给定权函</a:t>
            </a:r>
            <a:r>
              <a:rPr dirty="0" sz="2800" spc="-10">
                <a:latin typeface="宋体"/>
                <a:cs typeface="宋体"/>
              </a:rPr>
              <a:t>数</a:t>
            </a:r>
            <a:r>
              <a:rPr dirty="0" sz="2800" spc="25">
                <a:latin typeface="Cambria Math"/>
                <a:cs typeface="Cambria Math"/>
              </a:rPr>
              <a:t>𝜌(𝑥)</a:t>
            </a:r>
            <a:r>
              <a:rPr dirty="0" sz="2800" spc="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≡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1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积分区间</a:t>
            </a:r>
            <a:r>
              <a:rPr dirty="0" sz="2800" spc="-430">
                <a:latin typeface="宋体"/>
                <a:cs typeface="宋体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−1,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</a:t>
            </a:r>
            <a:r>
              <a:rPr dirty="0" sz="2800" spc="350">
                <a:latin typeface="Cambria Math"/>
                <a:cs typeface="Cambria Math"/>
              </a:rPr>
              <a:t> </a:t>
            </a:r>
            <a:r>
              <a:rPr dirty="0" sz="2800" spc="-5">
                <a:latin typeface="宋体"/>
                <a:cs typeface="宋体"/>
              </a:rPr>
              <a:t>，求积公式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8754" y="2117598"/>
            <a:ext cx="3644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latin typeface="Cambria Math"/>
                <a:cs typeface="Cambria Math"/>
              </a:rPr>
              <a:t>−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594" y="1757934"/>
            <a:ext cx="384175" cy="587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>
              <a:lnSpc>
                <a:spcPts val="1764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65"/>
              </a:lnSpc>
            </a:pPr>
            <a:r>
              <a:rPr dirty="0" sz="2800" spc="-310">
                <a:latin typeface="Cambria Math"/>
                <a:cs typeface="Cambria Math"/>
              </a:rPr>
              <a:t>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5945" y="1978279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662"/>
                </a:lnTo>
                <a:lnTo>
                  <a:pt x="432435" y="164592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185030" y="2062734"/>
            <a:ext cx="465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80">
                <a:latin typeface="Cambria Math"/>
                <a:cs typeface="Cambria Math"/>
              </a:rPr>
              <a:t>𝑖</a:t>
            </a:r>
            <a:r>
              <a:rPr dirty="0" sz="2050" spc="-50">
                <a:latin typeface="Cambria Math"/>
                <a:cs typeface="Cambria Math"/>
              </a:rPr>
              <a:t>=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8930" y="2045970"/>
            <a:ext cx="7708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6115" algn="l"/>
              </a:tabLst>
            </a:pPr>
            <a:r>
              <a:rPr dirty="0" sz="2050" spc="204">
                <a:latin typeface="Cambria Math"/>
                <a:cs typeface="Cambria Math"/>
              </a:rPr>
              <a:t>𝑖</a:t>
            </a:r>
            <a:r>
              <a:rPr dirty="0" sz="2050" spc="204">
                <a:latin typeface="Cambria Math"/>
                <a:cs typeface="Cambria Math"/>
              </a:rPr>
              <a:t>	</a:t>
            </a: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8417" y="1876805"/>
            <a:ext cx="35471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03860" algn="l"/>
                <a:tab pos="751205" algn="l"/>
                <a:tab pos="2367280" algn="l"/>
              </a:tabLst>
            </a:pPr>
            <a:r>
              <a:rPr dirty="0" sz="2800" spc="-5">
                <a:latin typeface="Cambria Math"/>
                <a:cs typeface="Cambria Math"/>
              </a:rPr>
              <a:t>𝑓	𝑥	𝑑𝑥</a:t>
            </a:r>
            <a:r>
              <a:rPr dirty="0" sz="2800" spc="2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≈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31165" sz="3075" spc="390">
                <a:latin typeface="Cambria Math"/>
                <a:cs typeface="Cambria Math"/>
              </a:rPr>
              <a:t>𝑛	</a:t>
            </a:r>
            <a:r>
              <a:rPr dirty="0" sz="2800" spc="-5">
                <a:latin typeface="Cambria Math"/>
                <a:cs typeface="Cambria Math"/>
              </a:rPr>
              <a:t>𝐴 </a:t>
            </a:r>
            <a:r>
              <a:rPr dirty="0" sz="2800" spc="20">
                <a:latin typeface="Cambria Math"/>
                <a:cs typeface="Cambria Math"/>
              </a:rPr>
              <a:t>𝑓(𝑥</a:t>
            </a:r>
            <a:r>
              <a:rPr dirty="0" sz="2800" spc="-1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7145" y="2934716"/>
            <a:ext cx="116839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6194" y="2765551"/>
            <a:ext cx="1236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dirty="0" sz="2800" spc="-5">
                <a:latin typeface="Cambria Math"/>
                <a:cs typeface="Cambria Math"/>
              </a:rPr>
              <a:t>𝐴	=</a:t>
            </a:r>
            <a:r>
              <a:rPr dirty="0" sz="2800" spc="65">
                <a:latin typeface="Cambria Math"/>
                <a:cs typeface="Cambria Math"/>
              </a:rPr>
              <a:t> </a:t>
            </a:r>
            <a:r>
              <a:rPr dirty="0" baseline="-2976" sz="4200" spc="-652">
                <a:latin typeface="Cambria Math"/>
                <a:cs typeface="Cambria Math"/>
              </a:rPr>
              <a:t>׬</a:t>
            </a:r>
            <a:r>
              <a:rPr dirty="0" baseline="46070" sz="3075" spc="-652">
                <a:latin typeface="Cambria Math"/>
                <a:cs typeface="Cambria Math"/>
              </a:rPr>
              <a:t>1</a:t>
            </a:r>
            <a:endParaRPr baseline="46070" sz="307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2111" y="3019805"/>
            <a:ext cx="1572895" cy="22860"/>
          </a:xfrm>
          <a:custGeom>
            <a:avLst/>
            <a:gdLst/>
            <a:ahLst/>
            <a:cxnLst/>
            <a:rect l="l" t="t" r="r" b="b"/>
            <a:pathLst>
              <a:path w="1572895" h="22860">
                <a:moveTo>
                  <a:pt x="1572767" y="0"/>
                </a:moveTo>
                <a:lnTo>
                  <a:pt x="0" y="0"/>
                </a:lnTo>
                <a:lnTo>
                  <a:pt x="0" y="22860"/>
                </a:lnTo>
                <a:lnTo>
                  <a:pt x="1572767" y="22860"/>
                </a:lnTo>
                <a:lnTo>
                  <a:pt x="1572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62222" y="2652776"/>
            <a:ext cx="81343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𝐿</a:t>
            </a:r>
            <a:r>
              <a:rPr dirty="0" baseline="-13468" sz="2475" spc="195">
                <a:latin typeface="Cambria Math"/>
                <a:cs typeface="Cambria Math"/>
              </a:rPr>
              <a:t>𝑛</a:t>
            </a:r>
            <a:r>
              <a:rPr dirty="0" baseline="-13468" sz="2475" spc="165">
                <a:latin typeface="Cambria Math"/>
                <a:cs typeface="Cambria Math"/>
              </a:rPr>
              <a:t> </a:t>
            </a:r>
            <a:r>
              <a:rPr dirty="0" sz="2050" spc="55">
                <a:latin typeface="Cambria Math"/>
                <a:cs typeface="Cambria Math"/>
              </a:rPr>
              <a:t>(𝑥)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1022" y="3148075"/>
            <a:ext cx="1765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4977" y="3039872"/>
            <a:ext cx="204851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6775" sz="3075" spc="-7">
                <a:latin typeface="Cambria Math"/>
                <a:cs typeface="Cambria Math"/>
              </a:rPr>
              <a:t>−1 </a:t>
            </a:r>
            <a:r>
              <a:rPr dirty="0" sz="2050" spc="80">
                <a:latin typeface="Cambria Math"/>
                <a:cs typeface="Cambria Math"/>
              </a:rPr>
              <a:t>(𝑥−𝑥</a:t>
            </a:r>
            <a:r>
              <a:rPr dirty="0" baseline="-15151" sz="2475" spc="120">
                <a:latin typeface="Cambria Math"/>
                <a:cs typeface="Cambria Math"/>
              </a:rPr>
              <a:t>𝑖</a:t>
            </a:r>
            <a:r>
              <a:rPr dirty="0" sz="2050" spc="80">
                <a:latin typeface="Cambria Math"/>
                <a:cs typeface="Cambria Math"/>
              </a:rPr>
              <a:t>)𝐿</a:t>
            </a:r>
            <a:r>
              <a:rPr dirty="0" baseline="25252" sz="2475" spc="120">
                <a:latin typeface="Cambria Math"/>
                <a:cs typeface="Cambria Math"/>
              </a:rPr>
              <a:t>′</a:t>
            </a:r>
            <a:r>
              <a:rPr dirty="0" baseline="25252" sz="2475" spc="359">
                <a:latin typeface="Cambria Math"/>
                <a:cs typeface="Cambria Math"/>
              </a:rPr>
              <a:t> </a:t>
            </a:r>
            <a:r>
              <a:rPr dirty="0" sz="2050" spc="70">
                <a:latin typeface="Cambria Math"/>
                <a:cs typeface="Cambria Math"/>
              </a:rPr>
              <a:t>(𝑥</a:t>
            </a:r>
            <a:r>
              <a:rPr dirty="0" baseline="-15151" sz="2475" spc="104">
                <a:latin typeface="Cambria Math"/>
                <a:cs typeface="Cambria Math"/>
              </a:rPr>
              <a:t>𝑖</a:t>
            </a:r>
            <a:r>
              <a:rPr dirty="0" sz="2050" spc="70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2251" y="2765551"/>
            <a:ext cx="7956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𝑑𝑥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82996" y="3019805"/>
            <a:ext cx="1958339" cy="374015"/>
          </a:xfrm>
          <a:custGeom>
            <a:avLst/>
            <a:gdLst/>
            <a:ahLst/>
            <a:cxnLst/>
            <a:rect l="l" t="t" r="r" b="b"/>
            <a:pathLst>
              <a:path w="1958340" h="374014">
                <a:moveTo>
                  <a:pt x="108204" y="70993"/>
                </a:moveTo>
                <a:lnTo>
                  <a:pt x="105029" y="60579"/>
                </a:lnTo>
                <a:lnTo>
                  <a:pt x="86423" y="67818"/>
                </a:lnTo>
                <a:lnTo>
                  <a:pt x="70078" y="79209"/>
                </a:lnTo>
                <a:lnTo>
                  <a:pt x="44196" y="114300"/>
                </a:lnTo>
                <a:lnTo>
                  <a:pt x="28079" y="161721"/>
                </a:lnTo>
                <a:lnTo>
                  <a:pt x="22733" y="217170"/>
                </a:lnTo>
                <a:lnTo>
                  <a:pt x="24066" y="245745"/>
                </a:lnTo>
                <a:lnTo>
                  <a:pt x="34785" y="297091"/>
                </a:lnTo>
                <a:lnTo>
                  <a:pt x="55994" y="339432"/>
                </a:lnTo>
                <a:lnTo>
                  <a:pt x="86423" y="366293"/>
                </a:lnTo>
                <a:lnTo>
                  <a:pt x="105029" y="373507"/>
                </a:lnTo>
                <a:lnTo>
                  <a:pt x="108204" y="363220"/>
                </a:lnTo>
                <a:lnTo>
                  <a:pt x="93789" y="355739"/>
                </a:lnTo>
                <a:lnTo>
                  <a:pt x="81254" y="344906"/>
                </a:lnTo>
                <a:lnTo>
                  <a:pt x="54940" y="292557"/>
                </a:lnTo>
                <a:lnTo>
                  <a:pt x="47078" y="244602"/>
                </a:lnTo>
                <a:lnTo>
                  <a:pt x="46101" y="217043"/>
                </a:lnTo>
                <a:lnTo>
                  <a:pt x="47078" y="189674"/>
                </a:lnTo>
                <a:lnTo>
                  <a:pt x="54940" y="141668"/>
                </a:lnTo>
                <a:lnTo>
                  <a:pt x="70599" y="103517"/>
                </a:lnTo>
                <a:lnTo>
                  <a:pt x="93789" y="78422"/>
                </a:lnTo>
                <a:lnTo>
                  <a:pt x="108204" y="70993"/>
                </a:lnTo>
                <a:close/>
              </a:path>
              <a:path w="1958340" h="374014">
                <a:moveTo>
                  <a:pt x="852551" y="217043"/>
                </a:moveTo>
                <a:lnTo>
                  <a:pt x="847204" y="161721"/>
                </a:lnTo>
                <a:lnTo>
                  <a:pt x="831202" y="114300"/>
                </a:lnTo>
                <a:lnTo>
                  <a:pt x="805319" y="79209"/>
                </a:lnTo>
                <a:lnTo>
                  <a:pt x="770382" y="60579"/>
                </a:lnTo>
                <a:lnTo>
                  <a:pt x="767207" y="70993"/>
                </a:lnTo>
                <a:lnTo>
                  <a:pt x="781532" y="78422"/>
                </a:lnTo>
                <a:lnTo>
                  <a:pt x="794042" y="89268"/>
                </a:lnTo>
                <a:lnTo>
                  <a:pt x="820407" y="141668"/>
                </a:lnTo>
                <a:lnTo>
                  <a:pt x="828306" y="189674"/>
                </a:lnTo>
                <a:lnTo>
                  <a:pt x="829310" y="217170"/>
                </a:lnTo>
                <a:lnTo>
                  <a:pt x="828306" y="244602"/>
                </a:lnTo>
                <a:lnTo>
                  <a:pt x="820407" y="292557"/>
                </a:lnTo>
                <a:lnTo>
                  <a:pt x="804722" y="330682"/>
                </a:lnTo>
                <a:lnTo>
                  <a:pt x="767207" y="363220"/>
                </a:lnTo>
                <a:lnTo>
                  <a:pt x="770382" y="373507"/>
                </a:lnTo>
                <a:lnTo>
                  <a:pt x="805319" y="354939"/>
                </a:lnTo>
                <a:lnTo>
                  <a:pt x="831202" y="319786"/>
                </a:lnTo>
                <a:lnTo>
                  <a:pt x="847204" y="272415"/>
                </a:lnTo>
                <a:lnTo>
                  <a:pt x="851217" y="245745"/>
                </a:lnTo>
                <a:lnTo>
                  <a:pt x="852551" y="217043"/>
                </a:lnTo>
                <a:close/>
              </a:path>
              <a:path w="1958340" h="374014">
                <a:moveTo>
                  <a:pt x="1958340" y="0"/>
                </a:moveTo>
                <a:lnTo>
                  <a:pt x="0" y="0"/>
                </a:lnTo>
                <a:lnTo>
                  <a:pt x="0" y="22860"/>
                </a:lnTo>
                <a:lnTo>
                  <a:pt x="1958340" y="22860"/>
                </a:lnTo>
                <a:lnTo>
                  <a:pt x="1958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574917" y="2652776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9260" y="3170936"/>
            <a:ext cx="1060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340">
                <a:latin typeface="Cambria Math"/>
                <a:cs typeface="Cambria Math"/>
              </a:rPr>
              <a:t>𝑖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1609" y="3039872"/>
            <a:ext cx="7080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70">
                <a:latin typeface="Cambria Math"/>
                <a:cs typeface="Cambria Math"/>
              </a:rPr>
              <a:t>1−𝑥</a:t>
            </a:r>
            <a:r>
              <a:rPr dirty="0" baseline="28619" sz="2475" spc="104">
                <a:latin typeface="Cambria Math"/>
                <a:cs typeface="Cambria Math"/>
              </a:rPr>
              <a:t>2</a:t>
            </a:r>
            <a:endParaRPr baseline="28619" sz="2475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0656" y="3148075"/>
            <a:ext cx="1765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2084" y="3039872"/>
            <a:ext cx="38862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70">
                <a:latin typeface="Cambria Math"/>
                <a:cs typeface="Cambria Math"/>
              </a:rPr>
              <a:t>[𝐿</a:t>
            </a:r>
            <a:r>
              <a:rPr dirty="0" baseline="25252" sz="2475" spc="104">
                <a:latin typeface="Cambria Math"/>
                <a:cs typeface="Cambria Math"/>
              </a:rPr>
              <a:t>′</a:t>
            </a:r>
            <a:endParaRPr baseline="25252" sz="2475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76744" y="3115817"/>
            <a:ext cx="414020" cy="240029"/>
          </a:xfrm>
          <a:custGeom>
            <a:avLst/>
            <a:gdLst/>
            <a:ahLst/>
            <a:cxnLst/>
            <a:rect l="l" t="t" r="r" b="b"/>
            <a:pathLst>
              <a:path w="414020" h="240029">
                <a:moveTo>
                  <a:pt x="337565" y="0"/>
                </a:moveTo>
                <a:lnTo>
                  <a:pt x="334136" y="9779"/>
                </a:lnTo>
                <a:lnTo>
                  <a:pt x="348019" y="15803"/>
                </a:lnTo>
                <a:lnTo>
                  <a:pt x="359949" y="24161"/>
                </a:lnTo>
                <a:lnTo>
                  <a:pt x="384192" y="62882"/>
                </a:lnTo>
                <a:lnTo>
                  <a:pt x="392175" y="118872"/>
                </a:lnTo>
                <a:lnTo>
                  <a:pt x="391292" y="140015"/>
                </a:lnTo>
                <a:lnTo>
                  <a:pt x="377951" y="191897"/>
                </a:lnTo>
                <a:lnTo>
                  <a:pt x="348162" y="224204"/>
                </a:lnTo>
                <a:lnTo>
                  <a:pt x="334518" y="230251"/>
                </a:lnTo>
                <a:lnTo>
                  <a:pt x="337565" y="240030"/>
                </a:lnTo>
                <a:lnTo>
                  <a:pt x="383357" y="212812"/>
                </a:lnTo>
                <a:lnTo>
                  <a:pt x="409130" y="162512"/>
                </a:lnTo>
                <a:lnTo>
                  <a:pt x="414020" y="120142"/>
                </a:lnTo>
                <a:lnTo>
                  <a:pt x="412781" y="98117"/>
                </a:lnTo>
                <a:lnTo>
                  <a:pt x="402875" y="59116"/>
                </a:lnTo>
                <a:lnTo>
                  <a:pt x="370220" y="15462"/>
                </a:lnTo>
                <a:lnTo>
                  <a:pt x="354970" y="6338"/>
                </a:lnTo>
                <a:lnTo>
                  <a:pt x="337565" y="0"/>
                </a:lnTo>
                <a:close/>
              </a:path>
              <a:path w="414020" h="240029">
                <a:moveTo>
                  <a:pt x="76580" y="0"/>
                </a:moveTo>
                <a:lnTo>
                  <a:pt x="30789" y="27396"/>
                </a:lnTo>
                <a:lnTo>
                  <a:pt x="4952" y="77771"/>
                </a:lnTo>
                <a:lnTo>
                  <a:pt x="0" y="120142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4" y="224694"/>
                </a:lnTo>
                <a:lnTo>
                  <a:pt x="76580" y="240030"/>
                </a:lnTo>
                <a:lnTo>
                  <a:pt x="79628" y="230251"/>
                </a:lnTo>
                <a:lnTo>
                  <a:pt x="65912" y="224204"/>
                </a:lnTo>
                <a:lnTo>
                  <a:pt x="54101" y="215788"/>
                </a:lnTo>
                <a:lnTo>
                  <a:pt x="29954" y="176539"/>
                </a:lnTo>
                <a:lnTo>
                  <a:pt x="21971" y="118872"/>
                </a:lnTo>
                <a:lnTo>
                  <a:pt x="22854" y="98367"/>
                </a:lnTo>
                <a:lnTo>
                  <a:pt x="36195" y="47879"/>
                </a:lnTo>
                <a:lnTo>
                  <a:pt x="66127" y="15803"/>
                </a:lnTo>
                <a:lnTo>
                  <a:pt x="80009" y="9779"/>
                </a:lnTo>
                <a:lnTo>
                  <a:pt x="7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025005" y="3039872"/>
            <a:ext cx="6451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05">
                <a:latin typeface="Cambria Math"/>
                <a:cs typeface="Cambria Math"/>
              </a:rPr>
              <a:t>𝑥</a:t>
            </a:r>
            <a:r>
              <a:rPr dirty="0" baseline="-15151" sz="2475" spc="157">
                <a:latin typeface="Cambria Math"/>
                <a:cs typeface="Cambria Math"/>
              </a:rPr>
              <a:t>𝑖</a:t>
            </a:r>
            <a:r>
              <a:rPr dirty="0" baseline="-15151" sz="2475" spc="750">
                <a:latin typeface="Cambria Math"/>
                <a:cs typeface="Cambria Math"/>
              </a:rPr>
              <a:t> </a:t>
            </a:r>
            <a:r>
              <a:rPr dirty="0" sz="2050" spc="35">
                <a:latin typeface="Cambria Math"/>
                <a:cs typeface="Cambria Math"/>
              </a:rPr>
              <a:t>]</a:t>
            </a:r>
            <a:r>
              <a:rPr dirty="0" baseline="20202" sz="2475" spc="52">
                <a:latin typeface="Cambria Math"/>
                <a:cs typeface="Cambria Math"/>
              </a:rPr>
              <a:t>2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54161" y="2765551"/>
            <a:ext cx="1873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𝑖 = 1,2, … ,</a:t>
            </a:r>
            <a:r>
              <a:rPr dirty="0" sz="2800" spc="-1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20570" y="3887470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29433" y="3819271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845"/>
                </a:lnTo>
                <a:lnTo>
                  <a:pt x="391425" y="241859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8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85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831594" y="3718305"/>
            <a:ext cx="1339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045" algn="l"/>
                <a:tab pos="1061085" algn="l"/>
              </a:tabLst>
            </a:pPr>
            <a:r>
              <a:rPr dirty="0" sz="2800" spc="-5">
                <a:latin typeface="Cambria Math"/>
                <a:cs typeface="Cambria Math"/>
              </a:rPr>
              <a:t>𝐿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55264" y="3972305"/>
            <a:ext cx="559435" cy="22860"/>
          </a:xfrm>
          <a:custGeom>
            <a:avLst/>
            <a:gdLst/>
            <a:ahLst/>
            <a:cxnLst/>
            <a:rect l="l" t="t" r="r" b="b"/>
            <a:pathLst>
              <a:path w="559435" h="22860">
                <a:moveTo>
                  <a:pt x="559308" y="0"/>
                </a:moveTo>
                <a:lnTo>
                  <a:pt x="0" y="0"/>
                </a:lnTo>
                <a:lnTo>
                  <a:pt x="0" y="22860"/>
                </a:lnTo>
                <a:lnTo>
                  <a:pt x="559308" y="22860"/>
                </a:lnTo>
                <a:lnTo>
                  <a:pt x="559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447415" y="3604971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74008" y="3972305"/>
            <a:ext cx="502920" cy="22860"/>
          </a:xfrm>
          <a:custGeom>
            <a:avLst/>
            <a:gdLst/>
            <a:ahLst/>
            <a:cxnLst/>
            <a:rect l="l" t="t" r="r" b="b"/>
            <a:pathLst>
              <a:path w="502920" h="22860">
                <a:moveTo>
                  <a:pt x="502920" y="0"/>
                </a:moveTo>
                <a:lnTo>
                  <a:pt x="0" y="0"/>
                </a:lnTo>
                <a:lnTo>
                  <a:pt x="0" y="22860"/>
                </a:lnTo>
                <a:lnTo>
                  <a:pt x="502920" y="22860"/>
                </a:lnTo>
                <a:lnTo>
                  <a:pt x="502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217798" y="3992626"/>
            <a:ext cx="11855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140">
                <a:latin typeface="Cambria Math"/>
                <a:cs typeface="Cambria Math"/>
              </a:rPr>
              <a:t>2</a:t>
            </a:r>
            <a:r>
              <a:rPr dirty="0" baseline="20202" sz="2475" spc="209">
                <a:latin typeface="Cambria Math"/>
                <a:cs typeface="Cambria Math"/>
              </a:rPr>
              <a:t>𝑛</a:t>
            </a:r>
            <a:r>
              <a:rPr dirty="0" sz="2050" spc="140">
                <a:latin typeface="Cambria Math"/>
                <a:cs typeface="Cambria Math"/>
              </a:rPr>
              <a:t>𝑛!</a:t>
            </a:r>
            <a:r>
              <a:rPr dirty="0" sz="2050" spc="-55">
                <a:latin typeface="Cambria Math"/>
                <a:cs typeface="Cambria Math"/>
              </a:rPr>
              <a:t> </a:t>
            </a:r>
            <a:r>
              <a:rPr dirty="0" sz="2050" spc="210">
                <a:latin typeface="Cambria Math"/>
                <a:cs typeface="Cambria Math"/>
              </a:rPr>
              <a:t>𝑑𝑥</a:t>
            </a:r>
            <a:r>
              <a:rPr dirty="0" baseline="20202" sz="2475" spc="315">
                <a:latin typeface="Cambria Math"/>
                <a:cs typeface="Cambria Math"/>
              </a:rPr>
              <a:t>𝑛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20363" y="3510483"/>
            <a:ext cx="40068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325" sz="3075" spc="307">
                <a:latin typeface="Cambria Math"/>
                <a:cs typeface="Cambria Math"/>
              </a:rPr>
              <a:t>𝑑</a:t>
            </a:r>
            <a:r>
              <a:rPr dirty="0" sz="1650" spc="204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8898" y="3718305"/>
            <a:ext cx="1824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75">
                <a:latin typeface="Cambria Math"/>
                <a:cs typeface="Cambria Math"/>
              </a:rPr>
              <a:t>[(𝑥</a:t>
            </a:r>
            <a:r>
              <a:rPr dirty="0" baseline="27100" sz="3075" spc="112">
                <a:latin typeface="Cambria Math"/>
                <a:cs typeface="Cambria Math"/>
              </a:rPr>
              <a:t>𝑛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365">
                <a:latin typeface="Cambria Math"/>
                <a:cs typeface="Cambria Math"/>
              </a:rPr>
              <a:t> </a:t>
            </a:r>
            <a:r>
              <a:rPr dirty="0" sz="2800" spc="70">
                <a:latin typeface="Cambria Math"/>
                <a:cs typeface="Cambria Math"/>
              </a:rPr>
              <a:t>1)</a:t>
            </a:r>
            <a:r>
              <a:rPr dirty="0" baseline="27100" sz="3075" spc="104">
                <a:latin typeface="Cambria Math"/>
                <a:cs typeface="Cambria Math"/>
              </a:rPr>
              <a:t>𝑛</a:t>
            </a:r>
            <a:r>
              <a:rPr dirty="0" sz="2800" spc="70">
                <a:latin typeface="Cambria Math"/>
                <a:cs typeface="Cambria Math"/>
              </a:rPr>
              <a:t>]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6939" y="4443729"/>
            <a:ext cx="2158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截断误差为：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13026" y="546519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75"/>
                </a:lnTo>
                <a:lnTo>
                  <a:pt x="402463" y="162814"/>
                </a:lnTo>
                <a:lnTo>
                  <a:pt x="401228" y="191827"/>
                </a:lnTo>
                <a:lnTo>
                  <a:pt x="391425" y="241852"/>
                </a:lnTo>
                <a:lnTo>
                  <a:pt x="371883" y="280917"/>
                </a:lnTo>
                <a:lnTo>
                  <a:pt x="342078" y="307268"/>
                </a:lnTo>
                <a:lnTo>
                  <a:pt x="323342" y="315569"/>
                </a:lnTo>
                <a:lnTo>
                  <a:pt x="327532" y="328917"/>
                </a:lnTo>
                <a:lnTo>
                  <a:pt x="372363" y="307873"/>
                </a:lnTo>
                <a:lnTo>
                  <a:pt x="405384" y="271437"/>
                </a:lnTo>
                <a:lnTo>
                  <a:pt x="425672" y="222657"/>
                </a:lnTo>
                <a:lnTo>
                  <a:pt x="432435" y="164553"/>
                </a:lnTo>
                <a:lnTo>
                  <a:pt x="430724" y="134406"/>
                </a:lnTo>
                <a:lnTo>
                  <a:pt x="417111" y="80975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53"/>
                </a:lnTo>
                <a:lnTo>
                  <a:pt x="1690" y="194772"/>
                </a:lnTo>
                <a:lnTo>
                  <a:pt x="15216" y="248212"/>
                </a:lnTo>
                <a:lnTo>
                  <a:pt x="42054" y="291580"/>
                </a:lnTo>
                <a:lnTo>
                  <a:pt x="80968" y="320318"/>
                </a:lnTo>
                <a:lnTo>
                  <a:pt x="104901" y="328917"/>
                </a:lnTo>
                <a:lnTo>
                  <a:pt x="108966" y="315569"/>
                </a:lnTo>
                <a:lnTo>
                  <a:pt x="90249" y="307268"/>
                </a:lnTo>
                <a:lnTo>
                  <a:pt x="74104" y="295717"/>
                </a:lnTo>
                <a:lnTo>
                  <a:pt x="49530" y="262864"/>
                </a:lnTo>
                <a:lnTo>
                  <a:pt x="34845" y="218173"/>
                </a:lnTo>
                <a:lnTo>
                  <a:pt x="29972" y="162814"/>
                </a:lnTo>
                <a:lnTo>
                  <a:pt x="31188" y="134756"/>
                </a:lnTo>
                <a:lnTo>
                  <a:pt x="40955" y="86061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831594" y="5364581"/>
            <a:ext cx="600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8145" algn="l"/>
              </a:tabLst>
            </a:pPr>
            <a:r>
              <a:rPr dirty="0" sz="2800" spc="-5">
                <a:latin typeface="Cambria Math"/>
                <a:cs typeface="Cambria Math"/>
              </a:rPr>
              <a:t>𝑅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38855" y="5618200"/>
            <a:ext cx="1007744" cy="22860"/>
          </a:xfrm>
          <a:custGeom>
            <a:avLst/>
            <a:gdLst/>
            <a:ahLst/>
            <a:cxnLst/>
            <a:rect l="l" t="t" r="r" b="b"/>
            <a:pathLst>
              <a:path w="1007745" h="22860">
                <a:moveTo>
                  <a:pt x="1007364" y="0"/>
                </a:moveTo>
                <a:lnTo>
                  <a:pt x="0" y="0"/>
                </a:lnTo>
                <a:lnTo>
                  <a:pt x="0" y="22860"/>
                </a:lnTo>
                <a:lnTo>
                  <a:pt x="1007364" y="22860"/>
                </a:lnTo>
                <a:lnTo>
                  <a:pt x="1007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20720" y="5267959"/>
            <a:ext cx="417195" cy="198120"/>
          </a:xfrm>
          <a:custGeom>
            <a:avLst/>
            <a:gdLst/>
            <a:ahLst/>
            <a:cxnLst/>
            <a:rect l="l" t="t" r="r" b="b"/>
            <a:pathLst>
              <a:path w="417195" h="198120">
                <a:moveTo>
                  <a:pt x="353694" y="0"/>
                </a:moveTo>
                <a:lnTo>
                  <a:pt x="350901" y="8127"/>
                </a:lnTo>
                <a:lnTo>
                  <a:pt x="362378" y="13080"/>
                </a:lnTo>
                <a:lnTo>
                  <a:pt x="372236" y="19938"/>
                </a:lnTo>
                <a:lnTo>
                  <a:pt x="395843" y="65643"/>
                </a:lnTo>
                <a:lnTo>
                  <a:pt x="398780" y="97916"/>
                </a:lnTo>
                <a:lnTo>
                  <a:pt x="398041" y="115321"/>
                </a:lnTo>
                <a:lnTo>
                  <a:pt x="386969" y="157987"/>
                </a:lnTo>
                <a:lnTo>
                  <a:pt x="351281" y="189610"/>
                </a:lnTo>
                <a:lnTo>
                  <a:pt x="353694" y="197738"/>
                </a:lnTo>
                <a:lnTo>
                  <a:pt x="391503" y="175289"/>
                </a:lnTo>
                <a:lnTo>
                  <a:pt x="412734" y="133873"/>
                </a:lnTo>
                <a:lnTo>
                  <a:pt x="416814" y="98932"/>
                </a:lnTo>
                <a:lnTo>
                  <a:pt x="415790" y="80837"/>
                </a:lnTo>
                <a:lnTo>
                  <a:pt x="400431" y="34670"/>
                </a:lnTo>
                <a:lnTo>
                  <a:pt x="368051" y="5238"/>
                </a:lnTo>
                <a:lnTo>
                  <a:pt x="353694" y="0"/>
                </a:lnTo>
                <a:close/>
              </a:path>
              <a:path w="417195" h="198120">
                <a:moveTo>
                  <a:pt x="62992" y="0"/>
                </a:moveTo>
                <a:lnTo>
                  <a:pt x="25308" y="22574"/>
                </a:lnTo>
                <a:lnTo>
                  <a:pt x="4032" y="64087"/>
                </a:lnTo>
                <a:lnTo>
                  <a:pt x="0" y="98932"/>
                </a:lnTo>
                <a:lnTo>
                  <a:pt x="1004" y="117099"/>
                </a:lnTo>
                <a:lnTo>
                  <a:pt x="16256" y="163194"/>
                </a:lnTo>
                <a:lnTo>
                  <a:pt x="48635" y="192573"/>
                </a:lnTo>
                <a:lnTo>
                  <a:pt x="62992" y="197738"/>
                </a:lnTo>
                <a:lnTo>
                  <a:pt x="65531" y="189610"/>
                </a:lnTo>
                <a:lnTo>
                  <a:pt x="54221" y="184634"/>
                </a:lnTo>
                <a:lnTo>
                  <a:pt x="44481" y="177704"/>
                </a:lnTo>
                <a:lnTo>
                  <a:pt x="20923" y="131143"/>
                </a:lnTo>
                <a:lnTo>
                  <a:pt x="18034" y="97916"/>
                </a:lnTo>
                <a:lnTo>
                  <a:pt x="18752" y="81035"/>
                </a:lnTo>
                <a:lnTo>
                  <a:pt x="29718" y="39369"/>
                </a:lnTo>
                <a:lnTo>
                  <a:pt x="65785" y="8127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624073" y="5155819"/>
            <a:ext cx="3027045" cy="452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666750">
              <a:lnSpc>
                <a:spcPts val="785"/>
              </a:lnSpc>
              <a:spcBef>
                <a:spcPts val="500"/>
              </a:spcBef>
              <a:tabLst>
                <a:tab pos="1631314" algn="l"/>
                <a:tab pos="2385695" algn="l"/>
              </a:tabLst>
            </a:pPr>
            <a:r>
              <a:rPr dirty="0" sz="1650" spc="160">
                <a:latin typeface="Cambria Math"/>
                <a:cs typeface="Cambria Math"/>
              </a:rPr>
              <a:t>2𝑛	2𝑛	</a:t>
            </a:r>
            <a:r>
              <a:rPr dirty="0" sz="1650" spc="85">
                <a:latin typeface="Cambria Math"/>
                <a:cs typeface="Cambria Math"/>
              </a:rPr>
              <a:t>4</a:t>
            </a:r>
            <a:endParaRPr sz="1650">
              <a:latin typeface="Cambria Math"/>
              <a:cs typeface="Cambria Math"/>
            </a:endParaRPr>
          </a:p>
          <a:p>
            <a:pPr marL="50800">
              <a:lnSpc>
                <a:spcPts val="2165"/>
              </a:lnSpc>
              <a:tabLst>
                <a:tab pos="1042669" algn="l"/>
                <a:tab pos="1920875" algn="l"/>
                <a:tab pos="2838450" algn="l"/>
              </a:tabLst>
            </a:pPr>
            <a:r>
              <a:rPr dirty="0" baseline="-32738" sz="4200" spc="-7">
                <a:latin typeface="Cambria Math"/>
                <a:cs typeface="Cambria Math"/>
              </a:rPr>
              <a:t>=</a:t>
            </a:r>
            <a:r>
              <a:rPr dirty="0" baseline="-32738" sz="4200" spc="240">
                <a:latin typeface="Cambria Math"/>
                <a:cs typeface="Cambria Math"/>
              </a:rPr>
              <a:t> </a:t>
            </a:r>
            <a:r>
              <a:rPr dirty="0" sz="2050" spc="95">
                <a:latin typeface="Cambria Math"/>
                <a:cs typeface="Cambria Math"/>
              </a:rPr>
              <a:t>𝑓	</a:t>
            </a:r>
            <a:r>
              <a:rPr dirty="0" sz="2050" spc="65">
                <a:latin typeface="Cambria Math"/>
                <a:cs typeface="Cambria Math"/>
              </a:rPr>
              <a:t>(𝜂)</a:t>
            </a:r>
            <a:r>
              <a:rPr dirty="0" sz="2050" spc="20">
                <a:latin typeface="Cambria Math"/>
                <a:cs typeface="Cambria Math"/>
              </a:rPr>
              <a:t> </a:t>
            </a:r>
            <a:r>
              <a:rPr dirty="0" sz="2050" spc="45">
                <a:latin typeface="Cambria Math"/>
                <a:cs typeface="Cambria Math"/>
              </a:rPr>
              <a:t>2	(𝑛!)	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105655" y="5618200"/>
            <a:ext cx="1041400" cy="22860"/>
          </a:xfrm>
          <a:custGeom>
            <a:avLst/>
            <a:gdLst/>
            <a:ahLst/>
            <a:cxnLst/>
            <a:rect l="l" t="t" r="r" b="b"/>
            <a:pathLst>
              <a:path w="1041400" h="22860">
                <a:moveTo>
                  <a:pt x="1040891" y="0"/>
                </a:moveTo>
                <a:lnTo>
                  <a:pt x="0" y="0"/>
                </a:lnTo>
                <a:lnTo>
                  <a:pt x="0" y="22860"/>
                </a:lnTo>
                <a:lnTo>
                  <a:pt x="1040891" y="22860"/>
                </a:lnTo>
                <a:lnTo>
                  <a:pt x="1040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74692" y="5714301"/>
            <a:ext cx="492125" cy="240029"/>
          </a:xfrm>
          <a:custGeom>
            <a:avLst/>
            <a:gdLst/>
            <a:ahLst/>
            <a:cxnLst/>
            <a:rect l="l" t="t" r="r" b="b"/>
            <a:pathLst>
              <a:path w="492125" h="240029">
                <a:moveTo>
                  <a:pt x="415290" y="0"/>
                </a:moveTo>
                <a:lnTo>
                  <a:pt x="411861" y="9740"/>
                </a:lnTo>
                <a:lnTo>
                  <a:pt x="425743" y="15767"/>
                </a:lnTo>
                <a:lnTo>
                  <a:pt x="437673" y="24112"/>
                </a:lnTo>
                <a:lnTo>
                  <a:pt x="461916" y="62793"/>
                </a:lnTo>
                <a:lnTo>
                  <a:pt x="469900" y="118783"/>
                </a:lnTo>
                <a:lnTo>
                  <a:pt x="469016" y="139947"/>
                </a:lnTo>
                <a:lnTo>
                  <a:pt x="455676" y="191782"/>
                </a:lnTo>
                <a:lnTo>
                  <a:pt x="425886" y="224177"/>
                </a:lnTo>
                <a:lnTo>
                  <a:pt x="412242" y="230238"/>
                </a:lnTo>
                <a:lnTo>
                  <a:pt x="415290" y="239979"/>
                </a:lnTo>
                <a:lnTo>
                  <a:pt x="461081" y="212736"/>
                </a:lnTo>
                <a:lnTo>
                  <a:pt x="486854" y="162448"/>
                </a:lnTo>
                <a:lnTo>
                  <a:pt x="491744" y="120053"/>
                </a:lnTo>
                <a:lnTo>
                  <a:pt x="490505" y="98049"/>
                </a:lnTo>
                <a:lnTo>
                  <a:pt x="480599" y="59057"/>
                </a:lnTo>
                <a:lnTo>
                  <a:pt x="447944" y="15382"/>
                </a:lnTo>
                <a:lnTo>
                  <a:pt x="432694" y="6279"/>
                </a:lnTo>
                <a:lnTo>
                  <a:pt x="415290" y="0"/>
                </a:lnTo>
                <a:close/>
              </a:path>
              <a:path w="492125" h="240029">
                <a:moveTo>
                  <a:pt x="76581" y="0"/>
                </a:moveTo>
                <a:lnTo>
                  <a:pt x="30789" y="27310"/>
                </a:lnTo>
                <a:lnTo>
                  <a:pt x="4953" y="77719"/>
                </a:lnTo>
                <a:lnTo>
                  <a:pt x="0" y="120053"/>
                </a:lnTo>
                <a:lnTo>
                  <a:pt x="1238" y="142101"/>
                </a:lnTo>
                <a:lnTo>
                  <a:pt x="11144" y="181096"/>
                </a:lnTo>
                <a:lnTo>
                  <a:pt x="43815" y="224621"/>
                </a:lnTo>
                <a:lnTo>
                  <a:pt x="76581" y="239979"/>
                </a:lnTo>
                <a:lnTo>
                  <a:pt x="79629" y="230238"/>
                </a:lnTo>
                <a:lnTo>
                  <a:pt x="65912" y="224177"/>
                </a:lnTo>
                <a:lnTo>
                  <a:pt x="54101" y="215749"/>
                </a:lnTo>
                <a:lnTo>
                  <a:pt x="29954" y="176447"/>
                </a:lnTo>
                <a:lnTo>
                  <a:pt x="21971" y="118783"/>
                </a:lnTo>
                <a:lnTo>
                  <a:pt x="22854" y="98311"/>
                </a:lnTo>
                <a:lnTo>
                  <a:pt x="36195" y="47752"/>
                </a:lnTo>
                <a:lnTo>
                  <a:pt x="66127" y="15767"/>
                </a:lnTo>
                <a:lnTo>
                  <a:pt x="80010" y="9740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05984" y="5618200"/>
            <a:ext cx="662940" cy="22860"/>
          </a:xfrm>
          <a:custGeom>
            <a:avLst/>
            <a:gdLst/>
            <a:ahLst/>
            <a:cxnLst/>
            <a:rect l="l" t="t" r="r" b="b"/>
            <a:pathLst>
              <a:path w="662939" h="22860">
                <a:moveTo>
                  <a:pt x="662939" y="0"/>
                </a:moveTo>
                <a:lnTo>
                  <a:pt x="0" y="0"/>
                </a:lnTo>
                <a:lnTo>
                  <a:pt x="0" y="22860"/>
                </a:lnTo>
                <a:lnTo>
                  <a:pt x="662939" y="22860"/>
                </a:lnTo>
                <a:lnTo>
                  <a:pt x="662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197986" y="5638901"/>
            <a:ext cx="270954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62660" algn="l"/>
              </a:tabLst>
            </a:pPr>
            <a:r>
              <a:rPr dirty="0" sz="2050" spc="45">
                <a:latin typeface="Cambria Math"/>
                <a:cs typeface="Cambria Math"/>
              </a:rPr>
              <a:t>(2𝑛)!	</a:t>
            </a:r>
            <a:r>
              <a:rPr dirty="0" sz="2050" spc="-5">
                <a:latin typeface="Cambria Math"/>
                <a:cs typeface="Cambria Math"/>
              </a:rPr>
              <a:t>[ </a:t>
            </a:r>
            <a:r>
              <a:rPr dirty="0" sz="2050" spc="90">
                <a:latin typeface="Cambria Math"/>
                <a:cs typeface="Cambria Math"/>
              </a:rPr>
              <a:t>2𝑛 </a:t>
            </a:r>
            <a:r>
              <a:rPr dirty="0" sz="2050" spc="25">
                <a:latin typeface="Cambria Math"/>
                <a:cs typeface="Cambria Math"/>
              </a:rPr>
              <a:t>!]</a:t>
            </a:r>
            <a:r>
              <a:rPr dirty="0" baseline="20202" sz="2475" spc="37">
                <a:latin typeface="Cambria Math"/>
                <a:cs typeface="Cambria Math"/>
              </a:rPr>
              <a:t>2</a:t>
            </a:r>
            <a:r>
              <a:rPr dirty="0" baseline="20202" sz="2475" spc="457">
                <a:latin typeface="Cambria Math"/>
                <a:cs typeface="Cambria Math"/>
              </a:rPr>
              <a:t> </a:t>
            </a:r>
            <a:r>
              <a:rPr dirty="0" sz="2050" spc="55">
                <a:latin typeface="Cambria Math"/>
                <a:cs typeface="Cambria Math"/>
              </a:rPr>
              <a:t>2𝑛+1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02753" y="546480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20357" y="546480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460616" y="5364581"/>
            <a:ext cx="1348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𝜂∈ </a:t>
            </a:r>
            <a:r>
              <a:rPr dirty="0" sz="2800" spc="-10">
                <a:latin typeface="Cambria Math"/>
                <a:cs typeface="Cambria Math"/>
              </a:rPr>
              <a:t>−1,</a:t>
            </a:r>
            <a:r>
              <a:rPr dirty="0" sz="2800" spc="-4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725550"/>
            <a:ext cx="30956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节点和系数列表：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25650" y="1417827"/>
          <a:ext cx="8652510" cy="466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550"/>
                <a:gridCol w="3382645"/>
                <a:gridCol w="3390900"/>
              </a:tblGrid>
              <a:tr h="5062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等线"/>
                          <a:cs typeface="等线"/>
                        </a:rPr>
                        <a:t>n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dirty="0" baseline="-15873" sz="2625" spc="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𝑖</a:t>
                      </a:r>
                      <a:endParaRPr baseline="-15873" sz="2625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27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dirty="0" baseline="-15873" sz="26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𝑖</a:t>
                      </a:r>
                      <a:endParaRPr baseline="-15873" sz="2625">
                        <a:latin typeface="Cambria Math"/>
                        <a:cs typeface="Cambria Math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0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0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65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2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506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1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2169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±0.5773503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655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1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911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2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540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0"/>
                        </a:lnSpc>
                        <a:spcBef>
                          <a:spcPts val="434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±0.7745967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790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0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0.5555556</a:t>
                      </a:r>
                      <a:endParaRPr sz="2400">
                        <a:latin typeface="等线"/>
                        <a:cs typeface="等线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0.8888889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9110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3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533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852169">
                        <a:lnSpc>
                          <a:spcPts val="2790"/>
                        </a:lnSpc>
                        <a:spcBef>
                          <a:spcPts val="44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±0.8611363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852169">
                        <a:lnSpc>
                          <a:spcPts val="2790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±0.3399810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0.3478548</a:t>
                      </a:r>
                      <a:endParaRPr sz="2400">
                        <a:latin typeface="等线"/>
                        <a:cs typeface="等线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0.6521452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1315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4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-5">
                          <a:latin typeface="宋体"/>
                          <a:cs typeface="宋体"/>
                        </a:rPr>
                        <a:t>±0.9061798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>
                        <a:lnSpc>
                          <a:spcPts val="2765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±0.5384693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algn="ctr" marL="1905">
                        <a:lnSpc>
                          <a:spcPts val="2765"/>
                        </a:lnSpc>
                      </a:pPr>
                      <a:r>
                        <a:rPr dirty="0" sz="2400">
                          <a:latin typeface="等线"/>
                          <a:cs typeface="等线"/>
                        </a:rPr>
                        <a:t>0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55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0.2369269</a:t>
                      </a:r>
                      <a:endParaRPr sz="2400">
                        <a:latin typeface="等线"/>
                        <a:cs typeface="等线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0.4786287</a:t>
                      </a:r>
                      <a:endParaRPr sz="2400">
                        <a:latin typeface="等线"/>
                        <a:cs typeface="等线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等线"/>
                          <a:cs typeface="等线"/>
                        </a:rPr>
                        <a:t>0.5688889</a:t>
                      </a:r>
                      <a:endParaRPr sz="2400">
                        <a:latin typeface="等线"/>
                        <a:cs typeface="等线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4359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两点</a:t>
            </a:r>
            <a:r>
              <a:rPr dirty="0" sz="2800" spc="-10">
                <a:latin typeface="宋体"/>
                <a:cs typeface="宋体"/>
              </a:rPr>
              <a:t>式</a:t>
            </a:r>
            <a:r>
              <a:rPr dirty="0" sz="2800" spc="-5">
                <a:latin typeface="Times New Roman"/>
                <a:cs typeface="Times New Roman"/>
              </a:rPr>
              <a:t>Gauss-Legendre</a:t>
            </a:r>
            <a:r>
              <a:rPr dirty="0" sz="2800" spc="-5">
                <a:latin typeface="宋体"/>
                <a:cs typeface="宋体"/>
              </a:rPr>
              <a:t>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8754" y="2339085"/>
            <a:ext cx="3644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latin typeface="Cambria Math"/>
                <a:cs typeface="Cambria Math"/>
              </a:rPr>
              <a:t>−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1979422"/>
            <a:ext cx="384175" cy="5873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>
              <a:lnSpc>
                <a:spcPts val="1764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65"/>
              </a:lnSpc>
            </a:pPr>
            <a:r>
              <a:rPr dirty="0" sz="2800" spc="-310">
                <a:latin typeface="Cambria Math"/>
                <a:cs typeface="Cambria Math"/>
              </a:rPr>
              <a:t>׬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5945" y="2199767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66517" y="2098293"/>
            <a:ext cx="1788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5760" algn="l"/>
                <a:tab pos="713105" algn="l"/>
              </a:tabLst>
            </a:pPr>
            <a:r>
              <a:rPr dirty="0" sz="2800" spc="-5">
                <a:latin typeface="Cambria Math"/>
                <a:cs typeface="Cambria Math"/>
              </a:rPr>
              <a:t>𝑓	𝑥	𝑑𝑥 ≈</a:t>
            </a:r>
            <a:r>
              <a:rPr dirty="0" sz="2800" spc="3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41292" y="2071115"/>
            <a:ext cx="933450" cy="586105"/>
          </a:xfrm>
          <a:custGeom>
            <a:avLst/>
            <a:gdLst/>
            <a:ahLst/>
            <a:cxnLst/>
            <a:rect l="l" t="t" r="r" b="b"/>
            <a:pathLst>
              <a:path w="933450" h="586105">
                <a:moveTo>
                  <a:pt x="132207" y="13843"/>
                </a:moveTo>
                <a:lnTo>
                  <a:pt x="74485" y="41719"/>
                </a:lnTo>
                <a:lnTo>
                  <a:pt x="34290" y="108204"/>
                </a:lnTo>
                <a:lnTo>
                  <a:pt x="19278" y="149237"/>
                </a:lnTo>
                <a:lnTo>
                  <a:pt x="8572" y="193649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73"/>
                </a:lnTo>
                <a:lnTo>
                  <a:pt x="8572" y="391312"/>
                </a:lnTo>
                <a:lnTo>
                  <a:pt x="19278" y="435825"/>
                </a:lnTo>
                <a:lnTo>
                  <a:pt x="34290" y="477139"/>
                </a:lnTo>
                <a:lnTo>
                  <a:pt x="52908" y="513715"/>
                </a:lnTo>
                <a:lnTo>
                  <a:pt x="99009" y="567956"/>
                </a:lnTo>
                <a:lnTo>
                  <a:pt x="126492" y="585597"/>
                </a:lnTo>
                <a:lnTo>
                  <a:pt x="132207" y="571754"/>
                </a:lnTo>
                <a:lnTo>
                  <a:pt x="110147" y="553999"/>
                </a:lnTo>
                <a:lnTo>
                  <a:pt x="90652" y="530796"/>
                </a:lnTo>
                <a:lnTo>
                  <a:pt x="59309" y="468122"/>
                </a:lnTo>
                <a:lnTo>
                  <a:pt x="47879" y="429602"/>
                </a:lnTo>
                <a:lnTo>
                  <a:pt x="39700" y="387565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79"/>
                </a:lnTo>
                <a:lnTo>
                  <a:pt x="39725" y="197192"/>
                </a:lnTo>
                <a:lnTo>
                  <a:pt x="47980" y="155028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933450" h="586105">
                <a:moveTo>
                  <a:pt x="789432" y="281686"/>
                </a:moveTo>
                <a:lnTo>
                  <a:pt x="467868" y="281686"/>
                </a:lnTo>
                <a:lnTo>
                  <a:pt x="467868" y="304546"/>
                </a:lnTo>
                <a:lnTo>
                  <a:pt x="789432" y="304546"/>
                </a:lnTo>
                <a:lnTo>
                  <a:pt x="789432" y="281686"/>
                </a:lnTo>
                <a:close/>
              </a:path>
              <a:path w="933450" h="586105">
                <a:moveTo>
                  <a:pt x="932942" y="292608"/>
                </a:moveTo>
                <a:lnTo>
                  <a:pt x="930808" y="241439"/>
                </a:lnTo>
                <a:lnTo>
                  <a:pt x="924433" y="193649"/>
                </a:lnTo>
                <a:lnTo>
                  <a:pt x="913752" y="149237"/>
                </a:lnTo>
                <a:lnTo>
                  <a:pt x="898779" y="108204"/>
                </a:lnTo>
                <a:lnTo>
                  <a:pt x="880148" y="71869"/>
                </a:lnTo>
                <a:lnTo>
                  <a:pt x="833996" y="17767"/>
                </a:lnTo>
                <a:lnTo>
                  <a:pt x="806450" y="0"/>
                </a:lnTo>
                <a:lnTo>
                  <a:pt x="800862" y="13843"/>
                </a:lnTo>
                <a:lnTo>
                  <a:pt x="822693" y="31559"/>
                </a:lnTo>
                <a:lnTo>
                  <a:pt x="842073" y="54610"/>
                </a:lnTo>
                <a:lnTo>
                  <a:pt x="873379" y="116713"/>
                </a:lnTo>
                <a:lnTo>
                  <a:pt x="884961" y="155028"/>
                </a:lnTo>
                <a:lnTo>
                  <a:pt x="893267" y="197192"/>
                </a:lnTo>
                <a:lnTo>
                  <a:pt x="898245" y="243179"/>
                </a:lnTo>
                <a:lnTo>
                  <a:pt x="899922" y="292989"/>
                </a:lnTo>
                <a:lnTo>
                  <a:pt x="898271" y="342023"/>
                </a:lnTo>
                <a:lnTo>
                  <a:pt x="893343" y="387565"/>
                </a:lnTo>
                <a:lnTo>
                  <a:pt x="885126" y="429602"/>
                </a:lnTo>
                <a:lnTo>
                  <a:pt x="873633" y="468122"/>
                </a:lnTo>
                <a:lnTo>
                  <a:pt x="842289" y="530796"/>
                </a:lnTo>
                <a:lnTo>
                  <a:pt x="800862" y="571754"/>
                </a:lnTo>
                <a:lnTo>
                  <a:pt x="806450" y="585597"/>
                </a:lnTo>
                <a:lnTo>
                  <a:pt x="858558" y="543991"/>
                </a:lnTo>
                <a:lnTo>
                  <a:pt x="898779" y="477139"/>
                </a:lnTo>
                <a:lnTo>
                  <a:pt x="913752" y="435825"/>
                </a:lnTo>
                <a:lnTo>
                  <a:pt x="924433" y="391312"/>
                </a:lnTo>
                <a:lnTo>
                  <a:pt x="930808" y="343573"/>
                </a:lnTo>
                <a:lnTo>
                  <a:pt x="932942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47083" y="1889505"/>
            <a:ext cx="6362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7675" algn="l"/>
              </a:tabLst>
            </a:pPr>
            <a:r>
              <a:rPr dirty="0" baseline="-32738" sz="4200" spc="-7">
                <a:latin typeface="Cambria Math"/>
                <a:cs typeface="Cambria Math"/>
              </a:rPr>
              <a:t>−	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3604" y="2421382"/>
            <a:ext cx="317500" cy="250190"/>
          </a:xfrm>
          <a:custGeom>
            <a:avLst/>
            <a:gdLst/>
            <a:ahLst/>
            <a:cxnLst/>
            <a:rect l="l" t="t" r="r" b="b"/>
            <a:pathLst>
              <a:path w="317500" h="250189">
                <a:moveTo>
                  <a:pt x="317119" y="0"/>
                </a:moveTo>
                <a:lnTo>
                  <a:pt x="166243" y="0"/>
                </a:lnTo>
                <a:lnTo>
                  <a:pt x="166243" y="634"/>
                </a:lnTo>
                <a:lnTo>
                  <a:pt x="148590" y="634"/>
                </a:lnTo>
                <a:lnTo>
                  <a:pt x="86106" y="216534"/>
                </a:lnTo>
                <a:lnTo>
                  <a:pt x="41529" y="118363"/>
                </a:lnTo>
                <a:lnTo>
                  <a:pt x="0" y="137413"/>
                </a:lnTo>
                <a:lnTo>
                  <a:pt x="3937" y="146812"/>
                </a:lnTo>
                <a:lnTo>
                  <a:pt x="25273" y="137413"/>
                </a:lnTo>
                <a:lnTo>
                  <a:pt x="77597" y="249935"/>
                </a:lnTo>
                <a:lnTo>
                  <a:pt x="89916" y="249935"/>
                </a:lnTo>
                <a:lnTo>
                  <a:pt x="157987" y="17398"/>
                </a:lnTo>
                <a:lnTo>
                  <a:pt x="180848" y="17398"/>
                </a:lnTo>
                <a:lnTo>
                  <a:pt x="180848" y="16763"/>
                </a:lnTo>
                <a:lnTo>
                  <a:pt x="317119" y="16763"/>
                </a:lnTo>
                <a:lnTo>
                  <a:pt x="3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867783" y="237261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1642" y="2098293"/>
            <a:ext cx="565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3788" y="2071115"/>
            <a:ext cx="608330" cy="586105"/>
          </a:xfrm>
          <a:custGeom>
            <a:avLst/>
            <a:gdLst/>
            <a:ahLst/>
            <a:cxnLst/>
            <a:rect l="l" t="t" r="r" b="b"/>
            <a:pathLst>
              <a:path w="608329" h="586105">
                <a:moveTo>
                  <a:pt x="132207" y="13843"/>
                </a:moveTo>
                <a:lnTo>
                  <a:pt x="74485" y="41719"/>
                </a:lnTo>
                <a:lnTo>
                  <a:pt x="34290" y="108204"/>
                </a:lnTo>
                <a:lnTo>
                  <a:pt x="19278" y="149237"/>
                </a:lnTo>
                <a:lnTo>
                  <a:pt x="8559" y="193649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73"/>
                </a:lnTo>
                <a:lnTo>
                  <a:pt x="8572" y="391312"/>
                </a:lnTo>
                <a:lnTo>
                  <a:pt x="19278" y="435825"/>
                </a:lnTo>
                <a:lnTo>
                  <a:pt x="34290" y="477139"/>
                </a:lnTo>
                <a:lnTo>
                  <a:pt x="52908" y="513715"/>
                </a:lnTo>
                <a:lnTo>
                  <a:pt x="99009" y="567956"/>
                </a:lnTo>
                <a:lnTo>
                  <a:pt x="126492" y="585597"/>
                </a:lnTo>
                <a:lnTo>
                  <a:pt x="132207" y="571754"/>
                </a:lnTo>
                <a:lnTo>
                  <a:pt x="110147" y="553999"/>
                </a:lnTo>
                <a:lnTo>
                  <a:pt x="90652" y="530796"/>
                </a:lnTo>
                <a:lnTo>
                  <a:pt x="59309" y="468122"/>
                </a:lnTo>
                <a:lnTo>
                  <a:pt x="47879" y="429602"/>
                </a:lnTo>
                <a:lnTo>
                  <a:pt x="39700" y="387565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79"/>
                </a:lnTo>
                <a:lnTo>
                  <a:pt x="39725" y="197192"/>
                </a:lnTo>
                <a:lnTo>
                  <a:pt x="47980" y="155028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608329" h="586105">
                <a:moveTo>
                  <a:pt x="464820" y="281686"/>
                </a:moveTo>
                <a:lnTo>
                  <a:pt x="143256" y="281686"/>
                </a:lnTo>
                <a:lnTo>
                  <a:pt x="143256" y="304546"/>
                </a:lnTo>
                <a:lnTo>
                  <a:pt x="464820" y="304546"/>
                </a:lnTo>
                <a:lnTo>
                  <a:pt x="464820" y="281686"/>
                </a:lnTo>
                <a:close/>
              </a:path>
              <a:path w="608329" h="586105">
                <a:moveTo>
                  <a:pt x="608330" y="292608"/>
                </a:moveTo>
                <a:lnTo>
                  <a:pt x="606196" y="241439"/>
                </a:lnTo>
                <a:lnTo>
                  <a:pt x="599808" y="193649"/>
                </a:lnTo>
                <a:lnTo>
                  <a:pt x="589140" y="149237"/>
                </a:lnTo>
                <a:lnTo>
                  <a:pt x="574167" y="108204"/>
                </a:lnTo>
                <a:lnTo>
                  <a:pt x="555536" y="71869"/>
                </a:lnTo>
                <a:lnTo>
                  <a:pt x="509384" y="17767"/>
                </a:lnTo>
                <a:lnTo>
                  <a:pt x="481838" y="0"/>
                </a:lnTo>
                <a:lnTo>
                  <a:pt x="476250" y="13843"/>
                </a:lnTo>
                <a:lnTo>
                  <a:pt x="498081" y="31559"/>
                </a:lnTo>
                <a:lnTo>
                  <a:pt x="517461" y="54610"/>
                </a:lnTo>
                <a:lnTo>
                  <a:pt x="548767" y="116713"/>
                </a:lnTo>
                <a:lnTo>
                  <a:pt x="560349" y="155028"/>
                </a:lnTo>
                <a:lnTo>
                  <a:pt x="568655" y="197192"/>
                </a:lnTo>
                <a:lnTo>
                  <a:pt x="573633" y="243179"/>
                </a:lnTo>
                <a:lnTo>
                  <a:pt x="575310" y="292989"/>
                </a:lnTo>
                <a:lnTo>
                  <a:pt x="573659" y="342023"/>
                </a:lnTo>
                <a:lnTo>
                  <a:pt x="568731" y="387565"/>
                </a:lnTo>
                <a:lnTo>
                  <a:pt x="560514" y="429602"/>
                </a:lnTo>
                <a:lnTo>
                  <a:pt x="549021" y="468122"/>
                </a:lnTo>
                <a:lnTo>
                  <a:pt x="517677" y="530796"/>
                </a:lnTo>
                <a:lnTo>
                  <a:pt x="476250" y="571754"/>
                </a:lnTo>
                <a:lnTo>
                  <a:pt x="481838" y="585597"/>
                </a:lnTo>
                <a:lnTo>
                  <a:pt x="533946" y="543991"/>
                </a:lnTo>
                <a:lnTo>
                  <a:pt x="574167" y="477139"/>
                </a:lnTo>
                <a:lnTo>
                  <a:pt x="589140" y="435825"/>
                </a:lnTo>
                <a:lnTo>
                  <a:pt x="599821" y="391312"/>
                </a:lnTo>
                <a:lnTo>
                  <a:pt x="606196" y="343573"/>
                </a:lnTo>
                <a:lnTo>
                  <a:pt x="608330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40577" y="198551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71489" y="2421382"/>
            <a:ext cx="317500" cy="250190"/>
          </a:xfrm>
          <a:custGeom>
            <a:avLst/>
            <a:gdLst/>
            <a:ahLst/>
            <a:cxnLst/>
            <a:rect l="l" t="t" r="r" b="b"/>
            <a:pathLst>
              <a:path w="317500" h="250189">
                <a:moveTo>
                  <a:pt x="317119" y="0"/>
                </a:moveTo>
                <a:lnTo>
                  <a:pt x="166243" y="0"/>
                </a:lnTo>
                <a:lnTo>
                  <a:pt x="166243" y="634"/>
                </a:lnTo>
                <a:lnTo>
                  <a:pt x="148589" y="634"/>
                </a:lnTo>
                <a:lnTo>
                  <a:pt x="86106" y="216534"/>
                </a:lnTo>
                <a:lnTo>
                  <a:pt x="41528" y="118363"/>
                </a:lnTo>
                <a:lnTo>
                  <a:pt x="0" y="137413"/>
                </a:lnTo>
                <a:lnTo>
                  <a:pt x="3937" y="146812"/>
                </a:lnTo>
                <a:lnTo>
                  <a:pt x="25273" y="137413"/>
                </a:lnTo>
                <a:lnTo>
                  <a:pt x="77597" y="249935"/>
                </a:lnTo>
                <a:lnTo>
                  <a:pt x="89915" y="249935"/>
                </a:lnTo>
                <a:lnTo>
                  <a:pt x="157987" y="17398"/>
                </a:lnTo>
                <a:lnTo>
                  <a:pt x="180848" y="17398"/>
                </a:lnTo>
                <a:lnTo>
                  <a:pt x="180848" y="16763"/>
                </a:lnTo>
                <a:lnTo>
                  <a:pt x="317119" y="16763"/>
                </a:lnTo>
                <a:lnTo>
                  <a:pt x="317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25921" y="237261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3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2896565"/>
            <a:ext cx="43592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宋体"/>
                <a:cs typeface="宋体"/>
              </a:rPr>
              <a:t>三点式</a:t>
            </a:r>
            <a:r>
              <a:rPr dirty="0" sz="2800" spc="-5">
                <a:latin typeface="Times New Roman"/>
                <a:cs typeface="Times New Roman"/>
              </a:rPr>
              <a:t>Gauss-Legendre</a:t>
            </a:r>
            <a:r>
              <a:rPr dirty="0" sz="2800" spc="-10">
                <a:latin typeface="宋体"/>
                <a:cs typeface="宋体"/>
              </a:rPr>
              <a:t>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15945" y="3995039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894"/>
                </a:lnTo>
                <a:lnTo>
                  <a:pt x="342078" y="307234"/>
                </a:lnTo>
                <a:lnTo>
                  <a:pt x="323342" y="315594"/>
                </a:lnTo>
                <a:lnTo>
                  <a:pt x="327533" y="328930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30" y="262890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45635" y="4148073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59"/>
                </a:lnTo>
                <a:lnTo>
                  <a:pt x="150875" y="22859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50588" y="3808602"/>
            <a:ext cx="1089025" cy="701675"/>
          </a:xfrm>
          <a:custGeom>
            <a:avLst/>
            <a:gdLst/>
            <a:ahLst/>
            <a:cxnLst/>
            <a:rect l="l" t="t" r="r" b="b"/>
            <a:pathLst>
              <a:path w="1089025" h="701675">
                <a:moveTo>
                  <a:pt x="134747" y="11684"/>
                </a:moveTo>
                <a:lnTo>
                  <a:pt x="77787" y="51663"/>
                </a:lnTo>
                <a:lnTo>
                  <a:pt x="56730" y="86842"/>
                </a:lnTo>
                <a:lnTo>
                  <a:pt x="37338" y="128270"/>
                </a:lnTo>
                <a:lnTo>
                  <a:pt x="20993" y="175539"/>
                </a:lnTo>
                <a:lnTo>
                  <a:pt x="9321" y="228371"/>
                </a:lnTo>
                <a:lnTo>
                  <a:pt x="2324" y="286740"/>
                </a:lnTo>
                <a:lnTo>
                  <a:pt x="0" y="350774"/>
                </a:lnTo>
                <a:lnTo>
                  <a:pt x="1485" y="402297"/>
                </a:lnTo>
                <a:lnTo>
                  <a:pt x="5969" y="450392"/>
                </a:lnTo>
                <a:lnTo>
                  <a:pt x="13436" y="494931"/>
                </a:lnTo>
                <a:lnTo>
                  <a:pt x="23888" y="535901"/>
                </a:lnTo>
                <a:lnTo>
                  <a:pt x="37338" y="573278"/>
                </a:lnTo>
                <a:lnTo>
                  <a:pt x="56730" y="614718"/>
                </a:lnTo>
                <a:lnTo>
                  <a:pt x="77787" y="649897"/>
                </a:lnTo>
                <a:lnTo>
                  <a:pt x="124714" y="701548"/>
                </a:lnTo>
                <a:lnTo>
                  <a:pt x="134747" y="689864"/>
                </a:lnTo>
                <a:lnTo>
                  <a:pt x="113766" y="666775"/>
                </a:lnTo>
                <a:lnTo>
                  <a:pt x="94678" y="638035"/>
                </a:lnTo>
                <a:lnTo>
                  <a:pt x="77482" y="603669"/>
                </a:lnTo>
                <a:lnTo>
                  <a:pt x="62230" y="563626"/>
                </a:lnTo>
                <a:lnTo>
                  <a:pt x="49720" y="518248"/>
                </a:lnTo>
                <a:lnTo>
                  <a:pt x="40792" y="467639"/>
                </a:lnTo>
                <a:lnTo>
                  <a:pt x="35433" y="411810"/>
                </a:lnTo>
                <a:lnTo>
                  <a:pt x="33655" y="350647"/>
                </a:lnTo>
                <a:lnTo>
                  <a:pt x="35433" y="289750"/>
                </a:lnTo>
                <a:lnTo>
                  <a:pt x="40792" y="233908"/>
                </a:lnTo>
                <a:lnTo>
                  <a:pt x="49720" y="183261"/>
                </a:lnTo>
                <a:lnTo>
                  <a:pt x="62230" y="137795"/>
                </a:lnTo>
                <a:lnTo>
                  <a:pt x="77482" y="97840"/>
                </a:lnTo>
                <a:lnTo>
                  <a:pt x="94678" y="63500"/>
                </a:lnTo>
                <a:lnTo>
                  <a:pt x="113766" y="34785"/>
                </a:lnTo>
                <a:lnTo>
                  <a:pt x="134747" y="11684"/>
                </a:lnTo>
                <a:close/>
              </a:path>
              <a:path w="1089025" h="701675">
                <a:moveTo>
                  <a:pt x="942848" y="339471"/>
                </a:moveTo>
                <a:lnTo>
                  <a:pt x="470408" y="339471"/>
                </a:lnTo>
                <a:lnTo>
                  <a:pt x="470408" y="362331"/>
                </a:lnTo>
                <a:lnTo>
                  <a:pt x="942848" y="362331"/>
                </a:lnTo>
                <a:lnTo>
                  <a:pt x="942848" y="339471"/>
                </a:lnTo>
                <a:close/>
              </a:path>
              <a:path w="1089025" h="701675">
                <a:moveTo>
                  <a:pt x="942848" y="17907"/>
                </a:moveTo>
                <a:lnTo>
                  <a:pt x="641096" y="17907"/>
                </a:lnTo>
                <a:lnTo>
                  <a:pt x="641096" y="18542"/>
                </a:lnTo>
                <a:lnTo>
                  <a:pt x="623443" y="18542"/>
                </a:lnTo>
                <a:lnTo>
                  <a:pt x="560959" y="234442"/>
                </a:lnTo>
                <a:lnTo>
                  <a:pt x="516382" y="136271"/>
                </a:lnTo>
                <a:lnTo>
                  <a:pt x="474853" y="155321"/>
                </a:lnTo>
                <a:lnTo>
                  <a:pt x="478790" y="164719"/>
                </a:lnTo>
                <a:lnTo>
                  <a:pt x="500126" y="155321"/>
                </a:lnTo>
                <a:lnTo>
                  <a:pt x="552450" y="267843"/>
                </a:lnTo>
                <a:lnTo>
                  <a:pt x="564769" y="267843"/>
                </a:lnTo>
                <a:lnTo>
                  <a:pt x="632841" y="35306"/>
                </a:lnTo>
                <a:lnTo>
                  <a:pt x="655701" y="35306"/>
                </a:lnTo>
                <a:lnTo>
                  <a:pt x="655701" y="34671"/>
                </a:lnTo>
                <a:lnTo>
                  <a:pt x="942848" y="34671"/>
                </a:lnTo>
                <a:lnTo>
                  <a:pt x="942848" y="17907"/>
                </a:lnTo>
                <a:close/>
              </a:path>
              <a:path w="1089025" h="701675">
                <a:moveTo>
                  <a:pt x="1088898" y="350647"/>
                </a:moveTo>
                <a:lnTo>
                  <a:pt x="1086561" y="286740"/>
                </a:lnTo>
                <a:lnTo>
                  <a:pt x="1079563" y="228371"/>
                </a:lnTo>
                <a:lnTo>
                  <a:pt x="1067892" y="175539"/>
                </a:lnTo>
                <a:lnTo>
                  <a:pt x="1051560" y="128270"/>
                </a:lnTo>
                <a:lnTo>
                  <a:pt x="1032090" y="86842"/>
                </a:lnTo>
                <a:lnTo>
                  <a:pt x="1011059" y="51663"/>
                </a:lnTo>
                <a:lnTo>
                  <a:pt x="964184" y="0"/>
                </a:lnTo>
                <a:lnTo>
                  <a:pt x="954151" y="11684"/>
                </a:lnTo>
                <a:lnTo>
                  <a:pt x="975106" y="34785"/>
                </a:lnTo>
                <a:lnTo>
                  <a:pt x="994156" y="63500"/>
                </a:lnTo>
                <a:lnTo>
                  <a:pt x="1011301" y="97840"/>
                </a:lnTo>
                <a:lnTo>
                  <a:pt x="1026541" y="137795"/>
                </a:lnTo>
                <a:lnTo>
                  <a:pt x="1039114" y="183261"/>
                </a:lnTo>
                <a:lnTo>
                  <a:pt x="1048080" y="233908"/>
                </a:lnTo>
                <a:lnTo>
                  <a:pt x="1053452" y="289750"/>
                </a:lnTo>
                <a:lnTo>
                  <a:pt x="1055243" y="350774"/>
                </a:lnTo>
                <a:lnTo>
                  <a:pt x="1053452" y="411810"/>
                </a:lnTo>
                <a:lnTo>
                  <a:pt x="1048080" y="467639"/>
                </a:lnTo>
                <a:lnTo>
                  <a:pt x="1039114" y="518248"/>
                </a:lnTo>
                <a:lnTo>
                  <a:pt x="1026541" y="563626"/>
                </a:lnTo>
                <a:lnTo>
                  <a:pt x="1011288" y="603669"/>
                </a:lnTo>
                <a:lnTo>
                  <a:pt x="994143" y="638035"/>
                </a:lnTo>
                <a:lnTo>
                  <a:pt x="954151" y="689864"/>
                </a:lnTo>
                <a:lnTo>
                  <a:pt x="964184" y="701548"/>
                </a:lnTo>
                <a:lnTo>
                  <a:pt x="1011059" y="649897"/>
                </a:lnTo>
                <a:lnTo>
                  <a:pt x="1032090" y="614718"/>
                </a:lnTo>
                <a:lnTo>
                  <a:pt x="1051560" y="573278"/>
                </a:lnTo>
                <a:lnTo>
                  <a:pt x="1064996" y="535901"/>
                </a:lnTo>
                <a:lnTo>
                  <a:pt x="1075448" y="494931"/>
                </a:lnTo>
                <a:lnTo>
                  <a:pt x="1082916" y="450392"/>
                </a:lnTo>
                <a:lnTo>
                  <a:pt x="1087399" y="402297"/>
                </a:lnTo>
                <a:lnTo>
                  <a:pt x="1088898" y="35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92367" y="4148073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59"/>
                </a:lnTo>
                <a:lnTo>
                  <a:pt x="150875" y="22859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80557" y="378117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8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38138" y="3995039"/>
            <a:ext cx="429895" cy="328930"/>
          </a:xfrm>
          <a:custGeom>
            <a:avLst/>
            <a:gdLst/>
            <a:ahLst/>
            <a:cxnLst/>
            <a:rect l="l" t="t" r="r" b="b"/>
            <a:pathLst>
              <a:path w="429895" h="328929">
                <a:moveTo>
                  <a:pt x="324485" y="0"/>
                </a:moveTo>
                <a:lnTo>
                  <a:pt x="319786" y="13335"/>
                </a:lnTo>
                <a:lnTo>
                  <a:pt x="338836" y="21595"/>
                </a:lnTo>
                <a:lnTo>
                  <a:pt x="355218" y="33035"/>
                </a:lnTo>
                <a:lnTo>
                  <a:pt x="379984" y="65405"/>
                </a:lnTo>
                <a:lnTo>
                  <a:pt x="394557" y="109156"/>
                </a:lnTo>
                <a:lnTo>
                  <a:pt x="399414" y="162813"/>
                </a:lnTo>
                <a:lnTo>
                  <a:pt x="398180" y="191791"/>
                </a:lnTo>
                <a:lnTo>
                  <a:pt x="388377" y="241841"/>
                </a:lnTo>
                <a:lnTo>
                  <a:pt x="368835" y="280894"/>
                </a:lnTo>
                <a:lnTo>
                  <a:pt x="339030" y="307234"/>
                </a:lnTo>
                <a:lnTo>
                  <a:pt x="320293" y="315594"/>
                </a:lnTo>
                <a:lnTo>
                  <a:pt x="324485" y="328930"/>
                </a:lnTo>
                <a:lnTo>
                  <a:pt x="369316" y="307879"/>
                </a:lnTo>
                <a:lnTo>
                  <a:pt x="402336" y="271399"/>
                </a:lnTo>
                <a:lnTo>
                  <a:pt x="422624" y="222599"/>
                </a:lnTo>
                <a:lnTo>
                  <a:pt x="429387" y="164465"/>
                </a:lnTo>
                <a:lnTo>
                  <a:pt x="427676" y="134346"/>
                </a:lnTo>
                <a:lnTo>
                  <a:pt x="414063" y="80918"/>
                </a:lnTo>
                <a:lnTo>
                  <a:pt x="387207" y="37415"/>
                </a:lnTo>
                <a:lnTo>
                  <a:pt x="348345" y="8598"/>
                </a:lnTo>
                <a:lnTo>
                  <a:pt x="324485" y="0"/>
                </a:lnTo>
                <a:close/>
              </a:path>
              <a:path w="429895" h="328929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5" y="315594"/>
                </a:lnTo>
                <a:lnTo>
                  <a:pt x="90249" y="307234"/>
                </a:lnTo>
                <a:lnTo>
                  <a:pt x="74104" y="295671"/>
                </a:lnTo>
                <a:lnTo>
                  <a:pt x="49529" y="262890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2819" y="4148073"/>
            <a:ext cx="151130" cy="22860"/>
          </a:xfrm>
          <a:custGeom>
            <a:avLst/>
            <a:gdLst/>
            <a:ahLst/>
            <a:cxnLst/>
            <a:rect l="l" t="t" r="r" b="b"/>
            <a:pathLst>
              <a:path w="151129" h="22860">
                <a:moveTo>
                  <a:pt x="150875" y="0"/>
                </a:moveTo>
                <a:lnTo>
                  <a:pt x="0" y="0"/>
                </a:lnTo>
                <a:lnTo>
                  <a:pt x="0" y="22859"/>
                </a:lnTo>
                <a:lnTo>
                  <a:pt x="150875" y="22859"/>
                </a:lnTo>
                <a:lnTo>
                  <a:pt x="150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311008" y="378117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5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9994" y="3781171"/>
            <a:ext cx="6037580" cy="5645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2580">
              <a:lnSpc>
                <a:spcPts val="1675"/>
              </a:lnSpc>
              <a:spcBef>
                <a:spcPts val="90"/>
              </a:spcBef>
              <a:tabLst>
                <a:tab pos="2216150" algn="l"/>
                <a:tab pos="3361690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1	</a:t>
            </a:r>
            <a:r>
              <a:rPr dirty="0" sz="2050" spc="45">
                <a:latin typeface="Cambria Math"/>
                <a:cs typeface="Cambria Math"/>
              </a:rPr>
              <a:t>5	</a:t>
            </a:r>
            <a:r>
              <a:rPr dirty="0" sz="2050" spc="40">
                <a:latin typeface="Cambria Math"/>
                <a:cs typeface="Cambria Math"/>
              </a:rPr>
              <a:t>15</a:t>
            </a:r>
            <a:endParaRPr sz="2050">
              <a:latin typeface="Cambria Math"/>
              <a:cs typeface="Cambria Math"/>
            </a:endParaRPr>
          </a:p>
          <a:p>
            <a:pPr marL="114300">
              <a:lnSpc>
                <a:spcPts val="2575"/>
              </a:lnSpc>
              <a:tabLst>
                <a:tab pos="1002665" algn="l"/>
                <a:tab pos="1350010" algn="l"/>
                <a:tab pos="2866390" algn="l"/>
                <a:tab pos="3351529" algn="l"/>
                <a:tab pos="3918585" algn="l"/>
                <a:tab pos="4825365" algn="l"/>
                <a:tab pos="5248910" algn="l"/>
              </a:tabLst>
            </a:pPr>
            <a:r>
              <a:rPr dirty="0" baseline="-2976" sz="4200" spc="-442">
                <a:latin typeface="Cambria Math"/>
                <a:cs typeface="Cambria Math"/>
              </a:rPr>
              <a:t>׬</a:t>
            </a:r>
            <a:r>
              <a:rPr dirty="0" baseline="-31165" sz="3075" spc="-442">
                <a:latin typeface="Cambria Math"/>
                <a:cs typeface="Cambria Math"/>
              </a:rPr>
              <a:t>−1   </a:t>
            </a:r>
            <a:r>
              <a:rPr dirty="0" sz="2800" spc="-5">
                <a:latin typeface="Cambria Math"/>
                <a:cs typeface="Cambria Math"/>
              </a:rPr>
              <a:t>𝑓	𝑥	𝑑𝑥  ≈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baseline="-37940" sz="3075" spc="-15">
                <a:latin typeface="Cambria Math"/>
                <a:cs typeface="Cambria Math"/>
              </a:rPr>
              <a:t>9</a:t>
            </a:r>
            <a:r>
              <a:rPr dirty="0" baseline="-37940" sz="3075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−	</a:t>
            </a:r>
            <a:r>
              <a:rPr dirty="0" baseline="-37940" sz="3075" spc="67">
                <a:latin typeface="Cambria Math"/>
                <a:cs typeface="Cambria Math"/>
              </a:rPr>
              <a:t>5	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30">
                <a:latin typeface="Cambria Math"/>
                <a:cs typeface="Cambria Math"/>
              </a:rPr>
              <a:t> </a:t>
            </a:r>
            <a:r>
              <a:rPr dirty="0" baseline="-37940" sz="3075" spc="-15">
                <a:latin typeface="Cambria Math"/>
                <a:cs typeface="Cambria Math"/>
              </a:rPr>
              <a:t>9</a:t>
            </a:r>
            <a:r>
              <a:rPr dirty="0" baseline="-37940" sz="3075" spc="6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	0	+ </a:t>
            </a:r>
            <a:r>
              <a:rPr dirty="0" baseline="-37940" sz="3075" spc="-15">
                <a:latin typeface="Cambria Math"/>
                <a:cs typeface="Cambria Math"/>
              </a:rPr>
              <a:t>9</a:t>
            </a:r>
            <a:r>
              <a:rPr dirty="0" baseline="-37940" sz="3075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26248" y="3808602"/>
            <a:ext cx="765810" cy="701675"/>
          </a:xfrm>
          <a:custGeom>
            <a:avLst/>
            <a:gdLst/>
            <a:ahLst/>
            <a:cxnLst/>
            <a:rect l="l" t="t" r="r" b="b"/>
            <a:pathLst>
              <a:path w="765809" h="701675">
                <a:moveTo>
                  <a:pt x="134747" y="11684"/>
                </a:moveTo>
                <a:lnTo>
                  <a:pt x="77774" y="51663"/>
                </a:lnTo>
                <a:lnTo>
                  <a:pt x="56730" y="86842"/>
                </a:lnTo>
                <a:lnTo>
                  <a:pt x="37338" y="128270"/>
                </a:lnTo>
                <a:lnTo>
                  <a:pt x="20993" y="175539"/>
                </a:lnTo>
                <a:lnTo>
                  <a:pt x="9334" y="228371"/>
                </a:lnTo>
                <a:lnTo>
                  <a:pt x="2324" y="286740"/>
                </a:lnTo>
                <a:lnTo>
                  <a:pt x="0" y="350774"/>
                </a:lnTo>
                <a:lnTo>
                  <a:pt x="1485" y="402297"/>
                </a:lnTo>
                <a:lnTo>
                  <a:pt x="5969" y="450392"/>
                </a:lnTo>
                <a:lnTo>
                  <a:pt x="13436" y="494931"/>
                </a:lnTo>
                <a:lnTo>
                  <a:pt x="23888" y="535901"/>
                </a:lnTo>
                <a:lnTo>
                  <a:pt x="37338" y="573278"/>
                </a:lnTo>
                <a:lnTo>
                  <a:pt x="56730" y="614718"/>
                </a:lnTo>
                <a:lnTo>
                  <a:pt x="77774" y="649897"/>
                </a:lnTo>
                <a:lnTo>
                  <a:pt x="124714" y="701548"/>
                </a:lnTo>
                <a:lnTo>
                  <a:pt x="134747" y="689864"/>
                </a:lnTo>
                <a:lnTo>
                  <a:pt x="113766" y="666775"/>
                </a:lnTo>
                <a:lnTo>
                  <a:pt x="94678" y="638035"/>
                </a:lnTo>
                <a:lnTo>
                  <a:pt x="77482" y="603669"/>
                </a:lnTo>
                <a:lnTo>
                  <a:pt x="62230" y="563626"/>
                </a:lnTo>
                <a:lnTo>
                  <a:pt x="49720" y="518248"/>
                </a:lnTo>
                <a:lnTo>
                  <a:pt x="40792" y="467639"/>
                </a:lnTo>
                <a:lnTo>
                  <a:pt x="35433" y="411810"/>
                </a:lnTo>
                <a:lnTo>
                  <a:pt x="33655" y="350647"/>
                </a:lnTo>
                <a:lnTo>
                  <a:pt x="35433" y="289750"/>
                </a:lnTo>
                <a:lnTo>
                  <a:pt x="40792" y="233908"/>
                </a:lnTo>
                <a:lnTo>
                  <a:pt x="49720" y="183261"/>
                </a:lnTo>
                <a:lnTo>
                  <a:pt x="62230" y="137795"/>
                </a:lnTo>
                <a:lnTo>
                  <a:pt x="77482" y="97840"/>
                </a:lnTo>
                <a:lnTo>
                  <a:pt x="94665" y="63500"/>
                </a:lnTo>
                <a:lnTo>
                  <a:pt x="113766" y="34785"/>
                </a:lnTo>
                <a:lnTo>
                  <a:pt x="134747" y="11684"/>
                </a:lnTo>
                <a:close/>
              </a:path>
              <a:path w="765809" h="701675">
                <a:moveTo>
                  <a:pt x="619760" y="339471"/>
                </a:moveTo>
                <a:lnTo>
                  <a:pt x="147320" y="339471"/>
                </a:lnTo>
                <a:lnTo>
                  <a:pt x="147320" y="362331"/>
                </a:lnTo>
                <a:lnTo>
                  <a:pt x="619760" y="362331"/>
                </a:lnTo>
                <a:lnTo>
                  <a:pt x="619760" y="339471"/>
                </a:lnTo>
                <a:close/>
              </a:path>
              <a:path w="765809" h="701675">
                <a:moveTo>
                  <a:pt x="619760" y="17907"/>
                </a:moveTo>
                <a:lnTo>
                  <a:pt x="318008" y="17907"/>
                </a:lnTo>
                <a:lnTo>
                  <a:pt x="318008" y="18542"/>
                </a:lnTo>
                <a:lnTo>
                  <a:pt x="300355" y="18542"/>
                </a:lnTo>
                <a:lnTo>
                  <a:pt x="237871" y="234442"/>
                </a:lnTo>
                <a:lnTo>
                  <a:pt x="193294" y="136271"/>
                </a:lnTo>
                <a:lnTo>
                  <a:pt x="151765" y="155321"/>
                </a:lnTo>
                <a:lnTo>
                  <a:pt x="155702" y="164719"/>
                </a:lnTo>
                <a:lnTo>
                  <a:pt x="177038" y="155321"/>
                </a:lnTo>
                <a:lnTo>
                  <a:pt x="229362" y="267843"/>
                </a:lnTo>
                <a:lnTo>
                  <a:pt x="241681" y="267843"/>
                </a:lnTo>
                <a:lnTo>
                  <a:pt x="309753" y="35306"/>
                </a:lnTo>
                <a:lnTo>
                  <a:pt x="332613" y="35306"/>
                </a:lnTo>
                <a:lnTo>
                  <a:pt x="332613" y="34671"/>
                </a:lnTo>
                <a:lnTo>
                  <a:pt x="619760" y="34671"/>
                </a:lnTo>
                <a:lnTo>
                  <a:pt x="619760" y="17907"/>
                </a:lnTo>
                <a:close/>
              </a:path>
              <a:path w="765809" h="701675">
                <a:moveTo>
                  <a:pt x="765810" y="350647"/>
                </a:moveTo>
                <a:lnTo>
                  <a:pt x="763473" y="286740"/>
                </a:lnTo>
                <a:lnTo>
                  <a:pt x="756475" y="228371"/>
                </a:lnTo>
                <a:lnTo>
                  <a:pt x="744804" y="175539"/>
                </a:lnTo>
                <a:lnTo>
                  <a:pt x="728472" y="128270"/>
                </a:lnTo>
                <a:lnTo>
                  <a:pt x="709002" y="86842"/>
                </a:lnTo>
                <a:lnTo>
                  <a:pt x="687971" y="51663"/>
                </a:lnTo>
                <a:lnTo>
                  <a:pt x="641096" y="0"/>
                </a:lnTo>
                <a:lnTo>
                  <a:pt x="631063" y="11684"/>
                </a:lnTo>
                <a:lnTo>
                  <a:pt x="652005" y="34785"/>
                </a:lnTo>
                <a:lnTo>
                  <a:pt x="671055" y="63500"/>
                </a:lnTo>
                <a:lnTo>
                  <a:pt x="688213" y="97840"/>
                </a:lnTo>
                <a:lnTo>
                  <a:pt x="703453" y="137795"/>
                </a:lnTo>
                <a:lnTo>
                  <a:pt x="716026" y="183261"/>
                </a:lnTo>
                <a:lnTo>
                  <a:pt x="724992" y="233908"/>
                </a:lnTo>
                <a:lnTo>
                  <a:pt x="730364" y="289750"/>
                </a:lnTo>
                <a:lnTo>
                  <a:pt x="732155" y="350774"/>
                </a:lnTo>
                <a:lnTo>
                  <a:pt x="730364" y="411810"/>
                </a:lnTo>
                <a:lnTo>
                  <a:pt x="724992" y="467639"/>
                </a:lnTo>
                <a:lnTo>
                  <a:pt x="716026" y="518248"/>
                </a:lnTo>
                <a:lnTo>
                  <a:pt x="703453" y="563626"/>
                </a:lnTo>
                <a:lnTo>
                  <a:pt x="688213" y="603669"/>
                </a:lnTo>
                <a:lnTo>
                  <a:pt x="671068" y="638035"/>
                </a:lnTo>
                <a:lnTo>
                  <a:pt x="631063" y="689864"/>
                </a:lnTo>
                <a:lnTo>
                  <a:pt x="641096" y="701548"/>
                </a:lnTo>
                <a:lnTo>
                  <a:pt x="687971" y="649897"/>
                </a:lnTo>
                <a:lnTo>
                  <a:pt x="709002" y="614718"/>
                </a:lnTo>
                <a:lnTo>
                  <a:pt x="728472" y="573278"/>
                </a:lnTo>
                <a:lnTo>
                  <a:pt x="741908" y="535901"/>
                </a:lnTo>
                <a:lnTo>
                  <a:pt x="752360" y="494931"/>
                </a:lnTo>
                <a:lnTo>
                  <a:pt x="759828" y="450392"/>
                </a:lnTo>
                <a:lnTo>
                  <a:pt x="764311" y="402297"/>
                </a:lnTo>
                <a:lnTo>
                  <a:pt x="765810" y="35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132826" y="3781171"/>
            <a:ext cx="3244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15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22157" y="4167962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5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1670" y="391159"/>
            <a:ext cx="57219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第一节</a:t>
            </a:r>
            <a:r>
              <a:rPr dirty="0" sz="3200" spc="-60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梯形公式与</a:t>
            </a:r>
            <a:r>
              <a:rPr dirty="0" sz="3200">
                <a:latin typeface="Times New Roman"/>
                <a:cs typeface="Times New Roman"/>
              </a:rPr>
              <a:t>Simpson</a:t>
            </a:r>
            <a:r>
              <a:rPr dirty="0" sz="3200">
                <a:latin typeface="宋体"/>
                <a:cs typeface="宋体"/>
              </a:rPr>
              <a:t>公式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3822" y="1832864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5">
                <a:moveTo>
                  <a:pt x="309117" y="0"/>
                </a:moveTo>
                <a:lnTo>
                  <a:pt x="304673" y="12446"/>
                </a:lnTo>
                <a:lnTo>
                  <a:pt x="322462" y="20187"/>
                </a:lnTo>
                <a:lnTo>
                  <a:pt x="337740" y="30845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0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0" y="293877"/>
                </a:lnTo>
                <a:lnTo>
                  <a:pt x="309117" y="306324"/>
                </a:lnTo>
                <a:lnTo>
                  <a:pt x="350853" y="286781"/>
                </a:lnTo>
                <a:lnTo>
                  <a:pt x="381635" y="252857"/>
                </a:lnTo>
                <a:lnTo>
                  <a:pt x="400494" y="207406"/>
                </a:lnTo>
                <a:lnTo>
                  <a:pt x="406780" y="153288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7" y="0"/>
                </a:lnTo>
                <a:close/>
              </a:path>
              <a:path w="407035" h="306705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1008735"/>
            <a:ext cx="10203815" cy="158686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宋体"/>
                <a:cs typeface="宋体"/>
              </a:rPr>
              <a:t>梯形公式</a:t>
            </a:r>
            <a:endParaRPr sz="2600">
              <a:latin typeface="宋体"/>
              <a:cs typeface="宋体"/>
            </a:endParaRPr>
          </a:p>
          <a:p>
            <a:pPr marL="927100">
              <a:lnSpc>
                <a:spcPct val="100000"/>
              </a:lnSpc>
              <a:spcBef>
                <a:spcPts val="1310"/>
              </a:spcBef>
              <a:tabLst>
                <a:tab pos="2854960" algn="l"/>
                <a:tab pos="3181350" algn="l"/>
              </a:tabLst>
            </a:pPr>
            <a:r>
              <a:rPr dirty="0" sz="2600">
                <a:latin typeface="宋体"/>
                <a:cs typeface="宋体"/>
              </a:rPr>
              <a:t>要计算积分</a:t>
            </a:r>
            <a:r>
              <a:rPr dirty="0" sz="2600">
                <a:latin typeface="Cambria Math"/>
                <a:cs typeface="Cambria Math"/>
              </a:rPr>
              <a:t>𝐼	𝑓	</a:t>
            </a:r>
            <a:r>
              <a:rPr dirty="0" sz="2600">
                <a:latin typeface="宋体"/>
                <a:cs typeface="宋体"/>
              </a:rPr>
              <a:t>，一个简单</a:t>
            </a:r>
            <a:r>
              <a:rPr dirty="0" sz="2600" spc="-15">
                <a:latin typeface="宋体"/>
                <a:cs typeface="宋体"/>
              </a:rPr>
              <a:t>的</a:t>
            </a:r>
            <a:r>
              <a:rPr dirty="0" sz="2600">
                <a:latin typeface="宋体"/>
                <a:cs typeface="宋体"/>
              </a:rPr>
              <a:t>方法</a:t>
            </a:r>
            <a:r>
              <a:rPr dirty="0" sz="2600" spc="-15">
                <a:latin typeface="宋体"/>
                <a:cs typeface="宋体"/>
              </a:rPr>
              <a:t>是</a:t>
            </a:r>
            <a:r>
              <a:rPr dirty="0" sz="2600">
                <a:latin typeface="宋体"/>
                <a:cs typeface="宋体"/>
              </a:rPr>
              <a:t>用</a:t>
            </a:r>
            <a:r>
              <a:rPr dirty="0" sz="2600" spc="20">
                <a:latin typeface="Cambria Math"/>
                <a:cs typeface="Cambria Math"/>
              </a:rPr>
              <a:t>[𝑎,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 spc="30">
                <a:latin typeface="Cambria Math"/>
                <a:cs typeface="Cambria Math"/>
              </a:rPr>
              <a:t>𝑏]</a:t>
            </a:r>
            <a:r>
              <a:rPr dirty="0" sz="2600">
                <a:latin typeface="宋体"/>
                <a:cs typeface="宋体"/>
              </a:rPr>
              <a:t>上</a:t>
            </a:r>
            <a:r>
              <a:rPr dirty="0" sz="2600" spc="-15">
                <a:latin typeface="宋体"/>
                <a:cs typeface="宋体"/>
              </a:rPr>
              <a:t>线</a:t>
            </a:r>
            <a:r>
              <a:rPr dirty="0" sz="2600">
                <a:latin typeface="宋体"/>
                <a:cs typeface="宋体"/>
              </a:rPr>
              <a:t>性插</a:t>
            </a:r>
            <a:r>
              <a:rPr dirty="0" sz="2600" spc="-15">
                <a:latin typeface="宋体"/>
                <a:cs typeface="宋体"/>
              </a:rPr>
              <a:t>值</a:t>
            </a:r>
            <a:r>
              <a:rPr dirty="0" sz="2600">
                <a:latin typeface="宋体"/>
                <a:cs typeface="宋体"/>
              </a:rPr>
              <a:t>函数</a:t>
            </a:r>
            <a:r>
              <a:rPr dirty="0" sz="2600" spc="-15">
                <a:latin typeface="宋体"/>
                <a:cs typeface="宋体"/>
              </a:rPr>
              <a:t>近</a:t>
            </a:r>
            <a:r>
              <a:rPr dirty="0" sz="2600">
                <a:latin typeface="宋体"/>
                <a:cs typeface="宋体"/>
              </a:rPr>
              <a:t>似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600" spc="70">
                <a:latin typeface="Cambria Math"/>
                <a:cs typeface="Cambria Math"/>
              </a:rPr>
              <a:t>𝑓</a:t>
            </a:r>
            <a:r>
              <a:rPr dirty="0" sz="2600">
                <a:latin typeface="宋体"/>
                <a:cs typeface="宋体"/>
              </a:rPr>
              <a:t>。设插值节点为</a:t>
            </a:r>
            <a:r>
              <a:rPr dirty="0" sz="2600">
                <a:latin typeface="Cambria Math"/>
                <a:cs typeface="Cambria Math"/>
              </a:rPr>
              <a:t>𝑎</a:t>
            </a:r>
            <a:r>
              <a:rPr dirty="0" sz="2600" spc="575">
                <a:latin typeface="宋体"/>
                <a:cs typeface="宋体"/>
              </a:rPr>
              <a:t>和</a:t>
            </a:r>
            <a:r>
              <a:rPr dirty="0" sz="2600">
                <a:latin typeface="Cambria Math"/>
                <a:cs typeface="Cambria Math"/>
              </a:rPr>
              <a:t>𝑏</a:t>
            </a:r>
            <a:r>
              <a:rPr dirty="0" sz="2600" spc="45">
                <a:latin typeface="Cambria Math"/>
                <a:cs typeface="Cambria Math"/>
              </a:rPr>
              <a:t> </a:t>
            </a:r>
            <a:r>
              <a:rPr dirty="0" sz="2600">
                <a:latin typeface="宋体"/>
                <a:cs typeface="宋体"/>
              </a:rPr>
              <a:t>，可得</a:t>
            </a:r>
            <a:r>
              <a:rPr dirty="0" sz="2600" spc="-10">
                <a:latin typeface="宋体"/>
                <a:cs typeface="宋体"/>
              </a:rPr>
              <a:t>到</a:t>
            </a:r>
            <a:r>
              <a:rPr dirty="0" sz="2600" spc="65">
                <a:latin typeface="Cambria Math"/>
                <a:cs typeface="Cambria Math"/>
              </a:rPr>
              <a:t>𝑓</a:t>
            </a:r>
            <a:r>
              <a:rPr dirty="0" sz="2600">
                <a:latin typeface="宋体"/>
                <a:cs typeface="宋体"/>
              </a:rPr>
              <a:t>的线</a:t>
            </a:r>
            <a:r>
              <a:rPr dirty="0" sz="2600" spc="-15">
                <a:latin typeface="宋体"/>
                <a:cs typeface="宋体"/>
              </a:rPr>
              <a:t>性</a:t>
            </a:r>
            <a:r>
              <a:rPr dirty="0" sz="2600">
                <a:latin typeface="宋体"/>
                <a:cs typeface="宋体"/>
              </a:rPr>
              <a:t>插值</a:t>
            </a:r>
            <a:r>
              <a:rPr dirty="0" sz="2600" spc="-15">
                <a:latin typeface="宋体"/>
                <a:cs typeface="宋体"/>
              </a:rPr>
              <a:t>函</a:t>
            </a:r>
            <a:r>
              <a:rPr dirty="0" sz="2600">
                <a:latin typeface="宋体"/>
                <a:cs typeface="宋体"/>
              </a:rPr>
              <a:t>数：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8376" y="3105657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4" h="21589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21336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3335" y="3105657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4" h="21589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21336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93494" y="2674061"/>
            <a:ext cx="4039235" cy="616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2320"/>
              </a:lnSpc>
              <a:spcBef>
                <a:spcPts val="105"/>
              </a:spcBef>
              <a:tabLst>
                <a:tab pos="1217930" algn="l"/>
                <a:tab pos="2800350" algn="l"/>
              </a:tabLst>
            </a:pPr>
            <a:r>
              <a:rPr dirty="0" baseline="-32051" sz="3900">
                <a:latin typeface="Cambria Math"/>
                <a:cs typeface="Cambria Math"/>
              </a:rPr>
              <a:t>𝑓	</a:t>
            </a:r>
            <a:r>
              <a:rPr dirty="0" sz="1900" spc="75">
                <a:latin typeface="Cambria Math"/>
                <a:cs typeface="Cambria Math"/>
              </a:rPr>
              <a:t>𝑏−𝑥	</a:t>
            </a:r>
            <a:r>
              <a:rPr dirty="0" sz="1900" spc="85">
                <a:latin typeface="Cambria Math"/>
                <a:cs typeface="Cambria Math"/>
              </a:rPr>
              <a:t>𝑥−𝑎</a:t>
            </a:r>
            <a:endParaRPr sz="1900">
              <a:latin typeface="Cambria Math"/>
              <a:cs typeface="Cambria Math"/>
            </a:endParaRPr>
          </a:p>
          <a:p>
            <a:pPr marL="172085">
              <a:lnSpc>
                <a:spcPts val="2320"/>
              </a:lnSpc>
            </a:pPr>
            <a:r>
              <a:rPr dirty="0" baseline="-16081" sz="2850" spc="75">
                <a:latin typeface="Cambria Math"/>
                <a:cs typeface="Cambria Math"/>
              </a:rPr>
              <a:t>1</a:t>
            </a:r>
            <a:r>
              <a:rPr dirty="0" sz="2600" spc="50">
                <a:latin typeface="Cambria Math"/>
                <a:cs typeface="Cambria Math"/>
              </a:rPr>
              <a:t>(𝑥) </a:t>
            </a:r>
            <a:r>
              <a:rPr dirty="0" sz="2600">
                <a:latin typeface="Cambria Math"/>
                <a:cs typeface="Cambria Math"/>
              </a:rPr>
              <a:t>= </a:t>
            </a:r>
            <a:r>
              <a:rPr dirty="0" baseline="-38011" sz="2850" spc="120">
                <a:latin typeface="Cambria Math"/>
                <a:cs typeface="Cambria Math"/>
              </a:rPr>
              <a:t>𝑏−𝑎 </a:t>
            </a:r>
            <a:r>
              <a:rPr dirty="0" sz="2600" spc="30">
                <a:latin typeface="Cambria Math"/>
                <a:cs typeface="Cambria Math"/>
              </a:rPr>
              <a:t>𝑓(𝑎)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baseline="-38011" sz="2850" spc="127">
                <a:latin typeface="Cambria Math"/>
                <a:cs typeface="Cambria Math"/>
              </a:rPr>
              <a:t>𝑏−𝑎</a:t>
            </a:r>
            <a:r>
              <a:rPr dirty="0" baseline="-38011" sz="2850" spc="247">
                <a:latin typeface="Cambria Math"/>
                <a:cs typeface="Cambria Math"/>
              </a:rPr>
              <a:t> </a:t>
            </a:r>
            <a:r>
              <a:rPr dirty="0" sz="2600" spc="30">
                <a:latin typeface="Cambria Math"/>
                <a:cs typeface="Cambria Math"/>
              </a:rPr>
              <a:t>𝑓(𝑏)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3490086"/>
            <a:ext cx="279527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对</a:t>
            </a:r>
            <a:r>
              <a:rPr dirty="0" sz="2600" spc="-55">
                <a:latin typeface="Cambria Math"/>
                <a:cs typeface="Cambria Math"/>
              </a:rPr>
              <a:t>𝑓</a:t>
            </a:r>
            <a:r>
              <a:rPr dirty="0" baseline="-16081" sz="2850" spc="-82">
                <a:latin typeface="Cambria Math"/>
                <a:cs typeface="Cambria Math"/>
              </a:rPr>
              <a:t>1</a:t>
            </a:r>
            <a:r>
              <a:rPr dirty="0" sz="2600" spc="-55">
                <a:latin typeface="Cambria Math"/>
                <a:cs typeface="Cambria Math"/>
              </a:rPr>
              <a:t>(𝑥)</a:t>
            </a:r>
            <a:r>
              <a:rPr dirty="0" sz="2600">
                <a:latin typeface="宋体"/>
                <a:cs typeface="宋体"/>
              </a:rPr>
              <a:t>积分，得：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4582" y="4288028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1" y="151638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8"/>
                </a:lnTo>
                <a:lnTo>
                  <a:pt x="309118" y="306324"/>
                </a:lnTo>
                <a:lnTo>
                  <a:pt x="350853" y="286781"/>
                </a:lnTo>
                <a:lnTo>
                  <a:pt x="381635" y="252857"/>
                </a:lnTo>
                <a:lnTo>
                  <a:pt x="400494" y="207406"/>
                </a:lnTo>
                <a:lnTo>
                  <a:pt x="406781" y="153289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8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06194" y="4192346"/>
            <a:ext cx="11315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6084" algn="l"/>
                <a:tab pos="845185" algn="l"/>
              </a:tabLst>
            </a:pPr>
            <a:r>
              <a:rPr dirty="0" sz="2600" spc="-90">
                <a:latin typeface="Cambria Math"/>
                <a:cs typeface="Cambria Math"/>
              </a:rPr>
              <a:t>𝐼</a:t>
            </a:r>
            <a:r>
              <a:rPr dirty="0" baseline="-16081" sz="2850" spc="-135">
                <a:latin typeface="Cambria Math"/>
                <a:cs typeface="Cambria Math"/>
              </a:rPr>
              <a:t>1	</a:t>
            </a:r>
            <a:r>
              <a:rPr dirty="0" sz="2600">
                <a:latin typeface="Cambria Math"/>
                <a:cs typeface="Cambria Math"/>
              </a:rPr>
              <a:t>𝑓	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242" y="4209110"/>
            <a:ext cx="35369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5789" y="3994226"/>
            <a:ext cx="4648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900" spc="110">
                <a:latin typeface="Cambria Math"/>
                <a:cs typeface="Cambria Math"/>
              </a:rPr>
              <a:t>𝑏</a:t>
            </a:r>
            <a:r>
              <a:rPr dirty="0" sz="1900" spc="5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𝑓</a:t>
            </a:r>
            <a:endParaRPr baseline="-33119" sz="39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9230" y="4349877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1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94303" y="4288028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6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8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7"/>
                </a:lnTo>
                <a:lnTo>
                  <a:pt x="397446" y="207406"/>
                </a:lnTo>
                <a:lnTo>
                  <a:pt x="403733" y="153289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8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3188" y="4430014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4" h="21589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21336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19671" y="4430014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5" h="21589">
                <a:moveTo>
                  <a:pt x="481583" y="0"/>
                </a:moveTo>
                <a:lnTo>
                  <a:pt x="0" y="0"/>
                </a:lnTo>
                <a:lnTo>
                  <a:pt x="0" y="21336"/>
                </a:lnTo>
                <a:lnTo>
                  <a:pt x="481583" y="21336"/>
                </a:lnTo>
                <a:lnTo>
                  <a:pt x="481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091810" y="4448936"/>
            <a:ext cx="175196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8930" algn="l"/>
              </a:tabLst>
            </a:pPr>
            <a:r>
              <a:rPr dirty="0" sz="1900" spc="45">
                <a:latin typeface="Cambria Math"/>
                <a:cs typeface="Cambria Math"/>
              </a:rPr>
              <a:t>2</a:t>
            </a:r>
            <a:r>
              <a:rPr dirty="0" sz="1900" spc="45">
                <a:latin typeface="Cambria Math"/>
                <a:cs typeface="Cambria Math"/>
              </a:rPr>
              <a:t>	</a:t>
            </a: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4915" y="4192346"/>
            <a:ext cx="3980179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62585" algn="l"/>
              </a:tabLst>
            </a:pPr>
            <a:r>
              <a:rPr dirty="0" sz="2600">
                <a:latin typeface="Cambria Math"/>
                <a:cs typeface="Cambria Math"/>
              </a:rPr>
              <a:t>𝑥	𝑑𝑥 = </a:t>
            </a:r>
            <a:r>
              <a:rPr dirty="0" baseline="43859" sz="2850" spc="120">
                <a:latin typeface="Cambria Math"/>
                <a:cs typeface="Cambria Math"/>
              </a:rPr>
              <a:t>𝑏−𝑎 </a:t>
            </a:r>
            <a:r>
              <a:rPr dirty="0" sz="2600" spc="30">
                <a:latin typeface="Cambria Math"/>
                <a:cs typeface="Cambria Math"/>
              </a:rPr>
              <a:t>𝑓(𝑎)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baseline="43859" sz="2850" spc="120">
                <a:latin typeface="Cambria Math"/>
                <a:cs typeface="Cambria Math"/>
              </a:rPr>
              <a:t>𝑏−𝑎</a:t>
            </a:r>
            <a:r>
              <a:rPr dirty="0" baseline="43859" sz="2850" spc="-405">
                <a:latin typeface="Cambria Math"/>
                <a:cs typeface="Cambria Math"/>
              </a:rPr>
              <a:t> </a:t>
            </a:r>
            <a:r>
              <a:rPr dirty="0" sz="2600" spc="25">
                <a:latin typeface="Cambria Math"/>
                <a:cs typeface="Cambria Math"/>
              </a:rPr>
              <a:t>𝑓(𝑏)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40891" y="5470652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7" y="0"/>
                </a:moveTo>
                <a:lnTo>
                  <a:pt x="304672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50"/>
                </a:lnTo>
                <a:lnTo>
                  <a:pt x="378841" y="151663"/>
                </a:lnTo>
                <a:lnTo>
                  <a:pt x="377699" y="178683"/>
                </a:lnTo>
                <a:lnTo>
                  <a:pt x="368607" y="225274"/>
                </a:lnTo>
                <a:lnTo>
                  <a:pt x="350418" y="261656"/>
                </a:lnTo>
                <a:lnTo>
                  <a:pt x="305181" y="293928"/>
                </a:lnTo>
                <a:lnTo>
                  <a:pt x="309117" y="306362"/>
                </a:lnTo>
                <a:lnTo>
                  <a:pt x="350853" y="286769"/>
                </a:lnTo>
                <a:lnTo>
                  <a:pt x="381634" y="252831"/>
                </a:lnTo>
                <a:lnTo>
                  <a:pt x="400494" y="207398"/>
                </a:lnTo>
                <a:lnTo>
                  <a:pt x="406781" y="153289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7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28"/>
                </a:lnTo>
                <a:lnTo>
                  <a:pt x="14144" y="231200"/>
                </a:lnTo>
                <a:lnTo>
                  <a:pt x="39119" y="271593"/>
                </a:lnTo>
                <a:lnTo>
                  <a:pt x="75402" y="298358"/>
                </a:lnTo>
                <a:lnTo>
                  <a:pt x="97663" y="306362"/>
                </a:lnTo>
                <a:lnTo>
                  <a:pt x="101600" y="293928"/>
                </a:lnTo>
                <a:lnTo>
                  <a:pt x="84123" y="286202"/>
                </a:lnTo>
                <a:lnTo>
                  <a:pt x="69040" y="275443"/>
                </a:lnTo>
                <a:lnTo>
                  <a:pt x="46100" y="244843"/>
                </a:lnTo>
                <a:lnTo>
                  <a:pt x="32496" y="203220"/>
                </a:lnTo>
                <a:lnTo>
                  <a:pt x="27940" y="151663"/>
                </a:lnTo>
                <a:lnTo>
                  <a:pt x="29081" y="125550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02763" y="5470652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6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50"/>
                </a:lnTo>
                <a:lnTo>
                  <a:pt x="378841" y="151663"/>
                </a:lnTo>
                <a:lnTo>
                  <a:pt x="377699" y="178683"/>
                </a:lnTo>
                <a:lnTo>
                  <a:pt x="368607" y="225274"/>
                </a:lnTo>
                <a:lnTo>
                  <a:pt x="350418" y="261656"/>
                </a:lnTo>
                <a:lnTo>
                  <a:pt x="305181" y="293928"/>
                </a:lnTo>
                <a:lnTo>
                  <a:pt x="309118" y="306362"/>
                </a:lnTo>
                <a:lnTo>
                  <a:pt x="350853" y="286769"/>
                </a:lnTo>
                <a:lnTo>
                  <a:pt x="381635" y="252831"/>
                </a:lnTo>
                <a:lnTo>
                  <a:pt x="400494" y="207398"/>
                </a:lnTo>
                <a:lnTo>
                  <a:pt x="406781" y="153289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28"/>
                </a:lnTo>
                <a:lnTo>
                  <a:pt x="14144" y="231200"/>
                </a:lnTo>
                <a:lnTo>
                  <a:pt x="39119" y="271593"/>
                </a:lnTo>
                <a:lnTo>
                  <a:pt x="75402" y="298358"/>
                </a:lnTo>
                <a:lnTo>
                  <a:pt x="97662" y="306362"/>
                </a:lnTo>
                <a:lnTo>
                  <a:pt x="101600" y="293928"/>
                </a:lnTo>
                <a:lnTo>
                  <a:pt x="84123" y="286202"/>
                </a:lnTo>
                <a:lnTo>
                  <a:pt x="69040" y="275443"/>
                </a:lnTo>
                <a:lnTo>
                  <a:pt x="46100" y="244843"/>
                </a:lnTo>
                <a:lnTo>
                  <a:pt x="32496" y="203220"/>
                </a:lnTo>
                <a:lnTo>
                  <a:pt x="27939" y="151663"/>
                </a:lnTo>
                <a:lnTo>
                  <a:pt x="29081" y="125550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91539" y="4645051"/>
            <a:ext cx="9124315" cy="1153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6401435">
              <a:lnSpc>
                <a:spcPct val="142300"/>
              </a:lnSpc>
              <a:spcBef>
                <a:spcPts val="95"/>
              </a:spcBef>
              <a:tabLst>
                <a:tab pos="757555" algn="l"/>
                <a:tab pos="1085215" algn="l"/>
                <a:tab pos="2019300" algn="l"/>
                <a:tab pos="2346960" algn="l"/>
              </a:tabLst>
            </a:pPr>
            <a:r>
              <a:rPr dirty="0" sz="2600">
                <a:latin typeface="Times New Roman"/>
                <a:cs typeface="Times New Roman"/>
              </a:rPr>
              <a:t>————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梯形公式 </a:t>
            </a:r>
            <a:r>
              <a:rPr dirty="0" sz="2600" spc="5">
                <a:latin typeface="宋体"/>
                <a:cs typeface="宋体"/>
              </a:rPr>
              <a:t>用</a:t>
            </a:r>
            <a:r>
              <a:rPr dirty="0" sz="2600" spc="-90">
                <a:latin typeface="Cambria Math"/>
                <a:cs typeface="Cambria Math"/>
              </a:rPr>
              <a:t>𝐼</a:t>
            </a:r>
            <a:r>
              <a:rPr dirty="0" baseline="-16081" sz="2850" spc="-135">
                <a:latin typeface="Cambria Math"/>
                <a:cs typeface="Cambria Math"/>
              </a:rPr>
              <a:t>1	</a:t>
            </a:r>
            <a:r>
              <a:rPr dirty="0" sz="2600">
                <a:latin typeface="Cambria Math"/>
                <a:cs typeface="Cambria Math"/>
              </a:rPr>
              <a:t>𝑓	</a:t>
            </a:r>
            <a:r>
              <a:rPr dirty="0" sz="2600">
                <a:latin typeface="宋体"/>
                <a:cs typeface="宋体"/>
              </a:rPr>
              <a:t>近似</a:t>
            </a:r>
            <a:r>
              <a:rPr dirty="0" sz="2600">
                <a:latin typeface="Cambria Math"/>
                <a:cs typeface="Cambria Math"/>
              </a:rPr>
              <a:t>𝐼	𝑓	</a:t>
            </a:r>
            <a:r>
              <a:rPr dirty="0" sz="2600">
                <a:latin typeface="宋体"/>
                <a:cs typeface="宋体"/>
              </a:rPr>
              <a:t>的几何意义：用</a:t>
            </a:r>
            <a:r>
              <a:rPr dirty="0" sz="2600" spc="-15">
                <a:latin typeface="宋体"/>
                <a:cs typeface="宋体"/>
              </a:rPr>
              <a:t>梯</a:t>
            </a:r>
            <a:r>
              <a:rPr dirty="0" sz="2600">
                <a:latin typeface="宋体"/>
                <a:cs typeface="宋体"/>
              </a:rPr>
              <a:t>形面</a:t>
            </a:r>
            <a:r>
              <a:rPr dirty="0" sz="2600" spc="-15">
                <a:latin typeface="宋体"/>
                <a:cs typeface="宋体"/>
              </a:rPr>
              <a:t>积</a:t>
            </a:r>
            <a:r>
              <a:rPr dirty="0" sz="2600">
                <a:latin typeface="宋体"/>
                <a:cs typeface="宋体"/>
              </a:rPr>
              <a:t>近似</a:t>
            </a:r>
            <a:r>
              <a:rPr dirty="0" sz="2600" spc="-15">
                <a:latin typeface="宋体"/>
                <a:cs typeface="宋体"/>
              </a:rPr>
              <a:t>曲</a:t>
            </a:r>
            <a:r>
              <a:rPr dirty="0" sz="2600">
                <a:latin typeface="宋体"/>
                <a:cs typeface="宋体"/>
              </a:rPr>
              <a:t>面梯</a:t>
            </a:r>
            <a:r>
              <a:rPr dirty="0" sz="2600" spc="-15">
                <a:latin typeface="宋体"/>
                <a:cs typeface="宋体"/>
              </a:rPr>
              <a:t>形</a:t>
            </a:r>
            <a:r>
              <a:rPr dirty="0" sz="2600">
                <a:latin typeface="宋体"/>
                <a:cs typeface="宋体"/>
              </a:rPr>
              <a:t>面积。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5841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3380" y="133984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16939" y="1238504"/>
            <a:ext cx="5659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  <a:tab pos="3515360" algn="l"/>
              </a:tabLst>
            </a:pPr>
            <a:r>
              <a:rPr dirty="0" sz="2800" spc="-5">
                <a:latin typeface="宋体"/>
                <a:cs typeface="宋体"/>
              </a:rPr>
              <a:t>如果积分区间是</a:t>
            </a:r>
            <a:r>
              <a:rPr dirty="0" sz="2800" spc="-415">
                <a:latin typeface="宋体"/>
                <a:cs typeface="宋体"/>
              </a:rPr>
              <a:t> </a:t>
            </a:r>
            <a:r>
              <a:rPr dirty="0" sz="2800" spc="6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宋体"/>
                <a:cs typeface="宋体"/>
              </a:rPr>
              <a:t>，则变量置换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2075433"/>
            <a:ext cx="5899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6979" y="2329942"/>
            <a:ext cx="520065" cy="22860"/>
          </a:xfrm>
          <a:custGeom>
            <a:avLst/>
            <a:gdLst/>
            <a:ahLst/>
            <a:cxnLst/>
            <a:rect l="l" t="t" r="r" b="b"/>
            <a:pathLst>
              <a:path w="520064" h="22860">
                <a:moveTo>
                  <a:pt x="519683" y="0"/>
                </a:moveTo>
                <a:lnTo>
                  <a:pt x="0" y="0"/>
                </a:lnTo>
                <a:lnTo>
                  <a:pt x="0" y="22860"/>
                </a:lnTo>
                <a:lnTo>
                  <a:pt x="519683" y="22860"/>
                </a:lnTo>
                <a:lnTo>
                  <a:pt x="519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48811" y="2329942"/>
            <a:ext cx="520065" cy="22860"/>
          </a:xfrm>
          <a:custGeom>
            <a:avLst/>
            <a:gdLst/>
            <a:ahLst/>
            <a:cxnLst/>
            <a:rect l="l" t="t" r="r" b="b"/>
            <a:pathLst>
              <a:path w="520064" h="22860">
                <a:moveTo>
                  <a:pt x="519684" y="0"/>
                </a:moveTo>
                <a:lnTo>
                  <a:pt x="0" y="0"/>
                </a:lnTo>
                <a:lnTo>
                  <a:pt x="0" y="22860"/>
                </a:lnTo>
                <a:lnTo>
                  <a:pt x="519684" y="22860"/>
                </a:lnTo>
                <a:lnTo>
                  <a:pt x="519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94533" y="1962658"/>
            <a:ext cx="14814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4405" algn="l"/>
              </a:tabLst>
            </a:pPr>
            <a:r>
              <a:rPr dirty="0" sz="2050" spc="280">
                <a:latin typeface="Cambria Math"/>
                <a:cs typeface="Cambria Math"/>
              </a:rPr>
              <a:t>𝑎</a:t>
            </a:r>
            <a:r>
              <a:rPr dirty="0" sz="2050" spc="-50">
                <a:latin typeface="Cambria Math"/>
                <a:cs typeface="Cambria Math"/>
              </a:rPr>
              <a:t>+</a:t>
            </a:r>
            <a:r>
              <a:rPr dirty="0" sz="2050" spc="215">
                <a:latin typeface="Cambria Math"/>
                <a:cs typeface="Cambria Math"/>
              </a:rPr>
              <a:t>𝑏</a:t>
            </a:r>
            <a:r>
              <a:rPr dirty="0" sz="2050">
                <a:latin typeface="Cambria Math"/>
                <a:cs typeface="Cambria Math"/>
              </a:rPr>
              <a:t>	</a:t>
            </a:r>
            <a:r>
              <a:rPr dirty="0" sz="2050" spc="275">
                <a:latin typeface="Cambria Math"/>
                <a:cs typeface="Cambria Math"/>
              </a:rPr>
              <a:t>𝑏</a:t>
            </a:r>
            <a:r>
              <a:rPr dirty="0" sz="2050" spc="-50">
                <a:latin typeface="Cambria Math"/>
                <a:cs typeface="Cambria Math"/>
              </a:rPr>
              <a:t>−</a:t>
            </a: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8938" y="2349754"/>
            <a:ext cx="11176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4405" algn="l"/>
              </a:tabLst>
            </a:pPr>
            <a:r>
              <a:rPr dirty="0" sz="2050" spc="45">
                <a:latin typeface="Cambria Math"/>
                <a:cs typeface="Cambria Math"/>
              </a:rPr>
              <a:t>2</a:t>
            </a:r>
            <a:r>
              <a:rPr dirty="0" sz="2050" spc="45">
                <a:latin typeface="Cambria Math"/>
                <a:cs typeface="Cambria Math"/>
              </a:rPr>
              <a:t>	</a:t>
            </a: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3466" y="2075433"/>
            <a:ext cx="10883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4719" algn="l"/>
              </a:tabLst>
            </a:pP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𝑡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0789" y="312026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5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29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5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03903" y="3273297"/>
            <a:ext cx="520065" cy="22860"/>
          </a:xfrm>
          <a:custGeom>
            <a:avLst/>
            <a:gdLst/>
            <a:ahLst/>
            <a:cxnLst/>
            <a:rect l="l" t="t" r="r" b="b"/>
            <a:pathLst>
              <a:path w="520064" h="22860">
                <a:moveTo>
                  <a:pt x="519684" y="0"/>
                </a:moveTo>
                <a:lnTo>
                  <a:pt x="0" y="0"/>
                </a:lnTo>
                <a:lnTo>
                  <a:pt x="0" y="22860"/>
                </a:lnTo>
                <a:lnTo>
                  <a:pt x="519684" y="22860"/>
                </a:lnTo>
                <a:lnTo>
                  <a:pt x="519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76242" y="329349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8754" y="3259963"/>
            <a:ext cx="29038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51430" algn="l"/>
              </a:tabLst>
            </a:pPr>
            <a:r>
              <a:rPr dirty="0" sz="2050" spc="235">
                <a:latin typeface="Cambria Math"/>
                <a:cs typeface="Cambria Math"/>
              </a:rPr>
              <a:t>𝑎</a:t>
            </a:r>
            <a:r>
              <a:rPr dirty="0" sz="2050" spc="235">
                <a:latin typeface="Cambria Math"/>
                <a:cs typeface="Cambria Math"/>
              </a:rPr>
              <a:t>	</a:t>
            </a:r>
            <a:r>
              <a:rPr dirty="0" sz="2050" spc="-50">
                <a:latin typeface="Cambria Math"/>
                <a:cs typeface="Cambria Math"/>
              </a:rPr>
              <a:t>−</a:t>
            </a: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594" y="2905709"/>
            <a:ext cx="3295015" cy="565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0979">
              <a:lnSpc>
                <a:spcPts val="1680"/>
              </a:lnSpc>
              <a:spcBef>
                <a:spcPts val="90"/>
              </a:spcBef>
              <a:tabLst>
                <a:tab pos="1972310" algn="l"/>
                <a:tab pos="2760345" algn="l"/>
              </a:tabLst>
            </a:pPr>
            <a:r>
              <a:rPr dirty="0" baseline="1355" sz="3075" spc="172">
                <a:latin typeface="Cambria Math"/>
                <a:cs typeface="Cambria Math"/>
              </a:rPr>
              <a:t>𝑏	</a:t>
            </a:r>
            <a:r>
              <a:rPr dirty="0" sz="2050" spc="85">
                <a:latin typeface="Cambria Math"/>
                <a:cs typeface="Cambria Math"/>
              </a:rPr>
              <a:t>𝑏−𝑎	</a:t>
            </a:r>
            <a:r>
              <a:rPr dirty="0" baseline="1355" sz="3075" spc="67">
                <a:latin typeface="Cambria Math"/>
                <a:cs typeface="Cambria Math"/>
              </a:rPr>
              <a:t>1</a:t>
            </a:r>
            <a:endParaRPr baseline="1355" sz="3075">
              <a:latin typeface="Cambria Math"/>
              <a:cs typeface="Cambria Math"/>
            </a:endParaRPr>
          </a:p>
          <a:p>
            <a:pPr marL="12700">
              <a:lnSpc>
                <a:spcPts val="2580"/>
              </a:lnSpc>
              <a:tabLst>
                <a:tab pos="441959" algn="l"/>
                <a:tab pos="795655" algn="l"/>
                <a:tab pos="1143000" algn="l"/>
                <a:tab pos="2551430" algn="l"/>
                <a:tab pos="3086735" algn="l"/>
              </a:tabLst>
            </a:pP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 spc="-46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10">
                <a:latin typeface="Cambria Math"/>
                <a:cs typeface="Cambria Math"/>
              </a:rPr>
              <a:t>𝑑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2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13604" y="2991611"/>
            <a:ext cx="1958975" cy="586105"/>
          </a:xfrm>
          <a:custGeom>
            <a:avLst/>
            <a:gdLst/>
            <a:ahLst/>
            <a:cxnLst/>
            <a:rect l="l" t="t" r="r" b="b"/>
            <a:pathLst>
              <a:path w="1958975" h="586104">
                <a:moveTo>
                  <a:pt x="132207" y="13843"/>
                </a:moveTo>
                <a:lnTo>
                  <a:pt x="74485" y="41719"/>
                </a:lnTo>
                <a:lnTo>
                  <a:pt x="34290" y="108204"/>
                </a:lnTo>
                <a:lnTo>
                  <a:pt x="19278" y="149237"/>
                </a:lnTo>
                <a:lnTo>
                  <a:pt x="8572" y="193649"/>
                </a:lnTo>
                <a:lnTo>
                  <a:pt x="2133" y="241439"/>
                </a:lnTo>
                <a:lnTo>
                  <a:pt x="0" y="292608"/>
                </a:lnTo>
                <a:lnTo>
                  <a:pt x="2133" y="343573"/>
                </a:lnTo>
                <a:lnTo>
                  <a:pt x="8572" y="391312"/>
                </a:lnTo>
                <a:lnTo>
                  <a:pt x="19278" y="435825"/>
                </a:lnTo>
                <a:lnTo>
                  <a:pt x="34290" y="477139"/>
                </a:lnTo>
                <a:lnTo>
                  <a:pt x="52908" y="513715"/>
                </a:lnTo>
                <a:lnTo>
                  <a:pt x="99009" y="567956"/>
                </a:lnTo>
                <a:lnTo>
                  <a:pt x="126492" y="585609"/>
                </a:lnTo>
                <a:lnTo>
                  <a:pt x="132207" y="571754"/>
                </a:lnTo>
                <a:lnTo>
                  <a:pt x="110147" y="553999"/>
                </a:lnTo>
                <a:lnTo>
                  <a:pt x="90652" y="530796"/>
                </a:lnTo>
                <a:lnTo>
                  <a:pt x="59309" y="468122"/>
                </a:lnTo>
                <a:lnTo>
                  <a:pt x="47879" y="429602"/>
                </a:lnTo>
                <a:lnTo>
                  <a:pt x="39700" y="387565"/>
                </a:lnTo>
                <a:lnTo>
                  <a:pt x="34785" y="342023"/>
                </a:lnTo>
                <a:lnTo>
                  <a:pt x="33147" y="292989"/>
                </a:lnTo>
                <a:lnTo>
                  <a:pt x="34785" y="243179"/>
                </a:lnTo>
                <a:lnTo>
                  <a:pt x="39725" y="197192"/>
                </a:lnTo>
                <a:lnTo>
                  <a:pt x="47980" y="155028"/>
                </a:lnTo>
                <a:lnTo>
                  <a:pt x="59563" y="116713"/>
                </a:lnTo>
                <a:lnTo>
                  <a:pt x="90932" y="54610"/>
                </a:lnTo>
                <a:lnTo>
                  <a:pt x="110312" y="31559"/>
                </a:lnTo>
                <a:lnTo>
                  <a:pt x="132207" y="13843"/>
                </a:lnTo>
                <a:close/>
              </a:path>
              <a:path w="1958975" h="586104">
                <a:moveTo>
                  <a:pt x="664464" y="281686"/>
                </a:moveTo>
                <a:lnTo>
                  <a:pt x="144780" y="281686"/>
                </a:lnTo>
                <a:lnTo>
                  <a:pt x="144780" y="304546"/>
                </a:lnTo>
                <a:lnTo>
                  <a:pt x="664464" y="304546"/>
                </a:lnTo>
                <a:lnTo>
                  <a:pt x="664464" y="281686"/>
                </a:lnTo>
                <a:close/>
              </a:path>
              <a:path w="1958975" h="586104">
                <a:moveTo>
                  <a:pt x="1606296" y="281686"/>
                </a:moveTo>
                <a:lnTo>
                  <a:pt x="1086612" y="281686"/>
                </a:lnTo>
                <a:lnTo>
                  <a:pt x="1086612" y="304546"/>
                </a:lnTo>
                <a:lnTo>
                  <a:pt x="1606296" y="304546"/>
                </a:lnTo>
                <a:lnTo>
                  <a:pt x="1606296" y="281686"/>
                </a:lnTo>
                <a:close/>
              </a:path>
              <a:path w="1958975" h="586104">
                <a:moveTo>
                  <a:pt x="1958594" y="292608"/>
                </a:moveTo>
                <a:lnTo>
                  <a:pt x="1956460" y="241439"/>
                </a:lnTo>
                <a:lnTo>
                  <a:pt x="1950072" y="193649"/>
                </a:lnTo>
                <a:lnTo>
                  <a:pt x="1939404" y="149237"/>
                </a:lnTo>
                <a:lnTo>
                  <a:pt x="1924431" y="108204"/>
                </a:lnTo>
                <a:lnTo>
                  <a:pt x="1905800" y="71869"/>
                </a:lnTo>
                <a:lnTo>
                  <a:pt x="1859648" y="17767"/>
                </a:lnTo>
                <a:lnTo>
                  <a:pt x="1832102" y="0"/>
                </a:lnTo>
                <a:lnTo>
                  <a:pt x="1826514" y="13843"/>
                </a:lnTo>
                <a:lnTo>
                  <a:pt x="1848345" y="31559"/>
                </a:lnTo>
                <a:lnTo>
                  <a:pt x="1867712" y="54610"/>
                </a:lnTo>
                <a:lnTo>
                  <a:pt x="1899031" y="116713"/>
                </a:lnTo>
                <a:lnTo>
                  <a:pt x="1910613" y="155028"/>
                </a:lnTo>
                <a:lnTo>
                  <a:pt x="1918919" y="197192"/>
                </a:lnTo>
                <a:lnTo>
                  <a:pt x="1923897" y="243179"/>
                </a:lnTo>
                <a:lnTo>
                  <a:pt x="1925574" y="292989"/>
                </a:lnTo>
                <a:lnTo>
                  <a:pt x="1923923" y="342023"/>
                </a:lnTo>
                <a:lnTo>
                  <a:pt x="1918995" y="387565"/>
                </a:lnTo>
                <a:lnTo>
                  <a:pt x="1910778" y="429602"/>
                </a:lnTo>
                <a:lnTo>
                  <a:pt x="1899285" y="468122"/>
                </a:lnTo>
                <a:lnTo>
                  <a:pt x="1867941" y="530796"/>
                </a:lnTo>
                <a:lnTo>
                  <a:pt x="1826514" y="571754"/>
                </a:lnTo>
                <a:lnTo>
                  <a:pt x="1832102" y="585609"/>
                </a:lnTo>
                <a:lnTo>
                  <a:pt x="1884210" y="543991"/>
                </a:lnTo>
                <a:lnTo>
                  <a:pt x="1924431" y="477139"/>
                </a:lnTo>
                <a:lnTo>
                  <a:pt x="1939404" y="435825"/>
                </a:lnTo>
                <a:lnTo>
                  <a:pt x="1950085" y="391312"/>
                </a:lnTo>
                <a:lnTo>
                  <a:pt x="1956460" y="343573"/>
                </a:lnTo>
                <a:lnTo>
                  <a:pt x="1958594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08219" y="2731359"/>
            <a:ext cx="1763395" cy="89852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15"/>
              </a:spcBef>
            </a:pPr>
            <a:r>
              <a:rPr dirty="0" sz="2050" spc="80">
                <a:latin typeface="Cambria Math"/>
                <a:cs typeface="Cambria Math"/>
              </a:rPr>
              <a:t>𝑎+𝑏 </a:t>
            </a:r>
            <a:r>
              <a:rPr dirty="0" baseline="-32738" sz="4200" spc="-7">
                <a:latin typeface="Cambria Math"/>
                <a:cs typeface="Cambria Math"/>
              </a:rPr>
              <a:t>+ </a:t>
            </a:r>
            <a:r>
              <a:rPr dirty="0" sz="2050" spc="85">
                <a:latin typeface="Cambria Math"/>
                <a:cs typeface="Cambria Math"/>
              </a:rPr>
              <a:t>𝑏−𝑎</a:t>
            </a:r>
            <a:r>
              <a:rPr dirty="0" sz="2050" spc="145">
                <a:latin typeface="Cambria Math"/>
                <a:cs typeface="Cambria Math"/>
              </a:rPr>
              <a:t> </a:t>
            </a:r>
            <a:r>
              <a:rPr dirty="0" baseline="-32738" sz="4200" spc="-7">
                <a:latin typeface="Cambria Math"/>
                <a:cs typeface="Cambria Math"/>
              </a:rPr>
              <a:t>𝑡</a:t>
            </a:r>
            <a:endParaRPr baseline="-32738" sz="4200">
              <a:latin typeface="Cambria Math"/>
              <a:cs typeface="Cambria Math"/>
            </a:endParaRPr>
          </a:p>
          <a:p>
            <a:pPr marL="234950">
              <a:lnSpc>
                <a:spcPct val="100000"/>
              </a:lnSpc>
              <a:spcBef>
                <a:spcPts val="440"/>
              </a:spcBef>
              <a:tabLst>
                <a:tab pos="1176655" algn="l"/>
              </a:tabLst>
            </a:pPr>
            <a:r>
              <a:rPr dirty="0" sz="2050" spc="45">
                <a:latin typeface="Cambria Math"/>
                <a:cs typeface="Cambria Math"/>
              </a:rPr>
              <a:t>2	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0048" y="3019170"/>
            <a:ext cx="3714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𝑑𝑡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6278" y="343662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27903" y="511555"/>
            <a:ext cx="97790" cy="12700"/>
          </a:xfrm>
          <a:custGeom>
            <a:avLst/>
            <a:gdLst/>
            <a:ahLst/>
            <a:cxnLst/>
            <a:rect l="l" t="t" r="r" b="b"/>
            <a:pathLst>
              <a:path w="97789" h="12700">
                <a:moveTo>
                  <a:pt x="97536" y="0"/>
                </a:moveTo>
                <a:lnTo>
                  <a:pt x="0" y="0"/>
                </a:lnTo>
                <a:lnTo>
                  <a:pt x="0" y="12191"/>
                </a:lnTo>
                <a:lnTo>
                  <a:pt x="97536" y="12191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18886" y="297941"/>
            <a:ext cx="116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latin typeface="Cambria Math"/>
                <a:cs typeface="Cambria Math"/>
              </a:rPr>
              <a:t>1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39" y="439674"/>
            <a:ext cx="48672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700" algn="l"/>
                <a:tab pos="267335" algn="l"/>
              </a:tabLst>
            </a:pPr>
            <a:r>
              <a:rPr dirty="0" baseline="2777" sz="3000">
                <a:latin typeface="宋体"/>
                <a:cs typeface="宋体"/>
              </a:rPr>
              <a:t>例，用四</a:t>
            </a:r>
            <a:r>
              <a:rPr dirty="0" baseline="2777" sz="3000" spc="-7">
                <a:latin typeface="宋体"/>
                <a:cs typeface="宋体"/>
              </a:rPr>
              <a:t>点</a:t>
            </a:r>
            <a:r>
              <a:rPr dirty="0" baseline="2777" sz="3000">
                <a:latin typeface="Times New Roman"/>
                <a:cs typeface="Times New Roman"/>
              </a:rPr>
              <a:t>G-L</a:t>
            </a:r>
            <a:r>
              <a:rPr dirty="0" baseline="2777" sz="3000">
                <a:latin typeface="宋体"/>
                <a:cs typeface="宋体"/>
              </a:rPr>
              <a:t>求积</a:t>
            </a:r>
            <a:r>
              <a:rPr dirty="0" baseline="2777" sz="3000" spc="-22">
                <a:latin typeface="宋体"/>
                <a:cs typeface="宋体"/>
              </a:rPr>
              <a:t>公</a:t>
            </a:r>
            <a:r>
              <a:rPr dirty="0" baseline="2777" sz="3000">
                <a:latin typeface="宋体"/>
                <a:cs typeface="宋体"/>
              </a:rPr>
              <a:t>式计</a:t>
            </a:r>
            <a:r>
              <a:rPr dirty="0" baseline="2777" sz="3000" spc="-22">
                <a:latin typeface="宋体"/>
                <a:cs typeface="宋体"/>
              </a:rPr>
              <a:t>算</a:t>
            </a:r>
            <a:r>
              <a:rPr dirty="0" baseline="2777" sz="3000">
                <a:latin typeface="宋体"/>
                <a:cs typeface="宋体"/>
              </a:rPr>
              <a:t>积分</a:t>
            </a:r>
            <a:r>
              <a:rPr dirty="0" sz="2000" spc="-295">
                <a:latin typeface="Cambria Math"/>
                <a:cs typeface="Cambria Math"/>
              </a:rPr>
              <a:t>׬</a:t>
            </a:r>
            <a:r>
              <a:rPr dirty="0" baseline="-26819" sz="2175" spc="-442">
                <a:latin typeface="Cambria Math"/>
                <a:cs typeface="Cambria Math"/>
              </a:rPr>
              <a:t>1  </a:t>
            </a:r>
            <a:r>
              <a:rPr dirty="0" baseline="2777" sz="3000" spc="37">
                <a:latin typeface="Cambria Math"/>
                <a:cs typeface="Cambria Math"/>
              </a:rPr>
              <a:t>𝑒</a:t>
            </a:r>
            <a:r>
              <a:rPr dirty="0" baseline="16203" sz="1800" spc="37">
                <a:latin typeface="Cambria Math"/>
                <a:cs typeface="Cambria Math"/>
              </a:rPr>
              <a:t>𝑥</a:t>
            </a:r>
            <a:r>
              <a:rPr dirty="0" baseline="2777" sz="3000" spc="37">
                <a:latin typeface="Cambria Math"/>
                <a:cs typeface="Cambria Math"/>
              </a:rPr>
              <a:t>𝑑𝑥</a:t>
            </a:r>
            <a:endParaRPr baseline="2777" sz="3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67127" y="1215644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4">
                <a:moveTo>
                  <a:pt x="108204" y="0"/>
                </a:moveTo>
                <a:lnTo>
                  <a:pt x="0" y="0"/>
                </a:lnTo>
                <a:lnTo>
                  <a:pt x="0" y="16763"/>
                </a:lnTo>
                <a:lnTo>
                  <a:pt x="108204" y="16763"/>
                </a:lnTo>
                <a:lnTo>
                  <a:pt x="108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54682" y="948689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682" y="1226312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029157"/>
            <a:ext cx="21755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0810" algn="l"/>
              </a:tabLst>
            </a:pPr>
            <a:r>
              <a:rPr dirty="0" sz="2000" spc="5">
                <a:latin typeface="宋体"/>
                <a:cs typeface="宋体"/>
              </a:rPr>
              <a:t>解：</a:t>
            </a:r>
            <a:r>
              <a:rPr dirty="0" sz="2000" spc="-5">
                <a:latin typeface="宋体"/>
                <a:cs typeface="宋体"/>
              </a:rPr>
              <a:t>令</a:t>
            </a:r>
            <a:r>
              <a:rPr dirty="0" sz="2000">
                <a:latin typeface="Cambria Math"/>
                <a:cs typeface="Cambria Math"/>
              </a:rPr>
              <a:t>𝑥</a:t>
            </a:r>
            <a:r>
              <a:rPr dirty="0" sz="2000" spc="17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	(𝑡 +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 spc="5">
                <a:latin typeface="Cambria Math"/>
                <a:cs typeface="Cambria Math"/>
              </a:rPr>
              <a:t>3)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2951" y="1768855"/>
            <a:ext cx="97790" cy="12700"/>
          </a:xfrm>
          <a:custGeom>
            <a:avLst/>
            <a:gdLst/>
            <a:ahLst/>
            <a:cxnLst/>
            <a:rect l="l" t="t" r="r" b="b"/>
            <a:pathLst>
              <a:path w="97789" h="12700">
                <a:moveTo>
                  <a:pt x="97536" y="0"/>
                </a:moveTo>
                <a:lnTo>
                  <a:pt x="0" y="0"/>
                </a:lnTo>
                <a:lnTo>
                  <a:pt x="0" y="12192"/>
                </a:lnTo>
                <a:lnTo>
                  <a:pt x="97536" y="12192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11423" y="1870964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4">
                <a:moveTo>
                  <a:pt x="108204" y="0"/>
                </a:moveTo>
                <a:lnTo>
                  <a:pt x="0" y="0"/>
                </a:lnTo>
                <a:lnTo>
                  <a:pt x="0" y="16763"/>
                </a:lnTo>
                <a:lnTo>
                  <a:pt x="108204" y="16763"/>
                </a:lnTo>
                <a:lnTo>
                  <a:pt x="108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80945" y="1604263"/>
            <a:ext cx="1452245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0605" algn="l"/>
                <a:tab pos="1330960" algn="l"/>
              </a:tabLst>
            </a:pPr>
            <a:r>
              <a:rPr dirty="0" sz="1450" spc="40">
                <a:latin typeface="Cambria Math"/>
                <a:cs typeface="Cambria Math"/>
              </a:rPr>
              <a:t>2</a:t>
            </a:r>
            <a:r>
              <a:rPr dirty="0" sz="1450" spc="40">
                <a:latin typeface="Cambria Math"/>
                <a:cs typeface="Cambria Math"/>
              </a:rPr>
              <a:t>	</a:t>
            </a:r>
            <a:r>
              <a:rPr dirty="0" sz="1450" spc="40">
                <a:latin typeface="Cambria Math"/>
                <a:cs typeface="Cambria Math"/>
              </a:rPr>
              <a:t>1</a:t>
            </a:r>
            <a:r>
              <a:rPr dirty="0" sz="1450" spc="40">
                <a:latin typeface="Cambria Math"/>
                <a:cs typeface="Cambria Math"/>
              </a:rPr>
              <a:t>	</a:t>
            </a:r>
            <a:r>
              <a:rPr dirty="0"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85032" y="1767332"/>
            <a:ext cx="276225" cy="12700"/>
          </a:xfrm>
          <a:custGeom>
            <a:avLst/>
            <a:gdLst/>
            <a:ahLst/>
            <a:cxnLst/>
            <a:rect l="l" t="t" r="r" b="b"/>
            <a:pathLst>
              <a:path w="276225" h="12700">
                <a:moveTo>
                  <a:pt x="275843" y="0"/>
                </a:moveTo>
                <a:lnTo>
                  <a:pt x="0" y="0"/>
                </a:lnTo>
                <a:lnTo>
                  <a:pt x="0" y="12191"/>
                </a:lnTo>
                <a:lnTo>
                  <a:pt x="275843" y="12191"/>
                </a:lnTo>
                <a:lnTo>
                  <a:pt x="275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273554" y="1555496"/>
            <a:ext cx="1608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4950" algn="l"/>
              </a:tabLst>
            </a:pPr>
            <a:r>
              <a:rPr dirty="0" sz="1200" spc="45">
                <a:latin typeface="Cambria Math"/>
                <a:cs typeface="Cambria Math"/>
              </a:rPr>
              <a:t>1</a:t>
            </a:r>
            <a:r>
              <a:rPr dirty="0" sz="1200" spc="45">
                <a:latin typeface="Cambria Math"/>
                <a:cs typeface="Cambria Math"/>
              </a:rPr>
              <a:t>	</a:t>
            </a:r>
            <a:r>
              <a:rPr dirty="0" sz="1200" spc="45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3239" y="2379979"/>
            <a:ext cx="276225" cy="12700"/>
          </a:xfrm>
          <a:custGeom>
            <a:avLst/>
            <a:gdLst/>
            <a:ahLst/>
            <a:cxnLst/>
            <a:rect l="l" t="t" r="r" b="b"/>
            <a:pathLst>
              <a:path w="276225" h="12700">
                <a:moveTo>
                  <a:pt x="275843" y="0"/>
                </a:moveTo>
                <a:lnTo>
                  <a:pt x="0" y="0"/>
                </a:lnTo>
                <a:lnTo>
                  <a:pt x="0" y="12192"/>
                </a:lnTo>
                <a:lnTo>
                  <a:pt x="275843" y="12192"/>
                </a:lnTo>
                <a:lnTo>
                  <a:pt x="275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06194" y="1697227"/>
            <a:ext cx="2453005" cy="9315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295">
                <a:latin typeface="Cambria Math"/>
                <a:cs typeface="Cambria Math"/>
              </a:rPr>
              <a:t>׬</a:t>
            </a:r>
            <a:r>
              <a:rPr dirty="0" baseline="-26819" sz="2175" spc="-442">
                <a:latin typeface="Cambria Math"/>
                <a:cs typeface="Cambria Math"/>
              </a:rPr>
              <a:t>1 </a:t>
            </a:r>
            <a:r>
              <a:rPr dirty="0" baseline="2777" sz="3000" spc="120">
                <a:latin typeface="Cambria Math"/>
                <a:cs typeface="Cambria Math"/>
              </a:rPr>
              <a:t>𝑒</a:t>
            </a:r>
            <a:r>
              <a:rPr dirty="0" baseline="16203" sz="1800" spc="120">
                <a:latin typeface="Cambria Math"/>
                <a:cs typeface="Cambria Math"/>
              </a:rPr>
              <a:t>𝑥</a:t>
            </a:r>
            <a:r>
              <a:rPr dirty="0" baseline="2777" sz="3000" spc="120">
                <a:latin typeface="Cambria Math"/>
                <a:cs typeface="Cambria Math"/>
              </a:rPr>
              <a:t>𝑑𝑥 </a:t>
            </a:r>
            <a:r>
              <a:rPr dirty="0" baseline="2777" sz="3000">
                <a:latin typeface="Cambria Math"/>
                <a:cs typeface="Cambria Math"/>
              </a:rPr>
              <a:t>= </a:t>
            </a:r>
            <a:r>
              <a:rPr dirty="0" baseline="-34482" sz="2175" spc="60">
                <a:latin typeface="Cambria Math"/>
                <a:cs typeface="Cambria Math"/>
              </a:rPr>
              <a:t>2 </a:t>
            </a:r>
            <a:r>
              <a:rPr dirty="0" sz="2000" spc="-200">
                <a:latin typeface="Cambria Math"/>
                <a:cs typeface="Cambria Math"/>
              </a:rPr>
              <a:t>׬</a:t>
            </a:r>
            <a:r>
              <a:rPr dirty="0" baseline="-26819" sz="2175" spc="-300">
                <a:latin typeface="Cambria Math"/>
                <a:cs typeface="Cambria Math"/>
              </a:rPr>
              <a:t>−1  </a:t>
            </a:r>
            <a:r>
              <a:rPr dirty="0" baseline="2777" sz="3000" spc="-67">
                <a:latin typeface="Cambria Math"/>
                <a:cs typeface="Cambria Math"/>
              </a:rPr>
              <a:t>𝑒</a:t>
            </a:r>
            <a:r>
              <a:rPr dirty="0" baseline="16203" sz="1800" spc="-67">
                <a:latin typeface="Cambria Math"/>
                <a:cs typeface="Cambria Math"/>
              </a:rPr>
              <a:t>𝑡+3</a:t>
            </a:r>
            <a:r>
              <a:rPr dirty="0" baseline="2777" sz="3000" spc="-67">
                <a:latin typeface="Cambria Math"/>
                <a:cs typeface="Cambria Math"/>
              </a:rPr>
              <a:t>𝑑𝑡</a:t>
            </a:r>
            <a:endParaRPr baseline="2777" sz="3000">
              <a:latin typeface="Cambria Math"/>
              <a:cs typeface="Cambria Math"/>
            </a:endParaRPr>
          </a:p>
          <a:p>
            <a:pPr algn="ctr" marL="338455">
              <a:lnSpc>
                <a:spcPts val="1240"/>
              </a:lnSpc>
              <a:spcBef>
                <a:spcPts val="1290"/>
              </a:spcBef>
            </a:pPr>
            <a:r>
              <a:rPr dirty="0" sz="1200" spc="45">
                <a:latin typeface="Cambria Math"/>
                <a:cs typeface="Cambria Math"/>
              </a:rPr>
              <a:t>2</a:t>
            </a:r>
            <a:endParaRPr sz="1200">
              <a:latin typeface="Cambria Math"/>
              <a:cs typeface="Cambria Math"/>
            </a:endParaRPr>
          </a:p>
          <a:p>
            <a:pPr marL="38100">
              <a:lnSpc>
                <a:spcPts val="2200"/>
              </a:lnSpc>
            </a:pPr>
            <a:r>
              <a:rPr dirty="0" sz="2000">
                <a:latin typeface="宋体"/>
                <a:cs typeface="宋体"/>
              </a:rPr>
              <a:t>记</a:t>
            </a:r>
            <a:r>
              <a:rPr dirty="0" sz="2000" spc="15">
                <a:latin typeface="Cambria Math"/>
                <a:cs typeface="Cambria Math"/>
              </a:rPr>
              <a:t>𝜑(𝑡)</a:t>
            </a:r>
            <a:r>
              <a:rPr dirty="0" sz="2000" spc="9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105">
                <a:latin typeface="Cambria Math"/>
                <a:cs typeface="Cambria Math"/>
              </a:rPr>
              <a:t> </a:t>
            </a:r>
            <a:r>
              <a:rPr dirty="0" sz="2000" spc="60">
                <a:latin typeface="Cambria Math"/>
                <a:cs typeface="Cambria Math"/>
              </a:rPr>
              <a:t>𝑒</a:t>
            </a:r>
            <a:r>
              <a:rPr dirty="0" baseline="11574" sz="1800" spc="89">
                <a:latin typeface="Cambria Math"/>
                <a:cs typeface="Cambria Math"/>
              </a:rPr>
              <a:t>𝑡+3</a:t>
            </a:r>
            <a:r>
              <a:rPr dirty="0" sz="2000" spc="60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则有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4973" y="2913633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594" y="2793238"/>
            <a:ext cx="45065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>
                <a:latin typeface="Cambria Math"/>
                <a:cs typeface="Cambria Math"/>
              </a:rPr>
              <a:t>𝜑(𝑡 </a:t>
            </a:r>
            <a:r>
              <a:rPr dirty="0" sz="2000">
                <a:latin typeface="Cambria Math"/>
                <a:cs typeface="Cambria Math"/>
              </a:rPr>
              <a:t>) = 𝜑(−0.8611363) =</a:t>
            </a:r>
            <a:r>
              <a:rPr dirty="0" sz="2000" spc="35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2.547406932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6194" y="3099138"/>
            <a:ext cx="4563110" cy="141224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30"/>
              </a:spcBef>
            </a:pPr>
            <a:r>
              <a:rPr dirty="0" sz="2000" spc="25">
                <a:latin typeface="Cambria Math"/>
                <a:cs typeface="Cambria Math"/>
              </a:rPr>
              <a:t>𝜑(𝑡</a:t>
            </a:r>
            <a:r>
              <a:rPr dirty="0" baseline="-15325" sz="2175" spc="37">
                <a:latin typeface="Cambria Math"/>
                <a:cs typeface="Cambria Math"/>
              </a:rPr>
              <a:t>2</a:t>
            </a:r>
            <a:r>
              <a:rPr dirty="0" sz="2000" spc="25">
                <a:latin typeface="Cambria Math"/>
                <a:cs typeface="Cambria Math"/>
              </a:rPr>
              <a:t>) </a:t>
            </a:r>
            <a:r>
              <a:rPr dirty="0" sz="2000">
                <a:latin typeface="Cambria Math"/>
                <a:cs typeface="Cambria Math"/>
              </a:rPr>
              <a:t>= 𝜑(−0.3399810) =</a:t>
            </a:r>
            <a:r>
              <a:rPr dirty="0" sz="2000" spc="38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2.120971718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</a:pPr>
            <a:r>
              <a:rPr dirty="0" sz="2000" spc="25">
                <a:latin typeface="Cambria Math"/>
                <a:cs typeface="Cambria Math"/>
              </a:rPr>
              <a:t>𝜑(𝑡</a:t>
            </a:r>
            <a:r>
              <a:rPr dirty="0" baseline="-15325" sz="2175" spc="37">
                <a:latin typeface="Cambria Math"/>
                <a:cs typeface="Cambria Math"/>
              </a:rPr>
              <a:t>3</a:t>
            </a:r>
            <a:r>
              <a:rPr dirty="0" sz="2000" spc="25">
                <a:latin typeface="Cambria Math"/>
                <a:cs typeface="Cambria Math"/>
              </a:rPr>
              <a:t>) </a:t>
            </a:r>
            <a:r>
              <a:rPr dirty="0" sz="2000">
                <a:latin typeface="Cambria Math"/>
                <a:cs typeface="Cambria Math"/>
              </a:rPr>
              <a:t>= </a:t>
            </a:r>
            <a:r>
              <a:rPr dirty="0" sz="2000" spc="5">
                <a:latin typeface="Cambria Math"/>
                <a:cs typeface="Cambria Math"/>
              </a:rPr>
              <a:t>𝜑(0.3399810)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3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1.819944113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dirty="0" sz="2000" spc="25">
                <a:latin typeface="Cambria Math"/>
                <a:cs typeface="Cambria Math"/>
              </a:rPr>
              <a:t>𝜑(𝑡</a:t>
            </a:r>
            <a:r>
              <a:rPr dirty="0" baseline="-15325" sz="2175" spc="37">
                <a:latin typeface="Cambria Math"/>
                <a:cs typeface="Cambria Math"/>
              </a:rPr>
              <a:t>4</a:t>
            </a:r>
            <a:r>
              <a:rPr dirty="0" sz="2000" spc="25">
                <a:latin typeface="Cambria Math"/>
                <a:cs typeface="Cambria Math"/>
              </a:rPr>
              <a:t>) </a:t>
            </a:r>
            <a:r>
              <a:rPr dirty="0" sz="2000">
                <a:latin typeface="Cambria Math"/>
                <a:cs typeface="Cambria Math"/>
              </a:rPr>
              <a:t>= 𝜑(0.8611363) =</a:t>
            </a:r>
            <a:r>
              <a:rPr dirty="0" sz="2000" spc="37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1.678637128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496" y="5221604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2984" y="4692522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4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2239" y="4748910"/>
            <a:ext cx="13970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sng" sz="1450" spc="-3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50" spc="6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67127" y="5097271"/>
            <a:ext cx="142240" cy="17145"/>
          </a:xfrm>
          <a:custGeom>
            <a:avLst/>
            <a:gdLst/>
            <a:ahLst/>
            <a:cxnLst/>
            <a:rect l="l" t="t" r="r" b="b"/>
            <a:pathLst>
              <a:path w="142239" h="17145">
                <a:moveTo>
                  <a:pt x="141731" y="0"/>
                </a:moveTo>
                <a:lnTo>
                  <a:pt x="0" y="0"/>
                </a:lnTo>
                <a:lnTo>
                  <a:pt x="0" y="16763"/>
                </a:lnTo>
                <a:lnTo>
                  <a:pt x="141731" y="16763"/>
                </a:lnTo>
                <a:lnTo>
                  <a:pt x="141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54682" y="4719954"/>
            <a:ext cx="1663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79853" y="4951729"/>
            <a:ext cx="57150" cy="307340"/>
          </a:xfrm>
          <a:custGeom>
            <a:avLst/>
            <a:gdLst/>
            <a:ahLst/>
            <a:cxnLst/>
            <a:rect l="l" t="t" r="r" b="b"/>
            <a:pathLst>
              <a:path w="57150" h="307339">
                <a:moveTo>
                  <a:pt x="56642" y="0"/>
                </a:moveTo>
                <a:lnTo>
                  <a:pt x="0" y="0"/>
                </a:lnTo>
                <a:lnTo>
                  <a:pt x="0" y="10160"/>
                </a:lnTo>
                <a:lnTo>
                  <a:pt x="0" y="297180"/>
                </a:lnTo>
                <a:lnTo>
                  <a:pt x="0" y="307340"/>
                </a:lnTo>
                <a:lnTo>
                  <a:pt x="56642" y="307340"/>
                </a:lnTo>
                <a:lnTo>
                  <a:pt x="56642" y="297180"/>
                </a:lnTo>
                <a:lnTo>
                  <a:pt x="23114" y="297180"/>
                </a:lnTo>
                <a:lnTo>
                  <a:pt x="23114" y="10160"/>
                </a:lnTo>
                <a:lnTo>
                  <a:pt x="56642" y="10160"/>
                </a:lnTo>
                <a:lnTo>
                  <a:pt x="56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46424" y="4951602"/>
            <a:ext cx="1688464" cy="307975"/>
          </a:xfrm>
          <a:custGeom>
            <a:avLst/>
            <a:gdLst/>
            <a:ahLst/>
            <a:cxnLst/>
            <a:rect l="l" t="t" r="r" b="b"/>
            <a:pathLst>
              <a:path w="1688464" h="307975">
                <a:moveTo>
                  <a:pt x="83947" y="10287"/>
                </a:moveTo>
                <a:lnTo>
                  <a:pt x="80772" y="0"/>
                </a:lnTo>
                <a:lnTo>
                  <a:pt x="62522" y="7150"/>
                </a:lnTo>
                <a:lnTo>
                  <a:pt x="46494" y="18326"/>
                </a:lnTo>
                <a:lnTo>
                  <a:pt x="21082" y="52832"/>
                </a:lnTo>
                <a:lnTo>
                  <a:pt x="5245" y="99415"/>
                </a:lnTo>
                <a:lnTo>
                  <a:pt x="0" y="153924"/>
                </a:lnTo>
                <a:lnTo>
                  <a:pt x="1308" y="181965"/>
                </a:lnTo>
                <a:lnTo>
                  <a:pt x="11836" y="232397"/>
                </a:lnTo>
                <a:lnTo>
                  <a:pt x="32664" y="273951"/>
                </a:lnTo>
                <a:lnTo>
                  <a:pt x="62522" y="300380"/>
                </a:lnTo>
                <a:lnTo>
                  <a:pt x="80772" y="307467"/>
                </a:lnTo>
                <a:lnTo>
                  <a:pt x="83947" y="297307"/>
                </a:lnTo>
                <a:lnTo>
                  <a:pt x="69799" y="290004"/>
                </a:lnTo>
                <a:lnTo>
                  <a:pt x="57480" y="279349"/>
                </a:lnTo>
                <a:lnTo>
                  <a:pt x="31584" y="227939"/>
                </a:lnTo>
                <a:lnTo>
                  <a:pt x="23825" y="180886"/>
                </a:lnTo>
                <a:lnTo>
                  <a:pt x="22860" y="153797"/>
                </a:lnTo>
                <a:lnTo>
                  <a:pt x="23825" y="126898"/>
                </a:lnTo>
                <a:lnTo>
                  <a:pt x="31584" y="79743"/>
                </a:lnTo>
                <a:lnTo>
                  <a:pt x="46990" y="42202"/>
                </a:lnTo>
                <a:lnTo>
                  <a:pt x="69799" y="17576"/>
                </a:lnTo>
                <a:lnTo>
                  <a:pt x="83947" y="10287"/>
                </a:lnTo>
                <a:close/>
              </a:path>
              <a:path w="1688464" h="307975">
                <a:moveTo>
                  <a:pt x="369697" y="45847"/>
                </a:moveTo>
                <a:lnTo>
                  <a:pt x="366268" y="36195"/>
                </a:lnTo>
                <a:lnTo>
                  <a:pt x="349186" y="42367"/>
                </a:lnTo>
                <a:lnTo>
                  <a:pt x="334200" y="51333"/>
                </a:lnTo>
                <a:lnTo>
                  <a:pt x="302006" y="94246"/>
                </a:lnTo>
                <a:lnTo>
                  <a:pt x="292290" y="132537"/>
                </a:lnTo>
                <a:lnTo>
                  <a:pt x="291084" y="154178"/>
                </a:lnTo>
                <a:lnTo>
                  <a:pt x="292290" y="175831"/>
                </a:lnTo>
                <a:lnTo>
                  <a:pt x="302006" y="214122"/>
                </a:lnTo>
                <a:lnTo>
                  <a:pt x="334149" y="256882"/>
                </a:lnTo>
                <a:lnTo>
                  <a:pt x="366268" y="272034"/>
                </a:lnTo>
                <a:lnTo>
                  <a:pt x="369316" y="262394"/>
                </a:lnTo>
                <a:lnTo>
                  <a:pt x="355854" y="256463"/>
                </a:lnTo>
                <a:lnTo>
                  <a:pt x="344246" y="248196"/>
                </a:lnTo>
                <a:lnTo>
                  <a:pt x="320421" y="209600"/>
                </a:lnTo>
                <a:lnTo>
                  <a:pt x="312547" y="152908"/>
                </a:lnTo>
                <a:lnTo>
                  <a:pt x="313423" y="132816"/>
                </a:lnTo>
                <a:lnTo>
                  <a:pt x="326517" y="83185"/>
                </a:lnTo>
                <a:lnTo>
                  <a:pt x="356069" y="51752"/>
                </a:lnTo>
                <a:lnTo>
                  <a:pt x="369697" y="45847"/>
                </a:lnTo>
                <a:close/>
              </a:path>
              <a:path w="1688464" h="307975">
                <a:moveTo>
                  <a:pt x="667512" y="154178"/>
                </a:moveTo>
                <a:lnTo>
                  <a:pt x="662635" y="112560"/>
                </a:lnTo>
                <a:lnTo>
                  <a:pt x="637184" y="63080"/>
                </a:lnTo>
                <a:lnTo>
                  <a:pt x="592328" y="36195"/>
                </a:lnTo>
                <a:lnTo>
                  <a:pt x="588899" y="45847"/>
                </a:lnTo>
                <a:lnTo>
                  <a:pt x="602538" y="51752"/>
                </a:lnTo>
                <a:lnTo>
                  <a:pt x="614299" y="59944"/>
                </a:lnTo>
                <a:lnTo>
                  <a:pt x="638149" y="97929"/>
                </a:lnTo>
                <a:lnTo>
                  <a:pt x="645922" y="152908"/>
                </a:lnTo>
                <a:lnTo>
                  <a:pt x="645058" y="173697"/>
                </a:lnTo>
                <a:lnTo>
                  <a:pt x="631952" y="224663"/>
                </a:lnTo>
                <a:lnTo>
                  <a:pt x="602729" y="256463"/>
                </a:lnTo>
                <a:lnTo>
                  <a:pt x="589280" y="262394"/>
                </a:lnTo>
                <a:lnTo>
                  <a:pt x="592328" y="272034"/>
                </a:lnTo>
                <a:lnTo>
                  <a:pt x="637311" y="245198"/>
                </a:lnTo>
                <a:lnTo>
                  <a:pt x="662647" y="195808"/>
                </a:lnTo>
                <a:lnTo>
                  <a:pt x="666292" y="175831"/>
                </a:lnTo>
                <a:lnTo>
                  <a:pt x="667512" y="154178"/>
                </a:lnTo>
                <a:close/>
              </a:path>
              <a:path w="1688464" h="307975">
                <a:moveTo>
                  <a:pt x="1688084" y="153797"/>
                </a:moveTo>
                <a:lnTo>
                  <a:pt x="1682838" y="99415"/>
                </a:lnTo>
                <a:lnTo>
                  <a:pt x="1667129" y="52832"/>
                </a:lnTo>
                <a:lnTo>
                  <a:pt x="1641640" y="18326"/>
                </a:lnTo>
                <a:lnTo>
                  <a:pt x="1607312" y="0"/>
                </a:lnTo>
                <a:lnTo>
                  <a:pt x="1604264" y="10287"/>
                </a:lnTo>
                <a:lnTo>
                  <a:pt x="1618322" y="17576"/>
                </a:lnTo>
                <a:lnTo>
                  <a:pt x="1630616" y="28219"/>
                </a:lnTo>
                <a:lnTo>
                  <a:pt x="1656486" y="79743"/>
                </a:lnTo>
                <a:lnTo>
                  <a:pt x="1664246" y="126898"/>
                </a:lnTo>
                <a:lnTo>
                  <a:pt x="1665224" y="153924"/>
                </a:lnTo>
                <a:lnTo>
                  <a:pt x="1664246" y="180886"/>
                </a:lnTo>
                <a:lnTo>
                  <a:pt x="1656486" y="227939"/>
                </a:lnTo>
                <a:lnTo>
                  <a:pt x="1641081" y="265341"/>
                </a:lnTo>
                <a:lnTo>
                  <a:pt x="1604264" y="297307"/>
                </a:lnTo>
                <a:lnTo>
                  <a:pt x="1607312" y="307467"/>
                </a:lnTo>
                <a:lnTo>
                  <a:pt x="1641640" y="289204"/>
                </a:lnTo>
                <a:lnTo>
                  <a:pt x="1667129" y="254635"/>
                </a:lnTo>
                <a:lnTo>
                  <a:pt x="1682838" y="208178"/>
                </a:lnTo>
                <a:lnTo>
                  <a:pt x="1686763" y="181965"/>
                </a:lnTo>
                <a:lnTo>
                  <a:pt x="1688084" y="153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63588" y="4951602"/>
            <a:ext cx="1777364" cy="307975"/>
          </a:xfrm>
          <a:custGeom>
            <a:avLst/>
            <a:gdLst/>
            <a:ahLst/>
            <a:cxnLst/>
            <a:rect l="l" t="t" r="r" b="b"/>
            <a:pathLst>
              <a:path w="1777365" h="307975">
                <a:moveTo>
                  <a:pt x="83947" y="10287"/>
                </a:moveTo>
                <a:lnTo>
                  <a:pt x="80772" y="0"/>
                </a:lnTo>
                <a:lnTo>
                  <a:pt x="62522" y="7150"/>
                </a:lnTo>
                <a:lnTo>
                  <a:pt x="46494" y="18326"/>
                </a:lnTo>
                <a:lnTo>
                  <a:pt x="21082" y="52832"/>
                </a:lnTo>
                <a:lnTo>
                  <a:pt x="5245" y="99415"/>
                </a:lnTo>
                <a:lnTo>
                  <a:pt x="0" y="153924"/>
                </a:lnTo>
                <a:lnTo>
                  <a:pt x="1308" y="181965"/>
                </a:lnTo>
                <a:lnTo>
                  <a:pt x="11836" y="232397"/>
                </a:lnTo>
                <a:lnTo>
                  <a:pt x="32664" y="273951"/>
                </a:lnTo>
                <a:lnTo>
                  <a:pt x="62522" y="300380"/>
                </a:lnTo>
                <a:lnTo>
                  <a:pt x="80772" y="307467"/>
                </a:lnTo>
                <a:lnTo>
                  <a:pt x="83947" y="297307"/>
                </a:lnTo>
                <a:lnTo>
                  <a:pt x="69799" y="290004"/>
                </a:lnTo>
                <a:lnTo>
                  <a:pt x="57480" y="279349"/>
                </a:lnTo>
                <a:lnTo>
                  <a:pt x="31584" y="227939"/>
                </a:lnTo>
                <a:lnTo>
                  <a:pt x="23825" y="180886"/>
                </a:lnTo>
                <a:lnTo>
                  <a:pt x="22860" y="153797"/>
                </a:lnTo>
                <a:lnTo>
                  <a:pt x="23825" y="126898"/>
                </a:lnTo>
                <a:lnTo>
                  <a:pt x="31584" y="79743"/>
                </a:lnTo>
                <a:lnTo>
                  <a:pt x="46990" y="42202"/>
                </a:lnTo>
                <a:lnTo>
                  <a:pt x="69799" y="17576"/>
                </a:lnTo>
                <a:lnTo>
                  <a:pt x="83947" y="10287"/>
                </a:lnTo>
                <a:close/>
              </a:path>
              <a:path w="1777365" h="307975">
                <a:moveTo>
                  <a:pt x="369697" y="45847"/>
                </a:moveTo>
                <a:lnTo>
                  <a:pt x="366268" y="36195"/>
                </a:lnTo>
                <a:lnTo>
                  <a:pt x="349186" y="42367"/>
                </a:lnTo>
                <a:lnTo>
                  <a:pt x="334187" y="51333"/>
                </a:lnTo>
                <a:lnTo>
                  <a:pt x="302006" y="94246"/>
                </a:lnTo>
                <a:lnTo>
                  <a:pt x="292290" y="132537"/>
                </a:lnTo>
                <a:lnTo>
                  <a:pt x="291084" y="154178"/>
                </a:lnTo>
                <a:lnTo>
                  <a:pt x="292290" y="175831"/>
                </a:lnTo>
                <a:lnTo>
                  <a:pt x="302006" y="214122"/>
                </a:lnTo>
                <a:lnTo>
                  <a:pt x="334149" y="256882"/>
                </a:lnTo>
                <a:lnTo>
                  <a:pt x="366268" y="272034"/>
                </a:lnTo>
                <a:lnTo>
                  <a:pt x="369316" y="262394"/>
                </a:lnTo>
                <a:lnTo>
                  <a:pt x="355854" y="256463"/>
                </a:lnTo>
                <a:lnTo>
                  <a:pt x="344246" y="248196"/>
                </a:lnTo>
                <a:lnTo>
                  <a:pt x="320421" y="209600"/>
                </a:lnTo>
                <a:lnTo>
                  <a:pt x="312547" y="152908"/>
                </a:lnTo>
                <a:lnTo>
                  <a:pt x="313423" y="132816"/>
                </a:lnTo>
                <a:lnTo>
                  <a:pt x="326517" y="83185"/>
                </a:lnTo>
                <a:lnTo>
                  <a:pt x="356069" y="51752"/>
                </a:lnTo>
                <a:lnTo>
                  <a:pt x="369697" y="45847"/>
                </a:lnTo>
                <a:close/>
              </a:path>
              <a:path w="1777365" h="307975">
                <a:moveTo>
                  <a:pt x="673608" y="154178"/>
                </a:moveTo>
                <a:lnTo>
                  <a:pt x="668731" y="112560"/>
                </a:lnTo>
                <a:lnTo>
                  <a:pt x="643280" y="63080"/>
                </a:lnTo>
                <a:lnTo>
                  <a:pt x="598424" y="36195"/>
                </a:lnTo>
                <a:lnTo>
                  <a:pt x="594995" y="45847"/>
                </a:lnTo>
                <a:lnTo>
                  <a:pt x="608634" y="51752"/>
                </a:lnTo>
                <a:lnTo>
                  <a:pt x="620395" y="59944"/>
                </a:lnTo>
                <a:lnTo>
                  <a:pt x="644245" y="97929"/>
                </a:lnTo>
                <a:lnTo>
                  <a:pt x="652018" y="152908"/>
                </a:lnTo>
                <a:lnTo>
                  <a:pt x="651154" y="173697"/>
                </a:lnTo>
                <a:lnTo>
                  <a:pt x="638048" y="224663"/>
                </a:lnTo>
                <a:lnTo>
                  <a:pt x="608825" y="256463"/>
                </a:lnTo>
                <a:lnTo>
                  <a:pt x="595376" y="262394"/>
                </a:lnTo>
                <a:lnTo>
                  <a:pt x="598424" y="272034"/>
                </a:lnTo>
                <a:lnTo>
                  <a:pt x="643407" y="245198"/>
                </a:lnTo>
                <a:lnTo>
                  <a:pt x="668743" y="195808"/>
                </a:lnTo>
                <a:lnTo>
                  <a:pt x="672388" y="175831"/>
                </a:lnTo>
                <a:lnTo>
                  <a:pt x="673608" y="154178"/>
                </a:lnTo>
                <a:close/>
              </a:path>
              <a:path w="1777365" h="307975">
                <a:moveTo>
                  <a:pt x="1692656" y="153797"/>
                </a:moveTo>
                <a:lnTo>
                  <a:pt x="1687410" y="99415"/>
                </a:lnTo>
                <a:lnTo>
                  <a:pt x="1671701" y="52832"/>
                </a:lnTo>
                <a:lnTo>
                  <a:pt x="1646212" y="18326"/>
                </a:lnTo>
                <a:lnTo>
                  <a:pt x="1611884" y="0"/>
                </a:lnTo>
                <a:lnTo>
                  <a:pt x="1608836" y="10287"/>
                </a:lnTo>
                <a:lnTo>
                  <a:pt x="1622894" y="17576"/>
                </a:lnTo>
                <a:lnTo>
                  <a:pt x="1635188" y="28219"/>
                </a:lnTo>
                <a:lnTo>
                  <a:pt x="1661058" y="79743"/>
                </a:lnTo>
                <a:lnTo>
                  <a:pt x="1668818" y="126898"/>
                </a:lnTo>
                <a:lnTo>
                  <a:pt x="1669796" y="153924"/>
                </a:lnTo>
                <a:lnTo>
                  <a:pt x="1668818" y="180886"/>
                </a:lnTo>
                <a:lnTo>
                  <a:pt x="1661058" y="227939"/>
                </a:lnTo>
                <a:lnTo>
                  <a:pt x="1645653" y="265341"/>
                </a:lnTo>
                <a:lnTo>
                  <a:pt x="1608836" y="297307"/>
                </a:lnTo>
                <a:lnTo>
                  <a:pt x="1611884" y="307467"/>
                </a:lnTo>
                <a:lnTo>
                  <a:pt x="1646212" y="289204"/>
                </a:lnTo>
                <a:lnTo>
                  <a:pt x="1671701" y="254635"/>
                </a:lnTo>
                <a:lnTo>
                  <a:pt x="1687410" y="208178"/>
                </a:lnTo>
                <a:lnTo>
                  <a:pt x="1691335" y="181965"/>
                </a:lnTo>
                <a:lnTo>
                  <a:pt x="1692656" y="153797"/>
                </a:lnTo>
                <a:close/>
              </a:path>
              <a:path w="1777365" h="307975">
                <a:moveTo>
                  <a:pt x="1777238" y="127"/>
                </a:moveTo>
                <a:lnTo>
                  <a:pt x="1720596" y="127"/>
                </a:lnTo>
                <a:lnTo>
                  <a:pt x="1720596" y="10287"/>
                </a:lnTo>
                <a:lnTo>
                  <a:pt x="1754124" y="10287"/>
                </a:lnTo>
                <a:lnTo>
                  <a:pt x="1754124" y="297307"/>
                </a:lnTo>
                <a:lnTo>
                  <a:pt x="1720596" y="297307"/>
                </a:lnTo>
                <a:lnTo>
                  <a:pt x="1720596" y="307467"/>
                </a:lnTo>
                <a:lnTo>
                  <a:pt x="1777238" y="307467"/>
                </a:lnTo>
                <a:lnTo>
                  <a:pt x="1777238" y="297307"/>
                </a:lnTo>
                <a:lnTo>
                  <a:pt x="1777238" y="10287"/>
                </a:lnTo>
                <a:lnTo>
                  <a:pt x="1777238" y="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91539" y="4911674"/>
            <a:ext cx="3366770" cy="5022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870"/>
              </a:lnSpc>
              <a:spcBef>
                <a:spcPts val="105"/>
              </a:spcBef>
              <a:tabLst>
                <a:tab pos="354965" algn="l"/>
                <a:tab pos="1511935" algn="l"/>
              </a:tabLst>
            </a:pPr>
            <a:r>
              <a:rPr dirty="0" sz="2000" spc="455">
                <a:latin typeface="Cambria Math"/>
                <a:cs typeface="Cambria Math"/>
              </a:rPr>
              <a:t>න	</a:t>
            </a:r>
            <a:r>
              <a:rPr dirty="0" sz="2000" spc="80">
                <a:latin typeface="Cambria Math"/>
                <a:cs typeface="Cambria Math"/>
              </a:rPr>
              <a:t>𝑒</a:t>
            </a:r>
            <a:r>
              <a:rPr dirty="0" baseline="9578" sz="2175" spc="120">
                <a:latin typeface="Cambria Math"/>
                <a:cs typeface="Cambria Math"/>
              </a:rPr>
              <a:t>𝑥</a:t>
            </a:r>
            <a:r>
              <a:rPr dirty="0" sz="2000" spc="80">
                <a:latin typeface="Cambria Math"/>
                <a:cs typeface="Cambria Math"/>
              </a:rPr>
              <a:t>𝑑𝑥</a:t>
            </a:r>
            <a:r>
              <a:rPr dirty="0" sz="2000" spc="15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≈	0.3478548 𝜑</a:t>
            </a:r>
            <a:r>
              <a:rPr dirty="0" sz="2000" spc="39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𝑡</a:t>
            </a:r>
            <a:r>
              <a:rPr dirty="0" baseline="-15325" sz="2175" spc="-22">
                <a:latin typeface="Cambria Math"/>
                <a:cs typeface="Cambria Math"/>
              </a:rPr>
              <a:t>1</a:t>
            </a:r>
            <a:endParaRPr baseline="-15325" sz="2175">
              <a:latin typeface="Cambria Math"/>
              <a:cs typeface="Cambria Math"/>
            </a:endParaRPr>
          </a:p>
          <a:p>
            <a:pPr algn="ctr" marR="666115">
              <a:lnSpc>
                <a:spcPts val="1870"/>
              </a:lnSpc>
            </a:pPr>
            <a:r>
              <a:rPr dirty="0" sz="200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38191" y="4987797"/>
            <a:ext cx="382905" cy="236220"/>
          </a:xfrm>
          <a:custGeom>
            <a:avLst/>
            <a:gdLst/>
            <a:ahLst/>
            <a:cxnLst/>
            <a:rect l="l" t="t" r="r" b="b"/>
            <a:pathLst>
              <a:path w="382904" h="236220">
                <a:moveTo>
                  <a:pt x="307340" y="0"/>
                </a:moveTo>
                <a:lnTo>
                  <a:pt x="303911" y="9651"/>
                </a:lnTo>
                <a:lnTo>
                  <a:pt x="317551" y="15557"/>
                </a:lnTo>
                <a:lnTo>
                  <a:pt x="329311" y="23749"/>
                </a:lnTo>
                <a:lnTo>
                  <a:pt x="353165" y="61723"/>
                </a:lnTo>
                <a:lnTo>
                  <a:pt x="360934" y="116712"/>
                </a:lnTo>
                <a:lnTo>
                  <a:pt x="360072" y="137497"/>
                </a:lnTo>
                <a:lnTo>
                  <a:pt x="346963" y="188468"/>
                </a:lnTo>
                <a:lnTo>
                  <a:pt x="317746" y="220257"/>
                </a:lnTo>
                <a:lnTo>
                  <a:pt x="304292" y="226187"/>
                </a:lnTo>
                <a:lnTo>
                  <a:pt x="307340" y="235838"/>
                </a:lnTo>
                <a:lnTo>
                  <a:pt x="352327" y="208996"/>
                </a:lnTo>
                <a:lnTo>
                  <a:pt x="377666" y="159607"/>
                </a:lnTo>
                <a:lnTo>
                  <a:pt x="382524" y="117982"/>
                </a:lnTo>
                <a:lnTo>
                  <a:pt x="381307" y="96337"/>
                </a:lnTo>
                <a:lnTo>
                  <a:pt x="371540" y="58046"/>
                </a:lnTo>
                <a:lnTo>
                  <a:pt x="339344" y="15128"/>
                </a:lnTo>
                <a:lnTo>
                  <a:pt x="324389" y="6165"/>
                </a:lnTo>
                <a:lnTo>
                  <a:pt x="307340" y="0"/>
                </a:lnTo>
                <a:close/>
              </a:path>
              <a:path w="382904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4" y="235838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98"/>
                </a:lnTo>
                <a:lnTo>
                  <a:pt x="21462" y="116712"/>
                </a:lnTo>
                <a:lnTo>
                  <a:pt x="22344" y="96621"/>
                </a:lnTo>
                <a:lnTo>
                  <a:pt x="35560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342003" y="4911674"/>
            <a:ext cx="31527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69975" algn="l"/>
              </a:tabLst>
            </a:pPr>
            <a:r>
              <a:rPr dirty="0" sz="2000">
                <a:latin typeface="Cambria Math"/>
                <a:cs typeface="Cambria Math"/>
              </a:rPr>
              <a:t>+ 𝜑</a:t>
            </a:r>
            <a:r>
              <a:rPr dirty="0" sz="2000" spc="425">
                <a:latin typeface="Cambria Math"/>
                <a:cs typeface="Cambria Math"/>
              </a:rPr>
              <a:t> </a:t>
            </a:r>
            <a:r>
              <a:rPr dirty="0" sz="2000" spc="10">
                <a:latin typeface="Cambria Math"/>
                <a:cs typeface="Cambria Math"/>
              </a:rPr>
              <a:t>𝑡</a:t>
            </a:r>
            <a:r>
              <a:rPr dirty="0" baseline="-15325" sz="2175" spc="15">
                <a:latin typeface="Cambria Math"/>
                <a:cs typeface="Cambria Math"/>
              </a:rPr>
              <a:t>4	</a:t>
            </a:r>
            <a:r>
              <a:rPr dirty="0" sz="2000">
                <a:latin typeface="Cambria Math"/>
                <a:cs typeface="Cambria Math"/>
              </a:rPr>
              <a:t>+ 0.6521452 𝜑</a:t>
            </a:r>
            <a:r>
              <a:rPr dirty="0" sz="2000" spc="400">
                <a:latin typeface="Cambria Math"/>
                <a:cs typeface="Cambria Math"/>
              </a:rPr>
              <a:t> </a:t>
            </a:r>
            <a:r>
              <a:rPr dirty="0" sz="2000" spc="10">
                <a:latin typeface="Cambria Math"/>
                <a:cs typeface="Cambria Math"/>
              </a:rPr>
              <a:t>𝑡</a:t>
            </a:r>
            <a:r>
              <a:rPr dirty="0" baseline="-15325" sz="2175" spc="15">
                <a:latin typeface="Cambria Math"/>
                <a:cs typeface="Cambria Math"/>
              </a:rPr>
              <a:t>2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59928" y="4987797"/>
            <a:ext cx="382905" cy="236220"/>
          </a:xfrm>
          <a:custGeom>
            <a:avLst/>
            <a:gdLst/>
            <a:ahLst/>
            <a:cxnLst/>
            <a:rect l="l" t="t" r="r" b="b"/>
            <a:pathLst>
              <a:path w="382904" h="236220">
                <a:moveTo>
                  <a:pt x="307340" y="0"/>
                </a:moveTo>
                <a:lnTo>
                  <a:pt x="303911" y="9651"/>
                </a:lnTo>
                <a:lnTo>
                  <a:pt x="317551" y="15557"/>
                </a:lnTo>
                <a:lnTo>
                  <a:pt x="329310" y="23749"/>
                </a:lnTo>
                <a:lnTo>
                  <a:pt x="353165" y="61723"/>
                </a:lnTo>
                <a:lnTo>
                  <a:pt x="360933" y="116712"/>
                </a:lnTo>
                <a:lnTo>
                  <a:pt x="360072" y="137497"/>
                </a:lnTo>
                <a:lnTo>
                  <a:pt x="346964" y="188468"/>
                </a:lnTo>
                <a:lnTo>
                  <a:pt x="317746" y="220257"/>
                </a:lnTo>
                <a:lnTo>
                  <a:pt x="304292" y="226187"/>
                </a:lnTo>
                <a:lnTo>
                  <a:pt x="307340" y="235838"/>
                </a:lnTo>
                <a:lnTo>
                  <a:pt x="352327" y="208996"/>
                </a:lnTo>
                <a:lnTo>
                  <a:pt x="377666" y="159607"/>
                </a:lnTo>
                <a:lnTo>
                  <a:pt x="382524" y="117982"/>
                </a:lnTo>
                <a:lnTo>
                  <a:pt x="381307" y="96337"/>
                </a:lnTo>
                <a:lnTo>
                  <a:pt x="371540" y="58046"/>
                </a:lnTo>
                <a:lnTo>
                  <a:pt x="339344" y="15128"/>
                </a:lnTo>
                <a:lnTo>
                  <a:pt x="324389" y="6165"/>
                </a:lnTo>
                <a:lnTo>
                  <a:pt x="307340" y="0"/>
                </a:lnTo>
                <a:close/>
              </a:path>
              <a:path w="382904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90" y="15557"/>
                </a:lnTo>
                <a:lnTo>
                  <a:pt x="78613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576693" y="4911674"/>
            <a:ext cx="8128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+ 𝜑</a:t>
            </a:r>
            <a:r>
              <a:rPr dirty="0" sz="2000" spc="360">
                <a:latin typeface="Cambria Math"/>
                <a:cs typeface="Cambria Math"/>
              </a:rPr>
              <a:t> </a:t>
            </a:r>
            <a:r>
              <a:rPr dirty="0" sz="2000" spc="10">
                <a:latin typeface="Cambria Math"/>
                <a:cs typeface="Cambria Math"/>
              </a:rPr>
              <a:t>𝑡</a:t>
            </a:r>
            <a:r>
              <a:rPr dirty="0" baseline="-15325" sz="2175" spc="15">
                <a:latin typeface="Cambria Math"/>
                <a:cs typeface="Cambria Math"/>
              </a:rPr>
              <a:t>3</a:t>
            </a:r>
            <a:endParaRPr baseline="-15325" sz="217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727185" y="4911674"/>
            <a:ext cx="17487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4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2.020049534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157" y="1946782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2" y="315594"/>
                </a:lnTo>
                <a:lnTo>
                  <a:pt x="327532" y="328929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91539" y="993800"/>
            <a:ext cx="8225155" cy="1303020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1770"/>
              </a:spcBef>
              <a:buFont typeface="Arial"/>
              <a:buChar char="•"/>
              <a:tabLst>
                <a:tab pos="267335" algn="l"/>
              </a:tabLst>
            </a:pPr>
            <a:r>
              <a:rPr dirty="0" sz="2800" spc="-5">
                <a:latin typeface="Times New Roman"/>
                <a:cs typeface="Times New Roman"/>
              </a:rPr>
              <a:t>Gauss-Laguerre</a:t>
            </a:r>
            <a:r>
              <a:rPr dirty="0" sz="2800" spc="-5">
                <a:latin typeface="宋体"/>
                <a:cs typeface="宋体"/>
              </a:rPr>
              <a:t>求积公式</a:t>
            </a:r>
            <a:endParaRPr sz="2800">
              <a:latin typeface="宋体"/>
              <a:cs typeface="宋体"/>
            </a:endParaRPr>
          </a:p>
          <a:p>
            <a:pPr marL="266700" indent="-229235">
              <a:lnSpc>
                <a:spcPct val="100000"/>
              </a:lnSpc>
              <a:spcBef>
                <a:spcPts val="1670"/>
              </a:spcBef>
              <a:buFont typeface="Arial"/>
              <a:buChar char="•"/>
              <a:tabLst>
                <a:tab pos="267335" algn="l"/>
                <a:tab pos="2394585" algn="l"/>
                <a:tab pos="2839720" algn="l"/>
              </a:tabLst>
            </a:pPr>
            <a:r>
              <a:rPr dirty="0" sz="2800" spc="-5">
                <a:latin typeface="宋体"/>
                <a:cs typeface="宋体"/>
              </a:rPr>
              <a:t>给定权函</a:t>
            </a:r>
            <a:r>
              <a:rPr dirty="0" sz="2800" spc="-10">
                <a:latin typeface="宋体"/>
                <a:cs typeface="宋体"/>
              </a:rPr>
              <a:t>数</a:t>
            </a:r>
            <a:r>
              <a:rPr dirty="0" sz="2800" spc="-5">
                <a:latin typeface="Cambria Math"/>
                <a:cs typeface="Cambria Math"/>
              </a:rPr>
              <a:t>𝜌	𝑥	=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95">
                <a:latin typeface="Cambria Math"/>
                <a:cs typeface="Cambria Math"/>
              </a:rPr>
              <a:t>𝑒</a:t>
            </a:r>
            <a:r>
              <a:rPr dirty="0" baseline="27100" sz="3075" spc="142">
                <a:latin typeface="Cambria Math"/>
                <a:cs typeface="Cambria Math"/>
              </a:rPr>
              <a:t>−𝑥</a:t>
            </a:r>
            <a:r>
              <a:rPr dirty="0" sz="2800" spc="9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积分区间</a:t>
            </a:r>
            <a:r>
              <a:rPr dirty="0" sz="2800" spc="-10">
                <a:latin typeface="Times New Roman"/>
                <a:cs typeface="Times New Roman"/>
              </a:rPr>
              <a:t>[</a:t>
            </a:r>
            <a:r>
              <a:rPr dirty="0" sz="2800" spc="-10">
                <a:latin typeface="Cambria Math"/>
                <a:cs typeface="Cambria Math"/>
              </a:rPr>
              <a:t>0,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∞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5">
                <a:latin typeface="宋体"/>
                <a:cs typeface="宋体"/>
              </a:rPr>
              <a:t>求</a:t>
            </a:r>
            <a:r>
              <a:rPr dirty="0" sz="2800" spc="-5">
                <a:latin typeface="宋体"/>
                <a:cs typeface="宋体"/>
              </a:rPr>
              <a:t>积公式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7145" y="2899613"/>
            <a:ext cx="11683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594" y="2730449"/>
            <a:ext cx="7302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1484" algn="l"/>
              </a:tabLst>
            </a:pPr>
            <a:r>
              <a:rPr dirty="0" sz="2800" spc="-5">
                <a:latin typeface="Cambria Math"/>
                <a:cs typeface="Cambria Math"/>
              </a:rPr>
              <a:t>𝐴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5664" y="2985261"/>
            <a:ext cx="1358265" cy="22860"/>
          </a:xfrm>
          <a:custGeom>
            <a:avLst/>
            <a:gdLst/>
            <a:ahLst/>
            <a:cxnLst/>
            <a:rect l="l" t="t" r="r" b="b"/>
            <a:pathLst>
              <a:path w="1358264" h="22860">
                <a:moveTo>
                  <a:pt x="1357884" y="0"/>
                </a:moveTo>
                <a:lnTo>
                  <a:pt x="0" y="0"/>
                </a:lnTo>
                <a:lnTo>
                  <a:pt x="0" y="22860"/>
                </a:lnTo>
                <a:lnTo>
                  <a:pt x="1357884" y="22860"/>
                </a:lnTo>
                <a:lnTo>
                  <a:pt x="135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7294" y="2617978"/>
            <a:ext cx="6673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50">
                <a:latin typeface="Cambria Math"/>
                <a:cs typeface="Cambria Math"/>
              </a:rPr>
              <a:t>(𝑛!)</a:t>
            </a:r>
            <a:r>
              <a:rPr dirty="0" baseline="25252" sz="2475" spc="75">
                <a:latin typeface="Cambria Math"/>
                <a:cs typeface="Cambria Math"/>
              </a:rPr>
              <a:t>2</a:t>
            </a:r>
            <a:endParaRPr baseline="25252" sz="247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3757" y="3113658"/>
            <a:ext cx="1765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415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0480" y="3081273"/>
            <a:ext cx="414020" cy="240029"/>
          </a:xfrm>
          <a:custGeom>
            <a:avLst/>
            <a:gdLst/>
            <a:ahLst/>
            <a:cxnLst/>
            <a:rect l="l" t="t" r="r" b="b"/>
            <a:pathLst>
              <a:path w="414020" h="240029">
                <a:moveTo>
                  <a:pt x="337566" y="0"/>
                </a:moveTo>
                <a:lnTo>
                  <a:pt x="334137" y="9778"/>
                </a:lnTo>
                <a:lnTo>
                  <a:pt x="348019" y="15801"/>
                </a:lnTo>
                <a:lnTo>
                  <a:pt x="359949" y="24145"/>
                </a:lnTo>
                <a:lnTo>
                  <a:pt x="384192" y="62829"/>
                </a:lnTo>
                <a:lnTo>
                  <a:pt x="392176" y="118872"/>
                </a:lnTo>
                <a:lnTo>
                  <a:pt x="391292" y="140013"/>
                </a:lnTo>
                <a:lnTo>
                  <a:pt x="377952" y="191770"/>
                </a:lnTo>
                <a:lnTo>
                  <a:pt x="348162" y="224202"/>
                </a:lnTo>
                <a:lnTo>
                  <a:pt x="334518" y="230250"/>
                </a:lnTo>
                <a:lnTo>
                  <a:pt x="337566" y="240029"/>
                </a:lnTo>
                <a:lnTo>
                  <a:pt x="383357" y="212812"/>
                </a:lnTo>
                <a:lnTo>
                  <a:pt x="409130" y="162512"/>
                </a:lnTo>
                <a:lnTo>
                  <a:pt x="414020" y="120141"/>
                </a:lnTo>
                <a:lnTo>
                  <a:pt x="412781" y="98115"/>
                </a:lnTo>
                <a:lnTo>
                  <a:pt x="402875" y="59062"/>
                </a:lnTo>
                <a:lnTo>
                  <a:pt x="370220" y="15398"/>
                </a:lnTo>
                <a:lnTo>
                  <a:pt x="354970" y="6282"/>
                </a:lnTo>
                <a:lnTo>
                  <a:pt x="337566" y="0"/>
                </a:lnTo>
                <a:close/>
              </a:path>
              <a:path w="414020" h="240029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1" y="240029"/>
                </a:lnTo>
                <a:lnTo>
                  <a:pt x="79629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607817" y="3005454"/>
            <a:ext cx="142621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18515" algn="l"/>
              </a:tabLst>
            </a:pPr>
            <a:r>
              <a:rPr dirty="0" sz="2050" spc="150">
                <a:latin typeface="Cambria Math"/>
                <a:cs typeface="Cambria Math"/>
              </a:rPr>
              <a:t>𝑥</a:t>
            </a:r>
            <a:r>
              <a:rPr dirty="0" baseline="-15151" sz="2475" spc="225">
                <a:latin typeface="Cambria Math"/>
                <a:cs typeface="Cambria Math"/>
              </a:rPr>
              <a:t>𝑖</a:t>
            </a:r>
            <a:r>
              <a:rPr dirty="0" sz="2050" spc="150">
                <a:latin typeface="Cambria Math"/>
                <a:cs typeface="Cambria Math"/>
              </a:rPr>
              <a:t>[𝑈</a:t>
            </a:r>
            <a:r>
              <a:rPr dirty="0" baseline="25252" sz="2475" spc="225">
                <a:latin typeface="Cambria Math"/>
                <a:cs typeface="Cambria Math"/>
              </a:rPr>
              <a:t>′	</a:t>
            </a:r>
            <a:r>
              <a:rPr dirty="0" sz="2050" spc="105">
                <a:latin typeface="Cambria Math"/>
                <a:cs typeface="Cambria Math"/>
              </a:rPr>
              <a:t>𝑥</a:t>
            </a:r>
            <a:r>
              <a:rPr dirty="0" baseline="-15151" sz="2475" spc="157">
                <a:latin typeface="Cambria Math"/>
                <a:cs typeface="Cambria Math"/>
              </a:rPr>
              <a:t>𝑖</a:t>
            </a:r>
            <a:r>
              <a:rPr dirty="0" baseline="-15151" sz="2475" spc="757">
                <a:latin typeface="Cambria Math"/>
                <a:cs typeface="Cambria Math"/>
              </a:rPr>
              <a:t> </a:t>
            </a:r>
            <a:r>
              <a:rPr dirty="0" sz="2050" spc="35">
                <a:latin typeface="Cambria Math"/>
                <a:cs typeface="Cambria Math"/>
              </a:rPr>
              <a:t>]</a:t>
            </a:r>
            <a:r>
              <a:rPr dirty="0" baseline="20202" sz="2475" spc="52">
                <a:latin typeface="Cambria Math"/>
                <a:cs typeface="Cambria Math"/>
              </a:rPr>
              <a:t>2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8786" y="2730449"/>
            <a:ext cx="18726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𝑖 = 1,2, … ,</a:t>
            </a:r>
            <a:r>
              <a:rPr dirty="0" sz="2800" spc="-10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5622" y="3831463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4485" y="376339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3" y="13334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8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806194" y="3662298"/>
            <a:ext cx="189166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5005" algn="l"/>
                <a:tab pos="1119505" algn="l"/>
              </a:tabLst>
            </a:pPr>
            <a:r>
              <a:rPr dirty="0" sz="2800" spc="-5">
                <a:latin typeface="Cambria Math"/>
                <a:cs typeface="Cambria Math"/>
              </a:rPr>
              <a:t>𝑈	𝑥	=</a:t>
            </a:r>
            <a:r>
              <a:rPr dirty="0" sz="2800" spc="105">
                <a:latin typeface="Cambria Math"/>
                <a:cs typeface="Cambria Math"/>
              </a:rPr>
              <a:t> </a:t>
            </a:r>
            <a:r>
              <a:rPr dirty="0" sz="2800" spc="155">
                <a:latin typeface="Cambria Math"/>
                <a:cs typeface="Cambria Math"/>
              </a:rPr>
              <a:t>𝑒</a:t>
            </a:r>
            <a:r>
              <a:rPr dirty="0" baseline="27100" sz="3075" spc="232">
                <a:latin typeface="Cambria Math"/>
                <a:cs typeface="Cambria Math"/>
              </a:rPr>
              <a:t>𝑥</a:t>
            </a:r>
            <a:endParaRPr baseline="27100" sz="3075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27703" y="3916426"/>
            <a:ext cx="502920" cy="22860"/>
          </a:xfrm>
          <a:custGeom>
            <a:avLst/>
            <a:gdLst/>
            <a:ahLst/>
            <a:cxnLst/>
            <a:rect l="l" t="t" r="r" b="b"/>
            <a:pathLst>
              <a:path w="502920" h="22860">
                <a:moveTo>
                  <a:pt x="502920" y="0"/>
                </a:moveTo>
                <a:lnTo>
                  <a:pt x="0" y="0"/>
                </a:lnTo>
                <a:lnTo>
                  <a:pt x="0" y="22860"/>
                </a:lnTo>
                <a:lnTo>
                  <a:pt x="502920" y="22860"/>
                </a:lnTo>
                <a:lnTo>
                  <a:pt x="502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774059" y="3455034"/>
            <a:ext cx="4006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325" sz="3075" spc="307">
                <a:latin typeface="Cambria Math"/>
                <a:cs typeface="Cambria Math"/>
              </a:rPr>
              <a:t>𝑑</a:t>
            </a:r>
            <a:r>
              <a:rPr dirty="0" sz="1650" spc="204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0239" y="3936619"/>
            <a:ext cx="5670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210">
                <a:latin typeface="Cambria Math"/>
                <a:cs typeface="Cambria Math"/>
              </a:rPr>
              <a:t>𝑑𝑥</a:t>
            </a:r>
            <a:r>
              <a:rPr dirty="0" baseline="20202" sz="2475" spc="315">
                <a:latin typeface="Cambria Math"/>
                <a:cs typeface="Cambria Math"/>
              </a:rPr>
              <a:t>𝑛</a:t>
            </a:r>
            <a:endParaRPr baseline="20202" sz="247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2595" y="3662298"/>
            <a:ext cx="13271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14">
                <a:latin typeface="Cambria Math"/>
                <a:cs typeface="Cambria Math"/>
              </a:rPr>
              <a:t>(𝑥</a:t>
            </a:r>
            <a:r>
              <a:rPr dirty="0" baseline="27100" sz="3075" spc="172">
                <a:latin typeface="Cambria Math"/>
                <a:cs typeface="Cambria Math"/>
              </a:rPr>
              <a:t>𝑛</a:t>
            </a:r>
            <a:r>
              <a:rPr dirty="0" sz="2800" spc="114">
                <a:latin typeface="Cambria Math"/>
                <a:cs typeface="Cambria Math"/>
              </a:rPr>
              <a:t>𝑒</a:t>
            </a:r>
            <a:r>
              <a:rPr dirty="0" baseline="27100" sz="3075" spc="172">
                <a:latin typeface="Cambria Math"/>
                <a:cs typeface="Cambria Math"/>
              </a:rPr>
              <a:t>−𝑥</a:t>
            </a:r>
            <a:r>
              <a:rPr dirty="0" sz="2800" spc="114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4386453"/>
            <a:ext cx="21583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截断误差为：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13026" y="536816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29">
                <a:moveTo>
                  <a:pt x="327532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5"/>
                </a:lnTo>
                <a:lnTo>
                  <a:pt x="397605" y="109156"/>
                </a:lnTo>
                <a:lnTo>
                  <a:pt x="402463" y="162814"/>
                </a:lnTo>
                <a:lnTo>
                  <a:pt x="401228" y="191789"/>
                </a:lnTo>
                <a:lnTo>
                  <a:pt x="391425" y="241809"/>
                </a:lnTo>
                <a:lnTo>
                  <a:pt x="371883" y="280886"/>
                </a:lnTo>
                <a:lnTo>
                  <a:pt x="342078" y="307242"/>
                </a:lnTo>
                <a:lnTo>
                  <a:pt x="323342" y="315544"/>
                </a:lnTo>
                <a:lnTo>
                  <a:pt x="327532" y="328891"/>
                </a:lnTo>
                <a:lnTo>
                  <a:pt x="372363" y="307847"/>
                </a:lnTo>
                <a:lnTo>
                  <a:pt x="405384" y="271411"/>
                </a:lnTo>
                <a:lnTo>
                  <a:pt x="425672" y="222624"/>
                </a:lnTo>
                <a:lnTo>
                  <a:pt x="432435" y="164465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9"/>
                </a:lnTo>
                <a:lnTo>
                  <a:pt x="15216" y="248186"/>
                </a:lnTo>
                <a:lnTo>
                  <a:pt x="42054" y="291555"/>
                </a:lnTo>
                <a:lnTo>
                  <a:pt x="80968" y="320292"/>
                </a:lnTo>
                <a:lnTo>
                  <a:pt x="104901" y="328891"/>
                </a:lnTo>
                <a:lnTo>
                  <a:pt x="108966" y="315544"/>
                </a:lnTo>
                <a:lnTo>
                  <a:pt x="90249" y="307242"/>
                </a:lnTo>
                <a:lnTo>
                  <a:pt x="74104" y="295690"/>
                </a:lnTo>
                <a:lnTo>
                  <a:pt x="49530" y="262826"/>
                </a:lnTo>
                <a:lnTo>
                  <a:pt x="34845" y="218125"/>
                </a:lnTo>
                <a:lnTo>
                  <a:pt x="29972" y="162814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38855" y="5521197"/>
            <a:ext cx="614680" cy="22860"/>
          </a:xfrm>
          <a:custGeom>
            <a:avLst/>
            <a:gdLst/>
            <a:ahLst/>
            <a:cxnLst/>
            <a:rect l="l" t="t" r="r" b="b"/>
            <a:pathLst>
              <a:path w="614679" h="22860">
                <a:moveTo>
                  <a:pt x="614171" y="0"/>
                </a:moveTo>
                <a:lnTo>
                  <a:pt x="0" y="0"/>
                </a:lnTo>
                <a:lnTo>
                  <a:pt x="0" y="22859"/>
                </a:lnTo>
                <a:lnTo>
                  <a:pt x="614171" y="22859"/>
                </a:lnTo>
                <a:lnTo>
                  <a:pt x="614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61589" y="5617248"/>
            <a:ext cx="492125" cy="240029"/>
          </a:xfrm>
          <a:custGeom>
            <a:avLst/>
            <a:gdLst/>
            <a:ahLst/>
            <a:cxnLst/>
            <a:rect l="l" t="t" r="r" b="b"/>
            <a:pathLst>
              <a:path w="492125" h="240029">
                <a:moveTo>
                  <a:pt x="415289" y="0"/>
                </a:moveTo>
                <a:lnTo>
                  <a:pt x="411861" y="9740"/>
                </a:lnTo>
                <a:lnTo>
                  <a:pt x="425743" y="15767"/>
                </a:lnTo>
                <a:lnTo>
                  <a:pt x="437673" y="24112"/>
                </a:lnTo>
                <a:lnTo>
                  <a:pt x="461916" y="62792"/>
                </a:lnTo>
                <a:lnTo>
                  <a:pt x="469900" y="118783"/>
                </a:lnTo>
                <a:lnTo>
                  <a:pt x="469016" y="139947"/>
                </a:lnTo>
                <a:lnTo>
                  <a:pt x="455675" y="191770"/>
                </a:lnTo>
                <a:lnTo>
                  <a:pt x="425886" y="224177"/>
                </a:lnTo>
                <a:lnTo>
                  <a:pt x="412241" y="230238"/>
                </a:lnTo>
                <a:lnTo>
                  <a:pt x="415289" y="239979"/>
                </a:lnTo>
                <a:lnTo>
                  <a:pt x="461081" y="212731"/>
                </a:lnTo>
                <a:lnTo>
                  <a:pt x="486854" y="162437"/>
                </a:lnTo>
                <a:lnTo>
                  <a:pt x="491744" y="120053"/>
                </a:lnTo>
                <a:lnTo>
                  <a:pt x="490505" y="98047"/>
                </a:lnTo>
                <a:lnTo>
                  <a:pt x="480599" y="59052"/>
                </a:lnTo>
                <a:lnTo>
                  <a:pt x="447944" y="15382"/>
                </a:lnTo>
                <a:lnTo>
                  <a:pt x="432694" y="6279"/>
                </a:lnTo>
                <a:lnTo>
                  <a:pt x="415289" y="0"/>
                </a:lnTo>
                <a:close/>
              </a:path>
              <a:path w="492125" h="240029">
                <a:moveTo>
                  <a:pt x="76581" y="0"/>
                </a:moveTo>
                <a:lnTo>
                  <a:pt x="30789" y="27310"/>
                </a:lnTo>
                <a:lnTo>
                  <a:pt x="4952" y="77714"/>
                </a:lnTo>
                <a:lnTo>
                  <a:pt x="0" y="120053"/>
                </a:lnTo>
                <a:lnTo>
                  <a:pt x="1238" y="142093"/>
                </a:lnTo>
                <a:lnTo>
                  <a:pt x="11144" y="181083"/>
                </a:lnTo>
                <a:lnTo>
                  <a:pt x="43814" y="224620"/>
                </a:lnTo>
                <a:lnTo>
                  <a:pt x="76581" y="239979"/>
                </a:lnTo>
                <a:lnTo>
                  <a:pt x="79629" y="230238"/>
                </a:lnTo>
                <a:lnTo>
                  <a:pt x="65912" y="224177"/>
                </a:lnTo>
                <a:lnTo>
                  <a:pt x="54101" y="215747"/>
                </a:lnTo>
                <a:lnTo>
                  <a:pt x="29954" y="176442"/>
                </a:lnTo>
                <a:lnTo>
                  <a:pt x="21971" y="118783"/>
                </a:lnTo>
                <a:lnTo>
                  <a:pt x="22854" y="98306"/>
                </a:lnTo>
                <a:lnTo>
                  <a:pt x="36194" y="47752"/>
                </a:lnTo>
                <a:lnTo>
                  <a:pt x="66127" y="15767"/>
                </a:lnTo>
                <a:lnTo>
                  <a:pt x="80010" y="9740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34614" y="5541365"/>
            <a:ext cx="5314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95">
                <a:latin typeface="Cambria Math"/>
                <a:cs typeface="Cambria Math"/>
              </a:rPr>
              <a:t>2𝑛</a:t>
            </a:r>
            <a:r>
              <a:rPr dirty="0" sz="2050" spc="355">
                <a:latin typeface="Cambria Math"/>
                <a:cs typeface="Cambria Math"/>
              </a:rPr>
              <a:t> </a:t>
            </a:r>
            <a:r>
              <a:rPr dirty="0" sz="2050" spc="-5">
                <a:latin typeface="Cambria Math"/>
                <a:cs typeface="Cambria Math"/>
              </a:rPr>
              <a:t>!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1604" y="5309361"/>
            <a:ext cx="492125" cy="240029"/>
          </a:xfrm>
          <a:custGeom>
            <a:avLst/>
            <a:gdLst/>
            <a:ahLst/>
            <a:cxnLst/>
            <a:rect l="l" t="t" r="r" b="b"/>
            <a:pathLst>
              <a:path w="492125" h="240029">
                <a:moveTo>
                  <a:pt x="415290" y="0"/>
                </a:moveTo>
                <a:lnTo>
                  <a:pt x="411861" y="9778"/>
                </a:lnTo>
                <a:lnTo>
                  <a:pt x="425743" y="15801"/>
                </a:lnTo>
                <a:lnTo>
                  <a:pt x="437673" y="24145"/>
                </a:lnTo>
                <a:lnTo>
                  <a:pt x="461916" y="62829"/>
                </a:lnTo>
                <a:lnTo>
                  <a:pt x="469900" y="118872"/>
                </a:lnTo>
                <a:lnTo>
                  <a:pt x="469016" y="140013"/>
                </a:lnTo>
                <a:lnTo>
                  <a:pt x="455675" y="191769"/>
                </a:lnTo>
                <a:lnTo>
                  <a:pt x="425886" y="224202"/>
                </a:lnTo>
                <a:lnTo>
                  <a:pt x="412242" y="230250"/>
                </a:lnTo>
                <a:lnTo>
                  <a:pt x="415290" y="240029"/>
                </a:lnTo>
                <a:lnTo>
                  <a:pt x="461081" y="212812"/>
                </a:lnTo>
                <a:lnTo>
                  <a:pt x="486854" y="162512"/>
                </a:lnTo>
                <a:lnTo>
                  <a:pt x="491744" y="120141"/>
                </a:lnTo>
                <a:lnTo>
                  <a:pt x="490505" y="98115"/>
                </a:lnTo>
                <a:lnTo>
                  <a:pt x="480599" y="59062"/>
                </a:lnTo>
                <a:lnTo>
                  <a:pt x="447944" y="15398"/>
                </a:lnTo>
                <a:lnTo>
                  <a:pt x="432694" y="6282"/>
                </a:lnTo>
                <a:lnTo>
                  <a:pt x="415290" y="0"/>
                </a:lnTo>
                <a:close/>
              </a:path>
              <a:path w="492125" h="240029">
                <a:moveTo>
                  <a:pt x="76581" y="0"/>
                </a:moveTo>
                <a:lnTo>
                  <a:pt x="30789" y="27324"/>
                </a:lnTo>
                <a:lnTo>
                  <a:pt x="4953" y="77755"/>
                </a:lnTo>
                <a:lnTo>
                  <a:pt x="0" y="120141"/>
                </a:lnTo>
                <a:lnTo>
                  <a:pt x="1238" y="142166"/>
                </a:lnTo>
                <a:lnTo>
                  <a:pt x="11144" y="181167"/>
                </a:lnTo>
                <a:lnTo>
                  <a:pt x="43815" y="224694"/>
                </a:lnTo>
                <a:lnTo>
                  <a:pt x="76581" y="240029"/>
                </a:lnTo>
                <a:lnTo>
                  <a:pt x="79629" y="230250"/>
                </a:lnTo>
                <a:lnTo>
                  <a:pt x="65912" y="224202"/>
                </a:lnTo>
                <a:lnTo>
                  <a:pt x="54101" y="215773"/>
                </a:lnTo>
                <a:lnTo>
                  <a:pt x="29954" y="176486"/>
                </a:lnTo>
                <a:lnTo>
                  <a:pt x="21971" y="118872"/>
                </a:lnTo>
                <a:lnTo>
                  <a:pt x="22854" y="98365"/>
                </a:lnTo>
                <a:lnTo>
                  <a:pt x="36195" y="47751"/>
                </a:lnTo>
                <a:lnTo>
                  <a:pt x="66127" y="15801"/>
                </a:lnTo>
                <a:lnTo>
                  <a:pt x="80010" y="9778"/>
                </a:lnTo>
                <a:lnTo>
                  <a:pt x="76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806194" y="5105780"/>
            <a:ext cx="3206750" cy="613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325120">
              <a:lnSpc>
                <a:spcPts val="1610"/>
              </a:lnSpc>
              <a:spcBef>
                <a:spcPts val="130"/>
              </a:spcBef>
            </a:pPr>
            <a:r>
              <a:rPr dirty="0" sz="1650" spc="85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  <a:p>
            <a:pPr marL="38100">
              <a:lnSpc>
                <a:spcPts val="2990"/>
              </a:lnSpc>
              <a:tabLst>
                <a:tab pos="423545" algn="l"/>
                <a:tab pos="868044" algn="l"/>
                <a:tab pos="1906270" algn="l"/>
                <a:tab pos="2231390" algn="l"/>
                <a:tab pos="2677795" algn="l"/>
              </a:tabLst>
            </a:pPr>
            <a:r>
              <a:rPr dirty="0" sz="2800" spc="-5">
                <a:latin typeface="Cambria Math"/>
                <a:cs typeface="Cambria Math"/>
              </a:rPr>
              <a:t>𝑅	𝑥	=</a:t>
            </a:r>
            <a:r>
              <a:rPr dirty="0" sz="2800" spc="210">
                <a:latin typeface="Cambria Math"/>
                <a:cs typeface="Cambria Math"/>
              </a:rPr>
              <a:t> </a:t>
            </a:r>
            <a:r>
              <a:rPr dirty="0" baseline="44715" sz="3075" spc="60">
                <a:latin typeface="Cambria Math"/>
                <a:cs typeface="Cambria Math"/>
              </a:rPr>
              <a:t>(𝑛!)	</a:t>
            </a:r>
            <a:r>
              <a:rPr dirty="0" sz="2800" spc="-5">
                <a:latin typeface="Cambria Math"/>
                <a:cs typeface="Cambria Math"/>
              </a:rPr>
              <a:t>𝑓	</a:t>
            </a:r>
            <a:r>
              <a:rPr dirty="0" baseline="27100" sz="3075" spc="135">
                <a:latin typeface="Cambria Math"/>
                <a:cs typeface="Cambria Math"/>
              </a:rPr>
              <a:t>2𝑛	</a:t>
            </a:r>
            <a:r>
              <a:rPr dirty="0" sz="2800" spc="20">
                <a:latin typeface="Cambria Math"/>
                <a:cs typeface="Cambria Math"/>
              </a:rPr>
              <a:t>(𝜂)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10201275" cy="305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Times New Roman"/>
                <a:cs typeface="Times New Roman"/>
              </a:rPr>
              <a:t>Gauss</a:t>
            </a:r>
            <a:r>
              <a:rPr dirty="0" sz="2800" spc="-5">
                <a:latin typeface="宋体"/>
                <a:cs typeface="宋体"/>
              </a:rPr>
              <a:t>型求积公式特点：</a:t>
            </a:r>
            <a:endParaRPr sz="2800">
              <a:latin typeface="宋体"/>
              <a:cs typeface="宋体"/>
            </a:endParaRPr>
          </a:p>
          <a:p>
            <a:pPr marL="241300" indent="-22923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使用的求积节点少，而结果的精度高</a:t>
            </a:r>
            <a:endParaRPr sz="2800">
              <a:latin typeface="宋体"/>
              <a:cs typeface="宋体"/>
            </a:endParaRPr>
          </a:p>
          <a:p>
            <a:pPr marL="241300" indent="-229235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0">
                <a:latin typeface="宋体"/>
                <a:cs typeface="宋体"/>
              </a:rPr>
              <a:t>可计算广义积分</a:t>
            </a:r>
            <a:endParaRPr sz="2800">
              <a:latin typeface="宋体"/>
              <a:cs typeface="宋体"/>
            </a:endParaRPr>
          </a:p>
          <a:p>
            <a:pPr marL="241300" marR="5080" indent="-229235">
              <a:lnSpc>
                <a:spcPct val="13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计算需查表，前面的结果（节点少</a:t>
            </a:r>
            <a:r>
              <a:rPr dirty="0" sz="2800">
                <a:latin typeface="宋体"/>
                <a:cs typeface="宋体"/>
              </a:rPr>
              <a:t>）</a:t>
            </a:r>
            <a:r>
              <a:rPr dirty="0" sz="2800" spc="-5">
                <a:latin typeface="宋体"/>
                <a:cs typeface="宋体"/>
              </a:rPr>
              <a:t>对后</a:t>
            </a:r>
            <a:r>
              <a:rPr dirty="0" sz="2800">
                <a:latin typeface="宋体"/>
                <a:cs typeface="宋体"/>
              </a:rPr>
              <a:t>面</a:t>
            </a:r>
            <a:r>
              <a:rPr dirty="0" sz="2800" spc="-5">
                <a:latin typeface="宋体"/>
                <a:cs typeface="宋体"/>
              </a:rPr>
              <a:t>的计</a:t>
            </a:r>
            <a:r>
              <a:rPr dirty="0" sz="2800">
                <a:latin typeface="宋体"/>
                <a:cs typeface="宋体"/>
              </a:rPr>
              <a:t>算</a:t>
            </a:r>
            <a:r>
              <a:rPr dirty="0" sz="2800" spc="-5">
                <a:latin typeface="宋体"/>
                <a:cs typeface="宋体"/>
              </a:rPr>
              <a:t>（节</a:t>
            </a:r>
            <a:r>
              <a:rPr dirty="0" sz="2800">
                <a:latin typeface="宋体"/>
                <a:cs typeface="宋体"/>
              </a:rPr>
              <a:t>点</a:t>
            </a:r>
            <a:r>
              <a:rPr dirty="0" sz="2800" spc="-5">
                <a:latin typeface="宋体"/>
                <a:cs typeface="宋体"/>
              </a:rPr>
              <a:t>多）无 </a:t>
            </a:r>
            <a:r>
              <a:rPr dirty="0" sz="2800" spc="-5">
                <a:latin typeface="宋体"/>
                <a:cs typeface="宋体"/>
              </a:rPr>
              <a:t>帮助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520565"/>
            <a:ext cx="1320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收敛快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1975" y="412495"/>
            <a:ext cx="8401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误差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1022" y="2021458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29"/>
                </a:lnTo>
                <a:lnTo>
                  <a:pt x="372363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95650" y="2021458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3" y="328929"/>
                </a:lnTo>
                <a:lnTo>
                  <a:pt x="372363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78839" y="1238504"/>
            <a:ext cx="6976745" cy="181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80035" algn="l"/>
              </a:tabLst>
            </a:pPr>
            <a:r>
              <a:rPr dirty="0" sz="2800" spc="-5">
                <a:latin typeface="宋体"/>
                <a:cs typeface="宋体"/>
              </a:rPr>
              <a:t>线性插值的误差为：</a:t>
            </a:r>
            <a:endParaRPr sz="2800">
              <a:latin typeface="宋体"/>
              <a:cs typeface="宋体"/>
            </a:endParaRPr>
          </a:p>
          <a:p>
            <a:pPr marL="965200">
              <a:lnSpc>
                <a:spcPct val="100000"/>
              </a:lnSpc>
              <a:spcBef>
                <a:spcPts val="2005"/>
              </a:spcBef>
              <a:tabLst>
                <a:tab pos="1318895" algn="l"/>
                <a:tab pos="1745614" algn="l"/>
                <a:tab pos="2533650" algn="l"/>
                <a:tab pos="2980055" algn="l"/>
              </a:tabLst>
            </a:pPr>
            <a:r>
              <a:rPr dirty="0" sz="2800" spc="-5">
                <a:latin typeface="Cambria Math"/>
                <a:cs typeface="Cambria Math"/>
              </a:rPr>
              <a:t>𝑓	𝑥	−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229">
                <a:latin typeface="Cambria Math"/>
                <a:cs typeface="Cambria Math"/>
              </a:rPr>
              <a:t>𝑓</a:t>
            </a:r>
            <a:r>
              <a:rPr dirty="0" baseline="-16260" sz="3075" spc="-345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𝑥	= </a:t>
            </a:r>
            <a:r>
              <a:rPr dirty="0" sz="2800" spc="35">
                <a:latin typeface="Cambria Math"/>
                <a:cs typeface="Cambria Math"/>
              </a:rPr>
              <a:t>𝑓[𝑥, </a:t>
            </a:r>
            <a:r>
              <a:rPr dirty="0" sz="2800" spc="30">
                <a:latin typeface="Cambria Math"/>
                <a:cs typeface="Cambria Math"/>
              </a:rPr>
              <a:t>𝑎, </a:t>
            </a:r>
            <a:r>
              <a:rPr dirty="0" sz="2800" spc="10">
                <a:latin typeface="Cambria Math"/>
                <a:cs typeface="Cambria Math"/>
              </a:rPr>
              <a:t>𝑏](𝑥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𝑎)(𝑥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0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𝑏)</a:t>
            </a:r>
            <a:endParaRPr sz="2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2014"/>
              </a:spcBef>
            </a:pPr>
            <a:r>
              <a:rPr dirty="0" sz="2800" spc="-5">
                <a:latin typeface="宋体"/>
                <a:cs typeface="宋体"/>
              </a:rPr>
              <a:t>现</a:t>
            </a:r>
            <a:r>
              <a:rPr dirty="0" sz="2800" spc="-10">
                <a:latin typeface="宋体"/>
                <a:cs typeface="宋体"/>
              </a:rPr>
              <a:t>设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2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70">
                <a:latin typeface="Cambria Math"/>
                <a:cs typeface="Cambria Math"/>
              </a:rPr>
              <a:t> </a:t>
            </a:r>
            <a:r>
              <a:rPr dirty="0" sz="2800" spc="75">
                <a:latin typeface="Cambria Math"/>
                <a:cs typeface="Cambria Math"/>
              </a:rPr>
              <a:t>𝐶</a:t>
            </a:r>
            <a:r>
              <a:rPr dirty="0" baseline="27100" sz="3075" spc="112">
                <a:latin typeface="Cambria Math"/>
                <a:cs typeface="Cambria Math"/>
              </a:rPr>
              <a:t>2</a:t>
            </a:r>
            <a:r>
              <a:rPr dirty="0" sz="2800" spc="75">
                <a:latin typeface="Cambria Math"/>
                <a:cs typeface="Cambria Math"/>
              </a:rPr>
              <a:t>[𝑎,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𝑏]</a:t>
            </a:r>
            <a:r>
              <a:rPr dirty="0" sz="2800" spc="15">
                <a:latin typeface="宋体"/>
                <a:cs typeface="宋体"/>
              </a:rPr>
              <a:t>，</a:t>
            </a:r>
            <a:r>
              <a:rPr dirty="0" sz="2800" spc="-10">
                <a:latin typeface="宋体"/>
                <a:cs typeface="宋体"/>
              </a:rPr>
              <a:t>则积分误差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470" y="3540886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45941" y="3540886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5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30"/>
                </a:lnTo>
                <a:lnTo>
                  <a:pt x="378460" y="307879"/>
                </a:lnTo>
                <a:lnTo>
                  <a:pt x="411480" y="271399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80794" y="3439795"/>
            <a:ext cx="26308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572135" algn="l"/>
                <a:tab pos="1022985" algn="l"/>
                <a:tab pos="1682114" algn="l"/>
                <a:tab pos="2113280" algn="l"/>
              </a:tabLst>
            </a:pPr>
            <a:r>
              <a:rPr dirty="0" sz="2800" spc="-90">
                <a:latin typeface="Cambria Math"/>
                <a:cs typeface="Cambria Math"/>
              </a:rPr>
              <a:t>𝐸</a:t>
            </a:r>
            <a:r>
              <a:rPr dirty="0" baseline="-16260" sz="3075" spc="-135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𝐼	𝑓	−</a:t>
            </a:r>
            <a:r>
              <a:rPr dirty="0" sz="2800" spc="-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𝐼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1334" y="3608959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0758" y="3540886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8" y="0"/>
                </a:moveTo>
                <a:lnTo>
                  <a:pt x="328929" y="13335"/>
                </a:lnTo>
                <a:lnTo>
                  <a:pt x="347979" y="21595"/>
                </a:lnTo>
                <a:lnTo>
                  <a:pt x="364363" y="33035"/>
                </a:lnTo>
                <a:lnTo>
                  <a:pt x="389127" y="65404"/>
                </a:lnTo>
                <a:lnTo>
                  <a:pt x="403701" y="109156"/>
                </a:lnTo>
                <a:lnTo>
                  <a:pt x="408558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8" y="328930"/>
                </a:lnTo>
                <a:lnTo>
                  <a:pt x="378459" y="307879"/>
                </a:lnTo>
                <a:lnTo>
                  <a:pt x="411479" y="271399"/>
                </a:lnTo>
                <a:lnTo>
                  <a:pt x="431768" y="222599"/>
                </a:lnTo>
                <a:lnTo>
                  <a:pt x="438530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598033" y="3680586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04965" y="354088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6" y="33035"/>
                </a:lnTo>
                <a:lnTo>
                  <a:pt x="383032" y="65404"/>
                </a:lnTo>
                <a:lnTo>
                  <a:pt x="397605" y="109156"/>
                </a:lnTo>
                <a:lnTo>
                  <a:pt x="402463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3" y="328930"/>
                </a:lnTo>
                <a:lnTo>
                  <a:pt x="372364" y="307879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11948" y="3608959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19593" y="3540886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6" y="33035"/>
                </a:lnTo>
                <a:lnTo>
                  <a:pt x="383031" y="65404"/>
                </a:lnTo>
                <a:lnTo>
                  <a:pt x="397605" y="109156"/>
                </a:lnTo>
                <a:lnTo>
                  <a:pt x="402462" y="162813"/>
                </a:lnTo>
                <a:lnTo>
                  <a:pt x="401228" y="191791"/>
                </a:lnTo>
                <a:lnTo>
                  <a:pt x="391425" y="241841"/>
                </a:lnTo>
                <a:lnTo>
                  <a:pt x="371883" y="280912"/>
                </a:lnTo>
                <a:lnTo>
                  <a:pt x="342078" y="307288"/>
                </a:lnTo>
                <a:lnTo>
                  <a:pt x="323341" y="315594"/>
                </a:lnTo>
                <a:lnTo>
                  <a:pt x="327532" y="328930"/>
                </a:lnTo>
                <a:lnTo>
                  <a:pt x="372364" y="307879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30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29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45278" y="3320923"/>
            <a:ext cx="3772535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036955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64820" algn="l"/>
                <a:tab pos="1199515" algn="l"/>
                <a:tab pos="1677035" algn="l"/>
                <a:tab pos="2103755" algn="l"/>
                <a:tab pos="2891155" algn="l"/>
                <a:tab pos="3239135" algn="l"/>
              </a:tabLst>
            </a:pP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</a:t>
            </a:r>
            <a:r>
              <a:rPr dirty="0" baseline="-2976" sz="4200">
                <a:latin typeface="Cambria Math"/>
                <a:cs typeface="Cambria Math"/>
              </a:rPr>
              <a:t>	</a:t>
            </a:r>
            <a:r>
              <a:rPr dirty="0" sz="2800">
                <a:latin typeface="Cambria Math"/>
                <a:cs typeface="Cambria Math"/>
              </a:rPr>
              <a:t>[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>
                <a:latin typeface="Cambria Math"/>
                <a:cs typeface="Cambria Math"/>
              </a:rPr>
              <a:t>]</a:t>
            </a:r>
            <a:r>
              <a:rPr dirty="0" sz="2800" spc="-10">
                <a:latin typeface="Cambria Math"/>
                <a:cs typeface="Cambria Math"/>
              </a:rPr>
              <a:t>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2989" y="4572380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594" y="4212158"/>
            <a:ext cx="4782820" cy="571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85470">
              <a:lnSpc>
                <a:spcPts val="1700"/>
              </a:lnSpc>
              <a:spcBef>
                <a:spcPts val="90"/>
              </a:spcBef>
            </a:pPr>
            <a:r>
              <a:rPr dirty="0" sz="2050" spc="114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806450" algn="l"/>
              </a:tabLst>
            </a:pP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465">
                <a:latin typeface="Cambria Math"/>
                <a:cs typeface="Cambria Math"/>
              </a:rPr>
              <a:t>׬	</a:t>
            </a:r>
            <a:r>
              <a:rPr dirty="0" sz="2800" spc="35">
                <a:latin typeface="Cambria Math"/>
                <a:cs typeface="Cambria Math"/>
              </a:rPr>
              <a:t>𝑓[𝑥, </a:t>
            </a:r>
            <a:r>
              <a:rPr dirty="0" sz="2800" spc="30">
                <a:latin typeface="Cambria Math"/>
                <a:cs typeface="Cambria Math"/>
              </a:rPr>
              <a:t>𝑎, </a:t>
            </a:r>
            <a:r>
              <a:rPr dirty="0" sz="2800" spc="10">
                <a:latin typeface="Cambria Math"/>
                <a:cs typeface="Cambria Math"/>
              </a:rPr>
              <a:t>𝑏](𝑥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𝑎)(𝑥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270">
                <a:latin typeface="Cambria Math"/>
                <a:cs typeface="Cambria Math"/>
              </a:rPr>
              <a:t> </a:t>
            </a:r>
            <a:r>
              <a:rPr dirty="0" sz="2800" spc="10">
                <a:latin typeface="Cambria Math"/>
                <a:cs typeface="Cambria Math"/>
              </a:rPr>
              <a:t>𝑏)𝑑𝑥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547827"/>
            <a:ext cx="2868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宋体"/>
                <a:cs typeface="宋体"/>
              </a:rPr>
              <a:t>积分的预备知识：</a:t>
            </a:r>
          </a:p>
        </p:txBody>
      </p:sp>
      <p:sp>
        <p:nvSpPr>
          <p:cNvPr id="5" name="object 5"/>
          <p:cNvSpPr/>
          <p:nvPr/>
        </p:nvSpPr>
        <p:spPr>
          <a:xfrm>
            <a:off x="2510789" y="143192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3" y="328802"/>
                </a:lnTo>
                <a:lnTo>
                  <a:pt x="372363" y="307816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2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0117" y="143192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2" y="0"/>
                </a:moveTo>
                <a:lnTo>
                  <a:pt x="322833" y="13335"/>
                </a:lnTo>
                <a:lnTo>
                  <a:pt x="341883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08"/>
                </a:lnTo>
                <a:lnTo>
                  <a:pt x="402462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2" y="328802"/>
                </a:lnTo>
                <a:lnTo>
                  <a:pt x="372363" y="307816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1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2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1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93129" y="143192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5" h="328930">
                <a:moveTo>
                  <a:pt x="327533" y="0"/>
                </a:moveTo>
                <a:lnTo>
                  <a:pt x="322834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3" y="328802"/>
                </a:lnTo>
                <a:lnTo>
                  <a:pt x="372363" y="307816"/>
                </a:lnTo>
                <a:lnTo>
                  <a:pt x="405384" y="271399"/>
                </a:lnTo>
                <a:lnTo>
                  <a:pt x="425672" y="222599"/>
                </a:lnTo>
                <a:lnTo>
                  <a:pt x="432435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3" y="0"/>
                </a:lnTo>
                <a:close/>
              </a:path>
              <a:path w="432435" h="328930">
                <a:moveTo>
                  <a:pt x="104902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2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61326" y="1431925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833" y="13335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1" y="65404"/>
                </a:lnTo>
                <a:lnTo>
                  <a:pt x="397605" y="109108"/>
                </a:lnTo>
                <a:lnTo>
                  <a:pt x="402463" y="162813"/>
                </a:lnTo>
                <a:lnTo>
                  <a:pt x="401228" y="191789"/>
                </a:lnTo>
                <a:lnTo>
                  <a:pt x="391425" y="241788"/>
                </a:lnTo>
                <a:lnTo>
                  <a:pt x="371883" y="280838"/>
                </a:lnTo>
                <a:lnTo>
                  <a:pt x="342078" y="307179"/>
                </a:lnTo>
                <a:lnTo>
                  <a:pt x="323342" y="315467"/>
                </a:lnTo>
                <a:lnTo>
                  <a:pt x="327532" y="328802"/>
                </a:lnTo>
                <a:lnTo>
                  <a:pt x="372364" y="307816"/>
                </a:lnTo>
                <a:lnTo>
                  <a:pt x="405383" y="271399"/>
                </a:lnTo>
                <a:lnTo>
                  <a:pt x="425672" y="222599"/>
                </a:lnTo>
                <a:lnTo>
                  <a:pt x="432434" y="164464"/>
                </a:lnTo>
                <a:lnTo>
                  <a:pt x="430724" y="134346"/>
                </a:lnTo>
                <a:lnTo>
                  <a:pt x="417111" y="80918"/>
                </a:lnTo>
                <a:lnTo>
                  <a:pt x="390255" y="37415"/>
                </a:lnTo>
                <a:lnTo>
                  <a:pt x="351393" y="8598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1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29" y="262763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1211325"/>
            <a:ext cx="8389620" cy="570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6379">
              <a:lnSpc>
                <a:spcPts val="1700"/>
              </a:lnSpc>
              <a:spcBef>
                <a:spcPts val="90"/>
              </a:spcBef>
              <a:tabLst>
                <a:tab pos="3710940" algn="l"/>
              </a:tabLst>
            </a:pPr>
            <a:r>
              <a:rPr dirty="0" sz="2050" spc="114">
                <a:latin typeface="Cambria Math"/>
                <a:cs typeface="Cambria Math"/>
              </a:rPr>
              <a:t>𝑏	𝑏</a:t>
            </a:r>
            <a:endParaRPr sz="2050">
              <a:latin typeface="Cambria Math"/>
              <a:cs typeface="Cambria Math"/>
            </a:endParaRPr>
          </a:p>
          <a:p>
            <a:pPr marL="38100">
              <a:lnSpc>
                <a:spcPts val="2600"/>
              </a:lnSpc>
              <a:tabLst>
                <a:tab pos="467359" algn="l"/>
                <a:tab pos="821055" algn="l"/>
                <a:tab pos="1168400" algn="l"/>
                <a:tab pos="1540510" algn="l"/>
                <a:tab pos="1888489" algn="l"/>
                <a:tab pos="3931920" algn="l"/>
                <a:tab pos="4304030" algn="l"/>
                <a:tab pos="4651375" algn="l"/>
                <a:tab pos="5501640" algn="l"/>
                <a:tab pos="5872480" algn="l"/>
                <a:tab pos="6219825" algn="l"/>
              </a:tabLst>
            </a:pPr>
            <a:r>
              <a:rPr dirty="0" baseline="-2976" sz="4200" spc="-555">
                <a:latin typeface="Cambria Math"/>
                <a:cs typeface="Cambria Math"/>
              </a:rPr>
              <a:t>׬</a:t>
            </a:r>
            <a:r>
              <a:rPr dirty="0" baseline="-31165" sz="3075" spc="-555">
                <a:latin typeface="Cambria Math"/>
                <a:cs typeface="Cambria Math"/>
              </a:rPr>
              <a:t>𝑎	</a:t>
            </a:r>
            <a:r>
              <a:rPr dirty="0" sz="2800" spc="-5">
                <a:latin typeface="Cambria Math"/>
                <a:cs typeface="Cambria Math"/>
              </a:rPr>
              <a:t>𝑓	𝑥	𝑔	𝑥	𝑑𝑥  =</a:t>
            </a:r>
            <a:r>
              <a:rPr dirty="0" sz="2800" spc="-190">
                <a:latin typeface="Cambria Math"/>
                <a:cs typeface="Cambria Math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𝑓(𝜉)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baseline="-2976" sz="4200" spc="-555">
                <a:latin typeface="Cambria Math"/>
                <a:cs typeface="Cambria Math"/>
              </a:rPr>
              <a:t>׬</a:t>
            </a:r>
            <a:r>
              <a:rPr dirty="0" baseline="-31165" sz="3075" spc="-555">
                <a:latin typeface="Cambria Math"/>
                <a:cs typeface="Cambria Math"/>
              </a:rPr>
              <a:t>𝑎	</a:t>
            </a:r>
            <a:r>
              <a:rPr dirty="0" sz="2800" spc="-5">
                <a:latin typeface="Cambria Math"/>
                <a:cs typeface="Cambria Math"/>
              </a:rPr>
              <a:t>𝑔	𝑥	𝑑𝑥	𝑔	𝑥	</a:t>
            </a:r>
            <a:r>
              <a:rPr dirty="0" sz="2800" spc="-5">
                <a:latin typeface="宋体"/>
                <a:cs typeface="宋体"/>
              </a:rPr>
              <a:t>不变号且可积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2164206"/>
            <a:ext cx="10353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再看</a:t>
            </a:r>
            <a:r>
              <a:rPr dirty="0" sz="2800" spc="-70">
                <a:latin typeface="宋体"/>
                <a:cs typeface="宋体"/>
              </a:rPr>
              <a:t>：</a:t>
            </a:r>
            <a:r>
              <a:rPr dirty="0" baseline="-2976" sz="4200" spc="-104">
                <a:latin typeface="Cambria Math"/>
                <a:cs typeface="Cambria Math"/>
              </a:rPr>
              <a:t>׬</a:t>
            </a:r>
            <a:r>
              <a:rPr dirty="0" baseline="46070" sz="3075" spc="-104">
                <a:latin typeface="Cambria Math"/>
                <a:cs typeface="Cambria Math"/>
              </a:rPr>
              <a:t>𝑏</a:t>
            </a:r>
            <a:r>
              <a:rPr dirty="0" baseline="46070" sz="3075" spc="97">
                <a:latin typeface="Cambria Math"/>
                <a:cs typeface="Cambria Math"/>
              </a:rPr>
              <a:t> </a:t>
            </a:r>
            <a:r>
              <a:rPr dirty="0" sz="2800" spc="35">
                <a:latin typeface="Cambria Math"/>
                <a:cs typeface="Cambria Math"/>
              </a:rPr>
              <a:t>𝑓[𝑥,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35">
                <a:latin typeface="Cambria Math"/>
                <a:cs typeface="Cambria Math"/>
              </a:rPr>
              <a:t>𝑎,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10">
                <a:latin typeface="Cambria Math"/>
                <a:cs typeface="Cambria Math"/>
              </a:rPr>
              <a:t>𝑏](𝑥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𝑎)(𝑥</a:t>
            </a:r>
            <a:r>
              <a:rPr dirty="0" sz="2800" spc="9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𝑏)𝑑𝑥</a:t>
            </a:r>
            <a:r>
              <a:rPr dirty="0" sz="2800" spc="15">
                <a:latin typeface="宋体"/>
                <a:cs typeface="宋体"/>
              </a:rPr>
              <a:t>，</a:t>
            </a:r>
            <a:r>
              <a:rPr dirty="0" sz="2800" spc="15">
                <a:latin typeface="Cambria Math"/>
                <a:cs typeface="Cambria Math"/>
              </a:rPr>
              <a:t>(𝑥</a:t>
            </a:r>
            <a:r>
              <a:rPr dirty="0" sz="2800" spc="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𝑎)(𝑥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𝑏)</a:t>
            </a:r>
            <a:r>
              <a:rPr dirty="0" sz="2800" spc="-5">
                <a:latin typeface="宋体"/>
                <a:cs typeface="宋体"/>
              </a:rPr>
              <a:t>在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𝑏]</a:t>
            </a:r>
            <a:r>
              <a:rPr dirty="0" sz="2800" spc="-5">
                <a:latin typeface="宋体"/>
                <a:cs typeface="宋体"/>
              </a:rPr>
              <a:t>上总</a:t>
            </a:r>
            <a:r>
              <a:rPr dirty="0" sz="2800" spc="-495">
                <a:latin typeface="宋体"/>
                <a:cs typeface="宋体"/>
              </a:rPr>
              <a:t>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2404998"/>
            <a:ext cx="6390640" cy="773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15390">
              <a:lnSpc>
                <a:spcPct val="100000"/>
              </a:lnSpc>
              <a:spcBef>
                <a:spcPts val="90"/>
              </a:spcBef>
            </a:pPr>
            <a:r>
              <a:rPr dirty="0" sz="2050" spc="130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800" spc="-5">
                <a:latin typeface="宋体"/>
                <a:cs typeface="宋体"/>
              </a:rPr>
              <a:t>非正的（不变号），则存</a:t>
            </a:r>
            <a:r>
              <a:rPr dirty="0" sz="2800" spc="-30">
                <a:latin typeface="宋体"/>
                <a:cs typeface="宋体"/>
              </a:rPr>
              <a:t>在</a:t>
            </a:r>
            <a:r>
              <a:rPr dirty="0" sz="2800" spc="-5">
                <a:latin typeface="Cambria Math"/>
                <a:cs typeface="Cambria Math"/>
              </a:rPr>
              <a:t>𝜉</a:t>
            </a:r>
            <a:r>
              <a:rPr dirty="0" sz="2800" spc="2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𝑏]</a:t>
            </a:r>
            <a:r>
              <a:rPr dirty="0" sz="2800" spc="15">
                <a:latin typeface="宋体"/>
                <a:cs typeface="宋体"/>
              </a:rPr>
              <a:t>，</a:t>
            </a:r>
            <a:r>
              <a:rPr dirty="0" sz="2800" spc="-5">
                <a:latin typeface="宋体"/>
                <a:cs typeface="宋体"/>
              </a:rPr>
              <a:t>使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6666" y="3677792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6470" y="3609721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08"/>
                </a:lnTo>
                <a:lnTo>
                  <a:pt x="408559" y="162813"/>
                </a:lnTo>
                <a:lnTo>
                  <a:pt x="407324" y="191789"/>
                </a:lnTo>
                <a:lnTo>
                  <a:pt x="397521" y="241788"/>
                </a:lnTo>
                <a:lnTo>
                  <a:pt x="377979" y="280838"/>
                </a:lnTo>
                <a:lnTo>
                  <a:pt x="348174" y="307179"/>
                </a:lnTo>
                <a:lnTo>
                  <a:pt x="329438" y="315467"/>
                </a:lnTo>
                <a:lnTo>
                  <a:pt x="333629" y="328802"/>
                </a:lnTo>
                <a:lnTo>
                  <a:pt x="378460" y="307816"/>
                </a:lnTo>
                <a:lnTo>
                  <a:pt x="411480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48"/>
                </a:lnTo>
                <a:lnTo>
                  <a:pt x="80968" y="320226"/>
                </a:lnTo>
                <a:lnTo>
                  <a:pt x="104902" y="328802"/>
                </a:lnTo>
                <a:lnTo>
                  <a:pt x="108966" y="315467"/>
                </a:lnTo>
                <a:lnTo>
                  <a:pt x="90249" y="307179"/>
                </a:lnTo>
                <a:lnTo>
                  <a:pt x="74104" y="295640"/>
                </a:lnTo>
                <a:lnTo>
                  <a:pt x="49530" y="262762"/>
                </a:lnTo>
                <a:lnTo>
                  <a:pt x="34845" y="218122"/>
                </a:lnTo>
                <a:lnTo>
                  <a:pt x="29972" y="162813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62042" y="3749421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35">
                <a:latin typeface="Cambria Math"/>
                <a:cs typeface="Cambria Math"/>
              </a:rPr>
              <a:t>𝑎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6194" y="3508628"/>
            <a:ext cx="57797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46735" algn="l"/>
                <a:tab pos="997585" algn="l"/>
              </a:tabLst>
            </a:pPr>
            <a:r>
              <a:rPr dirty="0" sz="2800" spc="-5">
                <a:latin typeface="Cambria Math"/>
                <a:cs typeface="Cambria Math"/>
              </a:rPr>
              <a:t>𝐸	𝑓	= </a:t>
            </a:r>
            <a:r>
              <a:rPr dirty="0" sz="2800" spc="45">
                <a:latin typeface="Cambria Math"/>
                <a:cs typeface="Cambria Math"/>
              </a:rPr>
              <a:t>𝑓[𝜉, </a:t>
            </a:r>
            <a:r>
              <a:rPr dirty="0" sz="2800" spc="30">
                <a:latin typeface="Cambria Math"/>
                <a:cs typeface="Cambria Math"/>
              </a:rPr>
              <a:t>𝑎, </a:t>
            </a:r>
            <a:r>
              <a:rPr dirty="0" sz="2800" spc="25">
                <a:latin typeface="Cambria Math"/>
                <a:cs typeface="Cambria Math"/>
              </a:rPr>
              <a:t>𝑏] </a:t>
            </a:r>
            <a:r>
              <a:rPr dirty="0" baseline="-2976" sz="4200" spc="-52">
                <a:latin typeface="Cambria Math"/>
                <a:cs typeface="Cambria Math"/>
              </a:rPr>
              <a:t>׬</a:t>
            </a:r>
            <a:r>
              <a:rPr dirty="0" baseline="46070" sz="3075" spc="-52">
                <a:latin typeface="Cambria Math"/>
                <a:cs typeface="Cambria Math"/>
              </a:rPr>
              <a:t>𝑏</a:t>
            </a:r>
            <a:r>
              <a:rPr dirty="0" sz="2800" spc="-35">
                <a:latin typeface="Cambria Math"/>
                <a:cs typeface="Cambria Math"/>
              </a:rPr>
              <a:t>(𝑥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𝑎)(𝑥 </a:t>
            </a:r>
            <a:r>
              <a:rPr dirty="0" sz="2800" spc="-5">
                <a:latin typeface="Cambria Math"/>
                <a:cs typeface="Cambria Math"/>
              </a:rPr>
              <a:t>−  </a:t>
            </a:r>
            <a:r>
              <a:rPr dirty="0" sz="2800" spc="-70">
                <a:latin typeface="Cambria Math"/>
                <a:cs typeface="Cambria Math"/>
              </a:rPr>
              <a:t>𝑏)𝑑𝑥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6939" y="4351096"/>
            <a:ext cx="44570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由均差的性</a:t>
            </a:r>
            <a:r>
              <a:rPr dirty="0" sz="2800" spc="-20">
                <a:latin typeface="宋体"/>
                <a:cs typeface="宋体"/>
              </a:rPr>
              <a:t>质</a:t>
            </a:r>
            <a:r>
              <a:rPr dirty="0" sz="2800">
                <a:latin typeface="Times New Roman"/>
                <a:cs typeface="Times New Roman"/>
              </a:rPr>
              <a:t>3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700">
                <a:latin typeface="宋体"/>
                <a:cs typeface="宋体"/>
              </a:rPr>
              <a:t> </a:t>
            </a:r>
            <a:r>
              <a:rPr dirty="0" sz="2800" spc="40">
                <a:latin typeface="Cambria Math"/>
                <a:cs typeface="Cambria Math"/>
              </a:rPr>
              <a:t>𝑓[𝜉,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30">
                <a:latin typeface="Cambria Math"/>
                <a:cs typeface="Cambria Math"/>
              </a:rPr>
              <a:t>𝑎,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r>
              <a:rPr dirty="0" sz="2800" spc="1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8967" y="4605401"/>
            <a:ext cx="658495" cy="22860"/>
          </a:xfrm>
          <a:custGeom>
            <a:avLst/>
            <a:gdLst/>
            <a:ahLst/>
            <a:cxnLst/>
            <a:rect l="l" t="t" r="r" b="b"/>
            <a:pathLst>
              <a:path w="658495" h="22860">
                <a:moveTo>
                  <a:pt x="658367" y="0"/>
                </a:moveTo>
                <a:lnTo>
                  <a:pt x="0" y="0"/>
                </a:lnTo>
                <a:lnTo>
                  <a:pt x="0" y="22860"/>
                </a:lnTo>
                <a:lnTo>
                  <a:pt x="658367" y="22860"/>
                </a:lnTo>
                <a:lnTo>
                  <a:pt x="6583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21757" y="4238625"/>
            <a:ext cx="7340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90">
                <a:latin typeface="Cambria Math"/>
                <a:cs typeface="Cambria Math"/>
              </a:rPr>
              <a:t>𝑓</a:t>
            </a:r>
            <a:r>
              <a:rPr dirty="0" baseline="34979" sz="2025" spc="135">
                <a:latin typeface="Cambria Math"/>
                <a:cs typeface="Cambria Math"/>
              </a:rPr>
              <a:t>′′</a:t>
            </a:r>
            <a:r>
              <a:rPr dirty="0" sz="2050" spc="90">
                <a:latin typeface="Cambria Math"/>
                <a:cs typeface="Cambria Math"/>
              </a:rPr>
              <a:t>(𝜂)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00140" y="4625416"/>
            <a:ext cx="17589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1453" y="4351096"/>
            <a:ext cx="2576830" cy="137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958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宋体"/>
                <a:cs typeface="宋体"/>
              </a:rPr>
              <a:t>其中</a:t>
            </a:r>
            <a:r>
              <a:rPr dirty="0" sz="2800" spc="-5">
                <a:latin typeface="Cambria Math"/>
                <a:cs typeface="Cambria Math"/>
              </a:rPr>
              <a:t>𝜂</a:t>
            </a:r>
            <a:r>
              <a:rPr dirty="0" sz="2800" spc="2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[𝑎,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宋体"/>
                <a:cs typeface="宋体"/>
              </a:rPr>
              <a:t>其中</a:t>
            </a:r>
            <a:r>
              <a:rPr dirty="0" sz="2800" spc="-5">
                <a:latin typeface="Cambria Math"/>
                <a:cs typeface="Cambria Math"/>
              </a:rPr>
              <a:t>𝜂</a:t>
            </a:r>
            <a:r>
              <a:rPr dirty="0" sz="2800" spc="2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60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32354" y="5372989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8" y="0"/>
                </a:moveTo>
                <a:lnTo>
                  <a:pt x="328929" y="13335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7" y="65405"/>
                </a:lnTo>
                <a:lnTo>
                  <a:pt x="403701" y="109108"/>
                </a:lnTo>
                <a:lnTo>
                  <a:pt x="408558" y="162814"/>
                </a:lnTo>
                <a:lnTo>
                  <a:pt x="407324" y="191785"/>
                </a:lnTo>
                <a:lnTo>
                  <a:pt x="397521" y="241788"/>
                </a:lnTo>
                <a:lnTo>
                  <a:pt x="377979" y="280853"/>
                </a:lnTo>
                <a:lnTo>
                  <a:pt x="348174" y="307204"/>
                </a:lnTo>
                <a:lnTo>
                  <a:pt x="329438" y="315506"/>
                </a:lnTo>
                <a:lnTo>
                  <a:pt x="333628" y="328866"/>
                </a:lnTo>
                <a:lnTo>
                  <a:pt x="378459" y="307817"/>
                </a:lnTo>
                <a:lnTo>
                  <a:pt x="411479" y="271386"/>
                </a:lnTo>
                <a:lnTo>
                  <a:pt x="431768" y="222607"/>
                </a:lnTo>
                <a:lnTo>
                  <a:pt x="438531" y="164465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29">
                <a:moveTo>
                  <a:pt x="104901" y="0"/>
                </a:moveTo>
                <a:lnTo>
                  <a:pt x="60118" y="21066"/>
                </a:lnTo>
                <a:lnTo>
                  <a:pt x="27050" y="57658"/>
                </a:lnTo>
                <a:lnTo>
                  <a:pt x="6762" y="106489"/>
                </a:lnTo>
                <a:lnTo>
                  <a:pt x="0" y="164465"/>
                </a:lnTo>
                <a:lnTo>
                  <a:pt x="1690" y="194714"/>
                </a:lnTo>
                <a:lnTo>
                  <a:pt x="15216" y="248159"/>
                </a:lnTo>
                <a:lnTo>
                  <a:pt x="42054" y="291524"/>
                </a:lnTo>
                <a:lnTo>
                  <a:pt x="80968" y="320265"/>
                </a:lnTo>
                <a:lnTo>
                  <a:pt x="104901" y="328866"/>
                </a:lnTo>
                <a:lnTo>
                  <a:pt x="108965" y="315506"/>
                </a:lnTo>
                <a:lnTo>
                  <a:pt x="90249" y="307204"/>
                </a:lnTo>
                <a:lnTo>
                  <a:pt x="74104" y="295654"/>
                </a:lnTo>
                <a:lnTo>
                  <a:pt x="49529" y="262801"/>
                </a:lnTo>
                <a:lnTo>
                  <a:pt x="34845" y="218112"/>
                </a:lnTo>
                <a:lnTo>
                  <a:pt x="29971" y="162814"/>
                </a:lnTo>
                <a:lnTo>
                  <a:pt x="31188" y="134717"/>
                </a:lnTo>
                <a:lnTo>
                  <a:pt x="40955" y="86000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66139" y="5272227"/>
            <a:ext cx="32023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2082800" algn="l"/>
                <a:tab pos="2535555" algn="l"/>
              </a:tabLst>
            </a:pPr>
            <a:r>
              <a:rPr dirty="0" sz="2800" spc="-5">
                <a:latin typeface="宋体"/>
                <a:cs typeface="宋体"/>
              </a:rPr>
              <a:t>则得到：</a:t>
            </a:r>
            <a:r>
              <a:rPr dirty="0" sz="2800" spc="-690">
                <a:latin typeface="宋体"/>
                <a:cs typeface="宋体"/>
              </a:rPr>
              <a:t> </a:t>
            </a:r>
            <a:r>
              <a:rPr dirty="0" sz="2800" spc="-90">
                <a:latin typeface="Cambria Math"/>
                <a:cs typeface="Cambria Math"/>
              </a:rPr>
              <a:t>𝐸</a:t>
            </a:r>
            <a:r>
              <a:rPr dirty="0" baseline="-16260" sz="3075" spc="-135">
                <a:latin typeface="Cambria Math"/>
                <a:cs typeface="Cambria Math"/>
              </a:rPr>
              <a:t>1	</a:t>
            </a:r>
            <a:r>
              <a:rPr dirty="0" sz="2800" spc="-5">
                <a:latin typeface="Cambria Math"/>
                <a:cs typeface="Cambria Math"/>
              </a:rPr>
              <a:t>𝑓	=</a:t>
            </a:r>
            <a:r>
              <a:rPr dirty="0" sz="2800" spc="8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88891" y="5525896"/>
            <a:ext cx="873760" cy="22860"/>
          </a:xfrm>
          <a:custGeom>
            <a:avLst/>
            <a:gdLst/>
            <a:ahLst/>
            <a:cxnLst/>
            <a:rect l="l" t="t" r="r" b="b"/>
            <a:pathLst>
              <a:path w="873760" h="22860">
                <a:moveTo>
                  <a:pt x="873251" y="0"/>
                </a:moveTo>
                <a:lnTo>
                  <a:pt x="0" y="0"/>
                </a:lnTo>
                <a:lnTo>
                  <a:pt x="0" y="22859"/>
                </a:lnTo>
                <a:lnTo>
                  <a:pt x="873251" y="22859"/>
                </a:lnTo>
                <a:lnTo>
                  <a:pt x="87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21579" y="5525896"/>
            <a:ext cx="658495" cy="22860"/>
          </a:xfrm>
          <a:custGeom>
            <a:avLst/>
            <a:gdLst/>
            <a:ahLst/>
            <a:cxnLst/>
            <a:rect l="l" t="t" r="r" b="b"/>
            <a:pathLst>
              <a:path w="658495" h="22860">
                <a:moveTo>
                  <a:pt x="658368" y="0"/>
                </a:moveTo>
                <a:lnTo>
                  <a:pt x="0" y="0"/>
                </a:lnTo>
                <a:lnTo>
                  <a:pt x="0" y="22859"/>
                </a:lnTo>
                <a:lnTo>
                  <a:pt x="658368" y="22859"/>
                </a:lnTo>
                <a:lnTo>
                  <a:pt x="658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038727" y="5083352"/>
            <a:ext cx="1694180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 marR="43180" indent="-285115">
              <a:lnSpc>
                <a:spcPct val="123900"/>
              </a:lnSpc>
              <a:spcBef>
                <a:spcPts val="100"/>
              </a:spcBef>
              <a:tabLst>
                <a:tab pos="1236345" algn="l"/>
              </a:tabLst>
            </a:pPr>
            <a:r>
              <a:rPr dirty="0" sz="2050" spc="65">
                <a:latin typeface="Cambria Math"/>
                <a:cs typeface="Cambria Math"/>
              </a:rPr>
              <a:t>(𝑏−𝑎)</a:t>
            </a:r>
            <a:r>
              <a:rPr dirty="0" baseline="25252" sz="2475" spc="97">
                <a:latin typeface="Cambria Math"/>
                <a:cs typeface="Cambria Math"/>
              </a:rPr>
              <a:t>3 </a:t>
            </a:r>
            <a:r>
              <a:rPr dirty="0" sz="2050" spc="95">
                <a:latin typeface="Cambria Math"/>
                <a:cs typeface="Cambria Math"/>
              </a:rPr>
              <a:t>𝑓</a:t>
            </a:r>
            <a:r>
              <a:rPr dirty="0" baseline="34979" sz="2025" spc="142">
                <a:latin typeface="Cambria Math"/>
                <a:cs typeface="Cambria Math"/>
              </a:rPr>
              <a:t>′′</a:t>
            </a:r>
            <a:r>
              <a:rPr dirty="0" sz="2050" spc="95">
                <a:latin typeface="Cambria Math"/>
                <a:cs typeface="Cambria Math"/>
              </a:rPr>
              <a:t>(𝜂)  </a:t>
            </a:r>
            <a:r>
              <a:rPr dirty="0" sz="2050" spc="45">
                <a:latin typeface="Cambria Math"/>
                <a:cs typeface="Cambria Math"/>
              </a:rPr>
              <a:t>12	2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33932"/>
            <a:ext cx="2092325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2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Simpson</a:t>
            </a:r>
            <a:r>
              <a:rPr dirty="0" sz="2600">
                <a:latin typeface="宋体"/>
                <a:cs typeface="宋体"/>
              </a:rPr>
              <a:t>公式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75789"/>
            <a:ext cx="10358120" cy="1064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6265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宋体"/>
                <a:cs typeface="宋体"/>
              </a:rPr>
              <a:t>用二次</a:t>
            </a:r>
            <a:r>
              <a:rPr dirty="0" sz="2600" spc="-15">
                <a:latin typeface="宋体"/>
                <a:cs typeface="宋体"/>
              </a:rPr>
              <a:t>插</a:t>
            </a:r>
            <a:r>
              <a:rPr dirty="0" sz="2600">
                <a:latin typeface="宋体"/>
                <a:cs typeface="宋体"/>
              </a:rPr>
              <a:t>值多项</a:t>
            </a:r>
            <a:r>
              <a:rPr dirty="0" sz="2600" spc="-15">
                <a:latin typeface="宋体"/>
                <a:cs typeface="宋体"/>
              </a:rPr>
              <a:t>式</a:t>
            </a:r>
            <a:r>
              <a:rPr dirty="0" sz="2600">
                <a:latin typeface="宋体"/>
                <a:cs typeface="宋体"/>
              </a:rPr>
              <a:t>逼</a:t>
            </a:r>
            <a:r>
              <a:rPr dirty="0" sz="2600" spc="245">
                <a:latin typeface="宋体"/>
                <a:cs typeface="宋体"/>
              </a:rPr>
              <a:t>近</a:t>
            </a:r>
            <a:r>
              <a:rPr dirty="0" sz="2600" spc="155">
                <a:latin typeface="Cambria Math"/>
                <a:cs typeface="Cambria Math"/>
              </a:rPr>
              <a:t>𝑓</a:t>
            </a:r>
            <a:r>
              <a:rPr dirty="0" sz="2600" spc="155">
                <a:latin typeface="宋体"/>
                <a:cs typeface="宋体"/>
              </a:rPr>
              <a:t>，</a:t>
            </a:r>
            <a:r>
              <a:rPr dirty="0" sz="2600" spc="-15">
                <a:latin typeface="宋体"/>
                <a:cs typeface="宋体"/>
              </a:rPr>
              <a:t>插</a:t>
            </a:r>
            <a:r>
              <a:rPr dirty="0" sz="2600">
                <a:latin typeface="宋体"/>
                <a:cs typeface="宋体"/>
              </a:rPr>
              <a:t>值节点</a:t>
            </a:r>
            <a:r>
              <a:rPr dirty="0" sz="2600" spc="-15">
                <a:latin typeface="宋体"/>
                <a:cs typeface="宋体"/>
              </a:rPr>
              <a:t>为</a:t>
            </a:r>
            <a:r>
              <a:rPr dirty="0" sz="2600">
                <a:latin typeface="宋体"/>
                <a:cs typeface="宋体"/>
              </a:rPr>
              <a:t>：</a:t>
            </a:r>
            <a:r>
              <a:rPr dirty="0" sz="2600" spc="-1060">
                <a:latin typeface="宋体"/>
                <a:cs typeface="宋体"/>
              </a:rPr>
              <a:t> </a:t>
            </a:r>
            <a:r>
              <a:rPr dirty="0" sz="2600">
                <a:latin typeface="Cambria Math"/>
                <a:cs typeface="Cambria Math"/>
              </a:rPr>
              <a:t>𝑥</a:t>
            </a:r>
            <a:r>
              <a:rPr dirty="0" sz="2600" spc="24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 spc="35">
                <a:latin typeface="Cambria Math"/>
                <a:cs typeface="Cambria Math"/>
              </a:rPr>
              <a:t>𝑎,</a:t>
            </a:r>
            <a:r>
              <a:rPr dirty="0" sz="2600" spc="-150">
                <a:latin typeface="Cambria Math"/>
                <a:cs typeface="Cambria Math"/>
              </a:rPr>
              <a:t> </a:t>
            </a:r>
            <a:r>
              <a:rPr dirty="0" sz="2600" spc="285">
                <a:latin typeface="Cambria Math"/>
                <a:cs typeface="Cambria Math"/>
              </a:rPr>
              <a:t>𝑏</a:t>
            </a:r>
            <a:r>
              <a:rPr dirty="0" sz="2600" spc="240">
                <a:latin typeface="宋体"/>
                <a:cs typeface="宋体"/>
              </a:rPr>
              <a:t>和</a:t>
            </a:r>
            <a:r>
              <a:rPr dirty="0" sz="2600">
                <a:latin typeface="Cambria Math"/>
                <a:cs typeface="Cambria Math"/>
              </a:rPr>
              <a:t>𝑐</a:t>
            </a:r>
            <a:r>
              <a:rPr dirty="0" sz="2600" spc="229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(𝑎</a:t>
            </a:r>
            <a:r>
              <a:rPr dirty="0" sz="2600" spc="6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10">
                <a:latin typeface="Cambria Math"/>
                <a:cs typeface="Cambria Math"/>
              </a:rPr>
              <a:t>𝑏)/2</a:t>
            </a:r>
            <a:r>
              <a:rPr dirty="0" sz="2600" spc="-325">
                <a:latin typeface="Cambria Math"/>
                <a:cs typeface="Cambria Math"/>
              </a:rPr>
              <a:t> </a:t>
            </a:r>
            <a:r>
              <a:rPr dirty="0" sz="2600">
                <a:latin typeface="宋体"/>
                <a:cs typeface="宋体"/>
              </a:rPr>
              <a:t>，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2600">
                <a:latin typeface="宋体"/>
                <a:cs typeface="宋体"/>
              </a:rPr>
              <a:t>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6586" y="3356864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5" h="306704">
                <a:moveTo>
                  <a:pt x="278638" y="0"/>
                </a:moveTo>
                <a:lnTo>
                  <a:pt x="274193" y="12446"/>
                </a:lnTo>
                <a:lnTo>
                  <a:pt x="291982" y="20187"/>
                </a:lnTo>
                <a:lnTo>
                  <a:pt x="307260" y="30845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1" y="151637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0" y="293878"/>
                </a:lnTo>
                <a:lnTo>
                  <a:pt x="278638" y="306324"/>
                </a:lnTo>
                <a:lnTo>
                  <a:pt x="320373" y="286781"/>
                </a:lnTo>
                <a:lnTo>
                  <a:pt x="351155" y="252856"/>
                </a:lnTo>
                <a:lnTo>
                  <a:pt x="370014" y="207406"/>
                </a:lnTo>
                <a:lnTo>
                  <a:pt x="376300" y="153288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8" y="0"/>
                </a:lnTo>
                <a:close/>
              </a:path>
              <a:path w="376555" h="306704">
                <a:moveTo>
                  <a:pt x="97662" y="0"/>
                </a:moveTo>
                <a:lnTo>
                  <a:pt x="56038" y="19716"/>
                </a:lnTo>
                <a:lnTo>
                  <a:pt x="25273" y="53721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39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32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06194" y="3261486"/>
            <a:ext cx="11328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8470" algn="l"/>
                <a:tab pos="847090" algn="l"/>
              </a:tabLst>
            </a:pPr>
            <a:r>
              <a:rPr dirty="0" sz="2600" spc="-185">
                <a:latin typeface="Cambria Math"/>
                <a:cs typeface="Cambria Math"/>
              </a:rPr>
              <a:t>𝑓</a:t>
            </a:r>
            <a:r>
              <a:rPr dirty="0" baseline="-16081" sz="2850" spc="-277">
                <a:latin typeface="Cambria Math"/>
                <a:cs typeface="Cambria Math"/>
              </a:rPr>
              <a:t>2	</a:t>
            </a:r>
            <a:r>
              <a:rPr dirty="0" sz="2600">
                <a:latin typeface="Cambria Math"/>
                <a:cs typeface="Cambria Math"/>
              </a:rPr>
              <a:t>x	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0088" y="3498850"/>
            <a:ext cx="1344295" cy="21590"/>
          </a:xfrm>
          <a:custGeom>
            <a:avLst/>
            <a:gdLst/>
            <a:ahLst/>
            <a:cxnLst/>
            <a:rect l="l" t="t" r="r" b="b"/>
            <a:pathLst>
              <a:path w="1344295" h="21589">
                <a:moveTo>
                  <a:pt x="1344167" y="0"/>
                </a:moveTo>
                <a:lnTo>
                  <a:pt x="0" y="0"/>
                </a:lnTo>
                <a:lnTo>
                  <a:pt x="0" y="21336"/>
                </a:lnTo>
                <a:lnTo>
                  <a:pt x="1344167" y="21336"/>
                </a:lnTo>
                <a:lnTo>
                  <a:pt x="13441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18917" y="3229863"/>
            <a:ext cx="1287780" cy="223520"/>
          </a:xfrm>
          <a:custGeom>
            <a:avLst/>
            <a:gdLst/>
            <a:ahLst/>
            <a:cxnLst/>
            <a:rect l="l" t="t" r="r" b="b"/>
            <a:pathLst>
              <a:path w="1287779" h="223520">
                <a:moveTo>
                  <a:pt x="74295" y="9017"/>
                </a:moveTo>
                <a:lnTo>
                  <a:pt x="71120" y="0"/>
                </a:lnTo>
                <a:lnTo>
                  <a:pt x="54952" y="5816"/>
                </a:lnTo>
                <a:lnTo>
                  <a:pt x="40767" y="14274"/>
                </a:lnTo>
                <a:lnTo>
                  <a:pt x="10337" y="54876"/>
                </a:lnTo>
                <a:lnTo>
                  <a:pt x="0" y="111506"/>
                </a:lnTo>
                <a:lnTo>
                  <a:pt x="1143" y="132041"/>
                </a:lnTo>
                <a:lnTo>
                  <a:pt x="18288" y="184023"/>
                </a:lnTo>
                <a:lnTo>
                  <a:pt x="54876" y="217208"/>
                </a:lnTo>
                <a:lnTo>
                  <a:pt x="71120" y="223012"/>
                </a:lnTo>
                <a:lnTo>
                  <a:pt x="73914" y="213995"/>
                </a:lnTo>
                <a:lnTo>
                  <a:pt x="61163" y="208330"/>
                </a:lnTo>
                <a:lnTo>
                  <a:pt x="50190" y="200469"/>
                </a:lnTo>
                <a:lnTo>
                  <a:pt x="27762" y="163944"/>
                </a:lnTo>
                <a:lnTo>
                  <a:pt x="20320" y="110363"/>
                </a:lnTo>
                <a:lnTo>
                  <a:pt x="21145" y="91376"/>
                </a:lnTo>
                <a:lnTo>
                  <a:pt x="33528" y="44323"/>
                </a:lnTo>
                <a:lnTo>
                  <a:pt x="61379" y="14643"/>
                </a:lnTo>
                <a:lnTo>
                  <a:pt x="74295" y="9017"/>
                </a:lnTo>
                <a:close/>
              </a:path>
              <a:path w="1287779" h="223520">
                <a:moveTo>
                  <a:pt x="612267" y="111506"/>
                </a:moveTo>
                <a:lnTo>
                  <a:pt x="607669" y="72224"/>
                </a:lnTo>
                <a:lnTo>
                  <a:pt x="583679" y="25387"/>
                </a:lnTo>
                <a:lnTo>
                  <a:pt x="541147" y="0"/>
                </a:lnTo>
                <a:lnTo>
                  <a:pt x="537972" y="9017"/>
                </a:lnTo>
                <a:lnTo>
                  <a:pt x="550875" y="14643"/>
                </a:lnTo>
                <a:lnTo>
                  <a:pt x="561975" y="22390"/>
                </a:lnTo>
                <a:lnTo>
                  <a:pt x="584542" y="58331"/>
                </a:lnTo>
                <a:lnTo>
                  <a:pt x="591947" y="110363"/>
                </a:lnTo>
                <a:lnTo>
                  <a:pt x="591108" y="130035"/>
                </a:lnTo>
                <a:lnTo>
                  <a:pt x="578739" y="178181"/>
                </a:lnTo>
                <a:lnTo>
                  <a:pt x="551091" y="208330"/>
                </a:lnTo>
                <a:lnTo>
                  <a:pt x="538353" y="213995"/>
                </a:lnTo>
                <a:lnTo>
                  <a:pt x="541147" y="223012"/>
                </a:lnTo>
                <a:lnTo>
                  <a:pt x="583806" y="197688"/>
                </a:lnTo>
                <a:lnTo>
                  <a:pt x="607695" y="150964"/>
                </a:lnTo>
                <a:lnTo>
                  <a:pt x="611124" y="132041"/>
                </a:lnTo>
                <a:lnTo>
                  <a:pt x="612267" y="111506"/>
                </a:lnTo>
                <a:close/>
              </a:path>
              <a:path w="1287779" h="223520">
                <a:moveTo>
                  <a:pt x="729615" y="9017"/>
                </a:moveTo>
                <a:lnTo>
                  <a:pt x="726440" y="0"/>
                </a:lnTo>
                <a:lnTo>
                  <a:pt x="710272" y="5816"/>
                </a:lnTo>
                <a:lnTo>
                  <a:pt x="696087" y="14274"/>
                </a:lnTo>
                <a:lnTo>
                  <a:pt x="665657" y="54876"/>
                </a:lnTo>
                <a:lnTo>
                  <a:pt x="655320" y="111506"/>
                </a:lnTo>
                <a:lnTo>
                  <a:pt x="656463" y="132041"/>
                </a:lnTo>
                <a:lnTo>
                  <a:pt x="673608" y="184023"/>
                </a:lnTo>
                <a:lnTo>
                  <a:pt x="710196" y="217208"/>
                </a:lnTo>
                <a:lnTo>
                  <a:pt x="726440" y="223012"/>
                </a:lnTo>
                <a:lnTo>
                  <a:pt x="729234" y="213995"/>
                </a:lnTo>
                <a:lnTo>
                  <a:pt x="716483" y="208330"/>
                </a:lnTo>
                <a:lnTo>
                  <a:pt x="705510" y="200469"/>
                </a:lnTo>
                <a:lnTo>
                  <a:pt x="683082" y="163944"/>
                </a:lnTo>
                <a:lnTo>
                  <a:pt x="675640" y="110363"/>
                </a:lnTo>
                <a:lnTo>
                  <a:pt x="676465" y="91376"/>
                </a:lnTo>
                <a:lnTo>
                  <a:pt x="688848" y="44323"/>
                </a:lnTo>
                <a:lnTo>
                  <a:pt x="716699" y="14643"/>
                </a:lnTo>
                <a:lnTo>
                  <a:pt x="729615" y="9017"/>
                </a:lnTo>
                <a:close/>
              </a:path>
              <a:path w="1287779" h="223520">
                <a:moveTo>
                  <a:pt x="1287399" y="111506"/>
                </a:moveTo>
                <a:lnTo>
                  <a:pt x="1282801" y="72224"/>
                </a:lnTo>
                <a:lnTo>
                  <a:pt x="1258811" y="25387"/>
                </a:lnTo>
                <a:lnTo>
                  <a:pt x="1216279" y="0"/>
                </a:lnTo>
                <a:lnTo>
                  <a:pt x="1213104" y="9017"/>
                </a:lnTo>
                <a:lnTo>
                  <a:pt x="1226007" y="14643"/>
                </a:lnTo>
                <a:lnTo>
                  <a:pt x="1237107" y="22390"/>
                </a:lnTo>
                <a:lnTo>
                  <a:pt x="1259674" y="58331"/>
                </a:lnTo>
                <a:lnTo>
                  <a:pt x="1267079" y="110363"/>
                </a:lnTo>
                <a:lnTo>
                  <a:pt x="1266240" y="130035"/>
                </a:lnTo>
                <a:lnTo>
                  <a:pt x="1253871" y="178181"/>
                </a:lnTo>
                <a:lnTo>
                  <a:pt x="1226223" y="208330"/>
                </a:lnTo>
                <a:lnTo>
                  <a:pt x="1213485" y="213995"/>
                </a:lnTo>
                <a:lnTo>
                  <a:pt x="1216279" y="223012"/>
                </a:lnTo>
                <a:lnTo>
                  <a:pt x="1258938" y="197688"/>
                </a:lnTo>
                <a:lnTo>
                  <a:pt x="1282827" y="150964"/>
                </a:lnTo>
                <a:lnTo>
                  <a:pt x="1286256" y="132041"/>
                </a:lnTo>
                <a:lnTo>
                  <a:pt x="1287399" y="111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1297" y="3589527"/>
            <a:ext cx="1303020" cy="223520"/>
          </a:xfrm>
          <a:custGeom>
            <a:avLst/>
            <a:gdLst/>
            <a:ahLst/>
            <a:cxnLst/>
            <a:rect l="l" t="t" r="r" b="b"/>
            <a:pathLst>
              <a:path w="1303020" h="223520">
                <a:moveTo>
                  <a:pt x="74295" y="9029"/>
                </a:moveTo>
                <a:lnTo>
                  <a:pt x="71120" y="0"/>
                </a:lnTo>
                <a:lnTo>
                  <a:pt x="54952" y="5816"/>
                </a:lnTo>
                <a:lnTo>
                  <a:pt x="40767" y="14274"/>
                </a:lnTo>
                <a:lnTo>
                  <a:pt x="10337" y="54876"/>
                </a:lnTo>
                <a:lnTo>
                  <a:pt x="0" y="111506"/>
                </a:lnTo>
                <a:lnTo>
                  <a:pt x="1143" y="132041"/>
                </a:lnTo>
                <a:lnTo>
                  <a:pt x="18288" y="184023"/>
                </a:lnTo>
                <a:lnTo>
                  <a:pt x="54876" y="217208"/>
                </a:lnTo>
                <a:lnTo>
                  <a:pt x="71120" y="223012"/>
                </a:lnTo>
                <a:lnTo>
                  <a:pt x="73914" y="213995"/>
                </a:lnTo>
                <a:lnTo>
                  <a:pt x="61163" y="208330"/>
                </a:lnTo>
                <a:lnTo>
                  <a:pt x="50190" y="200469"/>
                </a:lnTo>
                <a:lnTo>
                  <a:pt x="27762" y="163944"/>
                </a:lnTo>
                <a:lnTo>
                  <a:pt x="20320" y="110363"/>
                </a:lnTo>
                <a:lnTo>
                  <a:pt x="21145" y="91376"/>
                </a:lnTo>
                <a:lnTo>
                  <a:pt x="33528" y="44323"/>
                </a:lnTo>
                <a:lnTo>
                  <a:pt x="61379" y="14643"/>
                </a:lnTo>
                <a:lnTo>
                  <a:pt x="74295" y="9029"/>
                </a:lnTo>
                <a:close/>
              </a:path>
              <a:path w="1303020" h="223520">
                <a:moveTo>
                  <a:pt x="619887" y="111506"/>
                </a:moveTo>
                <a:lnTo>
                  <a:pt x="615289" y="72224"/>
                </a:lnTo>
                <a:lnTo>
                  <a:pt x="591299" y="25387"/>
                </a:lnTo>
                <a:lnTo>
                  <a:pt x="548767" y="0"/>
                </a:lnTo>
                <a:lnTo>
                  <a:pt x="545592" y="9029"/>
                </a:lnTo>
                <a:lnTo>
                  <a:pt x="558495" y="14643"/>
                </a:lnTo>
                <a:lnTo>
                  <a:pt x="569595" y="22390"/>
                </a:lnTo>
                <a:lnTo>
                  <a:pt x="592162" y="58331"/>
                </a:lnTo>
                <a:lnTo>
                  <a:pt x="599567" y="110363"/>
                </a:lnTo>
                <a:lnTo>
                  <a:pt x="598728" y="130035"/>
                </a:lnTo>
                <a:lnTo>
                  <a:pt x="586359" y="178181"/>
                </a:lnTo>
                <a:lnTo>
                  <a:pt x="558711" y="208330"/>
                </a:lnTo>
                <a:lnTo>
                  <a:pt x="545973" y="213995"/>
                </a:lnTo>
                <a:lnTo>
                  <a:pt x="548767" y="223012"/>
                </a:lnTo>
                <a:lnTo>
                  <a:pt x="591426" y="197688"/>
                </a:lnTo>
                <a:lnTo>
                  <a:pt x="615315" y="150964"/>
                </a:lnTo>
                <a:lnTo>
                  <a:pt x="618744" y="132041"/>
                </a:lnTo>
                <a:lnTo>
                  <a:pt x="619887" y="111506"/>
                </a:lnTo>
                <a:close/>
              </a:path>
              <a:path w="1303020" h="223520">
                <a:moveTo>
                  <a:pt x="737235" y="9029"/>
                </a:moveTo>
                <a:lnTo>
                  <a:pt x="734060" y="0"/>
                </a:lnTo>
                <a:lnTo>
                  <a:pt x="717892" y="5816"/>
                </a:lnTo>
                <a:lnTo>
                  <a:pt x="703707" y="14274"/>
                </a:lnTo>
                <a:lnTo>
                  <a:pt x="673277" y="54876"/>
                </a:lnTo>
                <a:lnTo>
                  <a:pt x="662940" y="111506"/>
                </a:lnTo>
                <a:lnTo>
                  <a:pt x="664083" y="132041"/>
                </a:lnTo>
                <a:lnTo>
                  <a:pt x="681228" y="184023"/>
                </a:lnTo>
                <a:lnTo>
                  <a:pt x="717816" y="217208"/>
                </a:lnTo>
                <a:lnTo>
                  <a:pt x="734060" y="223012"/>
                </a:lnTo>
                <a:lnTo>
                  <a:pt x="736854" y="213995"/>
                </a:lnTo>
                <a:lnTo>
                  <a:pt x="724103" y="208330"/>
                </a:lnTo>
                <a:lnTo>
                  <a:pt x="713130" y="200469"/>
                </a:lnTo>
                <a:lnTo>
                  <a:pt x="690702" y="163944"/>
                </a:lnTo>
                <a:lnTo>
                  <a:pt x="683260" y="110363"/>
                </a:lnTo>
                <a:lnTo>
                  <a:pt x="684085" y="91376"/>
                </a:lnTo>
                <a:lnTo>
                  <a:pt x="696468" y="44323"/>
                </a:lnTo>
                <a:lnTo>
                  <a:pt x="724319" y="14643"/>
                </a:lnTo>
                <a:lnTo>
                  <a:pt x="737235" y="9029"/>
                </a:lnTo>
                <a:close/>
              </a:path>
              <a:path w="1303020" h="223520">
                <a:moveTo>
                  <a:pt x="1302639" y="111506"/>
                </a:moveTo>
                <a:lnTo>
                  <a:pt x="1298041" y="72224"/>
                </a:lnTo>
                <a:lnTo>
                  <a:pt x="1274051" y="25387"/>
                </a:lnTo>
                <a:lnTo>
                  <a:pt x="1231519" y="0"/>
                </a:lnTo>
                <a:lnTo>
                  <a:pt x="1228344" y="9029"/>
                </a:lnTo>
                <a:lnTo>
                  <a:pt x="1241247" y="14643"/>
                </a:lnTo>
                <a:lnTo>
                  <a:pt x="1252347" y="22390"/>
                </a:lnTo>
                <a:lnTo>
                  <a:pt x="1274914" y="58331"/>
                </a:lnTo>
                <a:lnTo>
                  <a:pt x="1282319" y="110363"/>
                </a:lnTo>
                <a:lnTo>
                  <a:pt x="1281480" y="130035"/>
                </a:lnTo>
                <a:lnTo>
                  <a:pt x="1269111" y="178181"/>
                </a:lnTo>
                <a:lnTo>
                  <a:pt x="1241463" y="208330"/>
                </a:lnTo>
                <a:lnTo>
                  <a:pt x="1228725" y="213995"/>
                </a:lnTo>
                <a:lnTo>
                  <a:pt x="1231519" y="223012"/>
                </a:lnTo>
                <a:lnTo>
                  <a:pt x="1274178" y="197688"/>
                </a:lnTo>
                <a:lnTo>
                  <a:pt x="1298067" y="150964"/>
                </a:lnTo>
                <a:lnTo>
                  <a:pt x="1301496" y="132041"/>
                </a:lnTo>
                <a:lnTo>
                  <a:pt x="1302639" y="111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8226" y="3087141"/>
            <a:ext cx="1163955" cy="74485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650"/>
              </a:spcBef>
              <a:tabLst>
                <a:tab pos="675640" algn="l"/>
              </a:tabLst>
            </a:pPr>
            <a:r>
              <a:rPr dirty="0" sz="1900" spc="65">
                <a:latin typeface="Cambria Math"/>
                <a:cs typeface="Cambria Math"/>
              </a:rPr>
              <a:t>𝑥−𝑐	</a:t>
            </a:r>
            <a:r>
              <a:rPr dirty="0" sz="1900" spc="70">
                <a:latin typeface="Cambria Math"/>
                <a:cs typeface="Cambria Math"/>
              </a:rPr>
              <a:t>𝑥−𝑏</a:t>
            </a:r>
            <a:endParaRPr sz="19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675640" algn="l"/>
              </a:tabLst>
            </a:pPr>
            <a:r>
              <a:rPr dirty="0" sz="1900" spc="275">
                <a:latin typeface="Cambria Math"/>
                <a:cs typeface="Cambria Math"/>
              </a:rPr>
              <a:t>𝑎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180">
                <a:latin typeface="Cambria Math"/>
                <a:cs typeface="Cambria Math"/>
              </a:rPr>
              <a:t>𝑐</a:t>
            </a:r>
            <a:r>
              <a:rPr dirty="0" sz="1900">
                <a:latin typeface="Cambria Math"/>
                <a:cs typeface="Cambria Math"/>
              </a:rPr>
              <a:t>	</a:t>
            </a:r>
            <a:r>
              <a:rPr dirty="0" sz="1900" spc="260">
                <a:latin typeface="Cambria Math"/>
                <a:cs typeface="Cambria Math"/>
              </a:rPr>
              <a:t>𝑎</a:t>
            </a:r>
            <a:r>
              <a:rPr dirty="0" sz="1900" spc="-40">
                <a:latin typeface="Cambria Math"/>
                <a:cs typeface="Cambria Math"/>
              </a:rPr>
              <a:t>−</a:t>
            </a:r>
            <a:r>
              <a:rPr dirty="0" sz="1900" spc="204">
                <a:latin typeface="Cambria Math"/>
                <a:cs typeface="Cambria Math"/>
              </a:rPr>
              <a:t>𝑏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7632" y="3498850"/>
            <a:ext cx="1356360" cy="21590"/>
          </a:xfrm>
          <a:custGeom>
            <a:avLst/>
            <a:gdLst/>
            <a:ahLst/>
            <a:cxnLst/>
            <a:rect l="l" t="t" r="r" b="b"/>
            <a:pathLst>
              <a:path w="1356359" h="21589">
                <a:moveTo>
                  <a:pt x="1356360" y="0"/>
                </a:moveTo>
                <a:lnTo>
                  <a:pt x="0" y="0"/>
                </a:lnTo>
                <a:lnTo>
                  <a:pt x="0" y="21336"/>
                </a:lnTo>
                <a:lnTo>
                  <a:pt x="1356360" y="21336"/>
                </a:lnTo>
                <a:lnTo>
                  <a:pt x="1356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77556" y="3498850"/>
            <a:ext cx="1338580" cy="21590"/>
          </a:xfrm>
          <a:custGeom>
            <a:avLst/>
            <a:gdLst/>
            <a:ahLst/>
            <a:cxnLst/>
            <a:rect l="l" t="t" r="r" b="b"/>
            <a:pathLst>
              <a:path w="1338579" h="21589">
                <a:moveTo>
                  <a:pt x="1338072" y="0"/>
                </a:moveTo>
                <a:lnTo>
                  <a:pt x="0" y="0"/>
                </a:lnTo>
                <a:lnTo>
                  <a:pt x="0" y="21336"/>
                </a:lnTo>
                <a:lnTo>
                  <a:pt x="1338072" y="21336"/>
                </a:lnTo>
                <a:lnTo>
                  <a:pt x="1338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38954" y="2995517"/>
            <a:ext cx="5633085" cy="8369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dirty="0" baseline="-32051" sz="3900" spc="44">
                <a:latin typeface="Cambria Math"/>
                <a:cs typeface="Cambria Math"/>
              </a:rPr>
              <a:t>𝑓(𝑎) </a:t>
            </a:r>
            <a:r>
              <a:rPr dirty="0" baseline="-32051" sz="3900">
                <a:latin typeface="Cambria Math"/>
                <a:cs typeface="Cambria Math"/>
              </a:rPr>
              <a:t>+ </a:t>
            </a:r>
            <a:r>
              <a:rPr dirty="0" sz="1900" spc="55">
                <a:latin typeface="Cambria Math"/>
                <a:cs typeface="Cambria Math"/>
              </a:rPr>
              <a:t>(𝑥−𝑎)(𝑥−𝑏) </a:t>
            </a:r>
            <a:r>
              <a:rPr dirty="0" baseline="-32051" sz="3900" spc="52">
                <a:latin typeface="Cambria Math"/>
                <a:cs typeface="Cambria Math"/>
              </a:rPr>
              <a:t>𝑓(𝑐) </a:t>
            </a:r>
            <a:r>
              <a:rPr dirty="0" baseline="-32051" sz="3900">
                <a:latin typeface="Cambria Math"/>
                <a:cs typeface="Cambria Math"/>
              </a:rPr>
              <a:t>+ </a:t>
            </a:r>
            <a:r>
              <a:rPr dirty="0" sz="1900" spc="50">
                <a:latin typeface="Cambria Math"/>
                <a:cs typeface="Cambria Math"/>
              </a:rPr>
              <a:t>(𝑥−𝑎)(𝑥−𝑐)</a:t>
            </a:r>
            <a:r>
              <a:rPr dirty="0" sz="1900" spc="-10">
                <a:latin typeface="Cambria Math"/>
                <a:cs typeface="Cambria Math"/>
              </a:rPr>
              <a:t> </a:t>
            </a:r>
            <a:r>
              <a:rPr dirty="0" baseline="-32051" sz="3900" spc="37">
                <a:latin typeface="Cambria Math"/>
                <a:cs typeface="Cambria Math"/>
              </a:rPr>
              <a:t>𝑓(𝑏)</a:t>
            </a:r>
            <a:endParaRPr baseline="-32051" sz="3900">
              <a:latin typeface="Cambria Math"/>
              <a:cs typeface="Cambria Math"/>
            </a:endParaRPr>
          </a:p>
          <a:p>
            <a:pPr algn="ctr" marL="363220">
              <a:lnSpc>
                <a:spcPct val="100000"/>
              </a:lnSpc>
              <a:spcBef>
                <a:spcPts val="409"/>
              </a:spcBef>
              <a:tabLst>
                <a:tab pos="2783840" algn="l"/>
              </a:tabLst>
            </a:pPr>
            <a:r>
              <a:rPr dirty="0" sz="1900" spc="50">
                <a:latin typeface="Cambria Math"/>
                <a:cs typeface="Cambria Math"/>
              </a:rPr>
              <a:t>(𝑐−𝑎)(𝑐−𝑏)	(𝑏−𝑎)(𝑏−𝑐)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1371" y="4089908"/>
            <a:ext cx="376555" cy="306705"/>
          </a:xfrm>
          <a:custGeom>
            <a:avLst/>
            <a:gdLst/>
            <a:ahLst/>
            <a:cxnLst/>
            <a:rect l="l" t="t" r="r" b="b"/>
            <a:pathLst>
              <a:path w="376555" h="306704">
                <a:moveTo>
                  <a:pt x="278637" y="0"/>
                </a:moveTo>
                <a:lnTo>
                  <a:pt x="274192" y="12446"/>
                </a:lnTo>
                <a:lnTo>
                  <a:pt x="291982" y="20133"/>
                </a:lnTo>
                <a:lnTo>
                  <a:pt x="307260" y="30797"/>
                </a:lnTo>
                <a:lnTo>
                  <a:pt x="338181" y="80200"/>
                </a:lnTo>
                <a:lnTo>
                  <a:pt x="347221" y="125539"/>
                </a:lnTo>
                <a:lnTo>
                  <a:pt x="348360" y="151638"/>
                </a:lnTo>
                <a:lnTo>
                  <a:pt x="347219" y="178669"/>
                </a:lnTo>
                <a:lnTo>
                  <a:pt x="338127" y="225254"/>
                </a:lnTo>
                <a:lnTo>
                  <a:pt x="319938" y="261641"/>
                </a:lnTo>
                <a:lnTo>
                  <a:pt x="274701" y="293878"/>
                </a:lnTo>
                <a:lnTo>
                  <a:pt x="278637" y="306324"/>
                </a:lnTo>
                <a:lnTo>
                  <a:pt x="320373" y="286781"/>
                </a:lnTo>
                <a:lnTo>
                  <a:pt x="351154" y="252857"/>
                </a:lnTo>
                <a:lnTo>
                  <a:pt x="370014" y="207406"/>
                </a:lnTo>
                <a:lnTo>
                  <a:pt x="376301" y="153289"/>
                </a:lnTo>
                <a:lnTo>
                  <a:pt x="374727" y="125212"/>
                </a:lnTo>
                <a:lnTo>
                  <a:pt x="362102" y="75439"/>
                </a:lnTo>
                <a:lnTo>
                  <a:pt x="337002" y="34932"/>
                </a:lnTo>
                <a:lnTo>
                  <a:pt x="300807" y="8072"/>
                </a:lnTo>
                <a:lnTo>
                  <a:pt x="278637" y="0"/>
                </a:lnTo>
                <a:close/>
              </a:path>
              <a:path w="376555" h="306704">
                <a:moveTo>
                  <a:pt x="97662" y="0"/>
                </a:moveTo>
                <a:lnTo>
                  <a:pt x="56038" y="19716"/>
                </a:lnTo>
                <a:lnTo>
                  <a:pt x="25272" y="53721"/>
                </a:lnTo>
                <a:lnTo>
                  <a:pt x="6302" y="99266"/>
                </a:lnTo>
                <a:lnTo>
                  <a:pt x="0" y="153289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599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7940" y="151638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0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78839" y="3994226"/>
            <a:ext cx="246062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00735" algn="l"/>
                <a:tab pos="1099185" algn="l"/>
              </a:tabLst>
            </a:pPr>
            <a:r>
              <a:rPr dirty="0" sz="2600" spc="5">
                <a:latin typeface="宋体"/>
                <a:cs typeface="宋体"/>
              </a:rPr>
              <a:t>对</a:t>
            </a:r>
            <a:r>
              <a:rPr dirty="0" sz="2600" spc="-185">
                <a:latin typeface="Cambria Math"/>
                <a:cs typeface="Cambria Math"/>
              </a:rPr>
              <a:t>𝑓</a:t>
            </a:r>
            <a:r>
              <a:rPr dirty="0" baseline="-16081" sz="2850" spc="-277">
                <a:latin typeface="Cambria Math"/>
                <a:cs typeface="Cambria Math"/>
              </a:rPr>
              <a:t>2	</a:t>
            </a:r>
            <a:r>
              <a:rPr dirty="0" sz="2600">
                <a:latin typeface="Cambria Math"/>
                <a:cs typeface="Cambria Math"/>
              </a:rPr>
              <a:t>x	</a:t>
            </a:r>
            <a:r>
              <a:rPr dirty="0" sz="2600">
                <a:latin typeface="宋体"/>
                <a:cs typeface="宋体"/>
              </a:rPr>
              <a:t>积分，得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2202" y="4882388"/>
            <a:ext cx="407034" cy="306705"/>
          </a:xfrm>
          <a:custGeom>
            <a:avLst/>
            <a:gdLst/>
            <a:ahLst/>
            <a:cxnLst/>
            <a:rect l="l" t="t" r="r" b="b"/>
            <a:pathLst>
              <a:path w="407035" h="306704">
                <a:moveTo>
                  <a:pt x="309118" y="0"/>
                </a:moveTo>
                <a:lnTo>
                  <a:pt x="304673" y="12445"/>
                </a:lnTo>
                <a:lnTo>
                  <a:pt x="322462" y="20133"/>
                </a:lnTo>
                <a:lnTo>
                  <a:pt x="337740" y="30797"/>
                </a:lnTo>
                <a:lnTo>
                  <a:pt x="368661" y="80200"/>
                </a:lnTo>
                <a:lnTo>
                  <a:pt x="377701" y="125539"/>
                </a:lnTo>
                <a:lnTo>
                  <a:pt x="378841" y="151637"/>
                </a:lnTo>
                <a:lnTo>
                  <a:pt x="377699" y="178669"/>
                </a:lnTo>
                <a:lnTo>
                  <a:pt x="368607" y="225254"/>
                </a:lnTo>
                <a:lnTo>
                  <a:pt x="350418" y="261641"/>
                </a:lnTo>
                <a:lnTo>
                  <a:pt x="305181" y="293878"/>
                </a:lnTo>
                <a:lnTo>
                  <a:pt x="309118" y="306324"/>
                </a:lnTo>
                <a:lnTo>
                  <a:pt x="350853" y="286781"/>
                </a:lnTo>
                <a:lnTo>
                  <a:pt x="381635" y="252856"/>
                </a:lnTo>
                <a:lnTo>
                  <a:pt x="400494" y="207406"/>
                </a:lnTo>
                <a:lnTo>
                  <a:pt x="406781" y="153288"/>
                </a:lnTo>
                <a:lnTo>
                  <a:pt x="405207" y="125212"/>
                </a:lnTo>
                <a:lnTo>
                  <a:pt x="392582" y="75439"/>
                </a:lnTo>
                <a:lnTo>
                  <a:pt x="367482" y="34932"/>
                </a:lnTo>
                <a:lnTo>
                  <a:pt x="331287" y="8072"/>
                </a:lnTo>
                <a:lnTo>
                  <a:pt x="309118" y="0"/>
                </a:lnTo>
                <a:close/>
              </a:path>
              <a:path w="407035" h="306704">
                <a:moveTo>
                  <a:pt x="97663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3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5"/>
                </a:lnTo>
                <a:lnTo>
                  <a:pt x="97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06194" y="4787265"/>
            <a:ext cx="11391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33705" algn="l"/>
                <a:tab pos="852805" algn="l"/>
              </a:tabLst>
            </a:pPr>
            <a:r>
              <a:rPr dirty="0" sz="2600" spc="-60">
                <a:latin typeface="Cambria Math"/>
                <a:cs typeface="Cambria Math"/>
              </a:rPr>
              <a:t>𝐼</a:t>
            </a:r>
            <a:r>
              <a:rPr dirty="0" baseline="-16081" sz="2850" spc="-89">
                <a:latin typeface="Cambria Math"/>
                <a:cs typeface="Cambria Math"/>
              </a:rPr>
              <a:t>2	</a:t>
            </a:r>
            <a:r>
              <a:rPr dirty="0" sz="2600">
                <a:latin typeface="Cambria Math"/>
                <a:cs typeface="Cambria Math"/>
              </a:rPr>
              <a:t>𝑓	=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59861" y="4804028"/>
            <a:ext cx="35369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 spc="-815">
                <a:latin typeface="Cambria Math"/>
                <a:cs typeface="Cambria Math"/>
              </a:rPr>
              <a:t>׬</a:t>
            </a:r>
            <a:r>
              <a:rPr dirty="0" baseline="-27777" sz="2850" spc="337">
                <a:latin typeface="Cambria Math"/>
                <a:cs typeface="Cambria Math"/>
              </a:rPr>
              <a:t>𝑎</a:t>
            </a:r>
            <a:endParaRPr baseline="-27777" sz="28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53410" y="4589145"/>
            <a:ext cx="464184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00" spc="110">
                <a:latin typeface="Cambria Math"/>
                <a:cs typeface="Cambria Math"/>
              </a:rPr>
              <a:t>𝑏</a:t>
            </a:r>
            <a:r>
              <a:rPr dirty="0" sz="1900" spc="5">
                <a:latin typeface="Cambria Math"/>
                <a:cs typeface="Cambria Math"/>
              </a:rPr>
              <a:t> </a:t>
            </a:r>
            <a:r>
              <a:rPr dirty="0" baseline="-33119" sz="3900">
                <a:latin typeface="Cambria Math"/>
                <a:cs typeface="Cambria Math"/>
              </a:rPr>
              <a:t>𝑓</a:t>
            </a:r>
            <a:endParaRPr baseline="-33119" sz="39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471" y="4944236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2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9542" y="4882388"/>
            <a:ext cx="403860" cy="306705"/>
          </a:xfrm>
          <a:custGeom>
            <a:avLst/>
            <a:gdLst/>
            <a:ahLst/>
            <a:cxnLst/>
            <a:rect l="l" t="t" r="r" b="b"/>
            <a:pathLst>
              <a:path w="403860" h="306704">
                <a:moveTo>
                  <a:pt x="306070" y="0"/>
                </a:moveTo>
                <a:lnTo>
                  <a:pt x="301625" y="12445"/>
                </a:lnTo>
                <a:lnTo>
                  <a:pt x="319414" y="20133"/>
                </a:lnTo>
                <a:lnTo>
                  <a:pt x="334692" y="30797"/>
                </a:lnTo>
                <a:lnTo>
                  <a:pt x="365613" y="80200"/>
                </a:lnTo>
                <a:lnTo>
                  <a:pt x="374653" y="125539"/>
                </a:lnTo>
                <a:lnTo>
                  <a:pt x="375793" y="151637"/>
                </a:lnTo>
                <a:lnTo>
                  <a:pt x="374651" y="178669"/>
                </a:lnTo>
                <a:lnTo>
                  <a:pt x="365559" y="225254"/>
                </a:lnTo>
                <a:lnTo>
                  <a:pt x="347370" y="261641"/>
                </a:lnTo>
                <a:lnTo>
                  <a:pt x="302133" y="293878"/>
                </a:lnTo>
                <a:lnTo>
                  <a:pt x="306070" y="306324"/>
                </a:lnTo>
                <a:lnTo>
                  <a:pt x="347805" y="286781"/>
                </a:lnTo>
                <a:lnTo>
                  <a:pt x="378587" y="252856"/>
                </a:lnTo>
                <a:lnTo>
                  <a:pt x="397446" y="207406"/>
                </a:lnTo>
                <a:lnTo>
                  <a:pt x="403733" y="153288"/>
                </a:lnTo>
                <a:lnTo>
                  <a:pt x="402159" y="125212"/>
                </a:lnTo>
                <a:lnTo>
                  <a:pt x="389534" y="75439"/>
                </a:lnTo>
                <a:lnTo>
                  <a:pt x="364434" y="34932"/>
                </a:lnTo>
                <a:lnTo>
                  <a:pt x="328239" y="8072"/>
                </a:lnTo>
                <a:lnTo>
                  <a:pt x="306070" y="0"/>
                </a:lnTo>
                <a:close/>
              </a:path>
              <a:path w="403860" h="306704">
                <a:moveTo>
                  <a:pt x="97662" y="0"/>
                </a:moveTo>
                <a:lnTo>
                  <a:pt x="56038" y="19716"/>
                </a:lnTo>
                <a:lnTo>
                  <a:pt x="25273" y="53720"/>
                </a:lnTo>
                <a:lnTo>
                  <a:pt x="6302" y="99266"/>
                </a:lnTo>
                <a:lnTo>
                  <a:pt x="0" y="153288"/>
                </a:lnTo>
                <a:lnTo>
                  <a:pt x="1571" y="181437"/>
                </a:lnTo>
                <a:lnTo>
                  <a:pt x="14144" y="231209"/>
                </a:lnTo>
                <a:lnTo>
                  <a:pt x="39119" y="271623"/>
                </a:lnTo>
                <a:lnTo>
                  <a:pt x="75402" y="298344"/>
                </a:lnTo>
                <a:lnTo>
                  <a:pt x="97662" y="306324"/>
                </a:lnTo>
                <a:lnTo>
                  <a:pt x="101600" y="293878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1" y="244856"/>
                </a:lnTo>
                <a:lnTo>
                  <a:pt x="32496" y="203200"/>
                </a:lnTo>
                <a:lnTo>
                  <a:pt x="27940" y="151637"/>
                </a:lnTo>
                <a:lnTo>
                  <a:pt x="29081" y="125539"/>
                </a:lnTo>
                <a:lnTo>
                  <a:pt x="38173" y="80200"/>
                </a:lnTo>
                <a:lnTo>
                  <a:pt x="56386" y="44414"/>
                </a:lnTo>
                <a:lnTo>
                  <a:pt x="101981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48428" y="5024373"/>
            <a:ext cx="481965" cy="21590"/>
          </a:xfrm>
          <a:custGeom>
            <a:avLst/>
            <a:gdLst/>
            <a:ahLst/>
            <a:cxnLst/>
            <a:rect l="l" t="t" r="r" b="b"/>
            <a:pathLst>
              <a:path w="481964" h="21589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21336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107051" y="5043296"/>
            <a:ext cx="16510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5">
                <a:latin typeface="Cambria Math"/>
                <a:cs typeface="Cambria Math"/>
              </a:rPr>
              <a:t>6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0154" y="4787265"/>
            <a:ext cx="480504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dirty="0" sz="2600">
                <a:latin typeface="Cambria Math"/>
                <a:cs typeface="Cambria Math"/>
              </a:rPr>
              <a:t>𝑥	𝑑𝑥 = </a:t>
            </a:r>
            <a:r>
              <a:rPr dirty="0" baseline="43859" sz="2850" spc="120">
                <a:latin typeface="Cambria Math"/>
                <a:cs typeface="Cambria Math"/>
              </a:rPr>
              <a:t>𝑏−𝑎 </a:t>
            </a:r>
            <a:r>
              <a:rPr dirty="0" sz="2600" spc="25">
                <a:latin typeface="Cambria Math"/>
                <a:cs typeface="Cambria Math"/>
              </a:rPr>
              <a:t>[𝑓(𝑎) </a:t>
            </a:r>
            <a:r>
              <a:rPr dirty="0" sz="2600">
                <a:latin typeface="Cambria Math"/>
                <a:cs typeface="Cambria Math"/>
              </a:rPr>
              <a:t>+ </a:t>
            </a:r>
            <a:r>
              <a:rPr dirty="0" sz="2600" spc="25">
                <a:latin typeface="Cambria Math"/>
                <a:cs typeface="Cambria Math"/>
              </a:rPr>
              <a:t>4𝑓(𝑐)</a:t>
            </a:r>
            <a:r>
              <a:rPr dirty="0" sz="2600" spc="-260">
                <a:latin typeface="Cambria Math"/>
                <a:cs typeface="Cambria Math"/>
              </a:rPr>
              <a:t> </a:t>
            </a:r>
            <a:r>
              <a:rPr dirty="0" sz="2600" spc="15">
                <a:latin typeface="Cambria Math"/>
                <a:cs typeface="Cambria Math"/>
              </a:rPr>
              <a:t>+𝑓(𝑏)</a:t>
            </a:r>
            <a:r>
              <a:rPr dirty="0" sz="2600" spc="15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5175" y="5512409"/>
            <a:ext cx="557466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————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Simpson</a:t>
            </a:r>
            <a:r>
              <a:rPr dirty="0" sz="2600">
                <a:solidFill>
                  <a:srgbClr val="FF0000"/>
                </a:solidFill>
                <a:latin typeface="宋体"/>
                <a:cs typeface="宋体"/>
              </a:rPr>
              <a:t>积分公</a:t>
            </a:r>
            <a:r>
              <a:rPr dirty="0" sz="2600" spc="5">
                <a:solidFill>
                  <a:srgbClr val="FF0000"/>
                </a:solidFill>
                <a:latin typeface="宋体"/>
                <a:cs typeface="宋体"/>
              </a:rPr>
              <a:t>式</a:t>
            </a:r>
            <a:r>
              <a:rPr dirty="0" sz="2600" spc="-5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z="2600" spc="5">
                <a:solidFill>
                  <a:srgbClr val="FF0000"/>
                </a:solidFill>
                <a:latin typeface="宋体"/>
                <a:cs typeface="宋体"/>
              </a:rPr>
              <a:t>抛</a:t>
            </a:r>
            <a:r>
              <a:rPr dirty="0" sz="2600" spc="-15">
                <a:solidFill>
                  <a:srgbClr val="FF0000"/>
                </a:solidFill>
                <a:latin typeface="宋体"/>
                <a:cs typeface="宋体"/>
              </a:rPr>
              <a:t>物</a:t>
            </a:r>
            <a:r>
              <a:rPr dirty="0" sz="2600" spc="5">
                <a:solidFill>
                  <a:srgbClr val="FF0000"/>
                </a:solidFill>
                <a:latin typeface="宋体"/>
                <a:cs typeface="宋体"/>
              </a:rPr>
              <a:t>线公式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2664" y="461009"/>
            <a:ext cx="254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青 春 万 岁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2664" y="1832864"/>
            <a:ext cx="2546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等线"/>
                <a:cs typeface="等线"/>
              </a:rPr>
              <a:t>韶 华 不 </a:t>
            </a:r>
            <a:r>
              <a:rPr dirty="0" sz="1800">
                <a:latin typeface="等线"/>
                <a:cs typeface="等线"/>
              </a:rPr>
              <a:t>负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238504"/>
            <a:ext cx="4160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5">
                <a:latin typeface="宋体"/>
                <a:cs typeface="宋体"/>
              </a:rPr>
              <a:t>讨论抛物线公式的误差：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7997" y="2176907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8" y="0"/>
                </a:moveTo>
                <a:lnTo>
                  <a:pt x="328929" y="13334"/>
                </a:lnTo>
                <a:lnTo>
                  <a:pt x="347979" y="21595"/>
                </a:lnTo>
                <a:lnTo>
                  <a:pt x="364362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8" y="328929"/>
                </a:lnTo>
                <a:lnTo>
                  <a:pt x="378459" y="307879"/>
                </a:lnTo>
                <a:lnTo>
                  <a:pt x="411479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8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5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1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17470" y="2176907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1429" y="2176907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30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30">
                <a:moveTo>
                  <a:pt x="104902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50078" y="1956561"/>
            <a:ext cx="1809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15">
                <a:latin typeface="Cambria Math"/>
                <a:cs typeface="Cambria Math"/>
              </a:rPr>
              <a:t>𝑏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6652" y="2075433"/>
            <a:ext cx="95923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  <a:tabLst>
                <a:tab pos="617855" algn="l"/>
                <a:tab pos="1068705" algn="l"/>
                <a:tab pos="1727200" algn="l"/>
                <a:tab pos="2158365" algn="l"/>
                <a:tab pos="2931795" algn="l"/>
                <a:tab pos="3382645" algn="l"/>
                <a:tab pos="4177029" algn="l"/>
              </a:tabLst>
            </a:pPr>
            <a:r>
              <a:rPr dirty="0" sz="2800" spc="-60">
                <a:latin typeface="Cambria Math"/>
                <a:cs typeface="Cambria Math"/>
              </a:rPr>
              <a:t>𝐸</a:t>
            </a:r>
            <a:r>
              <a:rPr dirty="0" baseline="-16260" sz="3075" spc="-89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𝐼	𝑓	−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70">
                <a:latin typeface="Cambria Math"/>
                <a:cs typeface="Cambria Math"/>
              </a:rPr>
              <a:t>𝐼</a:t>
            </a:r>
            <a:r>
              <a:rPr dirty="0" baseline="-16260" sz="3075" spc="-104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𝑓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baseline="-2976" sz="4200" spc="-555">
                <a:latin typeface="Cambria Math"/>
                <a:cs typeface="Cambria Math"/>
              </a:rPr>
              <a:t>׬</a:t>
            </a:r>
            <a:r>
              <a:rPr dirty="0" baseline="-31165" sz="3075" spc="-555">
                <a:latin typeface="Cambria Math"/>
                <a:cs typeface="Cambria Math"/>
              </a:rPr>
              <a:t>𝑎	</a:t>
            </a:r>
            <a:r>
              <a:rPr dirty="0" sz="2800" spc="35">
                <a:latin typeface="Cambria Math"/>
                <a:cs typeface="Cambria Math"/>
              </a:rPr>
              <a:t>𝑓[𝑥, </a:t>
            </a:r>
            <a:r>
              <a:rPr dirty="0" sz="2800" spc="30">
                <a:latin typeface="Cambria Math"/>
                <a:cs typeface="Cambria Math"/>
              </a:rPr>
              <a:t>𝑎, </a:t>
            </a:r>
            <a:r>
              <a:rPr dirty="0" sz="2800" spc="40">
                <a:latin typeface="Cambria Math"/>
                <a:cs typeface="Cambria Math"/>
              </a:rPr>
              <a:t>𝑐, </a:t>
            </a:r>
            <a:r>
              <a:rPr dirty="0" sz="2800" spc="15">
                <a:latin typeface="Cambria Math"/>
                <a:cs typeface="Cambria Math"/>
              </a:rPr>
              <a:t>𝑏](𝑥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𝑎)(𝑥 </a:t>
            </a:r>
            <a:r>
              <a:rPr dirty="0" sz="2800" spc="-5">
                <a:latin typeface="Cambria Math"/>
                <a:cs typeface="Cambria Math"/>
              </a:rPr>
              <a:t>− </a:t>
            </a:r>
            <a:r>
              <a:rPr dirty="0" sz="2800" spc="15">
                <a:latin typeface="Cambria Math"/>
                <a:cs typeface="Cambria Math"/>
              </a:rPr>
              <a:t>𝑐)(𝑥 </a:t>
            </a: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370">
                <a:latin typeface="Cambria Math"/>
                <a:cs typeface="Cambria Math"/>
              </a:rPr>
              <a:t> </a:t>
            </a:r>
            <a:r>
              <a:rPr dirty="0" sz="2800" spc="10">
                <a:latin typeface="Cambria Math"/>
                <a:cs typeface="Cambria Math"/>
              </a:rPr>
              <a:t>𝑏)𝑑𝑥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2811221"/>
            <a:ext cx="91713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现</a:t>
            </a:r>
            <a:r>
              <a:rPr dirty="0" sz="2800" spc="-10">
                <a:latin typeface="宋体"/>
                <a:cs typeface="宋体"/>
              </a:rPr>
              <a:t>设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r>
              <a:rPr dirty="0" sz="2800" spc="2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75">
                <a:latin typeface="Cambria Math"/>
                <a:cs typeface="Cambria Math"/>
              </a:rPr>
              <a:t> </a:t>
            </a:r>
            <a:r>
              <a:rPr dirty="0" sz="2800" spc="75">
                <a:latin typeface="Cambria Math"/>
                <a:cs typeface="Cambria Math"/>
              </a:rPr>
              <a:t>𝐶</a:t>
            </a:r>
            <a:r>
              <a:rPr dirty="0" baseline="27100" sz="3075" spc="112">
                <a:latin typeface="Cambria Math"/>
                <a:cs typeface="Cambria Math"/>
              </a:rPr>
              <a:t>4</a:t>
            </a:r>
            <a:r>
              <a:rPr dirty="0" sz="2800" spc="75">
                <a:latin typeface="Cambria Math"/>
                <a:cs typeface="Cambria Math"/>
              </a:rPr>
              <a:t>[𝑎,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𝑏]</a:t>
            </a:r>
            <a:r>
              <a:rPr dirty="0" sz="2800" spc="15">
                <a:latin typeface="宋体"/>
                <a:cs typeface="宋体"/>
              </a:rPr>
              <a:t>，</a:t>
            </a:r>
            <a:r>
              <a:rPr dirty="0" sz="2800" spc="-10">
                <a:latin typeface="宋体"/>
                <a:cs typeface="宋体"/>
              </a:rPr>
              <a:t>则可得出</a:t>
            </a:r>
            <a:r>
              <a:rPr dirty="0" sz="2800" spc="-5">
                <a:latin typeface="Times New Roman"/>
                <a:cs typeface="Times New Roman"/>
              </a:rPr>
              <a:t>Simpson</a:t>
            </a:r>
            <a:r>
              <a:rPr dirty="0" sz="2800" spc="-10">
                <a:latin typeface="宋体"/>
                <a:cs typeface="宋体"/>
              </a:rPr>
              <a:t>公式的误差表达式为：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4089" y="3839590"/>
            <a:ext cx="438784" cy="328930"/>
          </a:xfrm>
          <a:custGeom>
            <a:avLst/>
            <a:gdLst/>
            <a:ahLst/>
            <a:cxnLst/>
            <a:rect l="l" t="t" r="r" b="b"/>
            <a:pathLst>
              <a:path w="438785" h="328929">
                <a:moveTo>
                  <a:pt x="333629" y="0"/>
                </a:moveTo>
                <a:lnTo>
                  <a:pt x="328930" y="13334"/>
                </a:lnTo>
                <a:lnTo>
                  <a:pt x="347980" y="21595"/>
                </a:lnTo>
                <a:lnTo>
                  <a:pt x="364363" y="33035"/>
                </a:lnTo>
                <a:lnTo>
                  <a:pt x="389128" y="65404"/>
                </a:lnTo>
                <a:lnTo>
                  <a:pt x="403701" y="109156"/>
                </a:lnTo>
                <a:lnTo>
                  <a:pt x="408559" y="162813"/>
                </a:lnTo>
                <a:lnTo>
                  <a:pt x="407324" y="191791"/>
                </a:lnTo>
                <a:lnTo>
                  <a:pt x="397521" y="241841"/>
                </a:lnTo>
                <a:lnTo>
                  <a:pt x="377979" y="280912"/>
                </a:lnTo>
                <a:lnTo>
                  <a:pt x="348174" y="307288"/>
                </a:lnTo>
                <a:lnTo>
                  <a:pt x="329438" y="315594"/>
                </a:lnTo>
                <a:lnTo>
                  <a:pt x="333629" y="328929"/>
                </a:lnTo>
                <a:lnTo>
                  <a:pt x="378460" y="307879"/>
                </a:lnTo>
                <a:lnTo>
                  <a:pt x="411480" y="271398"/>
                </a:lnTo>
                <a:lnTo>
                  <a:pt x="431768" y="222599"/>
                </a:lnTo>
                <a:lnTo>
                  <a:pt x="438531" y="164464"/>
                </a:lnTo>
                <a:lnTo>
                  <a:pt x="436820" y="134346"/>
                </a:lnTo>
                <a:lnTo>
                  <a:pt x="423207" y="80918"/>
                </a:lnTo>
                <a:lnTo>
                  <a:pt x="396351" y="37415"/>
                </a:lnTo>
                <a:lnTo>
                  <a:pt x="357489" y="8598"/>
                </a:lnTo>
                <a:lnTo>
                  <a:pt x="333629" y="0"/>
                </a:lnTo>
                <a:close/>
              </a:path>
              <a:path w="438785" h="328929">
                <a:moveTo>
                  <a:pt x="104902" y="0"/>
                </a:moveTo>
                <a:lnTo>
                  <a:pt x="60118" y="21066"/>
                </a:lnTo>
                <a:lnTo>
                  <a:pt x="27051" y="57657"/>
                </a:lnTo>
                <a:lnTo>
                  <a:pt x="6762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9" y="307288"/>
                </a:lnTo>
                <a:lnTo>
                  <a:pt x="74104" y="295719"/>
                </a:lnTo>
                <a:lnTo>
                  <a:pt x="49530" y="262889"/>
                </a:lnTo>
                <a:lnTo>
                  <a:pt x="34845" y="218138"/>
                </a:lnTo>
                <a:lnTo>
                  <a:pt x="29972" y="162813"/>
                </a:lnTo>
                <a:lnTo>
                  <a:pt x="31188" y="134735"/>
                </a:lnTo>
                <a:lnTo>
                  <a:pt x="40955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1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06194" y="3738498"/>
            <a:ext cx="7886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4355" algn="l"/>
              </a:tabLst>
            </a:pPr>
            <a:r>
              <a:rPr dirty="0" sz="2800" spc="-60">
                <a:latin typeface="Cambria Math"/>
                <a:cs typeface="Cambria Math"/>
              </a:rPr>
              <a:t>𝐸</a:t>
            </a:r>
            <a:r>
              <a:rPr dirty="0" baseline="-16260" sz="3075" spc="-89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0628" y="3992626"/>
            <a:ext cx="873760" cy="22860"/>
          </a:xfrm>
          <a:custGeom>
            <a:avLst/>
            <a:gdLst/>
            <a:ahLst/>
            <a:cxnLst/>
            <a:rect l="l" t="t" r="r" b="b"/>
            <a:pathLst>
              <a:path w="873760" h="22860">
                <a:moveTo>
                  <a:pt x="873251" y="0"/>
                </a:moveTo>
                <a:lnTo>
                  <a:pt x="0" y="0"/>
                </a:lnTo>
                <a:lnTo>
                  <a:pt x="0" y="22860"/>
                </a:lnTo>
                <a:lnTo>
                  <a:pt x="873251" y="22860"/>
                </a:lnTo>
                <a:lnTo>
                  <a:pt x="87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33315" y="3992626"/>
            <a:ext cx="896619" cy="22860"/>
          </a:xfrm>
          <a:custGeom>
            <a:avLst/>
            <a:gdLst/>
            <a:ahLst/>
            <a:cxnLst/>
            <a:rect l="l" t="t" r="r" b="b"/>
            <a:pathLst>
              <a:path w="896620" h="22860">
                <a:moveTo>
                  <a:pt x="896112" y="0"/>
                </a:moveTo>
                <a:lnTo>
                  <a:pt x="0" y="0"/>
                </a:lnTo>
                <a:lnTo>
                  <a:pt x="0" y="22860"/>
                </a:lnTo>
                <a:lnTo>
                  <a:pt x="896112" y="22860"/>
                </a:lnTo>
                <a:lnTo>
                  <a:pt x="89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61233" y="3529710"/>
            <a:ext cx="2619375" cy="8197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475740">
              <a:lnSpc>
                <a:spcPts val="785"/>
              </a:lnSpc>
              <a:spcBef>
                <a:spcPts val="500"/>
              </a:spcBef>
              <a:tabLst>
                <a:tab pos="1835150" algn="l"/>
              </a:tabLst>
            </a:pPr>
            <a:r>
              <a:rPr dirty="0" sz="1650" spc="85">
                <a:latin typeface="Cambria Math"/>
                <a:cs typeface="Cambria Math"/>
              </a:rPr>
              <a:t>5	</a:t>
            </a:r>
            <a:r>
              <a:rPr dirty="0" sz="1650" spc="30">
                <a:latin typeface="Cambria Math"/>
                <a:cs typeface="Cambria Math"/>
              </a:rPr>
              <a:t>(4)</a:t>
            </a:r>
            <a:endParaRPr sz="1650">
              <a:latin typeface="Cambria Math"/>
              <a:cs typeface="Cambria Math"/>
            </a:endParaRPr>
          </a:p>
          <a:p>
            <a:pPr marL="50800">
              <a:lnSpc>
                <a:spcPts val="2165"/>
              </a:lnSpc>
              <a:tabLst>
                <a:tab pos="1672589" algn="l"/>
                <a:tab pos="2188845" algn="l"/>
              </a:tabLst>
            </a:pPr>
            <a:r>
              <a:rPr dirty="0" baseline="-32738" sz="4200" spc="-7">
                <a:latin typeface="Cambria Math"/>
                <a:cs typeface="Cambria Math"/>
              </a:rPr>
              <a:t>=</a:t>
            </a:r>
            <a:r>
              <a:rPr dirty="0" baseline="-32738" sz="4200" spc="240">
                <a:latin typeface="Cambria Math"/>
                <a:cs typeface="Cambria Math"/>
              </a:rPr>
              <a:t> </a:t>
            </a:r>
            <a:r>
              <a:rPr dirty="0" baseline="-32738" sz="4200" spc="-7">
                <a:latin typeface="Cambria Math"/>
                <a:cs typeface="Cambria Math"/>
              </a:rPr>
              <a:t>−</a:t>
            </a:r>
            <a:r>
              <a:rPr dirty="0" baseline="-32738" sz="4200" spc="-225">
                <a:latin typeface="Cambria Math"/>
                <a:cs typeface="Cambria Math"/>
              </a:rPr>
              <a:t> </a:t>
            </a:r>
            <a:r>
              <a:rPr dirty="0" sz="2050" spc="60">
                <a:latin typeface="Cambria Math"/>
                <a:cs typeface="Cambria Math"/>
              </a:rPr>
              <a:t>(𝑏−𝑎)	</a:t>
            </a:r>
            <a:r>
              <a:rPr dirty="0" sz="2050" spc="95">
                <a:latin typeface="Cambria Math"/>
                <a:cs typeface="Cambria Math"/>
              </a:rPr>
              <a:t>𝑓	</a:t>
            </a:r>
            <a:r>
              <a:rPr dirty="0" sz="2050" spc="65">
                <a:latin typeface="Cambria Math"/>
                <a:cs typeface="Cambria Math"/>
              </a:rPr>
              <a:t>(𝜂)</a:t>
            </a:r>
            <a:endParaRPr sz="2050">
              <a:latin typeface="Cambria Math"/>
              <a:cs typeface="Cambria Math"/>
            </a:endParaRPr>
          </a:p>
          <a:p>
            <a:pPr marL="873760">
              <a:lnSpc>
                <a:spcPct val="100000"/>
              </a:lnSpc>
              <a:spcBef>
                <a:spcPts val="439"/>
              </a:spcBef>
              <a:tabLst>
                <a:tab pos="2044064" algn="l"/>
              </a:tabLst>
            </a:pPr>
            <a:r>
              <a:rPr dirty="0" sz="2050" spc="45">
                <a:latin typeface="Cambria Math"/>
                <a:cs typeface="Cambria Math"/>
              </a:rPr>
              <a:t>2880	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9409" y="3738498"/>
            <a:ext cx="2139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宋体"/>
                <a:cs typeface="宋体"/>
              </a:rPr>
              <a:t>其中</a:t>
            </a:r>
            <a:r>
              <a:rPr dirty="0" sz="2800" spc="-5">
                <a:latin typeface="Cambria Math"/>
                <a:cs typeface="Cambria Math"/>
              </a:rPr>
              <a:t>𝜂</a:t>
            </a:r>
            <a:r>
              <a:rPr dirty="0" sz="2800" spc="19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40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[𝑎,</a:t>
            </a:r>
            <a:r>
              <a:rPr dirty="0" sz="2800" spc="-165">
                <a:latin typeface="Cambria Math"/>
                <a:cs typeface="Cambria Math"/>
              </a:rPr>
              <a:t> </a:t>
            </a:r>
            <a:r>
              <a:rPr dirty="0" sz="2800" spc="25">
                <a:latin typeface="Cambria Math"/>
                <a:cs typeface="Cambria Math"/>
              </a:rPr>
              <a:t>𝑏]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xinyw</dc:creator>
  <dc:title>计算方法</dc:title>
  <dcterms:created xsi:type="dcterms:W3CDTF">2021-07-03T15:13:42Z</dcterms:created>
  <dcterms:modified xsi:type="dcterms:W3CDTF">2021-07-03T15:13:42Z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2021-07-03T00:00:00Z</vt:filetime>
  </property>
</Properties>
</file>