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60" autoAdjust="0"/>
    <p:restoredTop sz="86386" autoAdjust="0"/>
  </p:normalViewPr>
  <p:slideViewPr>
    <p:cSldViewPr snapToGrid="0">
      <p:cViewPr varScale="1">
        <p:scale>
          <a:sx n="59" d="100"/>
          <a:sy n="59" d="100"/>
        </p:scale>
        <p:origin x="504" y="78"/>
      </p:cViewPr>
      <p:guideLst/>
    </p:cSldViewPr>
  </p:slideViewPr>
  <p:outlineViewPr>
    <p:cViewPr>
      <p:scale>
        <a:sx n="33" d="100"/>
        <a:sy n="33" d="100"/>
      </p:scale>
      <p:origin x="0" y="-641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A4C9A-2F47-49ED-8CBC-A1CB1741A54B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48680-B735-4C80-A383-57FE795C4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106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48680-B735-4C80-A383-57FE795C4F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65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44933-5E95-4578-9229-E6360A797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29FD3F-8B0B-41B0-87CF-65D1F0A00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32797-5309-402A-BEF5-6B249466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E3EACF-0EA5-463A-91B1-5913CAC9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E24649-51FA-492B-8BD3-AC7FA469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88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21475-6EC0-4AD5-B7CE-246D3BCB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2D7176-083E-4F6F-9C7E-C71AA4707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A1335-5421-404B-8049-080FB02A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AD4BC-285D-4602-94D5-F73FE092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FBB4D-5E7E-4AE7-A97A-F9C62F51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09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931682-6BB5-429C-B5F5-B52CBCD47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C779E4-D90D-49AA-9ACF-F2A525DAF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E89B5E-A4AE-4E04-9169-EC31DD22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95636-4315-473B-8676-C8A51407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E57FDF-4A4E-4F15-BE15-2C898382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9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68789-67DB-4818-BE58-54DDC2E4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71" y="359946"/>
            <a:ext cx="10515600" cy="642182"/>
          </a:xfrm>
        </p:spPr>
        <p:txBody>
          <a:bodyPr>
            <a:normAutofit/>
          </a:bodyPr>
          <a:lstStyle>
            <a:lvl1pPr algn="ctr">
              <a:defRPr sz="3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A763C-D894-40BD-BEE9-06ABF41DC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222"/>
            <a:ext cx="10515600" cy="5032741"/>
          </a:xfrm>
        </p:spPr>
        <p:txBody>
          <a:bodyPr/>
          <a:lstStyle>
            <a:lvl1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B642F-F65F-4502-926C-B7B850A1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669D4-2214-4DD8-89C6-F1B6392C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DC3EE-DE70-4381-836C-D10CBF53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B9751C-1782-487C-88DC-B95784967B0C}"/>
              </a:ext>
            </a:extLst>
          </p:cNvPr>
          <p:cNvSpPr txBox="1"/>
          <p:nvPr userDrawn="1"/>
        </p:nvSpPr>
        <p:spPr>
          <a:xfrm>
            <a:off x="11572874" y="442912"/>
            <a:ext cx="4143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风月同天</a:t>
            </a:r>
            <a:endParaRPr lang="en-US" altLang="zh-CN" sz="1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风雨同舟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46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6B345-E20F-419C-9443-0885FC077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2D722B-211B-43B3-9137-7E1119D5B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21C0CC-E295-444A-8823-18E161CA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EA70A-E1B0-44BA-BD51-73026096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AC88C-8CEA-43D2-9872-217C4224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6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9772B-F482-4D70-ACA1-5B773D5B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E7E1D-6452-4367-A923-F14E7C086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BDAEA1-3395-4003-A4F4-E25E686AD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F9B415-5B5C-4706-B968-4083365A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44E86C-C8A3-45B3-A45B-F37B29AB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BC3E89-B051-4EF8-85EC-8166B845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65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7C648-03BF-4C96-B4E3-C75F7013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334B43-B678-4621-81FA-2269850C8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EB4BA2-1AD2-4786-8732-6B6E9A96A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3015E6-86C4-4222-BA85-199048D1B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95C3D0-08FA-41F8-BF15-8C24973D0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44ACAC-A6CB-40C1-9C6E-86DFD49C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5539B-9F34-4A3E-BEC4-B5D29D9F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01DAE6-AB19-44B5-BA75-B0CA2D4E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26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EE566-5AAF-4A81-9CCA-3CF1AC160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5CD84E-D13B-4A91-A1ED-51FD7AEE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E2FB4C-681A-4DE2-908F-4011FA47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33C820-9843-4372-B5A0-AF95D109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66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8FBA4B-4A4B-40A2-808C-B5C67AC7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89A597-94A1-4F4D-90CA-D73976B3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FD116F-4A31-4DF0-B9C9-34B6D2EA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74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DF1AD-091B-4FC7-827F-E5FA0FD5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C6BC5C-EFB7-457F-990E-6A5EB3ABC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6008E5-0486-4D13-B8E3-B06DF7D4D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088F17-3895-4A50-B38F-EADEDEDB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D43365-EDB2-4F22-A29F-26B0B1CB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2819C5-023F-437A-BD34-B73B2DD6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0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C8670-8DDD-4DFE-A39F-297DCF9D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C3D2E9-44D0-4D64-8CCB-BD702677D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01A53C-FF74-4A6F-9129-ECBBC1230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083B48-76AC-4F25-AC4D-3CAC0D57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D98BF-B346-4419-9600-DDD0570D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9517C4-6A48-411E-B56F-4572B8D0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89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747540-69C7-4C20-9777-EF748C09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F53381-D2AC-48A7-BAF1-037FEEDA9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AF766-97E1-43B1-9AF1-6614D0E19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C5814-70EC-44AC-9403-9E319D4CA90A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463A2-7A0C-4D91-962C-64AEFF715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C17C2A-4D97-41E3-94AB-450D6DE1B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44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F3F98-4ADE-47FC-9D0D-22B80448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zh-CN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zh-CN" altLang="en-US" dirty="0"/>
              <a:t>五</a:t>
            </a:r>
            <a:r>
              <a:rPr lang="zh-CN" altLang="zh-CN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章</a:t>
            </a:r>
            <a:r>
              <a:rPr lang="en-US" altLang="zh-CN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函数逼近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D7D3A1-071B-4D97-B194-D2EAEED04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sz="3400" dirty="0"/>
              <a:t>给定条件，求满足这些条件的方程，通常有插值法（第三章介绍），及本章要介绍的函数逼近。</a:t>
            </a:r>
            <a:endParaRPr lang="en-US" altLang="zh-CN" sz="3400" dirty="0"/>
          </a:p>
          <a:p>
            <a:pPr>
              <a:lnSpc>
                <a:spcPct val="170000"/>
              </a:lnSpc>
            </a:pPr>
            <a:r>
              <a:rPr lang="zh-CN" altLang="en-US" sz="3400" dirty="0"/>
              <a:t>用</a:t>
            </a:r>
            <a:r>
              <a:rPr lang="zh-CN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简单函数</a:t>
            </a: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p(x)</a:t>
            </a:r>
            <a:r>
              <a:rPr lang="zh-CN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去近似一个给定在区间</a:t>
            </a: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[a, b]</a:t>
            </a:r>
            <a:r>
              <a:rPr lang="zh-CN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上的连续函数</a:t>
            </a: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zh-CN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，是函数逼近要研究的问题。</a:t>
            </a:r>
          </a:p>
          <a:p>
            <a:pPr>
              <a:lnSpc>
                <a:spcPct val="170000"/>
              </a:lnSpc>
            </a:pPr>
            <a:r>
              <a:rPr lang="zh-CN" alt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函数逼近分两类，一</a:t>
            </a:r>
            <a:r>
              <a:rPr lang="zh-CN" altLang="en-US" sz="3400" dirty="0"/>
              <a:t>是求解连续函数情况下，二是求解离散点情况下。</a:t>
            </a:r>
            <a:endParaRPr lang="en-US" altLang="zh-CN" sz="3400" dirty="0"/>
          </a:p>
          <a:p>
            <a:pPr>
              <a:lnSpc>
                <a:spcPct val="170000"/>
              </a:lnSpc>
            </a:pPr>
            <a:endParaRPr lang="en-US" altLang="zh-CN" sz="3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	</a:t>
            </a:r>
          </a:p>
          <a:p>
            <a:pPr marL="457200" lvl="1" indent="0"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260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C3B4E-FD5B-45CF-85B3-C2DF9A91E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FD60DB-4DC1-452A-A24C-98DDE3284D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法方程组的系数矩阵是：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FD60DB-4DC1-452A-A24C-98DDE3284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50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2D282-15A8-4C00-893D-9A611AC0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980379-25EB-4623-A36B-66320387E7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4663"/>
                <a:ext cx="10515600" cy="503274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例，定义内积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试在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=Span{1,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x}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中寻求对于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zh-CN" altLang="en-US" dirty="0"/>
                  <a:t>的最佳平方逼近元素</a:t>
                </a:r>
                <a:endParaRPr lang="en-US" altLang="zh-CN" dirty="0"/>
              </a:p>
              <a:p>
                <a:r>
                  <a:rPr lang="zh-CN" altLang="en-US" dirty="0"/>
                  <a:t>解：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(x)=1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φ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(x)=x</a:t>
                </a:r>
                <a:endParaRPr lang="zh-CN" altLang="zh-CN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ad>
                          <m:radPr>
                            <m:deg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zh-CN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zh-CN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zh-CN" altLang="zh-CN" dirty="0"/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980379-25EB-4623-A36B-66320387E7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4663"/>
                <a:ext cx="10515600" cy="5032741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002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8E8BF-621F-4599-8547-951969AE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49D31A-A295-4351-9E12-835F32C6B7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法方程组为：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</a:t>
                </a:r>
                <a:r>
                  <a:rPr lang="zh-CN" altLang="en-US" dirty="0"/>
                  <a:t>解得：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=4/15   c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=12/15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所求的最佳平方逼近元素为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p(x)=4/15+12/15x   0≤x ≤ 1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49D31A-A295-4351-9E12-835F32C6B7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838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1B5B9-0FBE-4E55-A775-CAC81384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第三节 曲线拟合的最小二乘法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2B256-8E77-4C7D-8BBC-3E0A689BE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已知有一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组数据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=0,1,…,m)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，欲建立关系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y=F(x)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使用离散点建立函数关系还有插值法，它有特定的要求，区别于这里介绍的方法。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这里并不要求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y=F(x)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经过所有的点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，而要求在给定值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，其误差  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=F(x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=0,1,…,m)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满足某种条件，例如按某种标准最小。</a:t>
            </a:r>
          </a:p>
        </p:txBody>
      </p:sp>
    </p:spTree>
    <p:extLst>
      <p:ext uri="{BB962C8B-B14F-4D97-AF65-F5344CB8AC3E}">
        <p14:creationId xmlns:p14="http://schemas.microsoft.com/office/powerpoint/2010/main" val="901375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F7BD5-BE34-483B-B036-71A23664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177E00-3F0C-48C0-B7C1-2941F4A260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定义：对给定的一组数据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=0,1,…,m)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，要求在函数类</a:t>
                </a:r>
                <a:b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中找一个函数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y=S*(x)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，使误差平方和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zh-CN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dirty="0"/>
                  <a:t>这里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  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此即是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曲线拟合的最小二乘法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177E00-3F0C-48C0-B7C1-2941F4A260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b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6873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EF969-23F4-49F0-8292-EED74B95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4A67C0-096C-4249-9012-02189922FE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一般地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S(x)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的形式要依所研究的问题的运动规律及所得到的观测数据而确定。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次多项式，则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S(x)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就是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次多项式。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推广最小二乘法：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)[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这里，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[a, b]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上的权函数。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4A67C0-096C-4249-9012-02189922FE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564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E22E5-FCC2-4698-9A77-23A8459D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8EDC70-21D5-4B08-8BA1-D180FF96E0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zh-CN" altLang="en-US" dirty="0"/>
                  <a:t>记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)≡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则可得到</a:t>
                </a:r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≡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称为法方程组，可写成矩阵形式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Ga=d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a=(a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,a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,…,a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d=(d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,d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/>
                  <a:t> 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8EDC70-21D5-4B08-8BA1-D180FF96E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010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87DFB-67A3-456C-8DBB-11E51E68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356428-934D-4A26-92CF-60693AB16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线性无关，故上述方程组存在唯一解</a:t>
                </a:r>
                <a:endParaRPr lang="en-US" altLang="zh-CN" i="1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(k=0,1,…,n)</a:t>
                </a:r>
                <a:endParaRPr lang="zh-CN" altLang="zh-CN" dirty="0"/>
              </a:p>
              <a:p>
                <a:r>
                  <a:rPr lang="zh-CN" altLang="en-US" dirty="0"/>
                  <a:t>从而得到函数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的最小二乘解为：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356428-934D-4A26-92CF-60693AB16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293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832AA-2AE0-4EC6-8E85-1D115E2C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66442B-C397-4333-A7FB-7DE871B24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4852" y="1065985"/>
                <a:ext cx="10515600" cy="503274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例：已知数据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解：由对初始数据的分析得知，这些点位于一条直线附近，故以一次方程作拟合曲线。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(x)=1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φ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(x)=x</a:t>
                </a:r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66442B-C397-4333-A7FB-7DE871B24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4852" y="1065985"/>
                <a:ext cx="10515600" cy="5032741"/>
              </a:xfrm>
              <a:blipFill>
                <a:blip r:embed="rId2"/>
                <a:stretch>
                  <a:fillRect l="-1043" t="-970" b="-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0F1ECC0-8520-4A87-91F0-4BD425B23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531099"/>
              </p:ext>
            </p:extLst>
          </p:nvPr>
        </p:nvGraphicFramePr>
        <p:xfrm>
          <a:off x="1997770" y="2010584"/>
          <a:ext cx="812800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5614834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2775366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830141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048569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131107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4353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x</a:t>
                      </a:r>
                      <a:r>
                        <a:rPr lang="en-US" altLang="zh-CN" sz="2400" baseline="-25000" dirty="0"/>
                        <a:t>i</a:t>
                      </a:r>
                      <a:endParaRPr lang="zh-CN" alt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46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y</a:t>
                      </a:r>
                      <a:r>
                        <a:rPr lang="en-US" altLang="zh-CN" sz="2400" baseline="-25000" dirty="0" err="1"/>
                        <a:t>i</a:t>
                      </a:r>
                      <a:endParaRPr lang="zh-CN" alt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4.5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8.5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20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2400" dirty="0"/>
                        <a:t>ω</a:t>
                      </a:r>
                      <a:r>
                        <a:rPr lang="en-US" altLang="zh-CN" sz="2400" baseline="-25000" dirty="0" err="1"/>
                        <a:t>i</a:t>
                      </a:r>
                      <a:endParaRPr lang="zh-CN" alt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092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193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A51B0-C7AB-4D67-96B0-2AF7CD84B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078137-C952-4BFD-AAFC-13279BDE59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74</m:t>
                        </m:r>
                      </m:e>
                    </m:nary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47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145.5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得到法方程组为：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74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145.5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解为：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=2.5648</m:t>
                            </m:r>
                          </m:e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=1.2037</m:t>
                            </m:r>
                          </m:e>
                        </m:eqArr>
                      </m:e>
                    </m:d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078137-C952-4BFD-AAFC-13279BDE59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32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2277D-6C95-4834-8750-925D224E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第二节 函数的最佳平方逼近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649149-FB77-4579-BBE7-67400B3DBE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设函数组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(x), … 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都是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[a, b]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上的连续函数，并在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[a, b]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上线性无关，以此函数组为基底，生成空间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C[a, b]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的一个子空间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=Span{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(x), … 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 }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中的任一个元素为：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649149-FB77-4579-BBE7-67400B3DBE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099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36C89-0C0D-4B51-9E2B-C2BAD5205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课堂习题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3BE3B7-1D0C-48CF-86D8-A089A3C2E3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zh-CN" dirty="0"/>
                  <a:t>定义</a:t>
                </a:r>
                <a:r>
                  <a:rPr lang="zh-CN" altLang="en-US" dirty="0"/>
                  <a:t>内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积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zh-CN" dirty="0"/>
                  <a:t>在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H=Span{1,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</a:t>
                </a:r>
                <a:r>
                  <a:rPr lang="zh-CN" altLang="zh-CN" dirty="0"/>
                  <a:t>中</a:t>
                </a:r>
                <a:r>
                  <a:rPr lang="zh-CN" altLang="en-US" dirty="0"/>
                  <a:t>，</a:t>
                </a:r>
                <a:r>
                  <a:rPr lang="zh-CN" altLang="zh-CN" dirty="0"/>
                  <a:t>求对于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的最佳平方逼近元素。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3BE3B7-1D0C-48CF-86D8-A089A3C2E3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672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50B64-B611-4489-8037-6F4C928C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课堂习题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460E9D-66ED-4DF2-B506-E422FA17B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已知数据表如下：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使用最小二乘法求形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y=a+bx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的近</a:t>
            </a:r>
            <a:r>
              <a:rPr lang="zh-CN" altLang="zh-CN" dirty="0"/>
              <a:t>似公式。</a:t>
            </a:r>
          </a:p>
          <a:p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D9E4599-CE8B-4A95-84FA-E61BC101D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575186"/>
              </p:ext>
            </p:extLst>
          </p:nvPr>
        </p:nvGraphicFramePr>
        <p:xfrm>
          <a:off x="2273466" y="1958900"/>
          <a:ext cx="6076452" cy="115487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012742">
                  <a:extLst>
                    <a:ext uri="{9D8B030D-6E8A-4147-A177-3AD203B41FA5}">
                      <a16:colId xmlns:a16="http://schemas.microsoft.com/office/drawing/2014/main" val="1049174334"/>
                    </a:ext>
                  </a:extLst>
                </a:gridCol>
                <a:gridCol w="1012742">
                  <a:extLst>
                    <a:ext uri="{9D8B030D-6E8A-4147-A177-3AD203B41FA5}">
                      <a16:colId xmlns:a16="http://schemas.microsoft.com/office/drawing/2014/main" val="1149996720"/>
                    </a:ext>
                  </a:extLst>
                </a:gridCol>
                <a:gridCol w="1012742">
                  <a:extLst>
                    <a:ext uri="{9D8B030D-6E8A-4147-A177-3AD203B41FA5}">
                      <a16:colId xmlns:a16="http://schemas.microsoft.com/office/drawing/2014/main" val="3129111568"/>
                    </a:ext>
                  </a:extLst>
                </a:gridCol>
                <a:gridCol w="1012742">
                  <a:extLst>
                    <a:ext uri="{9D8B030D-6E8A-4147-A177-3AD203B41FA5}">
                      <a16:colId xmlns:a16="http://schemas.microsoft.com/office/drawing/2014/main" val="1821472769"/>
                    </a:ext>
                  </a:extLst>
                </a:gridCol>
                <a:gridCol w="1012742">
                  <a:extLst>
                    <a:ext uri="{9D8B030D-6E8A-4147-A177-3AD203B41FA5}">
                      <a16:colId xmlns:a16="http://schemas.microsoft.com/office/drawing/2014/main" val="3738378266"/>
                    </a:ext>
                  </a:extLst>
                </a:gridCol>
                <a:gridCol w="1012742">
                  <a:extLst>
                    <a:ext uri="{9D8B030D-6E8A-4147-A177-3AD203B41FA5}">
                      <a16:colId xmlns:a16="http://schemas.microsoft.com/office/drawing/2014/main" val="1708031247"/>
                    </a:ext>
                  </a:extLst>
                </a:gridCol>
              </a:tblGrid>
              <a:tr h="5088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x</a:t>
                      </a:r>
                      <a:r>
                        <a:rPr lang="en-US" sz="2000" kern="100" baseline="-25000" dirty="0">
                          <a:effectLst/>
                        </a:rPr>
                        <a:t>i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7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13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20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26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8894148"/>
                  </a:ext>
                </a:extLst>
              </a:tr>
              <a:tr h="6460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y</a:t>
                      </a:r>
                      <a:r>
                        <a:rPr lang="en-US" sz="2000" kern="100" baseline="-25000" dirty="0" err="1">
                          <a:effectLst/>
                        </a:rPr>
                        <a:t>i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1</a:t>
                      </a:r>
                      <a:r>
                        <a:rPr lang="en-US" sz="2000" kern="100" dirty="0">
                          <a:effectLst/>
                        </a:rPr>
                        <a:t>.0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14</a:t>
                      </a:r>
                      <a:r>
                        <a:rPr lang="en-US" sz="2000" kern="100" dirty="0">
                          <a:effectLst/>
                        </a:rPr>
                        <a:t>.3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31</a:t>
                      </a:r>
                      <a:r>
                        <a:rPr lang="en-US" sz="2000" kern="100" dirty="0">
                          <a:effectLst/>
                        </a:rPr>
                        <a:t>.0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55</a:t>
                      </a:r>
                      <a:r>
                        <a:rPr lang="en-US" sz="2000" kern="100" dirty="0">
                          <a:effectLst/>
                        </a:rPr>
                        <a:t>.3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79</a:t>
                      </a:r>
                      <a:r>
                        <a:rPr lang="en-US" sz="2000" kern="100" dirty="0">
                          <a:effectLst/>
                        </a:rPr>
                        <a:t>.8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4923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45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D608B-6848-4EE3-A0C2-03851D1C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E8FC37-3956-41D3-B43B-F57B708340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空间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C[a, b]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中的任意两个函数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，定义内积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其中，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ρ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[a, b]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上的一个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权函数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E8FC37-3956-41D3-B43B-F57B708340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97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9CD6D-7487-41DA-860D-D2695C0A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F6F334-67BB-4D26-8D94-B1776C04E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定义：对于给定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的函数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C[a, b]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，若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(x) 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H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，满足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则称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(x)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为子空间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H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中对于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f(x)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最佳平方逼近元素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特别地，如果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(x)=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j=0,1,…,n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，则满足上述条件的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(x) 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H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，可称为函数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f(x)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在区间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[a, b]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上带权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ρ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最佳平方逼近多项式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注：定义中是对于所有的元素求其中最小的一个，无穷集之中如何验证是最小值？穷举法是不可行的。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F6F334-67BB-4D26-8D94-B1776C04E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78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6D57E-048C-4E7E-A1D4-9E956901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CECB75-8A8D-4F67-B574-AD88544D0D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定理：设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C[a, b]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(x) 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H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是子空间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H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中对于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f(x)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的最佳平方逼近元素的充分必要条件是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j=0,1,…,n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或对任一个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p(x) 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H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，总有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证明：必要性，用反证法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设存在一个函数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(x) 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H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，使得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m:rPr>
                            <m:nor/>
                          </m:rPr>
                          <a:rPr lang="en-US" altLang="zh-CN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k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≠0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CECB75-8A8D-4F67-B574-AD88544D0D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406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C3B43-01A8-4437-AFC0-1BFCE8EE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28D8C3-5608-4BEC-9707-F8448401A5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首先，可知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Hn</m:t>
                    </m:r>
                  </m:oMath>
                </a14:m>
                <a:r>
                  <a:rPr lang="zh-CN" altLang="en-US" dirty="0"/>
                  <a:t>，（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(x) 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H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且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(x) 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H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（将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的值代入</a:t>
                </a:r>
                <a:r>
                  <a:rPr lang="zh-CN" altLang="en-US" dirty="0"/>
                  <a:t>）利用内积性质，得到：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(f-q, f-q) = (f-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f-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  <m:d>
                      <m:dPr>
                        <m:ctrlPr>
                          <a:rPr lang="zh-CN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这表明，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p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(x)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不是最佳平方逼近元素，矛盾。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28D8C3-5608-4BEC-9707-F8448401A5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92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2EA85-8F24-44AA-8967-F2C7984F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46B1DC-4F87-4ECE-8269-1DA74FD01A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zh-CN" altLang="en-US" dirty="0"/>
                  <a:t>充分性，设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 </a:t>
                </a:r>
                <a:r>
                  <a:rPr lang="en-US" altLang="zh-CN" dirty="0"/>
                  <a:t>(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j=0,1,…,n)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成立，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对任意的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p(x) 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H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zh-CN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zh-CN" altLang="en-US"/>
                          <m:t> </m:t>
                        </m:r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i="1"/>
                          <m:t> </m:t>
                        </m:r>
                      </m:e>
                    </m:d>
                  </m:oMath>
                </a14:m>
                <a:r>
                  <a:rPr lang="en-US" altLang="zh-CN" dirty="0"/>
                  <a:t>=0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7030A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zh-CN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/>
                  <a:t>≥</a:t>
                </a:r>
                <a:r>
                  <a:rPr lang="en-US" altLang="zh-CN" dirty="0"/>
                  <a:t>0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所以，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/>
                  <a:t>≥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，因而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*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(x)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H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中对于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f(x)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的最佳平逼近元素。</a:t>
                </a:r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46B1DC-4F87-4ECE-8269-1DA74FD01A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60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E3E2E-FE28-418B-B1AC-113F0FAE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FDECC9-CA41-404F-AB4F-DE2D807E76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定理：设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C[a, b]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，则在子空间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H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中对于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f(x)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的最佳平方逼近元素是唯一的。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证明：假设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p(x)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、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q(x)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都是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H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中对于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f(x)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的最佳平方逼近元素，则根据前一定理（第二个表示），有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因而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zh-CN" dirty="0"/>
                  <a:t> =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=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zh-CN" dirty="0"/>
                  <a:t>=0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可知，在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区间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[a, b]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上有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p(x)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≡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q(x)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FDECC9-CA41-404F-AB4F-DE2D807E76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927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40E2A-9F36-496B-BD8E-4FB3DEF9A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求最佳平方逼近元素的方法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E04CF2-61CE-4183-814B-CDAEE8C7E7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求最佳平方逼近元素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，就是求它所含的系数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因为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由充要条件：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0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故有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=0,1,…,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这是一个以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、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未知数的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n+1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阶</a:t>
                </a:r>
                <a:r>
                  <a:rPr lang="zh-CN" altLang="en-US" dirty="0"/>
                  <a:t>线性方程组，称为法方程组，或正规方程组。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E04CF2-61CE-4183-814B-CDAEE8C7E7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42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994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8244</TotalTime>
  <Words>1495</Words>
  <Application>Microsoft Office PowerPoint</Application>
  <PresentationFormat>宽屏</PresentationFormat>
  <Paragraphs>149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第五章 函数逼近</vt:lpstr>
      <vt:lpstr>第二节 函数的最佳平方逼近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求最佳平方逼近元素的方法</vt:lpstr>
      <vt:lpstr>PowerPoint 演示文稿</vt:lpstr>
      <vt:lpstr>示例</vt:lpstr>
      <vt:lpstr>PowerPoint 演示文稿</vt:lpstr>
      <vt:lpstr>第三节 曲线拟合的最小二乘法</vt:lpstr>
      <vt:lpstr>PowerPoint 演示文稿</vt:lpstr>
      <vt:lpstr>PowerPoint 演示文稿</vt:lpstr>
      <vt:lpstr>PowerPoint 演示文稿</vt:lpstr>
      <vt:lpstr>PowerPoint 演示文稿</vt:lpstr>
      <vt:lpstr>示例</vt:lpstr>
      <vt:lpstr>PowerPoint 演示文稿</vt:lpstr>
      <vt:lpstr>课堂习题1</vt:lpstr>
      <vt:lpstr>课堂习题2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计算方法</dc:title>
  <dc:creator>xinyw</dc:creator>
  <cp:lastModifiedBy>公能日新</cp:lastModifiedBy>
  <cp:revision>324</cp:revision>
  <dcterms:created xsi:type="dcterms:W3CDTF">2020-02-06T13:42:36Z</dcterms:created>
  <dcterms:modified xsi:type="dcterms:W3CDTF">2020-09-07T14:29:00Z</dcterms:modified>
</cp:coreProperties>
</file>