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60" autoAdjust="0"/>
    <p:restoredTop sz="86386" autoAdjust="0"/>
  </p:normalViewPr>
  <p:slideViewPr>
    <p:cSldViewPr snapToGrid="0">
      <p:cViewPr varScale="1">
        <p:scale>
          <a:sx n="59" d="100"/>
          <a:sy n="59" d="100"/>
        </p:scale>
        <p:origin x="504" y="78"/>
      </p:cViewPr>
      <p:guideLst/>
    </p:cSldViewPr>
  </p:slideViewPr>
  <p:outlineViewPr>
    <p:cViewPr>
      <p:scale>
        <a:sx n="33" d="100"/>
        <a:sy n="33" d="100"/>
      </p:scale>
      <p:origin x="0" y="-641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6A4C9A-2F47-49ED-8CBC-A1CB1741A54B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48680-B735-4C80-A383-57FE795C4F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106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658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596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266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48680-B735-4C80-A383-57FE795C4F3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828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F44933-5E95-4578-9229-E6360A797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29FD3F-8B0B-41B0-87CF-65D1F0A00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632797-5309-402A-BEF5-6B2494662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E3EACF-0EA5-463A-91B1-5913CAC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E24649-51FA-492B-8BD3-AC7FA4695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81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21475-6EC0-4AD5-B7CE-246D3BCBF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E2D7176-083E-4F6F-9C7E-C71AA4707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A1335-5421-404B-8049-080FB02AA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3AD4BC-285D-4602-94D5-F73FE092E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FBB4D-5E7E-4AE7-A97A-F9C62F51C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090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4931682-6BB5-429C-B5F5-B52CBCD47A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C779E4-D90D-49AA-9ACF-F2A525DAF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E89B5E-A4AE-4E04-9169-EC31DD22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95636-4315-473B-8676-C8A51407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E57FDF-4A4E-4F15-BE15-2C898382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19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68789-67DB-4818-BE58-54DDC2E48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971" y="359946"/>
            <a:ext cx="10515600" cy="642182"/>
          </a:xfrm>
        </p:spPr>
        <p:txBody>
          <a:bodyPr>
            <a:normAutofit/>
          </a:bodyPr>
          <a:lstStyle>
            <a:lvl1pPr algn="ctr">
              <a:defRPr sz="3200">
                <a:latin typeface="宋体" panose="02010600030101010101" pitchFamily="2" charset="-122"/>
                <a:ea typeface="宋体" panose="0201060003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0A763C-D894-40BD-BEE9-06ABF41DC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222"/>
            <a:ext cx="10515600" cy="5032741"/>
          </a:xfrm>
        </p:spPr>
        <p:txBody>
          <a:bodyPr/>
          <a:lstStyle>
            <a:lvl1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>
              <a:lnSpc>
                <a:spcPct val="130000"/>
              </a:lnSpc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7B642F-F65F-4502-926C-B7B850A1E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669D4-2214-4DD8-89C6-F1B6392C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EDC3EE-DE70-4381-836C-D10CBF53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6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6B345-E20F-419C-9443-0885FC07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D722B-211B-43B3-9137-7E1119D5B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1C0CC-E295-444A-8823-18E161CAA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A70A-E1B0-44BA-BD51-730260963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AC88C-8CEA-43D2-9872-217C42240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60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9772B-F482-4D70-ACA1-5B773D5B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6E7E1D-6452-4367-A923-F14E7C086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EBDAEA1-3395-4003-A4F4-E25E686AD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F9B415-5B5C-4706-B968-4083365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44E86C-C8A3-45B3-A45B-F37B29AB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BC3E89-B051-4EF8-85EC-8166B8450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65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F7C648-03BF-4C96-B4E3-C75F7013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334B43-B678-4621-81FA-2269850C8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EB4BA2-1AD2-4786-8732-6B6E9A96A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3015E6-86C4-4222-BA85-199048D1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095C3D0-08FA-41F8-BF15-8C24973D06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644ACAC-A6CB-40C1-9C6E-86DFD49CD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5539B-9F34-4A3E-BEC4-B5D29D9F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01DAE6-AB19-44B5-BA75-B0CA2D4EA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262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EE566-5AAF-4A81-9CCA-3CF1AC160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5CD84E-D13B-4A91-A1ED-51FD7AEE9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E2FB4C-681A-4DE2-908F-4011FA47C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33C820-9843-4372-B5A0-AF95D1092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662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FBA4B-4A4B-40A2-808C-B5C67AC7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89A597-94A1-4F4D-90CA-D73976B30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D116F-4A31-4DF0-B9C9-34B6D2EA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74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1DF1AD-091B-4FC7-827F-E5FA0FD5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C6BC5C-EFB7-457F-990E-6A5EB3AB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6008E5-0486-4D13-B8E3-B06DF7D4D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088F17-3895-4A50-B38F-EADEDEDB4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D43365-EDB2-4F22-A29F-26B0B1CBB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2819C5-023F-437A-BD34-B73B2DD62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440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BC8670-8DDD-4DFE-A39F-297DCF9DB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5C3D2E9-44D0-4D64-8CCB-BD702677D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01A53C-FF74-4A6F-9129-ECBBC1230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083B48-76AC-4F25-AC4D-3CAC0D5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CD98BF-B346-4419-9600-DDD0570DD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9517C4-6A48-411E-B56F-4572B8D0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896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F747540-69C7-4C20-9777-EF748C09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F53381-D2AC-48A7-BAF1-037FEED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AF766-97E1-43B1-9AF1-6614D0E19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C5814-70EC-44AC-9403-9E319D4CA90A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463A2-7A0C-4D91-962C-64AEFF715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C17C2A-4D97-41E3-94AB-450D6DE1B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6C8F6-8039-40D7-B807-9E0A390447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4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F3F98-4ADE-47FC-9D0D-22B804484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六</a:t>
            </a:r>
            <a:r>
              <a:rPr lang="zh-CN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章</a:t>
            </a:r>
            <a:r>
              <a:rPr lang="en-US" altLang="zh-CN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kern="1200" dirty="0"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方程求根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很多方程的求解没有相应的求解公式，本章讨论单变量非线性方程的求解，采用数值方式求解</a:t>
                </a:r>
                <a:endParaRPr lang="en-US" altLang="zh-CN" sz="3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设非线性方程　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sz="3400" dirty="0"/>
              </a:p>
              <a:p>
                <a:pPr marL="0" indent="0">
                  <a:lnSpc>
                    <a:spcPct val="170000"/>
                  </a:lnSpc>
                  <a:buNone/>
                </a:pPr>
                <a:r>
                  <a:rPr lang="en-US" altLang="zh-CN" sz="3400" dirty="0"/>
                  <a:t>	</a:t>
                </a:r>
                <a:r>
                  <a:rPr lang="zh-CN" altLang="en-US" sz="3400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zh-CN" altLang="zh-CN" sz="3400" dirty="0"/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方程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3400" dirty="0"/>
                  <a:t>的根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称为函数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的零点。也就是有：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70000"/>
                  </a:lnSpc>
                </a:pPr>
                <a:r>
                  <a:rPr lang="zh-CN" altLang="en-US" sz="3400" dirty="0"/>
                  <a:t>若有 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zh-CN" altLang="zh-CN" sz="3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sz="3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400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altLang="zh-CN" sz="3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4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3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zh-CN" altLang="zh-CN" sz="3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sz="3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4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3400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zh-CN" altLang="en-US" sz="3400" dirty="0"/>
                  <a:t>，则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34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称为函数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重零点或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重根，</a:t>
                </a:r>
                <a:r>
                  <a:rPr lang="en-US" altLang="zh-CN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m=1</a:t>
                </a:r>
                <a:r>
                  <a:rPr lang="zh-CN" altLang="en-US" sz="3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时称为单根。</a:t>
                </a:r>
                <a:endParaRPr lang="en-US" altLang="zh-CN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</a:p>
              <a:p>
                <a:pPr marL="457200" lvl="1" indent="0">
                  <a:buNone/>
                </a:pPr>
                <a:endParaRPr lang="zh-CN" altLang="en-US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D7D3A1-071B-4D97-B194-D2EAEED04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600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B43514-B510-4F93-8FD1-8FA23DD12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AF7D8-A71D-43A8-AC68-00EDE27DB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：设函数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满足条件：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b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存在正数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L&lt;1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，使对任意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|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)|</a:t>
            </a:r>
            <a:r>
              <a:rPr lang="en-US" altLang="zh-CN" dirty="0"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L&lt;1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则迭代过程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对于任意初值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均收敛于方程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，且误差估计为：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/(1-L)|x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530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2C50-2199-4B8A-BE7E-4A0EB224C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7A698A-164C-437A-8069-4118070E3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证明</a:t>
                </a:r>
                <a:r>
                  <a:rPr lang="zh-CN" altLang="en-US" dirty="0"/>
                  <a:t>：收敛性由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保证。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L|x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≤…</a:t>
                </a:r>
                <a:r>
                  <a:rPr lang="en-US" altLang="zh-CN" dirty="0">
                    <a:highlight>
                      <a:srgbClr val="FFFF00"/>
                    </a:highlight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对任意正整数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|</a:t>
                </a:r>
                <a:r>
                  <a:rPr lang="en-US" altLang="zh-CN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:r>
                  <a:rPr lang="en-US" altLang="zh-CN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k+p-2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+…+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   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k+p-1</a:t>
                </a:r>
                <a:r>
                  <a:rPr lang="en-US" altLang="zh-CN" dirty="0">
                    <a:highlight>
                      <a:srgbClr val="FFFF00"/>
                    </a:highlight>
                    <a:cs typeface="Times New Roman" panose="02020603050405020304" pitchFamily="18" charset="0"/>
                  </a:rPr>
                  <a:t>+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k+p-2</a:t>
                </a:r>
                <a:r>
                  <a:rPr lang="en-US" altLang="zh-CN" dirty="0">
                    <a:highlight>
                      <a:srgbClr val="FFFF00"/>
                    </a:highlight>
                    <a:cs typeface="Times New Roman" panose="02020603050405020304" pitchFamily="18" charset="0"/>
                  </a:rPr>
                  <a:t>+…+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</a:t>
                </a:r>
                <a:r>
                  <a:rPr lang="en-US" altLang="zh-CN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sz="4000" b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4000" b="1" baseline="30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4000" b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/(1-L)|x</a:t>
                </a:r>
                <a:r>
                  <a:rPr lang="en-US" altLang="zh-CN" sz="4000" b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4000" b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sz="4000" b="1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sz="4000" b="1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在上式中，令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p→∞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，有 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则有，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zh-CN" altLang="en-US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/(1-L)|x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</a:p>
              <a:p>
                <a:pPr marL="0" indent="0">
                  <a:buNone/>
                </a:pP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B7A698A-164C-437A-8069-4118070E3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970" r="-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401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EED60-ED80-45F4-95EE-017FE76E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4DDE4A-3C0F-4DBE-980C-C4EA23DA1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：如果存在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的某个邻域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|x- 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，使迭代过程</a:t>
            </a:r>
            <a:b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对于任意初值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均收敛，则称迭代过程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在根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邻近具有局部收敛性。</a:t>
            </a:r>
          </a:p>
        </p:txBody>
      </p:sp>
    </p:spTree>
    <p:extLst>
      <p:ext uri="{BB962C8B-B14F-4D97-AF65-F5344CB8AC3E}">
        <p14:creationId xmlns:p14="http://schemas.microsoft.com/office/powerpoint/2010/main" val="185267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F47EB-88A7-4326-97C6-73224E58A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B9F940-DE35-42E1-B7E5-6E0C2A77A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：设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为方程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的根，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的邻近连续，且</a:t>
            </a:r>
            <a:b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)|&lt;1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，则迭代过程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邻近具有局部收敛性。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证明：由连续函数的性质，存在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的某个邻域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|x- 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，使对于任意的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，成立：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	|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(x)|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L&lt;1</a:t>
            </a: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而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(x)-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 =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(x)-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| 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L|x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 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|x- x</a:t>
            </a:r>
            <a:r>
              <a:rPr lang="en-US" altLang="zh-CN" baseline="30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dirty="0">
                <a:highlight>
                  <a:srgbClr val="FFFF00"/>
                </a:highlight>
                <a:cs typeface="Times New Roman" panose="02020603050405020304" pitchFamily="18" charset="0"/>
              </a:rPr>
              <a:t>≤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即，对于任意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，总有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，则由定理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可知，对任意初始值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均收敛。</a:t>
            </a:r>
            <a:endParaRPr lang="en-US" altLang="zh-C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2DD31-FDAA-4C84-AEF7-77B1956B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2F3987-4591-425C-8D1F-33B2ED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例：求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x=e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x=0.5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附近 的一个根，要求精度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-5</a:t>
            </a:r>
            <a:endParaRPr lang="zh-CN" alt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5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02632-24AF-4E3C-949B-1F69EC93E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迭代收敛的速度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B2BDB-B76F-4B4C-A8C9-F7E33A93D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迭代法中的收敛速度是很关键的</a:t>
            </a:r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的某个预测值，迭代一次后，得到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/>
              <a:t>由微分中值定理，有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)-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其中，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介于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809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0184A-8852-4101-AE69-A23AF7C77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23B91-0D8C-4E54-B2D1-8839AA398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改变不大，可以认为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近似于某个常数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≈L(x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Lx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(L-1)≈Lx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buNone/>
            </a:pP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/(1-L) – Lx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/(1-L)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希望用 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≈ 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/(1-L) – Lx</a:t>
            </a:r>
            <a:r>
              <a:rPr lang="en-US" altLang="zh-CN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/(1-L)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来近似，能得到比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更好的值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≈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/(1-L) – L/(1-L)x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+L/(1-L)(x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436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81EF0-EF06-42D3-99B0-C816DDE25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D7A871-9163-486B-908D-1FB475535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由此，迭代算法表示为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4D7A871-9163-486B-908D-1FB475535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060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F48E1-9C63-4F78-80D4-07251023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06ACE-4B28-4A63-A8C8-B91385BB2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进一步的，需要消去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≈L(x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≈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消去</a:t>
                </a:r>
                <a:r>
                  <a:rPr lang="en-US" altLang="zh-CN" dirty="0"/>
                  <a:t>L</a:t>
                </a:r>
                <a:r>
                  <a:rPr lang="zh-CN" altLang="en-US" dirty="0"/>
                  <a:t>：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9606ACE-4B28-4A63-A8C8-B91385BB2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97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F51405-31A1-4DAB-AC3E-3266789A5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Aitken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6F2787-309C-403D-BE14-25BE57E009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整理得：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dirty="0"/>
                  <a:t>     </a:t>
                </a:r>
                <a:r>
                  <a:rPr lang="zh-CN" altLang="en-US" dirty="0"/>
                  <a:t>（右侧的值记为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埃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特金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Aitken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</a:t>
                </a:r>
                <a:r>
                  <a:rPr lang="zh-CN" altLang="en-US" dirty="0"/>
                  <a:t>：由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得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到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然后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计算：</m:t>
                    </m:r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>
                  <a:solidFill>
                    <a:srgbClr val="FF0000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D6F2787-309C-403D-BE14-25BE57E009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461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8DCFE-4FA3-400A-A05F-C2AB1F54B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第一节 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E1128-5C22-402C-9928-A79C5C20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设函数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连续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f(a)*f(b)&lt;0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，根据连续函数的性质可知，方程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内一定有实零点（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有实根）。相应地，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的有根区间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，取其中点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，检查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的符号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如果同号，说明根在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如果异号，说明根在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继续这个过程</a:t>
            </a:r>
          </a:p>
        </p:txBody>
      </p:sp>
    </p:spTree>
    <p:extLst>
      <p:ext uri="{BB962C8B-B14F-4D97-AF65-F5344CB8AC3E}">
        <p14:creationId xmlns:p14="http://schemas.microsoft.com/office/powerpoint/2010/main" val="1732313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7D4D85-B1FF-40A4-8972-FA0E685DA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DCCE5C-0324-47F4-B879-757D97AC14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含义：在原序列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的基础上，得到新的序列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</a:p>
              <a:p>
                <a:r>
                  <a: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新序列的收敛速度，比原序列的收敛速度更快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DCCE5C-0324-47F4-B879-757D97AC14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319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12F13-89D8-4997-B261-483C5FB8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Steffensen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349D9-43BB-4B8C-8396-CA87A73FF6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将埃特金方法与方程迭代求根方法结合：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则得到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Steffensen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迭代法：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35349D9-43BB-4B8C-8396-CA87A73FF6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557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84F589-3906-4CA8-B14A-F0143AB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3EB30-A700-4336-B167-E5025BB9EA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也可以写为另一种形式：</a:t>
                </a:r>
                <a:endParaRPr lang="en-US" altLang="zh-CN" dirty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dirty="0"/>
                  <a:t>若将迭代方程表示为：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dirty="0"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ψ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13EB30-A700-4336-B167-E5025BB9EA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64897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0677E-CD14-4BEA-A0AA-D55F1EBB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第三节 牛顿法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FB2BA2-9EA3-45AA-9974-5B925ADA0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对于方程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迭代公式为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FFB2BA2-9EA3-45AA-9974-5B925ADA0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74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8B0831-072F-4293-9356-BC9181D20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6C502B-F7AB-48A1-8F92-558D45B885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定义：设迭代方程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收敛于方程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，如果迭代误差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k→∞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时成立下列渐近关系式：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是一个常数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则称该迭代过程是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阶收敛的。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时，称为线性收敛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p&gt;1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时，称为超线性收敛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p=2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时，称为平方收敛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86C502B-F7AB-48A1-8F92-558D45B885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 r="-9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52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E552F-C6FA-4813-9013-3FDBF542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560E8E-D3E3-4B4C-A3D9-6E12CCD65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：对于迭代过程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k+1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，如果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在所求根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的邻近连续，并且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)=…=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(p-1)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   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φ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)≠0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则该迭代过程在点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邻近是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阶收敛的。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94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BC83A6-7621-4FD4-92D8-8A72F613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07528-4370-4588-A9FB-DF092A349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：设函数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m(&gt;2)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阶连续导数，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是方程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f(x)=0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的单根，则当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充分接近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时，牛顿法收敛，且至少为二阶收敛。</a:t>
                </a:r>
              </a:p>
              <a:p>
                <a:r>
                  <a:rPr lang="zh-CN" altLang="en-US" dirty="0"/>
                  <a:t>证明：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牛顿迭代函数：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′′(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num>
                      <m:den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′(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′(</m:t>
                    </m:r>
                    <m:r>
                      <m:rPr>
                        <m:nor/>
                      </m:rPr>
                      <a:rPr lang="en-US" altLang="zh-CN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baseline="30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altLang="zh-CN" dirty="0"/>
                  <a:t>0</a:t>
                </a:r>
                <a:r>
                  <a:rPr lang="zh-CN" altLang="en-US" dirty="0"/>
                  <a:t>，至少是二阶收敛的。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0507528-4370-4588-A9FB-DF092A349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7848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668287-A4CE-4F9F-A518-786F8BC79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1E12-7C59-451B-9972-660B8B6120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zh-CN" altLang="en-US" dirty="0"/>
                  <a:t>选初始点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计算 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zh-CN" altLang="zh-CN" i="1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            </a:t>
                </a:r>
                <a:r>
                  <a:rPr lang="zh-CN" altLang="en-US" dirty="0"/>
                  <a:t>通常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可取</a:t>
                </a:r>
                <a:r>
                  <a:rPr lang="en-US" altLang="zh-CN" dirty="0"/>
                  <a:t>1</a:t>
                </a:r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如果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|&lt;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，或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|f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|&lt;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，则结束，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即为根，否则执行下步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迭代次数加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，若次数大于预定的次数，或者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，则方法失败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否则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，继续迭代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2B61E12-7C59-451B-9972-660B8B6120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727" b="-1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981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D2969E-4198-48C6-A077-BDFBBED9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第四节 弦截法与抛物线法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6D716-5435-45F8-A7F8-8D15164DD1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使用函数值替代导数值，以避开导数计算。</a:t>
                </a:r>
                <a:endParaRPr lang="en-US" altLang="zh-CN" dirty="0"/>
              </a:p>
              <a:p>
                <a:r>
                  <a:rPr lang="zh-CN" altLang="en-US" dirty="0"/>
                  <a:t>对于方程　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弦截法迭代公式为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m:rPr>
                        <m:nor/>
                      </m:rPr>
                      <a:rPr lang="en-US" altLang="zh-CN"/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m:rPr>
                        <m:nor/>
                      </m:rPr>
                      <a:rPr lang="en-US" altLang="zh-CN"/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  （同学们可以找出这个公式和牛顿公式的差异，看看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导数</a:t>
                </a:r>
                <a:r>
                  <a:rPr lang="zh-CN" altLang="en-US" dirty="0"/>
                  <a:t>是用什么取代的，这实际上是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差商</a:t>
                </a:r>
                <a:r>
                  <a:rPr lang="zh-CN" altLang="en-US" dirty="0"/>
                  <a:t>的概念，插值一章中要介绍的内容）</a:t>
                </a:r>
                <a:endParaRPr lang="en-US" altLang="zh-CN" dirty="0"/>
              </a:p>
              <a:p>
                <a:r>
                  <a:rPr lang="zh-CN" altLang="en-US" dirty="0"/>
                  <a:t>弦截法中，要使用前两步的结果，所以需要两个初值。</a:t>
                </a:r>
                <a:endParaRPr lang="en-US" altLang="zh-CN" dirty="0"/>
              </a:p>
              <a:p>
                <a:r>
                  <a:rPr lang="zh-CN" altLang="en-US" dirty="0"/>
                  <a:t>具有超线性的收敛性。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0A6D716-5435-45F8-A7F8-8D15164DD1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696" b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656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30308-AE1E-435F-B301-225D24EA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7651F9-21B3-4704-B469-D631AF32A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抛物线法的迭代公式：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rad>
                      </m:den>
                    </m:f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  </a:t>
                </a:r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是均差，插值一章介绍）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上式中，正负号的取法：取较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接近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的一个值作为新的近似根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抛物线法比弦截法收敛得更快。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7651F9-21B3-4704-B469-D631AF32A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5331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6D88F-1AB0-4D50-8D81-6996AB580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94DA46-FF05-4AED-8C69-F850FCED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停止条件</a:t>
            </a:r>
            <a:r>
              <a:rPr lang="en-US" altLang="zh-CN" dirty="0"/>
              <a:t>(</a:t>
            </a:r>
            <a:r>
              <a:rPr lang="zh-CN" altLang="en-US" dirty="0"/>
              <a:t>下列条件之一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找到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中间点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|b-a|&lt;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，预先给定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，则找到精确解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若满足条件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为方程的根，近似解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/>
              <a:t>特点：有根区间每次缩小一半，即搜索区间减少，二分的过程可继续下去，直到满足精度要求为止。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752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D6A1-60C2-4738-ADEB-5EBE5D5E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二分法算法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50C87-B116-4E4B-B96D-6D410F0F4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端点处的值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f(b)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在区间中点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a+b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处的值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即是根，结束（若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|a-b|&lt;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，也结束）；否则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同号，则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f(a)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异号，则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在新的有根区间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[a, b]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内继续前述过程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58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F7B9-D9EC-45A8-9217-4945A204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D2064-7295-4143-81AD-8EDCF583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例，求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f(x) = x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-x-1=0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在区间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[1.0  1.5]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内的一个根</a:t>
            </a:r>
          </a:p>
        </p:txBody>
      </p:sp>
    </p:spTree>
    <p:extLst>
      <p:ext uri="{BB962C8B-B14F-4D97-AF65-F5344CB8AC3E}">
        <p14:creationId xmlns:p14="http://schemas.microsoft.com/office/powerpoint/2010/main" val="136454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2B0C-954A-4564-8B47-9A6069D0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第二节 迭代法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D57BC5-A177-4021-A0C5-F2FD26B0A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迭代法一般由一个初始值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，通过某一个公式，算出一个新值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替代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，继续计算新值，由此得到一个值的序列。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如果该序列收敛，则收敛的极限即是所求的根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迭代法中要有一个计算公式：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x=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417526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A8063-32DC-4BB8-B40E-BE0D67FD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迭代过程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6124E-149B-4108-BE09-A17AA0AFC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给定初始值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，计算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，由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可计算出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</a:p>
              <a:p>
                <a:pPr marL="0" indent="0">
                  <a:buNone/>
                </a:pPr>
                <a:r>
                  <a:rPr lang="zh-CN" altLang="en-US" dirty="0"/>
                  <a:t>一般地：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:r>
                  <a:rPr lang="zh-CN" altLang="en-US" dirty="0"/>
                  <a:t>极限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     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func>
                  </m:oMath>
                </a14:m>
                <a:endParaRPr lang="zh-CN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迭代法不能保证总是收敛，</a:t>
                </a:r>
                <a:r>
                  <a:rPr lang="zh-CN" altLang="en-US" dirty="0">
                    <a:highlight>
                      <a:srgbClr val="FFFF00"/>
                    </a:highlight>
                  </a:rPr>
                  <a:t>是否收敛依赖于计算公式</a:t>
                </a:r>
                <a:r>
                  <a:rPr lang="el-GR" altLang="zh-CN" sz="4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sz="4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en-US" altLang="zh-CN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x</a:t>
                </a:r>
                <a:r>
                  <a:rPr lang="en-US" altLang="zh-CN" baseline="-25000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96124E-149B-4108-BE09-A17AA0AFC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64" r="-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30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37405F-F85D-4B55-8183-F5B81C9CD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BB548A-603D-4F87-B03B-61A85E1357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对于前述的方程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f(x) =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-x-1=0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，可以有两种迭代方式：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rad>
                  </m:oMath>
                </a14:m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有根区间是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[1.0  1.5]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，如果选择的初始值不好（例如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），则按照第一个公式计算，得到的值序列是发散的，显然不能求出方程的根。</a:t>
                </a:r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EBB548A-603D-4F87-B03B-61A85E1357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30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7603B-E0CA-4064-804E-FA00532F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F48D0C-8299-4B36-8046-588F2FBCE8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>
                    <a:solidFill>
                      <a:srgbClr val="FF0000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/>
                  <a:t>：设方程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在区间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[a, b]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内有根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，则迭代过程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收敛的条件为：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存在定数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0&lt;L&lt;1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，使对任意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[a, b]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，成立</a:t>
                </a:r>
                <a:b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|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</a:p>
              <a:p>
                <a:r>
                  <a:rPr lang="zh-CN" altLang="en-US" dirty="0">
                    <a:solidFill>
                      <a:srgbClr val="FF0000"/>
                    </a:solidFill>
                  </a:rPr>
                  <a:t>证明</a:t>
                </a:r>
                <a:r>
                  <a:rPr lang="zh-CN" altLang="en-US" dirty="0"/>
                  <a:t>：由迭代公式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及微分中值定理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)-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)=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φ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   </a:t>
                </a:r>
                <a:r>
                  <a:rPr lang="el-GR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ξ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之间的某一点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|x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k+1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L|x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k-1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n-US" altLang="zh-CN" dirty="0">
                    <a:cs typeface="Times New Roman" panose="02020603050405020304" pitchFamily="18" charset="0"/>
                  </a:rPr>
                  <a:t>≤…≤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|x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x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*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    L</a:t>
                </a:r>
                <a:r>
                  <a:rPr lang="en-US" altLang="zh-CN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→0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 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  即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3F48D0C-8299-4B36-8046-588F2FBCE8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9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742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8616</TotalTime>
  <Words>2317</Words>
  <Application>Microsoft Office PowerPoint</Application>
  <PresentationFormat>宽屏</PresentationFormat>
  <Paragraphs>156</Paragraphs>
  <Slides>29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等线</vt:lpstr>
      <vt:lpstr>等线 Light</vt:lpstr>
      <vt:lpstr>宋体</vt:lpstr>
      <vt:lpstr>Arial</vt:lpstr>
      <vt:lpstr>Cambria Math</vt:lpstr>
      <vt:lpstr>Times New Roman</vt:lpstr>
      <vt:lpstr>Wingdings</vt:lpstr>
      <vt:lpstr>Office 主题​​</vt:lpstr>
      <vt:lpstr>第六章 方程求根</vt:lpstr>
      <vt:lpstr>第一节 二分法</vt:lpstr>
      <vt:lpstr>二分法</vt:lpstr>
      <vt:lpstr>二分法算法</vt:lpstr>
      <vt:lpstr>示例</vt:lpstr>
      <vt:lpstr>第二节 迭代法</vt:lpstr>
      <vt:lpstr>迭代过程</vt:lpstr>
      <vt:lpstr>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示例</vt:lpstr>
      <vt:lpstr>迭代收敛的速度</vt:lpstr>
      <vt:lpstr>PowerPoint 演示文稿</vt:lpstr>
      <vt:lpstr>PowerPoint 演示文稿</vt:lpstr>
      <vt:lpstr>PowerPoint 演示文稿</vt:lpstr>
      <vt:lpstr>埃特金Aitken算法</vt:lpstr>
      <vt:lpstr>PowerPoint 演示文稿</vt:lpstr>
      <vt:lpstr>Steffensen迭代法</vt:lpstr>
      <vt:lpstr>PowerPoint 演示文稿</vt:lpstr>
      <vt:lpstr>第三节 牛顿法</vt:lpstr>
      <vt:lpstr>PowerPoint 演示文稿</vt:lpstr>
      <vt:lpstr>PowerPoint 演示文稿</vt:lpstr>
      <vt:lpstr>PowerPoint 演示文稿</vt:lpstr>
      <vt:lpstr>算法</vt:lpstr>
      <vt:lpstr>第四节 弦截法与抛物线法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计算方法</dc:title>
  <dc:creator>xinyw</dc:creator>
  <cp:lastModifiedBy>公能日新</cp:lastModifiedBy>
  <cp:revision>278</cp:revision>
  <dcterms:created xsi:type="dcterms:W3CDTF">2020-02-06T13:42:36Z</dcterms:created>
  <dcterms:modified xsi:type="dcterms:W3CDTF">2020-09-07T14:48:27Z</dcterms:modified>
</cp:coreProperties>
</file>