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1.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78"/>
  </p:notesMasterIdLst>
  <p:handoutMasterIdLst>
    <p:handoutMasterId r:id="rId79"/>
  </p:handoutMasterIdLst>
  <p:sldIdLst>
    <p:sldId id="9228" r:id="rId2"/>
    <p:sldId id="9234" r:id="rId3"/>
    <p:sldId id="9535" r:id="rId4"/>
    <p:sldId id="9536" r:id="rId5"/>
    <p:sldId id="9230" r:id="rId6"/>
    <p:sldId id="9537" r:id="rId7"/>
    <p:sldId id="9232" r:id="rId8"/>
    <p:sldId id="9233" r:id="rId9"/>
    <p:sldId id="9538" r:id="rId10"/>
    <p:sldId id="9539" r:id="rId11"/>
    <p:sldId id="9318" r:id="rId12"/>
    <p:sldId id="9217" r:id="rId13"/>
    <p:sldId id="9229" r:id="rId14"/>
    <p:sldId id="9547" r:id="rId15"/>
    <p:sldId id="9548" r:id="rId16"/>
    <p:sldId id="9549" r:id="rId17"/>
    <p:sldId id="9550" r:id="rId18"/>
    <p:sldId id="9551" r:id="rId19"/>
    <p:sldId id="9552" r:id="rId20"/>
    <p:sldId id="9236" r:id="rId21"/>
    <p:sldId id="9237" r:id="rId22"/>
    <p:sldId id="9450" r:id="rId23"/>
    <p:sldId id="9226" r:id="rId24"/>
    <p:sldId id="9222" r:id="rId25"/>
    <p:sldId id="9553" r:id="rId26"/>
    <p:sldId id="9231" r:id="rId27"/>
    <p:sldId id="9554" r:id="rId28"/>
    <p:sldId id="9557" r:id="rId29"/>
    <p:sldId id="9558" r:id="rId30"/>
    <p:sldId id="9559" r:id="rId31"/>
    <p:sldId id="9560" r:id="rId32"/>
    <p:sldId id="9561" r:id="rId33"/>
    <p:sldId id="9601" r:id="rId34"/>
    <p:sldId id="9602" r:id="rId35"/>
    <p:sldId id="9603" r:id="rId36"/>
    <p:sldId id="9604" r:id="rId37"/>
    <p:sldId id="9605" r:id="rId38"/>
    <p:sldId id="9606" r:id="rId39"/>
    <p:sldId id="9607" r:id="rId40"/>
    <p:sldId id="9608" r:id="rId41"/>
    <p:sldId id="9609" r:id="rId42"/>
    <p:sldId id="9563" r:id="rId43"/>
    <p:sldId id="9564" r:id="rId44"/>
    <p:sldId id="9565" r:id="rId45"/>
    <p:sldId id="9566" r:id="rId46"/>
    <p:sldId id="9567" r:id="rId47"/>
    <p:sldId id="9568" r:id="rId48"/>
    <p:sldId id="9569" r:id="rId49"/>
    <p:sldId id="9570" r:id="rId50"/>
    <p:sldId id="9611" r:id="rId51"/>
    <p:sldId id="9612" r:id="rId52"/>
    <p:sldId id="9613" r:id="rId53"/>
    <p:sldId id="9614" r:id="rId54"/>
    <p:sldId id="9615" r:id="rId55"/>
    <p:sldId id="9616" r:id="rId56"/>
    <p:sldId id="9578" r:id="rId57"/>
    <p:sldId id="9579" r:id="rId58"/>
    <p:sldId id="9580" r:id="rId59"/>
    <p:sldId id="9581" r:id="rId60"/>
    <p:sldId id="9582" r:id="rId61"/>
    <p:sldId id="9583" r:id="rId62"/>
    <p:sldId id="9584" r:id="rId63"/>
    <p:sldId id="9585" r:id="rId64"/>
    <p:sldId id="9587" r:id="rId65"/>
    <p:sldId id="9588" r:id="rId66"/>
    <p:sldId id="9589" r:id="rId67"/>
    <p:sldId id="9590" r:id="rId68"/>
    <p:sldId id="9591" r:id="rId69"/>
    <p:sldId id="9592" r:id="rId70"/>
    <p:sldId id="9593" r:id="rId71"/>
    <p:sldId id="9594" r:id="rId72"/>
    <p:sldId id="9595" r:id="rId73"/>
    <p:sldId id="9596" r:id="rId74"/>
    <p:sldId id="9597" r:id="rId75"/>
    <p:sldId id="9598" r:id="rId76"/>
    <p:sldId id="9599" r:id="rId77"/>
  </p:sldIdLst>
  <p:sldSz cx="12858750" cy="7232650"/>
  <p:notesSz cx="6858000" cy="9144000"/>
  <p:custDataLst>
    <p:tags r:id="rId8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9695" autoAdjust="0"/>
  </p:normalViewPr>
  <p:slideViewPr>
    <p:cSldViewPr>
      <p:cViewPr varScale="1">
        <p:scale>
          <a:sx n="89" d="100"/>
          <a:sy n="89" d="100"/>
        </p:scale>
        <p:origin x="648" y="64"/>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2023/6/14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08-20T07:53:27.321"/>
    </inkml:context>
    <inkml:brush xml:id="br0">
      <inkml:brushProperty name="width" value="0.05292" units="cm"/>
      <inkml:brushProperty name="height" value="0.05292" units="cm"/>
      <inkml:brushProperty name="color" value="#FF0000"/>
    </inkml:brush>
  </inkml:definitions>
  <inkml:trace contextRef="#ctx0" brushRef="#br0">0 16445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2023/6/14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4104782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508857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097163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627789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48226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9949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420605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110729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4272620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943408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470958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4001317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117106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3876575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650108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090554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085917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651482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2330239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216946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10394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3797195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985992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5742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0844561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10889635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39</a:t>
            </a:fld>
            <a:endParaRPr lang="zh-CN" altLang="en-US"/>
          </a:p>
        </p:txBody>
      </p:sp>
    </p:spTree>
    <p:extLst>
      <p:ext uri="{BB962C8B-B14F-4D97-AF65-F5344CB8AC3E}">
        <p14:creationId xmlns:p14="http://schemas.microsoft.com/office/powerpoint/2010/main" val="48644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32528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1341689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8304568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1979179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124726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1505837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198159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46</a:t>
            </a:fld>
            <a:endParaRPr lang="zh-CN" altLang="en-US"/>
          </a:p>
        </p:txBody>
      </p:sp>
    </p:spTree>
    <p:extLst>
      <p:ext uri="{BB962C8B-B14F-4D97-AF65-F5344CB8AC3E}">
        <p14:creationId xmlns:p14="http://schemas.microsoft.com/office/powerpoint/2010/main" val="13794407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47</a:t>
            </a:fld>
            <a:endParaRPr lang="zh-CN" altLang="en-US"/>
          </a:p>
        </p:txBody>
      </p:sp>
    </p:spTree>
    <p:extLst>
      <p:ext uri="{BB962C8B-B14F-4D97-AF65-F5344CB8AC3E}">
        <p14:creationId xmlns:p14="http://schemas.microsoft.com/office/powerpoint/2010/main" val="3998814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48</a:t>
            </a:fld>
            <a:endParaRPr lang="zh-CN" altLang="en-US"/>
          </a:p>
        </p:txBody>
      </p:sp>
    </p:spTree>
    <p:extLst>
      <p:ext uri="{BB962C8B-B14F-4D97-AF65-F5344CB8AC3E}">
        <p14:creationId xmlns:p14="http://schemas.microsoft.com/office/powerpoint/2010/main" val="37778344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49</a:t>
            </a:fld>
            <a:endParaRPr lang="zh-CN" altLang="en-US"/>
          </a:p>
        </p:txBody>
      </p:sp>
    </p:spTree>
    <p:extLst>
      <p:ext uri="{BB962C8B-B14F-4D97-AF65-F5344CB8AC3E}">
        <p14:creationId xmlns:p14="http://schemas.microsoft.com/office/powerpoint/2010/main" val="3852509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738423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50</a:t>
            </a:fld>
            <a:endParaRPr lang="zh-CN" altLang="en-US"/>
          </a:p>
        </p:txBody>
      </p:sp>
    </p:spTree>
    <p:extLst>
      <p:ext uri="{BB962C8B-B14F-4D97-AF65-F5344CB8AC3E}">
        <p14:creationId xmlns:p14="http://schemas.microsoft.com/office/powerpoint/2010/main" val="3759235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51</a:t>
            </a:fld>
            <a:endParaRPr lang="zh-CN" altLang="en-US"/>
          </a:p>
        </p:txBody>
      </p:sp>
    </p:spTree>
    <p:extLst>
      <p:ext uri="{BB962C8B-B14F-4D97-AF65-F5344CB8AC3E}">
        <p14:creationId xmlns:p14="http://schemas.microsoft.com/office/powerpoint/2010/main" val="29729610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52</a:t>
            </a:fld>
            <a:endParaRPr lang="zh-CN" altLang="en-US"/>
          </a:p>
        </p:txBody>
      </p:sp>
    </p:spTree>
    <p:extLst>
      <p:ext uri="{BB962C8B-B14F-4D97-AF65-F5344CB8AC3E}">
        <p14:creationId xmlns:p14="http://schemas.microsoft.com/office/powerpoint/2010/main" val="22220008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53</a:t>
            </a:fld>
            <a:endParaRPr lang="zh-CN" altLang="en-US"/>
          </a:p>
        </p:txBody>
      </p:sp>
    </p:spTree>
    <p:extLst>
      <p:ext uri="{BB962C8B-B14F-4D97-AF65-F5344CB8AC3E}">
        <p14:creationId xmlns:p14="http://schemas.microsoft.com/office/powerpoint/2010/main" val="13581556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54</a:t>
            </a:fld>
            <a:endParaRPr lang="zh-CN" altLang="en-US"/>
          </a:p>
        </p:txBody>
      </p:sp>
    </p:spTree>
    <p:extLst>
      <p:ext uri="{BB962C8B-B14F-4D97-AF65-F5344CB8AC3E}">
        <p14:creationId xmlns:p14="http://schemas.microsoft.com/office/powerpoint/2010/main" val="34167627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55</a:t>
            </a:fld>
            <a:endParaRPr lang="zh-CN" altLang="en-US"/>
          </a:p>
        </p:txBody>
      </p:sp>
    </p:spTree>
    <p:extLst>
      <p:ext uri="{BB962C8B-B14F-4D97-AF65-F5344CB8AC3E}">
        <p14:creationId xmlns:p14="http://schemas.microsoft.com/office/powerpoint/2010/main" val="1444572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56</a:t>
            </a:fld>
            <a:endParaRPr lang="zh-CN" altLang="en-US"/>
          </a:p>
        </p:txBody>
      </p:sp>
    </p:spTree>
    <p:extLst>
      <p:ext uri="{BB962C8B-B14F-4D97-AF65-F5344CB8AC3E}">
        <p14:creationId xmlns:p14="http://schemas.microsoft.com/office/powerpoint/2010/main" val="305119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57</a:t>
            </a:fld>
            <a:endParaRPr lang="zh-CN" altLang="en-US"/>
          </a:p>
        </p:txBody>
      </p:sp>
    </p:spTree>
    <p:extLst>
      <p:ext uri="{BB962C8B-B14F-4D97-AF65-F5344CB8AC3E}">
        <p14:creationId xmlns:p14="http://schemas.microsoft.com/office/powerpoint/2010/main" val="3544809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38692244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83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41096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9082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61</a:t>
            </a:fld>
            <a:endParaRPr lang="zh-CN" altLang="en-US"/>
          </a:p>
        </p:txBody>
      </p:sp>
    </p:spTree>
    <p:extLst>
      <p:ext uri="{BB962C8B-B14F-4D97-AF65-F5344CB8AC3E}">
        <p14:creationId xmlns:p14="http://schemas.microsoft.com/office/powerpoint/2010/main" val="3359508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62</a:t>
            </a:fld>
            <a:endParaRPr lang="zh-CN" altLang="en-US"/>
          </a:p>
        </p:txBody>
      </p:sp>
    </p:spTree>
    <p:extLst>
      <p:ext uri="{BB962C8B-B14F-4D97-AF65-F5344CB8AC3E}">
        <p14:creationId xmlns:p14="http://schemas.microsoft.com/office/powerpoint/2010/main" val="9764499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609821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64</a:t>
            </a:fld>
            <a:endParaRPr lang="zh-CN" altLang="en-US"/>
          </a:p>
        </p:txBody>
      </p:sp>
    </p:spTree>
    <p:extLst>
      <p:ext uri="{BB962C8B-B14F-4D97-AF65-F5344CB8AC3E}">
        <p14:creationId xmlns:p14="http://schemas.microsoft.com/office/powerpoint/2010/main" val="4405782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65</a:t>
            </a:fld>
            <a:endParaRPr lang="zh-CN" altLang="en-US"/>
          </a:p>
        </p:txBody>
      </p:sp>
    </p:spTree>
    <p:extLst>
      <p:ext uri="{BB962C8B-B14F-4D97-AF65-F5344CB8AC3E}">
        <p14:creationId xmlns:p14="http://schemas.microsoft.com/office/powerpoint/2010/main" val="31606197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66</a:t>
            </a:fld>
            <a:endParaRPr lang="zh-CN" altLang="en-US"/>
          </a:p>
        </p:txBody>
      </p:sp>
    </p:spTree>
    <p:extLst>
      <p:ext uri="{BB962C8B-B14F-4D97-AF65-F5344CB8AC3E}">
        <p14:creationId xmlns:p14="http://schemas.microsoft.com/office/powerpoint/2010/main" val="1894214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67</a:t>
            </a:fld>
            <a:endParaRPr lang="zh-CN" altLang="en-US"/>
          </a:p>
        </p:txBody>
      </p:sp>
    </p:spTree>
    <p:extLst>
      <p:ext uri="{BB962C8B-B14F-4D97-AF65-F5344CB8AC3E}">
        <p14:creationId xmlns:p14="http://schemas.microsoft.com/office/powerpoint/2010/main" val="3005393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23535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78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391110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70</a:t>
            </a:fld>
            <a:endParaRPr lang="zh-CN" altLang="en-US"/>
          </a:p>
        </p:txBody>
      </p:sp>
    </p:spTree>
    <p:extLst>
      <p:ext uri="{BB962C8B-B14F-4D97-AF65-F5344CB8AC3E}">
        <p14:creationId xmlns:p14="http://schemas.microsoft.com/office/powerpoint/2010/main" val="1046947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4102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8856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73</a:t>
            </a:fld>
            <a:endParaRPr lang="zh-CN" altLang="en-US"/>
          </a:p>
        </p:txBody>
      </p:sp>
    </p:spTree>
    <p:extLst>
      <p:ext uri="{BB962C8B-B14F-4D97-AF65-F5344CB8AC3E}">
        <p14:creationId xmlns:p14="http://schemas.microsoft.com/office/powerpoint/2010/main" val="34586416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6268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75</a:t>
            </a:fld>
            <a:endParaRPr lang="zh-CN" altLang="en-US"/>
          </a:p>
        </p:txBody>
      </p:sp>
    </p:spTree>
    <p:extLst>
      <p:ext uri="{BB962C8B-B14F-4D97-AF65-F5344CB8AC3E}">
        <p14:creationId xmlns:p14="http://schemas.microsoft.com/office/powerpoint/2010/main" val="144043951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76</a:t>
            </a:fld>
            <a:endParaRPr lang="zh-CN" altLang="en-US"/>
          </a:p>
        </p:txBody>
      </p:sp>
    </p:spTree>
    <p:extLst>
      <p:ext uri="{BB962C8B-B14F-4D97-AF65-F5344CB8AC3E}">
        <p14:creationId xmlns:p14="http://schemas.microsoft.com/office/powerpoint/2010/main" val="186893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061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67044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2023/6/14</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2023/6/14</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customXml" Target="../ink/ink1.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892871" y="649989"/>
            <a:ext cx="10657184" cy="6001643"/>
          </a:xfrm>
          <a:prstGeom prst="rect">
            <a:avLst/>
          </a:prstGeom>
        </p:spPr>
        <p:txBody>
          <a:bodyPr wrap="square">
            <a:spAutoFit/>
          </a:bodyPr>
          <a:lstStyle/>
          <a:p>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第十章   </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安全基础</a:t>
            </a:r>
            <a:endPar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示例如下</a:t>
              </a:r>
            </a:p>
          </p:txBody>
        </p:sp>
      </p:grpSp>
      <p:sp>
        <p:nvSpPr>
          <p:cNvPr id="2" name="矩形 1">
            <a:extLst>
              <a:ext uri="{FF2B5EF4-FFF2-40B4-BE49-F238E27FC236}">
                <a16:creationId xmlns:a16="http://schemas.microsoft.com/office/drawing/2014/main" id="{8ABC1AD7-7ECC-49C3-9E20-F15EC6F94678}"/>
              </a:ext>
            </a:extLst>
          </p:cNvPr>
          <p:cNvSpPr/>
          <p:nvPr/>
        </p:nvSpPr>
        <p:spPr>
          <a:xfrm>
            <a:off x="2252911" y="1240061"/>
            <a:ext cx="6429375" cy="5565947"/>
          </a:xfrm>
          <a:prstGeom prst="rect">
            <a:avLst/>
          </a:prstGeom>
        </p:spPr>
        <p:txBody>
          <a:bodyPr>
            <a:spAutoFit/>
          </a:bodyPr>
          <a:lstStyle/>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&lt;/title&gt;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alert("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a:extLst>
              <a:ext uri="{FF2B5EF4-FFF2-40B4-BE49-F238E27FC236}">
                <a16:creationId xmlns:a16="http://schemas.microsoft.com/office/drawing/2014/main" id="{96BF99CD-A089-48CC-BFD2-3EB17F757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8124476" y="3972072"/>
            <a:ext cx="2673277" cy="2673277"/>
          </a:xfrm>
          <a:prstGeom prst="rect">
            <a:avLst/>
          </a:prstGeom>
        </p:spPr>
      </p:pic>
    </p:spTree>
    <p:extLst>
      <p:ext uri="{BB962C8B-B14F-4D97-AF65-F5344CB8AC3E}">
        <p14:creationId xmlns:p14="http://schemas.microsoft.com/office/powerpoint/2010/main" val="240498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756967" y="3200826"/>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384057" y="837929"/>
              <a:ext cx="2090637"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编程语言</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2181694"/>
              <a:ext cx="513562" cy="525502"/>
              <a:chOff x="2308225" y="3056664"/>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3056664"/>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242400"/>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554550" y="4095934"/>
            <a:ext cx="10099988" cy="224285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静态语言就是通常所见到的超文本标记语言（标准通用标记语言下的一个应用），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动态语言主要是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等计算机脚本语言编写出来的执行灵活的互联网网页程序。</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30" y="1816125"/>
            <a:ext cx="10332290" cy="3465571"/>
            <a:chOff x="1263230" y="1989440"/>
            <a:chExt cx="10332290" cy="3465571"/>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46557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104157"/>
              <a:ext cx="9577064" cy="3350854"/>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下绿色免费的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Apache + 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环境套件包。简易安装、快速搭建支持虚拟主机的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环境。附带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控制面板，帮助你快速配置你的套件，使用非常方便。</a:t>
              </a:r>
            </a:p>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是绿色的，解压后执行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环境。然后就可以直接安装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Discuz</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PHPWind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DeDe, WordPress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等程序。 </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639" y="4768453"/>
            <a:ext cx="2219712" cy="2219712"/>
          </a:xfrm>
          <a:prstGeom prst="rect">
            <a:avLst/>
          </a:prstGeom>
        </p:spPr>
      </p:pic>
      <p:grpSp>
        <p:nvGrpSpPr>
          <p:cNvPr id="11" name="组合 10">
            <a:extLst>
              <a:ext uri="{FF2B5EF4-FFF2-40B4-BE49-F238E27FC236}">
                <a16:creationId xmlns:a16="http://schemas.microsoft.com/office/drawing/2014/main" id="{9030A7A1-11C4-49B6-AED9-0CF98214B62A}"/>
              </a:ext>
            </a:extLst>
          </p:cNvPr>
          <p:cNvGrpSpPr/>
          <p:nvPr/>
        </p:nvGrpSpPr>
        <p:grpSpPr>
          <a:xfrm>
            <a:off x="596727" y="875216"/>
            <a:ext cx="4608512" cy="508861"/>
            <a:chOff x="1420106" y="1402730"/>
            <a:chExt cx="4608512"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3430026E-8859-4B81-95BE-665DADF8C580}"/>
                </a:ext>
              </a:extLst>
            </p:cNvPr>
            <p:cNvSpPr/>
            <p:nvPr/>
          </p:nvSpPr>
          <p:spPr>
            <a:xfrm rot="5400000">
              <a:off x="3429975" y="-33042"/>
              <a:ext cx="508859" cy="338040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307B6C36-AA58-44EC-BF9E-91068F2B13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560C7A96-2927-4395-B052-E58B4E04CCF7}"/>
                </a:ext>
              </a:extLst>
            </p:cNvPr>
            <p:cNvSpPr/>
            <p:nvPr/>
          </p:nvSpPr>
          <p:spPr>
            <a:xfrm>
              <a:off x="2053958" y="1402731"/>
              <a:ext cx="397466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WEB</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服务环境安装</a:t>
              </a:r>
            </a:p>
          </p:txBody>
        </p:sp>
        <p:sp>
          <p:nvSpPr>
            <p:cNvPr id="15" name="Rectangle 62">
              <a:extLst>
                <a:ext uri="{FF2B5EF4-FFF2-40B4-BE49-F238E27FC236}">
                  <a16:creationId xmlns:a16="http://schemas.microsoft.com/office/drawing/2014/main" id="{E2109773-F7DF-4E08-920F-99A2D800DDE4}"/>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963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解压后执行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及以上版本安装的时候，会遭遇管理员权限、路径包含非英文字符的问题，安装所注意的细节如下：</a:t>
            </a:r>
          </a:p>
        </p:txBody>
      </p:sp>
      <p:sp>
        <p:nvSpPr>
          <p:cNvPr id="4" name="矩形: 圆角 3">
            <a:extLst>
              <a:ext uri="{FF2B5EF4-FFF2-40B4-BE49-F238E27FC236}">
                <a16:creationId xmlns:a16="http://schemas.microsoft.com/office/drawing/2014/main" id="{AC0F91AE-3150-4A4F-BE5C-5BD47F5BEB70}"/>
              </a:ext>
            </a:extLst>
          </p:cNvPr>
          <p:cNvSpPr/>
          <p:nvPr/>
        </p:nvSpPr>
        <p:spPr>
          <a:xfrm>
            <a:off x="7360156" y="3723304"/>
            <a:ext cx="4397811" cy="157703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后（切近路径不能出现中文，有可能导致以后服务无法正常启动），点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即可进入安装界面，之后，选择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id="{5579B60B-A95A-4162-805A-1C1EE3FB60C5}"/>
              </a:ext>
            </a:extLst>
          </p:cNvPr>
          <p:cNvGrpSpPr/>
          <p:nvPr/>
        </p:nvGrpSpPr>
        <p:grpSpPr>
          <a:xfrm>
            <a:off x="5134791" y="837929"/>
            <a:ext cx="2589170" cy="474140"/>
            <a:chOff x="5134791" y="837929"/>
            <a:chExt cx="2589170" cy="474140"/>
          </a:xfrm>
        </p:grpSpPr>
        <p:cxnSp>
          <p:nvCxnSpPr>
            <p:cNvPr id="25" name="íślíḋè-Straight Connector 13">
              <a:extLst>
                <a:ext uri="{FF2B5EF4-FFF2-40B4-BE49-F238E27FC236}">
                  <a16:creationId xmlns:a16="http://schemas.microsoft.com/office/drawing/2014/main" id="{547605E9-D04D-494E-AF5B-6BE0D0110E5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05CD58A8-6769-4A3A-B0F3-443E9D6D131C}"/>
                </a:ext>
              </a:extLst>
            </p:cNvPr>
            <p:cNvSpPr/>
            <p:nvPr/>
          </p:nvSpPr>
          <p:spPr>
            <a:xfrm>
              <a:off x="5134791" y="837929"/>
              <a:ext cx="2589170"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是绿色的</a:t>
              </a:r>
            </a:p>
          </p:txBody>
        </p:sp>
      </p:grpSp>
      <p:pic>
        <p:nvPicPr>
          <p:cNvPr id="27" name="图片 5">
            <a:extLst>
              <a:ext uri="{FF2B5EF4-FFF2-40B4-BE49-F238E27FC236}">
                <a16:creationId xmlns:a16="http://schemas.microsoft.com/office/drawing/2014/main" id="{0AD99220-EEE8-4154-AC1B-8B6FFA707450}"/>
              </a:ext>
            </a:extLst>
          </p:cNvPr>
          <p:cNvPicPr>
            <a:picLocks noChangeAspect="1" noChangeArrowheads="1"/>
          </p:cNvPicPr>
          <p:nvPr/>
        </p:nvPicPr>
        <p:blipFill>
          <a:blip r:embed="rId3"/>
          <a:srcRect/>
          <a:stretch>
            <a:fillRect/>
          </a:stretch>
        </p:blipFill>
        <p:spPr bwMode="auto">
          <a:xfrm>
            <a:off x="1100783" y="2628922"/>
            <a:ext cx="5788446" cy="3765799"/>
          </a:xfrm>
          <a:prstGeom prst="rect">
            <a:avLst/>
          </a:prstGeom>
          <a:noFill/>
          <a:ln w="9525">
            <a:noFill/>
            <a:miter lim="800000"/>
            <a:headEnd/>
            <a:tailEnd/>
          </a:ln>
        </p:spPr>
      </p:pic>
    </p:spTree>
    <p:extLst>
      <p:ext uri="{BB962C8B-B14F-4D97-AF65-F5344CB8AC3E}">
        <p14:creationId xmlns:p14="http://schemas.microsoft.com/office/powerpoint/2010/main" val="362034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490385" y="837929"/>
            <a:ext cx="3877985" cy="474140"/>
            <a:chOff x="5116947" y="837929"/>
            <a:chExt cx="2624856"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116947" y="837929"/>
              <a:ext cx="262485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然而，很可能无法安装成功</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1319261" y="3994304"/>
            <a:ext cx="4929991"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提示</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apache_cn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服务安装失败。这个是因为需要管理员权限方可完成服务的安装。</a:t>
            </a:r>
          </a:p>
        </p:txBody>
      </p:sp>
      <p:sp>
        <p:nvSpPr>
          <p:cNvPr id="36" name="文本框 35">
            <a:extLst>
              <a:ext uri="{FF2B5EF4-FFF2-40B4-BE49-F238E27FC236}">
                <a16:creationId xmlns:a16="http://schemas.microsoft.com/office/drawing/2014/main" id="{E9E68B4E-792F-4BBE-BBA1-F777402889EB}"/>
              </a:ext>
            </a:extLst>
          </p:cNvPr>
          <p:cNvSpPr txBox="1"/>
          <p:nvPr/>
        </p:nvSpPr>
        <p:spPr>
          <a:xfrm>
            <a:off x="7052150" y="3972909"/>
            <a:ext cx="462759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）解决管理员权限问题的做法是：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c:\windows\system32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中找到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cmd.exe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，右键，以管理员方式运行</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；启动后，通过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对话框切入</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的安装路径：</a:t>
            </a:r>
          </a:p>
        </p:txBody>
      </p:sp>
      <p:grpSp>
        <p:nvGrpSpPr>
          <p:cNvPr id="17" name="组合 16">
            <a:extLst>
              <a:ext uri="{FF2B5EF4-FFF2-40B4-BE49-F238E27FC236}">
                <a16:creationId xmlns:a16="http://schemas.microsoft.com/office/drawing/2014/main" id="{688F3E22-663E-4F22-8A3C-8D10FBF25E9B}"/>
              </a:ext>
            </a:extLst>
          </p:cNvPr>
          <p:cNvGrpSpPr/>
          <p:nvPr/>
        </p:nvGrpSpPr>
        <p:grpSpPr>
          <a:xfrm>
            <a:off x="2972788" y="1960141"/>
            <a:ext cx="1622946" cy="1622946"/>
            <a:chOff x="2972788" y="1960141"/>
            <a:chExt cx="1622946" cy="1622946"/>
          </a:xfrm>
        </p:grpSpPr>
        <p:grpSp>
          <p:nvGrpSpPr>
            <p:cNvPr id="18" name="组合 17">
              <a:extLst>
                <a:ext uri="{FF2B5EF4-FFF2-40B4-BE49-F238E27FC236}">
                  <a16:creationId xmlns:a16="http://schemas.microsoft.com/office/drawing/2014/main" id="{BA180611-01E0-4278-B0B0-011793B3874B}"/>
                </a:ext>
              </a:extLst>
            </p:cNvPr>
            <p:cNvGrpSpPr/>
            <p:nvPr/>
          </p:nvGrpSpPr>
          <p:grpSpPr>
            <a:xfrm>
              <a:off x="2972788" y="1960141"/>
              <a:ext cx="1622946" cy="1622946"/>
              <a:chOff x="2716147" y="2106202"/>
              <a:chExt cx="1622946" cy="1622946"/>
            </a:xfrm>
          </p:grpSpPr>
          <p:sp>
            <p:nvSpPr>
              <p:cNvPr id="20" name="is1ide-Oval 8">
                <a:extLst>
                  <a:ext uri="{FF2B5EF4-FFF2-40B4-BE49-F238E27FC236}">
                    <a16:creationId xmlns:a16="http://schemas.microsoft.com/office/drawing/2014/main" id="{9AB6C2BA-2DAE-41C8-9C8D-118FA0B375E9}"/>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1" name="is1ide-Oval 8">
                <a:extLst>
                  <a:ext uri="{FF2B5EF4-FFF2-40B4-BE49-F238E27FC236}">
                    <a16:creationId xmlns:a16="http://schemas.microsoft.com/office/drawing/2014/main" id="{A5BFD3C0-8AA2-4787-BE90-B5D16F048C9B}"/>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9" name="KSO_Shape">
              <a:extLst>
                <a:ext uri="{FF2B5EF4-FFF2-40B4-BE49-F238E27FC236}">
                  <a16:creationId xmlns:a16="http://schemas.microsoft.com/office/drawing/2014/main" id="{4D24DD27-67B4-4495-97B0-854F883C2C78}"/>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2" name="组合 21">
            <a:extLst>
              <a:ext uri="{FF2B5EF4-FFF2-40B4-BE49-F238E27FC236}">
                <a16:creationId xmlns:a16="http://schemas.microsoft.com/office/drawing/2014/main" id="{4E8D8606-9C9E-4998-99D5-192525C50D5C}"/>
              </a:ext>
            </a:extLst>
          </p:cNvPr>
          <p:cNvGrpSpPr/>
          <p:nvPr/>
        </p:nvGrpSpPr>
        <p:grpSpPr>
          <a:xfrm>
            <a:off x="8263018" y="1960141"/>
            <a:ext cx="1622946" cy="1622946"/>
            <a:chOff x="8263018" y="1960141"/>
            <a:chExt cx="1622946" cy="1622946"/>
          </a:xfrm>
        </p:grpSpPr>
        <p:grpSp>
          <p:nvGrpSpPr>
            <p:cNvPr id="23" name="组合 22">
              <a:extLst>
                <a:ext uri="{FF2B5EF4-FFF2-40B4-BE49-F238E27FC236}">
                  <a16:creationId xmlns:a16="http://schemas.microsoft.com/office/drawing/2014/main" id="{D9CB4197-98E2-48C9-B5EF-843EEFEEEC2B}"/>
                </a:ext>
              </a:extLst>
            </p:cNvPr>
            <p:cNvGrpSpPr/>
            <p:nvPr/>
          </p:nvGrpSpPr>
          <p:grpSpPr>
            <a:xfrm>
              <a:off x="8263018" y="1960141"/>
              <a:ext cx="1622946" cy="1622946"/>
              <a:chOff x="2716147" y="2106202"/>
              <a:chExt cx="1622946" cy="1622946"/>
            </a:xfrm>
          </p:grpSpPr>
          <p:sp>
            <p:nvSpPr>
              <p:cNvPr id="27" name="is1ide-Oval 8">
                <a:extLst>
                  <a:ext uri="{FF2B5EF4-FFF2-40B4-BE49-F238E27FC236}">
                    <a16:creationId xmlns:a16="http://schemas.microsoft.com/office/drawing/2014/main" id="{672C7910-CB6E-4E02-B16B-7AE8D20A03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9" name="is1ide-Oval 8">
                <a:extLst>
                  <a:ext uri="{FF2B5EF4-FFF2-40B4-BE49-F238E27FC236}">
                    <a16:creationId xmlns:a16="http://schemas.microsoft.com/office/drawing/2014/main" id="{974EAD0D-2EE1-48DD-A9D1-494D7BDE15CE}"/>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24" name="KSO_Shape">
              <a:extLst>
                <a:ext uri="{FF2B5EF4-FFF2-40B4-BE49-F238E27FC236}">
                  <a16:creationId xmlns:a16="http://schemas.microsoft.com/office/drawing/2014/main" id="{7AE02114-29DF-4259-943B-F96F324C5891}"/>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14729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360"/>
                                          </p:val>
                                        </p:tav>
                                        <p:tav tm="100000">
                                          <p:val>
                                            <p:fltVal val="0"/>
                                          </p:val>
                                        </p:tav>
                                      </p:tavLst>
                                    </p:anim>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 calcmode="lin" valueType="num">
                                      <p:cBhvr>
                                        <p:cTn id="24" dur="500" fill="hold"/>
                                        <p:tgtEl>
                                          <p:spTgt spid="22"/>
                                        </p:tgtEl>
                                        <p:attrNameLst>
                                          <p:attrName>style.rotation</p:attrName>
                                        </p:attrNameLst>
                                      </p:cBhvr>
                                      <p:tavLst>
                                        <p:tav tm="0">
                                          <p:val>
                                            <p:fltVal val="360"/>
                                          </p:val>
                                        </p:tav>
                                        <p:tav tm="100000">
                                          <p:val>
                                            <p:fltVal val="0"/>
                                          </p:val>
                                        </p:tav>
                                      </p:tavLst>
                                    </p:anim>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a:extLst>
              <a:ext uri="{FF2B5EF4-FFF2-40B4-BE49-F238E27FC236}">
                <a16:creationId xmlns:a16="http://schemas.microsoft.com/office/drawing/2014/main" id="{7E6793C3-9C6C-4D3A-836E-F67AE144BEE1}"/>
              </a:ext>
            </a:extLst>
          </p:cNvPr>
          <p:cNvPicPr>
            <a:picLocks noChangeAspect="1" noChangeArrowheads="1"/>
          </p:cNvPicPr>
          <p:nvPr/>
        </p:nvPicPr>
        <p:blipFill>
          <a:blip r:embed="rId3"/>
          <a:srcRect/>
          <a:stretch>
            <a:fillRect/>
          </a:stretch>
        </p:blipFill>
        <p:spPr bwMode="auto">
          <a:xfrm>
            <a:off x="1028774" y="1096045"/>
            <a:ext cx="10627847" cy="4392488"/>
          </a:xfrm>
          <a:prstGeom prst="rect">
            <a:avLst/>
          </a:prstGeom>
          <a:noFill/>
          <a:ln w="9525">
            <a:noFill/>
            <a:miter lim="800000"/>
            <a:headEnd/>
            <a:tailEnd/>
          </a:ln>
        </p:spPr>
      </p:pic>
    </p:spTree>
    <p:extLst>
      <p:ext uri="{BB962C8B-B14F-4D97-AF65-F5344CB8AC3E}">
        <p14:creationId xmlns:p14="http://schemas.microsoft.com/office/powerpoint/2010/main" val="2183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4616800" y="6043334"/>
            <a:ext cx="5374871"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安装完毕，将看到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的默认界面。</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此时，安装完后目录如下：</a:t>
            </a:r>
          </a:p>
        </p:txBody>
      </p:sp>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606829" y="837929"/>
              <a:ext cx="164509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然后运行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2" name="图片 14">
            <a:extLst>
              <a:ext uri="{FF2B5EF4-FFF2-40B4-BE49-F238E27FC236}">
                <a16:creationId xmlns:a16="http://schemas.microsoft.com/office/drawing/2014/main" id="{5D1E9C5B-1D52-4D4C-9CCE-395455932DA7}"/>
              </a:ext>
            </a:extLst>
          </p:cNvPr>
          <p:cNvPicPr>
            <a:picLocks noChangeAspect="1" noChangeArrowheads="1"/>
          </p:cNvPicPr>
          <p:nvPr/>
        </p:nvPicPr>
        <p:blipFill>
          <a:blip r:embed="rId3"/>
          <a:srcRect/>
          <a:stretch>
            <a:fillRect/>
          </a:stretch>
        </p:blipFill>
        <p:spPr bwMode="auto">
          <a:xfrm>
            <a:off x="2684959" y="1425564"/>
            <a:ext cx="6840760" cy="4381522"/>
          </a:xfrm>
          <a:prstGeom prst="rect">
            <a:avLst/>
          </a:prstGeom>
          <a:noFill/>
          <a:ln w="9525">
            <a:noFill/>
            <a:miter lim="800000"/>
            <a:headEnd/>
            <a:tailEnd/>
          </a:ln>
        </p:spPr>
      </p:pic>
    </p:spTree>
    <p:extLst>
      <p:ext uri="{BB962C8B-B14F-4D97-AF65-F5344CB8AC3E}">
        <p14:creationId xmlns:p14="http://schemas.microsoft.com/office/powerpoint/2010/main" val="14266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安装完后目录如下</a:t>
              </a:r>
            </a:p>
          </p:txBody>
        </p:sp>
      </p:grpSp>
      <p:pic>
        <p:nvPicPr>
          <p:cNvPr id="7" name="Picture 2">
            <a:extLst>
              <a:ext uri="{FF2B5EF4-FFF2-40B4-BE49-F238E27FC236}">
                <a16:creationId xmlns:a16="http://schemas.microsoft.com/office/drawing/2014/main" id="{9FDF5082-AD88-48A8-94CB-13B732590FE5}"/>
              </a:ext>
            </a:extLst>
          </p:cNvPr>
          <p:cNvPicPr>
            <a:picLocks noChangeAspect="1" noChangeArrowheads="1"/>
          </p:cNvPicPr>
          <p:nvPr/>
        </p:nvPicPr>
        <p:blipFill>
          <a:blip r:embed="rId3"/>
          <a:srcRect/>
          <a:stretch>
            <a:fillRect/>
          </a:stretch>
        </p:blipFill>
        <p:spPr bwMode="auto">
          <a:xfrm>
            <a:off x="1820863" y="1554804"/>
            <a:ext cx="9649072" cy="4839917"/>
          </a:xfrm>
          <a:prstGeom prst="rect">
            <a:avLst/>
          </a:prstGeom>
          <a:noFill/>
          <a:ln w="9525">
            <a:noFill/>
            <a:miter lim="800000"/>
            <a:headEnd/>
            <a:tailEnd/>
          </a:ln>
        </p:spPr>
      </p:pic>
    </p:spTree>
    <p:extLst>
      <p:ext uri="{BB962C8B-B14F-4D97-AF65-F5344CB8AC3E}">
        <p14:creationId xmlns:p14="http://schemas.microsoft.com/office/powerpoint/2010/main" val="182621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50404"/>
            <a:ext cx="3625158" cy="461665"/>
            <a:chOff x="5202512" y="850404"/>
            <a:chExt cx="2453727" cy="461665"/>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409355" y="850404"/>
              <a:ext cx="204003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p>
          </p:txBody>
        </p:sp>
      </p:grpSp>
      <p:pic>
        <p:nvPicPr>
          <p:cNvPr id="6" name="Picture 2">
            <a:extLst>
              <a:ext uri="{FF2B5EF4-FFF2-40B4-BE49-F238E27FC236}">
                <a16:creationId xmlns:a16="http://schemas.microsoft.com/office/drawing/2014/main" id="{0C387C80-2034-443E-A17C-E0E5094AE006}"/>
              </a:ext>
            </a:extLst>
          </p:cNvPr>
          <p:cNvPicPr>
            <a:picLocks noChangeAspect="1" noChangeArrowheads="1"/>
          </p:cNvPicPr>
          <p:nvPr/>
        </p:nvPicPr>
        <p:blipFill>
          <a:blip r:embed="rId3"/>
          <a:srcRect/>
          <a:stretch>
            <a:fillRect/>
          </a:stretch>
        </p:blipFill>
        <p:spPr bwMode="auto">
          <a:xfrm>
            <a:off x="2504939" y="1567506"/>
            <a:ext cx="7848872" cy="5123178"/>
          </a:xfrm>
          <a:prstGeom prst="rect">
            <a:avLst/>
          </a:prstGeom>
          <a:noFill/>
          <a:ln w="9525">
            <a:noFill/>
            <a:miter lim="800000"/>
            <a:headEnd/>
            <a:tailEnd/>
          </a:ln>
        </p:spPr>
      </p:pic>
    </p:spTree>
    <p:extLst>
      <p:ext uri="{BB962C8B-B14F-4D97-AF65-F5344CB8AC3E}">
        <p14:creationId xmlns:p14="http://schemas.microsoft.com/office/powerpoint/2010/main" val="23775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249932" y="837929"/>
            <a:ext cx="4358886" cy="474140"/>
            <a:chOff x="4954194" y="837929"/>
            <a:chExt cx="2950359"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4954194" y="837929"/>
              <a:ext cx="29503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选择序号</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，即可启动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2DD044CC-9687-4228-A4D3-95F2991A8448}"/>
              </a:ext>
            </a:extLst>
          </p:cNvPr>
          <p:cNvSpPr/>
          <p:nvPr/>
        </p:nvSpPr>
        <p:spPr>
          <a:xfrm>
            <a:off x="1172791" y="1461926"/>
            <a:ext cx="4320413" cy="499432"/>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打开网页，访问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http://127.0.0.1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a:extLst>
              <a:ext uri="{FF2B5EF4-FFF2-40B4-BE49-F238E27FC236}">
                <a16:creationId xmlns:a16="http://schemas.microsoft.com/office/drawing/2014/main" id="{94577122-BE9C-4015-926A-9650DA62A942}"/>
              </a:ext>
            </a:extLst>
          </p:cNvPr>
          <p:cNvPicPr>
            <a:picLocks noChangeAspect="1" noChangeArrowheads="1"/>
          </p:cNvPicPr>
          <p:nvPr/>
        </p:nvPicPr>
        <p:blipFill>
          <a:blip r:embed="rId3"/>
          <a:srcRect/>
          <a:stretch>
            <a:fillRect/>
          </a:stretch>
        </p:blipFill>
        <p:spPr bwMode="auto">
          <a:xfrm>
            <a:off x="3909095" y="1932964"/>
            <a:ext cx="5559126" cy="4982801"/>
          </a:xfrm>
          <a:prstGeom prst="rect">
            <a:avLst/>
          </a:prstGeom>
          <a:noFill/>
          <a:ln w="9525">
            <a:noFill/>
            <a:miter lim="800000"/>
            <a:headEnd/>
            <a:tailEnd/>
          </a:ln>
        </p:spPr>
      </p:pic>
    </p:spTree>
    <p:extLst>
      <p:ext uri="{BB962C8B-B14F-4D97-AF65-F5344CB8AC3E}">
        <p14:creationId xmlns:p14="http://schemas.microsoft.com/office/powerpoint/2010/main" val="45978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8CCDBA3-7CD6-4121-BEF6-B3D63E2E8688}"/>
                </a:ext>
              </a:extLst>
            </p:cNvPr>
            <p:cNvSpPr/>
            <p:nvPr/>
          </p:nvSpPr>
          <p:spPr>
            <a:xfrm>
              <a:off x="5568308" y="837929"/>
              <a:ext cx="172212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phpMyAdmin</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id="{2DD044CC-9687-4228-A4D3-95F2991A8448}"/>
              </a:ext>
            </a:extLst>
          </p:cNvPr>
          <p:cNvSpPr/>
          <p:nvPr/>
        </p:nvSpPr>
        <p:spPr>
          <a:xfrm>
            <a:off x="1172791" y="1461926"/>
            <a:ext cx="7879080" cy="499624"/>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将进入数据库管理界面，可以自行创建数据库、表以及录入数据等：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2">
            <a:extLst>
              <a:ext uri="{FF2B5EF4-FFF2-40B4-BE49-F238E27FC236}">
                <a16:creationId xmlns:a16="http://schemas.microsoft.com/office/drawing/2014/main" id="{7941C315-9FBD-41DD-8211-436C34BE79DF}"/>
              </a:ext>
            </a:extLst>
          </p:cNvPr>
          <p:cNvPicPr>
            <a:picLocks noChangeAspect="1" noChangeArrowheads="1"/>
          </p:cNvPicPr>
          <p:nvPr/>
        </p:nvPicPr>
        <p:blipFill>
          <a:blip r:embed="rId3"/>
          <a:srcRect/>
          <a:stretch>
            <a:fillRect/>
          </a:stretch>
        </p:blipFill>
        <p:spPr bwMode="auto">
          <a:xfrm>
            <a:off x="2324919" y="2200812"/>
            <a:ext cx="8928992" cy="4315019"/>
          </a:xfrm>
          <a:prstGeom prst="rect">
            <a:avLst/>
          </a:prstGeom>
          <a:noFill/>
          <a:ln w="9525">
            <a:noFill/>
            <a:miter lim="800000"/>
            <a:headEnd/>
            <a:tailEnd/>
          </a:ln>
        </p:spPr>
      </p:pic>
    </p:spTree>
    <p:extLst>
      <p:ext uri="{BB962C8B-B14F-4D97-AF65-F5344CB8AC3E}">
        <p14:creationId xmlns:p14="http://schemas.microsoft.com/office/powerpoint/2010/main" val="2704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p>
        </p:txBody>
      </p:sp>
    </p:spTree>
    <p:extLst>
      <p:ext uri="{BB962C8B-B14F-4D97-AF65-F5344CB8AC3E}">
        <p14:creationId xmlns:p14="http://schemas.microsoft.com/office/powerpoint/2010/main" val="157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29" y="1456085"/>
            <a:ext cx="10566745" cy="3744416"/>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861213" y="2225367"/>
              <a:ext cx="9505056" cy="2290900"/>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使用工具</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Dreamweaver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，来编辑产生一个静态网页，该网页命名为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htdocs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在网页</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中，进行如下四个代码的编辑和运行，可以看到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对浏览器中网页内各元素的读写功能。</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631" y="4235111"/>
            <a:ext cx="2520132" cy="2520132"/>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416836" y="837929"/>
              <a:ext cx="2025075" cy="461665"/>
            </a:xfrm>
            <a:prstGeom prst="rect">
              <a:avLst/>
            </a:prstGeom>
          </p:spPr>
          <p:txBody>
            <a:bodyPr wrap="none">
              <a:spAutoFit/>
            </a:bodyPr>
            <a:lstStyle/>
            <a:p>
              <a:pPr algn="ct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1162154487"/>
              </p:ext>
            </p:extLst>
          </p:nvPr>
        </p:nvGraphicFramePr>
        <p:xfrm>
          <a:off x="2252911" y="1528093"/>
          <a:ext cx="8712968" cy="512064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8712968">
                  <a:extLst>
                    <a:ext uri="{9D8B030D-6E8A-4147-A177-3AD203B41FA5}">
                      <a16:colId xmlns:a16="http://schemas.microsoft.com/office/drawing/2014/main" val="20000"/>
                    </a:ext>
                  </a:extLst>
                </a:gridCol>
              </a:tblGrid>
              <a:tr h="4741331">
                <a:tc>
                  <a:txBody>
                    <a:bodyPr/>
                    <a:lstStyle/>
                    <a:p>
                      <a:r>
                        <a:rPr lang="en-US" altLang="zh-CN" sz="2400" b="1" kern="1200" dirty="0">
                          <a:solidFill>
                            <a:schemeClr val="lt1"/>
                          </a:solidFill>
                          <a:effectLst/>
                          <a:latin typeface="+mn-lt"/>
                          <a:ea typeface="+mn-ea"/>
                          <a:cs typeface="+mn-cs"/>
                        </a:rPr>
                        <a:t>&lt;html&gt;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&lt;title&gt;</a:t>
                      </a:r>
                      <a:r>
                        <a:rPr lang="en-US" altLang="zh-CN" sz="2400" b="1" kern="1200" dirty="0" err="1">
                          <a:solidFill>
                            <a:schemeClr val="lt1"/>
                          </a:solidFill>
                          <a:effectLst/>
                          <a:latin typeface="+mn-lt"/>
                          <a:ea typeface="+mn-ea"/>
                          <a:cs typeface="+mn-cs"/>
                        </a:rPr>
                        <a:t>Javascript</a:t>
                      </a:r>
                      <a:r>
                        <a:rPr lang="zh-CN" altLang="zh-CN" sz="2400" b="1" kern="1200" dirty="0">
                          <a:solidFill>
                            <a:schemeClr val="lt1"/>
                          </a:solidFill>
                          <a:effectLst/>
                          <a:latin typeface="+mn-lt"/>
                          <a:ea typeface="+mn-ea"/>
                          <a:cs typeface="+mn-cs"/>
                        </a:rPr>
                        <a:t>简单示例</a:t>
                      </a:r>
                      <a:r>
                        <a:rPr lang="en-US" altLang="zh-CN" sz="2400" b="1" kern="1200" dirty="0">
                          <a:solidFill>
                            <a:schemeClr val="lt1"/>
                          </a:solidFill>
                          <a:effectLst/>
                          <a:latin typeface="+mn-lt"/>
                          <a:ea typeface="+mn-ea"/>
                          <a:cs typeface="+mn-cs"/>
                        </a:rPr>
                        <a:t>&lt;/title&gt;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 language="</a:t>
                      </a:r>
                      <a:r>
                        <a:rPr lang="en-US" altLang="zh-CN" sz="2400" b="1" kern="1200" dirty="0" err="1">
                          <a:solidFill>
                            <a:schemeClr val="lt1"/>
                          </a:solidFill>
                          <a:effectLst/>
                          <a:latin typeface="+mn-lt"/>
                          <a:ea typeface="+mn-ea"/>
                          <a:cs typeface="+mn-cs"/>
                        </a:rPr>
                        <a:t>javascript</a:t>
                      </a:r>
                      <a:r>
                        <a:rPr lang="en-US" altLang="zh-CN" sz="2400" b="1" kern="1200" dirty="0">
                          <a:solidFill>
                            <a:schemeClr val="lt1"/>
                          </a:solidFill>
                          <a:effectLst/>
                          <a:latin typeface="+mn-lt"/>
                          <a:ea typeface="+mn-ea"/>
                          <a:cs typeface="+mn-cs"/>
                        </a:rPr>
                        <a: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for(</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1;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&lt;= 100; </a:t>
                      </a:r>
                      <a:r>
                        <a:rPr lang="en-US" altLang="zh-CN" sz="2400" b="1" kern="1200" dirty="0" err="1">
                          <a:solidFill>
                            <a:schemeClr val="lt1"/>
                          </a:solidFill>
                          <a:effectLst/>
                          <a:latin typeface="+mn-lt"/>
                          <a:ea typeface="+mn-ea"/>
                          <a:cs typeface="+mn-cs"/>
                        </a:rPr>
                        <a:t>i</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Math.floor</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Math.random</a:t>
                      </a:r>
                      <a:r>
                        <a:rPr lang="en-US" altLang="zh-CN" sz="2400" b="1" kern="1200" dirty="0">
                          <a:solidFill>
                            <a:schemeClr val="lt1"/>
                          </a:solidFill>
                          <a:effectLst/>
                          <a:latin typeface="+mn-lt"/>
                          <a:ea typeface="+mn-ea"/>
                          <a:cs typeface="+mn-cs"/>
                        </a:rPr>
                        <a:t>() * 100);//0-99</a:t>
                      </a:r>
                      <a:r>
                        <a:rPr lang="zh-CN" altLang="zh-CN" sz="2400" b="1" kern="1200" dirty="0">
                          <a:solidFill>
                            <a:schemeClr val="lt1"/>
                          </a:solidFill>
                          <a:effectLst/>
                          <a:latin typeface="+mn-lt"/>
                          <a:ea typeface="+mn-ea"/>
                          <a:cs typeface="+mn-cs"/>
                        </a:rPr>
                        <a:t>之间的随机数</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a:t>
                      </a:r>
                      <a:r>
                        <a:rPr lang="en-US" altLang="zh-CN" sz="2400" b="1" kern="1200" dirty="0" err="1">
                          <a:solidFill>
                            <a:schemeClr val="lt1"/>
                          </a:solidFill>
                          <a:effectLst/>
                          <a:latin typeface="+mn-lt"/>
                          <a:ea typeface="+mn-ea"/>
                          <a:cs typeface="+mn-cs"/>
                        </a:rPr>
                        <a:t>document.write</a:t>
                      </a:r>
                      <a:r>
                        <a:rPr lang="en-US" altLang="zh-CN" sz="2400" b="1" kern="1200" dirty="0">
                          <a:solidFill>
                            <a:schemeClr val="lt1"/>
                          </a:solidFill>
                          <a:effectLst/>
                          <a:latin typeface="+mn-lt"/>
                          <a:ea typeface="+mn-ea"/>
                          <a:cs typeface="+mn-cs"/>
                        </a:rPr>
                        <a:t>(</a:t>
                      </a:r>
                      <a:r>
                        <a:rPr lang="en-US" altLang="zh-CN" sz="2400" b="1" kern="1200" dirty="0" err="1">
                          <a:solidFill>
                            <a:schemeClr val="lt1"/>
                          </a:solidFill>
                          <a:effectLst/>
                          <a:latin typeface="+mn-lt"/>
                          <a:ea typeface="+mn-ea"/>
                          <a:cs typeface="+mn-cs"/>
                        </a:rPr>
                        <a:t>num</a:t>
                      </a:r>
                      <a:r>
                        <a:rPr lang="en-US" altLang="zh-CN" sz="2400" b="1" kern="1200" dirty="0">
                          <a:solidFill>
                            <a:schemeClr val="lt1"/>
                          </a:solidFill>
                          <a:effectLst/>
                          <a:latin typeface="+mn-lt"/>
                          <a:ea typeface="+mn-ea"/>
                          <a:cs typeface="+mn-cs"/>
                        </a:rPr>
                        <a: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&lt;/script&gt;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&lt;/head&gt;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         &lt;/body&gt;  </a:t>
                      </a:r>
                      <a:endParaRPr lang="zh-CN" altLang="zh-CN" sz="2400" b="1" kern="1200" dirty="0">
                        <a:solidFill>
                          <a:schemeClr val="lt1"/>
                        </a:solidFill>
                        <a:effectLst/>
                        <a:latin typeface="+mn-lt"/>
                        <a:ea typeface="+mn-ea"/>
                        <a:cs typeface="+mn-cs"/>
                      </a:endParaRPr>
                    </a:p>
                    <a:p>
                      <a:r>
                        <a:rPr lang="en-US" altLang="zh-CN" sz="2400" b="1" kern="1200" dirty="0">
                          <a:solidFill>
                            <a:schemeClr val="lt1"/>
                          </a:solidFill>
                          <a:effectLst/>
                          <a:latin typeface="+mn-lt"/>
                          <a:ea typeface="+mn-ea"/>
                          <a:cs typeface="+mn-cs"/>
                        </a:rPr>
                        <a:t>&lt;/html&gt;  </a:t>
                      </a:r>
                      <a:endParaRPr lang="zh-CN" sz="3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69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550531" y="837929"/>
              <a:ext cx="175768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单击按钮后调用</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482113563"/>
              </p:ext>
            </p:extLst>
          </p:nvPr>
        </p:nvGraphicFramePr>
        <p:xfrm>
          <a:off x="2252911" y="1456961"/>
          <a:ext cx="9073008" cy="4937705"/>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073008">
                  <a:extLst>
                    <a:ext uri="{9D8B030D-6E8A-4147-A177-3AD203B41FA5}">
                      <a16:colId xmlns:a16="http://schemas.microsoft.com/office/drawing/2014/main" val="20000"/>
                    </a:ext>
                  </a:extLst>
                </a:gridCol>
              </a:tblGrid>
              <a:tr h="4937705">
                <a:tc>
                  <a:txBody>
                    <a:bodyPr/>
                    <a:lstStyle/>
                    <a:p>
                      <a:r>
                        <a:rPr lang="en-US" altLang="zh-CN" sz="1898" b="1" kern="1200" dirty="0">
                          <a:solidFill>
                            <a:schemeClr val="lt1"/>
                          </a:solidFill>
                          <a:effectLst/>
                          <a:latin typeface="+mn-lt"/>
                          <a:ea typeface="+mn-ea"/>
                          <a:cs typeface="+mn-cs"/>
                        </a:rPr>
                        <a:t>&lt;html&gt;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&lt;head&gt;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&lt;title&gt;</a:t>
                      </a:r>
                      <a:r>
                        <a:rPr lang="en-US" altLang="zh-CN" sz="1898" b="1" kern="1200" dirty="0" err="1">
                          <a:solidFill>
                            <a:schemeClr val="lt1"/>
                          </a:solidFill>
                          <a:effectLst/>
                          <a:latin typeface="+mn-lt"/>
                          <a:ea typeface="+mn-ea"/>
                          <a:cs typeface="+mn-cs"/>
                        </a:rPr>
                        <a:t>Javascript</a:t>
                      </a:r>
                      <a:r>
                        <a:rPr lang="zh-CN" altLang="zh-CN" sz="1898" b="1" kern="1200" dirty="0">
                          <a:solidFill>
                            <a:schemeClr val="lt1"/>
                          </a:solidFill>
                          <a:effectLst/>
                          <a:latin typeface="+mn-lt"/>
                          <a:ea typeface="+mn-ea"/>
                          <a:cs typeface="+mn-cs"/>
                        </a:rPr>
                        <a:t>简单示例</a:t>
                      </a:r>
                      <a:r>
                        <a:rPr lang="en-US" altLang="zh-CN" sz="1898" b="1" kern="1200" dirty="0">
                          <a:solidFill>
                            <a:schemeClr val="lt1"/>
                          </a:solidFill>
                          <a:effectLst/>
                          <a:latin typeface="+mn-lt"/>
                          <a:ea typeface="+mn-ea"/>
                          <a:cs typeface="+mn-cs"/>
                        </a:rPr>
                        <a:t>&lt;/title&gt;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&lt;script language="</a:t>
                      </a:r>
                      <a:r>
                        <a:rPr lang="en-US" altLang="zh-CN" sz="1898" b="1" kern="1200" dirty="0" err="1">
                          <a:solidFill>
                            <a:schemeClr val="lt1"/>
                          </a:solidFill>
                          <a:effectLst/>
                          <a:latin typeface="+mn-lt"/>
                          <a:ea typeface="+mn-ea"/>
                          <a:cs typeface="+mn-cs"/>
                        </a:rPr>
                        <a:t>javascript</a:t>
                      </a:r>
                      <a:r>
                        <a:rPr lang="en-US" altLang="zh-CN" sz="1898" b="1" kern="1200" dirty="0">
                          <a:solidFill>
                            <a:schemeClr val="lt1"/>
                          </a:solidFill>
                          <a:effectLst/>
                          <a:latin typeface="+mn-lt"/>
                          <a:ea typeface="+mn-ea"/>
                          <a:cs typeface="+mn-cs"/>
                        </a:rPr>
                        <a:t>"&gt;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function func1(){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alert("</a:t>
                      </a:r>
                      <a:r>
                        <a:rPr lang="zh-CN" altLang="zh-CN" sz="1898" b="1" kern="1200" dirty="0">
                          <a:solidFill>
                            <a:schemeClr val="lt1"/>
                          </a:solidFill>
                          <a:effectLst/>
                          <a:latin typeface="+mn-lt"/>
                          <a:ea typeface="+mn-ea"/>
                          <a:cs typeface="+mn-cs"/>
                        </a:rPr>
                        <a:t>按钮单击后调用的函数</a:t>
                      </a:r>
                      <a:r>
                        <a:rPr lang="en-US" altLang="zh-CN" sz="1898" b="1" kern="1200" dirty="0">
                          <a:solidFill>
                            <a:schemeClr val="lt1"/>
                          </a:solidFill>
                          <a:effectLst/>
                          <a:latin typeface="+mn-lt"/>
                          <a:ea typeface="+mn-ea"/>
                          <a:cs typeface="+mn-cs"/>
                        </a:rPr>
                        <a:t>1</a:t>
                      </a:r>
                      <a:r>
                        <a:rPr lang="zh-CN" altLang="zh-CN" sz="1898" b="1" kern="1200" dirty="0">
                          <a:solidFill>
                            <a:schemeClr val="lt1"/>
                          </a:solidFill>
                          <a:effectLst/>
                          <a:latin typeface="+mn-lt"/>
                          <a:ea typeface="+mn-ea"/>
                          <a:cs typeface="+mn-cs"/>
                        </a:rPr>
                        <a:t>！</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function func2(){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alert("</a:t>
                      </a:r>
                      <a:r>
                        <a:rPr lang="zh-CN" altLang="zh-CN" sz="1898" b="1" kern="1200" dirty="0">
                          <a:solidFill>
                            <a:schemeClr val="lt1"/>
                          </a:solidFill>
                          <a:effectLst/>
                          <a:latin typeface="+mn-lt"/>
                          <a:ea typeface="+mn-ea"/>
                          <a:cs typeface="+mn-cs"/>
                        </a:rPr>
                        <a:t>按钮单击后调用的函数</a:t>
                      </a:r>
                      <a:r>
                        <a:rPr lang="en-US" altLang="zh-CN" sz="1898" b="1" kern="1200" dirty="0">
                          <a:solidFill>
                            <a:schemeClr val="lt1"/>
                          </a:solidFill>
                          <a:effectLst/>
                          <a:latin typeface="+mn-lt"/>
                          <a:ea typeface="+mn-ea"/>
                          <a:cs typeface="+mn-cs"/>
                        </a:rPr>
                        <a:t>2</a:t>
                      </a:r>
                      <a:r>
                        <a:rPr lang="zh-CN" altLang="zh-CN" sz="1898" b="1" kern="1200" dirty="0">
                          <a:solidFill>
                            <a:schemeClr val="lt1"/>
                          </a:solidFill>
                          <a:effectLst/>
                          <a:latin typeface="+mn-lt"/>
                          <a:ea typeface="+mn-ea"/>
                          <a:cs typeface="+mn-cs"/>
                        </a:rPr>
                        <a:t>！</a:t>
                      </a:r>
                      <a:r>
                        <a:rPr lang="en-US" altLang="zh-CN" sz="1898" b="1" kern="1200" dirty="0">
                          <a:solidFill>
                            <a:schemeClr val="lt1"/>
                          </a:solidFill>
                          <a:effectLst/>
                          <a:latin typeface="+mn-lt"/>
                          <a:ea typeface="+mn-ea"/>
                          <a:cs typeface="+mn-cs"/>
                        </a:rPr>
                        <a: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&lt;/script&gt;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&lt;/head&gt;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&lt;body&gt;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a:t>
                      </a:r>
                      <a:r>
                        <a:rPr lang="zh-CN" altLang="zh-CN" sz="1898" b="1" kern="1200" dirty="0">
                          <a:solidFill>
                            <a:schemeClr val="lt1"/>
                          </a:solidFill>
                          <a:effectLst/>
                          <a:latin typeface="+mn-lt"/>
                          <a:ea typeface="+mn-ea"/>
                          <a:cs typeface="+mn-cs"/>
                        </a:rPr>
                        <a:t>单击后调用两个函数用</a:t>
                      </a:r>
                      <a:r>
                        <a:rPr lang="en-US" altLang="zh-CN" sz="1898" b="1" kern="1200" dirty="0">
                          <a:solidFill>
                            <a:schemeClr val="lt1"/>
                          </a:solidFill>
                          <a:effectLst/>
                          <a:latin typeface="+mn-lt"/>
                          <a:ea typeface="+mn-ea"/>
                          <a:cs typeface="+mn-cs"/>
                        </a:rPr>
                        <a:t>”,“</a:t>
                      </a:r>
                      <a:r>
                        <a:rPr lang="zh-CN" altLang="zh-CN" sz="1898" b="1" kern="1200" dirty="0">
                          <a:solidFill>
                            <a:schemeClr val="lt1"/>
                          </a:solidFill>
                          <a:effectLst/>
                          <a:latin typeface="+mn-lt"/>
                          <a:ea typeface="+mn-ea"/>
                          <a:cs typeface="+mn-cs"/>
                        </a:rPr>
                        <a:t>隔开</a:t>
                      </a:r>
                      <a:r>
                        <a:rPr lang="en-US" altLang="zh-CN" sz="1898" b="1" kern="1200" dirty="0">
                          <a:solidFill>
                            <a:schemeClr val="lt1"/>
                          </a:solidFill>
                          <a:effectLst/>
                          <a:latin typeface="+mn-lt"/>
                          <a:ea typeface="+mn-ea"/>
                          <a:cs typeface="+mn-cs"/>
                        </a:rPr>
                        <a:t> --&gt;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&lt;input type="button" value="</a:t>
                      </a:r>
                      <a:r>
                        <a:rPr lang="zh-CN" altLang="zh-CN" sz="1898" b="1" kern="1200" dirty="0">
                          <a:solidFill>
                            <a:schemeClr val="lt1"/>
                          </a:solidFill>
                          <a:effectLst/>
                          <a:latin typeface="+mn-lt"/>
                          <a:ea typeface="+mn-ea"/>
                          <a:cs typeface="+mn-cs"/>
                        </a:rPr>
                        <a:t>单击我</a:t>
                      </a:r>
                      <a:r>
                        <a:rPr lang="en-US" altLang="zh-CN" sz="1898" b="1" kern="1200" dirty="0">
                          <a:solidFill>
                            <a:schemeClr val="lt1"/>
                          </a:solidFill>
                          <a:effectLst/>
                          <a:latin typeface="+mn-lt"/>
                          <a:ea typeface="+mn-ea"/>
                          <a:cs typeface="+mn-cs"/>
                        </a:rPr>
                        <a:t>" </a:t>
                      </a:r>
                      <a:r>
                        <a:rPr lang="en-US" altLang="zh-CN" sz="1898" b="1" kern="1200" dirty="0" err="1">
                          <a:solidFill>
                            <a:schemeClr val="lt1"/>
                          </a:solidFill>
                          <a:effectLst/>
                          <a:latin typeface="+mn-lt"/>
                          <a:ea typeface="+mn-ea"/>
                          <a:cs typeface="+mn-cs"/>
                        </a:rPr>
                        <a:t>onClick</a:t>
                      </a:r>
                      <a:r>
                        <a:rPr lang="en-US" altLang="zh-CN" sz="1898" b="1" kern="1200" dirty="0">
                          <a:solidFill>
                            <a:schemeClr val="lt1"/>
                          </a:solidFill>
                          <a:effectLst/>
                          <a:latin typeface="+mn-lt"/>
                          <a:ea typeface="+mn-ea"/>
                          <a:cs typeface="+mn-cs"/>
                        </a:rPr>
                        <a:t>="func1(), func2()" /&gt;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         &lt;/body&gt;  </a:t>
                      </a:r>
                      <a:endParaRPr lang="zh-CN" altLang="zh-CN" sz="1898" b="1" kern="1200" dirty="0">
                        <a:solidFill>
                          <a:schemeClr val="lt1"/>
                        </a:solidFill>
                        <a:effectLst/>
                        <a:latin typeface="+mn-lt"/>
                        <a:ea typeface="+mn-ea"/>
                        <a:cs typeface="+mn-cs"/>
                      </a:endParaRPr>
                    </a:p>
                    <a:p>
                      <a:r>
                        <a:rPr lang="en-US" altLang="zh-CN" sz="1898" b="1" kern="1200" dirty="0">
                          <a:solidFill>
                            <a:schemeClr val="lt1"/>
                          </a:solidFill>
                          <a:effectLst/>
                          <a:latin typeface="+mn-lt"/>
                          <a:ea typeface="+mn-ea"/>
                          <a:cs typeface="+mn-cs"/>
                        </a:rPr>
                        <a:t>&lt;/html&gt;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2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286000" y="520700"/>
            <a:ext cx="4286750" cy="474140"/>
            <a:chOff x="5154308" y="837929"/>
            <a:chExt cx="255013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154308" y="837929"/>
              <a:ext cx="255013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使用对象：同样使用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function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2823104621"/>
              </p:ext>
            </p:extLst>
          </p:nvPr>
        </p:nvGraphicFramePr>
        <p:xfrm>
          <a:off x="1964879" y="1116259"/>
          <a:ext cx="9865096" cy="585216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865096">
                  <a:extLst>
                    <a:ext uri="{9D8B030D-6E8A-4147-A177-3AD203B41FA5}">
                      <a16:colId xmlns:a16="http://schemas.microsoft.com/office/drawing/2014/main" val="20000"/>
                    </a:ext>
                  </a:extLst>
                </a:gridCol>
              </a:tblGrid>
              <a:tr h="5595665">
                <a:tc>
                  <a:txBody>
                    <a:bodyPr/>
                    <a:lstStyle/>
                    <a:p>
                      <a:r>
                        <a:rPr lang="en-US" altLang="zh-CN" sz="1600" b="1" kern="1200" dirty="0">
                          <a:solidFill>
                            <a:schemeClr val="lt1"/>
                          </a:solidFill>
                          <a:effectLst/>
                          <a:latin typeface="+mn-lt"/>
                          <a:ea typeface="+mn-ea"/>
                          <a:cs typeface="+mn-cs"/>
                        </a:rPr>
                        <a:t>&lt;html&gt;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&lt;title&gt;</a:t>
                      </a:r>
                      <a:r>
                        <a:rPr lang="en-US" altLang="zh-CN" sz="1600" b="1" kern="1200" dirty="0" err="1">
                          <a:solidFill>
                            <a:schemeClr val="lt1"/>
                          </a:solidFill>
                          <a:effectLst/>
                          <a:latin typeface="+mn-lt"/>
                          <a:ea typeface="+mn-ea"/>
                          <a:cs typeface="+mn-cs"/>
                        </a:rPr>
                        <a:t>Javascript</a:t>
                      </a:r>
                      <a:r>
                        <a:rPr lang="zh-CN" altLang="zh-CN" sz="1600" b="1" kern="1200" dirty="0">
                          <a:solidFill>
                            <a:schemeClr val="lt1"/>
                          </a:solidFill>
                          <a:effectLst/>
                          <a:latin typeface="+mn-lt"/>
                          <a:ea typeface="+mn-ea"/>
                          <a:cs typeface="+mn-cs"/>
                        </a:rPr>
                        <a:t>简单示例</a:t>
                      </a:r>
                      <a:r>
                        <a:rPr lang="en-US" altLang="zh-CN" sz="1600" b="1" kern="1200" dirty="0">
                          <a:solidFill>
                            <a:schemeClr val="lt1"/>
                          </a:solidFill>
                          <a:effectLst/>
                          <a:latin typeface="+mn-lt"/>
                          <a:ea typeface="+mn-ea"/>
                          <a:cs typeface="+mn-cs"/>
                        </a:rPr>
                        <a:t>&lt;/title&gt;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&lt;/head&gt;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 language="</a:t>
                      </a:r>
                      <a:r>
                        <a:rPr lang="en-US" altLang="zh-CN" sz="1600" b="1" kern="1200" dirty="0" err="1">
                          <a:solidFill>
                            <a:schemeClr val="lt1"/>
                          </a:solidFill>
                          <a:effectLst/>
                          <a:latin typeface="+mn-lt"/>
                          <a:ea typeface="+mn-ea"/>
                          <a:cs typeface="+mn-cs"/>
                        </a:rPr>
                        <a:t>javascript</a:t>
                      </a:r>
                      <a:r>
                        <a:rPr lang="en-US" altLang="zh-CN" sz="1600" b="1" kern="1200" dirty="0">
                          <a:solidFill>
                            <a:schemeClr val="lt1"/>
                          </a:solidFill>
                          <a:effectLst/>
                          <a:latin typeface="+mn-lt"/>
                          <a:ea typeface="+mn-ea"/>
                          <a:cs typeface="+mn-cs"/>
                        </a:rPr>
                        <a: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function Student(name, school,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this.name= name;//</a:t>
                      </a:r>
                      <a:r>
                        <a:rPr lang="zh-CN" altLang="zh-CN" sz="1600" b="1" kern="1200" dirty="0">
                          <a:solidFill>
                            <a:schemeClr val="lt1"/>
                          </a:solidFill>
                          <a:effectLst/>
                          <a:latin typeface="+mn-lt"/>
                          <a:ea typeface="+mn-ea"/>
                          <a:cs typeface="+mn-cs"/>
                        </a:rPr>
                        <a:t>注意这里要用</a:t>
                      </a:r>
                      <a:r>
                        <a:rPr lang="en-US" altLang="zh-CN" sz="1600" b="1" kern="1200" dirty="0">
                          <a:solidFill>
                            <a:schemeClr val="lt1"/>
                          </a:solidFill>
                          <a:effectLst/>
                          <a:latin typeface="+mn-lt"/>
                          <a:ea typeface="+mn-ea"/>
                          <a:cs typeface="+mn-cs"/>
                        </a:rPr>
                        <a:t>this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this.school</a:t>
                      </a:r>
                      <a:r>
                        <a:rPr lang="en-US" altLang="zh-CN" sz="1600" b="1" kern="1200" dirty="0">
                          <a:solidFill>
                            <a:schemeClr val="lt1"/>
                          </a:solidFill>
                          <a:effectLst/>
                          <a:latin typeface="+mn-lt"/>
                          <a:ea typeface="+mn-ea"/>
                          <a:cs typeface="+mn-cs"/>
                        </a:rPr>
                        <a:t>=school;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this.grade</a:t>
                      </a:r>
                      <a:r>
                        <a:rPr lang="en-US" altLang="zh-CN" sz="1600" b="1" kern="1200" dirty="0">
                          <a:solidFill>
                            <a:schemeClr val="lt1"/>
                          </a:solidFill>
                          <a:effectLst/>
                          <a:latin typeface="+mn-lt"/>
                          <a:ea typeface="+mn-ea"/>
                          <a:cs typeface="+mn-cs"/>
                        </a:rPr>
                        <a:t>= grade;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new Student("</a:t>
                      </a:r>
                      <a:r>
                        <a:rPr lang="en-US" altLang="zh-CN" sz="1600" b="1" kern="1200" dirty="0" err="1">
                          <a:solidFill>
                            <a:schemeClr val="lt1"/>
                          </a:solidFill>
                          <a:effectLst/>
                          <a:latin typeface="+mn-lt"/>
                          <a:ea typeface="+mn-ea"/>
                          <a:cs typeface="+mn-cs"/>
                        </a:rPr>
                        <a:t>noting_gonna</a:t>
                      </a:r>
                      <a:r>
                        <a:rPr lang="en-US" altLang="zh-CN" sz="1600" b="1" kern="1200" dirty="0">
                          <a:solidFill>
                            <a:schemeClr val="lt1"/>
                          </a:solidFill>
                          <a:effectLst/>
                          <a:latin typeface="+mn-lt"/>
                          <a:ea typeface="+mn-ea"/>
                          <a:cs typeface="+mn-cs"/>
                        </a:rPr>
                        <a:t>", "XX</a:t>
                      </a:r>
                      <a:r>
                        <a:rPr lang="zh-CN" altLang="zh-CN" sz="1600" b="1" kern="1200" dirty="0">
                          <a:solidFill>
                            <a:schemeClr val="lt1"/>
                          </a:solidFill>
                          <a:effectLst/>
                          <a:latin typeface="+mn-lt"/>
                          <a:ea typeface="+mn-ea"/>
                          <a:cs typeface="+mn-cs"/>
                        </a:rPr>
                        <a:t>学校</a:t>
                      </a:r>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小学二年级</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zh-CN" altLang="zh-CN" sz="1600" b="1" kern="1200" dirty="0">
                          <a:solidFill>
                            <a:schemeClr val="lt1"/>
                          </a:solidFill>
                          <a:effectLst/>
                          <a:latin typeface="+mn-lt"/>
                          <a:ea typeface="+mn-ea"/>
                          <a:cs typeface="+mn-cs"/>
                        </a:rPr>
                        <a:t>使用</a:t>
                      </a:r>
                      <a:r>
                        <a:rPr lang="en-US" altLang="zh-CN" sz="1600" b="1" kern="1200" dirty="0">
                          <a:solidFill>
                            <a:schemeClr val="lt1"/>
                          </a:solidFill>
                          <a:effectLst/>
                          <a:latin typeface="+mn-lt"/>
                          <a:ea typeface="+mn-ea"/>
                          <a:cs typeface="+mn-cs"/>
                        </a:rPr>
                        <a:t>with</a:t>
                      </a:r>
                      <a:r>
                        <a:rPr lang="zh-CN" altLang="zh-CN" sz="1600" b="1" kern="1200" dirty="0">
                          <a:solidFill>
                            <a:schemeClr val="lt1"/>
                          </a:solidFill>
                          <a:effectLst/>
                          <a:latin typeface="+mn-lt"/>
                          <a:ea typeface="+mn-ea"/>
                          <a:cs typeface="+mn-cs"/>
                        </a:rPr>
                        <a:t>可以省略对象名</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with(</a:t>
                      </a:r>
                      <a:r>
                        <a:rPr lang="en-US" altLang="zh-CN" sz="1600" b="1" kern="1200" dirty="0" err="1">
                          <a:solidFill>
                            <a:schemeClr val="lt1"/>
                          </a:solidFill>
                          <a:effectLst/>
                          <a:latin typeface="+mn-lt"/>
                          <a:ea typeface="+mn-ea"/>
                          <a:cs typeface="+mn-cs"/>
                        </a:rPr>
                        <a:t>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(name+ ": " + school + "," + grade + "&lt;</a:t>
                      </a:r>
                      <a:r>
                        <a:rPr lang="en-US" altLang="zh-CN" sz="1600" b="1" kern="1200" dirty="0" err="1">
                          <a:solidFill>
                            <a:schemeClr val="lt1"/>
                          </a:solidFill>
                          <a:effectLst/>
                          <a:latin typeface="+mn-lt"/>
                          <a:ea typeface="+mn-ea"/>
                          <a:cs typeface="+mn-cs"/>
                        </a:rPr>
                        <a:t>br</a:t>
                      </a:r>
                      <a:r>
                        <a:rPr lang="en-US" altLang="zh-CN" sz="1600" b="1" kern="1200" dirty="0">
                          <a:solidFill>
                            <a:schemeClr val="lt1"/>
                          </a:solidFill>
                          <a:effectLst/>
                          <a:latin typeface="+mn-lt"/>
                          <a:ea typeface="+mn-ea"/>
                          <a:cs typeface="+mn-cs"/>
                        </a:rPr>
                        <a:t> /&gt;");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if(</a:t>
                      </a:r>
                      <a:r>
                        <a:rPr lang="en-US" altLang="zh-CN" sz="1600" b="1" kern="1200" dirty="0" err="1">
                          <a:solidFill>
                            <a:schemeClr val="lt1"/>
                          </a:solidFill>
                          <a:effectLst/>
                          <a:latin typeface="+mn-lt"/>
                          <a:ea typeface="+mn-ea"/>
                          <a:cs typeface="+mn-cs"/>
                        </a:rPr>
                        <a:t>window.hui</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else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a:t>
                      </a:r>
                      <a:r>
                        <a:rPr lang="en-US" altLang="zh-CN" sz="1600" b="1" kern="1200" dirty="0" err="1">
                          <a:solidFill>
                            <a:schemeClr val="lt1"/>
                          </a:solidFill>
                          <a:effectLst/>
                          <a:latin typeface="+mn-lt"/>
                          <a:ea typeface="+mn-ea"/>
                          <a:cs typeface="+mn-cs"/>
                        </a:rPr>
                        <a:t>document.write</a:t>
                      </a:r>
                      <a:r>
                        <a:rPr lang="en-US" altLang="zh-CN" sz="1600" b="1" kern="1200" dirty="0">
                          <a:solidFill>
                            <a:schemeClr val="lt1"/>
                          </a:solidFill>
                          <a:effectLst/>
                          <a:latin typeface="+mn-lt"/>
                          <a:ea typeface="+mn-ea"/>
                          <a:cs typeface="+mn-cs"/>
                        </a:rPr>
                        <a:t>("</a:t>
                      </a:r>
                      <a:r>
                        <a:rPr lang="en-US" altLang="zh-CN" sz="1600" b="1" kern="1200" dirty="0" err="1">
                          <a:solidFill>
                            <a:schemeClr val="lt1"/>
                          </a:solidFill>
                          <a:effectLst/>
                          <a:latin typeface="+mn-lt"/>
                          <a:ea typeface="+mn-ea"/>
                          <a:cs typeface="+mn-cs"/>
                        </a:rPr>
                        <a:t>hui</a:t>
                      </a:r>
                      <a:r>
                        <a:rPr lang="zh-CN" altLang="zh-CN" sz="1600" b="1" kern="1200" dirty="0">
                          <a:solidFill>
                            <a:schemeClr val="lt1"/>
                          </a:solidFill>
                          <a:effectLst/>
                          <a:latin typeface="+mn-lt"/>
                          <a:ea typeface="+mn-ea"/>
                          <a:cs typeface="+mn-cs"/>
                        </a:rPr>
                        <a:t>这个对象不存在</a:t>
                      </a:r>
                      <a:r>
                        <a:rPr lang="en-US" altLang="zh-CN" sz="1600" b="1" kern="1200" dirty="0">
                          <a:solidFill>
                            <a:schemeClr val="lt1"/>
                          </a:solidFill>
                          <a:effectLst/>
                          <a:latin typeface="+mn-lt"/>
                          <a:ea typeface="+mn-ea"/>
                          <a:cs typeface="+mn-cs"/>
                        </a:rPr>
                        <a: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&lt;/script&gt;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         &lt;/body&gt;  </a:t>
                      </a:r>
                      <a:endParaRPr lang="zh-CN" altLang="zh-CN" sz="1600" b="1" kern="1200" dirty="0">
                        <a:solidFill>
                          <a:schemeClr val="lt1"/>
                        </a:solidFill>
                        <a:effectLst/>
                        <a:latin typeface="+mn-lt"/>
                        <a:ea typeface="+mn-ea"/>
                        <a:cs typeface="+mn-cs"/>
                      </a:endParaRPr>
                    </a:p>
                    <a:p>
                      <a:r>
                        <a:rPr lang="en-US" altLang="zh-CN" sz="1600" b="1" kern="1200" dirty="0">
                          <a:solidFill>
                            <a:schemeClr val="lt1"/>
                          </a:solidFill>
                          <a:effectLst/>
                          <a:latin typeface="+mn-lt"/>
                          <a:ea typeface="+mn-ea"/>
                          <a:cs typeface="+mn-cs"/>
                        </a:rPr>
                        <a:t>&lt;/html&gt;  </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681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729075" y="542124"/>
            <a:ext cx="5760640" cy="474140"/>
            <a:chOff x="4715909" y="837929"/>
            <a:chExt cx="3426927"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715909" y="1312069"/>
              <a:ext cx="34269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850584" y="837929"/>
              <a:ext cx="315757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）中的内容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name.value</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表格 16">
            <a:extLst>
              <a:ext uri="{FF2B5EF4-FFF2-40B4-BE49-F238E27FC236}">
                <a16:creationId xmlns:a16="http://schemas.microsoft.com/office/drawing/2014/main" id="{0FA8DF62-B056-4129-91BB-E92BD6121918}"/>
              </a:ext>
            </a:extLst>
          </p:cNvPr>
          <p:cNvGraphicFramePr>
            <a:graphicFrameLocks noGrp="1"/>
          </p:cNvGraphicFramePr>
          <p:nvPr>
            <p:extLst>
              <p:ext uri="{D42A27DB-BD31-4B8C-83A1-F6EECF244321}">
                <p14:modId xmlns:p14="http://schemas.microsoft.com/office/powerpoint/2010/main" val="2510147149"/>
              </p:ext>
            </p:extLst>
          </p:nvPr>
        </p:nvGraphicFramePr>
        <p:xfrm>
          <a:off x="1676847" y="1168053"/>
          <a:ext cx="10081120" cy="560832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10081120">
                  <a:extLst>
                    <a:ext uri="{9D8B030D-6E8A-4147-A177-3AD203B41FA5}">
                      <a16:colId xmlns:a16="http://schemas.microsoft.com/office/drawing/2014/main" val="20000"/>
                    </a:ext>
                  </a:extLst>
                </a:gridCol>
              </a:tblGrid>
              <a:tr h="5391947">
                <a:tc>
                  <a:txBody>
                    <a:bodyPr/>
                    <a:lstStyle/>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&lt;/title&gt;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以下也达到了省略对象名称的作用  </a:t>
                      </a:r>
                    </a:p>
                    <a:p>
                      <a:pPr algn="just">
                        <a:spcAft>
                          <a:spcPts val="0"/>
                        </a:spcAft>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document.loginForm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baseline="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a:effectLst/>
                          <a:latin typeface="Times New Roman" panose="02020603050405020304" pitchFamily="18" charset="0"/>
                          <a:ea typeface="微软雅黑" panose="020B0503020204020204" pitchFamily="34" charset="-122"/>
                          <a:cs typeface="Times New Roman" panose="02020603050405020304" pitchFamily="18" charset="0"/>
                        </a:rPr>
                        <a:t>alert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loginMsg.userID.value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"\n" +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loginMsg.password.value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(Object){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alert(Object.id);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userID</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name="password"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&lt;input type="button" value="</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登录</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记住密码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type="checkbox" id="</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这是</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checkbox</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id"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(this)"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a:t>
                      </a:r>
                    </a:p>
                  </a:txBody>
                  <a:tcPr marL="68580" marR="68580" marT="0" marB="0">
                    <a:solidFill>
                      <a:srgbClr val="1092F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073326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语言</a:t>
            </a:r>
          </a:p>
        </p:txBody>
      </p:sp>
    </p:spTree>
    <p:extLst>
      <p:ext uri="{BB962C8B-B14F-4D97-AF65-F5344CB8AC3E}">
        <p14:creationId xmlns:p14="http://schemas.microsoft.com/office/powerpoint/2010/main" val="342669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150141" y="1686758"/>
            <a:ext cx="10967866" cy="416181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87568" y="2312165"/>
              <a:ext cx="9505056" cy="2245474"/>
            </a:xfrm>
            <a:prstGeom prst="rect">
              <a:avLst/>
            </a:prstGeom>
          </p:spPr>
          <p:txBody>
            <a:bodyPr wrap="square">
              <a:spAutoFit/>
            </a:bodyPr>
            <a:lstStyle/>
            <a:p>
              <a:pPr algn="just">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是一种免费的脚本语言，主要用途是处理动态网页，也包含了命令行运行接口。</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解释性语言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。是完全免费的，在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http://www.php.net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下载，遵循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的语法和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Perl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有相通之处并且加上了自己的语法。</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spcBef>
                  <a:spcPts val="0"/>
                </a:spcBef>
                <a:spcAft>
                  <a:spcPts val="0"/>
                </a:spcAft>
                <a:buFont typeface="Wingdings" panose="05000000000000000000" pitchFamily="2" charset="2"/>
                <a:buChar char="p"/>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是一种面向</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的解析语言，所以，</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语句被包含在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标记里面，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标记外的语句都被直接输出。包括在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标记中的语句被解析，在其外的语句原样输出并且接受</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语句的控制。</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9848" y="4910964"/>
            <a:ext cx="2088761" cy="2088761"/>
          </a:xfrm>
          <a:prstGeom prst="rect">
            <a:avLst/>
          </a:prstGeom>
        </p:spPr>
      </p:pic>
      <p:grpSp>
        <p:nvGrpSpPr>
          <p:cNvPr id="11" name="组合 10">
            <a:extLst>
              <a:ext uri="{FF2B5EF4-FFF2-40B4-BE49-F238E27FC236}">
                <a16:creationId xmlns:a16="http://schemas.microsoft.com/office/drawing/2014/main" id="{DD0D3A2B-3F83-4738-8A04-8CD7CACECB1B}"/>
              </a:ext>
            </a:extLst>
          </p:cNvPr>
          <p:cNvGrpSpPr/>
          <p:nvPr/>
        </p:nvGrpSpPr>
        <p:grpSpPr>
          <a:xfrm>
            <a:off x="596727" y="854733"/>
            <a:ext cx="2251715" cy="529344"/>
            <a:chOff x="1420106" y="1382247"/>
            <a:chExt cx="2251715" cy="529344"/>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6A5EB9E5-FD2B-4EF1-81C8-A57F5F6B15D8}"/>
                </a:ext>
              </a:extLst>
            </p:cNvPr>
            <p:cNvSpPr/>
            <p:nvPr/>
          </p:nvSpPr>
          <p:spPr>
            <a:xfrm rot="5400000">
              <a:off x="2574970" y="821958"/>
              <a:ext cx="508861" cy="1670403"/>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2FEB2FF5-8CE2-4239-B244-575517ADC5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CA446BD2-A3EC-4202-823F-D2B081153167}"/>
                </a:ext>
              </a:extLst>
            </p:cNvPr>
            <p:cNvSpPr/>
            <p:nvPr/>
          </p:nvSpPr>
          <p:spPr>
            <a:xfrm>
              <a:off x="2001417" y="1382247"/>
              <a:ext cx="167040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语言</a:t>
              </a:r>
            </a:p>
          </p:txBody>
        </p:sp>
        <p:sp>
          <p:nvSpPr>
            <p:cNvPr id="15" name="Rectangle 62">
              <a:extLst>
                <a:ext uri="{FF2B5EF4-FFF2-40B4-BE49-F238E27FC236}">
                  <a16:creationId xmlns:a16="http://schemas.microsoft.com/office/drawing/2014/main" id="{3A3844ED-D0A6-48A3-869C-900FA7F14BA7}"/>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50893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5988080-8340-460E-A780-246FE9A25FD7}"/>
              </a:ext>
            </a:extLst>
          </p:cNvPr>
          <p:cNvSpPr/>
          <p:nvPr/>
        </p:nvSpPr>
        <p:spPr>
          <a:xfrm>
            <a:off x="4537513" y="4070663"/>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736878"/>
            <a:ext cx="10657184" cy="187950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HyperText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Transfer Protocol)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是互联网上应用最为广泛的一种网络协议。所有的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文件都必须遵守这个标准。设计</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最初的目的是为了提供一种发布和接收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页面的方法。通过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协议请求的资源由</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统一资源标示符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Uniform Resource Identifiers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）（或者，更准确一些，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）来标识。 </a:t>
            </a:r>
          </a:p>
        </p:txBody>
      </p:sp>
      <p:grpSp>
        <p:nvGrpSpPr>
          <p:cNvPr id="8" name="组合 7">
            <a:extLst>
              <a:ext uri="{FF2B5EF4-FFF2-40B4-BE49-F238E27FC236}">
                <a16:creationId xmlns:a16="http://schemas.microsoft.com/office/drawing/2014/main" id="{449F9E67-FAD7-4597-838D-CFB4C1BCC2BE}"/>
              </a:ext>
            </a:extLst>
          </p:cNvPr>
          <p:cNvGrpSpPr/>
          <p:nvPr/>
        </p:nvGrpSpPr>
        <p:grpSpPr>
          <a:xfrm>
            <a:off x="3504867" y="4453343"/>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611D49-E4CB-4BBB-AFC9-0BC121D86B81}"/>
                </a:ext>
              </a:extLst>
            </p:cNvPr>
            <p:cNvPicPr>
              <a:picLocks noChangeAspect="1"/>
            </p:cNvPicPr>
            <p:nvPr/>
          </p:nvPicPr>
          <p:blipFill>
            <a:blip r:embed="rId3"/>
            <a:stretch>
              <a:fillRect/>
            </a:stretch>
          </p:blipFill>
          <p:spPr>
            <a:xfrm>
              <a:off x="4196982" y="3782171"/>
              <a:ext cx="720226" cy="648518"/>
            </a:xfrm>
            <a:prstGeom prst="rect">
              <a:avLst/>
            </a:prstGeom>
          </p:spPr>
        </p:pic>
      </p:grpSp>
      <p:grpSp>
        <p:nvGrpSpPr>
          <p:cNvPr id="7" name="组合 6">
            <a:extLst>
              <a:ext uri="{FF2B5EF4-FFF2-40B4-BE49-F238E27FC236}">
                <a16:creationId xmlns:a16="http://schemas.microsoft.com/office/drawing/2014/main" id="{E42F6AAD-3EC0-49C9-BFFD-C6BCFF26A880}"/>
              </a:ext>
            </a:extLst>
          </p:cNvPr>
          <p:cNvGrpSpPr/>
          <p:nvPr/>
        </p:nvGrpSpPr>
        <p:grpSpPr>
          <a:xfrm>
            <a:off x="7330242" y="4453343"/>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9762986-DBEB-40D8-9B10-C7F6CF1E0AB8}"/>
                </a:ext>
              </a:extLst>
            </p:cNvPr>
            <p:cNvPicPr>
              <a:picLocks noChangeAspect="1"/>
            </p:cNvPicPr>
            <p:nvPr/>
          </p:nvPicPr>
          <p:blipFill>
            <a:blip r:embed="rId4"/>
            <a:stretch>
              <a:fillRect/>
            </a:stretch>
          </p:blipFill>
          <p:spPr>
            <a:xfrm>
              <a:off x="7996033" y="3926633"/>
              <a:ext cx="692058" cy="484676"/>
            </a:xfrm>
            <a:prstGeom prst="rect">
              <a:avLst/>
            </a:prstGeom>
          </p:spPr>
        </p:pic>
      </p:grpSp>
    </p:spTree>
    <p:extLst>
      <p:ext uri="{BB962C8B-B14F-4D97-AF65-F5344CB8AC3E}">
        <p14:creationId xmlns:p14="http://schemas.microsoft.com/office/powerpoint/2010/main" val="314530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四种标记</a:t>
              </a:r>
            </a:p>
          </p:txBody>
        </p:sp>
      </p:grpSp>
      <p:graphicFrame>
        <p:nvGraphicFramePr>
          <p:cNvPr id="11" name="表格 10">
            <a:extLst>
              <a:ext uri="{FF2B5EF4-FFF2-40B4-BE49-F238E27FC236}">
                <a16:creationId xmlns:a16="http://schemas.microsoft.com/office/drawing/2014/main" id="{E3BABFB8-583C-4B87-81C9-BF55E623E894}"/>
              </a:ext>
            </a:extLst>
          </p:cNvPr>
          <p:cNvGraphicFramePr>
            <a:graphicFrameLocks noGrp="1"/>
          </p:cNvGraphicFramePr>
          <p:nvPr/>
        </p:nvGraphicFramePr>
        <p:xfrm>
          <a:off x="1532831" y="1672109"/>
          <a:ext cx="10225136" cy="3960407"/>
        </p:xfrm>
        <a:graphic>
          <a:graphicData uri="http://schemas.openxmlformats.org/drawingml/2006/table">
            <a:tbl>
              <a:tblPr firstRow="1" firstCol="1" lastRow="1" lastCol="1" bandRow="1" bandCol="1">
                <a:tableStyleId>{5940675A-B579-460E-94D1-54222C63F5DA}</a:tableStyleId>
              </a:tblPr>
              <a:tblGrid>
                <a:gridCol w="3334549">
                  <a:extLst>
                    <a:ext uri="{9D8B030D-6E8A-4147-A177-3AD203B41FA5}">
                      <a16:colId xmlns:a16="http://schemas.microsoft.com/office/drawing/2014/main" val="20000"/>
                    </a:ext>
                  </a:extLst>
                </a:gridCol>
                <a:gridCol w="1831743">
                  <a:extLst>
                    <a:ext uri="{9D8B030D-6E8A-4147-A177-3AD203B41FA5}">
                      <a16:colId xmlns:a16="http://schemas.microsoft.com/office/drawing/2014/main" val="20001"/>
                    </a:ext>
                  </a:extLst>
                </a:gridCol>
                <a:gridCol w="5058844">
                  <a:extLst>
                    <a:ext uri="{9D8B030D-6E8A-4147-A177-3AD203B41FA5}">
                      <a16:colId xmlns:a16="http://schemas.microsoft.com/office/drawing/2014/main" val="20002"/>
                    </a:ext>
                  </a:extLst>
                </a:gridCol>
              </a:tblGrid>
              <a:tr h="765433">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解释</a:t>
                      </a:r>
                    </a:p>
                  </a:txBody>
                  <a:tcPr marL="68580" marR="68580" marT="0" marB="0" anchor="ctr">
                    <a:solidFill>
                      <a:srgbClr val="0050A3"/>
                    </a:solidFill>
                  </a:tcPr>
                </a:tc>
                <a:tc>
                  <a:txBody>
                    <a:bodyPr/>
                    <a:lstStyle/>
                    <a:p>
                      <a:pPr algn="ctr">
                        <a:lnSpc>
                          <a:spcPct val="125000"/>
                        </a:lnSpc>
                        <a:spcAft>
                          <a:spcPts val="0"/>
                        </a:spcAft>
                      </a:pPr>
                      <a:r>
                        <a:rPr lang="zh-CN" sz="2000" kern="10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示例</a:t>
                      </a:r>
                    </a:p>
                  </a:txBody>
                  <a:tcPr marL="68580" marR="68580" marT="0" marB="0" anchor="ctr">
                    <a:solidFill>
                      <a:srgbClr val="0050A3"/>
                    </a:solidFill>
                  </a:tcPr>
                </a:tc>
                <a:extLst>
                  <a:ext uri="{0D108BD9-81ED-4DB2-BD59-A6C34878D82A}">
                    <a16:rowId xmlns:a16="http://schemas.microsoft.com/office/drawing/2014/main" val="10000"/>
                  </a:ext>
                </a:extLst>
              </a:tr>
              <a:tr h="816538">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标准</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&lt;?php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1"/>
                  </a:ext>
                </a:extLst>
              </a:tr>
              <a:tr h="133907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language="php"&gt;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长标记</a:t>
                      </a: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&lt;script language="</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php</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"&gt;  echo $</a:t>
                      </a:r>
                      <a:r>
                        <a:rPr lang="en-US" sz="2000" kern="100" dirty="0" err="1">
                          <a:effectLst/>
                          <a:latin typeface="Times New Roman" panose="02020603050405020304" pitchFamily="18" charset="0"/>
                          <a:ea typeface="微软雅黑" panose="020B0503020204020204" pitchFamily="34" charset="-122"/>
                          <a:cs typeface="Times New Roman" panose="02020603050405020304" pitchFamily="18" charset="0"/>
                        </a:rPr>
                        <a:t>vaiable</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2"/>
                  </a:ext>
                </a:extLst>
              </a:tr>
              <a:tr h="494636">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a:effectLst/>
                          <a:latin typeface="Times New Roman" panose="02020603050405020304" pitchFamily="18" charset="0"/>
                          <a:ea typeface="微软雅黑" panose="020B0503020204020204" pitchFamily="34" charset="-122"/>
                          <a:cs typeface="Times New Roman" panose="02020603050405020304" pitchFamily="18" charset="0"/>
                        </a:rPr>
                        <a:t>短标记</a:t>
                      </a:r>
                    </a:p>
                  </a:txBody>
                  <a:tcPr marL="68580" marR="68580" marT="0" marB="0" anchor="ctr">
                    <a:solidFill>
                      <a:srgbClr val="D9D9D9"/>
                    </a:solidFill>
                  </a:tcPr>
                </a:tc>
                <a:tc>
                  <a:txBody>
                    <a:bodyPr/>
                    <a:lstStyle/>
                    <a:p>
                      <a:pPr algn="ctr">
                        <a:spcAft>
                          <a:spcPts val="0"/>
                        </a:spcAft>
                      </a:pPr>
                      <a:r>
                        <a:rPr lang="en-US" sz="2000" kern="100">
                          <a:effectLst/>
                          <a:latin typeface="Times New Roman" panose="02020603050405020304" pitchFamily="18" charset="0"/>
                          <a:ea typeface="微软雅黑" panose="020B0503020204020204" pitchFamily="34" charset="-122"/>
                          <a:cs typeface="Times New Roman" panose="02020603050405020304" pitchFamily="18" charset="0"/>
                        </a:rPr>
                        <a:t>&lt;? echo $variable; ?&gt;</a:t>
                      </a:r>
                      <a:endParaRPr lang="zh-CN" sz="20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3"/>
                  </a:ext>
                </a:extLst>
              </a:tr>
              <a:tr h="544725">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  %&gt;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rPr>
                        <a:t>仿</a:t>
                      </a: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ASP</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tc>
                  <a:txBody>
                    <a:bodyPr/>
                    <a:lstStyle/>
                    <a:p>
                      <a:pPr algn="ctr">
                        <a:spcAft>
                          <a:spcPts val="0"/>
                        </a:spcAft>
                      </a:pPr>
                      <a:r>
                        <a:rPr lang="en-US" sz="2000" kern="100" dirty="0">
                          <a:effectLst/>
                          <a:latin typeface="Times New Roman" panose="02020603050405020304" pitchFamily="18" charset="0"/>
                          <a:ea typeface="微软雅黑" panose="020B0503020204020204" pitchFamily="34" charset="-122"/>
                          <a:cs typeface="Times New Roman" panose="02020603050405020304" pitchFamily="18" charset="0"/>
                        </a:rPr>
                        <a:t>&lt;%=$variable;%&gt;</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solidFill>
                      <a:srgbClr val="D9D9D9"/>
                    </a:solidFill>
                  </a:tcPr>
                </a:tc>
                <a:extLst>
                  <a:ext uri="{0D108BD9-81ED-4DB2-BD59-A6C34878D82A}">
                    <a16:rowId xmlns:a16="http://schemas.microsoft.com/office/drawing/2014/main" val="10004"/>
                  </a:ext>
                </a:extLst>
              </a:tr>
            </a:tbl>
          </a:graphicData>
        </a:graphic>
      </p:graphicFrame>
      <p:pic>
        <p:nvPicPr>
          <p:cNvPr id="12" name="图片 11">
            <a:extLst>
              <a:ext uri="{FF2B5EF4-FFF2-40B4-BE49-F238E27FC236}">
                <a16:creationId xmlns:a16="http://schemas.microsoft.com/office/drawing/2014/main" id="{2D2FFFD8-0E69-405E-B316-9F7B2D8FFD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140700" y="4511931"/>
            <a:ext cx="2673277" cy="2673277"/>
          </a:xfrm>
          <a:prstGeom prst="rect">
            <a:avLst/>
          </a:prstGeom>
        </p:spPr>
      </p:pic>
    </p:spTree>
    <p:extLst>
      <p:ext uri="{BB962C8B-B14F-4D97-AF65-F5344CB8AC3E}">
        <p14:creationId xmlns:p14="http://schemas.microsoft.com/office/powerpoint/2010/main" val="87691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772629" y="2272972"/>
            <a:ext cx="8581753" cy="2330308"/>
            <a:chOff x="4933525" y="2542866"/>
            <a:chExt cx="8136904" cy="2330308"/>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注释</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595627"/>
              <a:ext cx="6086161"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使用注释可以增加语言的可读性，</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支持三种</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C/C++</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perl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000" dirty="0" err="1">
                  <a:solidFill>
                    <a:schemeClr val="tx1">
                      <a:lumMod val="65000"/>
                      <a:lumOff val="35000"/>
                    </a:schemeClr>
                  </a:solidFill>
                  <a:latin typeface="Times New Roman" panose="02020603050405020304" pitchFamily="18" charset="0"/>
                  <a:cs typeface="Times New Roman" panose="02020603050405020304" pitchFamily="18" charset="0"/>
                </a:rPr>
                <a:t>unix</a:t>
              </a:r>
              <a:r>
                <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rPr>
                <a:t>-shell</a:t>
              </a:r>
              <a:r>
                <a:rPr lang="zh-CN" altLang="en-US" sz="2000" dirty="0">
                  <a:solidFill>
                    <a:schemeClr val="tx1">
                      <a:lumMod val="65000"/>
                      <a:lumOff val="35000"/>
                    </a:schemeClr>
                  </a:solidFill>
                  <a:latin typeface="Times New Roman" panose="02020603050405020304" pitchFamily="18" charset="0"/>
                  <a:cs typeface="Times New Roman" panose="02020603050405020304" pitchFamily="18" charset="0"/>
                </a:rPr>
                <a:t>风格的注释：</a:t>
              </a:r>
              <a:endParaRPr lang="en-US" altLang="zh-CN"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Perl</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a:t>
              </a:r>
              <a:r>
                <a:rPr lang="zh-CN" altLang="zh-CN" sz="2400" kern="100" dirty="0">
                  <a:solidFill>
                    <a:srgbClr val="595959"/>
                  </a:solidFill>
                  <a:latin typeface="Times New Roman" panose="02020603050405020304" pitchFamily="18" charset="0"/>
                  <a:cs typeface="Times New Roman" panose="02020603050405020304" pitchFamily="18" charset="0"/>
                </a:rPr>
                <a:t>式的单行注释</a:t>
              </a:r>
            </a:p>
            <a:p>
              <a:pPr marL="2171700" lvl="4" indent="-342900">
                <a:lnSpc>
                  <a:spcPct val="125000"/>
                </a:lnSpc>
                <a:buFont typeface="Wingdings" panose="05000000000000000000" pitchFamily="2" charset="2"/>
                <a:buChar char="Ø"/>
                <a:tabLst>
                  <a:tab pos="540385" algn="l"/>
                </a:tabLst>
              </a:pPr>
              <a:r>
                <a:rPr lang="en-US" altLang="zh-CN" sz="2400" kern="100" dirty="0">
                  <a:solidFill>
                    <a:srgbClr val="595959"/>
                  </a:solidFill>
                  <a:latin typeface="Times New Roman" panose="02020603050405020304" pitchFamily="18" charset="0"/>
                  <a:cs typeface="Times New Roman" panose="02020603050405020304" pitchFamily="18" charset="0"/>
                </a:rPr>
                <a:t>/* */ </a:t>
              </a:r>
              <a:r>
                <a:rPr lang="zh-CN" altLang="zh-CN" sz="2400" kern="100" dirty="0">
                  <a:solidFill>
                    <a:srgbClr val="595959"/>
                  </a:solidFill>
                  <a:latin typeface="Times New Roman" panose="02020603050405020304" pitchFamily="18" charset="0"/>
                  <a:cs typeface="Times New Roman" panose="02020603050405020304" pitchFamily="18" charset="0"/>
                </a:rPr>
                <a:t>——</a:t>
              </a:r>
              <a:r>
                <a:rPr lang="en-US" altLang="zh-CN" sz="2400" kern="100" dirty="0">
                  <a:solidFill>
                    <a:srgbClr val="595959"/>
                  </a:solidFill>
                  <a:latin typeface="Times New Roman" panose="02020603050405020304" pitchFamily="18" charset="0"/>
                  <a:cs typeface="Times New Roman" panose="02020603050405020304" pitchFamily="18" charset="0"/>
                </a:rPr>
                <a:t>C/C++</a:t>
              </a:r>
              <a:r>
                <a:rPr lang="zh-CN" altLang="zh-CN" sz="2400" kern="100" dirty="0">
                  <a:solidFill>
                    <a:srgbClr val="595959"/>
                  </a:solidFill>
                  <a:latin typeface="Times New Roman" panose="02020603050405020304" pitchFamily="18" charset="0"/>
                  <a:cs typeface="Times New Roman" panose="02020603050405020304" pitchFamily="18" charset="0"/>
                </a:rPr>
                <a:t>式多行注释</a:t>
              </a:r>
            </a:p>
            <a:p>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748855" y="4886442"/>
            <a:ext cx="9811956" cy="1569660"/>
            <a:chOff x="4933525" y="2297324"/>
            <a:chExt cx="9811956" cy="1569660"/>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变量解析</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7" y="2297324"/>
              <a:ext cx="776121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变量解析当遇到符号（</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）时产生，解析器会尽可能多地取得后面的字符以组成一个合法的变量名</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，然后将变量值替换他们，如果</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后面没有有效的变量名，则输出</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。如果</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想明确的变量名可以用花括号把变量名括起来</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1730C9F5-5EDE-4405-9C5D-DD595B685482}"/>
              </a:ext>
            </a:extLst>
          </p:cNvPr>
          <p:cNvSpPr/>
          <p:nvPr/>
        </p:nvSpPr>
        <p:spPr>
          <a:xfrm>
            <a:off x="1460823" y="889591"/>
            <a:ext cx="10099988" cy="961097"/>
          </a:xfrm>
          <a:prstGeom prst="rect">
            <a:avLst/>
          </a:prstGeom>
        </p:spPr>
        <p:txBody>
          <a:bodyPr wrap="square">
            <a:spAutoFit/>
          </a:bodyPr>
          <a:lstStyle/>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需要在每个语句后用分号结束指令</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代码段中的最后一行可以不用分号结束</a:t>
            </a:r>
          </a:p>
        </p:txBody>
      </p:sp>
    </p:spTree>
    <p:extLst>
      <p:ext uri="{BB962C8B-B14F-4D97-AF65-F5344CB8AC3E}">
        <p14:creationId xmlns:p14="http://schemas.microsoft.com/office/powerpoint/2010/main" val="14039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id="{B6043767-DC6B-4254-9127-2CD5CBDB1CF9}"/>
              </a:ext>
            </a:extLst>
          </p:cNvPr>
          <p:cNvSpPr/>
          <p:nvPr/>
        </p:nvSpPr>
        <p:spPr>
          <a:xfrm>
            <a:off x="1395481" y="2960290"/>
            <a:ext cx="10099988" cy="188461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在对上述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段进行解析时，第一个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将被解析为一个变量，因为第一次定义，将分配内存空间被赋以初值</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。在第二个标识的变量</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的初值中，因为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已经被解析为变量，所以，最终显示的结果将是：</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liuzheli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24" name="表格 23">
            <a:extLst>
              <a:ext uri="{FF2B5EF4-FFF2-40B4-BE49-F238E27FC236}">
                <a16:creationId xmlns:a16="http://schemas.microsoft.com/office/drawing/2014/main" id="{A406CC7E-CB8A-4498-B5B1-825E8CEB42AA}"/>
              </a:ext>
            </a:extLst>
          </p:cNvPr>
          <p:cNvGraphicFramePr>
            <a:graphicFrameLocks noGrp="1"/>
          </p:cNvGraphicFramePr>
          <p:nvPr/>
        </p:nvGraphicFramePr>
        <p:xfrm>
          <a:off x="1532831" y="807456"/>
          <a:ext cx="9865096" cy="1869250"/>
        </p:xfrm>
        <a:graphic>
          <a:graphicData uri="http://schemas.openxmlformats.org/drawingml/2006/table">
            <a:tbl>
              <a:tblPr firstRow="1" firstCol="1" bandRow="1">
                <a:tableStyleId>{5C22544A-7EE6-4342-B048-85BDC9FD1C3A}</a:tableStyleId>
              </a:tblPr>
              <a:tblGrid>
                <a:gridCol w="9865096">
                  <a:extLst>
                    <a:ext uri="{9D8B030D-6E8A-4147-A177-3AD203B41FA5}">
                      <a16:colId xmlns:a16="http://schemas.microsoft.com/office/drawing/2014/main" val="20000"/>
                    </a:ext>
                  </a:extLst>
                </a:gridCol>
              </a:tblGrid>
              <a:tr h="1654705">
                <a:tc>
                  <a:txBody>
                    <a:bodyPr/>
                    <a:lstStyle/>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&lt;?</a:t>
                      </a:r>
                      <a:r>
                        <a:rPr lang="en-US" sz="2000" kern="100" dirty="0" err="1">
                          <a:effectLst/>
                          <a:latin typeface="Times New Roman" panose="02020603050405020304" pitchFamily="18" charset="0"/>
                          <a:cs typeface="Times New Roman" panose="02020603050405020304" pitchFamily="18" charset="0"/>
                        </a:rPr>
                        <a:t>php</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$username = “</a:t>
                      </a:r>
                      <a:r>
                        <a:rPr lang="en-US" sz="2000" kern="100" dirty="0" err="1">
                          <a:effectLst/>
                          <a:latin typeface="Times New Roman" panose="02020603050405020304" pitchFamily="18" charset="0"/>
                          <a:cs typeface="Times New Roman" panose="02020603050405020304" pitchFamily="18" charset="0"/>
                        </a:rPr>
                        <a:t>liuzheli</a:t>
                      </a:r>
                      <a:r>
                        <a:rPr lang="en-US" sz="2000" kern="100" dirty="0">
                          <a:effectLst/>
                          <a:latin typeface="Times New Roman" panose="02020603050405020304" pitchFamily="18" charset="0"/>
                          <a:cs typeface="Times New Roman" panose="02020603050405020304" pitchFamily="18" charset="0"/>
                        </a:rPr>
                        <a:t>”;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"SELECT * FROM </a:t>
                      </a:r>
                      <a:r>
                        <a:rPr lang="en-US" sz="2000" kern="100" dirty="0" err="1">
                          <a:effectLst/>
                          <a:latin typeface="Times New Roman" panose="02020603050405020304" pitchFamily="18" charset="0"/>
                          <a:cs typeface="Times New Roman" panose="02020603050405020304" pitchFamily="18" charset="0"/>
                        </a:rPr>
                        <a:t>userinfo</a:t>
                      </a:r>
                      <a:r>
                        <a:rPr lang="en-US" sz="2000" kern="100" dirty="0">
                          <a:effectLst/>
                          <a:latin typeface="Times New Roman" panose="02020603050405020304" pitchFamily="18" charset="0"/>
                          <a:cs typeface="Times New Roman" panose="02020603050405020304" pitchFamily="18" charset="0"/>
                        </a:rPr>
                        <a:t> where username='$username'";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 echo $</a:t>
                      </a:r>
                      <a:r>
                        <a:rPr lang="en-US" sz="2000" kern="100" dirty="0" err="1">
                          <a:effectLst/>
                          <a:latin typeface="Times New Roman" panose="02020603050405020304" pitchFamily="18" charset="0"/>
                          <a:cs typeface="Times New Roman" panose="02020603050405020304" pitchFamily="18" charset="0"/>
                        </a:rPr>
                        <a:t>SQLStr</a:t>
                      </a:r>
                      <a:r>
                        <a:rPr lang="en-US" sz="2000" kern="100" dirty="0">
                          <a:effectLst/>
                          <a:latin typeface="Times New Roman" panose="02020603050405020304" pitchFamily="18" charset="0"/>
                          <a:cs typeface="Times New Roman" panose="02020603050405020304" pitchFamily="18" charset="0"/>
                        </a:rPr>
                        <a:t> ; </a:t>
                      </a:r>
                      <a:endParaRPr lang="zh-CN" sz="2000" kern="100" dirty="0">
                        <a:effectLst/>
                        <a:latin typeface="Times New Roman" panose="02020603050405020304" pitchFamily="18" charset="0"/>
                        <a:cs typeface="Times New Roman" panose="02020603050405020304" pitchFamily="18" charset="0"/>
                      </a:endParaRPr>
                    </a:p>
                    <a:p>
                      <a:pPr algn="l">
                        <a:lnSpc>
                          <a:spcPct val="125000"/>
                        </a:lnSpc>
                        <a:spcAft>
                          <a:spcPts val="0"/>
                        </a:spcAft>
                      </a:pPr>
                      <a:r>
                        <a:rPr lang="en-US" sz="2000" kern="100" dirty="0">
                          <a:effectLst/>
                          <a:latin typeface="Times New Roman" panose="02020603050405020304" pitchFamily="18" charset="0"/>
                          <a:cs typeface="Times New Roman" panose="02020603050405020304" pitchFamily="18" charset="0"/>
                        </a:rPr>
                        <a:t>?&gt;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val="10000"/>
                  </a:ext>
                </a:extLst>
              </a:tr>
            </a:tbl>
          </a:graphicData>
        </a:graphic>
      </p:graphicFrame>
      <p:sp>
        <p:nvSpPr>
          <p:cNvPr id="25" name="矩形: 圆角 24">
            <a:extLst>
              <a:ext uri="{FF2B5EF4-FFF2-40B4-BE49-F238E27FC236}">
                <a16:creationId xmlns:a16="http://schemas.microsoft.com/office/drawing/2014/main" id="{A91F2E5B-4C77-4636-99CD-4027E920681C}"/>
              </a:ext>
            </a:extLst>
          </p:cNvPr>
          <p:cNvSpPr/>
          <p:nvPr/>
        </p:nvSpPr>
        <p:spPr>
          <a:xfrm>
            <a:off x="2468935" y="5128493"/>
            <a:ext cx="8208912" cy="108012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同样也可以解析数组索引或者对象属性。对于数组索引，右方括号（</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）标志着索引的结束。对象属性则和简单变量适用同样的规则。</a:t>
            </a:r>
          </a:p>
        </p:txBody>
      </p:sp>
    </p:spTree>
    <p:extLst>
      <p:ext uri="{BB962C8B-B14F-4D97-AF65-F5344CB8AC3E}">
        <p14:creationId xmlns:p14="http://schemas.microsoft.com/office/powerpoint/2010/main" val="407543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468935"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p>
        </p:txBody>
      </p:sp>
    </p:spTree>
    <p:extLst>
      <p:ext uri="{BB962C8B-B14F-4D97-AF65-F5344CB8AC3E}">
        <p14:creationId xmlns:p14="http://schemas.microsoft.com/office/powerpoint/2010/main" val="380934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47212BF5-DE94-4EFF-BE44-A0024A986A94}"/>
              </a:ext>
            </a:extLst>
          </p:cNvPr>
          <p:cNvSpPr txBox="1"/>
          <p:nvPr/>
        </p:nvSpPr>
        <p:spPr>
          <a:xfrm>
            <a:off x="1172792" y="3540861"/>
            <a:ext cx="470929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在计算机术语中，会话是指一个终端用户与交互系统进行通讯的过程，比如从输入账户密码进入操作系统到退出操作系统就是一个会话过程。</a:t>
            </a:r>
          </a:p>
        </p:txBody>
      </p:sp>
      <p:sp>
        <p:nvSpPr>
          <p:cNvPr id="50" name="文本框 49">
            <a:extLst>
              <a:ext uri="{FF2B5EF4-FFF2-40B4-BE49-F238E27FC236}">
                <a16:creationId xmlns:a16="http://schemas.microsoft.com/office/drawing/2014/main" id="{3EE2251C-F49A-4B5C-B67A-8C8013C4A330}"/>
              </a:ext>
            </a:extLst>
          </p:cNvPr>
          <p:cNvSpPr txBox="1"/>
          <p:nvPr/>
        </p:nvSpPr>
        <p:spPr>
          <a:xfrm>
            <a:off x="6429375" y="3540861"/>
            <a:ext cx="5400600" cy="3041875"/>
          </a:xfrm>
          <a:prstGeom prst="rect">
            <a:avLst/>
          </a:prstGeom>
          <a:noFill/>
        </p:spPr>
        <p:txBody>
          <a:bodyPr wrap="square" lIns="86376" tIns="43188" rIns="86376" bIns="43188" rtlCol="0">
            <a:spAutoFit/>
          </a:bodyPr>
          <a:lstStyle/>
          <a:p>
            <a:pPr>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会话较多用于网络上，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的三次握手就创建了一个会话，</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就是关闭会话。用平述的语言可以解释为：你拔打你女友的电话号码，你女友接听，然后一翻“亲爱的”，直到任何一方挂掉电话，这个过程就是一个会话。你挑逗一只小狗，它跟你互动，也是会话；它不鸟你，那就不形成会话。 </a:t>
            </a:r>
          </a:p>
        </p:txBody>
      </p:sp>
      <p:grpSp>
        <p:nvGrpSpPr>
          <p:cNvPr id="51" name="组合 50">
            <a:extLst>
              <a:ext uri="{FF2B5EF4-FFF2-40B4-BE49-F238E27FC236}">
                <a16:creationId xmlns:a16="http://schemas.microsoft.com/office/drawing/2014/main" id="{4EC74E0C-6277-4333-8228-999F38A3BD30}"/>
              </a:ext>
            </a:extLst>
          </p:cNvPr>
          <p:cNvGrpSpPr/>
          <p:nvPr/>
        </p:nvGrpSpPr>
        <p:grpSpPr>
          <a:xfrm>
            <a:off x="2881598" y="1744117"/>
            <a:ext cx="1622946" cy="1622946"/>
            <a:chOff x="2972788" y="1960141"/>
            <a:chExt cx="1622946" cy="1622946"/>
          </a:xfrm>
        </p:grpSpPr>
        <p:grpSp>
          <p:nvGrpSpPr>
            <p:cNvPr id="52" name="组合 51">
              <a:extLst>
                <a:ext uri="{FF2B5EF4-FFF2-40B4-BE49-F238E27FC236}">
                  <a16:creationId xmlns:a16="http://schemas.microsoft.com/office/drawing/2014/main" id="{1BD68BD8-33FF-451F-B44E-1D1C48AC6F20}"/>
                </a:ext>
              </a:extLst>
            </p:cNvPr>
            <p:cNvGrpSpPr/>
            <p:nvPr/>
          </p:nvGrpSpPr>
          <p:grpSpPr>
            <a:xfrm>
              <a:off x="2972788" y="1960141"/>
              <a:ext cx="1622946" cy="1622946"/>
              <a:chOff x="2716147" y="2106202"/>
              <a:chExt cx="1622946" cy="1622946"/>
            </a:xfrm>
          </p:grpSpPr>
          <p:sp>
            <p:nvSpPr>
              <p:cNvPr id="54" name="is1ide-Oval 8">
                <a:extLst>
                  <a:ext uri="{FF2B5EF4-FFF2-40B4-BE49-F238E27FC236}">
                    <a16:creationId xmlns:a16="http://schemas.microsoft.com/office/drawing/2014/main" id="{F30EE322-7051-49E2-8BA4-32C7A5F6340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55" name="is1ide-Oval 8">
                <a:extLst>
                  <a:ext uri="{FF2B5EF4-FFF2-40B4-BE49-F238E27FC236}">
                    <a16:creationId xmlns:a16="http://schemas.microsoft.com/office/drawing/2014/main" id="{FEFBEE26-1199-4F2B-8BCA-DB9B5CFFCA65}"/>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3" name="KSO_Shape">
              <a:extLst>
                <a:ext uri="{FF2B5EF4-FFF2-40B4-BE49-F238E27FC236}">
                  <a16:creationId xmlns:a16="http://schemas.microsoft.com/office/drawing/2014/main" id="{8F05D315-51BC-4B74-A452-B79687DA640C}"/>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6" name="组合 55">
            <a:extLst>
              <a:ext uri="{FF2B5EF4-FFF2-40B4-BE49-F238E27FC236}">
                <a16:creationId xmlns:a16="http://schemas.microsoft.com/office/drawing/2014/main" id="{701F2D68-2DDB-458E-A3A1-7ECDBFC51370}"/>
              </a:ext>
            </a:extLst>
          </p:cNvPr>
          <p:cNvGrpSpPr/>
          <p:nvPr/>
        </p:nvGrpSpPr>
        <p:grpSpPr>
          <a:xfrm>
            <a:off x="8171828" y="1744117"/>
            <a:ext cx="1622946" cy="1622946"/>
            <a:chOff x="8263018" y="1960141"/>
            <a:chExt cx="1622946" cy="1622946"/>
          </a:xfrm>
        </p:grpSpPr>
        <p:grpSp>
          <p:nvGrpSpPr>
            <p:cNvPr id="57" name="组合 56">
              <a:extLst>
                <a:ext uri="{FF2B5EF4-FFF2-40B4-BE49-F238E27FC236}">
                  <a16:creationId xmlns:a16="http://schemas.microsoft.com/office/drawing/2014/main" id="{868F4095-79AA-4109-B416-B68DE9CD0681}"/>
                </a:ext>
              </a:extLst>
            </p:cNvPr>
            <p:cNvGrpSpPr/>
            <p:nvPr/>
          </p:nvGrpSpPr>
          <p:grpSpPr>
            <a:xfrm>
              <a:off x="8263018" y="1960141"/>
              <a:ext cx="1622946" cy="1622946"/>
              <a:chOff x="2716147" y="2106202"/>
              <a:chExt cx="1622946" cy="1622946"/>
            </a:xfrm>
          </p:grpSpPr>
          <p:sp>
            <p:nvSpPr>
              <p:cNvPr id="59" name="is1ide-Oval 8">
                <a:extLst>
                  <a:ext uri="{FF2B5EF4-FFF2-40B4-BE49-F238E27FC236}">
                    <a16:creationId xmlns:a16="http://schemas.microsoft.com/office/drawing/2014/main" id="{50BE63F9-DCE4-4403-BBCA-F89B876651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60" name="is1ide-Oval 8">
                <a:extLst>
                  <a:ext uri="{FF2B5EF4-FFF2-40B4-BE49-F238E27FC236}">
                    <a16:creationId xmlns:a16="http://schemas.microsoft.com/office/drawing/2014/main" id="{A9C242BE-D76D-486B-99E9-C93496759C6F}"/>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8" name="KSO_Shape">
              <a:extLst>
                <a:ext uri="{FF2B5EF4-FFF2-40B4-BE49-F238E27FC236}">
                  <a16:creationId xmlns:a16="http://schemas.microsoft.com/office/drawing/2014/main" id="{1439FD18-5AD4-43DD-A95F-1AC689A971E2}"/>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61" name="组合 60">
            <a:extLst>
              <a:ext uri="{FF2B5EF4-FFF2-40B4-BE49-F238E27FC236}">
                <a16:creationId xmlns:a16="http://schemas.microsoft.com/office/drawing/2014/main" id="{9672F916-9EB7-4B9D-9BD2-478ED4BF1131}"/>
              </a:ext>
            </a:extLst>
          </p:cNvPr>
          <p:cNvGrpSpPr/>
          <p:nvPr/>
        </p:nvGrpSpPr>
        <p:grpSpPr>
          <a:xfrm>
            <a:off x="4367029" y="837929"/>
            <a:ext cx="4124697" cy="474140"/>
            <a:chOff x="5202512" y="837929"/>
            <a:chExt cx="2453727" cy="474140"/>
          </a:xfrm>
        </p:grpSpPr>
        <p:cxnSp>
          <p:nvCxnSpPr>
            <p:cNvPr id="62" name="íślíḋè-Straight Connector 13">
              <a:extLst>
                <a:ext uri="{FF2B5EF4-FFF2-40B4-BE49-F238E27FC236}">
                  <a16:creationId xmlns:a16="http://schemas.microsoft.com/office/drawing/2014/main" id="{C68637D6-6026-4BD5-81C6-5161908C2A0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2BFA6800-3A90-40A4-8019-BE59AAFCEF9B}"/>
                </a:ext>
              </a:extLst>
            </p:cNvPr>
            <p:cNvSpPr/>
            <p:nvPr/>
          </p:nvSpPr>
          <p:spPr>
            <a:xfrm>
              <a:off x="5774667" y="837929"/>
              <a:ext cx="130941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a:t>
              </a:r>
            </a:p>
          </p:txBody>
        </p:sp>
      </p:grpSp>
    </p:spTree>
    <p:extLst>
      <p:ext uri="{BB962C8B-B14F-4D97-AF65-F5344CB8AC3E}">
        <p14:creationId xmlns:p14="http://schemas.microsoft.com/office/powerpoint/2010/main" val="26027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 calcmode="lin" valueType="num">
                                      <p:cBhvr>
                                        <p:cTn id="13" dur="500" fill="hold"/>
                                        <p:tgtEl>
                                          <p:spTgt spid="51"/>
                                        </p:tgtEl>
                                        <p:attrNameLst>
                                          <p:attrName>style.rotation</p:attrName>
                                        </p:attrNameLst>
                                      </p:cBhvr>
                                      <p:tavLst>
                                        <p:tav tm="0">
                                          <p:val>
                                            <p:fltVal val="360"/>
                                          </p:val>
                                        </p:tav>
                                        <p:tav tm="100000">
                                          <p:val>
                                            <p:fltVal val="0"/>
                                          </p:val>
                                        </p:tav>
                                      </p:tavLst>
                                    </p:anim>
                                    <p:animEffect transition="in" filter="fade">
                                      <p:cBhvr>
                                        <p:cTn id="14" dur="500"/>
                                        <p:tgtEl>
                                          <p:spTgt spid="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 calcmode="lin" valueType="num">
                                      <p:cBhvr>
                                        <p:cTn id="24" dur="500" fill="hold"/>
                                        <p:tgtEl>
                                          <p:spTgt spid="56"/>
                                        </p:tgtEl>
                                        <p:attrNameLst>
                                          <p:attrName>style.rotation</p:attrName>
                                        </p:attrNameLst>
                                      </p:cBhvr>
                                      <p:tavLst>
                                        <p:tav tm="0">
                                          <p:val>
                                            <p:fltVal val="360"/>
                                          </p:val>
                                        </p:tav>
                                        <p:tav tm="100000">
                                          <p:val>
                                            <p:fltVal val="0"/>
                                          </p:val>
                                        </p:tav>
                                      </p:tavLst>
                                    </p:anim>
                                    <p:animEffect transition="in" filter="fade">
                                      <p:cBhvr>
                                        <p:cTn id="25" dur="500"/>
                                        <p:tgtEl>
                                          <p:spTgt spid="5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1" y="1540012"/>
            <a:ext cx="10657184" cy="1480806"/>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无状态是指，当浏览器发送请求给服务器的时候，服务器响应，但是当同一个浏览器再发送请求给服务器的时候，他不知道你就是刚才那个浏览器。简单地说，就是服务器不会去记得你，所以是无状态协议。</a:t>
            </a:r>
          </a:p>
        </p:txBody>
      </p:sp>
      <p:sp>
        <p:nvSpPr>
          <p:cNvPr id="4" name="矩形: 圆角 3">
            <a:extLst>
              <a:ext uri="{FF2B5EF4-FFF2-40B4-BE49-F238E27FC236}">
                <a16:creationId xmlns:a16="http://schemas.microsoft.com/office/drawing/2014/main" id="{AC0F91AE-3150-4A4F-BE5C-5BD47F5BEB70}"/>
              </a:ext>
            </a:extLst>
          </p:cNvPr>
          <p:cNvSpPr/>
          <p:nvPr/>
        </p:nvSpPr>
        <p:spPr>
          <a:xfrm>
            <a:off x="6501383" y="3840239"/>
            <a:ext cx="4397811"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本质是，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是短连接的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，请求响应后，断开了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连接，下一次连接与上一次无关。</a:t>
            </a:r>
          </a:p>
        </p:txBody>
      </p:sp>
      <p:grpSp>
        <p:nvGrpSpPr>
          <p:cNvPr id="24" name="组合 23">
            <a:extLst>
              <a:ext uri="{FF2B5EF4-FFF2-40B4-BE49-F238E27FC236}">
                <a16:creationId xmlns:a16="http://schemas.microsoft.com/office/drawing/2014/main" id="{87DEBF00-3189-49B4-953D-96EDDD4B5A54}"/>
              </a:ext>
            </a:extLst>
          </p:cNvPr>
          <p:cNvGrpSpPr/>
          <p:nvPr/>
        </p:nvGrpSpPr>
        <p:grpSpPr>
          <a:xfrm>
            <a:off x="4097710" y="837929"/>
            <a:ext cx="4663327" cy="474140"/>
            <a:chOff x="5042298" y="837929"/>
            <a:chExt cx="2774151" cy="474140"/>
          </a:xfrm>
        </p:grpSpPr>
        <p:cxnSp>
          <p:nvCxnSpPr>
            <p:cNvPr id="25" name="íślíḋè-Straight Connector 13">
              <a:extLst>
                <a:ext uri="{FF2B5EF4-FFF2-40B4-BE49-F238E27FC236}">
                  <a16:creationId xmlns:a16="http://schemas.microsoft.com/office/drawing/2014/main" id="{83A94D99-9012-429D-B013-44E6F5D3C06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B56B7F7-A9D4-4494-BBBF-263D5A16C69B}"/>
                </a:ext>
              </a:extLst>
            </p:cNvPr>
            <p:cNvSpPr/>
            <p:nvPr/>
          </p:nvSpPr>
          <p:spPr>
            <a:xfrm>
              <a:off x="5042298" y="837929"/>
              <a:ext cx="2774151"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协议属于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无状态的通信协议</a:t>
              </a:r>
            </a:p>
          </p:txBody>
        </p:sp>
      </p:grpSp>
      <p:grpSp>
        <p:nvGrpSpPr>
          <p:cNvPr id="5" name="组合 4">
            <a:extLst>
              <a:ext uri="{FF2B5EF4-FFF2-40B4-BE49-F238E27FC236}">
                <a16:creationId xmlns:a16="http://schemas.microsoft.com/office/drawing/2014/main" id="{949D0252-A3E4-4A4C-8F4F-A8D207D07264}"/>
              </a:ext>
            </a:extLst>
          </p:cNvPr>
          <p:cNvGrpSpPr/>
          <p:nvPr/>
        </p:nvGrpSpPr>
        <p:grpSpPr>
          <a:xfrm>
            <a:off x="2540943" y="3591030"/>
            <a:ext cx="2867871" cy="2560260"/>
            <a:chOff x="2409376" y="2856265"/>
            <a:chExt cx="3376667" cy="3376664"/>
          </a:xfrm>
        </p:grpSpPr>
        <p:grpSp>
          <p:nvGrpSpPr>
            <p:cNvPr id="3" name="组合 2">
              <a:extLst>
                <a:ext uri="{FF2B5EF4-FFF2-40B4-BE49-F238E27FC236}">
                  <a16:creationId xmlns:a16="http://schemas.microsoft.com/office/drawing/2014/main" id="{7805053A-AACD-4B5A-858A-F41755159678}"/>
                </a:ext>
              </a:extLst>
            </p:cNvPr>
            <p:cNvGrpSpPr/>
            <p:nvPr/>
          </p:nvGrpSpPr>
          <p:grpSpPr>
            <a:xfrm>
              <a:off x="2409376" y="2856265"/>
              <a:ext cx="3376667" cy="3376664"/>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7" name="KSO_Shape">
              <a:extLst>
                <a:ext uri="{FF2B5EF4-FFF2-40B4-BE49-F238E27FC236}">
                  <a16:creationId xmlns:a16="http://schemas.microsoft.com/office/drawing/2014/main" id="{9501F591-8787-4579-9E67-B8ED32649970}"/>
                </a:ext>
              </a:extLst>
            </p:cNvPr>
            <p:cNvSpPr/>
            <p:nvPr/>
          </p:nvSpPr>
          <p:spPr>
            <a:xfrm>
              <a:off x="3711418" y="4174400"/>
              <a:ext cx="772584" cy="740393"/>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191664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1943275" y="837929"/>
            <a:ext cx="8972201" cy="474140"/>
            <a:chOff x="1943275" y="837929"/>
            <a:chExt cx="897220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1943275" y="837929"/>
              <a:ext cx="897220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为了识别不同的请求是否来自同一客户，需要引用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会话机制</a:t>
              </a:r>
            </a:p>
          </p:txBody>
        </p:sp>
      </p:grpSp>
      <p:sp>
        <p:nvSpPr>
          <p:cNvPr id="98" name="矩形 97">
            <a:extLst>
              <a:ext uri="{FF2B5EF4-FFF2-40B4-BE49-F238E27FC236}">
                <a16:creationId xmlns:a16="http://schemas.microsoft.com/office/drawing/2014/main" id="{B6043767-DC6B-4254-9127-2CD5CBDB1CF9}"/>
              </a:ext>
            </a:extLst>
          </p:cNvPr>
          <p:cNvSpPr/>
          <p:nvPr/>
        </p:nvSpPr>
        <p:spPr>
          <a:xfrm>
            <a:off x="1350468" y="4519266"/>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多次</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连接间维护用户与同一用户发出的不同请求之间关联的情况称为维护一个会话（</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。通过会话管理对会话进行创建、信息存储、关闭等。</a:t>
            </a:r>
          </a:p>
        </p:txBody>
      </p:sp>
      <p:grpSp>
        <p:nvGrpSpPr>
          <p:cNvPr id="24" name="组合 23">
            <a:extLst>
              <a:ext uri="{FF2B5EF4-FFF2-40B4-BE49-F238E27FC236}">
                <a16:creationId xmlns:a16="http://schemas.microsoft.com/office/drawing/2014/main" id="{953A14B8-6F53-4009-934B-087E2B79BC41}"/>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AD82B430-F085-4186-A6DA-58C0E0D264A8}"/>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26" name="Group 28">
              <a:extLst>
                <a:ext uri="{FF2B5EF4-FFF2-40B4-BE49-F238E27FC236}">
                  <a16:creationId xmlns:a16="http://schemas.microsoft.com/office/drawing/2014/main" id="{FE4FE35A-98A5-4C49-8161-EE6F774873AC}"/>
                </a:ext>
              </a:extLst>
            </p:cNvPr>
            <p:cNvGrpSpPr/>
            <p:nvPr/>
          </p:nvGrpSpPr>
          <p:grpSpPr>
            <a:xfrm>
              <a:off x="3820444" y="2161877"/>
              <a:ext cx="513562" cy="525502"/>
              <a:chOff x="2308225" y="3046128"/>
              <a:chExt cx="273050" cy="279400"/>
            </a:xfrm>
            <a:solidFill>
              <a:schemeClr val="bg1"/>
            </a:solidFill>
          </p:grpSpPr>
          <p:sp>
            <p:nvSpPr>
              <p:cNvPr id="27" name="Freeform: Shape 29">
                <a:extLst>
                  <a:ext uri="{FF2B5EF4-FFF2-40B4-BE49-F238E27FC236}">
                    <a16:creationId xmlns:a16="http://schemas.microsoft.com/office/drawing/2014/main" id="{6808004C-706D-4F92-8C1C-E179184CF082}"/>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28" name="Freeform: Shape 30">
                <a:extLst>
                  <a:ext uri="{FF2B5EF4-FFF2-40B4-BE49-F238E27FC236}">
                    <a16:creationId xmlns:a16="http://schemas.microsoft.com/office/drawing/2014/main" id="{6D6FC966-E2A9-44DC-ABB4-4498D74F456E}"/>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9" name="组合 28">
            <a:extLst>
              <a:ext uri="{FF2B5EF4-FFF2-40B4-BE49-F238E27FC236}">
                <a16:creationId xmlns:a16="http://schemas.microsoft.com/office/drawing/2014/main" id="{FFA5007F-FE4F-4858-9A30-424B2CD052A2}"/>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30" name="íṡľíḍè-Rectangle 17">
              <a:extLst>
                <a:ext uri="{FF2B5EF4-FFF2-40B4-BE49-F238E27FC236}">
                  <a16:creationId xmlns:a16="http://schemas.microsoft.com/office/drawing/2014/main" id="{8D6E2A79-B1AB-4851-9142-8F2C632300E1}"/>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1" name="Group 28">
              <a:extLst>
                <a:ext uri="{FF2B5EF4-FFF2-40B4-BE49-F238E27FC236}">
                  <a16:creationId xmlns:a16="http://schemas.microsoft.com/office/drawing/2014/main" id="{2F301DFA-034A-4B6B-9679-D29F2492A20D}"/>
                </a:ext>
              </a:extLst>
            </p:cNvPr>
            <p:cNvGrpSpPr/>
            <p:nvPr/>
          </p:nvGrpSpPr>
          <p:grpSpPr>
            <a:xfrm>
              <a:off x="3820444" y="2161877"/>
              <a:ext cx="513562" cy="525502"/>
              <a:chOff x="2308225" y="3046128"/>
              <a:chExt cx="273050" cy="279400"/>
            </a:xfrm>
            <a:solidFill>
              <a:schemeClr val="bg1"/>
            </a:solidFill>
          </p:grpSpPr>
          <p:sp>
            <p:nvSpPr>
              <p:cNvPr id="32" name="Freeform: Shape 29">
                <a:extLst>
                  <a:ext uri="{FF2B5EF4-FFF2-40B4-BE49-F238E27FC236}">
                    <a16:creationId xmlns:a16="http://schemas.microsoft.com/office/drawing/2014/main" id="{610EA8F1-A2D6-49C8-A94E-7AC61FDFBA28}"/>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33" name="Freeform: Shape 30">
                <a:extLst>
                  <a:ext uri="{FF2B5EF4-FFF2-40B4-BE49-F238E27FC236}">
                    <a16:creationId xmlns:a16="http://schemas.microsoft.com/office/drawing/2014/main" id="{29C8CBFA-A428-44EB-801F-4F62ED1576EF}"/>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34" name="组合 33">
            <a:extLst>
              <a:ext uri="{FF2B5EF4-FFF2-40B4-BE49-F238E27FC236}">
                <a16:creationId xmlns:a16="http://schemas.microsoft.com/office/drawing/2014/main" id="{40639161-FD44-4A8F-A916-76E861107885}"/>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35" name="íṡľíḍè-Rectangle 17">
              <a:extLst>
                <a:ext uri="{FF2B5EF4-FFF2-40B4-BE49-F238E27FC236}">
                  <a16:creationId xmlns:a16="http://schemas.microsoft.com/office/drawing/2014/main" id="{2420A912-EB4B-4BCC-A9C2-B2B3A674C861}"/>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6" name="Group 28">
              <a:extLst>
                <a:ext uri="{FF2B5EF4-FFF2-40B4-BE49-F238E27FC236}">
                  <a16:creationId xmlns:a16="http://schemas.microsoft.com/office/drawing/2014/main" id="{490AA32C-4909-442F-AE5A-A66323BC1BD8}"/>
                </a:ext>
              </a:extLst>
            </p:cNvPr>
            <p:cNvGrpSpPr/>
            <p:nvPr/>
          </p:nvGrpSpPr>
          <p:grpSpPr>
            <a:xfrm>
              <a:off x="3820444" y="2161882"/>
              <a:ext cx="513562" cy="525502"/>
              <a:chOff x="2308225" y="3046130"/>
              <a:chExt cx="273050" cy="279400"/>
            </a:xfrm>
            <a:solidFill>
              <a:schemeClr val="bg1"/>
            </a:solidFill>
          </p:grpSpPr>
          <p:sp>
            <p:nvSpPr>
              <p:cNvPr id="37" name="Freeform: Shape 29">
                <a:extLst>
                  <a:ext uri="{FF2B5EF4-FFF2-40B4-BE49-F238E27FC236}">
                    <a16:creationId xmlns:a16="http://schemas.microsoft.com/office/drawing/2014/main" id="{FD900A15-B6DE-4288-83E5-70E763895C40}"/>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8" name="Freeform: Shape 30">
                <a:extLst>
                  <a:ext uri="{FF2B5EF4-FFF2-40B4-BE49-F238E27FC236}">
                    <a16:creationId xmlns:a16="http://schemas.microsoft.com/office/drawing/2014/main" id="{CF308BF6-3080-438E-81C2-BD705A9A193B}"/>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87854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893209"/>
            <a:ext cx="9217024" cy="1058442"/>
            <a:chOff x="4933525" y="2542866"/>
            <a:chExt cx="9217024" cy="105844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656590"/>
              <a:ext cx="7166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会话相关的两个内容，其中</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存在在浏览器，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存储在服务器中。 </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32831" y="3338878"/>
            <a:ext cx="9001000" cy="1938992"/>
            <a:chOff x="4933525" y="2102592"/>
            <a:chExt cx="9001000" cy="1938992"/>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102592"/>
              <a:ext cx="69502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是服务器在本地机器上存储的小段文本并随每一个请求发送至同一个服务器</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。网络服务器用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头向客户端发送</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，在客户终端，浏览器解析这些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并将它们保存为一个本地文件，它会自动将同一服务器的任何请求缚上这些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7807" y="4727004"/>
            <a:ext cx="2160110" cy="2093027"/>
          </a:xfrm>
          <a:prstGeom prst="rect">
            <a:avLst/>
          </a:prstGeom>
        </p:spPr>
      </p:pic>
      <p:grpSp>
        <p:nvGrpSpPr>
          <p:cNvPr id="13" name="组合 12">
            <a:extLst>
              <a:ext uri="{FF2B5EF4-FFF2-40B4-BE49-F238E27FC236}">
                <a16:creationId xmlns:a16="http://schemas.microsoft.com/office/drawing/2014/main" id="{CFA34990-776B-4795-9915-B79B4C795590}"/>
              </a:ext>
            </a:extLst>
          </p:cNvPr>
          <p:cNvGrpSpPr/>
          <p:nvPr/>
        </p:nvGrpSpPr>
        <p:grpSpPr>
          <a:xfrm>
            <a:off x="4867153" y="837929"/>
            <a:ext cx="3124445" cy="474140"/>
            <a:chOff x="4867153" y="837929"/>
            <a:chExt cx="3124445" cy="474140"/>
          </a:xfrm>
        </p:grpSpPr>
        <p:cxnSp>
          <p:nvCxnSpPr>
            <p:cNvPr id="19" name="íślíḋè-Straight Connector 13">
              <a:extLst>
                <a:ext uri="{FF2B5EF4-FFF2-40B4-BE49-F238E27FC236}">
                  <a16:creationId xmlns:a16="http://schemas.microsoft.com/office/drawing/2014/main" id="{D5F9BA66-1818-482F-A862-6BE43BF7032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F2E3266F-0530-4551-822F-7C234AF0DD59}"/>
                </a:ext>
              </a:extLst>
            </p:cNvPr>
            <p:cNvSpPr/>
            <p:nvPr/>
          </p:nvSpPr>
          <p:spPr>
            <a:xfrm>
              <a:off x="4867153" y="837929"/>
              <a:ext cx="3124445"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会话的实现机制</a:t>
              </a:r>
            </a:p>
          </p:txBody>
        </p:sp>
      </p:grpSp>
    </p:spTree>
    <p:extLst>
      <p:ext uri="{BB962C8B-B14F-4D97-AF65-F5344CB8AC3E}">
        <p14:creationId xmlns:p14="http://schemas.microsoft.com/office/powerpoint/2010/main" val="185734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037990" y="1744124"/>
            <a:ext cx="10782769" cy="4678666"/>
            <a:chOff x="1263229" y="1830779"/>
            <a:chExt cx="10782769" cy="4678666"/>
          </a:xfrm>
        </p:grpSpPr>
        <p:sp>
          <p:nvSpPr>
            <p:cNvPr id="10" name="矩形: 圆角 9">
              <a:extLst>
                <a:ext uri="{FF2B5EF4-FFF2-40B4-BE49-F238E27FC236}">
                  <a16:creationId xmlns:a16="http://schemas.microsoft.com/office/drawing/2014/main" id="{E5E3EC1C-74FC-4C48-9D84-DA52DC0FBCE8}"/>
                </a:ext>
              </a:extLst>
            </p:cNvPr>
            <p:cNvSpPr/>
            <p:nvPr/>
          </p:nvSpPr>
          <p:spPr>
            <a:xfrm>
              <a:off x="1263229" y="1830779"/>
              <a:ext cx="10782769" cy="467866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075966"/>
              <a:ext cx="9918674" cy="4366516"/>
            </a:xfrm>
            <a:prstGeom prst="rect">
              <a:avLst/>
            </a:prstGeom>
          </p:spPr>
          <p:txBody>
            <a:bodyPr wrap="square">
              <a:spAutoFit/>
            </a:bodyPr>
            <a:lstStyle/>
            <a:p>
              <a:pPr algn="just">
                <a:lnSpc>
                  <a:spcPct val="13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它是在用户端的会话状态的存贮机制，需要用户打开客户端的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支持</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的作用是为了解决</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协议无状态的缺陷所作的努力。</a:t>
              </a: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正统的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分发是通过扩展</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协议来实现的，服务器通过在</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的响应头中加上一行特殊的指示以提示浏览器按照指示生成相应的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然而纯粹的客户端脚本如</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也可以生成</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的使用是由浏览器按照一定的原则在后台自动发送给服务器的。</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浏览器检查所有存储的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，如果某个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所声明的作用范围大于等于将要请求的资源所在的位置，则</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把该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附在请求资源的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请求头上发送给服务器</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97" name="组合 96">
            <a:extLst>
              <a:ext uri="{FF2B5EF4-FFF2-40B4-BE49-F238E27FC236}">
                <a16:creationId xmlns:a16="http://schemas.microsoft.com/office/drawing/2014/main" id="{5740E5AC-E533-4D26-A480-1002423DC218}"/>
              </a:ext>
            </a:extLst>
          </p:cNvPr>
          <p:cNvGrpSpPr/>
          <p:nvPr/>
        </p:nvGrpSpPr>
        <p:grpSpPr>
          <a:xfrm>
            <a:off x="2056173" y="809860"/>
            <a:ext cx="8746404" cy="502209"/>
            <a:chOff x="3189801" y="809860"/>
            <a:chExt cx="6479145" cy="502209"/>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189801" y="809860"/>
              <a:ext cx="6479145"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具体来说，</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机制采用的是在客户端保持状态的方案</a:t>
              </a:r>
            </a:p>
          </p:txBody>
        </p:sp>
      </p:grpSp>
    </p:spTree>
    <p:extLst>
      <p:ext uri="{BB962C8B-B14F-4D97-AF65-F5344CB8AC3E}">
        <p14:creationId xmlns:p14="http://schemas.microsoft.com/office/powerpoint/2010/main" val="59824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的内容主要包括</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028775" y="1528093"/>
            <a:ext cx="11125236" cy="185111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名字，值，过期时间，路径和域。路径与域一起构成</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的作用范围。若不设置过期时间，则表示这个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的生命期为浏览器会话期间，关闭浏览器窗口，</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就消失。</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这种生命期为浏览器会话期的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被称为会话</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044773" y="3667241"/>
            <a:ext cx="11125235" cy="24903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会话</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一般不存储在硬盘上而是保存在内存里，当然这种行为并不是规范规定的。</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若设置了过期时间，浏览器就会把</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保存到硬盘上</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，关闭后再次打开浏览器，这些</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仍然有效直到超过设定的过期时间。</a:t>
            </a:r>
            <a:endPar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存储在硬盘上的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可以在不同的浏览器进程间共享，比如两个</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窗口</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。而对于保存在内存里的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，不同的浏览器有不同的处理方式。</a:t>
            </a:r>
          </a:p>
        </p:txBody>
      </p:sp>
    </p:spTree>
    <p:extLst>
      <p:ext uri="{BB962C8B-B14F-4D97-AF65-F5344CB8AC3E}">
        <p14:creationId xmlns:p14="http://schemas.microsoft.com/office/powerpoint/2010/main" val="26541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6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63230" y="2082802"/>
            <a:ext cx="10332290" cy="306704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248173"/>
              <a:ext cx="9505056" cy="2346091"/>
            </a:xfrm>
            <a:prstGeom prst="rect">
              <a:avLst/>
            </a:prstGeom>
          </p:spPr>
          <p:txBody>
            <a:bodyPr wrap="square">
              <a:spAutoFit/>
            </a:bodyPr>
            <a:lstStyle/>
            <a:p>
              <a:pPr algn="just">
                <a:lnSpc>
                  <a:spcPct val="150000"/>
                </a:lnSpc>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协议的详细内容请参考</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RFC2616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协议采用了</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请求</a:t>
              </a: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响应</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模型。客户端向服务器发送一个请求，请求头包含请求的方法、</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、协议版本、以及包含请求修饰符、客户信息和内容的类似于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MIME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的消息结构。服务器以一个状态行作为响应，响应的内容包括消息协议的版本，成功或者错误编码加上包含服务器信息、实体元信息以及可能的实体内容。</a:t>
              </a:r>
            </a:p>
          </p:txBody>
        </p:sp>
      </p:grpSp>
      <p:grpSp>
        <p:nvGrpSpPr>
          <p:cNvPr id="11" name="组合 10">
            <a:extLst>
              <a:ext uri="{FF2B5EF4-FFF2-40B4-BE49-F238E27FC236}">
                <a16:creationId xmlns:a16="http://schemas.microsoft.com/office/drawing/2014/main" id="{71BA76B2-001A-4F9E-A266-E15E6AB0BF77}"/>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id="{E920DE89-7A7F-4AEE-BA1D-C1A8F2F03AB0}"/>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id="{B037490A-D46B-457B-92C9-AEE17072056E}"/>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id="{8CBCD9F9-F148-4B4E-AFE4-C3F5D426839A}"/>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15" name="Rectangle 62">
              <a:extLst>
                <a:ext uri="{FF2B5EF4-FFF2-40B4-BE49-F238E27FC236}">
                  <a16:creationId xmlns:a16="http://schemas.microsoft.com/office/drawing/2014/main" id="{2726C031-81A9-44F9-B884-2CCE5C8121E2}"/>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pic>
        <p:nvPicPr>
          <p:cNvPr id="17" name="图片 16">
            <a:extLst>
              <a:ext uri="{FF2B5EF4-FFF2-40B4-BE49-F238E27FC236}">
                <a16:creationId xmlns:a16="http://schemas.microsoft.com/office/drawing/2014/main" id="{5B76A93F-84A6-477D-A194-95D28BFBDF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771" y="4336405"/>
            <a:ext cx="2520132" cy="2520132"/>
          </a:xfrm>
          <a:prstGeom prst="rect">
            <a:avLst/>
          </a:prstGeom>
        </p:spPr>
      </p:pic>
    </p:spTree>
    <p:extLst>
      <p:ext uri="{BB962C8B-B14F-4D97-AF65-F5344CB8AC3E}">
        <p14:creationId xmlns:p14="http://schemas.microsoft.com/office/powerpoint/2010/main" val="19448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65988080-8340-460E-A780-246FE9A25FD7}"/>
              </a:ext>
            </a:extLst>
          </p:cNvPr>
          <p:cNvSpPr/>
          <p:nvPr/>
        </p:nvSpPr>
        <p:spPr>
          <a:xfrm>
            <a:off x="5050055" y="5272509"/>
            <a:ext cx="2758640" cy="1559629"/>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2C57A0D-0707-41A0-98AF-CC5988247A48}"/>
              </a:ext>
            </a:extLst>
          </p:cNvPr>
          <p:cNvSpPr txBox="1"/>
          <p:nvPr/>
        </p:nvSpPr>
        <p:spPr>
          <a:xfrm>
            <a:off x="884759" y="1375195"/>
            <a:ext cx="11254478" cy="4297603"/>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服务器使用一种类似于散列表的结构（也可能就是使用散列表）来保存信息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当程序需要为某个客户端的请求创建一个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时，服务器首先检查这个客户端的请求里是否已包含了一个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），如果已包含则说明以前已经为此客户端创建过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，服务器就按照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检索出来使用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（检索不到，会新建一个），如果客户端请求不包含</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，则为此客户端创建一个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并且生成一个与此</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相关联的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的值应该是一个既不会重复，又不容易被找到规律以仿造的字符串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将被在本次响应中返回给客户端保存。</a:t>
            </a:r>
          </a:p>
          <a:p>
            <a:pPr algn="just"/>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449F9E67-FAD7-4597-838D-CFB4C1BCC2BE}"/>
              </a:ext>
            </a:extLst>
          </p:cNvPr>
          <p:cNvGrpSpPr/>
          <p:nvPr/>
        </p:nvGrpSpPr>
        <p:grpSpPr>
          <a:xfrm>
            <a:off x="3983321" y="5416156"/>
            <a:ext cx="1475397" cy="1371411"/>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id="{58611D49-E4CB-4BBB-AFC9-0BC121D86B81}"/>
                </a:ext>
              </a:extLst>
            </p:cNvPr>
            <p:cNvPicPr>
              <a:picLocks noChangeAspect="1"/>
            </p:cNvPicPr>
            <p:nvPr/>
          </p:nvPicPr>
          <p:blipFill>
            <a:blip r:embed="rId3"/>
            <a:stretch>
              <a:fillRect/>
            </a:stretch>
          </p:blipFill>
          <p:spPr>
            <a:xfrm>
              <a:off x="4156574" y="3802398"/>
              <a:ext cx="720226" cy="648519"/>
            </a:xfrm>
            <a:prstGeom prst="rect">
              <a:avLst/>
            </a:prstGeom>
          </p:spPr>
        </p:pic>
      </p:grpSp>
      <p:grpSp>
        <p:nvGrpSpPr>
          <p:cNvPr id="7" name="组合 6">
            <a:extLst>
              <a:ext uri="{FF2B5EF4-FFF2-40B4-BE49-F238E27FC236}">
                <a16:creationId xmlns:a16="http://schemas.microsoft.com/office/drawing/2014/main" id="{E42F6AAD-3EC0-49C9-BFFD-C6BCFF26A880}"/>
              </a:ext>
            </a:extLst>
          </p:cNvPr>
          <p:cNvGrpSpPr/>
          <p:nvPr/>
        </p:nvGrpSpPr>
        <p:grpSpPr>
          <a:xfrm>
            <a:off x="7808696" y="5416156"/>
            <a:ext cx="1475397" cy="1371411"/>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id="{69762986-DBEB-40D8-9B10-C7F6CF1E0AB8}"/>
                </a:ext>
              </a:extLst>
            </p:cNvPr>
            <p:cNvPicPr>
              <a:picLocks noChangeAspect="1"/>
            </p:cNvPicPr>
            <p:nvPr/>
          </p:nvPicPr>
          <p:blipFill>
            <a:blip r:embed="rId4"/>
            <a:stretch>
              <a:fillRect/>
            </a:stretch>
          </p:blipFill>
          <p:spPr>
            <a:xfrm>
              <a:off x="7996033" y="3886849"/>
              <a:ext cx="692058" cy="484676"/>
            </a:xfrm>
            <a:prstGeom prst="rect">
              <a:avLst/>
            </a:prstGeom>
          </p:spPr>
        </p:pic>
      </p:grpSp>
      <p:grpSp>
        <p:nvGrpSpPr>
          <p:cNvPr id="19" name="组合 18">
            <a:extLst>
              <a:ext uri="{FF2B5EF4-FFF2-40B4-BE49-F238E27FC236}">
                <a16:creationId xmlns:a16="http://schemas.microsoft.com/office/drawing/2014/main" id="{349233D1-A3F4-4CA2-AA45-2B5292A5947E}"/>
              </a:ext>
            </a:extLst>
          </p:cNvPr>
          <p:cNvGrpSpPr/>
          <p:nvPr/>
        </p:nvGrpSpPr>
        <p:grpSpPr>
          <a:xfrm>
            <a:off x="3388321" y="787279"/>
            <a:ext cx="6082108" cy="524790"/>
            <a:chOff x="4176627" y="787279"/>
            <a:chExt cx="4505493" cy="524790"/>
          </a:xfrm>
        </p:grpSpPr>
        <p:cxnSp>
          <p:nvCxnSpPr>
            <p:cNvPr id="20" name="íślíḋè-Straight Connector 13">
              <a:extLst>
                <a:ext uri="{FF2B5EF4-FFF2-40B4-BE49-F238E27FC236}">
                  <a16:creationId xmlns:a16="http://schemas.microsoft.com/office/drawing/2014/main" id="{D57A6F15-9E64-48E9-9180-EB4EAE4AD4F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8B2BB52-C4D3-4C9D-BDB9-A138AAC6D623}"/>
                </a:ext>
              </a:extLst>
            </p:cNvPr>
            <p:cNvSpPr/>
            <p:nvPr/>
          </p:nvSpPr>
          <p:spPr>
            <a:xfrm>
              <a:off x="4176627" y="787279"/>
              <a:ext cx="4505493"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机制是一种服务器端的机制</a:t>
              </a:r>
            </a:p>
          </p:txBody>
        </p:sp>
      </p:grpSp>
    </p:spTree>
    <p:extLst>
      <p:ext uri="{BB962C8B-B14F-4D97-AF65-F5344CB8AC3E}">
        <p14:creationId xmlns:p14="http://schemas.microsoft.com/office/powerpoint/2010/main" val="405351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529856"/>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这样在交互过程中浏览器可以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自动的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按照规则把这个标识发挥给服务器。一般这个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的名字都是类似于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SEEESIONID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7" name="组合 6">
            <a:extLst>
              <a:ext uri="{FF2B5EF4-FFF2-40B4-BE49-F238E27FC236}">
                <a16:creationId xmlns:a16="http://schemas.microsoft.com/office/drawing/2014/main" id="{05D3EB7B-9C86-4D45-BBEF-B80EE192887A}"/>
              </a:ext>
            </a:extLst>
          </p:cNvPr>
          <p:cNvGrpSpPr/>
          <p:nvPr/>
        </p:nvGrpSpPr>
        <p:grpSpPr>
          <a:xfrm>
            <a:off x="5395485" y="3099085"/>
            <a:ext cx="1879906" cy="203219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DEDD6404-E61E-4D79-9706-88DE535D8114}"/>
              </a:ext>
            </a:extLst>
          </p:cNvPr>
          <p:cNvSpPr/>
          <p:nvPr/>
        </p:nvSpPr>
        <p:spPr>
          <a:xfrm>
            <a:off x="5165232" y="322675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10C2C19F-BA79-4EB8-821D-25AC7013B15E}"/>
              </a:ext>
            </a:extLst>
          </p:cNvPr>
          <p:cNvSpPr txBox="1"/>
          <p:nvPr/>
        </p:nvSpPr>
        <p:spPr>
          <a:xfrm>
            <a:off x="718524" y="2739547"/>
            <a:ext cx="4465522" cy="1933879"/>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一种常见的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会话管理就是，服务器端通过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来维护客户端的会话状态，而在客户端通过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来存储当前会话的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4" name="矩形 43">
            <a:extLst>
              <a:ext uri="{FF2B5EF4-FFF2-40B4-BE49-F238E27FC236}">
                <a16:creationId xmlns:a16="http://schemas.microsoft.com/office/drawing/2014/main" id="{20BB2AB2-566E-462E-A49E-4132CFEA5054}"/>
              </a:ext>
            </a:extLst>
          </p:cNvPr>
          <p:cNvSpPr/>
          <p:nvPr/>
        </p:nvSpPr>
        <p:spPr>
          <a:xfrm>
            <a:off x="6230097" y="513128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B4F25F1C-0B4F-4E69-AFB1-47820D7ED591}"/>
              </a:ext>
            </a:extLst>
          </p:cNvPr>
          <p:cNvSpPr txBox="1"/>
          <p:nvPr/>
        </p:nvSpPr>
        <p:spPr>
          <a:xfrm>
            <a:off x="1460823" y="5164242"/>
            <a:ext cx="4968552" cy="1564547"/>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还有一种技术叫做</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表单隐藏字段。</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就是服务器会自动修改表单，添加一个隐藏字段，以便在表单提交时能够把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a:t>
            </a:r>
          </a:p>
        </p:txBody>
      </p:sp>
      <p:sp>
        <p:nvSpPr>
          <p:cNvPr id="47" name="矩形 46">
            <a:extLst>
              <a:ext uri="{FF2B5EF4-FFF2-40B4-BE49-F238E27FC236}">
                <a16:creationId xmlns:a16="http://schemas.microsoft.com/office/drawing/2014/main" id="{1E6D2B30-DE0F-4B39-B63B-379639A7D653}"/>
              </a:ext>
            </a:extLst>
          </p:cNvPr>
          <p:cNvSpPr/>
          <p:nvPr/>
        </p:nvSpPr>
        <p:spPr>
          <a:xfrm>
            <a:off x="7406005" y="3390164"/>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CABB3BD-D5CD-4084-8856-8A6CFAC92989}"/>
              </a:ext>
            </a:extLst>
          </p:cNvPr>
          <p:cNvSpPr txBox="1"/>
          <p:nvPr/>
        </p:nvSpPr>
        <p:spPr>
          <a:xfrm>
            <a:off x="7698268" y="3337155"/>
            <a:ext cx="4346396" cy="2672543"/>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可以被人为的禁止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，必须有其他机制以便在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被禁止时仍然能够把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传递回服务器。经常被使用的一种技术叫做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直接附加在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路径的后面。</a:t>
            </a:r>
          </a:p>
        </p:txBody>
      </p:sp>
      <p:grpSp>
        <p:nvGrpSpPr>
          <p:cNvPr id="17" name="组合 16">
            <a:extLst>
              <a:ext uri="{FF2B5EF4-FFF2-40B4-BE49-F238E27FC236}">
                <a16:creationId xmlns:a16="http://schemas.microsoft.com/office/drawing/2014/main" id="{5C368787-2586-4083-8007-68798D7F9566}"/>
              </a:ext>
            </a:extLst>
          </p:cNvPr>
          <p:cNvGrpSpPr/>
          <p:nvPr/>
        </p:nvGrpSpPr>
        <p:grpSpPr>
          <a:xfrm>
            <a:off x="3388321" y="787279"/>
            <a:ext cx="6082108" cy="524790"/>
            <a:chOff x="4176627" y="787279"/>
            <a:chExt cx="4505493" cy="524790"/>
          </a:xfrm>
        </p:grpSpPr>
        <p:cxnSp>
          <p:nvCxnSpPr>
            <p:cNvPr id="18" name="íślíḋè-Straight Connector 13">
              <a:extLst>
                <a:ext uri="{FF2B5EF4-FFF2-40B4-BE49-F238E27FC236}">
                  <a16:creationId xmlns:a16="http://schemas.microsoft.com/office/drawing/2014/main" id="{501C78B2-61FC-4C0A-A201-8E8E6356B78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36F2E95-FD91-4653-ABE2-99531BEDF83C}"/>
                </a:ext>
              </a:extLst>
            </p:cNvPr>
            <p:cNvSpPr/>
            <p:nvPr/>
          </p:nvSpPr>
          <p:spPr>
            <a:xfrm>
              <a:off x="4176627" y="787279"/>
              <a:ext cx="4505493"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的方式可以采用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507556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540943"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请求</a:t>
            </a:r>
          </a:p>
        </p:txBody>
      </p:sp>
    </p:spTree>
    <p:extLst>
      <p:ext uri="{BB962C8B-B14F-4D97-AF65-F5344CB8AC3E}">
        <p14:creationId xmlns:p14="http://schemas.microsoft.com/office/powerpoint/2010/main" val="351699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使用工具</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Dreamweaver</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989440"/>
            <a:ext cx="10332290" cy="3067045"/>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707354"/>
              <a:ext cx="9505056" cy="1323439"/>
            </a:xfrm>
            <a:prstGeom prst="rect">
              <a:avLst/>
            </a:prstGeom>
          </p:spPr>
          <p:txBody>
            <a:bodyPr wrap="square">
              <a:spAutoFit/>
            </a:bodyPr>
            <a:lstStyle/>
            <a:p>
              <a:pPr algn="just">
                <a:spcBef>
                  <a:spcPts val="0"/>
                </a:spcBef>
                <a:spcAft>
                  <a:spcPts val="0"/>
                </a:spcAft>
              </a:pP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来编辑产生一个静态网页，该网页命名为</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login.htm</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，存储到</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a:t>
              </a:r>
            </a:p>
            <a:p>
              <a:pPr algn="just">
                <a:spcBef>
                  <a:spcPts val="0"/>
                </a:spcBef>
                <a:spcAft>
                  <a:spcPts val="0"/>
                </a:spcAft>
              </a:pPr>
              <a:b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htdocs</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a:t>
              </a:r>
              <a:r>
                <a:rPr lang="en-US" altLang="zh-CN" sz="2000" b="1" dirty="0" err="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PHPnow</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应用的根目录。</a:t>
              </a:r>
            </a:p>
            <a:p>
              <a:pPr algn="just">
                <a:spcBef>
                  <a:spcPts val="0"/>
                </a:spcBef>
                <a:spcAft>
                  <a:spcPts val="0"/>
                </a:spcAft>
              </a:pP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20084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989440"/>
            <a:ext cx="10600250" cy="3762764"/>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5" y="2246669"/>
              <a:ext cx="9505056" cy="2784657"/>
            </a:xfrm>
            <a:prstGeom prst="rect">
              <a:avLst/>
            </a:prstGeom>
          </p:spPr>
          <p:txBody>
            <a:bodyPr wrap="square">
              <a:spAutoFit/>
            </a:bodyPr>
            <a:lstStyle/>
            <a:p>
              <a:pPr algn="just">
                <a:spcBef>
                  <a:spcPts val="0"/>
                </a:spcBef>
                <a:spcAft>
                  <a:spcPts val="0"/>
                </a:spcAft>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id="form1" name="form1" method="post" action="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 width="900" border="0"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cellspacing</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cellpadding="0"&gt;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姓名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name="username" type="text" id="username" /&gt;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1" name="图片 10">
            <a:extLst>
              <a:ext uri="{FF2B5EF4-FFF2-40B4-BE49-F238E27FC236}">
                <a16:creationId xmlns:a16="http://schemas.microsoft.com/office/drawing/2014/main" id="{2F57A8B2-F7F1-4470-8100-CFF51D60886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621438" y="4288688"/>
            <a:ext cx="3490969" cy="25231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墨迹 4"/>
              <p14:cNvContentPartPr/>
              <p14:nvPr/>
            </p14:nvContentPartPr>
            <p14:xfrm>
              <a:off x="0" y="5920200"/>
              <a:ext cx="360" cy="360"/>
            </p14:xfrm>
          </p:contentPart>
        </mc:Choice>
        <mc:Fallback xmlns="">
          <p:pic>
            <p:nvPicPr>
              <p:cNvPr id="5" name="墨迹 4"/>
              <p:cNvPicPr/>
              <p:nvPr/>
            </p:nvPicPr>
            <p:blipFill>
              <a:blip r:embed="rId6"/>
              <a:stretch>
                <a:fillRect/>
              </a:stretch>
            </p:blipFill>
            <p:spPr>
              <a:xfrm>
                <a:off x="-9360" y="5910840"/>
                <a:ext cx="19080" cy="19080"/>
              </a:xfrm>
              <a:prstGeom prst="rect">
                <a:avLst/>
              </a:prstGeom>
            </p:spPr>
          </p:pic>
        </mc:Fallback>
      </mc:AlternateContent>
    </p:spTree>
    <p:extLst>
      <p:ext uri="{BB962C8B-B14F-4D97-AF65-F5344CB8AC3E}">
        <p14:creationId xmlns:p14="http://schemas.microsoft.com/office/powerpoint/2010/main" val="97542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000385" y="837929"/>
            <a:ext cx="4857980" cy="830997"/>
            <a:chOff x="5071056" y="837929"/>
            <a:chExt cx="2716641" cy="830997"/>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830997"/>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所编辑的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login.htm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代码如下：</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263230" y="1668926"/>
            <a:ext cx="10332290" cy="4541585"/>
            <a:chOff x="1263230" y="1989440"/>
            <a:chExt cx="10332290" cy="454158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4541585"/>
            </a:xfrm>
            <a:prstGeom prst="roundRect">
              <a:avLst/>
            </a:prstGeom>
            <a:noFill/>
            <a:ln w="12700">
              <a:solidFill>
                <a:srgbClr val="0050A3"/>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5" y="2055914"/>
              <a:ext cx="9505056" cy="4401205"/>
            </a:xfrm>
            <a:prstGeom prst="rect">
              <a:avLst/>
            </a:prstGeom>
          </p:spPr>
          <p:txBody>
            <a:bodyPr wrap="square">
              <a:spAutoFit/>
            </a:bodyPr>
            <a:lstStyle/>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口令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name="</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type="password" id="</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height="20"&gt;&amp;</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nbsp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&lt;td height="20"&gt;&lt;label&gt;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&lt;input type="submit" name="Submit" value="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提交</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&lt;/label&gt;&lt;/td&gt;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&lt;/tr&gt;</a:t>
              </a:r>
            </a:p>
            <a:p>
              <a:pPr algn="just">
                <a:spcBef>
                  <a:spcPts val="0"/>
                </a:spcBef>
                <a:spcAft>
                  <a:spcPts val="0"/>
                </a:spcAft>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&lt;/table&gt;</a:t>
              </a:r>
            </a:p>
            <a:p>
              <a:pPr algn="just">
                <a:spcBef>
                  <a:spcPts val="0"/>
                </a:spcBef>
                <a:spcAft>
                  <a:spcPts val="0"/>
                </a:spcAft>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&lt;/form&gt;</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5" name="图片 4">
            <a:extLst>
              <a:ext uri="{FF2B5EF4-FFF2-40B4-BE49-F238E27FC236}">
                <a16:creationId xmlns:a16="http://schemas.microsoft.com/office/drawing/2014/main" id="{47476A7E-ACD5-4F8E-ABC0-6377E369058A}"/>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11360" y="3613430"/>
            <a:ext cx="3490969" cy="2523175"/>
          </a:xfrm>
          <a:prstGeom prst="rect">
            <a:avLst/>
          </a:prstGeom>
        </p:spPr>
      </p:pic>
    </p:spTree>
    <p:extLst>
      <p:ext uri="{BB962C8B-B14F-4D97-AF65-F5344CB8AC3E}">
        <p14:creationId xmlns:p14="http://schemas.microsoft.com/office/powerpoint/2010/main" val="51101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316807" y="1538545"/>
            <a:ext cx="10873208" cy="1306822"/>
            <a:chOff x="4645493" y="2419270"/>
            <a:chExt cx="10873208" cy="1306822"/>
          </a:xfrm>
        </p:grpSpPr>
        <p:sp>
          <p:nvSpPr>
            <p:cNvPr id="14" name="六边形 13">
              <a:extLst>
                <a:ext uri="{FF2B5EF4-FFF2-40B4-BE49-F238E27FC236}">
                  <a16:creationId xmlns:a16="http://schemas.microsoft.com/office/drawing/2014/main" id="{72A76738-ACC9-4AF5-9D4A-1E41F804D578}"/>
                </a:ext>
              </a:extLst>
            </p:cNvPr>
            <p:cNvSpPr/>
            <p:nvPr/>
          </p:nvSpPr>
          <p:spPr>
            <a:xfrm>
              <a:off x="4645493" y="2419270"/>
              <a:ext cx="1515446" cy="130682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Form</a:t>
              </a:r>
              <a:r>
                <a:rPr lang="zh-CN" altLang="en-US" sz="2000" b="1" dirty="0">
                  <a:solidFill>
                    <a:schemeClr val="bg1"/>
                  </a:solidFill>
                  <a:latin typeface="微软雅黑" pitchFamily="34" charset="-122"/>
                  <a:ea typeface="微软雅黑" pitchFamily="34" charset="-122"/>
                </a:rPr>
                <a:t>表单</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7" y="2471923"/>
              <a:ext cx="85344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b="1" dirty="0">
                  <a:solidFill>
                    <a:schemeClr val="tx1">
                      <a:lumMod val="65000"/>
                      <a:lumOff val="35000"/>
                    </a:schemeClr>
                  </a:solidFill>
                  <a:latin typeface="微软雅黑" pitchFamily="34" charset="-122"/>
                </a:rPr>
                <a:t>表单是一个包含表单元素的区域</a:t>
              </a:r>
              <a:r>
                <a:rPr lang="zh-CN" altLang="en-US" sz="2400" dirty="0">
                  <a:solidFill>
                    <a:schemeClr val="tx1">
                      <a:lumMod val="65000"/>
                      <a:lumOff val="35000"/>
                    </a:schemeClr>
                  </a:solidFill>
                  <a:latin typeface="微软雅黑" pitchFamily="34" charset="-122"/>
                </a:rPr>
                <a:t>。表单区域里包含了两个文本框（</a:t>
              </a:r>
              <a:r>
                <a:rPr lang="en-US" altLang="zh-CN" sz="2400" dirty="0">
                  <a:solidFill>
                    <a:schemeClr val="tx1">
                      <a:lumMod val="65000"/>
                      <a:lumOff val="35000"/>
                    </a:schemeClr>
                  </a:solidFill>
                  <a:latin typeface="微软雅黑" pitchFamily="34" charset="-122"/>
                </a:rPr>
                <a:t>&lt;input&gt;</a:t>
              </a:r>
              <a:r>
                <a:rPr lang="zh-CN" altLang="en-US" sz="2400" dirty="0">
                  <a:solidFill>
                    <a:schemeClr val="tx1">
                      <a:lumMod val="65000"/>
                      <a:lumOff val="35000"/>
                    </a:schemeClr>
                  </a:solidFill>
                  <a:latin typeface="微软雅黑" pitchFamily="34" charset="-122"/>
                </a:rPr>
                <a:t>）、一个确认按钮</a:t>
              </a:r>
              <a:r>
                <a:rPr lang="en-US" altLang="zh-CN" sz="2400" dirty="0">
                  <a:solidFill>
                    <a:schemeClr val="tx1">
                      <a:lumMod val="65000"/>
                      <a:lumOff val="35000"/>
                    </a:schemeClr>
                  </a:solidFill>
                  <a:latin typeface="微软雅黑" pitchFamily="34" charset="-122"/>
                </a:rPr>
                <a:t>(submit) </a:t>
              </a:r>
              <a:r>
                <a:rPr lang="zh-CN" altLang="en-US" sz="2400" dirty="0">
                  <a:solidFill>
                    <a:schemeClr val="tx1">
                      <a:lumMod val="65000"/>
                      <a:lumOff val="35000"/>
                    </a:schemeClr>
                  </a:solidFill>
                  <a:latin typeface="微软雅黑" pitchFamily="34" charset="-122"/>
                </a:rPr>
                <a:t>。确认按钮的作用是当用户单击确认按钮时，表单的内容会被传送到另一个文件。</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307552" y="3378820"/>
            <a:ext cx="9627508" cy="2677656"/>
            <a:chOff x="4645493" y="1552097"/>
            <a:chExt cx="9627508" cy="2677656"/>
          </a:xfrm>
        </p:grpSpPr>
        <p:sp>
          <p:nvSpPr>
            <p:cNvPr id="16" name="六边形 15">
              <a:extLst>
                <a:ext uri="{FF2B5EF4-FFF2-40B4-BE49-F238E27FC236}">
                  <a16:creationId xmlns:a16="http://schemas.microsoft.com/office/drawing/2014/main" id="{B8DEC9E8-4390-462F-ACFD-92E59FEA8397}"/>
                </a:ext>
              </a:extLst>
            </p:cNvPr>
            <p:cNvSpPr/>
            <p:nvPr/>
          </p:nvSpPr>
          <p:spPr>
            <a:xfrm>
              <a:off x="4645493" y="2412640"/>
              <a:ext cx="1515446" cy="130682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表单属性</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62133" y="1552097"/>
              <a:ext cx="731086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p"/>
              </a:pPr>
              <a:r>
                <a:rPr lang="zh-CN" altLang="en-US" sz="2400" b="1" dirty="0">
                  <a:solidFill>
                    <a:schemeClr val="tx1">
                      <a:lumMod val="65000"/>
                      <a:lumOff val="35000"/>
                    </a:schemeClr>
                  </a:solidFill>
                  <a:latin typeface="微软雅黑" pitchFamily="34" charset="-122"/>
                </a:rPr>
                <a:t>表单的动作属性</a:t>
              </a:r>
              <a:r>
                <a:rPr lang="en-US" altLang="zh-CN" sz="2400" b="1" dirty="0">
                  <a:solidFill>
                    <a:schemeClr val="tx1">
                      <a:lumMod val="65000"/>
                      <a:lumOff val="35000"/>
                    </a:schemeClr>
                  </a:solidFill>
                  <a:latin typeface="微软雅黑" pitchFamily="34" charset="-122"/>
                </a:rPr>
                <a:t>(action)</a:t>
              </a:r>
              <a:r>
                <a:rPr lang="zh-CN" altLang="en-US" sz="2400" b="1" dirty="0">
                  <a:solidFill>
                    <a:schemeClr val="tx1">
                      <a:lumMod val="65000"/>
                      <a:lumOff val="35000"/>
                    </a:schemeClr>
                  </a:solidFill>
                  <a:latin typeface="微软雅黑" pitchFamily="34" charset="-122"/>
                </a:rPr>
                <a:t>定义了目的文件的文件名。由动作属性定义的这个文件通常会对接收到的输入数据进行相关的处理</a:t>
              </a:r>
              <a:r>
                <a:rPr lang="zh-CN" altLang="en-US" sz="2400" dirty="0">
                  <a:solidFill>
                    <a:schemeClr val="tx1">
                      <a:lumMod val="65000"/>
                      <a:lumOff val="35000"/>
                    </a:schemeClr>
                  </a:solidFill>
                  <a:latin typeface="微软雅黑" pitchFamily="34" charset="-122"/>
                </a:rPr>
                <a:t>。在上面的表单中定义了接受表单输入的处理文件为“</a:t>
              </a:r>
              <a:r>
                <a:rPr lang="en-US" altLang="zh-CN" sz="2400" dirty="0" err="1">
                  <a:solidFill>
                    <a:schemeClr val="tx1">
                      <a:lumMod val="65000"/>
                      <a:lumOff val="35000"/>
                    </a:schemeClr>
                  </a:solidFill>
                  <a:latin typeface="微软雅黑" pitchFamily="34" charset="-122"/>
                </a:rPr>
                <a:t>loginok.php</a:t>
              </a:r>
              <a:r>
                <a:rPr lang="en-US" altLang="zh-CN" sz="2400" dirty="0">
                  <a:solidFill>
                    <a:schemeClr val="tx1">
                      <a:lumMod val="65000"/>
                      <a:lumOff val="35000"/>
                    </a:schemeClr>
                  </a:solidFill>
                  <a:latin typeface="微软雅黑" pitchFamily="34" charset="-122"/>
                </a:rPr>
                <a:t>”</a:t>
              </a:r>
              <a:r>
                <a:rPr lang="zh-CN" altLang="en-US" sz="2400" dirty="0">
                  <a:solidFill>
                    <a:schemeClr val="tx1">
                      <a:lumMod val="65000"/>
                      <a:lumOff val="35000"/>
                    </a:schemeClr>
                  </a:solidFill>
                  <a:latin typeface="微软雅黑" pitchFamily="34" charset="-122"/>
                </a:rPr>
                <a:t>。</a:t>
              </a: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p"/>
              </a:pPr>
              <a:r>
                <a:rPr lang="en-US" altLang="zh-CN" sz="2400" b="1" dirty="0">
                  <a:solidFill>
                    <a:schemeClr val="tx1">
                      <a:lumMod val="65000"/>
                      <a:lumOff val="35000"/>
                    </a:schemeClr>
                  </a:solidFill>
                  <a:latin typeface="微软雅黑" pitchFamily="34" charset="-122"/>
                </a:rPr>
                <a:t>method</a:t>
              </a:r>
              <a:r>
                <a:rPr lang="zh-CN" altLang="en-US" sz="2400" b="1" dirty="0">
                  <a:solidFill>
                    <a:schemeClr val="tx1">
                      <a:lumMod val="65000"/>
                      <a:lumOff val="35000"/>
                    </a:schemeClr>
                  </a:solidFill>
                  <a:latin typeface="微软雅黑" pitchFamily="34" charset="-122"/>
                </a:rPr>
                <a:t>属性指定了与服务器进行信息交互的方法为</a:t>
              </a:r>
              <a:r>
                <a:rPr lang="en-US" altLang="zh-CN" sz="2400" b="1" dirty="0">
                  <a:solidFill>
                    <a:schemeClr val="tx1">
                      <a:lumMod val="65000"/>
                      <a:lumOff val="35000"/>
                    </a:schemeClr>
                  </a:solidFill>
                  <a:latin typeface="微软雅黑" pitchFamily="34" charset="-122"/>
                </a:rPr>
                <a:t>POST</a:t>
              </a:r>
              <a:r>
                <a:rPr lang="zh-CN" altLang="en-US" sz="2400" b="1" dirty="0">
                  <a:solidFill>
                    <a:schemeClr val="tx1">
                      <a:lumMod val="65000"/>
                      <a:lumOff val="35000"/>
                    </a:schemeClr>
                  </a:solidFill>
                  <a:latin typeface="微软雅黑" pitchFamily="34" charset="-122"/>
                </a:rPr>
                <a:t>。</a:t>
              </a:r>
              <a:endParaRPr lang="zh-CN" altLang="en-US" sz="1400" b="1"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图片 18">
            <a:extLst>
              <a:ext uri="{FF2B5EF4-FFF2-40B4-BE49-F238E27FC236}">
                <a16:creationId xmlns:a16="http://schemas.microsoft.com/office/drawing/2014/main" id="{B4FB0EE5-E6A8-458F-9FE1-3CA02AECE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214559" y="4489478"/>
            <a:ext cx="2673277" cy="2673277"/>
          </a:xfrm>
          <a:prstGeom prst="rect">
            <a:avLst/>
          </a:prstGeom>
        </p:spPr>
      </p:pic>
    </p:spTree>
    <p:extLst>
      <p:ext uri="{BB962C8B-B14F-4D97-AF65-F5344CB8AC3E}">
        <p14:creationId xmlns:p14="http://schemas.microsoft.com/office/powerpoint/2010/main" val="314042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694227"/>
            <a:ext cx="10657184" cy="394996"/>
          </a:xfrm>
          <a:prstGeom prst="rect">
            <a:avLst/>
          </a:prstGeom>
          <a:noFill/>
        </p:spPr>
        <p:txBody>
          <a:bodyPr wrap="square" lIns="86376" tIns="43188" rIns="86376" bIns="43188" rtlCol="0">
            <a:spAutoFit/>
          </a:bodyPr>
          <a:lstStyle/>
          <a:p>
            <a:pPr algn="just"/>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定义了与服务器交互的不同方法，最基本的方法有</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种</a:t>
            </a:r>
          </a:p>
        </p:txBody>
      </p:sp>
      <p:grpSp>
        <p:nvGrpSpPr>
          <p:cNvPr id="3" name="组合 2">
            <a:extLst>
              <a:ext uri="{FF2B5EF4-FFF2-40B4-BE49-F238E27FC236}">
                <a16:creationId xmlns:a16="http://schemas.microsoft.com/office/drawing/2014/main" id="{7805053A-AACD-4B5A-858A-F41755159678}"/>
              </a:ext>
            </a:extLst>
          </p:cNvPr>
          <p:cNvGrpSpPr/>
          <p:nvPr/>
        </p:nvGrpSpPr>
        <p:grpSpPr>
          <a:xfrm>
            <a:off x="1892871" y="2032149"/>
            <a:ext cx="3593608" cy="3376664"/>
            <a:chOff x="4581211" y="2801439"/>
            <a:chExt cx="3219239"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74" name="文本框 73">
              <a:extLst>
                <a:ext uri="{FF2B5EF4-FFF2-40B4-BE49-F238E27FC236}">
                  <a16:creationId xmlns:a16="http://schemas.microsoft.com/office/drawing/2014/main" id="{0F2302B9-02EB-40CB-8E23-8E730E007802}"/>
                </a:ext>
              </a:extLst>
            </p:cNvPr>
            <p:cNvSpPr txBox="1"/>
            <p:nvPr/>
          </p:nvSpPr>
          <p:spPr>
            <a:xfrm>
              <a:off x="4581211"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GET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5" name="文本框 74">
              <a:extLst>
                <a:ext uri="{FF2B5EF4-FFF2-40B4-BE49-F238E27FC236}">
                  <a16:creationId xmlns:a16="http://schemas.microsoft.com/office/drawing/2014/main" id="{51FA86E6-40D3-4CD0-9C15-C83AE6C7F344}"/>
                </a:ext>
              </a:extLst>
            </p:cNvPr>
            <p:cNvSpPr txBox="1"/>
            <p:nvPr/>
          </p:nvSpPr>
          <p:spPr>
            <a:xfrm>
              <a:off x="6672366" y="3065291"/>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POST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6" name="文本框 75">
              <a:extLst>
                <a:ext uri="{FF2B5EF4-FFF2-40B4-BE49-F238E27FC236}">
                  <a16:creationId xmlns:a16="http://schemas.microsoft.com/office/drawing/2014/main" id="{EE0684EC-82CF-4C5C-BF10-277C610F12A3}"/>
                </a:ext>
              </a:extLst>
            </p:cNvPr>
            <p:cNvSpPr txBox="1"/>
            <p:nvPr/>
          </p:nvSpPr>
          <p:spPr>
            <a:xfrm>
              <a:off x="4649159" y="5177439"/>
              <a:ext cx="992186"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PUT</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7" name="文本框 76">
              <a:extLst>
                <a:ext uri="{FF2B5EF4-FFF2-40B4-BE49-F238E27FC236}">
                  <a16:creationId xmlns:a16="http://schemas.microsoft.com/office/drawing/2014/main" id="{B068950B-45B3-43F5-AECE-EE208AC8271C}"/>
                </a:ext>
              </a:extLst>
            </p:cNvPr>
            <p:cNvSpPr txBox="1"/>
            <p:nvPr/>
          </p:nvSpPr>
          <p:spPr>
            <a:xfrm>
              <a:off x="6672365" y="5177439"/>
              <a:ext cx="1128084" cy="353847"/>
            </a:xfrm>
            <a:prstGeom prst="rect">
              <a:avLst/>
            </a:prstGeom>
            <a:noFill/>
          </p:spPr>
          <p:txBody>
            <a:bodyPr wrap="square" lIns="86376" tIns="43188" rIns="86376" bIns="43188"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DELETE</a:t>
              </a:r>
              <a:endPar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sp>
          <p:nvSpPr>
            <p:cNvPr id="73" name="文本框 72">
              <a:extLst>
                <a:ext uri="{FF2B5EF4-FFF2-40B4-BE49-F238E27FC236}">
                  <a16:creationId xmlns:a16="http://schemas.microsoft.com/office/drawing/2014/main" id="{3BB7956E-535F-4928-A4F2-727749899E55}"/>
                </a:ext>
              </a:extLst>
            </p:cNvPr>
            <p:cNvSpPr txBox="1"/>
            <p:nvPr/>
          </p:nvSpPr>
          <p:spPr>
            <a:xfrm>
              <a:off x="5514692" y="4120158"/>
              <a:ext cx="1352274" cy="353847"/>
            </a:xfrm>
            <a:prstGeom prst="rect">
              <a:avLst/>
            </a:prstGeom>
            <a:noFill/>
          </p:spPr>
          <p:txBody>
            <a:bodyPr wrap="square" lIns="86376" tIns="43188" rIns="86376" bIns="43188"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分别是</a:t>
              </a:r>
            </a:p>
          </p:txBody>
        </p:sp>
      </p:grpSp>
      <p:sp>
        <p:nvSpPr>
          <p:cNvPr id="4" name="矩形: 圆角 3">
            <a:extLst>
              <a:ext uri="{FF2B5EF4-FFF2-40B4-BE49-F238E27FC236}">
                <a16:creationId xmlns:a16="http://schemas.microsoft.com/office/drawing/2014/main" id="{AC0F91AE-3150-4A4F-BE5C-5BD47F5BEB70}"/>
              </a:ext>
            </a:extLst>
          </p:cNvPr>
          <p:cNvSpPr/>
          <p:nvPr/>
        </p:nvSpPr>
        <p:spPr>
          <a:xfrm>
            <a:off x="6213351" y="1565351"/>
            <a:ext cx="5544616" cy="221312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全称是资源描述符，我们可以这样认为：一个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URL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地址，它用于描述一个网络上的资源，而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HTTP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就对应着对这个资源的查，改，增，删</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个操作。</a:t>
            </a:r>
          </a:p>
        </p:txBody>
      </p:sp>
      <p:sp>
        <p:nvSpPr>
          <p:cNvPr id="24" name="矩形: 圆角 23">
            <a:extLst>
              <a:ext uri="{FF2B5EF4-FFF2-40B4-BE49-F238E27FC236}">
                <a16:creationId xmlns:a16="http://schemas.microsoft.com/office/drawing/2014/main" id="{FF46B02D-08E4-4F30-9EFF-5C21C8143A7B}"/>
              </a:ext>
            </a:extLst>
          </p:cNvPr>
          <p:cNvSpPr/>
          <p:nvPr/>
        </p:nvSpPr>
        <p:spPr>
          <a:xfrm>
            <a:off x="6213351" y="4085931"/>
            <a:ext cx="5328592" cy="176264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一般用于获取</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查询资源信息，而</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一般用于更新资源信息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，早期的系统由于不支持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，因此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PUT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DELETE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用的较少。</a:t>
            </a:r>
          </a:p>
        </p:txBody>
      </p:sp>
    </p:spTree>
    <p:extLst>
      <p:ext uri="{BB962C8B-B14F-4D97-AF65-F5344CB8AC3E}">
        <p14:creationId xmlns:p14="http://schemas.microsoft.com/office/powerpoint/2010/main" val="36714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 presetClass="entr" presetSubtype="8" decel="6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429195" y="767231"/>
            <a:ext cx="6000361" cy="544838"/>
            <a:chOff x="3429195" y="767231"/>
            <a:chExt cx="6000361" cy="544838"/>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3429195" y="1312069"/>
              <a:ext cx="6000361"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429195" y="767231"/>
              <a:ext cx="6000361"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处理提交输入的第一个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文件代码如下：</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2972991" y="1694729"/>
            <a:ext cx="6672589" cy="3153638"/>
            <a:chOff x="3189014" y="1672108"/>
            <a:chExt cx="5857436" cy="2768378"/>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4" y="1672108"/>
              <a:ext cx="5857436" cy="267474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3297523" y="1765730"/>
              <a:ext cx="5462857" cy="2674756"/>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&lt;?php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$username = $_POST['username'];</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$_POST['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"SELECT * FROM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userinfo</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where username='$username' and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pwd</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echo $</a:t>
              </a:r>
              <a:r>
                <a:rPr lang="en-US" altLang="zh-CN" sz="2400" b="1" dirty="0" err="1">
                  <a:solidFill>
                    <a:prstClr val="white"/>
                  </a:solidFill>
                  <a:latin typeface="Times New Roman" panose="02020603050405020304" pitchFamily="18" charset="0"/>
                  <a:ea typeface="微软雅黑"/>
                  <a:cs typeface="Times New Roman" panose="02020603050405020304" pitchFamily="18" charset="0"/>
                </a:rPr>
                <a:t>SQLStr</a:t>
              </a:r>
              <a:r>
                <a:rPr lang="en-US" altLang="zh-CN" sz="2400" b="1" dirty="0">
                  <a:solidFill>
                    <a:prstClr val="white"/>
                  </a:solidFill>
                  <a:latin typeface="Times New Roman" panose="02020603050405020304" pitchFamily="18" charset="0"/>
                  <a:ea typeface="微软雅黑"/>
                  <a:cs typeface="Times New Roman" panose="02020603050405020304" pitchFamily="18" charset="0"/>
                </a:rPr>
                <a:t> ; </a:t>
              </a:r>
            </a:p>
            <a:p>
              <a:pPr fontAlgn="auto">
                <a:spcBef>
                  <a:spcPts val="0"/>
                </a:spcBef>
                <a:spcAft>
                  <a:spcPts val="0"/>
                </a:spcAft>
              </a:pPr>
              <a:r>
                <a:rPr lang="en-US" altLang="zh-CN" sz="2400" b="1" dirty="0">
                  <a:solidFill>
                    <a:prstClr val="white"/>
                  </a:solidFill>
                  <a:latin typeface="Times New Roman" panose="02020603050405020304" pitchFamily="18" charset="0"/>
                  <a:ea typeface="微软雅黑"/>
                  <a:cs typeface="Times New Roman" panose="02020603050405020304" pitchFamily="18" charset="0"/>
                </a:rPr>
                <a:t>?&gt;</a:t>
              </a:r>
              <a:endParaRPr lang="zh-CN" altLang="en-US" sz="2400" b="1" dirty="0">
                <a:solidFill>
                  <a:prstClr val="white"/>
                </a:solidFill>
                <a:latin typeface="Times New Roman" panose="02020603050405020304" pitchFamily="18" charset="0"/>
                <a:ea typeface="微软雅黑"/>
                <a:cs typeface="Times New Roman" panose="02020603050405020304" pitchFamily="18" charset="0"/>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8164788" y="3211677"/>
              <a:ext cx="513564" cy="525502"/>
              <a:chOff x="4618020" y="3604288"/>
              <a:chExt cx="273051"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4618020" y="360428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sz="2000"/>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4781534" y="3790023"/>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sz="2000"/>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892871" y="5250359"/>
            <a:ext cx="10099988"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搭建环境，将表单的输入改为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php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的程序也改为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，看看变化在哪里？</a:t>
            </a:r>
          </a:p>
        </p:txBody>
      </p:sp>
    </p:spTree>
    <p:extLst>
      <p:ext uri="{BB962C8B-B14F-4D97-AF65-F5344CB8AC3E}">
        <p14:creationId xmlns:p14="http://schemas.microsoft.com/office/powerpoint/2010/main" val="179118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3820365" y="837929"/>
            <a:ext cx="521802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具体的，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POST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GET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的区别如下： </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184238"/>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Arial"/>
                <a:ea typeface="微软雅黑"/>
              </a:rPr>
              <a:t>（就是把数据放置在</a:t>
            </a:r>
            <a:r>
              <a:rPr lang="en-US" altLang="zh-CN" sz="2000" kern="0" dirty="0">
                <a:solidFill>
                  <a:schemeClr val="tx1">
                    <a:lumMod val="75000"/>
                    <a:lumOff val="25000"/>
                  </a:schemeClr>
                </a:solidFill>
                <a:latin typeface="Arial"/>
                <a:ea typeface="微软雅黑"/>
              </a:rPr>
              <a:t>HTTP</a:t>
            </a:r>
            <a:r>
              <a:rPr lang="zh-CN" altLang="en-US" sz="2000" kern="0" dirty="0">
                <a:solidFill>
                  <a:schemeClr val="tx1">
                    <a:lumMod val="75000"/>
                    <a:lumOff val="25000"/>
                  </a:schemeClr>
                </a:solidFill>
                <a:latin typeface="Arial"/>
                <a:ea typeface="微软雅黑"/>
              </a:rPr>
              <a:t>协议头中），以</a:t>
            </a:r>
            <a:r>
              <a:rPr lang="en-US" altLang="zh-CN" sz="2000" kern="0" dirty="0">
                <a:solidFill>
                  <a:schemeClr val="tx1">
                    <a:lumMod val="75000"/>
                    <a:lumOff val="25000"/>
                  </a:schemeClr>
                </a:solidFill>
                <a:latin typeface="Arial"/>
                <a:ea typeface="微软雅黑"/>
              </a:rPr>
              <a:t>?</a:t>
            </a:r>
            <a:r>
              <a:rPr lang="zh-CN" altLang="en-US" sz="2000" kern="0" dirty="0">
                <a:solidFill>
                  <a:schemeClr val="tx1">
                    <a:lumMod val="75000"/>
                    <a:lumOff val="25000"/>
                  </a:schemeClr>
                </a:solidFill>
                <a:latin typeface="Arial"/>
                <a:ea typeface="微软雅黑"/>
              </a:rPr>
              <a:t>分割</a:t>
            </a:r>
            <a:r>
              <a:rPr lang="en-US" altLang="zh-CN" sz="2000" kern="0" dirty="0">
                <a:solidFill>
                  <a:schemeClr val="tx1">
                    <a:lumMod val="75000"/>
                    <a:lumOff val="25000"/>
                  </a:schemeClr>
                </a:solidFill>
                <a:latin typeface="Arial"/>
                <a:ea typeface="微软雅黑"/>
              </a:rPr>
              <a:t>URL</a:t>
            </a:r>
            <a:r>
              <a:rPr lang="zh-CN" altLang="en-US" sz="2000" kern="0" dirty="0">
                <a:solidFill>
                  <a:schemeClr val="tx1">
                    <a:lumMod val="75000"/>
                    <a:lumOff val="25000"/>
                  </a:schemeClr>
                </a:solidFill>
                <a:latin typeface="Arial"/>
                <a:ea typeface="微软雅黑"/>
              </a:rPr>
              <a:t>和传输数据，参数之间以</a:t>
            </a:r>
            <a:r>
              <a:rPr lang="en-US" altLang="zh-CN" sz="2000" kern="0" dirty="0">
                <a:solidFill>
                  <a:schemeClr val="tx1">
                    <a:lumMod val="75000"/>
                    <a:lumOff val="25000"/>
                  </a:schemeClr>
                </a:solidFill>
                <a:latin typeface="Arial"/>
                <a:ea typeface="微软雅黑"/>
              </a:rPr>
              <a:t>&amp;</a:t>
            </a:r>
            <a:r>
              <a:rPr lang="zh-CN" altLang="en-US" sz="2000" kern="0" dirty="0">
                <a:solidFill>
                  <a:schemeClr val="tx1">
                    <a:lumMod val="75000"/>
                    <a:lumOff val="25000"/>
                  </a:schemeClr>
                </a:solidFill>
                <a:latin typeface="Arial"/>
                <a:ea typeface="微软雅黑"/>
              </a:rPr>
              <a:t>相连，如：</a:t>
            </a:r>
            <a:r>
              <a:rPr lang="en-US" altLang="zh-CN" sz="2000" kern="0" dirty="0" err="1">
                <a:solidFill>
                  <a:schemeClr val="tx1">
                    <a:lumMod val="75000"/>
                    <a:lumOff val="25000"/>
                  </a:schemeClr>
                </a:solidFill>
                <a:latin typeface="Arial"/>
                <a:ea typeface="微软雅黑"/>
              </a:rPr>
              <a:t>login.action?name</a:t>
            </a:r>
            <a:r>
              <a:rPr lang="en-US" altLang="zh-CN" sz="2000" kern="0" dirty="0">
                <a:solidFill>
                  <a:schemeClr val="tx1">
                    <a:lumMod val="75000"/>
                    <a:lumOff val="25000"/>
                  </a:schemeClr>
                </a:solidFill>
                <a:latin typeface="Arial"/>
                <a:ea typeface="微软雅黑"/>
              </a:rPr>
              <a:t>=</a:t>
            </a:r>
            <a:r>
              <a:rPr lang="en-US" altLang="zh-CN" sz="2000" kern="0" dirty="0" err="1">
                <a:solidFill>
                  <a:schemeClr val="tx1">
                    <a:lumMod val="75000"/>
                    <a:lumOff val="25000"/>
                  </a:schemeClr>
                </a:solidFill>
                <a:latin typeface="Arial"/>
                <a:ea typeface="微软雅黑"/>
              </a:rPr>
              <a:t>sean&amp;password</a:t>
            </a:r>
            <a:r>
              <a:rPr lang="en-US" altLang="zh-CN" sz="2000" kern="0" dirty="0">
                <a:solidFill>
                  <a:schemeClr val="tx1">
                    <a:lumMod val="75000"/>
                    <a:lumOff val="25000"/>
                  </a:schemeClr>
                </a:solidFill>
                <a:latin typeface="Arial"/>
                <a:ea typeface="微软雅黑"/>
              </a:rPr>
              <a:t>=123</a:t>
            </a:r>
            <a:r>
              <a:rPr lang="zh-CN" altLang="en-US" sz="2000" kern="0" dirty="0">
                <a:solidFill>
                  <a:schemeClr val="tx1">
                    <a:lumMod val="75000"/>
                    <a:lumOff val="25000"/>
                  </a:schemeClr>
                </a:solidFill>
                <a:latin typeface="Arial"/>
                <a:ea typeface="微软雅黑"/>
              </a:rPr>
              <a:t>。 </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600101"/>
            <a:ext cx="5652628"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GET</a:t>
            </a:r>
            <a:r>
              <a:rPr lang="zh-CN" altLang="en-US" sz="2000" kern="0" dirty="0">
                <a:solidFill>
                  <a:prstClr val="white"/>
                </a:solidFill>
                <a:latin typeface="Arial"/>
                <a:ea typeface="微软雅黑"/>
              </a:rPr>
              <a:t>请求的数据会附在</a:t>
            </a:r>
            <a:r>
              <a:rPr lang="en-US" altLang="zh-CN" sz="2000" kern="0" dirty="0">
                <a:solidFill>
                  <a:prstClr val="white"/>
                </a:solidFill>
                <a:latin typeface="Arial"/>
                <a:ea typeface="微软雅黑"/>
              </a:rPr>
              <a:t>URL</a:t>
            </a:r>
            <a:r>
              <a:rPr lang="zh-CN" altLang="en-US" sz="2000" kern="0" dirty="0">
                <a:solidFill>
                  <a:prstClr val="white"/>
                </a:solidFill>
                <a:latin typeface="Arial"/>
                <a:ea typeface="微软雅黑"/>
              </a:rPr>
              <a:t>之后</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056445"/>
            <a:ext cx="10009112" cy="236819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200" b="1" kern="0" dirty="0">
                <a:solidFill>
                  <a:schemeClr val="tx1">
                    <a:lumMod val="75000"/>
                    <a:lumOff val="25000"/>
                  </a:schemeClr>
                </a:solidFill>
                <a:latin typeface="Arial"/>
                <a:ea typeface="微软雅黑"/>
              </a:rPr>
              <a:t>POST</a:t>
            </a:r>
            <a:r>
              <a:rPr lang="zh-CN" altLang="en-US" sz="2200" b="1" kern="0" dirty="0">
                <a:solidFill>
                  <a:schemeClr val="tx1">
                    <a:lumMod val="75000"/>
                    <a:lumOff val="25000"/>
                  </a:schemeClr>
                </a:solidFill>
                <a:latin typeface="Arial"/>
                <a:ea typeface="微软雅黑"/>
              </a:rPr>
              <a:t>的安全性要比</a:t>
            </a: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的安全性高</a:t>
            </a:r>
            <a:r>
              <a:rPr lang="zh-CN" altLang="en-US" sz="2200" kern="0" dirty="0">
                <a:solidFill>
                  <a:schemeClr val="tx1">
                    <a:lumMod val="75000"/>
                    <a:lumOff val="25000"/>
                  </a:schemeClr>
                </a:solidFill>
                <a:latin typeface="Arial"/>
                <a:ea typeface="微软雅黑"/>
              </a:rPr>
              <a:t>：</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a:t>
            </a:r>
            <a:r>
              <a:rPr lang="zh-CN" altLang="en-US" sz="2200" kern="0" dirty="0">
                <a:solidFill>
                  <a:schemeClr val="tx1">
                    <a:lumMod val="75000"/>
                    <a:lumOff val="25000"/>
                  </a:schemeClr>
                </a:solidFill>
                <a:latin typeface="Arial"/>
                <a:ea typeface="微软雅黑"/>
              </a:rPr>
              <a:t>，</a:t>
            </a:r>
            <a:r>
              <a:rPr lang="zh-CN" altLang="en-US" sz="2200" b="1" kern="0" dirty="0">
                <a:solidFill>
                  <a:schemeClr val="tx1">
                    <a:lumMod val="75000"/>
                    <a:lumOff val="25000"/>
                  </a:schemeClr>
                </a:solidFill>
                <a:latin typeface="Arial"/>
                <a:ea typeface="微软雅黑"/>
              </a:rPr>
              <a:t>通过</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就可以作数据修改</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模式下，用户名和密码将明文出现在</a:t>
            </a:r>
            <a:r>
              <a:rPr lang="en-US" altLang="zh-CN" sz="2200" b="1" kern="0" dirty="0">
                <a:solidFill>
                  <a:schemeClr val="tx1">
                    <a:lumMod val="75000"/>
                    <a:lumOff val="25000"/>
                  </a:schemeClr>
                </a:solidFill>
                <a:latin typeface="Arial"/>
                <a:ea typeface="微软雅黑"/>
              </a:rPr>
              <a:t>URL</a:t>
            </a:r>
            <a:r>
              <a:rPr lang="zh-CN" altLang="en-US" sz="2200" b="1" kern="0" dirty="0">
                <a:solidFill>
                  <a:schemeClr val="tx1">
                    <a:lumMod val="75000"/>
                    <a:lumOff val="25000"/>
                  </a:schemeClr>
                </a:solidFill>
                <a:latin typeface="Arial"/>
                <a:ea typeface="微软雅黑"/>
              </a:rPr>
              <a:t>上</a:t>
            </a:r>
            <a:r>
              <a:rPr lang="zh-CN" altLang="en-US" sz="2200" kern="0" dirty="0">
                <a:solidFill>
                  <a:schemeClr val="tx1">
                    <a:lumMod val="75000"/>
                    <a:lumOff val="25000"/>
                  </a:schemeClr>
                </a:solidFill>
                <a:latin typeface="Arial"/>
                <a:ea typeface="微软雅黑"/>
              </a:rPr>
              <a:t>，因为登录页面有可能被浏览器缓存、其他人查看浏览器的</a:t>
            </a:r>
            <a:r>
              <a:rPr lang="zh-CN" altLang="en-US" sz="2200" b="1" kern="0" dirty="0">
                <a:solidFill>
                  <a:schemeClr val="tx1">
                    <a:lumMod val="75000"/>
                    <a:lumOff val="25000"/>
                  </a:schemeClr>
                </a:solidFill>
                <a:latin typeface="Arial"/>
                <a:ea typeface="微软雅黑"/>
              </a:rPr>
              <a:t>历史纪录</a:t>
            </a:r>
            <a:r>
              <a:rPr lang="zh-CN" altLang="en-US" sz="2200" kern="0" dirty="0">
                <a:solidFill>
                  <a:schemeClr val="tx1">
                    <a:lumMod val="75000"/>
                    <a:lumOff val="25000"/>
                  </a:schemeClr>
                </a:solidFill>
                <a:latin typeface="Arial"/>
                <a:ea typeface="微软雅黑"/>
              </a:rPr>
              <a:t>，那么别人就可以拿到你的账号和密码了</a:t>
            </a:r>
            <a:endParaRPr lang="en-US" altLang="zh-CN" sz="2200" kern="0" dirty="0">
              <a:solidFill>
                <a:schemeClr val="tx1">
                  <a:lumMod val="75000"/>
                  <a:lumOff val="25000"/>
                </a:schemeClr>
              </a:solidFill>
              <a:latin typeface="Arial"/>
              <a:ea typeface="微软雅黑"/>
            </a:endParaRPr>
          </a:p>
          <a:p>
            <a:pPr marL="457200" marR="0" lvl="0" indent="-457200" algn="just" defTabSz="914400" eaLnBrk="1" fontAlgn="auto" latinLnBrk="0" hangingPunct="1">
              <a:lnSpc>
                <a:spcPct val="100000"/>
              </a:lnSpc>
              <a:spcBef>
                <a:spcPts val="0"/>
              </a:spcBef>
              <a:spcAft>
                <a:spcPts val="0"/>
              </a:spcAft>
              <a:buClrTx/>
              <a:buSzTx/>
              <a:buFontTx/>
              <a:buAutoNum type="arabicParenBoth"/>
              <a:tabLst/>
              <a:defRPr/>
            </a:pPr>
            <a:r>
              <a:rPr lang="en-US" altLang="zh-CN" sz="2200" b="1" kern="0" dirty="0">
                <a:solidFill>
                  <a:schemeClr val="tx1">
                    <a:lumMod val="75000"/>
                    <a:lumOff val="25000"/>
                  </a:schemeClr>
                </a:solidFill>
                <a:latin typeface="Arial"/>
                <a:ea typeface="微软雅黑"/>
              </a:rPr>
              <a:t>GET</a:t>
            </a:r>
            <a:r>
              <a:rPr lang="zh-CN" altLang="en-US" sz="2200" b="1" kern="0" dirty="0">
                <a:solidFill>
                  <a:schemeClr val="tx1">
                    <a:lumMod val="75000"/>
                    <a:lumOff val="25000"/>
                  </a:schemeClr>
                </a:solidFill>
                <a:latin typeface="Arial"/>
                <a:ea typeface="微软雅黑"/>
              </a:rPr>
              <a:t>模式下，提交数据还可能会造成跨站请求伪造攻击</a:t>
            </a:r>
            <a:r>
              <a:rPr lang="en-US" altLang="zh-CN" sz="2200" kern="0" dirty="0">
                <a:solidFill>
                  <a:schemeClr val="tx1">
                    <a:lumMod val="75000"/>
                    <a:lumOff val="25000"/>
                  </a:schemeClr>
                </a:solidFill>
                <a:latin typeface="Arial"/>
                <a:ea typeface="微软雅黑"/>
              </a:rPr>
              <a:t> </a:t>
            </a:r>
            <a:endParaRPr kumimoji="0" sz="22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3472309"/>
            <a:ext cx="5652628"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Arial"/>
                <a:ea typeface="微软雅黑"/>
              </a:rPr>
              <a:t>POST</a:t>
            </a:r>
            <a:r>
              <a:rPr lang="zh-CN" altLang="en-US" sz="2000" kern="0" dirty="0">
                <a:solidFill>
                  <a:prstClr val="white"/>
                </a:solidFill>
                <a:latin typeface="Arial"/>
                <a:ea typeface="微软雅黑"/>
              </a:rPr>
              <a:t>把提交的数据则放置在是</a:t>
            </a:r>
            <a:r>
              <a:rPr lang="en-US" altLang="zh-CN" sz="2000" kern="0" dirty="0">
                <a:solidFill>
                  <a:prstClr val="white"/>
                </a:solidFill>
                <a:latin typeface="Arial"/>
                <a:ea typeface="微软雅黑"/>
              </a:rPr>
              <a:t>HTTP</a:t>
            </a:r>
            <a:r>
              <a:rPr lang="zh-CN" altLang="en-US" sz="2000" kern="0" dirty="0">
                <a:solidFill>
                  <a:prstClr val="white"/>
                </a:solidFill>
                <a:latin typeface="Arial"/>
                <a:ea typeface="微软雅黑"/>
              </a:rPr>
              <a:t>包的包体中</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2924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9" name="Freeform: Shape 30">
                <a:extLst>
                  <a:ext uri="{FF2B5EF4-FFF2-40B4-BE49-F238E27FC236}">
                    <a16:creationId xmlns:a16="http://schemas.microsoft.com/office/drawing/2014/main"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2161882"/>
              <a:ext cx="513562" cy="525502"/>
              <a:chOff x="2308225" y="3046130"/>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379381" y="4230299"/>
            <a:ext cx="10099988" cy="2954655"/>
          </a:xfrm>
          <a:prstGeom prst="rect">
            <a:avLst/>
          </a:prstGeom>
        </p:spPr>
        <p:txBody>
          <a:bodyPr wrap="square">
            <a:spAutoFit/>
          </a:bodyPr>
          <a:lstStyle/>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“超文本”就是指页面内可以包含图片、链接，甚至音乐、程序等非文字元素。</a:t>
            </a:r>
            <a:r>
              <a:rPr lang="zh-CN" altLang="en-US"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超文本标记语言</a:t>
            </a:r>
            <a:r>
              <a:rPr lang="en-US" altLang="zh-CN"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的结构包括“</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头</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主体</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Body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），其中“头”部提供关于网页的信息，“主体”部分提供网页的具体内容。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一个网站对应多个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文件，超文本标记语言文件以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（磁盘操作系统</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限制的外语缩写）为扩展名或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（外语缩写）为扩展名。可以使用任何能够生成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类型源文件的文本编辑器来产生超文本标记语言文件，只用修改文件后缀即可。</a:t>
            </a:r>
          </a:p>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id="{0E2FC60D-CE65-4EAC-BA4D-527F92BA7E8E}"/>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id="{60617C48-93DD-4056-9FC8-B00F8DAA8677}"/>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id="{49CD9E4D-9E4D-4C6D-9FF2-DC673F718D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id="{EAAB34E3-FC6D-41C3-ADA7-B441EF7CE0B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HTML</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id="{671EC01D-B8F6-4DF0-A053-36C2358947F6}"/>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Tree>
    <p:extLst>
      <p:ext uri="{BB962C8B-B14F-4D97-AF65-F5344CB8AC3E}">
        <p14:creationId xmlns:p14="http://schemas.microsoft.com/office/powerpoint/2010/main" val="419802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Effect transition="in" filter="fade">
                                      <p:cBhvr>
                                        <p:cTn id="26" dur="500"/>
                                        <p:tgtEl>
                                          <p:spTgt spid="9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684959" y="2968253"/>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知识点七：</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连接数据库</a:t>
            </a:r>
            <a:endParaRPr lang="zh-CN" altLang="en-US" sz="4800" b="1" dirty="0"/>
          </a:p>
        </p:txBody>
      </p:sp>
    </p:spTree>
    <p:extLst>
      <p:ext uri="{BB962C8B-B14F-4D97-AF65-F5344CB8AC3E}">
        <p14:creationId xmlns:p14="http://schemas.microsoft.com/office/powerpoint/2010/main" val="92013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建表</a:t>
              </a:r>
            </a:p>
          </p:txBody>
        </p:sp>
      </p:grpSp>
      <p:grpSp>
        <p:nvGrpSpPr>
          <p:cNvPr id="83" name="组合 82">
            <a:extLst>
              <a:ext uri="{FF2B5EF4-FFF2-40B4-BE49-F238E27FC236}">
                <a16:creationId xmlns:a16="http://schemas.microsoft.com/office/drawing/2014/main" id="{88329C38-E752-4312-A8F9-EE319E413FEC}"/>
              </a:ext>
            </a:extLst>
          </p:cNvPr>
          <p:cNvGrpSpPr/>
          <p:nvPr/>
        </p:nvGrpSpPr>
        <p:grpSpPr>
          <a:xfrm>
            <a:off x="3990537" y="30238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username</a:t>
              </a:r>
              <a:endParaRPr lang="zh-CN" altLang="en-US" sz="2000" b="1" dirty="0">
                <a:solidFill>
                  <a:prstClr val="white"/>
                </a:solidFill>
                <a:latin typeface="微软雅黑"/>
                <a:ea typeface="微软雅黑"/>
              </a:endParaRPr>
            </a:p>
          </p:txBody>
        </p:sp>
        <p:grpSp>
          <p:nvGrpSpPr>
            <p:cNvPr id="80" name="Group 28">
              <a:extLst>
                <a:ext uri="{FF2B5EF4-FFF2-40B4-BE49-F238E27FC236}">
                  <a16:creationId xmlns:a16="http://schemas.microsoft.com/office/drawing/2014/main" id="{9C233BCA-64AE-403E-8D7C-5B1607E6F5CC}"/>
                </a:ext>
              </a:extLst>
            </p:cNvPr>
            <p:cNvGrpSpPr/>
            <p:nvPr/>
          </p:nvGrpSpPr>
          <p:grpSpPr>
            <a:xfrm>
              <a:off x="3820444" y="1953405"/>
              <a:ext cx="513562" cy="525502"/>
              <a:chOff x="2308225" y="2935287"/>
              <a:chExt cx="273050" cy="279400"/>
            </a:xfrm>
            <a:solidFill>
              <a:schemeClr val="bg1"/>
            </a:solidFill>
          </p:grpSpPr>
          <p:sp>
            <p:nvSpPr>
              <p:cNvPr id="81" name="Freeform: Shape 29">
                <a:extLst>
                  <a:ext uri="{FF2B5EF4-FFF2-40B4-BE49-F238E27FC236}">
                    <a16:creationId xmlns:a16="http://schemas.microsoft.com/office/drawing/2014/main"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id="{B5D5EE87-157D-4877-8E5B-057CB87FBCA2}"/>
              </a:ext>
            </a:extLst>
          </p:cNvPr>
          <p:cNvGrpSpPr/>
          <p:nvPr/>
        </p:nvGrpSpPr>
        <p:grpSpPr>
          <a:xfrm>
            <a:off x="7518929" y="3040569"/>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92" name="文本框 91">
              <a:extLst>
                <a:ext uri="{FF2B5EF4-FFF2-40B4-BE49-F238E27FC236}">
                  <a16:creationId xmlns:a16="http://schemas.microsoft.com/office/drawing/2014/main" id="{CD33A36A-1B33-4C34-9689-4B288829BF96}"/>
                </a:ext>
              </a:extLst>
            </p:cNvPr>
            <p:cNvSpPr txBox="1"/>
            <p:nvPr/>
          </p:nvSpPr>
          <p:spPr>
            <a:xfrm>
              <a:off x="3597284" y="2640151"/>
              <a:ext cx="959884"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pwd</a:t>
              </a:r>
              <a:endParaRPr lang="zh-CN" altLang="en-US" sz="2000" b="1" dirty="0">
                <a:solidFill>
                  <a:prstClr val="white"/>
                </a:solidFill>
                <a:latin typeface="微软雅黑"/>
                <a:ea typeface="微软雅黑"/>
              </a:endParaRPr>
            </a:p>
          </p:txBody>
        </p:sp>
        <p:grpSp>
          <p:nvGrpSpPr>
            <p:cNvPr id="93" name="Group 28">
              <a:extLst>
                <a:ext uri="{FF2B5EF4-FFF2-40B4-BE49-F238E27FC236}">
                  <a16:creationId xmlns:a16="http://schemas.microsoft.com/office/drawing/2014/main" id="{17BBEF1F-61D4-4F36-93A8-63F737808186}"/>
                </a:ext>
              </a:extLst>
            </p:cNvPr>
            <p:cNvGrpSpPr/>
            <p:nvPr/>
          </p:nvGrpSpPr>
          <p:grpSpPr>
            <a:xfrm>
              <a:off x="3820444" y="1953405"/>
              <a:ext cx="513562" cy="525502"/>
              <a:chOff x="2308225" y="2935287"/>
              <a:chExt cx="273050" cy="279400"/>
            </a:xfrm>
            <a:solidFill>
              <a:schemeClr val="bg1"/>
            </a:solidFill>
          </p:grpSpPr>
          <p:sp>
            <p:nvSpPr>
              <p:cNvPr id="94" name="Freeform: Shape 29">
                <a:extLst>
                  <a:ext uri="{FF2B5EF4-FFF2-40B4-BE49-F238E27FC236}">
                    <a16:creationId xmlns:a16="http://schemas.microsoft.com/office/drawing/2014/main"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id="{B6043767-DC6B-4254-9127-2CD5CBDB1CF9}"/>
              </a:ext>
            </a:extLst>
          </p:cNvPr>
          <p:cNvSpPr/>
          <p:nvPr/>
        </p:nvSpPr>
        <p:spPr>
          <a:xfrm>
            <a:off x="1748855" y="2032149"/>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库中，设有一个表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，包含两个字段，即</a:t>
            </a:r>
          </a:p>
        </p:txBody>
      </p:sp>
      <p:sp>
        <p:nvSpPr>
          <p:cNvPr id="24" name="矩形 23">
            <a:extLst>
              <a:ext uri="{FF2B5EF4-FFF2-40B4-BE49-F238E27FC236}">
                <a16:creationId xmlns:a16="http://schemas.microsoft.com/office/drawing/2014/main" id="{A201ADD2-DB88-48E6-ADC9-328557E1C4BC}"/>
              </a:ext>
            </a:extLst>
          </p:cNvPr>
          <p:cNvSpPr/>
          <p:nvPr/>
        </p:nvSpPr>
        <p:spPr>
          <a:xfrm>
            <a:off x="1748855" y="5027426"/>
            <a:ext cx="10099988" cy="553998"/>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假设在上述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中实现对输入的用户名和密码进行认证，代码如下：</a:t>
            </a:r>
          </a:p>
        </p:txBody>
      </p:sp>
    </p:spTree>
    <p:extLst>
      <p:ext uri="{BB962C8B-B14F-4D97-AF65-F5344CB8AC3E}">
        <p14:creationId xmlns:p14="http://schemas.microsoft.com/office/powerpoint/2010/main" val="377578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ppt_w</p:attrName>
                                        </p:attrNameLst>
                                      </p:cBhvr>
                                      <p:tavLst>
                                        <p:tav tm="0">
                                          <p:val>
                                            <p:fltVal val="0"/>
                                          </p:val>
                                        </p:tav>
                                        <p:tav tm="100000">
                                          <p:val>
                                            <p:strVal val="#ppt_w"/>
                                          </p:val>
                                        </p:tav>
                                      </p:tavLst>
                                    </p:anim>
                                    <p:anim calcmode="lin" valueType="num">
                                      <p:cBhvr>
                                        <p:cTn id="16" dur="500" fill="hold"/>
                                        <p:tgtEl>
                                          <p:spTgt spid="83"/>
                                        </p:tgtEl>
                                        <p:attrNameLst>
                                          <p:attrName>ppt_h</p:attrName>
                                        </p:attrNameLst>
                                      </p:cBhvr>
                                      <p:tavLst>
                                        <p:tav tm="0">
                                          <p:val>
                                            <p:fltVal val="0"/>
                                          </p:val>
                                        </p:tav>
                                        <p:tav tm="100000">
                                          <p:val>
                                            <p:strVal val="#ppt_h"/>
                                          </p:val>
                                        </p:tav>
                                      </p:tavLst>
                                    </p:anim>
                                    <p:animEffect transition="in" filter="fade">
                                      <p:cBhvr>
                                        <p:cTn id="17" dur="500"/>
                                        <p:tgtEl>
                                          <p:spTgt spid="83"/>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&lt;?php</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$username = $_POST['username'];</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$_POST['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where username='$username' and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pwd</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 ($row=</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p>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else </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id="{A2C57A0D-0707-41A0-98AF-CC5988247A48}"/>
              </a:ext>
            </a:extLst>
          </p:cNvPr>
          <p:cNvSpPr txBox="1"/>
          <p:nvPr/>
        </p:nvSpPr>
        <p:spPr>
          <a:xfrm>
            <a:off x="3621063" y="6622533"/>
            <a:ext cx="10657184"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如果登陆成功，则显示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OK</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，否则，显示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34604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05D3EB7B-9C86-4D45-BBEF-B80EE192887A}"/>
              </a:ext>
            </a:extLst>
          </p:cNvPr>
          <p:cNvGrpSpPr/>
          <p:nvPr/>
        </p:nvGrpSpPr>
        <p:grpSpPr>
          <a:xfrm>
            <a:off x="5231932" y="2608213"/>
            <a:ext cx="2751702" cy="2974617"/>
            <a:chOff x="5053525" y="2801948"/>
            <a:chExt cx="2751702" cy="2974617"/>
          </a:xfrm>
        </p:grpSpPr>
        <p:pic>
          <p:nvPicPr>
            <p:cNvPr id="5" name="图片 4">
              <a:extLst>
                <a:ext uri="{FF2B5EF4-FFF2-40B4-BE49-F238E27FC236}">
                  <a16:creationId xmlns:a16="http://schemas.microsoft.com/office/drawing/2014/main" id="{EE8BC49E-B23A-4F8A-B389-546E21211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000" b="1" dirty="0">
                  <a:latin typeface="微软雅黑" panose="020B0503020204020204" pitchFamily="34" charset="-122"/>
                  <a:ea typeface="微软雅黑" panose="020B0503020204020204" pitchFamily="34" charset="-122"/>
                </a:rPr>
                <a:t>数据库的连接</a:t>
              </a:r>
              <a:r>
                <a:rPr lang="zh-CN" altLang="en-US" sz="2000" dirty="0">
                  <a:latin typeface="微软雅黑" panose="020B0503020204020204" pitchFamily="34" charset="-122"/>
                  <a:ea typeface="微软雅黑" panose="020B0503020204020204" pitchFamily="34" charset="-122"/>
                </a:rPr>
                <a:t>分为几步：</a:t>
              </a:r>
            </a:p>
          </p:txBody>
        </p:sp>
      </p:grpSp>
      <p:sp>
        <p:nvSpPr>
          <p:cNvPr id="9" name="矩形 8">
            <a:extLst>
              <a:ext uri="{FF2B5EF4-FFF2-40B4-BE49-F238E27FC236}">
                <a16:creationId xmlns:a16="http://schemas.microsoft.com/office/drawing/2014/main" id="{DEDD6404-E61E-4D79-9706-88DE535D8114}"/>
              </a:ext>
            </a:extLst>
          </p:cNvPr>
          <p:cNvSpPr/>
          <p:nvPr/>
        </p:nvSpPr>
        <p:spPr>
          <a:xfrm>
            <a:off x="5029875" y="2706072"/>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10C2C19F-BA79-4EB8-821D-25AC7013B15E}"/>
              </a:ext>
            </a:extLst>
          </p:cNvPr>
          <p:cNvSpPr txBox="1"/>
          <p:nvPr/>
        </p:nvSpPr>
        <p:spPr>
          <a:xfrm>
            <a:off x="1135174" y="1911107"/>
            <a:ext cx="388843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 "root", "123456");</a:t>
            </a:r>
          </a:p>
        </p:txBody>
      </p:sp>
      <p:sp>
        <p:nvSpPr>
          <p:cNvPr id="44" name="矩形 43">
            <a:extLst>
              <a:ext uri="{FF2B5EF4-FFF2-40B4-BE49-F238E27FC236}">
                <a16:creationId xmlns:a16="http://schemas.microsoft.com/office/drawing/2014/main" id="{20BB2AB2-566E-462E-A49E-4132CFEA5054}"/>
              </a:ext>
            </a:extLst>
          </p:cNvPr>
          <p:cNvSpPr/>
          <p:nvPr/>
        </p:nvSpPr>
        <p:spPr>
          <a:xfrm>
            <a:off x="5749955" y="5395591"/>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B4F25F1C-0B4F-4E69-AFB1-47820D7ED591}"/>
              </a:ext>
            </a:extLst>
          </p:cNvPr>
          <p:cNvSpPr txBox="1"/>
          <p:nvPr/>
        </p:nvSpPr>
        <p:spPr>
          <a:xfrm>
            <a:off x="1104206" y="4813965"/>
            <a:ext cx="4608512" cy="1195215"/>
          </a:xfrm>
          <a:prstGeom prst="rect">
            <a:avLst/>
          </a:prstGeom>
          <a:noFill/>
        </p:spPr>
        <p:txBody>
          <a:bodyPr wrap="square" lIns="86376" tIns="43188" rIns="86376" bIns="43188" rtlCol="0" anchor="ctr">
            <a:spAutoFit/>
          </a:bodyPr>
          <a:lstStyle/>
          <a:p>
            <a:pPr algn="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p>
        </p:txBody>
      </p:sp>
      <p:sp>
        <p:nvSpPr>
          <p:cNvPr id="47" name="矩形 46">
            <a:extLst>
              <a:ext uri="{FF2B5EF4-FFF2-40B4-BE49-F238E27FC236}">
                <a16:creationId xmlns:a16="http://schemas.microsoft.com/office/drawing/2014/main" id="{1E6D2B30-DE0F-4B39-B63B-379639A7D653}"/>
              </a:ext>
            </a:extLst>
          </p:cNvPr>
          <p:cNvSpPr/>
          <p:nvPr/>
        </p:nvSpPr>
        <p:spPr>
          <a:xfrm>
            <a:off x="8090215" y="3808481"/>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CABB3BD-D5CD-4084-8856-8A6CFAC92989}"/>
              </a:ext>
            </a:extLst>
          </p:cNvPr>
          <p:cNvSpPr txBox="1"/>
          <p:nvPr/>
        </p:nvSpPr>
        <p:spPr>
          <a:xfrm>
            <a:off x="8418564" y="3210873"/>
            <a:ext cx="3692794" cy="1195215"/>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a:t>
            </a:r>
          </a:p>
        </p:txBody>
      </p:sp>
      <p:grpSp>
        <p:nvGrpSpPr>
          <p:cNvPr id="12" name="组合 11">
            <a:extLst>
              <a:ext uri="{FF2B5EF4-FFF2-40B4-BE49-F238E27FC236}">
                <a16:creationId xmlns:a16="http://schemas.microsoft.com/office/drawing/2014/main" id="{5740E5AC-E533-4D26-A480-1002423DC218}"/>
              </a:ext>
            </a:extLst>
          </p:cNvPr>
          <p:cNvGrpSpPr/>
          <p:nvPr/>
        </p:nvGrpSpPr>
        <p:grpSpPr>
          <a:xfrm>
            <a:off x="4798162" y="837929"/>
            <a:ext cx="3262432" cy="474140"/>
            <a:chOff x="4798162" y="837929"/>
            <a:chExt cx="3262432" cy="474140"/>
          </a:xfrm>
        </p:grpSpPr>
        <p:cxnSp>
          <p:nvCxnSpPr>
            <p:cNvPr id="13"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1D3DA1-51C1-4984-A4E2-0E78C88C2324}"/>
                </a:ext>
              </a:extLst>
            </p:cNvPr>
            <p:cNvSpPr/>
            <p:nvPr/>
          </p:nvSpPr>
          <p:spPr>
            <a:xfrm>
              <a:off x="4798162" y="837929"/>
              <a:ext cx="326243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数据库应用开发三步骤</a:t>
              </a:r>
            </a:p>
          </p:txBody>
        </p:sp>
      </p:grpSp>
    </p:spTree>
    <p:extLst>
      <p:ext uri="{BB962C8B-B14F-4D97-AF65-F5344CB8AC3E}">
        <p14:creationId xmlns:p14="http://schemas.microsoft.com/office/powerpoint/2010/main" val="7358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3" grpId="0"/>
      <p:bldP spid="44" grpId="0" animBg="1"/>
      <p:bldP spid="45" grpId="0"/>
      <p:bldP spid="47" grpId="0" animBg="1"/>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5" y="589178"/>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查询数据后显示数据</a:t>
              </a:r>
            </a:p>
          </p:txBody>
        </p:sp>
      </p:grpSp>
      <p:grpSp>
        <p:nvGrpSpPr>
          <p:cNvPr id="4" name="组合 3">
            <a:extLst>
              <a:ext uri="{FF2B5EF4-FFF2-40B4-BE49-F238E27FC236}">
                <a16:creationId xmlns:a16="http://schemas.microsoft.com/office/drawing/2014/main" id="{59913471-79C0-4B60-AFDA-9776520A54ED}"/>
              </a:ext>
            </a:extLst>
          </p:cNvPr>
          <p:cNvGrpSpPr/>
          <p:nvPr/>
        </p:nvGrpSpPr>
        <p:grpSpPr>
          <a:xfrm>
            <a:off x="1316808" y="1318002"/>
            <a:ext cx="9872528" cy="5466675"/>
            <a:chOff x="1263230" y="1989440"/>
            <a:chExt cx="10332290" cy="5127567"/>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5127567"/>
            </a:xfrm>
            <a:prstGeom prst="roundRect">
              <a:avLst>
                <a:gd name="adj" fmla="val 7478"/>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104157"/>
              <a:ext cx="9505056" cy="4994244"/>
            </a:xfrm>
            <a:prstGeom prst="rect">
              <a:avLst/>
            </a:prstGeom>
          </p:spPr>
          <p:txBody>
            <a:bodyPr wrap="square">
              <a:spAutoFit/>
            </a:bodyPr>
            <a:lstStyle/>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数据库的操作主要依赖于</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语句，查询数据并显示的一个例子如示例</a:t>
              </a:r>
              <a:endPar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0"/>
                </a:spcAft>
              </a:pPr>
              <a:b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pPr>
                <a:spcBef>
                  <a:spcPts val="0"/>
                </a:spcBef>
                <a:spcAft>
                  <a:spcPts val="0"/>
                </a:spcAft>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0);</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pPr>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   |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spcAft>
                  <a:spcPts val="0"/>
                </a:spcAft>
              </a:pP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a:spcBef>
                  <a:spcPts val="0"/>
                </a:spcBef>
                <a:spcAft>
                  <a:spcPts val="0"/>
                </a:spcAft>
              </a:pPr>
              <a:endPar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3019" y="4135214"/>
            <a:ext cx="2520132" cy="2520132"/>
          </a:xfrm>
          <a:prstGeom prst="rect">
            <a:avLst/>
          </a:prstGeom>
        </p:spPr>
      </p:pic>
    </p:spTree>
    <p:extLst>
      <p:ext uri="{BB962C8B-B14F-4D97-AF65-F5344CB8AC3E}">
        <p14:creationId xmlns:p14="http://schemas.microsoft.com/office/powerpoint/2010/main" val="79455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A29627F9-8812-46FD-B663-8F03A0E2F5A7}"/>
              </a:ext>
            </a:extLst>
          </p:cNvPr>
          <p:cNvSpPr/>
          <p:nvPr/>
        </p:nvSpPr>
        <p:spPr>
          <a:xfrm>
            <a:off x="992771" y="591989"/>
            <a:ext cx="10873208" cy="5904656"/>
          </a:xfrm>
          <a:prstGeom prst="roundRect">
            <a:avLst>
              <a:gd name="adj" fmla="val 608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mysql_connect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localhost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"root", "123456");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连接数据库 </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"SELECT * FROM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userinfo</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//echo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$result=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mysql_db_query</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MyDB</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SQLStr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$conn);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执行数据库</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SQL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语句</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定位到第一条记录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mysql_data_seek</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0);</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循环取出记录</a:t>
            </a: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while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mysql_fetch_row</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for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mysql_num_fields</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$row[$</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   |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mysql_free_result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($result);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释放资源</a:t>
            </a:r>
          </a:p>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mysql_close</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($conn); //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a:t>
            </a:r>
          </a:p>
          <a:p>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sp>
        <p:nvSpPr>
          <p:cNvPr id="4" name="文本框 3">
            <a:extLst>
              <a:ext uri="{FF2B5EF4-FFF2-40B4-BE49-F238E27FC236}">
                <a16:creationId xmlns:a16="http://schemas.microsoft.com/office/drawing/2014/main" id="{A2C57A0D-0707-41A0-98AF-CC5988247A48}"/>
              </a:ext>
            </a:extLst>
          </p:cNvPr>
          <p:cNvSpPr txBox="1"/>
          <p:nvPr/>
        </p:nvSpPr>
        <p:spPr>
          <a:xfrm>
            <a:off x="3621063" y="6622533"/>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来演示验证</a:t>
            </a:r>
          </a:p>
        </p:txBody>
      </p:sp>
    </p:spTree>
    <p:extLst>
      <p:ext uri="{BB962C8B-B14F-4D97-AF65-F5344CB8AC3E}">
        <p14:creationId xmlns:p14="http://schemas.microsoft.com/office/powerpoint/2010/main" val="418878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2" decel="6000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知识点八：</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Cookie</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实战</a:t>
            </a:r>
          </a:p>
        </p:txBody>
      </p:sp>
    </p:spTree>
    <p:extLst>
      <p:ext uri="{BB962C8B-B14F-4D97-AF65-F5344CB8AC3E}">
        <p14:creationId xmlns:p14="http://schemas.microsoft.com/office/powerpoint/2010/main" val="405551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A47E0ADA-C957-4855-8D5D-7A29520F0C3C}"/>
              </a:ext>
            </a:extLst>
          </p:cNvPr>
          <p:cNvGrpSpPr/>
          <p:nvPr/>
        </p:nvGrpSpPr>
        <p:grpSpPr>
          <a:xfrm>
            <a:off x="1403073" y="1535492"/>
            <a:ext cx="10052603" cy="1477328"/>
            <a:chOff x="4531530" y="2333424"/>
            <a:chExt cx="10052603" cy="1477328"/>
          </a:xfrm>
        </p:grpSpPr>
        <p:sp>
          <p:nvSpPr>
            <p:cNvPr id="31" name="六边形 30">
              <a:extLst>
                <a:ext uri="{FF2B5EF4-FFF2-40B4-BE49-F238E27FC236}">
                  <a16:creationId xmlns:a16="http://schemas.microsoft.com/office/drawing/2014/main" id="{E4479D7D-FCCB-41FA-A3CA-3C6AF48E3832}"/>
                </a:ext>
              </a:extLst>
            </p:cNvPr>
            <p:cNvSpPr/>
            <p:nvPr/>
          </p:nvSpPr>
          <p:spPr>
            <a:xfrm>
              <a:off x="4531530" y="2367148"/>
              <a:ext cx="1629409" cy="1405096"/>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和</a:t>
              </a: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session</a:t>
              </a: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32" name="文本框 7">
              <a:extLst>
                <a:ext uri="{FF2B5EF4-FFF2-40B4-BE49-F238E27FC236}">
                  <a16:creationId xmlns:a16="http://schemas.microsoft.com/office/drawing/2014/main" id="{9B7061FC-D460-47DD-8E01-6638E9E71D00}"/>
                </a:ext>
              </a:extLst>
            </p:cNvPr>
            <p:cNvSpPr txBox="1">
              <a:spLocks noChangeArrowheads="1"/>
            </p:cNvSpPr>
            <p:nvPr/>
          </p:nvSpPr>
          <p:spPr bwMode="auto">
            <a:xfrm>
              <a:off x="6984268" y="2333424"/>
              <a:ext cx="759986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共性</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：都可以</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暂时保存在多个页面中使用的变量</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区别：</a:t>
              </a:r>
              <a:r>
                <a:rPr lang="en-US" altLang="zh-CN" sz="2000" b="1" dirty="0">
                  <a:solidFill>
                    <a:srgbClr val="0050A3"/>
                  </a:solidFill>
                  <a:latin typeface="Times New Roman" panose="02020603050405020304" pitchFamily="18" charset="0"/>
                  <a:cs typeface="Times New Roman" panose="02020603050405020304" pitchFamily="18" charset="0"/>
                </a:rPr>
                <a:t>cookie</a:t>
              </a:r>
              <a:r>
                <a:rPr lang="zh-CN" altLang="en-US" sz="2000" b="1" dirty="0">
                  <a:solidFill>
                    <a:srgbClr val="0050A3"/>
                  </a:solidFill>
                  <a:latin typeface="Times New Roman" panose="02020603050405020304" pitchFamily="18" charset="0"/>
                  <a:cs typeface="Times New Roman" panose="02020603050405020304" pitchFamily="18" charset="0"/>
                </a:rPr>
                <a:t>存放在客户端浏览器，</a:t>
              </a:r>
              <a:r>
                <a:rPr lang="en-US" altLang="zh-CN" sz="2000" b="1" dirty="0">
                  <a:solidFill>
                    <a:srgbClr val="0050A3"/>
                  </a:solidFill>
                  <a:latin typeface="Times New Roman" panose="02020603050405020304" pitchFamily="18" charset="0"/>
                  <a:cs typeface="Times New Roman" panose="02020603050405020304" pitchFamily="18" charset="0"/>
                </a:rPr>
                <a:t>session</a:t>
              </a:r>
              <a:r>
                <a:rPr lang="zh-CN" altLang="en-US" sz="2000" b="1" dirty="0">
                  <a:solidFill>
                    <a:srgbClr val="0050A3"/>
                  </a:solidFill>
                  <a:latin typeface="Times New Roman" panose="02020603050405020304" pitchFamily="18" charset="0"/>
                  <a:cs typeface="Times New Roman" panose="02020603050405020304" pitchFamily="18" charset="0"/>
                </a:rPr>
                <a:t>保存在服务器。</a:t>
              </a:r>
              <a:r>
                <a:rPr lang="zh-CN" altLang="en-US" sz="2000" b="1" dirty="0">
                  <a:latin typeface="Times New Roman" panose="02020603050405020304" pitchFamily="18" charset="0"/>
                  <a:cs typeface="Times New Roman" panose="02020603050405020304" pitchFamily="18" charset="0"/>
                </a:rPr>
                <a:t>它们之间的联系是</a:t>
              </a:r>
              <a:r>
                <a:rPr lang="en-US" altLang="zh-CN" sz="2000" b="1" dirty="0">
                  <a:latin typeface="Times New Roman" panose="02020603050405020304" pitchFamily="18" charset="0"/>
                  <a:cs typeface="Times New Roman" panose="02020603050405020304" pitchFamily="18" charset="0"/>
                </a:rPr>
                <a:t>session ID</a:t>
              </a:r>
              <a:r>
                <a:rPr lang="zh-CN" altLang="en-US" sz="2000" b="1" dirty="0">
                  <a:latin typeface="Times New Roman" panose="02020603050405020304" pitchFamily="18" charset="0"/>
                  <a:cs typeface="Times New Roman" panose="02020603050405020304" pitchFamily="18" charset="0"/>
                </a:rPr>
                <a:t>一般保存在</a:t>
              </a:r>
              <a:r>
                <a:rPr lang="en-US" altLang="zh-CN" sz="2000" b="1" dirty="0">
                  <a:latin typeface="Times New Roman" panose="02020603050405020304" pitchFamily="18" charset="0"/>
                  <a:cs typeface="Times New Roman" panose="02020603050405020304" pitchFamily="18" charset="0"/>
                </a:rPr>
                <a:t>cookie</a:t>
              </a:r>
              <a:r>
                <a:rPr lang="zh-CN" altLang="en-US" sz="2000" b="1" dirty="0">
                  <a:latin typeface="Times New Roman" panose="02020603050405020304" pitchFamily="18" charset="0"/>
                  <a:cs typeface="Times New Roman" panose="02020603050405020304" pitchFamily="18" charset="0"/>
                </a:rPr>
                <a:t>中，来实现</a:t>
              </a:r>
              <a:r>
                <a:rPr lang="en-US" altLang="zh-CN" sz="2000" b="1" dirty="0">
                  <a:latin typeface="Times New Roman" panose="02020603050405020304" pitchFamily="18" charset="0"/>
                  <a:cs typeface="Times New Roman" panose="02020603050405020304" pitchFamily="18" charset="0"/>
                </a:rPr>
                <a:t>HTTP</a:t>
              </a:r>
              <a:r>
                <a:rPr lang="zh-CN" altLang="en-US" sz="2000" b="1" dirty="0">
                  <a:latin typeface="Times New Roman" panose="02020603050405020304" pitchFamily="18" charset="0"/>
                  <a:cs typeface="Times New Roman" panose="02020603050405020304" pitchFamily="18" charset="0"/>
                </a:rPr>
                <a:t>会话管理</a:t>
              </a:r>
              <a:r>
                <a:rPr lang="zh-CN" altLang="en-US" sz="1800" dirty="0">
                  <a:solidFill>
                    <a:srgbClr val="0050A3"/>
                  </a:solidFill>
                  <a:latin typeface="Times New Roman" panose="02020603050405020304" pitchFamily="18" charset="0"/>
                  <a:cs typeface="Times New Roman" panose="02020603050405020304" pitchFamily="18" charset="0"/>
                </a:rPr>
                <a:t>。</a:t>
              </a:r>
            </a:p>
          </p:txBody>
        </p:sp>
        <p:cxnSp>
          <p:nvCxnSpPr>
            <p:cNvPr id="33" name="直接连接符 32">
              <a:extLst>
                <a:ext uri="{FF2B5EF4-FFF2-40B4-BE49-F238E27FC236}">
                  <a16:creationId xmlns:a16="http://schemas.microsoft.com/office/drawing/2014/main" id="{2DED10B2-7097-4737-B638-7FC2C75B8EC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42E2649F-8641-42B5-89F2-F75D0A61638F}"/>
              </a:ext>
            </a:extLst>
          </p:cNvPr>
          <p:cNvGrpSpPr/>
          <p:nvPr/>
        </p:nvGrpSpPr>
        <p:grpSpPr>
          <a:xfrm>
            <a:off x="1412229" y="3459157"/>
            <a:ext cx="10078060" cy="2862322"/>
            <a:chOff x="4613880" y="1640927"/>
            <a:chExt cx="10078060" cy="2862322"/>
          </a:xfrm>
        </p:grpSpPr>
        <p:sp>
          <p:nvSpPr>
            <p:cNvPr id="35" name="六边形 34">
              <a:extLst>
                <a:ext uri="{FF2B5EF4-FFF2-40B4-BE49-F238E27FC236}">
                  <a16:creationId xmlns:a16="http://schemas.microsoft.com/office/drawing/2014/main" id="{3D3DDD6E-7208-457E-BDF0-0D09E3D2E528}"/>
                </a:ext>
              </a:extLst>
            </p:cNvPr>
            <p:cNvSpPr/>
            <p:nvPr/>
          </p:nvSpPr>
          <p:spPr>
            <a:xfrm>
              <a:off x="4613880" y="2400966"/>
              <a:ext cx="1547059" cy="1334083"/>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rPr>
                <a:t>Cookie</a:t>
              </a: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工作</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原理</a:t>
              </a:r>
            </a:p>
          </p:txBody>
        </p:sp>
        <p:sp>
          <p:nvSpPr>
            <p:cNvPr id="36" name="文本框 7">
              <a:extLst>
                <a:ext uri="{FF2B5EF4-FFF2-40B4-BE49-F238E27FC236}">
                  <a16:creationId xmlns:a16="http://schemas.microsoft.com/office/drawing/2014/main" id="{2348CA4C-7F85-4B5B-AF8A-1CF51045118D}"/>
                </a:ext>
              </a:extLst>
            </p:cNvPr>
            <p:cNvSpPr txBox="1">
              <a:spLocks noChangeArrowheads="1"/>
            </p:cNvSpPr>
            <p:nvPr/>
          </p:nvSpPr>
          <p:spPr bwMode="auto">
            <a:xfrm>
              <a:off x="6984268" y="1640927"/>
              <a:ext cx="770767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生成</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当客户访问某网站时，</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可以使用</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rPr>
                <a:t>setcookie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函数告诉浏览器生成一个</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，并把这个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保存在</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c:\Documents and Settings\</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用户名</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\Cookies</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目录下。</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zh-CN" altLang="en-US" sz="2000" b="1" dirty="0">
                  <a:solidFill>
                    <a:srgbClr val="FF0000"/>
                  </a:solidFill>
                  <a:latin typeface="Times New Roman" panose="02020603050405020304" pitchFamily="18" charset="0"/>
                  <a:cs typeface="Times New Roman" panose="02020603050405020304" pitchFamily="18" charset="0"/>
                </a:rPr>
                <a:t>使用</a:t>
              </a:r>
              <a:r>
                <a:rPr lang="en-US" altLang="zh-CN" sz="2000" b="1" dirty="0">
                  <a:solidFill>
                    <a:srgbClr val="FF0000"/>
                  </a:solidFill>
                  <a:latin typeface="Times New Roman" panose="02020603050405020304" pitchFamily="18" charset="0"/>
                  <a:cs typeface="Times New Roman" panose="02020603050405020304" pitchFamily="18" charset="0"/>
                </a:rPr>
                <a:t>Cookie</a:t>
              </a:r>
              <a:r>
                <a:rPr lang="zh-CN" altLang="en-US" sz="2000" b="1" dirty="0">
                  <a:solidFill>
                    <a:srgbClr val="FF0000"/>
                  </a:solidFill>
                  <a:latin typeface="Times New Roman" panose="02020603050405020304" pitchFamily="18" charset="0"/>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是</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标头的一部分，</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当客户再次访问该网站时，浏览器会自动把与该站点对应的</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发送到服务器</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，服务器则把从客户端传来的</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将自动地转化成一个</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rPr>
                <a:t>变量。</a:t>
              </a:r>
            </a:p>
          </p:txBody>
        </p:sp>
        <p:cxnSp>
          <p:nvCxnSpPr>
            <p:cNvPr id="37" name="直接连接符 36">
              <a:extLst>
                <a:ext uri="{FF2B5EF4-FFF2-40B4-BE49-F238E27FC236}">
                  <a16:creationId xmlns:a16="http://schemas.microsoft.com/office/drawing/2014/main" id="{DBEA5EC2-2221-4214-AD9B-E9BBF6505BC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74263543-A4C4-4FAA-94A5-A233B8676915}"/>
              </a:ext>
            </a:extLst>
          </p:cNvPr>
          <p:cNvGrpSpPr/>
          <p:nvPr/>
        </p:nvGrpSpPr>
        <p:grpSpPr>
          <a:xfrm>
            <a:off x="5202512" y="591989"/>
            <a:ext cx="2453727" cy="504056"/>
            <a:chOff x="5202512" y="808013"/>
            <a:chExt cx="2453727" cy="504056"/>
          </a:xfrm>
        </p:grpSpPr>
        <p:cxnSp>
          <p:nvCxnSpPr>
            <p:cNvPr id="11" name="íślíḋè-Straight Connector 13">
              <a:extLst>
                <a:ext uri="{FF2B5EF4-FFF2-40B4-BE49-F238E27FC236}">
                  <a16:creationId xmlns:a16="http://schemas.microsoft.com/office/drawing/2014/main" id="{3A9774C5-6902-4909-8B4F-3E8FD172670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CBD611A-B7E1-4906-9F38-6887186D11B4}"/>
                </a:ext>
              </a:extLst>
            </p:cNvPr>
            <p:cNvSpPr/>
            <p:nvPr/>
          </p:nvSpPr>
          <p:spPr>
            <a:xfrm>
              <a:off x="5893010" y="808013"/>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73538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524BD88E-80FE-4AEA-B9DE-D41EE2ABCF97}"/>
              </a:ext>
            </a:extLst>
          </p:cNvPr>
          <p:cNvSpPr/>
          <p:nvPr/>
        </p:nvSpPr>
        <p:spPr>
          <a:xfrm>
            <a:off x="1416618" y="2261526"/>
            <a:ext cx="9865096" cy="43789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7" name="组合 96">
            <a:extLst>
              <a:ext uri="{FF2B5EF4-FFF2-40B4-BE49-F238E27FC236}">
                <a16:creationId xmlns:a16="http://schemas.microsoft.com/office/drawing/2014/main" id="{5740E5AC-E533-4D26-A480-1002423DC218}"/>
              </a:ext>
            </a:extLst>
          </p:cNvPr>
          <p:cNvGrpSpPr/>
          <p:nvPr/>
        </p:nvGrpSpPr>
        <p:grpSpPr>
          <a:xfrm>
            <a:off x="5202511" y="594183"/>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388867" y="837929"/>
              <a:ext cx="2081019"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p>
          </p:txBody>
        </p:sp>
      </p:grpSp>
      <p:grpSp>
        <p:nvGrpSpPr>
          <p:cNvPr id="14" name="组合 13">
            <a:extLst>
              <a:ext uri="{FF2B5EF4-FFF2-40B4-BE49-F238E27FC236}">
                <a16:creationId xmlns:a16="http://schemas.microsoft.com/office/drawing/2014/main" id="{4DF9DE70-A690-4427-8579-9820F6933324}"/>
              </a:ext>
            </a:extLst>
          </p:cNvPr>
          <p:cNvGrpSpPr/>
          <p:nvPr/>
        </p:nvGrpSpPr>
        <p:grpSpPr>
          <a:xfrm>
            <a:off x="1754061" y="1358313"/>
            <a:ext cx="9190209" cy="1292662"/>
            <a:chOff x="1773644" y="1528093"/>
            <a:chExt cx="9190209" cy="1292662"/>
          </a:xfrm>
        </p:grpSpPr>
        <p:sp>
          <p:nvSpPr>
            <p:cNvPr id="12" name="矩形: 圆角 11">
              <a:extLst>
                <a:ext uri="{FF2B5EF4-FFF2-40B4-BE49-F238E27FC236}">
                  <a16:creationId xmlns:a16="http://schemas.microsoft.com/office/drawing/2014/main" id="{0D78936F-FE77-41AD-8B82-8BE9A46EA97A}"/>
                </a:ext>
              </a:extLst>
            </p:cNvPr>
            <p:cNvSpPr/>
            <p:nvPr/>
          </p:nvSpPr>
          <p:spPr>
            <a:xfrm>
              <a:off x="1773644" y="1528093"/>
              <a:ext cx="9163793" cy="1080119"/>
            </a:xfrm>
            <a:prstGeom prst="round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EA1BBFE-3D0A-4277-8E0B-64C8A9B5DDF9}"/>
                </a:ext>
              </a:extLst>
            </p:cNvPr>
            <p:cNvSpPr txBox="1"/>
            <p:nvPr/>
          </p:nvSpPr>
          <p:spPr>
            <a:xfrm>
              <a:off x="1992111" y="1528093"/>
              <a:ext cx="8971742" cy="1292662"/>
            </a:xfrm>
            <a:prstGeom prst="rect">
              <a:avLst/>
            </a:prstGeom>
            <a:noFill/>
          </p:spPr>
          <p:txBody>
            <a:bodyPr wrap="square" rtlCol="0">
              <a:spAutoFit/>
            </a:bodyPr>
            <a:lstStyle/>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进行赋值的函数为</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，赋值成功返回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true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，否则返回 </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false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函数原型如下：</a:t>
              </a:r>
            </a:p>
            <a:p>
              <a:endParaRPr lang="zh-CN" altLang="en-US" dirty="0">
                <a:latin typeface="Times New Roman" panose="02020603050405020304" pitchFamily="18" charset="0"/>
                <a:cs typeface="Times New Roman" panose="02020603050405020304" pitchFamily="18" charset="0"/>
              </a:endParaRPr>
            </a:p>
          </p:txBody>
        </p:sp>
      </p:grpSp>
      <p:sp>
        <p:nvSpPr>
          <p:cNvPr id="98" name="矩形 97">
            <a:extLst>
              <a:ext uri="{FF2B5EF4-FFF2-40B4-BE49-F238E27FC236}">
                <a16:creationId xmlns:a16="http://schemas.microsoft.com/office/drawing/2014/main" id="{B6043767-DC6B-4254-9127-2CD5CBDB1CF9}"/>
              </a:ext>
            </a:extLst>
          </p:cNvPr>
          <p:cNvSpPr/>
          <p:nvPr/>
        </p:nvSpPr>
        <p:spPr>
          <a:xfrm>
            <a:off x="1802657" y="1672109"/>
            <a:ext cx="10099988" cy="4708981"/>
          </a:xfrm>
          <a:prstGeom prst="rect">
            <a:avLst/>
          </a:prstGeom>
        </p:spPr>
        <p:txBody>
          <a:bodyPr wrap="square">
            <a:spAutoFit/>
          </a:bodyPr>
          <a:lstStyle/>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value, expire, path, domain, secure)</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name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的名称。</a:t>
            </a: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value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必需。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expire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的有效期。</a:t>
            </a:r>
            <a:endPar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time()+3600*24*30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将设置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的过期时间为 </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30 </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天。 </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secure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可选。规定是否通过安全的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连接来传输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domain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的域名。</a:t>
            </a:r>
          </a:p>
          <a:p>
            <a:pPr algn="just">
              <a:lnSpc>
                <a:spcPct val="15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path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可选。规定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的路径。</a:t>
            </a:r>
          </a:p>
        </p:txBody>
      </p:sp>
    </p:spTree>
    <p:extLst>
      <p:ext uri="{BB962C8B-B14F-4D97-AF65-F5344CB8AC3E}">
        <p14:creationId xmlns:p14="http://schemas.microsoft.com/office/powerpoint/2010/main" val="247520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98">
                                            <p:txEl>
                                              <p:pRg st="2" end="2"/>
                                            </p:txEl>
                                          </p:spTgt>
                                        </p:tgtEl>
                                        <p:attrNameLst>
                                          <p:attrName>style.visibility</p:attrName>
                                        </p:attrNameLst>
                                      </p:cBhvr>
                                      <p:to>
                                        <p:strVal val="visible"/>
                                      </p:to>
                                    </p:set>
                                    <p:anim calcmode="lin" valueType="num">
                                      <p:cBhvr additive="base">
                                        <p:cTn id="20" dur="500" fill="hold"/>
                                        <p:tgtEl>
                                          <p:spTgt spid="98">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8">
                                            <p:txEl>
                                              <p:pRg st="3" end="3"/>
                                            </p:txEl>
                                          </p:spTgt>
                                        </p:tgtEl>
                                        <p:attrNameLst>
                                          <p:attrName>style.visibility</p:attrName>
                                        </p:attrNameLst>
                                      </p:cBhvr>
                                      <p:to>
                                        <p:strVal val="visible"/>
                                      </p:to>
                                    </p:set>
                                    <p:animEffect transition="in" filter="fade">
                                      <p:cBhvr>
                                        <p:cTn id="26" dur="500"/>
                                        <p:tgtEl>
                                          <p:spTgt spid="9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8">
                                            <p:txEl>
                                              <p:pRg st="4" end="4"/>
                                            </p:txEl>
                                          </p:spTgt>
                                        </p:tgtEl>
                                        <p:attrNameLst>
                                          <p:attrName>style.visibility</p:attrName>
                                        </p:attrNameLst>
                                      </p:cBhvr>
                                      <p:to>
                                        <p:strVal val="visible"/>
                                      </p:to>
                                    </p:set>
                                    <p:animEffect transition="in" filter="fade">
                                      <p:cBhvr>
                                        <p:cTn id="31" dur="500"/>
                                        <p:tgtEl>
                                          <p:spTgt spid="98">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8">
                                            <p:txEl>
                                              <p:pRg st="5" end="5"/>
                                            </p:txEl>
                                          </p:spTgt>
                                        </p:tgtEl>
                                        <p:attrNameLst>
                                          <p:attrName>style.visibility</p:attrName>
                                        </p:attrNameLst>
                                      </p:cBhvr>
                                      <p:to>
                                        <p:strVal val="visible"/>
                                      </p:to>
                                    </p:set>
                                    <p:animEffect transition="in" filter="fade">
                                      <p:cBhvr>
                                        <p:cTn id="36" dur="1000"/>
                                        <p:tgtEl>
                                          <p:spTgt spid="98">
                                            <p:txEl>
                                              <p:pRg st="5" end="5"/>
                                            </p:txEl>
                                          </p:spTgt>
                                        </p:tgtEl>
                                      </p:cBhvr>
                                    </p:animEffect>
                                    <p:anim calcmode="lin" valueType="num">
                                      <p:cBhvr>
                                        <p:cTn id="37" dur="1000" fill="hold"/>
                                        <p:tgtEl>
                                          <p:spTgt spid="98">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8">
                                            <p:txEl>
                                              <p:pRg st="6" end="6"/>
                                            </p:txEl>
                                          </p:spTgt>
                                        </p:tgtEl>
                                        <p:attrNameLst>
                                          <p:attrName>style.visibility</p:attrName>
                                        </p:attrNameLst>
                                      </p:cBhvr>
                                      <p:to>
                                        <p:strVal val="visible"/>
                                      </p:to>
                                    </p:set>
                                    <p:animEffect transition="in" filter="fade">
                                      <p:cBhvr>
                                        <p:cTn id="43" dur="1000"/>
                                        <p:tgtEl>
                                          <p:spTgt spid="98">
                                            <p:txEl>
                                              <p:pRg st="6" end="6"/>
                                            </p:txEl>
                                          </p:spTgt>
                                        </p:tgtEl>
                                      </p:cBhvr>
                                    </p:animEffect>
                                    <p:anim calcmode="lin" valueType="num">
                                      <p:cBhvr>
                                        <p:cTn id="44" dur="1000" fill="hold"/>
                                        <p:tgtEl>
                                          <p:spTgt spid="98">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98">
                                            <p:txEl>
                                              <p:pRg st="7" end="7"/>
                                            </p:txEl>
                                          </p:spTgt>
                                        </p:tgtEl>
                                        <p:attrNameLst>
                                          <p:attrName>style.visibility</p:attrName>
                                        </p:attrNameLst>
                                      </p:cBhvr>
                                      <p:to>
                                        <p:strVal val="visible"/>
                                      </p:to>
                                    </p:set>
                                    <p:animEffect transition="in" filter="fade">
                                      <p:cBhvr>
                                        <p:cTn id="50" dur="1000"/>
                                        <p:tgtEl>
                                          <p:spTgt spid="98">
                                            <p:txEl>
                                              <p:pRg st="7" end="7"/>
                                            </p:txEl>
                                          </p:spTgt>
                                        </p:tgtEl>
                                      </p:cBhvr>
                                    </p:animEffect>
                                    <p:anim calcmode="lin" valueType="num">
                                      <p:cBhvr>
                                        <p:cTn id="51" dur="1000" fill="hold"/>
                                        <p:tgtEl>
                                          <p:spTgt spid="98">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9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98">
                                            <p:txEl>
                                              <p:pRg st="8" end="8"/>
                                            </p:txEl>
                                          </p:spTgt>
                                        </p:tgtEl>
                                        <p:attrNameLst>
                                          <p:attrName>style.visibility</p:attrName>
                                        </p:attrNameLst>
                                      </p:cBhvr>
                                      <p:to>
                                        <p:strVal val="visible"/>
                                      </p:to>
                                    </p:set>
                                    <p:animEffect transition="in" filter="barn(inVertical)">
                                      <p:cBhvr>
                                        <p:cTn id="57" dur="500"/>
                                        <p:tgtEl>
                                          <p:spTgt spid="9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98">
                                            <p:txEl>
                                              <p:pRg st="9" end="9"/>
                                            </p:txEl>
                                          </p:spTgt>
                                        </p:tgtEl>
                                        <p:attrNameLst>
                                          <p:attrName>style.visibility</p:attrName>
                                        </p:attrNameLst>
                                      </p:cBhvr>
                                      <p:to>
                                        <p:strVal val="visible"/>
                                      </p:to>
                                    </p:set>
                                    <p:animEffect transition="in" filter="barn(inVertical)">
                                      <p:cBhvr>
                                        <p:cTn id="62" dur="500"/>
                                        <p:tgtEl>
                                          <p:spTgt spid="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25D2D7F6-5BE3-40A5-91B7-85D301FD4FC8}"/>
              </a:ext>
            </a:extLst>
          </p:cNvPr>
          <p:cNvSpPr/>
          <p:nvPr/>
        </p:nvSpPr>
        <p:spPr>
          <a:xfrm>
            <a:off x="2108895" y="1759531"/>
            <a:ext cx="9361040" cy="4247317"/>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if ($row=</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mysql_fetch_array</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($result))//</a:t>
            </a: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读取数据内容  </a:t>
            </a:r>
          </a:p>
          <a:p>
            <a:pPr fontAlgn="auto">
              <a:lnSpc>
                <a:spcPct val="150000"/>
              </a:lnSpc>
              <a:spcBef>
                <a:spcPts val="0"/>
              </a:spcBef>
              <a:spcAft>
                <a:spcPts val="0"/>
              </a:spcAft>
              <a:defRPr/>
            </a:pPr>
            <a:r>
              <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setcookie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",$username);//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创建一个索引为</a:t>
            </a:r>
            <a:r>
              <a:rPr lang="en-US" altLang="zh-CN" sz="20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uname</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cookie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&gt;OK&lt;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 else {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&gt;false&lt;</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8F304E49-04A5-4D15-BDA3-13DA4FFA1FB1}"/>
              </a:ext>
            </a:extLst>
          </p:cNvPr>
          <p:cNvGrpSpPr/>
          <p:nvPr/>
        </p:nvGrpSpPr>
        <p:grpSpPr>
          <a:xfrm>
            <a:off x="4835605" y="837929"/>
            <a:ext cx="3187540" cy="474140"/>
            <a:chOff x="4835605" y="837929"/>
            <a:chExt cx="3187540" cy="474140"/>
          </a:xfrm>
        </p:grpSpPr>
        <p:cxnSp>
          <p:nvCxnSpPr>
            <p:cNvPr id="5" name="íślíḋè-Straight Connector 13">
              <a:extLst>
                <a:ext uri="{FF2B5EF4-FFF2-40B4-BE49-F238E27FC236}">
                  <a16:creationId xmlns:a16="http://schemas.microsoft.com/office/drawing/2014/main" id="{428A06C1-D543-4DF9-8EA5-7C47945EC72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685FE198-307C-4B4E-9A8B-8893C0CC2DAF}"/>
                </a:ext>
              </a:extLst>
            </p:cNvPr>
            <p:cNvSpPr/>
            <p:nvPr/>
          </p:nvSpPr>
          <p:spPr>
            <a:xfrm>
              <a:off x="4835605" y="837929"/>
              <a:ext cx="318754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如下实例设置</a:t>
              </a:r>
              <a:r>
                <a:rPr lang="en-US" altLang="zh-CN" sz="2400" dirty="0">
                  <a:solidFill>
                    <a:srgbClr val="0050A3"/>
                  </a:solidFill>
                  <a:latin typeface="微软雅黑" panose="020B0503020204020204" pitchFamily="34" charset="-122"/>
                  <a:ea typeface="微软雅黑" panose="020B0503020204020204" pitchFamily="34" charset="-122"/>
                </a:rPr>
                <a:t>COOKIE</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loginok.php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p>
        </p:txBody>
      </p:sp>
    </p:spTree>
    <p:extLst>
      <p:ext uri="{BB962C8B-B14F-4D97-AF65-F5344CB8AC3E}">
        <p14:creationId xmlns:p14="http://schemas.microsoft.com/office/powerpoint/2010/main" val="356027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2643725" y="837929"/>
            <a:ext cx="7571304" cy="474140"/>
            <a:chOff x="3867016" y="837929"/>
            <a:chExt cx="5124720"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3867016" y="837929"/>
              <a:ext cx="51247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标准的超文本标记语言文件都具有一个基本的整体结构</a:t>
              </a:r>
            </a:p>
          </p:txBody>
        </p:sp>
      </p:grpSp>
      <p:sp>
        <p:nvSpPr>
          <p:cNvPr id="30" name="文本框 29">
            <a:extLst>
              <a:ext uri="{FF2B5EF4-FFF2-40B4-BE49-F238E27FC236}">
                <a16:creationId xmlns:a16="http://schemas.microsoft.com/office/drawing/2014/main" id="{E26E5F43-1E66-4C44-BA9C-8774F5CBCAAB}"/>
              </a:ext>
            </a:extLst>
          </p:cNvPr>
          <p:cNvSpPr txBox="1"/>
          <p:nvPr/>
        </p:nvSpPr>
        <p:spPr>
          <a:xfrm>
            <a:off x="1715408" y="3832349"/>
            <a:ext cx="4137700" cy="280283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标记一般都是成对出现（部分标记除外例如：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），即超文本标记语言文件的开头与结尾标志和超文本标记语言的头部与实体两大部分。有三个双标记符用于页面整体结构的确认。</a:t>
            </a:r>
          </a:p>
        </p:txBody>
      </p:sp>
      <p:sp>
        <p:nvSpPr>
          <p:cNvPr id="36" name="文本框 35">
            <a:extLst>
              <a:ext uri="{FF2B5EF4-FFF2-40B4-BE49-F238E27FC236}">
                <a16:creationId xmlns:a16="http://schemas.microsoft.com/office/drawing/2014/main" id="{E9E68B4E-792F-4BBE-BBA1-F777402889EB}"/>
              </a:ext>
            </a:extLst>
          </p:cNvPr>
          <p:cNvSpPr txBox="1"/>
          <p:nvPr/>
        </p:nvSpPr>
        <p:spPr>
          <a:xfrm>
            <a:off x="7005638" y="3832349"/>
            <a:ext cx="4137700" cy="2802835"/>
          </a:xfrm>
          <a:prstGeom prst="rect">
            <a:avLst/>
          </a:prstGeom>
          <a:noFill/>
        </p:spPr>
        <p:txBody>
          <a:bodyPr wrap="square" lIns="86376" tIns="43188" rIns="86376" bIns="43188" rtlCol="0">
            <a:spAutoFit/>
          </a:bodyPr>
          <a:lstStyle/>
          <a:p>
            <a:pPr>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标记符</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说明该文件是用超文本标记语言（本标签的中文全称）来描述的，它是文件的开头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，则表示该文件的结尾，它们是超文本标记语言文件的开始标记和结尾标记。</a:t>
            </a:r>
          </a:p>
        </p:txBody>
      </p:sp>
      <p:grpSp>
        <p:nvGrpSpPr>
          <p:cNvPr id="4" name="组合 3">
            <a:extLst>
              <a:ext uri="{FF2B5EF4-FFF2-40B4-BE49-F238E27FC236}">
                <a16:creationId xmlns:a16="http://schemas.microsoft.com/office/drawing/2014/main" id="{E9817940-2ED5-4415-BEE2-FE4B348CFF5D}"/>
              </a:ext>
            </a:extLst>
          </p:cNvPr>
          <p:cNvGrpSpPr/>
          <p:nvPr/>
        </p:nvGrpSpPr>
        <p:grpSpPr>
          <a:xfrm>
            <a:off x="2972788" y="1960141"/>
            <a:ext cx="1622946" cy="1622946"/>
            <a:chOff x="2972788" y="1960141"/>
            <a:chExt cx="1622946" cy="1622946"/>
          </a:xfrm>
        </p:grpSpPr>
        <p:grpSp>
          <p:nvGrpSpPr>
            <p:cNvPr id="3" name="组合 2">
              <a:extLst>
                <a:ext uri="{FF2B5EF4-FFF2-40B4-BE49-F238E27FC236}">
                  <a16:creationId xmlns:a16="http://schemas.microsoft.com/office/drawing/2014/main" id="{434E42F4-2047-4996-937C-424AE9D0F9DB}"/>
                </a:ext>
              </a:extLst>
            </p:cNvPr>
            <p:cNvGrpSpPr/>
            <p:nvPr/>
          </p:nvGrpSpPr>
          <p:grpSpPr>
            <a:xfrm>
              <a:off x="2972788" y="1960141"/>
              <a:ext cx="1622946" cy="1622946"/>
              <a:chOff x="2716147" y="2106202"/>
              <a:chExt cx="1622946" cy="1622946"/>
            </a:xfrm>
          </p:grpSpPr>
          <p:sp>
            <p:nvSpPr>
              <p:cNvPr id="28" name="is1ide-Oval 8">
                <a:extLst>
                  <a:ext uri="{FF2B5EF4-FFF2-40B4-BE49-F238E27FC236}">
                    <a16:creationId xmlns:a16="http://schemas.microsoft.com/office/drawing/2014/main"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5" name="is1ide-Oval 8">
                <a:extLst>
                  <a:ext uri="{FF2B5EF4-FFF2-40B4-BE49-F238E27FC236}">
                    <a16:creationId xmlns:a16="http://schemas.microsoft.com/office/drawing/2014/main" id="{1ECE7F4E-AD21-4E82-98F5-45D23916FA4D}"/>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7" name="KSO_Shape">
              <a:extLst>
                <a:ext uri="{FF2B5EF4-FFF2-40B4-BE49-F238E27FC236}">
                  <a16:creationId xmlns:a16="http://schemas.microsoft.com/office/drawing/2014/main" id="{72E1BBE2-E99B-4E54-86DB-F082E7B938CB}"/>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 name="组合 4">
            <a:extLst>
              <a:ext uri="{FF2B5EF4-FFF2-40B4-BE49-F238E27FC236}">
                <a16:creationId xmlns:a16="http://schemas.microsoft.com/office/drawing/2014/main" id="{0DD66FCC-07A5-4B18-9DEC-17F454AA1425}"/>
              </a:ext>
            </a:extLst>
          </p:cNvPr>
          <p:cNvGrpSpPr/>
          <p:nvPr/>
        </p:nvGrpSpPr>
        <p:grpSpPr>
          <a:xfrm>
            <a:off x="8263018" y="1960141"/>
            <a:ext cx="1622946" cy="1622946"/>
            <a:chOff x="8263018" y="1960141"/>
            <a:chExt cx="1622946" cy="1622946"/>
          </a:xfrm>
        </p:grpSpPr>
        <p:grpSp>
          <p:nvGrpSpPr>
            <p:cNvPr id="31" name="组合 30">
              <a:extLst>
                <a:ext uri="{FF2B5EF4-FFF2-40B4-BE49-F238E27FC236}">
                  <a16:creationId xmlns:a16="http://schemas.microsoft.com/office/drawing/2014/main" id="{D7C06A96-9E52-420F-B346-373CF5A29443}"/>
                </a:ext>
              </a:extLst>
            </p:cNvPr>
            <p:cNvGrpSpPr/>
            <p:nvPr/>
          </p:nvGrpSpPr>
          <p:grpSpPr>
            <a:xfrm>
              <a:off x="8263018" y="1960141"/>
              <a:ext cx="1622946" cy="1622946"/>
              <a:chOff x="2716147" y="2106202"/>
              <a:chExt cx="1622946" cy="1622946"/>
            </a:xfrm>
          </p:grpSpPr>
          <p:sp>
            <p:nvSpPr>
              <p:cNvPr id="32" name="is1ide-Oval 8">
                <a:extLst>
                  <a:ext uri="{FF2B5EF4-FFF2-40B4-BE49-F238E27FC236}">
                    <a16:creationId xmlns:a16="http://schemas.microsoft.com/office/drawing/2014/main"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is1ide-Oval 8">
                <a:extLst>
                  <a:ext uri="{FF2B5EF4-FFF2-40B4-BE49-F238E27FC236}">
                    <a16:creationId xmlns:a16="http://schemas.microsoft.com/office/drawing/2014/main" id="{D239900D-EADE-403E-AC72-2890749CCE79}"/>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8" name="KSO_Shape">
              <a:extLst>
                <a:ext uri="{FF2B5EF4-FFF2-40B4-BE49-F238E27FC236}">
                  <a16:creationId xmlns:a16="http://schemas.microsoft.com/office/drawing/2014/main" id="{89B40003-CD2A-4429-B652-0544470CA03D}"/>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30509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3A1D3DA1-51C1-4984-A4E2-0E78C88C2324}"/>
              </a:ext>
            </a:extLst>
          </p:cNvPr>
          <p:cNvSpPr/>
          <p:nvPr/>
        </p:nvSpPr>
        <p:spPr>
          <a:xfrm>
            <a:off x="1892871" y="1644920"/>
            <a:ext cx="9721080" cy="1200329"/>
          </a:xfrm>
          <a:prstGeom prst="rect">
            <a:avLst/>
          </a:prstGeom>
        </p:spPr>
        <p:txBody>
          <a:bodyPr wrap="square">
            <a:spAutoFit/>
          </a:bodyPr>
          <a:lstStyle/>
          <a:p>
            <a:pPr fontAlgn="auto">
              <a:lnSpc>
                <a:spcPct val="150000"/>
              </a:lnSpc>
              <a:spcBef>
                <a:spcPts val="0"/>
              </a:spcBef>
              <a:spcAft>
                <a:spcPts val="0"/>
              </a:spcAft>
              <a:defRPr/>
            </a:pPr>
            <a:r>
              <a:rPr lang="zh-CN" altLang="en-US" sz="2400" dirty="0">
                <a:latin typeface="Times New Roman" panose="02020603050405020304" pitchFamily="18" charset="0"/>
                <a:ea typeface="微软雅黑" pitchFamily="34" charset="-122"/>
                <a:cs typeface="Times New Roman" panose="02020603050405020304" pitchFamily="18" charset="0"/>
              </a:rPr>
              <a:t>可以通过 </a:t>
            </a:r>
            <a:r>
              <a:rPr lang="en-US" altLang="zh-CN" sz="2400" dirty="0">
                <a:latin typeface="Times New Roman" panose="02020603050405020304" pitchFamily="18" charset="0"/>
                <a:ea typeface="微软雅黑" pitchFamily="34" charset="-122"/>
                <a:cs typeface="Times New Roman" panose="02020603050405020304" pitchFamily="18" charset="0"/>
              </a:rPr>
              <a:t>$HTTP_COOKIE_VARS[“</a:t>
            </a:r>
            <a:r>
              <a:rPr lang="en-US" altLang="zh-CN" sz="2400" dirty="0" err="1">
                <a:latin typeface="Times New Roman" panose="02020603050405020304" pitchFamily="18" charset="0"/>
                <a:ea typeface="微软雅黑" pitchFamily="34" charset="-122"/>
                <a:cs typeface="Times New Roman" panose="02020603050405020304" pitchFamily="18" charset="0"/>
              </a:rPr>
              <a:t>uname</a:t>
            </a:r>
            <a:r>
              <a:rPr lang="en-US" altLang="zh-CN" sz="2400" dirty="0">
                <a:latin typeface="Times New Roman" panose="02020603050405020304" pitchFamily="18" charset="0"/>
                <a:ea typeface="微软雅黑" pitchFamily="34" charset="-122"/>
                <a:cs typeface="Times New Roman" panose="02020603050405020304" pitchFamily="18" charset="0"/>
              </a:rPr>
              <a:t>”] </a:t>
            </a:r>
            <a:r>
              <a:rPr lang="zh-CN" altLang="en-US" sz="2400" dirty="0">
                <a:latin typeface="Times New Roman" panose="02020603050405020304" pitchFamily="18" charset="0"/>
                <a:ea typeface="微软雅黑" pitchFamily="34" charset="-122"/>
                <a:cs typeface="Times New Roman" panose="02020603050405020304" pitchFamily="18" charset="0"/>
              </a:rPr>
              <a:t>或 </a:t>
            </a:r>
            <a:r>
              <a:rPr lang="en-US" altLang="zh-CN" sz="2400" dirty="0">
                <a:latin typeface="Times New Roman" panose="02020603050405020304" pitchFamily="18" charset="0"/>
                <a:ea typeface="微软雅黑" pitchFamily="34" charset="-122"/>
                <a:cs typeface="Times New Roman" panose="02020603050405020304" pitchFamily="18" charset="0"/>
              </a:rPr>
              <a:t>$_COOKIE[“ </a:t>
            </a:r>
            <a:r>
              <a:rPr lang="en-US" altLang="zh-CN" sz="2400" dirty="0" err="1">
                <a:latin typeface="Times New Roman" panose="02020603050405020304" pitchFamily="18" charset="0"/>
                <a:ea typeface="微软雅黑" pitchFamily="34" charset="-122"/>
                <a:cs typeface="Times New Roman" panose="02020603050405020304" pitchFamily="18" charset="0"/>
              </a:rPr>
              <a:t>uname</a:t>
            </a:r>
            <a:r>
              <a:rPr lang="en-US" altLang="zh-CN" sz="2400" dirty="0">
                <a:latin typeface="Times New Roman" panose="02020603050405020304" pitchFamily="18" charset="0"/>
                <a:ea typeface="微软雅黑" pitchFamily="34" charset="-122"/>
                <a:cs typeface="Times New Roman" panose="02020603050405020304" pitchFamily="18" charset="0"/>
              </a:rPr>
              <a:t> ”] </a:t>
            </a:r>
            <a:r>
              <a:rPr lang="zh-CN" altLang="en-US" sz="2400" dirty="0">
                <a:latin typeface="Times New Roman" panose="02020603050405020304" pitchFamily="18" charset="0"/>
                <a:ea typeface="微软雅黑" pitchFamily="34" charset="-122"/>
                <a:cs typeface="Times New Roman" panose="02020603050405020304" pitchFamily="18" charset="0"/>
              </a:rPr>
              <a:t>来访问</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索引为</a:t>
            </a:r>
            <a:r>
              <a:rPr lang="en-US" altLang="zh-CN" sz="2400" dirty="0">
                <a:solidFill>
                  <a:srgbClr val="0050A3"/>
                </a:solidFill>
                <a:latin typeface="Times New Roman" panose="02020603050405020304" pitchFamily="18" charset="0"/>
                <a:ea typeface="微软雅黑" pitchFamily="34" charset="-122"/>
                <a:cs typeface="Times New Roman" panose="02020603050405020304" pitchFamily="18" charset="0"/>
              </a:rPr>
              <a:t>name</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的 </a:t>
            </a:r>
            <a:r>
              <a:rPr lang="en-US" altLang="zh-CN" sz="2400" dirty="0">
                <a:solidFill>
                  <a:srgbClr val="0050A3"/>
                </a:solidFill>
                <a:latin typeface="Times New Roman" panose="02020603050405020304" pitchFamily="18" charset="0"/>
                <a:ea typeface="微软雅黑" pitchFamily="34" charset="-122"/>
                <a:cs typeface="Times New Roman" panose="02020603050405020304" pitchFamily="18" charset="0"/>
              </a:rPr>
              <a:t>cookie </a:t>
            </a:r>
            <a:r>
              <a:rPr lang="zh-CN" altLang="en-US" sz="2400" dirty="0">
                <a:solidFill>
                  <a:srgbClr val="0050A3"/>
                </a:solidFill>
                <a:latin typeface="Times New Roman" panose="02020603050405020304" pitchFamily="18" charset="0"/>
                <a:ea typeface="微软雅黑" pitchFamily="34" charset="-122"/>
                <a:cs typeface="Times New Roman" panose="02020603050405020304" pitchFamily="18" charset="0"/>
              </a:rPr>
              <a:t>的值</a:t>
            </a:r>
            <a:r>
              <a:rPr lang="zh-CN" altLang="en-US" sz="2400" dirty="0">
                <a:latin typeface="Times New Roman" panose="02020603050405020304" pitchFamily="18" charset="0"/>
                <a:ea typeface="微软雅黑" pitchFamily="34" charset="-122"/>
                <a:cs typeface="Times New Roman" panose="02020603050405020304" pitchFamily="18" charset="0"/>
              </a:rPr>
              <a:t>。</a:t>
            </a:r>
            <a:endParaRPr lang="en-US" altLang="zh-CN" sz="2400" b="1" dirty="0">
              <a:latin typeface="Times New Roman" panose="02020603050405020304" pitchFamily="18" charset="0"/>
              <a:ea typeface="微软雅黑" pitchFamily="34" charset="-122"/>
              <a:cs typeface="Times New Roman" panose="02020603050405020304" pitchFamily="18" charset="0"/>
            </a:endParaRPr>
          </a:p>
        </p:txBody>
      </p:sp>
      <p:sp>
        <p:nvSpPr>
          <p:cNvPr id="16" name="矩形 15">
            <a:extLst>
              <a:ext uri="{FF2B5EF4-FFF2-40B4-BE49-F238E27FC236}">
                <a16:creationId xmlns:a16="http://schemas.microsoft.com/office/drawing/2014/main" id="{25D2D7F6-5BE3-40A5-91B7-85D301FD4FC8}"/>
              </a:ext>
            </a:extLst>
          </p:cNvPr>
          <p:cNvSpPr/>
          <p:nvPr/>
        </p:nvSpPr>
        <p:spPr>
          <a:xfrm>
            <a:off x="2828975" y="3112633"/>
            <a:ext cx="6408712" cy="2807948"/>
          </a:xfrm>
          <a:prstGeom prst="rect">
            <a:avLst/>
          </a:prstGeom>
          <a:solidFill>
            <a:schemeClr val="tx1">
              <a:lumMod val="75000"/>
              <a:lumOff val="25000"/>
            </a:schemeClr>
          </a:solidFill>
          <a:ln>
            <a:solidFill>
              <a:schemeClr val="accent2">
                <a:lumMod val="40000"/>
                <a:lumOff val="60000"/>
              </a:schemeClr>
            </a:solidFill>
          </a:ln>
        </p:spPr>
        <p:txBody>
          <a:bodyPr wrap="square">
            <a:spAutoFit/>
          </a:bodyPr>
          <a:lstStyle/>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&lt;?php </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if ($_COOKIE["</a:t>
            </a:r>
            <a:r>
              <a:rPr lang="en-US" altLang="zh-CN" sz="2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uname</a:t>
            </a: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"]==null)</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"should cookie";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else</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echo "ok";</a:t>
            </a:r>
          </a:p>
          <a:p>
            <a:pPr fontAlgn="auto">
              <a:lnSpc>
                <a:spcPct val="150000"/>
              </a:lnSpc>
              <a:spcBef>
                <a:spcPts val="0"/>
              </a:spcBef>
              <a:spcAft>
                <a:spcPts val="0"/>
              </a:spcAft>
              <a:defRPr/>
            </a:pP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a:t>
            </a:r>
          </a:p>
        </p:txBody>
      </p:sp>
      <p:grpSp>
        <p:nvGrpSpPr>
          <p:cNvPr id="4" name="组合 3">
            <a:extLst>
              <a:ext uri="{FF2B5EF4-FFF2-40B4-BE49-F238E27FC236}">
                <a16:creationId xmlns:a16="http://schemas.microsoft.com/office/drawing/2014/main" id="{A683FC83-A1F0-4CD5-89E3-15C6778DA25B}"/>
              </a:ext>
            </a:extLst>
          </p:cNvPr>
          <p:cNvGrpSpPr/>
          <p:nvPr/>
        </p:nvGrpSpPr>
        <p:grpSpPr>
          <a:xfrm>
            <a:off x="4969681" y="837929"/>
            <a:ext cx="2919390" cy="474140"/>
            <a:chOff x="4969681" y="837929"/>
            <a:chExt cx="2919390" cy="474140"/>
          </a:xfrm>
        </p:grpSpPr>
        <p:cxnSp>
          <p:nvCxnSpPr>
            <p:cNvPr id="5" name="íślíḋè-Straight Connector 13">
              <a:extLst>
                <a:ext uri="{FF2B5EF4-FFF2-40B4-BE49-F238E27FC236}">
                  <a16:creationId xmlns:a16="http://schemas.microsoft.com/office/drawing/2014/main" id="{653D666D-0A30-42A0-9A83-4FC773F2C69B}"/>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5D3DD9FD-7688-4DED-9AF2-9C631867AD15}"/>
                </a:ext>
              </a:extLst>
            </p:cNvPr>
            <p:cNvSpPr/>
            <p:nvPr/>
          </p:nvSpPr>
          <p:spPr>
            <a:xfrm>
              <a:off x="4969681" y="837929"/>
              <a:ext cx="291939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如下示例获取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 name="文本框 6">
            <a:extLst>
              <a:ext uri="{FF2B5EF4-FFF2-40B4-BE49-F238E27FC236}">
                <a16:creationId xmlns:a16="http://schemas.microsoft.com/office/drawing/2014/main" id="{A2C57A0D-0707-41A0-98AF-CC5988247A48}"/>
              </a:ext>
            </a:extLst>
          </p:cNvPr>
          <p:cNvSpPr txBox="1"/>
          <p:nvPr/>
        </p:nvSpPr>
        <p:spPr>
          <a:xfrm>
            <a:off x="4485159" y="6256811"/>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中对应修改</a:t>
            </a:r>
          </a:p>
        </p:txBody>
      </p:sp>
    </p:spTree>
    <p:extLst>
      <p:ext uri="{BB962C8B-B14F-4D97-AF65-F5344CB8AC3E}">
        <p14:creationId xmlns:p14="http://schemas.microsoft.com/office/powerpoint/2010/main" val="427919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6"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C0F91AE-3150-4A4F-BE5C-5BD47F5BEB70}"/>
              </a:ext>
            </a:extLst>
          </p:cNvPr>
          <p:cNvSpPr/>
          <p:nvPr/>
        </p:nvSpPr>
        <p:spPr>
          <a:xfrm>
            <a:off x="1604839" y="1960141"/>
            <a:ext cx="10009112" cy="301098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由于示例所使用的是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即没有设定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值的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expires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，也就是没有设置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的失效时间情况下，这个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在关闭浏览器后将失效，并且不会保存在本地。</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验证</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：关闭浏览器后，重新打开浏览器直接访问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useCookie.php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，则发现，提示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should 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id="{B8E69C5A-46E5-4FA3-AC2C-8AB15F576652}"/>
              </a:ext>
            </a:extLst>
          </p:cNvPr>
          <p:cNvGrpSpPr/>
          <p:nvPr/>
        </p:nvGrpSpPr>
        <p:grpSpPr>
          <a:xfrm>
            <a:off x="5202512" y="837929"/>
            <a:ext cx="2453727" cy="474140"/>
            <a:chOff x="5202512" y="837929"/>
            <a:chExt cx="2453727" cy="474140"/>
          </a:xfrm>
        </p:grpSpPr>
        <p:cxnSp>
          <p:nvCxnSpPr>
            <p:cNvPr id="25" name="íślíḋè-Straight Connector 13">
              <a:extLst>
                <a:ext uri="{FF2B5EF4-FFF2-40B4-BE49-F238E27FC236}">
                  <a16:creationId xmlns:a16="http://schemas.microsoft.com/office/drawing/2014/main" id="{23B00959-A914-4C1F-8B61-74882C96CD17}"/>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E4915BC-7B66-4ACF-A716-5614A53A8AD7}"/>
                </a:ext>
              </a:extLst>
            </p:cNvPr>
            <p:cNvSpPr/>
            <p:nvPr/>
          </p:nvSpPr>
          <p:spPr>
            <a:xfrm>
              <a:off x="5893010" y="837929"/>
              <a:ext cx="1072730"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7" name="图片 26">
            <a:extLst>
              <a:ext uri="{FF2B5EF4-FFF2-40B4-BE49-F238E27FC236}">
                <a16:creationId xmlns:a16="http://schemas.microsoft.com/office/drawing/2014/main" id="{532242D8-3B45-4143-A810-24E8CD086D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97727" y="4192389"/>
            <a:ext cx="2592158" cy="2511657"/>
          </a:xfrm>
          <a:prstGeom prst="rect">
            <a:avLst/>
          </a:prstGeom>
        </p:spPr>
      </p:pic>
      <p:sp>
        <p:nvSpPr>
          <p:cNvPr id="7" name="文本框 6">
            <a:extLst>
              <a:ext uri="{FF2B5EF4-FFF2-40B4-BE49-F238E27FC236}">
                <a16:creationId xmlns:a16="http://schemas.microsoft.com/office/drawing/2014/main" id="{A2C57A0D-0707-41A0-98AF-CC5988247A48}"/>
              </a:ext>
            </a:extLst>
          </p:cNvPr>
          <p:cNvSpPr txBox="1"/>
          <p:nvPr/>
        </p:nvSpPr>
        <p:spPr>
          <a:xfrm>
            <a:off x="4197127" y="5619194"/>
            <a:ext cx="4824536"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show.php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进行验证</a:t>
            </a:r>
          </a:p>
        </p:txBody>
      </p:sp>
    </p:spTree>
    <p:extLst>
      <p:ext uri="{BB962C8B-B14F-4D97-AF65-F5344CB8AC3E}">
        <p14:creationId xmlns:p14="http://schemas.microsoft.com/office/powerpoint/2010/main" val="333961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388815" y="2256245"/>
            <a:ext cx="10369152" cy="332717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即</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的值指定了失效时间，比如</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setcookie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400" kern="0" dirty="0" err="1">
                <a:solidFill>
                  <a:srgbClr val="0050A3"/>
                </a:solidFill>
                <a:latin typeface="Times New Roman" panose="02020603050405020304" pitchFamily="18" charset="0"/>
                <a:ea typeface="微软雅黑"/>
                <a:cs typeface="Times New Roman" panose="02020603050405020304" pitchFamily="18" charset="0"/>
              </a:rPr>
              <a:t>uname</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",$username, time()+3600*24*30)</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那么这个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 </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会保存在本地，关闭浏览器后再访问网站</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useCookie.php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，则发现，提示</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ok</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endPar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可见：在</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有效时间内所有的请求都会带上这个本地保存</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388814" y="1744117"/>
            <a:ext cx="5632165"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修改示例中的</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COOKIE</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类型为设置</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expires</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参数</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pic>
        <p:nvPicPr>
          <p:cNvPr id="9" name="图片 8">
            <a:extLst>
              <a:ext uri="{FF2B5EF4-FFF2-40B4-BE49-F238E27FC236}">
                <a16:creationId xmlns:a16="http://schemas.microsoft.com/office/drawing/2014/main" id="{07113933-5A0C-4E37-8E25-FC437F504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10421328" y="4360126"/>
            <a:ext cx="2673277" cy="2673277"/>
          </a:xfrm>
          <a:prstGeom prst="rect">
            <a:avLst/>
          </a:prstGeom>
        </p:spPr>
      </p:pic>
      <p:grpSp>
        <p:nvGrpSpPr>
          <p:cNvPr id="10" name="组合 9">
            <a:extLst>
              <a:ext uri="{FF2B5EF4-FFF2-40B4-BE49-F238E27FC236}">
                <a16:creationId xmlns:a16="http://schemas.microsoft.com/office/drawing/2014/main" id="{1CF7EBCB-3573-4E96-AAF3-0249C2572660}"/>
              </a:ext>
            </a:extLst>
          </p:cNvPr>
          <p:cNvGrpSpPr/>
          <p:nvPr/>
        </p:nvGrpSpPr>
        <p:grpSpPr>
          <a:xfrm>
            <a:off x="5123569" y="837929"/>
            <a:ext cx="2611613" cy="474140"/>
            <a:chOff x="5123569" y="837929"/>
            <a:chExt cx="2611613" cy="474140"/>
          </a:xfrm>
        </p:grpSpPr>
        <p:cxnSp>
          <p:nvCxnSpPr>
            <p:cNvPr id="11" name="íślíḋè-Straight Connector 13">
              <a:extLst>
                <a:ext uri="{FF2B5EF4-FFF2-40B4-BE49-F238E27FC236}">
                  <a16:creationId xmlns:a16="http://schemas.microsoft.com/office/drawing/2014/main" id="{8871F12C-E79A-489E-AD20-8E04EFF54FF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B80F4CA-3353-4FFA-B6D6-837947D6A8E5}"/>
                </a:ext>
              </a:extLst>
            </p:cNvPr>
            <p:cNvSpPr/>
            <p:nvPr/>
          </p:nvSpPr>
          <p:spPr>
            <a:xfrm>
              <a:off x="5123569" y="837929"/>
              <a:ext cx="2611613"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有效期</a:t>
              </a:r>
            </a:p>
          </p:txBody>
        </p:sp>
      </p:grpSp>
    </p:spTree>
    <p:extLst>
      <p:ext uri="{BB962C8B-B14F-4D97-AF65-F5344CB8AC3E}">
        <p14:creationId xmlns:p14="http://schemas.microsoft.com/office/powerpoint/2010/main" val="26999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6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1+#ppt_w/2"/>
                                          </p:val>
                                        </p:tav>
                                        <p:tav tm="100000">
                                          <p:val>
                                            <p:strVal val="#ppt_x"/>
                                          </p:val>
                                        </p:tav>
                                      </p:tavLst>
                                    </p:anim>
                                    <p:anim calcmode="lin" valueType="num">
                                      <p:cBhvr additive="base">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1205525" y="1960141"/>
            <a:ext cx="10332290" cy="3312367"/>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580653"/>
              <a:ext cx="9505056" cy="1624396"/>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如果一个页面依赖于某个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的值或者文件被泄露后，即使没有登录，也可能利用该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来访问该页面，这就是</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在客户端不安全引发的后果。</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4492" y="4012442"/>
            <a:ext cx="2520132" cy="2520132"/>
          </a:xfrm>
          <a:prstGeom prst="rect">
            <a:avLst/>
          </a:prstGeom>
        </p:spPr>
      </p:pic>
      <p:grpSp>
        <p:nvGrpSpPr>
          <p:cNvPr id="11" name="组合 10">
            <a:extLst>
              <a:ext uri="{FF2B5EF4-FFF2-40B4-BE49-F238E27FC236}">
                <a16:creationId xmlns:a16="http://schemas.microsoft.com/office/drawing/2014/main" id="{E78FEE14-0A46-491E-AD36-BA2E73922553}"/>
              </a:ext>
            </a:extLst>
          </p:cNvPr>
          <p:cNvGrpSpPr/>
          <p:nvPr/>
        </p:nvGrpSpPr>
        <p:grpSpPr>
          <a:xfrm>
            <a:off x="5202512" y="837929"/>
            <a:ext cx="2453727" cy="474140"/>
            <a:chOff x="5202512" y="837929"/>
            <a:chExt cx="2453727" cy="474140"/>
          </a:xfrm>
        </p:grpSpPr>
        <p:cxnSp>
          <p:nvCxnSpPr>
            <p:cNvPr id="12" name="íślíḋè-Straight Connector 13">
              <a:extLst>
                <a:ext uri="{FF2B5EF4-FFF2-40B4-BE49-F238E27FC236}">
                  <a16:creationId xmlns:a16="http://schemas.microsoft.com/office/drawing/2014/main" id="{80F86E1E-B656-4568-9672-93EF51AABBB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E9701E0-1118-470D-A88E-957F6E844933}"/>
                </a:ext>
              </a:extLst>
            </p:cNvPr>
            <p:cNvSpPr/>
            <p:nvPr/>
          </p:nvSpPr>
          <p:spPr>
            <a:xfrm>
              <a:off x="6029266" y="837929"/>
              <a:ext cx="8002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spTree>
    <p:extLst>
      <p:ext uri="{BB962C8B-B14F-4D97-AF65-F5344CB8AC3E}">
        <p14:creationId xmlns:p14="http://schemas.microsoft.com/office/powerpoint/2010/main" val="157974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918388" y="837929"/>
            <a:ext cx="3021982" cy="474140"/>
            <a:chOff x="4918388" y="837929"/>
            <a:chExt cx="3021982"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918388" y="837929"/>
              <a:ext cx="302198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进一步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开发实战</a:t>
              </a:r>
            </a:p>
          </p:txBody>
        </p:sp>
      </p:grpSp>
      <p:sp>
        <p:nvSpPr>
          <p:cNvPr id="98" name="矩形 97">
            <a:extLst>
              <a:ext uri="{FF2B5EF4-FFF2-40B4-BE49-F238E27FC236}">
                <a16:creationId xmlns:a16="http://schemas.microsoft.com/office/drawing/2014/main" id="{B6043767-DC6B-4254-9127-2CD5CBDB1CF9}"/>
              </a:ext>
            </a:extLst>
          </p:cNvPr>
          <p:cNvSpPr/>
          <p:nvPr/>
        </p:nvSpPr>
        <p:spPr>
          <a:xfrm>
            <a:off x="2828975" y="3946709"/>
            <a:ext cx="8531584" cy="2400657"/>
          </a:xfrm>
          <a:prstGeom prst="rect">
            <a:avLst/>
          </a:prstGeom>
        </p:spPr>
        <p:txBody>
          <a:bodyPr wrap="square">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添加新闻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：输入新闻标题、新闻内容，将数据添加到</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表中</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查看新闻列表</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：显示新闻的标题</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查看新闻</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：点某个新闻标题，查看该新闻的详细内容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页面跳转：</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登录成功后，跳转到添加新闻页面。</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请同学们根据教材和视频自行实践</a:t>
            </a:r>
          </a:p>
        </p:txBody>
      </p:sp>
      <p:grpSp>
        <p:nvGrpSpPr>
          <p:cNvPr id="19" name="组合 18">
            <a:extLst>
              <a:ext uri="{FF2B5EF4-FFF2-40B4-BE49-F238E27FC236}">
                <a16:creationId xmlns:a16="http://schemas.microsoft.com/office/drawing/2014/main" id="{88329C38-E752-4312-A8F9-EE319E413FEC}"/>
              </a:ext>
            </a:extLst>
          </p:cNvPr>
          <p:cNvGrpSpPr/>
          <p:nvPr/>
        </p:nvGrpSpPr>
        <p:grpSpPr>
          <a:xfrm>
            <a:off x="3261023" y="1744117"/>
            <a:ext cx="2023640" cy="1804638"/>
            <a:chOff x="3189015" y="1672109"/>
            <a:chExt cx="1776423" cy="1584176"/>
          </a:xfrm>
          <a:effectLst>
            <a:outerShdw blurRad="50800" dist="38100" dir="2700000" algn="tl" rotWithShape="0">
              <a:prstClr val="black">
                <a:alpha val="20000"/>
              </a:prstClr>
            </a:outerShdw>
          </a:effectLst>
        </p:grpSpPr>
        <p:sp>
          <p:nvSpPr>
            <p:cNvPr id="20" name="íṡľíḍè-Rectangle 17">
              <a:extLst>
                <a:ext uri="{FF2B5EF4-FFF2-40B4-BE49-F238E27FC236}">
                  <a16:creationId xmlns:a16="http://schemas.microsoft.com/office/drawing/2014/main"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文本框 20">
              <a:extLst>
                <a:ext uri="{FF2B5EF4-FFF2-40B4-BE49-F238E27FC236}">
                  <a16:creationId xmlns:a16="http://schemas.microsoft.com/office/drawing/2014/main" id="{C2B15A79-337F-4D6D-929D-9DD67B264633}"/>
                </a:ext>
              </a:extLst>
            </p:cNvPr>
            <p:cNvSpPr txBox="1"/>
            <p:nvPr/>
          </p:nvSpPr>
          <p:spPr>
            <a:xfrm>
              <a:off x="3423947" y="2640151"/>
              <a:ext cx="1306560"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a:solidFill>
                    <a:prstClr val="white"/>
                  </a:solidFill>
                  <a:latin typeface="微软雅黑"/>
                  <a:ea typeface="微软雅黑"/>
                </a:rPr>
                <a:t>news</a:t>
              </a:r>
              <a:endParaRPr lang="zh-CN" altLang="en-US" sz="2000" b="1" dirty="0">
                <a:solidFill>
                  <a:prstClr val="white"/>
                </a:solidFill>
                <a:latin typeface="微软雅黑"/>
                <a:ea typeface="微软雅黑"/>
              </a:endParaRPr>
            </a:p>
          </p:txBody>
        </p:sp>
        <p:grpSp>
          <p:nvGrpSpPr>
            <p:cNvPr id="22" name="Group 28">
              <a:extLst>
                <a:ext uri="{FF2B5EF4-FFF2-40B4-BE49-F238E27FC236}">
                  <a16:creationId xmlns:a16="http://schemas.microsoft.com/office/drawing/2014/main" id="{9C233BCA-64AE-403E-8D7C-5B1607E6F5CC}"/>
                </a:ext>
              </a:extLst>
            </p:cNvPr>
            <p:cNvGrpSpPr/>
            <p:nvPr/>
          </p:nvGrpSpPr>
          <p:grpSpPr>
            <a:xfrm>
              <a:off x="3820444" y="1953405"/>
              <a:ext cx="513562" cy="525502"/>
              <a:chOff x="2308225" y="2935287"/>
              <a:chExt cx="273050" cy="279400"/>
            </a:xfrm>
            <a:solidFill>
              <a:schemeClr val="bg1"/>
            </a:solidFill>
          </p:grpSpPr>
          <p:sp>
            <p:nvSpPr>
              <p:cNvPr id="23" name="Freeform: Shape 29">
                <a:extLst>
                  <a:ext uri="{FF2B5EF4-FFF2-40B4-BE49-F238E27FC236}">
                    <a16:creationId xmlns:a16="http://schemas.microsoft.com/office/drawing/2014/main" id="{4F47228E-C229-4163-9F77-1451432EE7BE}"/>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25" name="Freeform: Shape 30">
                <a:extLst>
                  <a:ext uri="{FF2B5EF4-FFF2-40B4-BE49-F238E27FC236}">
                    <a16:creationId xmlns:a16="http://schemas.microsoft.com/office/drawing/2014/main" id="{CA70E60C-8642-4097-A7C7-4CCA58B9F52A}"/>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6" name="组合 25">
            <a:extLst>
              <a:ext uri="{FF2B5EF4-FFF2-40B4-BE49-F238E27FC236}">
                <a16:creationId xmlns:a16="http://schemas.microsoft.com/office/drawing/2014/main" id="{B5D5EE87-157D-4877-8E5B-057CB87FBCA2}"/>
              </a:ext>
            </a:extLst>
          </p:cNvPr>
          <p:cNvGrpSpPr/>
          <p:nvPr/>
        </p:nvGrpSpPr>
        <p:grpSpPr>
          <a:xfrm>
            <a:off x="6789415" y="1760875"/>
            <a:ext cx="2023640" cy="1804638"/>
            <a:chOff x="3189015" y="1672109"/>
            <a:chExt cx="1776423" cy="1584176"/>
          </a:xfrm>
          <a:effectLst>
            <a:outerShdw blurRad="50800" dist="38100" dir="2700000" algn="tl" rotWithShape="0">
              <a:prstClr val="black">
                <a:alpha val="20000"/>
              </a:prstClr>
            </a:outerShdw>
          </a:effectLst>
        </p:grpSpPr>
        <p:sp>
          <p:nvSpPr>
            <p:cNvPr id="27" name="íṡľíḍè-Rectangle 17">
              <a:extLst>
                <a:ext uri="{FF2B5EF4-FFF2-40B4-BE49-F238E27FC236}">
                  <a16:creationId xmlns:a16="http://schemas.microsoft.com/office/drawing/2014/main"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8" name="文本框 27">
              <a:extLst>
                <a:ext uri="{FF2B5EF4-FFF2-40B4-BE49-F238E27FC236}">
                  <a16:creationId xmlns:a16="http://schemas.microsoft.com/office/drawing/2014/main" id="{CD33A36A-1B33-4C34-9689-4B288829BF96}"/>
                </a:ext>
              </a:extLst>
            </p:cNvPr>
            <p:cNvSpPr txBox="1"/>
            <p:nvPr/>
          </p:nvSpPr>
          <p:spPr>
            <a:xfrm>
              <a:off x="3597284" y="2640151"/>
              <a:ext cx="1235222" cy="351231"/>
            </a:xfrm>
            <a:prstGeom prst="rect">
              <a:avLst/>
            </a:prstGeom>
            <a:noFill/>
          </p:spPr>
          <p:txBody>
            <a:bodyPr wrap="square" rtlCol="0">
              <a:spAutoFit/>
              <a:scene3d>
                <a:camera prst="orthographicFront"/>
                <a:lightRig rig="threePt" dir="t"/>
              </a:scene3d>
              <a:sp3d contourW="12700"/>
            </a:bodyPr>
            <a:lstStyle/>
            <a:p>
              <a:pPr algn="ctr" fontAlgn="auto">
                <a:spcBef>
                  <a:spcPts val="0"/>
                </a:spcBef>
                <a:spcAft>
                  <a:spcPts val="0"/>
                </a:spcAft>
              </a:pPr>
              <a:r>
                <a:rPr lang="en-US" altLang="zh-CN" sz="2000" b="1" dirty="0" err="1">
                  <a:solidFill>
                    <a:prstClr val="white"/>
                  </a:solidFill>
                  <a:latin typeface="微软雅黑"/>
                  <a:ea typeface="微软雅黑"/>
                </a:rPr>
                <a:t>userinfo</a:t>
              </a:r>
              <a:endParaRPr lang="zh-CN" altLang="en-US" sz="2000" b="1" dirty="0">
                <a:solidFill>
                  <a:prstClr val="white"/>
                </a:solidFill>
                <a:latin typeface="微软雅黑"/>
                <a:ea typeface="微软雅黑"/>
              </a:endParaRPr>
            </a:p>
          </p:txBody>
        </p:sp>
        <p:grpSp>
          <p:nvGrpSpPr>
            <p:cNvPr id="29" name="Group 28">
              <a:extLst>
                <a:ext uri="{FF2B5EF4-FFF2-40B4-BE49-F238E27FC236}">
                  <a16:creationId xmlns:a16="http://schemas.microsoft.com/office/drawing/2014/main" id="{17BBEF1F-61D4-4F36-93A8-63F737808186}"/>
                </a:ext>
              </a:extLst>
            </p:cNvPr>
            <p:cNvGrpSpPr/>
            <p:nvPr/>
          </p:nvGrpSpPr>
          <p:grpSpPr>
            <a:xfrm>
              <a:off x="3820444" y="1953405"/>
              <a:ext cx="513562" cy="525502"/>
              <a:chOff x="2308225" y="2935287"/>
              <a:chExt cx="273050" cy="279400"/>
            </a:xfrm>
            <a:solidFill>
              <a:schemeClr val="bg1"/>
            </a:solidFill>
          </p:grpSpPr>
          <p:sp>
            <p:nvSpPr>
              <p:cNvPr id="30" name="Freeform: Shape 29">
                <a:extLst>
                  <a:ext uri="{FF2B5EF4-FFF2-40B4-BE49-F238E27FC236}">
                    <a16:creationId xmlns:a16="http://schemas.microsoft.com/office/drawing/2014/main" id="{A6F7DF60-6F78-4AB2-88F4-C192A78FFE3C}"/>
                  </a:ext>
                </a:extLst>
              </p:cNvPr>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1" name="Freeform: Shape 30">
                <a:extLst>
                  <a:ext uri="{FF2B5EF4-FFF2-40B4-BE49-F238E27FC236}">
                    <a16:creationId xmlns:a16="http://schemas.microsoft.com/office/drawing/2014/main" id="{B6949690-8CCE-41D4-87F4-078C081B52B5}"/>
                  </a:ext>
                </a:extLst>
              </p:cNvPr>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413163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p:cTn id="21" dur="500" fill="hold"/>
                                        <p:tgtEl>
                                          <p:spTgt spid="26"/>
                                        </p:tgtEl>
                                        <p:attrNameLst>
                                          <p:attrName>ppt_w</p:attrName>
                                        </p:attrNameLst>
                                      </p:cBhvr>
                                      <p:tavLst>
                                        <p:tav tm="0">
                                          <p:val>
                                            <p:fltVal val="0"/>
                                          </p:val>
                                        </p:tav>
                                        <p:tav tm="100000">
                                          <p:val>
                                            <p:strVal val="#ppt_w"/>
                                          </p:val>
                                        </p:tav>
                                      </p:tavLst>
                                    </p:anim>
                                    <p:anim calcmode="lin" valueType="num">
                                      <p:cBhvr>
                                        <p:cTn id="22" dur="500" fill="hold"/>
                                        <p:tgtEl>
                                          <p:spTgt spid="26"/>
                                        </p:tgtEl>
                                        <p:attrNameLst>
                                          <p:attrName>ppt_h</p:attrName>
                                        </p:attrNameLst>
                                      </p:cBhvr>
                                      <p:tavLst>
                                        <p:tav tm="0">
                                          <p:val>
                                            <p:fltVal val="0"/>
                                          </p:val>
                                        </p:tav>
                                        <p:tav tm="100000">
                                          <p:val>
                                            <p:strVal val="#ppt_h"/>
                                          </p:val>
                                        </p:tav>
                                      </p:tavLst>
                                    </p:anim>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172791" y="2896245"/>
            <a:ext cx="1080120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知识点九：十大</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安全威胁</a:t>
            </a:r>
          </a:p>
        </p:txBody>
      </p:sp>
    </p:spTree>
    <p:extLst>
      <p:ext uri="{BB962C8B-B14F-4D97-AF65-F5344CB8AC3E}">
        <p14:creationId xmlns:p14="http://schemas.microsoft.com/office/powerpoint/2010/main" val="211766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459894" y="837929"/>
            <a:ext cx="3938963" cy="474140"/>
            <a:chOff x="4459894" y="837929"/>
            <a:chExt cx="3938963" cy="474140"/>
          </a:xfrm>
        </p:grpSpPr>
        <p:cxnSp>
          <p:nvCxnSpPr>
            <p:cNvPr id="55" name="íślíḋè-Straight Connector 13">
              <a:extLst>
                <a:ext uri="{FF2B5EF4-FFF2-40B4-BE49-F238E27FC236}">
                  <a16:creationId xmlns:a16="http://schemas.microsoft.com/office/drawing/2014/main" id="{0BF07046-8558-4F68-A567-BFF83801B119}"/>
                </a:ext>
              </a:extLst>
            </p:cNvPr>
            <p:cNvCxnSpPr>
              <a:cxnSpLocks/>
            </p:cNvCxnSpPr>
            <p:nvPr/>
          </p:nvCxnSpPr>
          <p:spPr>
            <a:xfrm>
              <a:off x="4459894" y="1312069"/>
              <a:ext cx="393896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4459894" y="837929"/>
              <a:ext cx="3938963"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a:t>
              </a:r>
            </a:p>
          </p:txBody>
        </p:sp>
      </p:grpSp>
      <p:sp>
        <p:nvSpPr>
          <p:cNvPr id="98" name="矩形 97">
            <a:extLst>
              <a:ext uri="{FF2B5EF4-FFF2-40B4-BE49-F238E27FC236}">
                <a16:creationId xmlns:a16="http://schemas.microsoft.com/office/drawing/2014/main" id="{B6043767-DC6B-4254-9127-2CD5CBDB1CF9}"/>
              </a:ext>
            </a:extLst>
          </p:cNvPr>
          <p:cNvSpPr/>
          <p:nvPr/>
        </p:nvSpPr>
        <p:spPr>
          <a:xfrm>
            <a:off x="1532831" y="1452828"/>
            <a:ext cx="10099988" cy="1884427"/>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2010</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（开放</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软件安全项目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—Open Web Application Security Project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）发布的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应用十大安全威胁排名，排在前十位的安全风险依次为：</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注入、跨站脚本、遭破坏的身份认证和会话管理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伪造跨站请求</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、安全配置错误、不安全的加密存储、没有限制的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访问、传输层保护不足和未验证的重定向和转发。</a:t>
            </a:r>
          </a:p>
        </p:txBody>
      </p:sp>
      <p:sp>
        <p:nvSpPr>
          <p:cNvPr id="26" name="矩形: 圆角 25">
            <a:extLst>
              <a:ext uri="{FF2B5EF4-FFF2-40B4-BE49-F238E27FC236}">
                <a16:creationId xmlns:a16="http://schemas.microsoft.com/office/drawing/2014/main" id="{E546DF65-9E78-4A95-9651-F237CBFCC2F4}"/>
              </a:ext>
            </a:extLst>
          </p:cNvPr>
          <p:cNvSpPr/>
          <p:nvPr/>
        </p:nvSpPr>
        <p:spPr>
          <a:xfrm>
            <a:off x="1470504" y="5686171"/>
            <a:ext cx="10224641" cy="66557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注入、跨站脚本和跨站请求伪造将在第十一章介绍</a:t>
            </a:r>
          </a:p>
        </p:txBody>
      </p:sp>
      <p:grpSp>
        <p:nvGrpSpPr>
          <p:cNvPr id="27" name="组合 26">
            <a:extLst>
              <a:ext uri="{FF2B5EF4-FFF2-40B4-BE49-F238E27FC236}">
                <a16:creationId xmlns:a16="http://schemas.microsoft.com/office/drawing/2014/main" id="{9B57501C-84E8-486A-9654-290CB327F691}"/>
              </a:ext>
            </a:extLst>
          </p:cNvPr>
          <p:cNvGrpSpPr/>
          <p:nvPr/>
        </p:nvGrpSpPr>
        <p:grpSpPr>
          <a:xfrm>
            <a:off x="3099924" y="3729150"/>
            <a:ext cx="1622946" cy="1622946"/>
            <a:chOff x="2716147" y="2106202"/>
            <a:chExt cx="1622946" cy="1622946"/>
          </a:xfrm>
        </p:grpSpPr>
        <p:sp>
          <p:nvSpPr>
            <p:cNvPr id="28" name="is1ide-Oval 8">
              <a:extLst>
                <a:ext uri="{FF2B5EF4-FFF2-40B4-BE49-F238E27FC236}">
                  <a16:creationId xmlns:a16="http://schemas.microsoft.com/office/drawing/2014/main" id="{8D3CC6B9-C44B-4E3D-98BC-533A8D799123}"/>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9" name="组合 28">
              <a:extLst>
                <a:ext uri="{FF2B5EF4-FFF2-40B4-BE49-F238E27FC236}">
                  <a16:creationId xmlns:a16="http://schemas.microsoft.com/office/drawing/2014/main" id="{27630CE6-70FA-4427-93A5-BA852CC96EC1}"/>
                </a:ext>
              </a:extLst>
            </p:cNvPr>
            <p:cNvGrpSpPr/>
            <p:nvPr/>
          </p:nvGrpSpPr>
          <p:grpSpPr>
            <a:xfrm>
              <a:off x="2828972" y="2219027"/>
              <a:ext cx="1397296" cy="1397296"/>
              <a:chOff x="2696934" y="2774952"/>
              <a:chExt cx="1035027" cy="1035027"/>
            </a:xfrm>
          </p:grpSpPr>
          <p:sp>
            <p:nvSpPr>
              <p:cNvPr id="30" name="is1ide-Oval 8">
                <a:extLst>
                  <a:ext uri="{FF2B5EF4-FFF2-40B4-BE49-F238E27FC236}">
                    <a16:creationId xmlns:a16="http://schemas.microsoft.com/office/drawing/2014/main" id="{D1C2F2E2-6E2E-4BE9-9281-1C9DF96D5297}"/>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1" name="矩形 30">
                <a:extLst>
                  <a:ext uri="{FF2B5EF4-FFF2-40B4-BE49-F238E27FC236}">
                    <a16:creationId xmlns:a16="http://schemas.microsoft.com/office/drawing/2014/main" id="{35FF737C-D2DC-434E-B1E2-702024CDBA02}"/>
                  </a:ext>
                </a:extLst>
              </p:cNvPr>
              <p:cNvSpPr/>
              <p:nvPr/>
            </p:nvSpPr>
            <p:spPr>
              <a:xfrm>
                <a:off x="2908540" y="3144278"/>
                <a:ext cx="650261" cy="29637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注入</a:t>
                </a:r>
              </a:p>
            </p:txBody>
          </p:sp>
        </p:grpSp>
      </p:grpSp>
      <p:grpSp>
        <p:nvGrpSpPr>
          <p:cNvPr id="32" name="组合 31">
            <a:extLst>
              <a:ext uri="{FF2B5EF4-FFF2-40B4-BE49-F238E27FC236}">
                <a16:creationId xmlns:a16="http://schemas.microsoft.com/office/drawing/2014/main" id="{0AC7B6FB-43B6-4BC0-9D4A-E22072DCCD51}"/>
              </a:ext>
            </a:extLst>
          </p:cNvPr>
          <p:cNvGrpSpPr/>
          <p:nvPr/>
        </p:nvGrpSpPr>
        <p:grpSpPr>
          <a:xfrm>
            <a:off x="5448725" y="3729150"/>
            <a:ext cx="1622946" cy="1622946"/>
            <a:chOff x="2716147" y="2106202"/>
            <a:chExt cx="1622946" cy="1622946"/>
          </a:xfrm>
        </p:grpSpPr>
        <p:sp>
          <p:nvSpPr>
            <p:cNvPr id="33" name="is1ide-Oval 8">
              <a:extLst>
                <a:ext uri="{FF2B5EF4-FFF2-40B4-BE49-F238E27FC236}">
                  <a16:creationId xmlns:a16="http://schemas.microsoft.com/office/drawing/2014/main" id="{1A1169A6-F6D4-4108-A171-AF93EA59AF0F}"/>
                </a:ext>
              </a:extLst>
            </p:cNvPr>
            <p:cNvSpPr/>
            <p:nvPr/>
          </p:nvSpPr>
          <p:spPr>
            <a:xfrm>
              <a:off x="2716147" y="2106202"/>
              <a:ext cx="1622946" cy="1622946"/>
            </a:xfrm>
            <a:prstGeom prst="ellipse">
              <a:avLst/>
            </a:prstGeom>
            <a:noFill/>
            <a:ln w="12700" cap="flat">
              <a:solidFill>
                <a:srgbClr val="1092F1"/>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4" name="组合 33">
              <a:extLst>
                <a:ext uri="{FF2B5EF4-FFF2-40B4-BE49-F238E27FC236}">
                  <a16:creationId xmlns:a16="http://schemas.microsoft.com/office/drawing/2014/main" id="{9208D1CF-55B5-43C6-BEBE-1FCB2D3BCF9F}"/>
                </a:ext>
              </a:extLst>
            </p:cNvPr>
            <p:cNvGrpSpPr/>
            <p:nvPr/>
          </p:nvGrpSpPr>
          <p:grpSpPr>
            <a:xfrm>
              <a:off x="2828972" y="2219027"/>
              <a:ext cx="1397296" cy="1397296"/>
              <a:chOff x="2696934" y="2774952"/>
              <a:chExt cx="1035027" cy="1035027"/>
            </a:xfrm>
          </p:grpSpPr>
          <p:sp>
            <p:nvSpPr>
              <p:cNvPr id="35" name="is1ide-Oval 8">
                <a:extLst>
                  <a:ext uri="{FF2B5EF4-FFF2-40B4-BE49-F238E27FC236}">
                    <a16:creationId xmlns:a16="http://schemas.microsoft.com/office/drawing/2014/main" id="{8E20E065-4970-4378-9686-F7865E6B92CB}"/>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6" name="矩形 35">
                <a:extLst>
                  <a:ext uri="{FF2B5EF4-FFF2-40B4-BE49-F238E27FC236}">
                    <a16:creationId xmlns:a16="http://schemas.microsoft.com/office/drawing/2014/main" id="{AB2EFDE6-6528-44AB-A57E-F0230F69C279}"/>
                  </a:ext>
                </a:extLst>
              </p:cNvPr>
              <p:cNvSpPr/>
              <p:nvPr/>
            </p:nvSpPr>
            <p:spPr>
              <a:xfrm>
                <a:off x="2889315" y="3030287"/>
                <a:ext cx="650261"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跨站脚本</a:t>
                </a:r>
              </a:p>
            </p:txBody>
          </p:sp>
        </p:grpSp>
      </p:grpSp>
      <p:grpSp>
        <p:nvGrpSpPr>
          <p:cNvPr id="37" name="组合 36">
            <a:extLst>
              <a:ext uri="{FF2B5EF4-FFF2-40B4-BE49-F238E27FC236}">
                <a16:creationId xmlns:a16="http://schemas.microsoft.com/office/drawing/2014/main" id="{9CD5A3E3-673A-49D6-BF1D-7BB7F23D2DF0}"/>
              </a:ext>
            </a:extLst>
          </p:cNvPr>
          <p:cNvGrpSpPr/>
          <p:nvPr/>
        </p:nvGrpSpPr>
        <p:grpSpPr>
          <a:xfrm>
            <a:off x="7797526" y="3718520"/>
            <a:ext cx="1622946" cy="1622946"/>
            <a:chOff x="2716147" y="2106202"/>
            <a:chExt cx="1622946" cy="1622946"/>
          </a:xfrm>
        </p:grpSpPr>
        <p:sp>
          <p:nvSpPr>
            <p:cNvPr id="38" name="is1ide-Oval 8">
              <a:extLst>
                <a:ext uri="{FF2B5EF4-FFF2-40B4-BE49-F238E27FC236}">
                  <a16:creationId xmlns:a16="http://schemas.microsoft.com/office/drawing/2014/main" id="{FE80FEF3-68AE-4BEA-B2EB-C26D99639C13}"/>
                </a:ext>
              </a:extLst>
            </p:cNvPr>
            <p:cNvSpPr/>
            <p:nvPr/>
          </p:nvSpPr>
          <p:spPr>
            <a:xfrm>
              <a:off x="2716147" y="2106202"/>
              <a:ext cx="1622946" cy="1622946"/>
            </a:xfrm>
            <a:prstGeom prst="ellipse">
              <a:avLst/>
            </a:prstGeom>
            <a:noFill/>
            <a:ln w="12700" cap="flat">
              <a:solidFill>
                <a:srgbClr val="FFC000"/>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39" name="组合 38">
              <a:extLst>
                <a:ext uri="{FF2B5EF4-FFF2-40B4-BE49-F238E27FC236}">
                  <a16:creationId xmlns:a16="http://schemas.microsoft.com/office/drawing/2014/main" id="{71CEA7F1-7A90-410E-BB46-C07457B5C9E8}"/>
                </a:ext>
              </a:extLst>
            </p:cNvPr>
            <p:cNvGrpSpPr/>
            <p:nvPr/>
          </p:nvGrpSpPr>
          <p:grpSpPr>
            <a:xfrm>
              <a:off x="2828972" y="2219027"/>
              <a:ext cx="1397296" cy="1397296"/>
              <a:chOff x="2696934" y="2774952"/>
              <a:chExt cx="1035027" cy="1035027"/>
            </a:xfrm>
          </p:grpSpPr>
          <p:sp>
            <p:nvSpPr>
              <p:cNvPr id="40" name="is1ide-Oval 8">
                <a:extLst>
                  <a:ext uri="{FF2B5EF4-FFF2-40B4-BE49-F238E27FC236}">
                    <a16:creationId xmlns:a16="http://schemas.microsoft.com/office/drawing/2014/main" id="{67F295C8-18FA-4769-B0F4-D3FCF8FD7A5A}"/>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41" name="矩形 40">
                <a:extLst>
                  <a:ext uri="{FF2B5EF4-FFF2-40B4-BE49-F238E27FC236}">
                    <a16:creationId xmlns:a16="http://schemas.microsoft.com/office/drawing/2014/main" id="{96E9A50F-C121-4700-9B78-A026169DFBB9}"/>
                  </a:ext>
                </a:extLst>
              </p:cNvPr>
              <p:cNvSpPr/>
              <p:nvPr/>
            </p:nvSpPr>
            <p:spPr>
              <a:xfrm>
                <a:off x="2845705" y="3051103"/>
                <a:ext cx="737485"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跨站请求伪造</a:t>
                </a:r>
              </a:p>
            </p:txBody>
          </p:sp>
        </p:grpSp>
      </p:grpSp>
    </p:spTree>
    <p:extLst>
      <p:ext uri="{BB962C8B-B14F-4D97-AF65-F5344CB8AC3E}">
        <p14:creationId xmlns:p14="http://schemas.microsoft.com/office/powerpoint/2010/main" val="76315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500"/>
                            </p:stCondLst>
                            <p:childTnLst>
                              <p:par>
                                <p:cTn id="13" presetID="49" presetClass="entr" presetSubtype="0" decel="10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ppt_w</p:attrName>
                                        </p:attrNameLst>
                                      </p:cBhvr>
                                      <p:tavLst>
                                        <p:tav tm="0">
                                          <p:val>
                                            <p:fltVal val="0"/>
                                          </p:val>
                                        </p:tav>
                                        <p:tav tm="100000">
                                          <p:val>
                                            <p:strVal val="#ppt_w"/>
                                          </p:val>
                                        </p:tav>
                                      </p:tavLst>
                                    </p:anim>
                                    <p:anim calcmode="lin" valueType="num">
                                      <p:cBhvr>
                                        <p:cTn id="16" dur="500" fill="hold"/>
                                        <p:tgtEl>
                                          <p:spTgt spid="27"/>
                                        </p:tgtEl>
                                        <p:attrNameLst>
                                          <p:attrName>ppt_h</p:attrName>
                                        </p:attrNameLst>
                                      </p:cBhvr>
                                      <p:tavLst>
                                        <p:tav tm="0">
                                          <p:val>
                                            <p:fltVal val="0"/>
                                          </p:val>
                                        </p:tav>
                                        <p:tav tm="100000">
                                          <p:val>
                                            <p:strVal val="#ppt_h"/>
                                          </p:val>
                                        </p:tav>
                                      </p:tavLst>
                                    </p:anim>
                                    <p:anim calcmode="lin" valueType="num">
                                      <p:cBhvr>
                                        <p:cTn id="17" dur="500" fill="hold"/>
                                        <p:tgtEl>
                                          <p:spTgt spid="27"/>
                                        </p:tgtEl>
                                        <p:attrNameLst>
                                          <p:attrName>style.rotation</p:attrName>
                                        </p:attrNameLst>
                                      </p:cBhvr>
                                      <p:tavLst>
                                        <p:tav tm="0">
                                          <p:val>
                                            <p:fltVal val="360"/>
                                          </p:val>
                                        </p:tav>
                                        <p:tav tm="100000">
                                          <p:val>
                                            <p:fltVal val="0"/>
                                          </p:val>
                                        </p:tav>
                                      </p:tavLst>
                                    </p:anim>
                                    <p:animEffect transition="in" filter="fade">
                                      <p:cBhvr>
                                        <p:cTn id="18" dur="500"/>
                                        <p:tgtEl>
                                          <p:spTgt spid="27"/>
                                        </p:tgtEl>
                                      </p:cBhvr>
                                    </p:animEffect>
                                  </p:childTnLst>
                                </p:cTn>
                              </p:par>
                            </p:childTnLst>
                          </p:cTn>
                        </p:par>
                        <p:par>
                          <p:cTn id="19" fill="hold">
                            <p:stCondLst>
                              <p:cond delay="2000"/>
                            </p:stCondLst>
                            <p:childTnLst>
                              <p:par>
                                <p:cTn id="20" presetID="49" presetClass="entr" presetSubtype="0" decel="100000"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 calcmode="lin" valueType="num">
                                      <p:cBhvr>
                                        <p:cTn id="24" dur="500" fill="hold"/>
                                        <p:tgtEl>
                                          <p:spTgt spid="32"/>
                                        </p:tgtEl>
                                        <p:attrNameLst>
                                          <p:attrName>style.rotation</p:attrName>
                                        </p:attrNameLst>
                                      </p:cBhvr>
                                      <p:tavLst>
                                        <p:tav tm="0">
                                          <p:val>
                                            <p:fltVal val="360"/>
                                          </p:val>
                                        </p:tav>
                                        <p:tav tm="100000">
                                          <p:val>
                                            <p:fltVal val="0"/>
                                          </p:val>
                                        </p:tav>
                                      </p:tavLst>
                                    </p:anim>
                                    <p:animEffect transition="in" filter="fade">
                                      <p:cBhvr>
                                        <p:cTn id="25" dur="500"/>
                                        <p:tgtEl>
                                          <p:spTgt spid="32"/>
                                        </p:tgtEl>
                                      </p:cBhvr>
                                    </p:animEffect>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87184"/>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 遭破坏的身份认证和会话管理</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5" name="矩形: 对角圆角 4">
            <a:extLst>
              <a:ext uri="{FF2B5EF4-FFF2-40B4-BE49-F238E27FC236}">
                <a16:creationId xmlns:a16="http://schemas.microsoft.com/office/drawing/2014/main" id="{0DDD716C-D5A8-46D8-B184-BB1499990829}"/>
              </a:ext>
            </a:extLst>
          </p:cNvPr>
          <p:cNvSpPr/>
          <p:nvPr/>
        </p:nvSpPr>
        <p:spPr>
          <a:xfrm>
            <a:off x="1242827" y="1352877"/>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id="{924E254B-336F-48A0-A199-B06B27E5AC98}"/>
              </a:ext>
            </a:extLst>
          </p:cNvPr>
          <p:cNvSpPr/>
          <p:nvPr/>
        </p:nvSpPr>
        <p:spPr>
          <a:xfrm>
            <a:off x="1100783" y="2036954"/>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遭破坏的认证和会话管理”是指</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攻击者窃听了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用户访问</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时的用户名和密码，或者是用户的会话</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得到</a:t>
            </a:r>
            <a:r>
              <a:rPr lang="en-US" altLang="zh-CN" sz="24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或用户身份信息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，进而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冒充用户进行</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访问的过程</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本身是无状态的，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的每次访问请求都要带有个人凭证，</a:t>
            </a:r>
            <a:r>
              <a:rPr lang="en-US" altLang="zh-CN" sz="24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是用户访问请求的凭证。</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本身很容易在网络上被嗅探到，所以攻击者往往通过监听</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来实现进一步的攻击，这就是这种安全风险居高不下的重要原因，但这种形式的攻击主要针对身份认证和会话。</a:t>
            </a:r>
          </a:p>
        </p:txBody>
      </p:sp>
    </p:spTree>
    <p:extLst>
      <p:ext uri="{BB962C8B-B14F-4D97-AF65-F5344CB8AC3E}">
        <p14:creationId xmlns:p14="http://schemas.microsoft.com/office/powerpoint/2010/main" val="158153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52070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）密码的安全性</a:t>
            </a:r>
          </a:p>
        </p:txBody>
      </p:sp>
      <p:sp>
        <p:nvSpPr>
          <p:cNvPr id="4" name="矩形: 圆角 3">
            <a:extLst>
              <a:ext uri="{FF2B5EF4-FFF2-40B4-BE49-F238E27FC236}">
                <a16:creationId xmlns:a16="http://schemas.microsoft.com/office/drawing/2014/main" id="{14B2FE64-D821-4066-87FE-7BEFEE54EFE5}"/>
              </a:ext>
            </a:extLst>
          </p:cNvPr>
          <p:cNvSpPr/>
          <p:nvPr/>
        </p:nvSpPr>
        <p:spPr>
          <a:xfrm>
            <a:off x="1228591" y="1480029"/>
            <a:ext cx="10297144" cy="141621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密码（</a:t>
            </a:r>
            <a:r>
              <a:rPr lang="zh-CN" altLang="en-US" sz="2000" b="1" dirty="0">
                <a:solidFill>
                  <a:srgbClr val="FF0000"/>
                </a:solidFill>
                <a:latin typeface="微软雅黑" panose="020B0503020204020204" pitchFamily="34" charset="-122"/>
                <a:ea typeface="微软雅黑" panose="020B0503020204020204" pitchFamily="34" charset="-122"/>
              </a:rPr>
              <a:t>口令</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）是最常见的一种认证手段，持有正确密码的人被认为是可信的。使用密码进行认证的优点是成本低，认证过程实现简单</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缺点是密码认证是一种比较弱的安全手段，因而存在被猜解的可能。 </a:t>
            </a:r>
          </a:p>
        </p:txBody>
      </p:sp>
      <p:sp>
        <p:nvSpPr>
          <p:cNvPr id="7" name="矩形: 圆角 6">
            <a:extLst>
              <a:ext uri="{FF2B5EF4-FFF2-40B4-BE49-F238E27FC236}">
                <a16:creationId xmlns:a16="http://schemas.microsoft.com/office/drawing/2014/main" id="{17BB12F4-13AA-4D7F-9210-6016BC455549}"/>
              </a:ext>
            </a:extLst>
          </p:cNvPr>
          <p:cNvSpPr/>
          <p:nvPr/>
        </p:nvSpPr>
        <p:spPr>
          <a:xfrm>
            <a:off x="1244799" y="3112269"/>
            <a:ext cx="10297144" cy="2752229"/>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目前黑客们常用的破解密码手段，不是暴力破解，而是使用一些弱口令去尝试进行</a:t>
            </a:r>
            <a:r>
              <a:rPr lang="zh-CN" altLang="en-US" sz="2000" u="sng"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字典攻击破解</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，比如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123456</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admin</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等，同时猜解用户名，直到发现使用这些弱口令的账户为止。</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由于用户名往往是公开的信息，攻击者可以</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收集一份用户名的字典，</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这种攻击成本很低，然而效果却很好。密码的保存也有一些需要注意的地方，例如，密码必须使用不可逆的加密算法或者是单向散列函数算法进行加密后存储到数据库中。这可以最大程度地保证密码的私密性。 </a:t>
            </a:r>
          </a:p>
        </p:txBody>
      </p:sp>
    </p:spTree>
    <p:extLst>
      <p:ext uri="{BB962C8B-B14F-4D97-AF65-F5344CB8AC3E}">
        <p14:creationId xmlns:p14="http://schemas.microsoft.com/office/powerpoint/2010/main" val="411056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15359" y="952029"/>
            <a:ext cx="5256584"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）用户的认证必须通过加密信道进行传输</a:t>
            </a:r>
          </a:p>
        </p:txBody>
      </p:sp>
      <p:sp>
        <p:nvSpPr>
          <p:cNvPr id="6" name="矩形: 圆角 5">
            <a:extLst>
              <a:ext uri="{FF2B5EF4-FFF2-40B4-BE49-F238E27FC236}">
                <a16:creationId xmlns:a16="http://schemas.microsoft.com/office/drawing/2014/main" id="{4A6A21E1-7CB0-42DA-B5FA-BAC614E6956B}"/>
              </a:ext>
            </a:extLst>
          </p:cNvPr>
          <p:cNvSpPr/>
          <p:nvPr/>
        </p:nvSpPr>
        <p:spPr>
          <a:xfrm>
            <a:off x="1234604" y="1758058"/>
            <a:ext cx="10667661" cy="398832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在用户登录时，在用户输入用户名和密码后一般通过</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的方法进行传输</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，认证信息可通过不安全的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传递，也可通过加密的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有些网站在登录页面显示的是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，而事实上却是用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检测是否使用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的最简单方法就是使用网络嗅探工具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，如通过</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SnifferPro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Ethereal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嗅探数据包来判断是否加密。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83CD2828-E70B-4506-B610-EC903D7BA0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9708652" y="4079169"/>
            <a:ext cx="2673277" cy="2673277"/>
          </a:xfrm>
          <a:prstGeom prst="rect">
            <a:avLst/>
          </a:prstGeom>
        </p:spPr>
      </p:pic>
    </p:spTree>
    <p:extLst>
      <p:ext uri="{BB962C8B-B14F-4D97-AF65-F5344CB8AC3E}">
        <p14:creationId xmlns:p14="http://schemas.microsoft.com/office/powerpoint/2010/main" val="253722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&lt;head&gt;&lt;/head&gt;</a:t>
              </a:r>
            </a:p>
          </p:txBody>
        </p:sp>
      </p:grpSp>
      <p:sp>
        <p:nvSpPr>
          <p:cNvPr id="21" name="íṡľíḍè-Rectangle 17">
            <a:extLst>
              <a:ext uri="{FF2B5EF4-FFF2-40B4-BE49-F238E27FC236}">
                <a16:creationId xmlns:a16="http://schemas.microsoft.com/office/drawing/2014/main" id="{DF16C0EE-F047-4513-ABE9-3621ABC453F7}"/>
              </a:ext>
            </a:extLst>
          </p:cNvPr>
          <p:cNvSpPr/>
          <p:nvPr/>
        </p:nvSpPr>
        <p:spPr>
          <a:xfrm>
            <a:off x="1424819" y="2400261"/>
            <a:ext cx="10009112" cy="169148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个标记符分别表示头部信息的开始和结尾。</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头部中包含的标记是页面的标题、序言、说明等内容，它本身不作为内容来显示，但影响网页显示的效果</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。头部中最常用的标记符是标题标记符和</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meta</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标记符，其中</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标题标记符用于定义网页的标题，它的内容显示在网页窗口的标题栏中</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，网页标题可被浏览器用作书签和收藏清单。</a:t>
            </a: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&lt;head&gt;&lt;/head&gt;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id="{2B3CFB2C-5281-4F62-9C80-76D4A8EE959C}"/>
              </a:ext>
            </a:extLst>
          </p:cNvPr>
          <p:cNvSpPr/>
          <p:nvPr/>
        </p:nvSpPr>
        <p:spPr>
          <a:xfrm>
            <a:off x="1424819" y="4912469"/>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网页中显示的实际内容均包含在这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个正文标记符之间。正文标记符又称为实体标记。</a:t>
            </a:r>
          </a:p>
        </p:txBody>
      </p:sp>
      <p:sp>
        <p:nvSpPr>
          <p:cNvPr id="23" name="íṡľíḍè-Rectangle 17">
            <a:extLst>
              <a:ext uri="{FF2B5EF4-FFF2-40B4-BE49-F238E27FC236}">
                <a16:creationId xmlns:a16="http://schemas.microsoft.com/office/drawing/2014/main" id="{A5CAADFC-AF19-403A-8FDD-4CC67175A35D}"/>
              </a:ext>
            </a:extLst>
          </p:cNvPr>
          <p:cNvSpPr/>
          <p:nvPr/>
        </p:nvSpPr>
        <p:spPr>
          <a:xfrm>
            <a:off x="1424819" y="4328332"/>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&lt;body&gt;&lt;/body&gt;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24405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9913471-79C0-4B60-AFDA-9776520A54ED}"/>
              </a:ext>
            </a:extLst>
          </p:cNvPr>
          <p:cNvGrpSpPr/>
          <p:nvPr/>
        </p:nvGrpSpPr>
        <p:grpSpPr>
          <a:xfrm>
            <a:off x="884759" y="1600101"/>
            <a:ext cx="11089232" cy="4074279"/>
            <a:chOff x="1263230" y="1989440"/>
            <a:chExt cx="10332290" cy="3067045"/>
          </a:xfrm>
        </p:grpSpPr>
        <p:sp>
          <p:nvSpPr>
            <p:cNvPr id="10" name="矩形: 圆角 9">
              <a:extLst>
                <a:ext uri="{FF2B5EF4-FFF2-40B4-BE49-F238E27FC236}">
                  <a16:creationId xmlns:a16="http://schemas.microsoft.com/office/drawing/2014/main"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38C6252-55B6-42CE-98FC-347733AE6A0C}"/>
                </a:ext>
              </a:extLst>
            </p:cNvPr>
            <p:cNvSpPr/>
            <p:nvPr/>
          </p:nvSpPr>
          <p:spPr>
            <a:xfrm>
              <a:off x="1676847" y="2217244"/>
              <a:ext cx="9505056" cy="2571745"/>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l"/>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一旦在生命周期内被窃取，就等于账户失窃。</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是用户登录持有的认证凭证，因此黑客不需要再想办法通过用户名和密码进行登录，而是直接使用窃取的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与服务器进行交互。</a:t>
              </a:r>
            </a:p>
            <a:p>
              <a:pPr marL="342900" indent="-342900" algn="just">
                <a:lnSpc>
                  <a:spcPct val="150000"/>
                </a:lnSpc>
                <a:spcBef>
                  <a:spcPts val="0"/>
                </a:spcBef>
                <a:spcAft>
                  <a:spcPts val="0"/>
                </a:spcAft>
                <a:buFont typeface="Wingdings" panose="05000000000000000000" pitchFamily="2" charset="2"/>
                <a:buChar char="l"/>
              </a:pP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会话劫持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就是一种窃取用户</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后，使用该</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登录进入目标账户的攻击方法，此时攻击者实际上是利用了目标账户的有效</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SessionID</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是被保存在</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中，则这种攻击被称为</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劫持</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pSp>
      <p:pic>
        <p:nvPicPr>
          <p:cNvPr id="9" name="图片 8">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5133603"/>
            <a:ext cx="1944216" cy="1944216"/>
          </a:xfrm>
          <a:prstGeom prst="rect">
            <a:avLst/>
          </a:prstGeom>
        </p:spPr>
      </p:pic>
      <p:sp>
        <p:nvSpPr>
          <p:cNvPr id="11" name="矩形: 对角圆角 10">
            <a:extLst>
              <a:ext uri="{FF2B5EF4-FFF2-40B4-BE49-F238E27FC236}">
                <a16:creationId xmlns:a16="http://schemas.microsoft.com/office/drawing/2014/main" id="{427404CA-A8B9-4B0E-A2F7-A54AE9C44104}"/>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）会话劫持攻击</a:t>
            </a:r>
          </a:p>
        </p:txBody>
      </p:sp>
    </p:spTree>
    <p:extLst>
      <p:ext uri="{BB962C8B-B14F-4D97-AF65-F5344CB8AC3E}">
        <p14:creationId xmlns:p14="http://schemas.microsoft.com/office/powerpoint/2010/main" val="29944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808015"/>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id="{9AAE13CE-1947-4923-A3AF-FB715C24C469}"/>
              </a:ext>
            </a:extLst>
          </p:cNvPr>
          <p:cNvSpPr/>
          <p:nvPr/>
        </p:nvSpPr>
        <p:spPr>
          <a:xfrm>
            <a:off x="1028775" y="1712173"/>
            <a:ext cx="10369152" cy="3416320"/>
          </a:xfrm>
          <a:prstGeom prst="rect">
            <a:avLst/>
          </a:prstGeom>
        </p:spPr>
        <p:txBody>
          <a:bodyPr wrap="square">
            <a:spAutoFit/>
          </a:bodyPr>
          <a:lstStyle/>
          <a:p>
            <a:pPr marL="342900" indent="-342900">
              <a:lnSpc>
                <a:spcPct val="150000"/>
              </a:lnSpc>
              <a:buFont typeface="Wingdings" panose="05000000000000000000" pitchFamily="2" charset="2"/>
              <a:buChar char="l"/>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是有生命周期的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，当用户长时间未活动后，或者用户点击退出后，服务器将销毁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如果攻击者窃取了用户的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，并一直保持一个有效的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（比如间隔性地刷新页面，以使服务器认为这个用户仍然在活动），而服务器对于活动的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也一直不销毁，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攻击者就能通过此有效</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一直使用用户的账户，即成为一个</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永久的“后门”</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，这就是</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会话保持攻击。</a:t>
            </a:r>
          </a:p>
        </p:txBody>
      </p:sp>
      <p:pic>
        <p:nvPicPr>
          <p:cNvPr id="7" name="图片 6">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840461"/>
            <a:ext cx="1944216" cy="1944216"/>
          </a:xfrm>
          <a:prstGeom prst="rect">
            <a:avLst/>
          </a:prstGeom>
        </p:spPr>
      </p:pic>
    </p:spTree>
    <p:extLst>
      <p:ext uri="{BB962C8B-B14F-4D97-AF65-F5344CB8AC3E}">
        <p14:creationId xmlns:p14="http://schemas.microsoft.com/office/powerpoint/2010/main" val="20360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778010"/>
            <a:ext cx="252225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）会话保持攻击</a:t>
            </a:r>
          </a:p>
        </p:txBody>
      </p:sp>
      <p:sp>
        <p:nvSpPr>
          <p:cNvPr id="3" name="矩形 2">
            <a:extLst>
              <a:ext uri="{FF2B5EF4-FFF2-40B4-BE49-F238E27FC236}">
                <a16:creationId xmlns:a16="http://schemas.microsoft.com/office/drawing/2014/main" id="{9AAE13CE-1947-4923-A3AF-FB715C24C469}"/>
              </a:ext>
            </a:extLst>
          </p:cNvPr>
          <p:cNvSpPr/>
          <p:nvPr/>
        </p:nvSpPr>
        <p:spPr>
          <a:xfrm>
            <a:off x="1388815" y="1391323"/>
            <a:ext cx="10369152" cy="55399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下面一段代码，能保持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始终有效。</a:t>
            </a:r>
          </a:p>
        </p:txBody>
      </p:sp>
      <p:sp>
        <p:nvSpPr>
          <p:cNvPr id="4" name="矩形 3">
            <a:extLst>
              <a:ext uri="{FF2B5EF4-FFF2-40B4-BE49-F238E27FC236}">
                <a16:creationId xmlns:a16="http://schemas.microsoft.com/office/drawing/2014/main" id="{D632563C-DE02-49C5-BBFE-741F8AF3D3EB}"/>
              </a:ext>
            </a:extLst>
          </p:cNvPr>
          <p:cNvSpPr/>
          <p:nvPr/>
        </p:nvSpPr>
        <p:spPr>
          <a:xfrm>
            <a:off x="2111149" y="2000205"/>
            <a:ext cx="9142761" cy="3785652"/>
          </a:xfrm>
          <a:prstGeom prst="rect">
            <a:avLst/>
          </a:prstGeom>
          <a:solidFill>
            <a:srgbClr val="0050A3"/>
          </a:solidFill>
        </p:spPr>
        <p:txBody>
          <a:bodyPr wrap="square">
            <a:spAutoFit/>
          </a:bodyPr>
          <a:lstStyle/>
          <a:p>
            <a:pPr fontAlgn="auto">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var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=”http://bbs.example.com/</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index.php?sid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Window.setInterval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()”,6000);</a:t>
            </a:r>
            <a:r>
              <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按照指定的周期（以毫秒计）来调用函数或计算表达式</a:t>
            </a:r>
            <a:endParaRPr lang="en-US" altLang="zh-CN" sz="24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fontAlgn="auto">
              <a:spcBef>
                <a:spcPts val="0"/>
              </a:spcBef>
              <a:spcAft>
                <a:spcPts val="0"/>
              </a:spcAft>
              <a:defRPr/>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Fuction</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keepsid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Document.getElementById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(“a1”).</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+”&amp;time=”+</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Math.random</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&lt;/script&gt;</a:t>
            </a:r>
          </a:p>
          <a:p>
            <a:pPr fontAlgn="auto">
              <a:spcBef>
                <a:spcPts val="0"/>
              </a:spcBef>
              <a:spcAft>
                <a:spcPts val="0"/>
              </a:spcAft>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&lt;iframe id=”a1”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src</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=””&gt;&lt;/iframe&gt;</a:t>
            </a:r>
          </a:p>
        </p:txBody>
      </p:sp>
      <p:sp>
        <p:nvSpPr>
          <p:cNvPr id="8" name="矩形: 圆角 7">
            <a:extLst>
              <a:ext uri="{FF2B5EF4-FFF2-40B4-BE49-F238E27FC236}">
                <a16:creationId xmlns:a16="http://schemas.microsoft.com/office/drawing/2014/main" id="{4BC074DB-D050-4B40-91E4-5BADF398DC6F}"/>
              </a:ext>
            </a:extLst>
          </p:cNvPr>
          <p:cNvSpPr/>
          <p:nvPr/>
        </p:nvSpPr>
        <p:spPr>
          <a:xfrm>
            <a:off x="3044999" y="5920581"/>
            <a:ext cx="7679184" cy="82620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IFrame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内联框架被用来在当前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文档中嵌入另一个文档</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其原理就是不停地刷新页面，以保持</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不过期</a:t>
            </a:r>
            <a:endPar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6226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不安全的直接对象引用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5" name="矩形: 对角圆角 4">
            <a:extLst>
              <a:ext uri="{FF2B5EF4-FFF2-40B4-BE49-F238E27FC236}">
                <a16:creationId xmlns:a16="http://schemas.microsoft.com/office/drawing/2014/main" id="{0DDD716C-D5A8-46D8-B184-BB1499990829}"/>
              </a:ext>
            </a:extLst>
          </p:cNvPr>
          <p:cNvSpPr/>
          <p:nvPr/>
        </p:nvSpPr>
        <p:spPr>
          <a:xfrm>
            <a:off x="1242827" y="1424885"/>
            <a:ext cx="2088232"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）基本概念</a:t>
            </a:r>
          </a:p>
        </p:txBody>
      </p:sp>
      <p:sp>
        <p:nvSpPr>
          <p:cNvPr id="25" name="矩形: 圆角 24">
            <a:extLst>
              <a:ext uri="{FF2B5EF4-FFF2-40B4-BE49-F238E27FC236}">
                <a16:creationId xmlns:a16="http://schemas.microsoft.com/office/drawing/2014/main" id="{924E254B-336F-48A0-A199-B06B27E5AC98}"/>
              </a:ext>
            </a:extLst>
          </p:cNvPr>
          <p:cNvSpPr/>
          <p:nvPr/>
        </p:nvSpPr>
        <p:spPr>
          <a:xfrm>
            <a:off x="1100783" y="2108962"/>
            <a:ext cx="10979298" cy="432048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OWASP TOP 10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排名中居于第四位，它可以被归于访问控制一类威胁。</a:t>
            </a: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应用程序的开发人员将一些不应公开的对象引用直接暴露给用户，使得用户可以通过更改</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等操作直接引用对象</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indent="-342900">
              <a:lnSpc>
                <a:spcPct val="150000"/>
              </a:lnSpc>
              <a:buFont typeface="Wingdings" panose="05000000000000000000" pitchFamily="2" charset="2"/>
              <a:buChar char="l"/>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不安全的直接对象引用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用户通过更改</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等操作可以成功访问到未被授权的内容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。比如一个网站上的用户通过更改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可以访问到其他用户的私密信息和数据等。</a:t>
            </a:r>
          </a:p>
        </p:txBody>
      </p:sp>
    </p:spTree>
    <p:extLst>
      <p:ext uri="{BB962C8B-B14F-4D97-AF65-F5344CB8AC3E}">
        <p14:creationId xmlns:p14="http://schemas.microsoft.com/office/powerpoint/2010/main" val="110778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对角圆角 4">
            <a:extLst>
              <a:ext uri="{FF2B5EF4-FFF2-40B4-BE49-F238E27FC236}">
                <a16:creationId xmlns:a16="http://schemas.microsoft.com/office/drawing/2014/main" id="{0DDD716C-D5A8-46D8-B184-BB1499990829}"/>
              </a:ext>
            </a:extLst>
          </p:cNvPr>
          <p:cNvSpPr/>
          <p:nvPr/>
        </p:nvSpPr>
        <p:spPr>
          <a:xfrm>
            <a:off x="1244799" y="808015"/>
            <a:ext cx="4320480" cy="504054"/>
          </a:xfrm>
          <a:prstGeom prst="round2DiagRect">
            <a:avLst/>
          </a:prstGeom>
          <a:solidFill>
            <a:srgbClr val="0050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）不安全的直接对象引用的原理</a:t>
            </a:r>
          </a:p>
        </p:txBody>
      </p:sp>
      <p:sp>
        <p:nvSpPr>
          <p:cNvPr id="3" name="矩形 2">
            <a:extLst>
              <a:ext uri="{FF2B5EF4-FFF2-40B4-BE49-F238E27FC236}">
                <a16:creationId xmlns:a16="http://schemas.microsoft.com/office/drawing/2014/main" id="{9AAE13CE-1947-4923-A3AF-FB715C24C469}"/>
              </a:ext>
            </a:extLst>
          </p:cNvPr>
          <p:cNvSpPr/>
          <p:nvPr/>
        </p:nvSpPr>
        <p:spPr>
          <a:xfrm>
            <a:off x="1460823" y="3976365"/>
            <a:ext cx="10369152" cy="1754326"/>
          </a:xfrm>
          <a:prstGeom prst="rect">
            <a:avLst/>
          </a:prstGeom>
        </p:spPr>
        <p:txBody>
          <a:bodyPr wrap="square">
            <a:spAutoFit/>
          </a:bodyP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代码中通过一个</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未被验证的用户账号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来获取相关数据，在这样的情况下，攻击者可以通过在浏览器中简单修改“</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acct”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参数的值发送到不同的用户账号来获取信息。 </a:t>
            </a:r>
            <a:endPar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920923"/>
            <a:ext cx="1944216" cy="1944216"/>
          </a:xfrm>
          <a:prstGeom prst="rect">
            <a:avLst/>
          </a:prstGeom>
        </p:spPr>
      </p:pic>
      <p:sp>
        <p:nvSpPr>
          <p:cNvPr id="8" name="矩形 7">
            <a:extLst>
              <a:ext uri="{FF2B5EF4-FFF2-40B4-BE49-F238E27FC236}">
                <a16:creationId xmlns:a16="http://schemas.microsoft.com/office/drawing/2014/main" id="{D632563C-DE02-49C5-BBFE-741F8AF3D3EB}"/>
              </a:ext>
            </a:extLst>
          </p:cNvPr>
          <p:cNvSpPr/>
          <p:nvPr/>
        </p:nvSpPr>
        <p:spPr>
          <a:xfrm>
            <a:off x="1859122" y="1572065"/>
            <a:ext cx="9142761" cy="2308324"/>
          </a:xfrm>
          <a:prstGeom prst="rect">
            <a:avLst/>
          </a:prstGeom>
          <a:solidFill>
            <a:srgbClr val="0050A3"/>
          </a:solidFill>
        </p:spPr>
        <p:txBody>
          <a:bodyPr wrap="square">
            <a:spAutoFit/>
          </a:bodyPr>
          <a:lstStyle/>
          <a:p>
            <a:pPr fontAlgn="auto">
              <a:lnSpc>
                <a:spcPct val="150000"/>
              </a:lnSpc>
              <a:spcBef>
                <a:spcPts val="0"/>
              </a:spcBef>
              <a:spcAft>
                <a:spcPts val="0"/>
              </a:spcAft>
              <a:defRPr/>
            </a:pPr>
            <a:r>
              <a:rPr lang="en-US" altLang="zh-CN" sz="2400" dirty="0">
                <a:solidFill>
                  <a:schemeClr val="bg1"/>
                </a:solidFill>
                <a:latin typeface="Times New Roman" panose="02020603050405020304" pitchFamily="18" charset="0"/>
                <a:cs typeface="Times New Roman" panose="02020603050405020304" pitchFamily="18" charset="0"/>
              </a:rPr>
              <a:t>String query=”SELECT * FROM accts </a:t>
            </a:r>
            <a:r>
              <a:rPr lang="en-US" altLang="zh-CN" sz="2400" dirty="0">
                <a:solidFill>
                  <a:srgbClr val="FFFF00"/>
                </a:solidFill>
                <a:latin typeface="Times New Roman" panose="02020603050405020304" pitchFamily="18" charset="0"/>
                <a:cs typeface="Times New Roman" panose="02020603050405020304" pitchFamily="18" charset="0"/>
              </a:rPr>
              <a:t>WHERE account=?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PreparedStatement</a:t>
            </a:r>
            <a:r>
              <a:rPr lang="en-US" altLang="zh-CN" sz="2400" dirty="0">
                <a:solidFill>
                  <a:schemeClr val="bg1"/>
                </a:solidFill>
                <a:latin typeface="Times New Roman" panose="02020603050405020304" pitchFamily="18" charset="0"/>
                <a:cs typeface="Times New Roman" panose="02020603050405020304" pitchFamily="18" charset="0"/>
              </a:rPr>
              <a:t> </a:t>
            </a:r>
            <a:r>
              <a:rPr lang="en-US" altLang="zh-CN" sz="2400" dirty="0" err="1">
                <a:solidFill>
                  <a:schemeClr val="bg1"/>
                </a:solidFill>
                <a:latin typeface="Times New Roman" panose="02020603050405020304" pitchFamily="18" charset="0"/>
                <a:cs typeface="Times New Roman" panose="02020603050405020304" pitchFamily="18" charset="0"/>
              </a:rPr>
              <a:t>pstmt</a:t>
            </a:r>
            <a:r>
              <a:rPr lang="en-US" altLang="zh-CN" sz="2400" dirty="0">
                <a:solidFill>
                  <a:schemeClr val="bg1"/>
                </a:solidFill>
                <a:latin typeface="Times New Roman" panose="02020603050405020304" pitchFamily="18" charset="0"/>
                <a:cs typeface="Times New Roman" panose="02020603050405020304" pitchFamily="18" charset="0"/>
              </a:rPr>
              <a:t>=</a:t>
            </a:r>
            <a:r>
              <a:rPr lang="en-US" altLang="zh-CN" sz="2400" dirty="0" err="1">
                <a:solidFill>
                  <a:schemeClr val="bg1"/>
                </a:solidFill>
                <a:latin typeface="Times New Roman" panose="02020603050405020304" pitchFamily="18" charset="0"/>
                <a:cs typeface="Times New Roman" panose="02020603050405020304" pitchFamily="18" charset="0"/>
              </a:rPr>
              <a:t>connection.prepareStatement</a:t>
            </a:r>
            <a:r>
              <a:rPr lang="en-US" altLang="zh-CN" sz="2400" dirty="0">
                <a:solidFill>
                  <a:schemeClr val="bg1"/>
                </a:solidFill>
                <a:latin typeface="Times New Roman" panose="02020603050405020304" pitchFamily="18" charset="0"/>
                <a:cs typeface="Times New Roman" panose="02020603050405020304" pitchFamily="18" charset="0"/>
              </a:rPr>
              <a:t>(query, ...);</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pstmt.setString</a:t>
            </a:r>
            <a:r>
              <a:rPr lang="en-US" altLang="zh-CN" sz="2400" dirty="0">
                <a:solidFill>
                  <a:schemeClr val="bg1"/>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request.getParameter(“acct”)</a:t>
            </a:r>
            <a:r>
              <a:rPr lang="en-US" altLang="zh-CN" sz="2400" dirty="0">
                <a:solidFill>
                  <a:schemeClr val="bg1"/>
                </a:solidFill>
                <a:latin typeface="Times New Roman" panose="02020603050405020304" pitchFamily="18" charset="0"/>
                <a:cs typeface="Times New Roman" panose="02020603050405020304" pitchFamily="18" charset="0"/>
              </a:rPr>
              <a:t>);</a:t>
            </a:r>
          </a:p>
          <a:p>
            <a:pPr fontAlgn="auto">
              <a:lnSpc>
                <a:spcPct val="150000"/>
              </a:lnSpc>
              <a:spcBef>
                <a:spcPts val="0"/>
              </a:spcBef>
              <a:spcAft>
                <a:spcPts val="0"/>
              </a:spcAft>
              <a:defRPr/>
            </a:pPr>
            <a:r>
              <a:rPr lang="en-US" altLang="zh-CN" sz="2400" dirty="0" err="1">
                <a:solidFill>
                  <a:schemeClr val="bg1"/>
                </a:solidFill>
                <a:latin typeface="Times New Roman" panose="02020603050405020304" pitchFamily="18" charset="0"/>
                <a:cs typeface="Times New Roman" panose="02020603050405020304" pitchFamily="18" charset="0"/>
              </a:rPr>
              <a:t>ResultSet</a:t>
            </a:r>
            <a:r>
              <a:rPr lang="en-US" altLang="zh-CN" sz="2400" dirty="0">
                <a:solidFill>
                  <a:schemeClr val="bg1"/>
                </a:solidFill>
                <a:latin typeface="Times New Roman" panose="02020603050405020304" pitchFamily="18" charset="0"/>
                <a:cs typeface="Times New Roman" panose="02020603050405020304" pitchFamily="18" charset="0"/>
              </a:rPr>
              <a:t> results=</a:t>
            </a:r>
            <a:r>
              <a:rPr lang="en-US" altLang="zh-CN" sz="2400" dirty="0" err="1">
                <a:solidFill>
                  <a:schemeClr val="bg1"/>
                </a:solidFill>
                <a:latin typeface="Times New Roman" panose="02020603050405020304" pitchFamily="18" charset="0"/>
                <a:cs typeface="Times New Roman" panose="02020603050405020304" pitchFamily="18" charset="0"/>
              </a:rPr>
              <a:t>pstmt.executeQuery</a:t>
            </a:r>
            <a:r>
              <a:rPr lang="en-US" altLang="zh-CN"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883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1000"/>
                            </p:stCondLst>
                            <p:childTnLst>
                              <p:par>
                                <p:cTn id="9" presetID="2" presetClass="entr" presetSubtype="2" decel="6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1"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3" grpId="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668735" y="591989"/>
            <a:ext cx="5040559" cy="508861"/>
            <a:chOff x="1420106" y="1402730"/>
            <a:chExt cx="5040559"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安全配置错误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sp>
        <p:nvSpPr>
          <p:cNvPr id="25" name="矩形: 圆角 24">
            <a:extLst>
              <a:ext uri="{FF2B5EF4-FFF2-40B4-BE49-F238E27FC236}">
                <a16:creationId xmlns:a16="http://schemas.microsoft.com/office/drawing/2014/main" id="{924E254B-336F-48A0-A199-B06B27E5AC98}"/>
              </a:ext>
            </a:extLst>
          </p:cNvPr>
          <p:cNvSpPr/>
          <p:nvPr/>
        </p:nvSpPr>
        <p:spPr>
          <a:xfrm>
            <a:off x="1100783" y="1456085"/>
            <a:ext cx="10979298" cy="79208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举例：未能及时对软件进行更新，</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默认的用户名密码没有及时修改</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等等</a:t>
            </a:r>
          </a:p>
        </p:txBody>
      </p:sp>
      <p:grpSp>
        <p:nvGrpSpPr>
          <p:cNvPr id="9" name="组合 8">
            <a:extLst>
              <a:ext uri="{FF2B5EF4-FFF2-40B4-BE49-F238E27FC236}">
                <a16:creationId xmlns:a16="http://schemas.microsoft.com/office/drawing/2014/main" id="{E99E241B-4002-4B98-89C1-8A6F31F8AFDC}"/>
              </a:ext>
            </a:extLst>
          </p:cNvPr>
          <p:cNvGrpSpPr/>
          <p:nvPr/>
        </p:nvGrpSpPr>
        <p:grpSpPr>
          <a:xfrm>
            <a:off x="672683" y="2824237"/>
            <a:ext cx="5040559" cy="508861"/>
            <a:chOff x="1420106" y="1402730"/>
            <a:chExt cx="5040559" cy="508861"/>
          </a:xfrm>
          <a:effectLst>
            <a:outerShdw blurRad="50800" dist="38100" dir="2700000" algn="tl" rotWithShape="0">
              <a:prstClr val="black">
                <a:alpha val="20000"/>
              </a:prstClr>
            </a:outerShdw>
          </a:effectLst>
        </p:grpSpPr>
        <p:sp>
          <p:nvSpPr>
            <p:cNvPr id="1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不安全的加密存储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1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4" name="矩形: 圆角 24">
            <a:extLst>
              <a:ext uri="{FF2B5EF4-FFF2-40B4-BE49-F238E27FC236}">
                <a16:creationId xmlns:a16="http://schemas.microsoft.com/office/drawing/2014/main" id="{924E254B-336F-48A0-A199-B06B27E5AC98}"/>
              </a:ext>
            </a:extLst>
          </p:cNvPr>
          <p:cNvSpPr/>
          <p:nvPr/>
        </p:nvSpPr>
        <p:spPr>
          <a:xfrm>
            <a:off x="1104731" y="3688333"/>
            <a:ext cx="10979298" cy="259228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所谓不安全的加密存储指的是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应用系统</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没有对敏感性资料进行加密</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，或者采用的加密算法复杂度不高可以被轻易破解，或者加密所使用的密钥非常容易检测出来。</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举例：</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CSDN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网站泄密、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Facebook</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用户信息泄密等</a:t>
            </a:r>
          </a:p>
        </p:txBody>
      </p:sp>
    </p:spTree>
    <p:extLst>
      <p:ext uri="{BB962C8B-B14F-4D97-AF65-F5344CB8AC3E}">
        <p14:creationId xmlns:p14="http://schemas.microsoft.com/office/powerpoint/2010/main" val="111672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righ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0689" y="2093243"/>
            <a:ext cx="10443302" cy="1569660"/>
            <a:chOff x="4787367" y="2287258"/>
            <a:chExt cx="8427078" cy="1569660"/>
          </a:xfrm>
        </p:grpSpPr>
        <p:sp>
          <p:nvSpPr>
            <p:cNvPr id="14" name="六边形 13">
              <a:extLst>
                <a:ext uri="{FF2B5EF4-FFF2-40B4-BE49-F238E27FC236}">
                  <a16:creationId xmlns:a16="http://schemas.microsoft.com/office/drawing/2014/main" id="{72A76738-ACC9-4AF5-9D4A-1E41F804D578}"/>
                </a:ext>
              </a:extLst>
            </p:cNvPr>
            <p:cNvSpPr/>
            <p:nvPr/>
          </p:nvSpPr>
          <p:spPr>
            <a:xfrm>
              <a:off x="4787367" y="2470858"/>
              <a:ext cx="1373572" cy="1184479"/>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会话</a:t>
              </a:r>
              <a:endParaRPr lang="en-US" altLang="zh-CN"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劫持</a:t>
              </a: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773895" y="2287258"/>
              <a:ext cx="64405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是无状态协议，客户端和服务端并没有建立长连接。服务器为了识别用户连接，服务器会发送给客户端</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。如果传输层保护不足，攻击就可以通过嗅探的方法获取传输内容，提取</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SessionID</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，冒充受害者发送请求。</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35C1935A-C738-40F2-BBEB-DD17E5F1288C}"/>
              </a:ext>
            </a:extLst>
          </p:cNvPr>
          <p:cNvGrpSpPr/>
          <p:nvPr/>
        </p:nvGrpSpPr>
        <p:grpSpPr>
          <a:xfrm>
            <a:off x="1520640" y="4044305"/>
            <a:ext cx="9276180" cy="2308324"/>
            <a:chOff x="4777318" y="2125120"/>
            <a:chExt cx="8198968" cy="2308324"/>
          </a:xfrm>
        </p:grpSpPr>
        <p:sp>
          <p:nvSpPr>
            <p:cNvPr id="16" name="六边形 15">
              <a:extLst>
                <a:ext uri="{FF2B5EF4-FFF2-40B4-BE49-F238E27FC236}">
                  <a16:creationId xmlns:a16="http://schemas.microsoft.com/office/drawing/2014/main" id="{B8DEC9E8-4390-462F-ACFD-92E59FEA8397}"/>
                </a:ext>
              </a:extLst>
            </p:cNvPr>
            <p:cNvSpPr/>
            <p:nvPr/>
          </p:nvSpPr>
          <p:spPr>
            <a:xfrm>
              <a:off x="4777318" y="2475515"/>
              <a:ext cx="1383621" cy="1193145"/>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rPr>
                <a:t>中间人攻击</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62133" y="2125120"/>
              <a:ext cx="601415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中间人攻击</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(Man-in-the-middle attack)</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，即</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rPr>
                <a:t>MITM</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连接的目标是</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服务器，如果传输层保护不足，攻击者可以担任中间人的角色，在用户和</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服务器之间截获数据并在两者之间进行转发，使用户和服务器之间的整个通信过程暴露在攻击者面前。</a:t>
              </a: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05839" y="5248537"/>
            <a:ext cx="1715416" cy="1662143"/>
          </a:xfrm>
          <a:prstGeom prst="rect">
            <a:avLst/>
          </a:prstGeom>
        </p:spPr>
      </p:pic>
      <p:sp>
        <p:nvSpPr>
          <p:cNvPr id="3" name="矩形 2"/>
          <p:cNvSpPr/>
          <p:nvPr/>
        </p:nvSpPr>
        <p:spPr>
          <a:xfrm>
            <a:off x="1172791" y="1505521"/>
            <a:ext cx="7571303" cy="461665"/>
          </a:xfrm>
          <a:prstGeom prst="rect">
            <a:avLst/>
          </a:prstGeom>
        </p:spPr>
        <p:txBody>
          <a:bodyPr wrap="none">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当传输层没有进行安全保护时，会遇到下面的安全威胁</a:t>
            </a:r>
          </a:p>
        </p:txBody>
      </p:sp>
      <p:grpSp>
        <p:nvGrpSpPr>
          <p:cNvPr id="19" name="组合 18">
            <a:extLst>
              <a:ext uri="{FF2B5EF4-FFF2-40B4-BE49-F238E27FC236}">
                <a16:creationId xmlns:a16="http://schemas.microsoft.com/office/drawing/2014/main" id="{E99E241B-4002-4B98-89C1-8A6F31F8AFDC}"/>
              </a:ext>
            </a:extLst>
          </p:cNvPr>
          <p:cNvGrpSpPr/>
          <p:nvPr/>
        </p:nvGrpSpPr>
        <p:grpSpPr>
          <a:xfrm>
            <a:off x="1075022" y="679201"/>
            <a:ext cx="5040559" cy="508861"/>
            <a:chOff x="1420106" y="1402730"/>
            <a:chExt cx="5040559" cy="508861"/>
          </a:xfrm>
          <a:effectLst>
            <a:outerShdw blurRad="50800" dist="38100" dir="2700000" algn="tl" rotWithShape="0">
              <a:prstClr val="black">
                <a:alpha val="20000"/>
              </a:prstClr>
            </a:outerShdw>
          </a:effectLst>
        </p:grpSpPr>
        <p:sp>
          <p:nvSpPr>
            <p:cNvPr id="20" name="Round Same Side Corner Rectangle 29">
              <a:extLst>
                <a:ext uri="{FF2B5EF4-FFF2-40B4-BE49-F238E27FC236}">
                  <a16:creationId xmlns:a16="http://schemas.microsoft.com/office/drawing/2014/main" id="{96BFC555-EE41-4882-9E9C-F38302277955}"/>
                </a:ext>
              </a:extLst>
            </p:cNvPr>
            <p:cNvSpPr/>
            <p:nvPr/>
          </p:nvSpPr>
          <p:spPr>
            <a:xfrm rot="5400000">
              <a:off x="3973002" y="-576074"/>
              <a:ext cx="508859" cy="4466467"/>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2" name="Rectangle 62">
              <a:extLst>
                <a:ext uri="{FF2B5EF4-FFF2-40B4-BE49-F238E27FC236}">
                  <a16:creationId xmlns:a16="http://schemas.microsoft.com/office/drawing/2014/main" id="{60CBC169-D7C3-4AE3-A416-02D9691CFC6C}"/>
                </a:ext>
              </a:extLst>
            </p:cNvPr>
            <p:cNvSpPr/>
            <p:nvPr/>
          </p:nvSpPr>
          <p:spPr>
            <a:xfrm>
              <a:off x="1981950" y="1402731"/>
              <a:ext cx="43347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传输层保护不足</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2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spTree>
    <p:extLst>
      <p:ext uri="{BB962C8B-B14F-4D97-AF65-F5344CB8AC3E}">
        <p14:creationId xmlns:p14="http://schemas.microsoft.com/office/powerpoint/2010/main" val="40188101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p:tgtEl>
                                          <p:spTgt spid="19"/>
                                        </p:tgtEl>
                                        <p:attrNameLst>
                                          <p:attrName>ppt_x</p:attrName>
                                        </p:attrNameLst>
                                      </p:cBhvr>
                                      <p:tavLst>
                                        <p:tav tm="0">
                                          <p:val>
                                            <p:strVal val="#ppt_x-#ppt_w*1.125000"/>
                                          </p:val>
                                        </p:tav>
                                        <p:tav tm="100000">
                                          <p:val>
                                            <p:strVal val="#ppt_x"/>
                                          </p:val>
                                        </p:tav>
                                      </p:tavLst>
                                    </p:anim>
                                    <p:animEffect transition="in" filter="wipe(righ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599481"/>
            <a:ext cx="10657184" cy="2448892"/>
          </a:xfrm>
          <a:prstGeom prst="rect">
            <a:avLst/>
          </a:prstGeom>
          <a:noFill/>
        </p:spPr>
        <p:txBody>
          <a:bodyPr wrap="square" lIns="86376" tIns="43188" rIns="86376" bIns="43188" rtlCol="0">
            <a:spAutoFit/>
          </a:bodyPr>
          <a:lstStyle/>
          <a:p>
            <a:pPr algn="just">
              <a:lnSpc>
                <a:spcPct val="13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一种直译式脚本语言，它的解释器被称为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引擎，为浏览器的一部分，广泛用于客户端的脚本语言，最早是在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（标准通用标记语言下的一个应用）网页上使用，用来给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网页增加动态功能。</a:t>
            </a:r>
          </a:p>
          <a:p>
            <a:pPr algn="just">
              <a:lnSpc>
                <a:spcPct val="13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是一种属于网络的脚本语言，已经被广泛用于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应用开发，常用来为网页添加各式各样的动态功能</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为用户提供更流畅美观的浏览效果。通常</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脚本是通过嵌入在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中来实现自身的功能的。</a:t>
            </a:r>
          </a:p>
        </p:txBody>
      </p:sp>
      <p:grpSp>
        <p:nvGrpSpPr>
          <p:cNvPr id="24" name="组合 23">
            <a:extLst>
              <a:ext uri="{FF2B5EF4-FFF2-40B4-BE49-F238E27FC236}">
                <a16:creationId xmlns:a16="http://schemas.microsoft.com/office/drawing/2014/main" id="{5562CF40-2D96-4FC6-A8A8-B15B679E7162}"/>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id="{83747AF4-6C15-4750-9E6F-2491A111BD3B}"/>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id="{95C6D672-43A5-4ABB-93F6-84F80E01D401}"/>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id="{DC7BDC5A-25A7-4E5E-A434-10931BAF068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Javascript</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id="{C5A4600C-45FC-4E6E-8E41-A137A217248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5" name="组合 4">
            <a:extLst>
              <a:ext uri="{FF2B5EF4-FFF2-40B4-BE49-F238E27FC236}">
                <a16:creationId xmlns:a16="http://schemas.microsoft.com/office/drawing/2014/main" id="{62ABEB29-8D81-425F-9E63-8C6B29C216B1}"/>
              </a:ext>
            </a:extLst>
          </p:cNvPr>
          <p:cNvGrpSpPr/>
          <p:nvPr/>
        </p:nvGrpSpPr>
        <p:grpSpPr>
          <a:xfrm>
            <a:off x="5072839" y="3832349"/>
            <a:ext cx="2713071" cy="2713069"/>
            <a:chOff x="5072839" y="3760341"/>
            <a:chExt cx="2713071" cy="2713069"/>
          </a:xfrm>
        </p:grpSpPr>
        <p:grpSp>
          <p:nvGrpSpPr>
            <p:cNvPr id="3" name="组合 2">
              <a:extLst>
                <a:ext uri="{FF2B5EF4-FFF2-40B4-BE49-F238E27FC236}">
                  <a16:creationId xmlns:a16="http://schemas.microsoft.com/office/drawing/2014/main" id="{7805053A-AACD-4B5A-858A-F41755159678}"/>
                </a:ext>
              </a:extLst>
            </p:cNvPr>
            <p:cNvGrpSpPr/>
            <p:nvPr/>
          </p:nvGrpSpPr>
          <p:grpSpPr>
            <a:xfrm>
              <a:off x="5072839" y="3760341"/>
              <a:ext cx="2713071" cy="2713069"/>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9" name="KSO_Shape">
              <a:extLst>
                <a:ext uri="{FF2B5EF4-FFF2-40B4-BE49-F238E27FC236}">
                  <a16:creationId xmlns:a16="http://schemas.microsoft.com/office/drawing/2014/main" id="{58022A77-CEA6-4E74-8B31-13D4F52CCB8D}"/>
                </a:ext>
              </a:extLst>
            </p:cNvPr>
            <p:cNvSpPr/>
            <p:nvPr/>
          </p:nvSpPr>
          <p:spPr>
            <a:xfrm>
              <a:off x="6108561" y="4798413"/>
              <a:ext cx="664617" cy="63692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51831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35C1935A-C738-40F2-BBEB-DD17E5F1288C}"/>
              </a:ext>
            </a:extLst>
          </p:cNvPr>
          <p:cNvGrpSpPr/>
          <p:nvPr/>
        </p:nvGrpSpPr>
        <p:grpSpPr>
          <a:xfrm>
            <a:off x="1532831" y="4037084"/>
            <a:ext cx="8640960" cy="1569660"/>
            <a:chOff x="4933525" y="2509901"/>
            <a:chExt cx="8640960" cy="1569660"/>
          </a:xfrm>
        </p:grpSpPr>
        <p:sp>
          <p:nvSpPr>
            <p:cNvPr id="16" name="六边形 15">
              <a:extLst>
                <a:ext uri="{FF2B5EF4-FFF2-40B4-BE49-F238E27FC236}">
                  <a16:creationId xmlns:a16="http://schemas.microsoft.com/office/drawing/2014/main"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日常用途</a:t>
              </a:r>
            </a:p>
          </p:txBody>
        </p:sp>
        <p:sp>
          <p:nvSpPr>
            <p:cNvPr id="17" name="文本框 7">
              <a:extLst>
                <a:ext uri="{FF2B5EF4-FFF2-40B4-BE49-F238E27FC236}">
                  <a16:creationId xmlns:a16="http://schemas.microsoft.com/office/drawing/2014/main" id="{7D3D2013-828A-4DCC-8760-E3EC4A80B3B0}"/>
                </a:ext>
              </a:extLst>
            </p:cNvPr>
            <p:cNvSpPr txBox="1">
              <a:spLocks noChangeArrowheads="1"/>
            </p:cNvSpPr>
            <p:nvPr/>
          </p:nvSpPr>
          <p:spPr bwMode="auto">
            <a:xfrm>
              <a:off x="6984268" y="2509901"/>
              <a:ext cx="65902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嵌入动态文本于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页面、对浏览器事件做出响应、读写</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元素、在数据被提交到服务器之前验证数据、检测访客的浏览器信息、控制</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，包括创建和修改等。 </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id="{37EC88BE-C6FA-4B64-AB58-5ED13B1B2027}"/>
              </a:ext>
            </a:extLst>
          </p:cNvPr>
          <p:cNvGrpSpPr/>
          <p:nvPr/>
        </p:nvGrpSpPr>
        <p:grpSpPr>
          <a:xfrm>
            <a:off x="4029520" y="837929"/>
            <a:ext cx="4799713" cy="474140"/>
            <a:chOff x="4805006" y="837929"/>
            <a:chExt cx="3248738" cy="474140"/>
          </a:xfrm>
        </p:grpSpPr>
        <p:cxnSp>
          <p:nvCxnSpPr>
            <p:cNvPr id="19" name="íślíḋè-Straight Connector 13">
              <a:extLst>
                <a:ext uri="{FF2B5EF4-FFF2-40B4-BE49-F238E27FC236}">
                  <a16:creationId xmlns:a16="http://schemas.microsoft.com/office/drawing/2014/main" id="{929229E6-A7F7-441A-87C3-0B0B48C5DD0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2E1AD21-1071-4851-A2D0-69D02E23B6EF}"/>
                </a:ext>
              </a:extLst>
            </p:cNvPr>
            <p:cNvSpPr/>
            <p:nvPr/>
          </p:nvSpPr>
          <p:spPr>
            <a:xfrm>
              <a:off x="4805006" y="837929"/>
              <a:ext cx="3248738"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脚本语言同其他语言一样</a:t>
              </a:r>
            </a:p>
          </p:txBody>
        </p:sp>
      </p:grpSp>
      <p:grpSp>
        <p:nvGrpSpPr>
          <p:cNvPr id="2" name="组合 1">
            <a:extLst>
              <a:ext uri="{FF2B5EF4-FFF2-40B4-BE49-F238E27FC236}">
                <a16:creationId xmlns:a16="http://schemas.microsoft.com/office/drawing/2014/main" id="{D51500AF-1181-403A-A080-F65BDE05B41C}"/>
              </a:ext>
            </a:extLst>
          </p:cNvPr>
          <p:cNvGrpSpPr/>
          <p:nvPr/>
        </p:nvGrpSpPr>
        <p:grpSpPr>
          <a:xfrm>
            <a:off x="1532831" y="1734245"/>
            <a:ext cx="8928992" cy="1938992"/>
            <a:chOff x="1532831" y="1734245"/>
            <a:chExt cx="8928992" cy="1938992"/>
          </a:xfrm>
        </p:grpSpPr>
        <p:grpSp>
          <p:nvGrpSpPr>
            <p:cNvPr id="9" name="组合 8">
              <a:extLst>
                <a:ext uri="{FF2B5EF4-FFF2-40B4-BE49-F238E27FC236}">
                  <a16:creationId xmlns:a16="http://schemas.microsoft.com/office/drawing/2014/main" id="{0D98A0A7-16A2-492D-A55A-19B5647E7119}"/>
                </a:ext>
              </a:extLst>
            </p:cNvPr>
            <p:cNvGrpSpPr/>
            <p:nvPr/>
          </p:nvGrpSpPr>
          <p:grpSpPr>
            <a:xfrm>
              <a:off x="1532831" y="1734245"/>
              <a:ext cx="8928992" cy="1938992"/>
              <a:chOff x="4933525" y="2102592"/>
              <a:chExt cx="8928992" cy="1938992"/>
            </a:xfrm>
          </p:grpSpPr>
          <p:sp>
            <p:nvSpPr>
              <p:cNvPr id="14" name="六边形 13">
                <a:extLst>
                  <a:ext uri="{FF2B5EF4-FFF2-40B4-BE49-F238E27FC236}">
                    <a16:creationId xmlns:a16="http://schemas.microsoft.com/office/drawing/2014/main"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id="{27D28173-21BD-44A9-8B20-1EA8EF69418B}"/>
                  </a:ext>
                </a:extLst>
              </p:cNvPr>
              <p:cNvSpPr txBox="1">
                <a:spLocks noChangeArrowheads="1"/>
              </p:cNvSpPr>
              <p:nvPr/>
            </p:nvSpPr>
            <p:spPr bwMode="auto">
              <a:xfrm>
                <a:off x="6984268" y="2102592"/>
                <a:ext cx="68782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有它自身的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基本数据类型，表达式和算术运算符及程序的基本程序框架</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Javascript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提供了四种基本的数据类型和两种特殊数据类型用来处理数据和文字。而变量提供存放信息的地方，表达式则可以完成较复杂的信息处理。</a:t>
                </a:r>
              </a:p>
            </p:txBody>
          </p:sp>
          <p:cxnSp>
            <p:nvCxnSpPr>
              <p:cNvPr id="12" name="直接连接符 11">
                <a:extLst>
                  <a:ext uri="{FF2B5EF4-FFF2-40B4-BE49-F238E27FC236}">
                    <a16:creationId xmlns:a16="http://schemas.microsoft.com/office/drawing/2014/main"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KSO_Shape">
              <a:extLst>
                <a:ext uri="{FF2B5EF4-FFF2-40B4-BE49-F238E27FC236}">
                  <a16:creationId xmlns:a16="http://schemas.microsoft.com/office/drawing/2014/main" id="{DD97AC77-CF1F-4194-BA7E-F8E955F7516C}"/>
                </a:ext>
              </a:extLst>
            </p:cNvPr>
            <p:cNvSpPr>
              <a:spLocks/>
            </p:cNvSpPr>
            <p:nvPr/>
          </p:nvSpPr>
          <p:spPr bwMode="auto">
            <a:xfrm>
              <a:off x="1807841" y="2492196"/>
              <a:ext cx="693586" cy="423088"/>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153372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6764</Words>
  <Application>Microsoft Office PowerPoint</Application>
  <PresentationFormat>自定义</PresentationFormat>
  <Paragraphs>540</Paragraphs>
  <Slides>76</Slides>
  <Notes>76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2023-06-14T15:04:36Z</dcterms:modified>
</cp:coreProperties>
</file>