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9"/>
  </p:notesMasterIdLst>
  <p:handoutMasterIdLst>
    <p:handoutMasterId r:id="rId40"/>
  </p:handoutMasterIdLst>
  <p:sldIdLst>
    <p:sldId id="9228" r:id="rId2"/>
    <p:sldId id="9297" r:id="rId3"/>
    <p:sldId id="9230" r:id="rId4"/>
    <p:sldId id="9273" r:id="rId5"/>
    <p:sldId id="9274" r:id="rId6"/>
    <p:sldId id="9308" r:id="rId7"/>
    <p:sldId id="9219" r:id="rId8"/>
    <p:sldId id="9309" r:id="rId9"/>
    <p:sldId id="9232" r:id="rId10"/>
    <p:sldId id="9310" r:id="rId11"/>
    <p:sldId id="9311" r:id="rId12"/>
    <p:sldId id="9312" r:id="rId13"/>
    <p:sldId id="9313" r:id="rId14"/>
    <p:sldId id="9314" r:id="rId15"/>
    <p:sldId id="9315" r:id="rId16"/>
    <p:sldId id="9316" r:id="rId17"/>
    <p:sldId id="9231" r:id="rId18"/>
    <p:sldId id="9229" r:id="rId19"/>
    <p:sldId id="9276" r:id="rId20"/>
    <p:sldId id="9277" r:id="rId21"/>
    <p:sldId id="9278" r:id="rId22"/>
    <p:sldId id="9233" r:id="rId23"/>
    <p:sldId id="9279" r:id="rId24"/>
    <p:sldId id="9280" r:id="rId25"/>
    <p:sldId id="9281" r:id="rId26"/>
    <p:sldId id="9282" r:id="rId27"/>
    <p:sldId id="9283" r:id="rId28"/>
    <p:sldId id="9218" r:id="rId29"/>
    <p:sldId id="9298" r:id="rId30"/>
    <p:sldId id="9299" r:id="rId31"/>
    <p:sldId id="9300" r:id="rId32"/>
    <p:sldId id="9301" r:id="rId33"/>
    <p:sldId id="9302" r:id="rId34"/>
    <p:sldId id="9303" r:id="rId35"/>
    <p:sldId id="9304" r:id="rId36"/>
    <p:sldId id="9305" r:id="rId37"/>
    <p:sldId id="9306" r:id="rId38"/>
  </p:sldIdLst>
  <p:sldSz cx="12858750"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76340" autoAdjust="0"/>
  </p:normalViewPr>
  <p:slideViewPr>
    <p:cSldViewPr>
      <p:cViewPr varScale="1">
        <p:scale>
          <a:sx n="51" d="100"/>
          <a:sy n="51" d="100"/>
        </p:scale>
        <p:origin x="1161" y="3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2021/3/4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2021/3/4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先说说课程来由、未来调整规划、教材的事情；百项事宜</a:t>
            </a:r>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64458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1568471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285638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932520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026700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72295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050338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下面就来探究一下高级语言中函数的调用和递归等性质是怎样通过</a:t>
            </a:r>
            <a:r>
              <a:rPr lang="zh-CN" altLang="en-US" sz="1200" kern="1200" dirty="0">
                <a:solidFill>
                  <a:schemeClr val="tx1"/>
                </a:solidFill>
                <a:effectLst/>
                <a:latin typeface="+mn-lt"/>
                <a:ea typeface="+mn-ea"/>
                <a:cs typeface="+mn-cs"/>
              </a:rPr>
              <a:t>内存结构，特别是</a:t>
            </a:r>
            <a:r>
              <a:rPr lang="zh-CN" altLang="zh-CN" sz="1200" kern="1200" dirty="0">
                <a:solidFill>
                  <a:schemeClr val="tx1"/>
                </a:solidFill>
                <a:effectLst/>
                <a:latin typeface="+mn-lt"/>
                <a:ea typeface="+mn-ea"/>
                <a:cs typeface="+mn-cs"/>
              </a:rPr>
              <a:t>系统栈巧妙实现的。</a:t>
            </a:r>
            <a:r>
              <a:rPr lang="zh-CN" altLang="en-US" sz="1200" kern="1200" dirty="0">
                <a:solidFill>
                  <a:schemeClr val="tx1"/>
                </a:solidFill>
                <a:effectLst/>
                <a:latin typeface="+mn-lt"/>
                <a:ea typeface="+mn-ea"/>
                <a:cs typeface="+mn-cs"/>
              </a:rPr>
              <a:t>来看一个例子：</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17755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t>（</a:t>
            </a:r>
            <a:r>
              <a:rPr lang="zh-CN" altLang="en-US" sz="1400" b="1" dirty="0"/>
              <a:t>继续</a:t>
            </a:r>
            <a:r>
              <a:rPr lang="zh-CN" altLang="en-US" sz="1400" dirty="0"/>
              <a:t>）</a:t>
            </a:r>
            <a:r>
              <a:rPr lang="zh-CN" altLang="zh-CN" sz="1400" kern="1200" dirty="0">
                <a:solidFill>
                  <a:schemeClr val="tx1"/>
                </a:solidFill>
                <a:effectLst/>
                <a:latin typeface="+mn-lt"/>
                <a:ea typeface="+mn-ea"/>
                <a:cs typeface="+mn-cs"/>
              </a:rPr>
              <a:t>在所生成的可执行文件中，代码是以函数为单元进行存储，但根据操作系统的不同、编译器和编译选项的不同，</a:t>
            </a:r>
            <a:r>
              <a:rPr lang="zh-CN" altLang="en-US" sz="1400" b="1" dirty="0"/>
              <a:t>同一文件不同函数的代码</a:t>
            </a:r>
            <a:r>
              <a:rPr lang="zh-CN" altLang="en-US" sz="1400" dirty="0"/>
              <a:t>在内存代码区中的分布</a:t>
            </a:r>
            <a:r>
              <a:rPr lang="zh-CN" altLang="en-US" sz="1400" b="1" dirty="0"/>
              <a:t>可能相邻，也可能相离甚远</a:t>
            </a:r>
            <a:r>
              <a:rPr lang="zh-CN" altLang="en-US" sz="1400" dirty="0"/>
              <a:t>；可能先后有序，也可能无序；可以简单地把它们在内存代码区中的分布位置理解成是散乱无关的。</a:t>
            </a:r>
            <a:endParaRPr lang="en-US" altLang="zh-CN" sz="1400" dirty="0"/>
          </a:p>
          <a:p>
            <a:r>
              <a:rPr lang="en-US" altLang="zh-CN" sz="1400" dirty="0"/>
              <a:t> </a:t>
            </a:r>
            <a:r>
              <a:rPr lang="zh-CN" altLang="en-US" sz="1400" dirty="0"/>
              <a:t>当</a:t>
            </a:r>
            <a:r>
              <a:rPr lang="en-US" altLang="zh-CN" sz="1400" dirty="0"/>
              <a:t>CPU</a:t>
            </a:r>
            <a:r>
              <a:rPr lang="zh-CN" altLang="en-US" sz="1400" dirty="0"/>
              <a:t>在执行调用</a:t>
            </a:r>
            <a:r>
              <a:rPr lang="en-US" altLang="zh-CN" sz="1400" dirty="0" err="1"/>
              <a:t>func_A</a:t>
            </a:r>
            <a:r>
              <a:rPr lang="zh-CN" altLang="en-US" sz="1400" dirty="0"/>
              <a:t>函数的时候，会从代码区中</a:t>
            </a:r>
            <a:r>
              <a:rPr lang="en-US" altLang="zh-CN" sz="1400" dirty="0"/>
              <a:t>main</a:t>
            </a:r>
            <a:r>
              <a:rPr lang="zh-CN" altLang="en-US" sz="1400" dirty="0"/>
              <a:t>函数对应的机器指令的区域跳转到</a:t>
            </a:r>
            <a:r>
              <a:rPr lang="en-US" altLang="zh-CN" sz="1400" dirty="0" err="1"/>
              <a:t>func_A</a:t>
            </a:r>
            <a:r>
              <a:rPr lang="zh-CN" altLang="en-US" sz="1400" dirty="0"/>
              <a:t>函数对应的机器指令区域，在那里取指并执行；</a:t>
            </a:r>
            <a:r>
              <a:rPr lang="en-US" altLang="zh-CN" sz="1400" dirty="0"/>
              <a:t/>
            </a:r>
            <a:br>
              <a:rPr lang="en-US" altLang="zh-CN" sz="1400" dirty="0"/>
            </a:br>
            <a:r>
              <a:rPr lang="zh-CN" altLang="en-US" sz="1400" dirty="0"/>
              <a:t>当</a:t>
            </a:r>
            <a:r>
              <a:rPr lang="en-US" altLang="zh-CN" sz="1400" dirty="0" err="1"/>
              <a:t>func_A</a:t>
            </a:r>
            <a:r>
              <a:rPr lang="zh-CN" altLang="en-US" sz="1400" dirty="0"/>
              <a:t>函数执行完毕，需要返回的时候，又会跳到</a:t>
            </a:r>
            <a:r>
              <a:rPr lang="en-US" altLang="zh-CN" sz="1400" dirty="0"/>
              <a:t>main</a:t>
            </a:r>
            <a:r>
              <a:rPr lang="zh-CN" altLang="en-US" sz="1400" dirty="0"/>
              <a:t>函数对应的指令区域，紧接着调用</a:t>
            </a:r>
            <a:r>
              <a:rPr lang="en-US" altLang="zh-CN" sz="1400" dirty="0" err="1"/>
              <a:t>func_A</a:t>
            </a:r>
            <a:r>
              <a:rPr lang="zh-CN" altLang="en-US" sz="1400" dirty="0"/>
              <a:t>后面的指令继续执行</a:t>
            </a:r>
            <a:r>
              <a:rPr lang="en-US" altLang="zh-CN" sz="1400" dirty="0"/>
              <a:t>main</a:t>
            </a:r>
            <a:r>
              <a:rPr lang="zh-CN" altLang="en-US" sz="1400" dirty="0"/>
              <a:t>函数的代码。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48809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zh-CN" sz="1400" kern="1200" dirty="0">
                <a:solidFill>
                  <a:schemeClr val="tx1"/>
                </a:solidFill>
                <a:effectLst/>
                <a:latin typeface="+mn-lt"/>
                <a:ea typeface="+mn-ea"/>
                <a:cs typeface="+mn-cs"/>
              </a:rPr>
              <a:t>那么</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是怎么知道要去</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的代码区取指，在执行完</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后又是怎么知道跳回到</a:t>
            </a:r>
            <a:r>
              <a:rPr lang="en-US" altLang="zh-CN" sz="1400" kern="1200" dirty="0">
                <a:solidFill>
                  <a:schemeClr val="tx1"/>
                </a:solidFill>
                <a:effectLst/>
                <a:latin typeface="+mn-lt"/>
                <a:ea typeface="+mn-ea"/>
                <a:cs typeface="+mn-cs"/>
              </a:rPr>
              <a:t>main</a:t>
            </a:r>
            <a:r>
              <a:rPr lang="zh-CN" altLang="zh-CN" sz="1400" kern="1200" dirty="0">
                <a:solidFill>
                  <a:schemeClr val="tx1"/>
                </a:solidFill>
                <a:effectLst/>
                <a:latin typeface="+mn-lt"/>
                <a:ea typeface="+mn-ea"/>
                <a:cs typeface="+mn-cs"/>
              </a:rPr>
              <a:t>函数（而不是</a:t>
            </a:r>
            <a:r>
              <a:rPr lang="en-US" altLang="zh-CN" sz="1400" kern="1200" dirty="0" err="1">
                <a:solidFill>
                  <a:schemeClr val="tx1"/>
                </a:solidFill>
                <a:effectLst/>
                <a:latin typeface="+mn-lt"/>
                <a:ea typeface="+mn-ea"/>
                <a:cs typeface="+mn-cs"/>
              </a:rPr>
              <a:t>func_B</a:t>
            </a:r>
            <a:r>
              <a:rPr lang="zh-CN" altLang="zh-CN" sz="1400" kern="1200" dirty="0">
                <a:solidFill>
                  <a:schemeClr val="tx1"/>
                </a:solidFill>
                <a:effectLst/>
                <a:latin typeface="+mn-lt"/>
                <a:ea typeface="+mn-ea"/>
                <a:cs typeface="+mn-cs"/>
              </a:rPr>
              <a:t>的代码区）的呢？这些跳转地址我们在</a:t>
            </a:r>
            <a:r>
              <a:rPr lang="zh-CN" altLang="en-US" sz="1400" kern="1200" dirty="0">
                <a:solidFill>
                  <a:schemeClr val="tx1"/>
                </a:solidFill>
                <a:effectLst/>
                <a:latin typeface="+mn-lt"/>
                <a:ea typeface="+mn-ea"/>
                <a:cs typeface="+mn-cs"/>
              </a:rPr>
              <a:t>代码</a:t>
            </a:r>
            <a:r>
              <a:rPr lang="zh-CN" altLang="zh-CN" sz="1400" kern="1200" dirty="0">
                <a:solidFill>
                  <a:schemeClr val="tx1"/>
                </a:solidFill>
                <a:effectLst/>
                <a:latin typeface="+mn-lt"/>
                <a:ea typeface="+mn-ea"/>
                <a:cs typeface="+mn-cs"/>
              </a:rPr>
              <a:t>中并没有直接说明，</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是从哪里获得这些函数的调用及返回的信息的呢？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388854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71623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如上图所示，在函数调用的过程中，系统栈中操作如下：</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函数调用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的时候，首先在自己的栈帧中压入函数返回地址，然后为</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调用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的时候，同样先在自己的栈帧中压入函数返回地址，然后为</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的栈帧被弹出系统栈，</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栈帧中的返回地址被“露”在栈顶，此时处理器按照这个返回地址重新跳到</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代码区中执行。</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的栈帧被弹出系统栈，</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函数栈帧中的返回地址被“露”在栈顶，此时处理器按照这个返回地址跳到</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函数代码区中执行。</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221582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en-US" sz="1400" dirty="0"/>
              <a:t>这里，首先给出大体函数调用的几个步骤，后面将通过汇编语言学习细节：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413178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1568294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05571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6828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930515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52275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2538198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en-US" altLang="zh-CN" sz="1400" kern="1200" dirty="0">
                <a:solidFill>
                  <a:schemeClr val="tx1"/>
                </a:solidFill>
                <a:effectLst/>
                <a:latin typeface="+mn-lt"/>
                <a:ea typeface="+mn-ea"/>
                <a:cs typeface="+mn-cs"/>
              </a:rPr>
              <a:t> </a:t>
            </a:r>
            <a:r>
              <a:rPr lang="zh-CN" altLang="en-US" sz="1400" kern="1200" dirty="0">
                <a:solidFill>
                  <a:schemeClr val="tx1"/>
                </a:solidFill>
                <a:effectLst/>
                <a:latin typeface="+mn-lt"/>
                <a:ea typeface="+mn-ea"/>
                <a:cs typeface="+mn-cs"/>
              </a:rPr>
              <a:t>融合函调调用过程的四个步骤：参数入栈、</a:t>
            </a:r>
            <a:r>
              <a:rPr lang="zh-CN" altLang="en-US" sz="1400" b="0" dirty="0">
                <a:latin typeface="微软雅黑" pitchFamily="34" charset="-122"/>
                <a:ea typeface="微软雅黑" pitchFamily="34" charset="-122"/>
              </a:rPr>
              <a:t>返回地址入栈、代码区跳转和</a:t>
            </a:r>
            <a:r>
              <a:rPr lang="zh-CN" altLang="en-US" sz="1400" dirty="0"/>
              <a:t>栈帧调整，结合寄存器，看一下具体的栈帧调整</a:t>
            </a:r>
            <a:endParaRPr lang="zh-CN" altLang="zh-CN" sz="14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999659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33817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本节通过一个示例，来说明栈帧工作的状态变化情况。首先需要对汇编语言进行一下回顾，了解重要的寄存器和汇编指令。</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3158527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90506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618265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2297021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596000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024066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792537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222651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1962390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a:t>（</a:t>
            </a:r>
            <a:r>
              <a:rPr lang="zh-CN" altLang="en-US" sz="1400" b="1" dirty="0"/>
              <a:t>开头</a:t>
            </a:r>
            <a:r>
              <a:rPr lang="zh-CN" altLang="en-US" sz="1400" dirty="0"/>
              <a:t>）在</a:t>
            </a:r>
            <a:r>
              <a:rPr lang="en-US" altLang="zh-CN" sz="1400" dirty="0"/>
              <a:t>Windows</a:t>
            </a:r>
            <a:r>
              <a:rPr lang="zh-CN" altLang="en-US" sz="1400" dirty="0"/>
              <a:t>平台下，高级语言写出的程序经过编译链接，会形成一个可执行文件。该可执行文件被装载运行后，就形成了所谓的进程。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22397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86056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40553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3225800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555604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2021/3/4</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2021/3/4</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第二章   基础知识</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知识点三：常见寄存器和栈</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帧</a:t>
            </a:r>
            <a:endParaRPr lang="en-US" altLang="zh-CN"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a:t>
            </a:r>
          </a:p>
          <a:p>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929620" y="837929"/>
              <a:ext cx="999511" cy="461665"/>
            </a:xfrm>
            <a:prstGeom prst="rect">
              <a:avLst/>
            </a:prstGeom>
          </p:spPr>
          <p:txBody>
            <a:bodyPr wrap="none">
              <a:spAutoFit/>
            </a:bodyPr>
            <a:lstStyle/>
            <a:p>
              <a:pPr algn="ct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堆结构</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186924"/>
            <a:ext cx="11593288" cy="2901756"/>
          </a:xfrm>
          <a:prstGeom prst="rect">
            <a:avLst/>
          </a:prstGeom>
        </p:spPr>
        <p:txBody>
          <a:bodyPr wrap="square">
            <a:spAutoFit/>
          </a:bodyPr>
          <a:lstStyle/>
          <a:p>
            <a:pPr>
              <a:lnSpc>
                <a:spcPct val="120000"/>
              </a:lnSpc>
            </a:pP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的内存组织如下图所示</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，包括</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堆块和堆表两部分</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ü"/>
            </a:pPr>
            <a:r>
              <a:rPr lang="zh-CN" altLang="en-US" sz="2200" b="1" u="sng" kern="100" dirty="0" smtClean="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200" b="1" u="sng" kern="100" dirty="0">
                <a:latin typeface="微软雅黑" panose="020B0503020204020204" pitchFamily="34" charset="-122"/>
                <a:ea typeface="微软雅黑" panose="020B0503020204020204" pitchFamily="34" charset="-122"/>
                <a:cs typeface="Times New Roman" panose="02020603050405020304" pitchFamily="18" charset="0"/>
              </a:rPr>
              <a:t>块</a:t>
            </a:r>
            <a:r>
              <a:rPr lang="zh-CN" altLang="en-US" sz="2200" b="1" u="sng" kern="100" dirty="0" smtClean="0">
                <a:latin typeface="微软雅黑" panose="020B0503020204020204" pitchFamily="34" charset="-122"/>
                <a:ea typeface="微软雅黑" panose="020B0503020204020204" pitchFamily="34" charset="-122"/>
                <a:cs typeface="Times New Roman" panose="02020603050405020304" pitchFamily="18" charset="0"/>
              </a:rPr>
              <a:t>是堆的</a:t>
            </a:r>
            <a:r>
              <a:rPr lang="zh-CN" altLang="en-US" sz="2200" b="1" u="sng" kern="100" dirty="0">
                <a:latin typeface="微软雅黑" panose="020B0503020204020204" pitchFamily="34" charset="-122"/>
                <a:ea typeface="微软雅黑" panose="020B0503020204020204" pitchFamily="34" charset="-122"/>
                <a:cs typeface="Times New Roman" panose="02020603050405020304" pitchFamily="18" charset="0"/>
              </a:rPr>
              <a:t>基本组织</a:t>
            </a:r>
            <a:r>
              <a:rPr lang="zh-CN" altLang="en-US" sz="2200" b="1" u="sng" kern="100" dirty="0" smtClean="0">
                <a:latin typeface="微软雅黑" panose="020B0503020204020204" pitchFamily="34" charset="-122"/>
                <a:ea typeface="微软雅黑" panose="020B0503020204020204" pitchFamily="34" charset="-122"/>
                <a:cs typeface="Times New Roman" panose="02020603050405020304" pitchFamily="18" charset="0"/>
              </a:rPr>
              <a:t>单位，包括</a:t>
            </a:r>
            <a:r>
              <a:rPr lang="zh-CN" altLang="en-US" sz="2200" b="1" u="sng" kern="100" dirty="0">
                <a:latin typeface="微软雅黑" panose="020B0503020204020204" pitchFamily="34" charset="-122"/>
                <a:ea typeface="微软雅黑" panose="020B0503020204020204" pitchFamily="34" charset="-122"/>
                <a:cs typeface="Times New Roman" panose="02020603050405020304" pitchFamily="18" charset="0"/>
              </a:rPr>
              <a:t>两个部分，即块首和块身</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块首</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是用来</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标识这个堆块自身的信息，例如块大小、空闲还是占用等；块</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身紧</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随</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其后，是</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最终分配给用户使用的数据区</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20000"/>
              </a:lnSpc>
              <a:buFont typeface="Wingdings" panose="05000000000000000000" pitchFamily="2" charset="2"/>
              <a:buChar char="ü"/>
            </a:pPr>
            <a:r>
              <a:rPr lang="zh-CN" altLang="zh-CN" sz="2200" b="1" u="sng" dirty="0" smtClean="0">
                <a:latin typeface="微软雅黑" panose="020B0503020204020204" pitchFamily="34" charset="-122"/>
                <a:ea typeface="微软雅黑" panose="020B0503020204020204" pitchFamily="34" charset="-122"/>
              </a:rPr>
              <a:t>堆</a:t>
            </a:r>
            <a:r>
              <a:rPr lang="zh-CN" altLang="zh-CN" sz="2200" b="1" u="sng" dirty="0">
                <a:latin typeface="微软雅黑" panose="020B0503020204020204" pitchFamily="34" charset="-122"/>
                <a:ea typeface="微软雅黑" panose="020B0503020204020204" pitchFamily="34" charset="-122"/>
              </a:rPr>
              <a:t>表一般位于整个堆区的开始位置，用于索引堆区中所有堆块的重要信息</a:t>
            </a:r>
            <a:r>
              <a:rPr lang="zh-CN" altLang="zh-CN" sz="2200" dirty="0">
                <a:latin typeface="微软雅黑" panose="020B0503020204020204" pitchFamily="34" charset="-122"/>
                <a:ea typeface="微软雅黑" panose="020B0503020204020204" pitchFamily="34" charset="-122"/>
              </a:rPr>
              <a:t>，包括堆块的位置、堆块的大小、空闲还是占用等。堆表的数据结构决定了整个堆区的组织方式，是快速检索空闲块、保证块分配效率的关键。堆表在设计的时候，可能会采用平衡二叉树等高效数据结构用于优化查找效率。现代操作系统的堆表往往不止一种数据结构。</a:t>
            </a:r>
            <a:endParaRPr lang="zh-CN" altLang="en-US" sz="2200" dirty="0">
              <a:latin typeface="微软雅黑" panose="020B0503020204020204" pitchFamily="34" charset="-122"/>
              <a:ea typeface="微软雅黑" panose="020B0503020204020204" pitchFamily="34" charset="-122"/>
            </a:endParaRP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567025045"/>
              </p:ext>
            </p:extLst>
          </p:nvPr>
        </p:nvGraphicFramePr>
        <p:xfrm>
          <a:off x="2900983" y="4120381"/>
          <a:ext cx="6984776" cy="2772521"/>
        </p:xfrm>
        <a:graphic>
          <a:graphicData uri="http://schemas.openxmlformats.org/presentationml/2006/ole">
            <mc:AlternateContent xmlns:mc="http://schemas.openxmlformats.org/markup-compatibility/2006">
              <mc:Choice xmlns:v="urn:schemas-microsoft-com:vml" Requires="v">
                <p:oleObj spid="_x0000_s4160" name="Visio" r:id="rId4" imgW="5239009" imgH="2076713" progId="Visio.Drawing.15">
                  <p:embed/>
                </p:oleObj>
              </mc:Choice>
              <mc:Fallback>
                <p:oleObj name="Visio" r:id="rId4" imgW="5239009" imgH="207671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983" y="4120381"/>
                        <a:ext cx="6984776" cy="2772521"/>
                      </a:xfrm>
                      <a:prstGeom prst="rect">
                        <a:avLst/>
                      </a:prstGeom>
                      <a:noFill/>
                    </p:spPr>
                  </p:pic>
                </p:oleObj>
              </mc:Fallback>
            </mc:AlternateContent>
          </a:graphicData>
        </a:graphic>
      </p:graphicFrame>
    </p:spTree>
    <p:extLst>
      <p:ext uri="{BB962C8B-B14F-4D97-AF65-F5344CB8AC3E}">
        <p14:creationId xmlns:p14="http://schemas.microsoft.com/office/powerpoint/2010/main" val="250381192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86219" y="837929"/>
              <a:ext cx="1086313"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186924"/>
            <a:ext cx="11593288" cy="3054682"/>
          </a:xfrm>
          <a:prstGeom prst="rect">
            <a:avLst/>
          </a:prstGeom>
        </p:spPr>
        <p:txBody>
          <a:bodyPr wrap="square">
            <a:spAutoFit/>
          </a:bodyPr>
          <a:lstStyle/>
          <a:p>
            <a:pPr>
              <a:lnSpc>
                <a:spcPct val="125000"/>
              </a:lnSpc>
            </a:pP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堆块会</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有两种状态：</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占有态和空闲态</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。其中，空闲态的堆块会被链入空链表中，由系统管理。而占有态的堆块会返回一个由程序员定义的句柄，通常是一个堆块指针，来完成对堆块内存的读、写和释放操作，由程序员管理。</a:t>
            </a:r>
          </a:p>
          <a:p>
            <a:pPr>
              <a:lnSpc>
                <a:spcPct val="125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占有态堆块和空闲态堆块的示意图如下图所示</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。块</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首存放着堆块的信息</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pPr>
            <a:r>
              <a:rPr lang="zh-CN" altLang="en-US" sz="2200" b="1" kern="100" dirty="0" smtClean="0">
                <a:latin typeface="微软雅黑" panose="020B0503020204020204" pitchFamily="34" charset="-122"/>
                <a:ea typeface="微软雅黑" panose="020B0503020204020204" pitchFamily="34" charset="-122"/>
                <a:cs typeface="Times New Roman" panose="02020603050405020304" pitchFamily="18" charset="0"/>
              </a:rPr>
              <a:t>对于</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空闲态堆块而言，块首额外存储了两个</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字节的指针：</a:t>
            </a:r>
            <a:r>
              <a:rPr lang="en-US" altLang="zh-CN" sz="2200" b="1" kern="100"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指针和</a:t>
            </a:r>
            <a:r>
              <a:rPr lang="en-US"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指针</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，用于链接系统中的其他空闲堆块。其中，</a:t>
            </a:r>
            <a:r>
              <a:rPr lang="en-US" altLang="zh-CN" sz="2200" kern="100" dirty="0" err="1">
                <a:latin typeface="微软雅黑" panose="020B0503020204020204" pitchFamily="34" charset="-122"/>
                <a:ea typeface="微软雅黑" panose="020B0503020204020204" pitchFamily="34" charset="-122"/>
                <a:cs typeface="Times New Roman" panose="02020603050405020304" pitchFamily="18" charset="0"/>
              </a:rPr>
              <a:t>Flink</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前向指针存储了前一个空闲块的地址，</a:t>
            </a:r>
            <a:r>
              <a:rPr lang="en-US" altLang="zh-CN" sz="2200" kern="100" dirty="0">
                <a:latin typeface="微软雅黑" panose="020B0503020204020204" pitchFamily="34" charset="-122"/>
                <a:ea typeface="微软雅黑" panose="020B0503020204020204" pitchFamily="34" charset="-122"/>
                <a:cs typeface="Times New Roman" panose="02020603050405020304" pitchFamily="18" charset="0"/>
              </a:rPr>
              <a:t>Blink</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后向指针存储了后一个空闲块的地址。</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612951" y="419238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0802878"/>
              </p:ext>
            </p:extLst>
          </p:nvPr>
        </p:nvGraphicFramePr>
        <p:xfrm>
          <a:off x="1532831" y="4048373"/>
          <a:ext cx="10037915" cy="2448272"/>
        </p:xfrm>
        <a:graphic>
          <a:graphicData uri="http://schemas.openxmlformats.org/presentationml/2006/ole">
            <mc:AlternateContent xmlns:mc="http://schemas.openxmlformats.org/markup-compatibility/2006">
              <mc:Choice xmlns:v="urn:schemas-microsoft-com:vml" Requires="v">
                <p:oleObj spid="_x0000_s5180" name="Visio" r:id="rId4" imgW="6281839" imgH="1533591" progId="Visio.Drawing.15">
                  <p:embed/>
                </p:oleObj>
              </mc:Choice>
              <mc:Fallback>
                <p:oleObj name="Visio" r:id="rId4" imgW="6281839" imgH="153359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2831" y="4048373"/>
                        <a:ext cx="10037915" cy="2448272"/>
                      </a:xfrm>
                      <a:prstGeom prst="rect">
                        <a:avLst/>
                      </a:prstGeom>
                      <a:noFill/>
                    </p:spPr>
                  </p:pic>
                </p:oleObj>
              </mc:Fallback>
            </mc:AlternateContent>
          </a:graphicData>
        </a:graphic>
      </p:graphicFrame>
    </p:spTree>
    <p:extLst>
      <p:ext uri="{BB962C8B-B14F-4D97-AF65-F5344CB8AC3E}">
        <p14:creationId xmlns:p14="http://schemas.microsoft.com/office/powerpoint/2010/main" val="162656225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86219" y="837929"/>
              <a:ext cx="1086313"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）堆块</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312069"/>
            <a:ext cx="11593288" cy="3416320"/>
          </a:xfrm>
          <a:prstGeom prst="rect">
            <a:avLst/>
          </a:prstGeom>
        </p:spPr>
        <p:txBody>
          <a:bodyPr wrap="square">
            <a:spAutoFit/>
          </a:bodyPr>
          <a:lstStyle/>
          <a:p>
            <a:pPr>
              <a:lnSpc>
                <a:spcPct val="150000"/>
              </a:lnSpc>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注意：指向</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堆块的指针或者句柄，指向的是块身的首地址</a:t>
            </a: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也就是，</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我们使用函数申请得到的地址指针都会越过</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位系统</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的块首，直接指向数据区</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块身</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块的大小包括块首</a:t>
            </a: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在内</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如果申请</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字节，实际会分配</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40</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字节的块首</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字节的块身</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块的单位是</a:t>
            </a:r>
            <a:r>
              <a:rPr lang="en-US" altLang="zh-CN" sz="2400" b="1"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字节</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，不足</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字节按</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字节分配。</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
          <p:cNvSpPr>
            <a:spLocks noChangeArrowheads="1"/>
          </p:cNvSpPr>
          <p:nvPr/>
        </p:nvSpPr>
        <p:spPr bwMode="auto">
          <a:xfrm>
            <a:off x="2612951" y="4192389"/>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5712850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86219" y="837929"/>
              <a:ext cx="1086312"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312069"/>
            <a:ext cx="11809312" cy="3970318"/>
          </a:xfrm>
          <a:prstGeom prst="rect">
            <a:avLst/>
          </a:prstGeom>
        </p:spPr>
        <p:txBody>
          <a:bodyPr wrap="square">
            <a:spAutoFit/>
          </a:bodyPr>
          <a:lstStyle/>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Windows</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系统中，</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占有态的堆块被使用它的程序索引，而堆表只索引所有空闲态的堆块</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。其中，最重要的堆表有两种：</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空闲双向链表</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freelist</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（简称空表）和快速单向链表</a:t>
            </a:r>
            <a:r>
              <a:rPr lang="en-US" altLang="zh-CN" sz="2400" b="1" kern="100" dirty="0" err="1">
                <a:latin typeface="微软雅黑" panose="020B0503020204020204" pitchFamily="34" charset="-122"/>
                <a:ea typeface="微软雅黑" panose="020B0503020204020204" pitchFamily="34" charset="-122"/>
                <a:cs typeface="Times New Roman" panose="02020603050405020304" pitchFamily="18" charset="0"/>
              </a:rPr>
              <a:t>lookaside</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（简称快表）</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。快表是为了加速堆块分配而采用的堆表，从来不发生堆块合并。由于堆溢出一般不利用快表，故不作详述</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空表包含</a:t>
            </a: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空表索引</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err="1">
                <a:latin typeface="微软雅黑" panose="020B0503020204020204" pitchFamily="34" charset="-122"/>
                <a:ea typeface="微软雅黑" panose="020B0503020204020204" pitchFamily="34" charset="-122"/>
                <a:cs typeface="Times New Roman" panose="02020603050405020304" pitchFamily="18" charset="0"/>
              </a:rPr>
              <a:t>Freelist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array)</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2400" b="1" kern="100" dirty="0" smtClean="0">
                <a:latin typeface="微软雅黑" panose="020B0503020204020204" pitchFamily="34" charset="-122"/>
                <a:ea typeface="微软雅黑" panose="020B0503020204020204" pitchFamily="34" charset="-122"/>
                <a:cs typeface="Times New Roman" panose="02020603050405020304" pitchFamily="18" charset="0"/>
              </a:rPr>
              <a:t>空闲链块</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两个部分。空表索引也叫空表表头，是一个</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大小为</a:t>
            </a:r>
            <a:r>
              <a:rPr lang="en-US" altLang="zh-CN" sz="2400" u="sng" kern="100" dirty="0">
                <a:latin typeface="微软雅黑" panose="020B0503020204020204" pitchFamily="34" charset="-122"/>
                <a:ea typeface="微软雅黑" panose="020B0503020204020204" pitchFamily="34" charset="-122"/>
                <a:cs typeface="Times New Roman" panose="02020603050405020304" pitchFamily="18" charset="0"/>
              </a:rPr>
              <a:t>128</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的指针数组</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，该数组的</a:t>
            </a:r>
            <a:r>
              <a:rPr lang="zh-CN" altLang="en-US" sz="2400" u="sng" kern="100" dirty="0">
                <a:latin typeface="微软雅黑" panose="020B0503020204020204" pitchFamily="34" charset="-122"/>
                <a:ea typeface="微软雅黑" panose="020B0503020204020204" pitchFamily="34" charset="-122"/>
                <a:cs typeface="Times New Roman" panose="02020603050405020304" pitchFamily="18" charset="0"/>
              </a:rPr>
              <a:t>每一项包括两个指针</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，用于标识一条空表。 </a:t>
            </a: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763085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86219" y="837929"/>
              <a:ext cx="1086312"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）堆表</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668735" y="1161951"/>
            <a:ext cx="11593288" cy="1692771"/>
          </a:xfrm>
          <a:prstGeom prst="rect">
            <a:avLst/>
          </a:prstGeom>
        </p:spPr>
        <p:txBody>
          <a:bodyPr wrap="square">
            <a:spAutoFit/>
          </a:bodyPr>
          <a:lstStyle/>
          <a:p>
            <a:pPr>
              <a:lnSpc>
                <a:spcPct val="130000"/>
              </a:lnSpc>
            </a:pP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空表索引的第二项</a:t>
            </a:r>
            <a:r>
              <a:rPr lang="en-US"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rPr>
              <a:t>(free[1])</a:t>
            </a: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标识了堆中所有大小为</a:t>
            </a:r>
            <a:r>
              <a:rPr lang="en-US"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字节的空闲堆块。之后每个索引项指示的空闲堆块递增</a:t>
            </a:r>
            <a:r>
              <a:rPr lang="en-US" altLang="zh-CN" sz="2000" b="1" kern="100" dirty="0" smtClean="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字节</a:t>
            </a:r>
            <a:r>
              <a:rPr lang="zh-CN" altLang="en-US" sz="2000" kern="100" dirty="0" smtClean="0">
                <a:latin typeface="微软雅黑" panose="020B0503020204020204" pitchFamily="34" charset="-122"/>
                <a:ea typeface="微软雅黑" panose="020B0503020204020204" pitchFamily="34" charset="-122"/>
                <a:cs typeface="Times New Roman" panose="02020603050405020304" pitchFamily="18" charset="0"/>
              </a:rPr>
              <a:t>。把空闲堆块按照大小的不同链入不同的空表，可以方便堆管理系统高效检索指定大小的空闲堆块。</a:t>
            </a: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空</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表索引的第一项</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free[0]</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所标识的空表相对比较特殊，这条双向链表链入了所有大于等于</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1024</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字节小于</a:t>
            </a:r>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512KB</a:t>
            </a:r>
            <a:r>
              <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rPr>
              <a:t>的堆块，升序排列。这个空表通常又称为零号空表</a:t>
            </a:r>
            <a:r>
              <a:rPr lang="zh-CN" altLang="en-US" sz="20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38762679"/>
              </p:ext>
            </p:extLst>
          </p:nvPr>
        </p:nvGraphicFramePr>
        <p:xfrm>
          <a:off x="2540943" y="2896245"/>
          <a:ext cx="7702834" cy="4092602"/>
        </p:xfrm>
        <a:graphic>
          <a:graphicData uri="http://schemas.openxmlformats.org/presentationml/2006/ole">
            <mc:AlternateContent xmlns:mc="http://schemas.openxmlformats.org/markup-compatibility/2006">
              <mc:Choice xmlns:v="urn:schemas-microsoft-com:vml" Requires="v">
                <p:oleObj spid="_x0000_s6193" name="Visio" r:id="rId4" imgW="6067591" imgH="3224442" progId="Visio.Drawing.15">
                  <p:embed/>
                </p:oleObj>
              </mc:Choice>
              <mc:Fallback>
                <p:oleObj name="Visio" r:id="rId4" imgW="6067591" imgH="322444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943" y="2896245"/>
                        <a:ext cx="7702834" cy="4092602"/>
                      </a:xfrm>
                      <a:prstGeom prst="rect">
                        <a:avLst/>
                      </a:prstGeom>
                      <a:noFill/>
                    </p:spPr>
                  </p:pic>
                </p:oleObj>
              </mc:Fallback>
            </mc:AlternateContent>
          </a:graphicData>
        </a:graphic>
      </p:graphicFrame>
    </p:spTree>
    <p:extLst>
      <p:ext uri="{BB962C8B-B14F-4D97-AF65-F5344CB8AC3E}">
        <p14:creationId xmlns:p14="http://schemas.microsoft.com/office/powerpoint/2010/main" val="36143886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261253" y="837929"/>
              <a:ext cx="2336244"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）堆块的分配和释放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240061"/>
            <a:ext cx="11593288" cy="4662815"/>
          </a:xfrm>
          <a:prstGeom prst="rect">
            <a:avLst/>
          </a:prstGeom>
        </p:spPr>
        <p:txBody>
          <a:bodyPr wrap="square">
            <a:spAutoFit/>
          </a:bodyPr>
          <a:lstStyle/>
          <a:p>
            <a:pPr algn="ctr">
              <a:lnSpc>
                <a:spcPct val="150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以空表为例，来讲解堆块的分配、释放和</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合并。</a:t>
            </a:r>
            <a:endPar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zh-CN" sz="2200" b="1" kern="100" dirty="0">
                <a:latin typeface="微软雅黑" panose="020B0503020204020204" pitchFamily="34" charset="-122"/>
                <a:ea typeface="微软雅黑" panose="020B0503020204020204" pitchFamily="34" charset="-122"/>
                <a:cs typeface="Times New Roman" panose="02020603050405020304" pitchFamily="18" charset="0"/>
              </a:rPr>
              <a:t>堆块分配。</a:t>
            </a:r>
            <a:r>
              <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rPr>
              <a:t>依据既定的查找空闲堆块的策略，找到合适的空闲堆块之后，将其状态修改为占用态、把它从堆表中“卸下”、返回一个指向堆块块身的指针给程序使用。</a:t>
            </a:r>
          </a:p>
          <a:p>
            <a:pPr marL="342900" indent="-342900">
              <a:lnSpc>
                <a:spcPct val="150000"/>
              </a:lnSpc>
              <a:buFont typeface="Wingdings" panose="05000000000000000000" pitchFamily="2" charset="2"/>
              <a:buChar char="ü"/>
            </a:pPr>
            <a:r>
              <a:rPr lang="zh-CN" altLang="en-US" sz="2200" b="1" kern="100" dirty="0" smtClean="0">
                <a:latin typeface="微软雅黑" panose="020B0503020204020204" pitchFamily="34" charset="-122"/>
                <a:ea typeface="微软雅黑" panose="020B0503020204020204" pitchFamily="34" charset="-122"/>
                <a:cs typeface="Times New Roman" panose="02020603050405020304" pitchFamily="18" charset="0"/>
              </a:rPr>
              <a:t>普通</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空表分配时首先寻找最优的空闲块分配，</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若失败，一个稍大些的块会被用于分配</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这种</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次优分配</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发生时</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，会先从大块中按请求的大小精确地“割”出一块进行分配，然后给剩下的部分重新标注块首，链入空表。</a:t>
            </a: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也就是说，</a:t>
            </a:r>
            <a:r>
              <a:rPr lang="zh-CN" altLang="en-US" sz="2200" b="1" kern="100" dirty="0">
                <a:latin typeface="微软雅黑" panose="020B0503020204020204" pitchFamily="34" charset="-122"/>
                <a:ea typeface="微软雅黑" panose="020B0503020204020204" pitchFamily="34" charset="-122"/>
                <a:cs typeface="Times New Roman" panose="02020603050405020304" pitchFamily="18" charset="0"/>
              </a:rPr>
              <a:t>空表分配存在找零钱的情况</a:t>
            </a:r>
            <a:r>
              <a:rPr lang="zh-CN" altLang="en-US" sz="2200" b="1"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200" b="1"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Wingdings" panose="05000000000000000000" pitchFamily="2" charset="2"/>
              <a:buChar char="ü"/>
            </a:pP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零号空表中按照大小升序链着大小不同的空闲块，故在分配时先从</a:t>
            </a:r>
            <a:r>
              <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free[0]</a:t>
            </a:r>
            <a:r>
              <a:rPr lang="zh-CN"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rPr>
              <a:t>反向查找最后一个块（即最大块），看能否满足要求，如果满足要求，再正向搜索最小能满足要求的空闲堆块进行分配。</a:t>
            </a:r>
            <a:endParaRPr lang="zh-CN" altLang="zh-CN" sz="2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Rectangle 2"/>
          <p:cNvSpPr>
            <a:spLocks noChangeArrowheads="1"/>
          </p:cNvSpPr>
          <p:nvPr/>
        </p:nvSpPr>
        <p:spPr bwMode="auto">
          <a:xfrm>
            <a:off x="1964879" y="2464197"/>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88577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7" y="519981"/>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261253" y="837929"/>
              <a:ext cx="2336244" cy="461665"/>
            </a:xfrm>
            <a:prstGeom prst="rect">
              <a:avLst/>
            </a:prstGeom>
          </p:spPr>
          <p:txBody>
            <a:bodyPr wrap="none">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）堆块的分配和释放</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7" name="矩形 6"/>
          <p:cNvSpPr/>
          <p:nvPr/>
        </p:nvSpPr>
        <p:spPr>
          <a:xfrm>
            <a:off x="596727" y="1240061"/>
            <a:ext cx="11593288" cy="4431983"/>
          </a:xfrm>
          <a:prstGeom prst="rect">
            <a:avLst/>
          </a:prstGeom>
        </p:spPr>
        <p:txBody>
          <a:bodyPr wrap="square">
            <a:spAutoFit/>
          </a:bodyPr>
          <a:lstStyle/>
          <a:p>
            <a:pPr algn="ctr">
              <a:lnSpc>
                <a:spcPct val="150000"/>
              </a:lnSpc>
            </a:pPr>
            <a:r>
              <a:rPr lang="zh-CN" altLang="en-US" sz="2200" kern="100" dirty="0">
                <a:latin typeface="微软雅黑" panose="020B0503020204020204" pitchFamily="34" charset="-122"/>
                <a:ea typeface="微软雅黑" panose="020B0503020204020204" pitchFamily="34" charset="-122"/>
                <a:cs typeface="Times New Roman" panose="02020603050405020304" pitchFamily="18" charset="0"/>
              </a:rPr>
              <a:t>以空表为例，来讲解堆块的分配、释放和</a:t>
            </a:r>
            <a:r>
              <a:rPr lang="zh-CN" altLang="en-US" sz="2200" kern="100" dirty="0" smtClean="0">
                <a:latin typeface="微软雅黑" panose="020B0503020204020204" pitchFamily="34" charset="-122"/>
                <a:ea typeface="微软雅黑" panose="020B0503020204020204" pitchFamily="34" charset="-122"/>
                <a:cs typeface="Times New Roman" panose="02020603050405020304" pitchFamily="18" charset="0"/>
              </a:rPr>
              <a:t>合并。</a:t>
            </a:r>
            <a:endParaRPr lang="en-US" altLang="zh-CN" sz="22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ctr">
              <a:lnSpc>
                <a:spcPct val="150000"/>
              </a:lnSpc>
            </a:pPr>
            <a:endPar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堆块释放。</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堆块的释放操作包括将堆块状态由占用态改为空闲态、链入相应的堆表</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。所有</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释放的堆块都链入相应的表</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尾。</a:t>
            </a:r>
            <a:endPar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堆块合并。</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堆块的分配和释放操作可能引发堆块合并，即当堆管理系统发现两个空闲堆块相邻时，就会进行堆块合并操作</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块的合并包括几个动作：将堆块从空表中</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卸下、合并</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堆</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块、修改</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合并后的块</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首、链接</a:t>
            </a: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入新的链表（合并的时候还有一种操作叫内存紧缩）。</a:t>
            </a:r>
          </a:p>
        </p:txBody>
      </p:sp>
    </p:spTree>
    <p:extLst>
      <p:ext uri="{BB962C8B-B14F-4D97-AF65-F5344CB8AC3E}">
        <p14:creationId xmlns:p14="http://schemas.microsoft.com/office/powerpoint/2010/main" val="18110340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3108493"/>
            <a:ext cx="7920880" cy="1015663"/>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3792140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774115" y="837929"/>
            <a:ext cx="3310522" cy="474140"/>
            <a:chOff x="4774115" y="837929"/>
            <a:chExt cx="331052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774115" y="837929"/>
              <a:ext cx="331052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堆栈基础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379381" y="1528093"/>
            <a:ext cx="10099988" cy="662554"/>
          </a:xfrm>
          <a:prstGeom prst="rect">
            <a:avLst/>
          </a:prstGeom>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函数调用时候将借助系统栈来完成函数状态的保存和恢复。</a:t>
            </a:r>
          </a:p>
        </p:txBody>
      </p:sp>
      <p:graphicFrame>
        <p:nvGraphicFramePr>
          <p:cNvPr id="24" name="表格 23">
            <a:extLst>
              <a:ext uri="{FF2B5EF4-FFF2-40B4-BE49-F238E27FC236}">
                <a16:creationId xmlns:a16="http://schemas.microsoft.com/office/drawing/2014/main" xmlns="" id="{3FDCAAA1-3C39-49B4-96ED-E04002F62FD5}"/>
              </a:ext>
            </a:extLst>
          </p:cNvPr>
          <p:cNvGraphicFramePr>
            <a:graphicFrameLocks noGrp="1"/>
          </p:cNvGraphicFramePr>
          <p:nvPr>
            <p:extLst/>
          </p:nvPr>
        </p:nvGraphicFramePr>
        <p:xfrm>
          <a:off x="1172791" y="2608356"/>
          <a:ext cx="4825057" cy="3772667"/>
        </p:xfrm>
        <a:graphic>
          <a:graphicData uri="http://schemas.openxmlformats.org/drawingml/2006/table">
            <a:tbl>
              <a:tblPr/>
              <a:tblGrid>
                <a:gridCol w="4825057">
                  <a:extLst>
                    <a:ext uri="{9D8B030D-6E8A-4147-A177-3AD203B41FA5}">
                      <a16:colId xmlns:a16="http://schemas.microsoft.com/office/drawing/2014/main" xmlns="" val="20000"/>
                    </a:ext>
                  </a:extLst>
                </a:gridCol>
              </a:tblGrid>
              <a:tr h="3772667">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var_B1, var_B2;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var_B1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var_B2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var_B1 * var_B2;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(arg_A1, arg_A2) + arg_A1;</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5" name="表格 24">
            <a:extLst>
              <a:ext uri="{FF2B5EF4-FFF2-40B4-BE49-F238E27FC236}">
                <a16:creationId xmlns:a16="http://schemas.microsoft.com/office/drawing/2014/main" xmlns="" id="{05BEC96E-6155-495A-8E93-24637CB93FD2}"/>
              </a:ext>
            </a:extLst>
          </p:cNvPr>
          <p:cNvGraphicFramePr>
            <a:graphicFrameLocks noGrp="1"/>
          </p:cNvGraphicFramePr>
          <p:nvPr>
            <p:extLst>
              <p:ext uri="{D42A27DB-BD31-4B8C-83A1-F6EECF244321}">
                <p14:modId xmlns:p14="http://schemas.microsoft.com/office/powerpoint/2010/main" val="698001098"/>
              </p:ext>
            </p:extLst>
          </p:nvPr>
        </p:nvGraphicFramePr>
        <p:xfrm>
          <a:off x="6429375" y="2586131"/>
          <a:ext cx="4536504" cy="1785950"/>
        </p:xfrm>
        <a:graphic>
          <a:graphicData uri="http://schemas.openxmlformats.org/drawingml/2006/table">
            <a:tbl>
              <a:tblPr/>
              <a:tblGrid>
                <a:gridCol w="4536504">
                  <a:extLst>
                    <a:ext uri="{9D8B030D-6E8A-4147-A177-3AD203B41FA5}">
                      <a16:colId xmlns:a16="http://schemas.microsoft.com/office/drawing/2014/main" xmlns="" val="20000"/>
                    </a:ext>
                  </a:extLst>
                </a:gridCol>
              </a:tblGrid>
              <a:tr h="1785950">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main(</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argc</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argv</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envp</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(4, 3);</a:t>
                      </a:r>
                    </a:p>
                    <a:p>
                      <a:pPr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 name="矩形 1">
            <a:extLst>
              <a:ext uri="{FF2B5EF4-FFF2-40B4-BE49-F238E27FC236}">
                <a16:creationId xmlns:a16="http://schemas.microsoft.com/office/drawing/2014/main" xmlns="" id="{E526BEA9-0B52-4E42-9308-EE9385A310E4}"/>
              </a:ext>
            </a:extLst>
          </p:cNvPr>
          <p:cNvSpPr/>
          <p:nvPr/>
        </p:nvSpPr>
        <p:spPr>
          <a:xfrm>
            <a:off x="6285359" y="4672672"/>
            <a:ext cx="5955476" cy="369332"/>
          </a:xfrm>
          <a:prstGeom prst="rect">
            <a:avLst/>
          </a:prstGeom>
        </p:spPr>
        <p:txBody>
          <a:bodyPr wrap="none">
            <a:spAutoFit/>
          </a:bodyPr>
          <a:lstStyle/>
          <a:p>
            <a:r>
              <a:rPr lang="zh-CN" altLang="en-US" dirty="0">
                <a:latin typeface="Microsoft YaHei Light" panose="020B0502040204020203" pitchFamily="34" charset="-122"/>
                <a:ea typeface="Microsoft YaHei Light" panose="020B0502040204020203" pitchFamily="34" charset="-122"/>
              </a:rPr>
              <a:t>在所生成的可执行文件中，代码是以函数为单元进行存储</a:t>
            </a:r>
          </a:p>
        </p:txBody>
      </p:sp>
      <p:sp>
        <p:nvSpPr>
          <p:cNvPr id="3" name="矩形 2">
            <a:extLst>
              <a:ext uri="{FF2B5EF4-FFF2-40B4-BE49-F238E27FC236}">
                <a16:creationId xmlns:a16="http://schemas.microsoft.com/office/drawing/2014/main" xmlns="" id="{C489A9A3-D1EC-416F-9CD9-606E7B68F26C}"/>
              </a:ext>
            </a:extLst>
          </p:cNvPr>
          <p:cNvSpPr/>
          <p:nvPr/>
        </p:nvSpPr>
        <p:spPr>
          <a:xfrm>
            <a:off x="6285359" y="5342595"/>
            <a:ext cx="6429375" cy="923330"/>
          </a:xfrm>
          <a:prstGeom prst="rect">
            <a:avLst/>
          </a:prstGeom>
        </p:spPr>
        <p:txBody>
          <a:bodyPr>
            <a:spAutoFit/>
          </a:bodyPr>
          <a:lstStyle/>
          <a:p>
            <a:r>
              <a:rPr lang="zh-CN" altLang="en-US" dirty="0">
                <a:latin typeface="Microsoft YaHei Light" panose="020B0502040204020203" pitchFamily="34" charset="-122"/>
                <a:ea typeface="Microsoft YaHei Light" panose="020B0502040204020203" pitchFamily="34" charset="-122"/>
              </a:rPr>
              <a:t>当</a:t>
            </a:r>
            <a:r>
              <a:rPr lang="en-US" altLang="zh-CN" dirty="0">
                <a:latin typeface="Microsoft YaHei Light" panose="020B0502040204020203" pitchFamily="34" charset="-122"/>
                <a:ea typeface="Microsoft YaHei Light" panose="020B0502040204020203" pitchFamily="34" charset="-122"/>
              </a:rPr>
              <a:t>CPU</a:t>
            </a:r>
            <a:r>
              <a:rPr lang="zh-CN" altLang="en-US" dirty="0">
                <a:latin typeface="Microsoft YaHei Light" panose="020B0502040204020203" pitchFamily="34" charset="-122"/>
                <a:ea typeface="Microsoft YaHei Light" panose="020B0502040204020203" pitchFamily="34" charset="-122"/>
              </a:rPr>
              <a:t>在执行调用</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函数的时候，会从代码区中</a:t>
            </a:r>
            <a:r>
              <a:rPr lang="en-US" altLang="zh-CN" dirty="0">
                <a:latin typeface="Microsoft YaHei Light" panose="020B0502040204020203" pitchFamily="34" charset="-122"/>
                <a:ea typeface="Microsoft YaHei Light" panose="020B0502040204020203" pitchFamily="34" charset="-122"/>
              </a:rPr>
              <a:t>main</a:t>
            </a:r>
            <a:r>
              <a:rPr lang="zh-CN" altLang="en-US" dirty="0">
                <a:latin typeface="Microsoft YaHei Light" panose="020B0502040204020203" pitchFamily="34" charset="-122"/>
                <a:ea typeface="Microsoft YaHei Light" panose="020B0502040204020203" pitchFamily="34" charset="-122"/>
              </a:rPr>
              <a:t>函数对应的机器指令的区域跳转到</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函数对应的机器指令区域，在那里取指并执行</a:t>
            </a:r>
            <a:r>
              <a:rPr lang="en-US"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41153903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2320181"/>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这些代码区中精确的跳转都是在与系统栈巧妙地配合过程中完成的。</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052411"/>
            <a:ext cx="10405155"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b="1" kern="0" dirty="0">
                <a:solidFill>
                  <a:schemeClr val="tx1">
                    <a:lumMod val="75000"/>
                    <a:lumOff val="25000"/>
                  </a:schemeClr>
                </a:solidFill>
                <a:latin typeface="Arial"/>
                <a:ea typeface="微软雅黑"/>
              </a:rPr>
              <a:t>每个栈帧对应着一个未运行完的函数。</a:t>
            </a:r>
            <a:r>
              <a:rPr lang="zh-CN" altLang="en-US" sz="2400" kern="0" dirty="0">
                <a:solidFill>
                  <a:schemeClr val="tx1">
                    <a:lumMod val="75000"/>
                    <a:lumOff val="25000"/>
                  </a:schemeClr>
                </a:solidFill>
                <a:latin typeface="Arial"/>
                <a:ea typeface="微软雅黑"/>
              </a:rPr>
              <a:t>栈帧中保存了该函数的返回地址和局部变量。从逻辑上讲，栈帧就是一个函数执行的环境：函数参数、函数的局部变量、函数执行完后返回到哪里等等。</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3476347"/>
            <a:ext cx="10405156"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当函数被调用时，系统栈会为这个函数开辟一个新的</a:t>
            </a:r>
            <a:r>
              <a:rPr lang="zh-CN" altLang="en-US" sz="2400" b="1" kern="0" dirty="0">
                <a:solidFill>
                  <a:prstClr val="white"/>
                </a:solidFill>
                <a:latin typeface="Arial"/>
                <a:ea typeface="微软雅黑"/>
              </a:rPr>
              <a:t>栈帧</a:t>
            </a:r>
            <a:r>
              <a:rPr lang="zh-CN" altLang="en-US" sz="2400" kern="0" dirty="0">
                <a:solidFill>
                  <a:prstClr val="white"/>
                </a:solidFill>
                <a:latin typeface="Arial"/>
                <a:ea typeface="微软雅黑"/>
              </a:rPr>
              <a:t>，并把它压入栈中。</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xmlns="" id="{B0AD1A71-3E6D-4AC9-86EE-BE063EE74306}"/>
              </a:ext>
            </a:extLst>
          </p:cNvPr>
          <p:cNvSpPr/>
          <p:nvPr/>
        </p:nvSpPr>
        <p:spPr>
          <a:xfrm>
            <a:off x="1424819" y="5848573"/>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当函数返回时，系统栈会弹出该函数所对应的栈帧。</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 name="矩形 1">
            <a:extLst>
              <a:ext uri="{FF2B5EF4-FFF2-40B4-BE49-F238E27FC236}">
                <a16:creationId xmlns:a16="http://schemas.microsoft.com/office/drawing/2014/main" xmlns="" id="{CCE3EBD0-C14E-461F-81B6-A401DA012E60}"/>
              </a:ext>
            </a:extLst>
          </p:cNvPr>
          <p:cNvSpPr/>
          <p:nvPr/>
        </p:nvSpPr>
        <p:spPr>
          <a:xfrm>
            <a:off x="1190792" y="692713"/>
            <a:ext cx="10873208" cy="1200329"/>
          </a:xfrm>
          <a:prstGeom prst="rect">
            <a:avLst/>
          </a:prstGeom>
        </p:spPr>
        <p:txBody>
          <a:bodyPr wrap="square">
            <a:spAutoFit/>
          </a:bodyPr>
          <a:lstStyle/>
          <a:p>
            <a:pPr fontAlgn="auto">
              <a:spcBef>
                <a:spcPts val="0"/>
              </a:spcBef>
              <a:spcAft>
                <a:spcPts val="0"/>
              </a:spcAft>
              <a:defRPr/>
            </a:pPr>
            <a:r>
              <a:rPr lang="zh-CN" altLang="zh-CN" sz="2400" dirty="0">
                <a:latin typeface="Microsoft YaHei Light" panose="020B0502040204020203" pitchFamily="34" charset="-122"/>
                <a:ea typeface="Microsoft YaHei Light" panose="020B0502040204020203" pitchFamily="34" charset="-122"/>
              </a:rPr>
              <a:t>那么</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是怎么知道要去</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的代码区取指，在执行完</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后又是怎么知道跳回到</a:t>
            </a:r>
            <a:r>
              <a:rPr lang="en-US" altLang="zh-CN" sz="2400" dirty="0">
                <a:latin typeface="Microsoft YaHei Light" panose="020B0502040204020203" pitchFamily="34" charset="-122"/>
                <a:ea typeface="Microsoft YaHei Light" panose="020B0502040204020203" pitchFamily="34" charset="-122"/>
              </a:rPr>
              <a:t>main</a:t>
            </a:r>
            <a:r>
              <a:rPr lang="zh-CN" altLang="zh-CN" sz="2400" dirty="0">
                <a:latin typeface="Microsoft YaHei Light" panose="020B0502040204020203" pitchFamily="34" charset="-122"/>
                <a:ea typeface="Microsoft YaHei Light" panose="020B0502040204020203" pitchFamily="34" charset="-122"/>
              </a:rPr>
              <a:t>函数（而不是</a:t>
            </a:r>
            <a:r>
              <a:rPr lang="en-US" altLang="zh-CN" sz="2400" dirty="0" err="1">
                <a:latin typeface="Microsoft YaHei Light" panose="020B0502040204020203" pitchFamily="34" charset="-122"/>
                <a:ea typeface="Microsoft YaHei Light" panose="020B0502040204020203" pitchFamily="34" charset="-122"/>
              </a:rPr>
              <a:t>func_B</a:t>
            </a:r>
            <a:r>
              <a:rPr lang="zh-CN" altLang="zh-CN" sz="2400" dirty="0">
                <a:latin typeface="Microsoft YaHei Light" panose="020B0502040204020203" pitchFamily="34" charset="-122"/>
                <a:ea typeface="Microsoft YaHei Light" panose="020B0502040204020203" pitchFamily="34" charset="-122"/>
              </a:rPr>
              <a:t>的代码区）的呢？这些跳转地址我们在</a:t>
            </a:r>
            <a:r>
              <a:rPr lang="zh-CN" altLang="en-US" sz="2400" dirty="0">
                <a:latin typeface="Microsoft YaHei Light" panose="020B0502040204020203" pitchFamily="34" charset="-122"/>
                <a:ea typeface="Microsoft YaHei Light" panose="020B0502040204020203" pitchFamily="34" charset="-122"/>
              </a:rPr>
              <a:t>代码</a:t>
            </a:r>
            <a:r>
              <a:rPr lang="zh-CN" altLang="zh-CN" sz="2400" dirty="0">
                <a:latin typeface="Microsoft YaHei Light" panose="020B0502040204020203" pitchFamily="34" charset="-122"/>
                <a:ea typeface="Microsoft YaHei Light" panose="020B0502040204020203" pitchFamily="34" charset="-122"/>
              </a:rPr>
              <a:t>中并没有直接说明，</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是从哪里获得这些函数的调用及返回的信息的呢？ </a:t>
            </a:r>
          </a:p>
        </p:txBody>
      </p:sp>
    </p:spTree>
    <p:extLst>
      <p:ext uri="{BB962C8B-B14F-4D97-AF65-F5344CB8AC3E}">
        <p14:creationId xmlns:p14="http://schemas.microsoft.com/office/powerpoint/2010/main" val="106388755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6000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 xmlns:a16="http://schemas.microsoft.com/office/drawing/2014/main" id="{A52C1629-732E-4A20-B089-36041C603807}"/>
              </a:ext>
            </a:extLst>
          </p:cNvPr>
          <p:cNvGrpSpPr/>
          <p:nvPr/>
        </p:nvGrpSpPr>
        <p:grpSpPr>
          <a:xfrm>
            <a:off x="3172297" y="808013"/>
            <a:ext cx="6514156" cy="474140"/>
            <a:chOff x="5071056" y="837929"/>
            <a:chExt cx="2716641" cy="474140"/>
          </a:xfrm>
        </p:grpSpPr>
        <p:cxnSp>
          <p:nvCxnSpPr>
            <p:cNvPr id="13" name="íślíḋè-Straight Connector 13">
              <a:extLst>
                <a:ext uri="{FF2B5EF4-FFF2-40B4-BE49-F238E27FC236}">
                  <a16:creationId xmlns="" xmlns:a16="http://schemas.microsoft.com/office/drawing/2014/main" id="{BECDF045-FAA9-4E46-8430-D28C920510C6}"/>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 xmlns:a16="http://schemas.microsoft.com/office/drawing/2014/main" id="{77F1C157-6D0E-4F3B-B2EB-0B428271E419}"/>
                </a:ext>
              </a:extLst>
            </p:cNvPr>
            <p:cNvSpPr/>
            <p:nvPr/>
          </p:nvSpPr>
          <p:spPr>
            <a:xfrm>
              <a:off x="5071056" y="837929"/>
              <a:ext cx="2716641" cy="461665"/>
            </a:xfrm>
            <a:prstGeom prst="rect">
              <a:avLst/>
            </a:prstGeom>
          </p:spPr>
          <p:txBody>
            <a:bodyPr wrap="square">
              <a:spAutoFit/>
            </a:bodyPr>
            <a:lstStyle/>
            <a:p>
              <a:pPr algn="ct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学习之前，回顾两个问题</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6" name="矩形: 圆角 15">
            <a:extLst>
              <a:ext uri="{FF2B5EF4-FFF2-40B4-BE49-F238E27FC236}">
                <a16:creationId xmlns="" xmlns:a16="http://schemas.microsoft.com/office/drawing/2014/main" id="{680FE2E4-4344-4D93-85C6-456261B340A5}"/>
              </a:ext>
            </a:extLst>
          </p:cNvPr>
          <p:cNvSpPr/>
          <p:nvPr/>
        </p:nvSpPr>
        <p:spPr>
          <a:xfrm>
            <a:off x="2108893" y="5920581"/>
            <a:ext cx="8640960" cy="57606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漏洞是网络安全的源起之地，在软件里为什么</a:t>
            </a:r>
            <a:r>
              <a:rPr lang="en-US" altLang="zh-CN"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会造成如此恶劣影响？</a:t>
            </a:r>
            <a:endPar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圆角 16">
            <a:extLst>
              <a:ext uri="{FF2B5EF4-FFF2-40B4-BE49-F238E27FC236}">
                <a16:creationId xmlns="" xmlns:a16="http://schemas.microsoft.com/office/drawing/2014/main" id="{13138337-D410-44B9-B341-05A852C841BF}"/>
              </a:ext>
            </a:extLst>
          </p:cNvPr>
          <p:cNvSpPr/>
          <p:nvPr/>
        </p:nvSpPr>
        <p:spPr>
          <a:xfrm>
            <a:off x="1588121" y="1783502"/>
            <a:ext cx="3545110"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编制程序的四个步骤</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 xmlns:a16="http://schemas.microsoft.com/office/drawing/2014/main" id="{5F05C794-1C7A-4939-A45D-E552AF972366}"/>
              </a:ext>
            </a:extLst>
          </p:cNvPr>
          <p:cNvSpPr/>
          <p:nvPr/>
        </p:nvSpPr>
        <p:spPr>
          <a:xfrm>
            <a:off x="1876153" y="2608213"/>
            <a:ext cx="9665789" cy="1015663"/>
          </a:xfrm>
          <a:prstGeom prst="rect">
            <a:avLst/>
          </a:prstGeom>
        </p:spPr>
        <p:txBody>
          <a:bodyPr wrap="square">
            <a:spAutoFit/>
          </a:bodyPr>
          <a:lstStyle/>
          <a:p>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编辑、编译、链接和运行</a:t>
            </a:r>
            <a:endPar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编译</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检查语法并对单个文件产生可执行程序</a:t>
            </a:r>
            <a:endPar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lvl="2"/>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链接</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多个可执行文件进行关联（函数调用信息），增加启动程序等</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圆角 18">
            <a:extLst>
              <a:ext uri="{FF2B5EF4-FFF2-40B4-BE49-F238E27FC236}">
                <a16:creationId xmlns="" xmlns:a16="http://schemas.microsoft.com/office/drawing/2014/main" id="{1DBB620C-5368-47EB-94E5-BEB50C7BC1D1}"/>
              </a:ext>
            </a:extLst>
          </p:cNvPr>
          <p:cNvSpPr/>
          <p:nvPr/>
        </p:nvSpPr>
        <p:spPr>
          <a:xfrm>
            <a:off x="1588121" y="3748963"/>
            <a:ext cx="3617118" cy="69658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如何认识</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BUG</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和漏洞</a:t>
            </a:r>
            <a:endPar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 xmlns:a16="http://schemas.microsoft.com/office/drawing/2014/main" id="{CF4E503E-954D-4A44-BAE3-1C4118D8F64F}"/>
              </a:ext>
            </a:extLst>
          </p:cNvPr>
          <p:cNvSpPr/>
          <p:nvPr/>
        </p:nvSpPr>
        <p:spPr>
          <a:xfrm>
            <a:off x="1876153" y="4741262"/>
            <a:ext cx="9881814" cy="1015663"/>
          </a:xfrm>
          <a:prstGeom prst="rect">
            <a:avLst/>
          </a:prstGeom>
        </p:spPr>
        <p:txBody>
          <a:bodyPr wrap="square">
            <a:spAutoFit/>
          </a:bodyPr>
          <a:lstStyle/>
          <a:p>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就是缺陷，一种表现就是用户部分操作导致程序崩溃，比如输入超长、除以</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程序崩溃就意味着用户的输入会影响程序正常执行，意味着可能通过</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提供的入口输入构造的恶意程序让程序做非法的事情，因此在安全人眼里，</a:t>
            </a:r>
            <a:r>
              <a:rPr lang="en-US" altLang="zh-CN"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BUG</a:t>
            </a:r>
            <a:r>
              <a:rPr lang="zh-CN" altLang="en-US" sz="2000" b="1" dirty="0" smtClea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是一种软件漏洞</a:t>
            </a:r>
            <a:endPar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45507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P spid="19" grpId="0" animBg="1"/>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A021C0D4-1DD5-40B0-9F13-6359979D9109}"/>
              </a:ext>
            </a:extLst>
          </p:cNvPr>
          <p:cNvPicPr>
            <a:picLocks noChangeAspect="1"/>
          </p:cNvPicPr>
          <p:nvPr/>
        </p:nvPicPr>
        <p:blipFill>
          <a:blip r:embed="rId3"/>
          <a:stretch>
            <a:fillRect/>
          </a:stretch>
        </p:blipFill>
        <p:spPr>
          <a:xfrm>
            <a:off x="1388815" y="3330456"/>
            <a:ext cx="1092324" cy="3553510"/>
          </a:xfrm>
          <a:prstGeom prst="rect">
            <a:avLst/>
          </a:prstGeom>
        </p:spPr>
      </p:pic>
      <p:pic>
        <p:nvPicPr>
          <p:cNvPr id="3" name="图片 2">
            <a:extLst>
              <a:ext uri="{FF2B5EF4-FFF2-40B4-BE49-F238E27FC236}">
                <a16:creationId xmlns:a16="http://schemas.microsoft.com/office/drawing/2014/main" xmlns="" id="{9A57CB37-F557-464B-AF82-CF297499B477}"/>
              </a:ext>
            </a:extLst>
          </p:cNvPr>
          <p:cNvPicPr>
            <a:picLocks noChangeAspect="1"/>
          </p:cNvPicPr>
          <p:nvPr/>
        </p:nvPicPr>
        <p:blipFill>
          <a:blip r:embed="rId4"/>
          <a:stretch>
            <a:fillRect/>
          </a:stretch>
        </p:blipFill>
        <p:spPr>
          <a:xfrm>
            <a:off x="2666568" y="3618477"/>
            <a:ext cx="1506066" cy="3265489"/>
          </a:xfrm>
          <a:prstGeom prst="rect">
            <a:avLst/>
          </a:prstGeom>
        </p:spPr>
      </p:pic>
      <p:pic>
        <p:nvPicPr>
          <p:cNvPr id="4" name="图片 3">
            <a:extLst>
              <a:ext uri="{FF2B5EF4-FFF2-40B4-BE49-F238E27FC236}">
                <a16:creationId xmlns:a16="http://schemas.microsoft.com/office/drawing/2014/main" xmlns="" id="{B09FC1C9-BC98-4227-88D6-1CD8310834FD}"/>
              </a:ext>
            </a:extLst>
          </p:cNvPr>
          <p:cNvPicPr>
            <a:picLocks noChangeAspect="1"/>
          </p:cNvPicPr>
          <p:nvPr/>
        </p:nvPicPr>
        <p:blipFill>
          <a:blip r:embed="rId5"/>
          <a:stretch>
            <a:fillRect/>
          </a:stretch>
        </p:blipFill>
        <p:spPr>
          <a:xfrm>
            <a:off x="4560937" y="2153802"/>
            <a:ext cx="1417999" cy="4653238"/>
          </a:xfrm>
          <a:prstGeom prst="rect">
            <a:avLst/>
          </a:prstGeom>
        </p:spPr>
      </p:pic>
      <p:pic>
        <p:nvPicPr>
          <p:cNvPr id="5" name="图片 4">
            <a:extLst>
              <a:ext uri="{FF2B5EF4-FFF2-40B4-BE49-F238E27FC236}">
                <a16:creationId xmlns:a16="http://schemas.microsoft.com/office/drawing/2014/main" xmlns="" id="{AFE52887-F955-4FDC-846C-7DCDECEB6997}"/>
              </a:ext>
            </a:extLst>
          </p:cNvPr>
          <p:cNvPicPr>
            <a:picLocks noChangeAspect="1"/>
          </p:cNvPicPr>
          <p:nvPr/>
        </p:nvPicPr>
        <p:blipFill>
          <a:blip r:embed="rId6"/>
          <a:stretch>
            <a:fillRect/>
          </a:stretch>
        </p:blipFill>
        <p:spPr>
          <a:xfrm>
            <a:off x="6463937" y="403246"/>
            <a:ext cx="1459215" cy="6426158"/>
          </a:xfrm>
          <a:prstGeom prst="rect">
            <a:avLst/>
          </a:prstGeom>
        </p:spPr>
      </p:pic>
      <p:pic>
        <p:nvPicPr>
          <p:cNvPr id="7" name="图片 6">
            <a:extLst>
              <a:ext uri="{FF2B5EF4-FFF2-40B4-BE49-F238E27FC236}">
                <a16:creationId xmlns:a16="http://schemas.microsoft.com/office/drawing/2014/main" xmlns="" id="{26EBD638-7FF2-49D2-BB2E-AA2BF9871552}"/>
              </a:ext>
            </a:extLst>
          </p:cNvPr>
          <p:cNvPicPr>
            <a:picLocks noChangeAspect="1"/>
          </p:cNvPicPr>
          <p:nvPr/>
        </p:nvPicPr>
        <p:blipFill>
          <a:blip r:embed="rId7"/>
          <a:stretch>
            <a:fillRect/>
          </a:stretch>
        </p:blipFill>
        <p:spPr>
          <a:xfrm>
            <a:off x="8252597" y="403246"/>
            <a:ext cx="1542763" cy="6381430"/>
          </a:xfrm>
          <a:prstGeom prst="rect">
            <a:avLst/>
          </a:prstGeom>
        </p:spPr>
      </p:pic>
      <p:pic>
        <p:nvPicPr>
          <p:cNvPr id="8" name="图片 7">
            <a:extLst>
              <a:ext uri="{FF2B5EF4-FFF2-40B4-BE49-F238E27FC236}">
                <a16:creationId xmlns:a16="http://schemas.microsoft.com/office/drawing/2014/main" xmlns="" id="{C81AE9A0-04C0-43A6-8996-838DB287F411}"/>
              </a:ext>
            </a:extLst>
          </p:cNvPr>
          <p:cNvPicPr>
            <a:picLocks noChangeAspect="1"/>
          </p:cNvPicPr>
          <p:nvPr/>
        </p:nvPicPr>
        <p:blipFill>
          <a:blip r:embed="rId8"/>
          <a:stretch>
            <a:fillRect/>
          </a:stretch>
        </p:blipFill>
        <p:spPr>
          <a:xfrm>
            <a:off x="10136345" y="1876147"/>
            <a:ext cx="1459215" cy="4900760"/>
          </a:xfrm>
          <a:prstGeom prst="rect">
            <a:avLst/>
          </a:prstGeom>
        </p:spPr>
      </p:pic>
    </p:spTree>
    <p:extLst>
      <p:ext uri="{BB962C8B-B14F-4D97-AF65-F5344CB8AC3E}">
        <p14:creationId xmlns:p14="http://schemas.microsoft.com/office/powerpoint/2010/main" val="23513015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456085"/>
            <a:ext cx="8136904" cy="1058442"/>
            <a:chOff x="4933525" y="2542866"/>
            <a:chExt cx="813690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1</a:t>
              </a:r>
              <a:r>
                <a:rPr lang="zh-CN" altLang="en-US" b="1" dirty="0">
                  <a:solidFill>
                    <a:schemeClr val="bg1"/>
                  </a:solidFill>
                  <a:latin typeface="微软雅黑" pitchFamily="34" charset="-122"/>
                  <a:ea typeface="微软雅黑" pitchFamily="34" charset="-122"/>
                </a:rPr>
                <a:t>）参数</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入栈</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841256"/>
              <a:ext cx="608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将参数从右向左依次压入系统栈中。</a:t>
              </a: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2772241"/>
            <a:ext cx="8136904" cy="1058442"/>
            <a:chOff x="4933525" y="2542866"/>
            <a:chExt cx="8136904" cy="105844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2</a:t>
              </a:r>
              <a:r>
                <a:rPr lang="zh-CN" altLang="en-US" b="1" dirty="0">
                  <a:solidFill>
                    <a:schemeClr val="bg1"/>
                  </a:solidFill>
                  <a:latin typeface="微软雅黑" pitchFamily="34" charset="-122"/>
                  <a:ea typeface="微软雅黑" pitchFamily="34" charset="-122"/>
                </a:rPr>
                <a:t>）返回地址入栈</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656590"/>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将当前代码区调用指令的下一条指令地址压入栈中，供函数返回时继续执行。</a:t>
              </a: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3CC89981-832B-48D1-8C25-77608DCC7E6C}"/>
              </a:ext>
            </a:extLst>
          </p:cNvPr>
          <p:cNvGrpSpPr/>
          <p:nvPr/>
        </p:nvGrpSpPr>
        <p:grpSpPr>
          <a:xfrm>
            <a:off x="1532831" y="4088397"/>
            <a:ext cx="8756718" cy="1058442"/>
            <a:chOff x="4933525" y="2542866"/>
            <a:chExt cx="8756718" cy="1058442"/>
          </a:xfrm>
        </p:grpSpPr>
        <p:sp>
          <p:nvSpPr>
            <p:cNvPr id="19" name="六边形 18">
              <a:extLst>
                <a:ext uri="{FF2B5EF4-FFF2-40B4-BE49-F238E27FC236}">
                  <a16:creationId xmlns:a16="http://schemas.microsoft.com/office/drawing/2014/main" xmlns="" id="{DD22C52B-29C9-49A0-A96A-DC0981245F1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3</a:t>
              </a:r>
              <a:r>
                <a:rPr lang="zh-CN" altLang="en-US" b="1" dirty="0">
                  <a:solidFill>
                    <a:schemeClr val="bg1"/>
                  </a:solidFill>
                  <a:latin typeface="微软雅黑" pitchFamily="34" charset="-122"/>
                  <a:ea typeface="微软雅黑" pitchFamily="34" charset="-122"/>
                </a:rPr>
                <a:t>）代码区跳转</a:t>
              </a:r>
            </a:p>
          </p:txBody>
        </p:sp>
        <p:sp>
          <p:nvSpPr>
            <p:cNvPr id="20" name="文本框 7">
              <a:extLst>
                <a:ext uri="{FF2B5EF4-FFF2-40B4-BE49-F238E27FC236}">
                  <a16:creationId xmlns:a16="http://schemas.microsoft.com/office/drawing/2014/main" xmlns="" id="{8726678F-42E6-431F-9A1B-E89434EBEE01}"/>
                </a:ext>
              </a:extLst>
            </p:cNvPr>
            <p:cNvSpPr txBox="1">
              <a:spLocks noChangeArrowheads="1"/>
            </p:cNvSpPr>
            <p:nvPr/>
          </p:nvSpPr>
          <p:spPr bwMode="auto">
            <a:xfrm>
              <a:off x="6956010" y="2763649"/>
              <a:ext cx="67342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处理器从当前代码区跳转到被调用函数的入口处。</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21" name="直接连接符 20">
              <a:extLst>
                <a:ext uri="{FF2B5EF4-FFF2-40B4-BE49-F238E27FC236}">
                  <a16:creationId xmlns:a16="http://schemas.microsoft.com/office/drawing/2014/main" xmlns="" id="{2F82A413-576F-487F-AEFB-FE1E13E9E49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771E273-598A-44A3-8060-EDD9294D3EED}"/>
              </a:ext>
            </a:extLst>
          </p:cNvPr>
          <p:cNvGrpSpPr/>
          <p:nvPr/>
        </p:nvGrpSpPr>
        <p:grpSpPr>
          <a:xfrm>
            <a:off x="5105936" y="837929"/>
            <a:ext cx="2646879" cy="474140"/>
            <a:chOff x="5105936" y="837929"/>
            <a:chExt cx="2646879" cy="474140"/>
          </a:xfrm>
        </p:grpSpPr>
        <p:cxnSp>
          <p:nvCxnSpPr>
            <p:cNvPr id="27" name="íślíḋè-Straight Connector 13">
              <a:extLst>
                <a:ext uri="{FF2B5EF4-FFF2-40B4-BE49-F238E27FC236}">
                  <a16:creationId xmlns:a16="http://schemas.microsoft.com/office/drawing/2014/main" xmlns="" id="{3648A557-0D6E-42A5-922A-68F6E2134F7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BB52569B-0813-444A-9098-79FAA070D6C0}"/>
                </a:ext>
              </a:extLst>
            </p:cNvPr>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函数调用的步骤：</a:t>
              </a:r>
            </a:p>
          </p:txBody>
        </p:sp>
      </p:grpSp>
      <p:grpSp>
        <p:nvGrpSpPr>
          <p:cNvPr id="3" name="组合 2">
            <a:extLst>
              <a:ext uri="{FF2B5EF4-FFF2-40B4-BE49-F238E27FC236}">
                <a16:creationId xmlns:a16="http://schemas.microsoft.com/office/drawing/2014/main" xmlns="" id="{5F9B1C81-7D26-40EB-8BD1-19D141D94FFC}"/>
              </a:ext>
            </a:extLst>
          </p:cNvPr>
          <p:cNvGrpSpPr/>
          <p:nvPr/>
        </p:nvGrpSpPr>
        <p:grpSpPr>
          <a:xfrm>
            <a:off x="1532831" y="5199689"/>
            <a:ext cx="8376939" cy="1620342"/>
            <a:chOff x="1532831" y="5292253"/>
            <a:chExt cx="8376939" cy="1620342"/>
          </a:xfrm>
        </p:grpSpPr>
        <p:grpSp>
          <p:nvGrpSpPr>
            <p:cNvPr id="22" name="组合 21">
              <a:extLst>
                <a:ext uri="{FF2B5EF4-FFF2-40B4-BE49-F238E27FC236}">
                  <a16:creationId xmlns:a16="http://schemas.microsoft.com/office/drawing/2014/main" xmlns="" id="{3CCA5C70-A8F8-454B-B08B-1A4BFAABA90D}"/>
                </a:ext>
              </a:extLst>
            </p:cNvPr>
            <p:cNvGrpSpPr/>
            <p:nvPr/>
          </p:nvGrpSpPr>
          <p:grpSpPr>
            <a:xfrm>
              <a:off x="1532831" y="5572514"/>
              <a:ext cx="8376939" cy="1340081"/>
              <a:chOff x="4933525" y="2542866"/>
              <a:chExt cx="8376939" cy="1340081"/>
            </a:xfrm>
          </p:grpSpPr>
          <p:sp>
            <p:nvSpPr>
              <p:cNvPr id="23" name="六边形 22">
                <a:extLst>
                  <a:ext uri="{FF2B5EF4-FFF2-40B4-BE49-F238E27FC236}">
                    <a16:creationId xmlns:a16="http://schemas.microsoft.com/office/drawing/2014/main" xmlns="" id="{87BB6F08-4DC0-465C-A40D-FF45CE0947C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4</a:t>
                </a:r>
                <a:r>
                  <a:rPr lang="zh-CN" altLang="en-US" b="1" dirty="0">
                    <a:solidFill>
                      <a:schemeClr val="bg1"/>
                    </a:solidFill>
                    <a:latin typeface="微软雅黑" pitchFamily="34" charset="-122"/>
                    <a:ea typeface="微软雅黑" pitchFamily="34" charset="-122"/>
                  </a:rPr>
                  <a:t>）栈帧</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调整</a:t>
                </a:r>
              </a:p>
            </p:txBody>
          </p:sp>
          <p:sp>
            <p:nvSpPr>
              <p:cNvPr id="24" name="文本框 7">
                <a:extLst>
                  <a:ext uri="{FF2B5EF4-FFF2-40B4-BE49-F238E27FC236}">
                    <a16:creationId xmlns:a16="http://schemas.microsoft.com/office/drawing/2014/main" xmlns="" id="{8A5CF46A-182F-408C-84CC-C9B257E0E3C5}"/>
                  </a:ext>
                </a:extLst>
              </p:cNvPr>
              <p:cNvSpPr txBox="1">
                <a:spLocks noChangeArrowheads="1"/>
              </p:cNvSpPr>
              <p:nvPr/>
            </p:nvSpPr>
            <p:spPr bwMode="auto">
              <a:xfrm>
                <a:off x="7008279" y="2682618"/>
                <a:ext cx="63021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保存当前栈帧状态值，已备后面恢复本栈帧时使用。</a:t>
                </a: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将当前栈帧切换到新栈帧。</a:t>
                </a:r>
                <a:endParaRPr lang="zh-CN" altLang="en-US" sz="1400" dirty="0">
                  <a:solidFill>
                    <a:schemeClr val="tx1">
                      <a:lumMod val="65000"/>
                      <a:lumOff val="35000"/>
                    </a:schemeClr>
                  </a:solidFill>
                  <a:latin typeface="微软雅黑" pitchFamily="34" charset="-122"/>
                </a:endParaRPr>
              </a:p>
            </p:txBody>
          </p:sp>
          <p:cxnSp>
            <p:nvCxnSpPr>
              <p:cNvPr id="25" name="直接连接符 24">
                <a:extLst>
                  <a:ext uri="{FF2B5EF4-FFF2-40B4-BE49-F238E27FC236}">
                    <a16:creationId xmlns:a16="http://schemas.microsoft.com/office/drawing/2014/main" xmlns="" id="{332444D2-DE29-44F4-87DB-6A5D720C019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xmlns="" id="{4811CEB2-EC93-42AD-A035-FB9E187ABD95}"/>
                </a:ext>
              </a:extLst>
            </p:cNvPr>
            <p:cNvSpPr/>
            <p:nvPr/>
          </p:nvSpPr>
          <p:spPr>
            <a:xfrm>
              <a:off x="3626263" y="5292253"/>
              <a:ext cx="1723549" cy="461665"/>
            </a:xfrm>
            <a:prstGeom prst="rect">
              <a:avLst/>
            </a:prstGeom>
          </p:spPr>
          <p:txBody>
            <a:bodyPr wrap="none">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具体包括：</a:t>
              </a: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8840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 presetClass="entr" presetSubtype="2" decel="6000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756967"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a:t>
            </a:r>
          </a:p>
        </p:txBody>
      </p:sp>
    </p:spTree>
    <p:extLst>
      <p:ext uri="{BB962C8B-B14F-4D97-AF65-F5344CB8AC3E}">
        <p14:creationId xmlns:p14="http://schemas.microsoft.com/office/powerpoint/2010/main" val="20168229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777125" y="1107216"/>
            <a:ext cx="11537470" cy="1810768"/>
          </a:xfrm>
          <a:prstGeom prst="rect">
            <a:avLst/>
          </a:prstGeom>
          <a:noFill/>
        </p:spPr>
        <p:txBody>
          <a:bodyPr wrap="square" lIns="86376" tIns="43188" rIns="86376" bIns="43188" rtlCol="0">
            <a:spAutoFit/>
          </a:bodyP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register</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是中央处理器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的组成部分。寄存器是有限存贮容量的高速存贮部件，它们可用来暂存指令、数据和地址。</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我们常常看到</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这样的名称，其实指的就是寄存器的大小</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的寄存器大小就是</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a:t>
            </a:r>
          </a:p>
        </p:txBody>
      </p:sp>
      <p:grpSp>
        <p:nvGrpSpPr>
          <p:cNvPr id="24" name="组合 23">
            <a:extLst>
              <a:ext uri="{FF2B5EF4-FFF2-40B4-BE49-F238E27FC236}">
                <a16:creationId xmlns:a16="http://schemas.microsoft.com/office/drawing/2014/main" xmlns="" id="{1D7679EE-F4A3-4CB4-9054-9FDFFA53E552}"/>
              </a:ext>
            </a:extLst>
          </p:cNvPr>
          <p:cNvGrpSpPr/>
          <p:nvPr/>
        </p:nvGrpSpPr>
        <p:grpSpPr>
          <a:xfrm>
            <a:off x="660640" y="2917984"/>
            <a:ext cx="11537470" cy="3638079"/>
            <a:chOff x="1263231" y="1989440"/>
            <a:chExt cx="10476730" cy="3638079"/>
          </a:xfrm>
        </p:grpSpPr>
        <p:sp>
          <p:nvSpPr>
            <p:cNvPr id="25" name="矩形: 圆角 24">
              <a:extLst>
                <a:ext uri="{FF2B5EF4-FFF2-40B4-BE49-F238E27FC236}">
                  <a16:creationId xmlns:a16="http://schemas.microsoft.com/office/drawing/2014/main" xmlns="" id="{C8A34736-7CF9-414E-A673-5717E723F720}"/>
                </a:ext>
              </a:extLst>
            </p:cNvPr>
            <p:cNvSpPr/>
            <p:nvPr/>
          </p:nvSpPr>
          <p:spPr>
            <a:xfrm>
              <a:off x="1263231" y="1989440"/>
              <a:ext cx="10476730" cy="3638079"/>
            </a:xfrm>
            <a:prstGeom prst="roundRect">
              <a:avLst>
                <a:gd name="adj" fmla="val 6729"/>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E06E8677-4C8E-4EB2-B82C-127BA1D9A4CF}"/>
                </a:ext>
              </a:extLst>
            </p:cNvPr>
            <p:cNvSpPr/>
            <p:nvPr/>
          </p:nvSpPr>
          <p:spPr>
            <a:xfrm>
              <a:off x="1419741" y="2096000"/>
              <a:ext cx="9962720" cy="3406253"/>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本身只负责运算，不负责储存数据。数据一般都储存在内存之中，</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要用的时候就去内存读写数据。但是，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的运算速度远高于内存的读写速度，为了避免被拖慢，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都自带一级缓存和二级缓存。基本上，</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缓存可以看作是读写速度较快的内存。但是，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缓存还是不够快，另外数据在缓存里面的地址是不固定的，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每次读写都要寻址也会拖慢速度。因此，除了缓存之外，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使用寄存器来储存最常用的数据。也就是说，那些最频繁读写的数据（比如循环变量），都会放在寄存器里面，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优先读写寄存器，再由寄存器跟内存交换数据。</a:t>
              </a:r>
            </a:p>
          </p:txBody>
        </p:sp>
      </p:grpSp>
      <p:grpSp>
        <p:nvGrpSpPr>
          <p:cNvPr id="5" name="组合 4">
            <a:extLst>
              <a:ext uri="{FF2B5EF4-FFF2-40B4-BE49-F238E27FC236}">
                <a16:creationId xmlns:a16="http://schemas.microsoft.com/office/drawing/2014/main" xmlns="" id="{481363C0-8AA0-48EC-88CC-FF8C4B3301F8}"/>
              </a:ext>
            </a:extLst>
          </p:cNvPr>
          <p:cNvGrpSpPr/>
          <p:nvPr/>
        </p:nvGrpSpPr>
        <p:grpSpPr>
          <a:xfrm>
            <a:off x="596727" y="503928"/>
            <a:ext cx="1988775" cy="508861"/>
            <a:chOff x="596727" y="875216"/>
            <a:chExt cx="1988775" cy="508861"/>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1988775" cy="508861"/>
              <a:chOff x="1420106" y="1402730"/>
              <a:chExt cx="1988775"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447111" y="949820"/>
                <a:ext cx="508859" cy="141468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27907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xmlns=""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207969870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360923" y="2824237"/>
            <a:ext cx="9109012" cy="1384995"/>
            <a:chOff x="4933525" y="2542866"/>
            <a:chExt cx="9109012" cy="1384995"/>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ESP</a:t>
              </a:r>
              <a:endParaRPr lang="zh-CN" altLang="en-US" sz="28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42866"/>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栈指针寄存器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stack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），其内存放着一个指针，该指针永远指向系统栈最上面一个栈帧的栈顶。</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2324919" y="4556491"/>
            <a:ext cx="9145016" cy="1384995"/>
            <a:chOff x="4897521" y="2379590"/>
            <a:chExt cx="9145016" cy="1384995"/>
          </a:xfrm>
        </p:grpSpPr>
        <p:sp>
          <p:nvSpPr>
            <p:cNvPr id="16" name="六边形 15">
              <a:extLst>
                <a:ext uri="{FF2B5EF4-FFF2-40B4-BE49-F238E27FC236}">
                  <a16:creationId xmlns:a16="http://schemas.microsoft.com/office/drawing/2014/main" xmlns="" id="{B8DEC9E8-4390-462F-ACFD-92E59FEA8397}"/>
                </a:ext>
              </a:extLst>
            </p:cNvPr>
            <p:cNvSpPr/>
            <p:nvPr/>
          </p:nvSpPr>
          <p:spPr>
            <a:xfrm>
              <a:off x="4897521" y="2542866"/>
              <a:ext cx="1263418"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EBP</a:t>
              </a:r>
              <a:endParaRPr lang="zh-CN" altLang="en-US" sz="28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379590"/>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基址指针寄存器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base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），其内存放着一个指针，该指针永远指向系统栈最上面一个栈帧的底部。</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209166" y="950099"/>
            <a:ext cx="10440418" cy="1772793"/>
          </a:xfrm>
          <a:prstGeom prst="rect">
            <a:avLst/>
          </a:prstGeom>
        </p:spPr>
        <p:txBody>
          <a:bodyPr wrap="square">
            <a:spAutoFit/>
          </a:bodyPr>
          <a:lstStyle/>
          <a:p>
            <a:pPr marL="342900" indent="-342900">
              <a:lnSpc>
                <a:spcPct val="130000"/>
              </a:lnSpc>
              <a:buClr>
                <a:srgbClr val="007DFA"/>
              </a:buClr>
              <a:buFont typeface="Wingdings" panose="05000000000000000000" pitchFamily="2" charset="2"/>
              <a:buChar char="n"/>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每一个函数独占自己的栈帧空间。当前正在运行的函数的栈帧总是在栈顶。</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Win32</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系统提供两个特殊的寄存器用于标识位于</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系统栈顶端的栈帧</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6031207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077827" y="1132849"/>
            <a:ext cx="10657184" cy="825883"/>
          </a:xfrm>
          <a:prstGeom prst="rect">
            <a:avLst/>
          </a:prstGeom>
          <a:noFill/>
        </p:spPr>
        <p:txBody>
          <a:bodyPr wrap="square" lIns="86376" tIns="43188" rIns="86376" bIns="43188" rtlCol="0">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之间的内存空间为当前栈帧，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标识了当前栈帧的底部，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标识了当前栈帧的顶部。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481363C0-8AA0-48EC-88CC-FF8C4B3301F8}"/>
              </a:ext>
            </a:extLst>
          </p:cNvPr>
          <p:cNvGrpSpPr/>
          <p:nvPr/>
        </p:nvGrpSpPr>
        <p:grpSpPr>
          <a:xfrm>
            <a:off x="668735" y="519981"/>
            <a:ext cx="2147050" cy="519471"/>
            <a:chOff x="596727" y="864606"/>
            <a:chExt cx="2147050" cy="519471"/>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64606"/>
              <a:ext cx="2147050" cy="519471"/>
              <a:chOff x="1420106" y="1392120"/>
              <a:chExt cx="2147050" cy="51947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13529" y="887198"/>
                <a:ext cx="508859" cy="153992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68759" y="1392120"/>
                <a:ext cx="159839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函数栈帧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xmlns=""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aphicFrame>
        <p:nvGraphicFramePr>
          <p:cNvPr id="12" name="对象 11"/>
          <p:cNvGraphicFramePr>
            <a:graphicFrameLocks noChangeAspect="1"/>
          </p:cNvGraphicFramePr>
          <p:nvPr>
            <p:extLst/>
          </p:nvPr>
        </p:nvGraphicFramePr>
        <p:xfrm>
          <a:off x="2986039" y="2285600"/>
          <a:ext cx="6840760" cy="4384767"/>
        </p:xfrm>
        <a:graphic>
          <a:graphicData uri="http://schemas.openxmlformats.org/presentationml/2006/ole">
            <mc:AlternateContent xmlns:mc="http://schemas.openxmlformats.org/markup-compatibility/2006">
              <mc:Choice xmlns:v="urn:schemas-microsoft-com:vml" Requires="v">
                <p:oleObj spid="_x0000_s2362" r:id="rId4" imgW="9582156" imgH="6153030" progId="Visio.Drawing.15">
                  <p:embed/>
                </p:oleObj>
              </mc:Choice>
              <mc:Fallback>
                <p:oleObj r:id="rId4" imgW="9582156" imgH="6153030" progId="Visio.Drawing.15">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39" y="2285600"/>
                        <a:ext cx="6840760" cy="4384767"/>
                      </a:xfrm>
                      <a:prstGeom prst="rect">
                        <a:avLst/>
                      </a:prstGeom>
                      <a:noFill/>
                    </p:spPr>
                  </p:pic>
                </p:oleObj>
              </mc:Fallback>
            </mc:AlternateContent>
          </a:graphicData>
        </a:graphic>
      </p:graphicFrame>
    </p:spTree>
    <p:extLst>
      <p:ext uri="{BB962C8B-B14F-4D97-AF65-F5344CB8AC3E}">
        <p14:creationId xmlns:p14="http://schemas.microsoft.com/office/powerpoint/2010/main" val="363270187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05502" y="837929"/>
            <a:ext cx="6588359" cy="474140"/>
            <a:chOff x="4179575" y="837929"/>
            <a:chExt cx="4459403"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4179575" y="1312069"/>
              <a:ext cx="44594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283659" y="837929"/>
              <a:ext cx="429143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在函数栈帧中，一般包含以下几类重要信息：</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1855103" y="217616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30287"/>
                <a:ext cx="650261" cy="61554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局部变量</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1434962" y="4018993"/>
            <a:ext cx="2463221" cy="82588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为函数局部变量开辟的内存空间。</a:t>
            </a:r>
          </a:p>
        </p:txBody>
      </p:sp>
      <p:grpSp>
        <p:nvGrpSpPr>
          <p:cNvPr id="31" name="组合 30">
            <a:extLst>
              <a:ext uri="{FF2B5EF4-FFF2-40B4-BE49-F238E27FC236}">
                <a16:creationId xmlns:a16="http://schemas.microsoft.com/office/drawing/2014/main" xmlns="" id="{D7C06A96-9E52-420F-B346-373CF5A29443}"/>
              </a:ext>
            </a:extLst>
          </p:cNvPr>
          <p:cNvGrpSpPr/>
          <p:nvPr/>
        </p:nvGrpSpPr>
        <p:grpSpPr>
          <a:xfrm>
            <a:off x="9380697" y="2176165"/>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45332" y="2893498"/>
                <a:ext cx="738230"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函数返回地址</a:t>
                </a:r>
              </a:p>
            </p:txBody>
          </p:sp>
        </p:grpSp>
      </p:grpSp>
      <p:sp>
        <p:nvSpPr>
          <p:cNvPr id="36" name="文本框 35">
            <a:extLst>
              <a:ext uri="{FF2B5EF4-FFF2-40B4-BE49-F238E27FC236}">
                <a16:creationId xmlns:a16="http://schemas.microsoft.com/office/drawing/2014/main" xmlns="" id="{E9E68B4E-792F-4BBE-BBA1-F777402889EB}"/>
              </a:ext>
            </a:extLst>
          </p:cNvPr>
          <p:cNvSpPr txBox="1"/>
          <p:nvPr/>
        </p:nvSpPr>
        <p:spPr>
          <a:xfrm>
            <a:off x="8816551" y="4018993"/>
            <a:ext cx="3445472" cy="267254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保存当前函数调用前的“断点”信息，也就是函数调用前的指令位置，以便在函数返回时能够恢复到函数被调用前的代码区中继续执行指令。</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xmlns="" id="{434E42F4-2047-4996-937C-424AE9D0F9DB}"/>
              </a:ext>
            </a:extLst>
          </p:cNvPr>
          <p:cNvGrpSpPr/>
          <p:nvPr/>
        </p:nvGrpSpPr>
        <p:grpSpPr>
          <a:xfrm>
            <a:off x="5617900" y="2176164"/>
            <a:ext cx="1622946" cy="1622946"/>
            <a:chOff x="2716147" y="2106202"/>
            <a:chExt cx="1622946" cy="1622946"/>
          </a:xfrm>
        </p:grpSpPr>
        <p:sp>
          <p:nvSpPr>
            <p:cNvPr id="20"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1" name="组合 20">
              <a:extLst>
                <a:ext uri="{FF2B5EF4-FFF2-40B4-BE49-F238E27FC236}">
                  <a16:creationId xmlns:a16="http://schemas.microsoft.com/office/drawing/2014/main" xmlns="" id="{F58B1895-64DE-4B46-824F-FA7F05ABCE14}"/>
                </a:ext>
              </a:extLst>
            </p:cNvPr>
            <p:cNvGrpSpPr/>
            <p:nvPr/>
          </p:nvGrpSpPr>
          <p:grpSpPr>
            <a:xfrm>
              <a:off x="2828972" y="2219027"/>
              <a:ext cx="1397296" cy="1403263"/>
              <a:chOff x="2696934" y="2774952"/>
              <a:chExt cx="1035027" cy="1039447"/>
            </a:xfrm>
          </p:grpSpPr>
          <p:sp>
            <p:nvSpPr>
              <p:cNvPr id="22"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3" name="矩形 22">
                <a:extLst>
                  <a:ext uri="{FF2B5EF4-FFF2-40B4-BE49-F238E27FC236}">
                    <a16:creationId xmlns:a16="http://schemas.microsoft.com/office/drawing/2014/main" xmlns="" id="{220738A2-DC41-4F26-B437-DB7C1EC51D02}"/>
                  </a:ext>
                </a:extLst>
              </p:cNvPr>
              <p:cNvSpPr/>
              <p:nvPr/>
            </p:nvSpPr>
            <p:spPr>
              <a:xfrm>
                <a:off x="2845514" y="2925272"/>
                <a:ext cx="751845"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栈帧状态值</a:t>
                </a:r>
              </a:p>
            </p:txBody>
          </p:sp>
        </p:grpSp>
      </p:grpSp>
      <p:sp>
        <p:nvSpPr>
          <p:cNvPr id="24" name="文本框 23">
            <a:extLst>
              <a:ext uri="{FF2B5EF4-FFF2-40B4-BE49-F238E27FC236}">
                <a16:creationId xmlns:a16="http://schemas.microsoft.com/office/drawing/2014/main" xmlns="" id="{E26E5F43-1E66-4C44-BA9C-8774F5CBCAAB}"/>
              </a:ext>
            </a:extLst>
          </p:cNvPr>
          <p:cNvSpPr txBox="1"/>
          <p:nvPr/>
        </p:nvSpPr>
        <p:spPr>
          <a:xfrm>
            <a:off x="4413151" y="4018993"/>
            <a:ext cx="3888432" cy="2303211"/>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保存前栈帧的顶部和底部（实际上只保存前栈帧的底部，前栈帧的顶部可以通过堆栈平衡计算得到），用于在本帧被弹出后恢复出上一个栈帧。</a:t>
            </a:r>
          </a:p>
        </p:txBody>
      </p:sp>
    </p:spTree>
    <p:extLst>
      <p:ext uri="{BB962C8B-B14F-4D97-AF65-F5344CB8AC3E}">
        <p14:creationId xmlns:p14="http://schemas.microsoft.com/office/powerpoint/2010/main" val="260782402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 calcmode="lin" valueType="num">
                                      <p:cBhvr>
                                        <p:cTn id="24" dur="500" fill="hold"/>
                                        <p:tgtEl>
                                          <p:spTgt spid="19"/>
                                        </p:tgtEl>
                                        <p:attrNameLst>
                                          <p:attrName>style.rotation</p:attrName>
                                        </p:attrNameLst>
                                      </p:cBhvr>
                                      <p:tavLst>
                                        <p:tav tm="0">
                                          <p:val>
                                            <p:fltVal val="360"/>
                                          </p:val>
                                        </p:tav>
                                        <p:tav tm="100000">
                                          <p:val>
                                            <p:fltVal val="0"/>
                                          </p:val>
                                        </p:tav>
                                      </p:tavLst>
                                    </p:anim>
                                    <p:animEffect transition="in" filter="fade">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2500"/>
                            </p:stCondLst>
                            <p:childTnLst>
                              <p:par>
                                <p:cTn id="31" presetID="49" presetClass="entr" presetSubtype="0" decel="10000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 calcmode="lin" valueType="num">
                                      <p:cBhvr>
                                        <p:cTn id="35" dur="500" fill="hold"/>
                                        <p:tgtEl>
                                          <p:spTgt spid="31"/>
                                        </p:tgtEl>
                                        <p:attrNameLst>
                                          <p:attrName>style.rotation</p:attrName>
                                        </p:attrNameLst>
                                      </p:cBhvr>
                                      <p:tavLst>
                                        <p:tav tm="0">
                                          <p:val>
                                            <p:fltVal val="360"/>
                                          </p:val>
                                        </p:tav>
                                        <p:tav tm="100000">
                                          <p:val>
                                            <p:fltVal val="0"/>
                                          </p:val>
                                        </p:tav>
                                      </p:tavLst>
                                    </p:anim>
                                    <p:animEffect transition="in" filter="fade">
                                      <p:cBhvr>
                                        <p:cTn id="36" dur="500"/>
                                        <p:tgtEl>
                                          <p:spTgt spid="31"/>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0D98A0A7-16A2-492D-A55A-19B5647E7119}"/>
              </a:ext>
            </a:extLst>
          </p:cNvPr>
          <p:cNvGrpSpPr/>
          <p:nvPr/>
        </p:nvGrpSpPr>
        <p:grpSpPr>
          <a:xfrm>
            <a:off x="1694849" y="2895664"/>
            <a:ext cx="9740721" cy="2246769"/>
            <a:chOff x="4933525" y="2293067"/>
            <a:chExt cx="9740721" cy="2246769"/>
          </a:xfrm>
        </p:grpSpPr>
        <p:sp>
          <p:nvSpPr>
            <p:cNvPr id="29" name="六边形 28">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07352" y="2293067"/>
              <a:ext cx="776689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指令寄存器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instruction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a:t>
              </a:r>
              <a:r>
                <a:rPr lang="zh-CN" altLang="en-US" sz="2800" u="sng" dirty="0">
                  <a:solidFill>
                    <a:schemeClr val="tx1">
                      <a:lumMod val="75000"/>
                      <a:lumOff val="25000"/>
                    </a:schemeClr>
                  </a:solidFill>
                  <a:latin typeface="Times New Roman" panose="02020603050405020304" pitchFamily="18" charset="0"/>
                  <a:cs typeface="Times New Roman" panose="02020603050405020304" pitchFamily="18" charset="0"/>
                </a:rPr>
                <a:t>该指针永远指向下一条等待执行的</a:t>
              </a:r>
              <a:r>
                <a:rPr lang="zh-CN" altLang="en-US" sz="2800" u="sng" dirty="0" smtClean="0">
                  <a:solidFill>
                    <a:schemeClr val="tx1">
                      <a:lumMod val="75000"/>
                      <a:lumOff val="25000"/>
                    </a:schemeClr>
                  </a:solidFill>
                  <a:latin typeface="Times New Roman" panose="02020603050405020304" pitchFamily="18" charset="0"/>
                  <a:cs typeface="Times New Roman" panose="02020603050405020304" pitchFamily="18" charset="0"/>
                </a:rPr>
                <a:t>指令地址</a:t>
              </a:r>
              <a:r>
                <a:rPr lang="zh-CN" altLang="en-US" sz="2800" dirty="0" smtClean="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可以说</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如果控制了</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寄存器的内容，就控制了进程</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我们让</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指向哪里，</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就会去执行哪里的指令。</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448948" y="1235293"/>
            <a:ext cx="9986622" cy="1077218"/>
            <a:chOff x="3899955" y="1352164"/>
            <a:chExt cx="9986622" cy="1077218"/>
          </a:xfrm>
        </p:grpSpPr>
        <p:sp>
          <p:nvSpPr>
            <p:cNvPr id="2" name="矩形 1"/>
            <p:cNvSpPr/>
            <p:nvPr/>
          </p:nvSpPr>
          <p:spPr>
            <a:xfrm>
              <a:off x="4759563" y="1352164"/>
              <a:ext cx="9127014" cy="1077218"/>
            </a:xfrm>
            <a:prstGeom prst="rect">
              <a:avLst/>
            </a:prstGeom>
          </p:spPr>
          <p:txBody>
            <a:bodyPr wrap="square">
              <a:spAutoFit/>
            </a:bodyPr>
            <a:lstStyle/>
            <a:p>
              <a:pPr>
                <a:buClr>
                  <a:srgbClr val="007DFA"/>
                </a:buClr>
              </a:pPr>
              <a:r>
                <a:rPr lang="zh-CN" altLang="en-US" sz="3200" dirty="0">
                  <a:solidFill>
                    <a:srgbClr val="1092F1"/>
                  </a:solidFill>
                  <a:latin typeface="微软雅黑" panose="020B0503020204020204" pitchFamily="34" charset="-122"/>
                  <a:ea typeface="微软雅黑" panose="020B0503020204020204" pitchFamily="34" charset="-122"/>
                </a:rPr>
                <a:t>除了与栈相关的寄存器之外，还需要记住另一个至关重要的寄存器。</a:t>
              </a:r>
            </a:p>
          </p:txBody>
        </p:sp>
        <p:sp>
          <p:nvSpPr>
            <p:cNvPr id="7" name="computer-cpu_63990"/>
            <p:cNvSpPr>
              <a:spLocks noChangeAspect="1"/>
            </p:cNvSpPr>
            <p:nvPr/>
          </p:nvSpPr>
          <p:spPr bwMode="auto">
            <a:xfrm>
              <a:off x="3899955" y="1644964"/>
              <a:ext cx="763389" cy="762329"/>
            </a:xfrm>
            <a:custGeom>
              <a:avLst/>
              <a:gdLst>
                <a:gd name="connsiteX0" fmla="*/ 374658 w 609332"/>
                <a:gd name="connsiteY0" fmla="*/ 527406 h 608486"/>
                <a:gd name="connsiteX1" fmla="*/ 436659 w 609332"/>
                <a:gd name="connsiteY1" fmla="*/ 527406 h 608486"/>
                <a:gd name="connsiteX2" fmla="*/ 436659 w 609332"/>
                <a:gd name="connsiteY2" fmla="*/ 577469 h 608486"/>
                <a:gd name="connsiteX3" fmla="*/ 405610 w 609332"/>
                <a:gd name="connsiteY3" fmla="*/ 608486 h 608486"/>
                <a:gd name="connsiteX4" fmla="*/ 374561 w 609332"/>
                <a:gd name="connsiteY4" fmla="*/ 577469 h 608486"/>
                <a:gd name="connsiteX5" fmla="*/ 374658 w 609332"/>
                <a:gd name="connsiteY5" fmla="*/ 577469 h 608486"/>
                <a:gd name="connsiteX6" fmla="*/ 273653 w 609332"/>
                <a:gd name="connsiteY6" fmla="*/ 527406 h 608486"/>
                <a:gd name="connsiteX7" fmla="*/ 335751 w 609332"/>
                <a:gd name="connsiteY7" fmla="*/ 527406 h 608486"/>
                <a:gd name="connsiteX8" fmla="*/ 335751 w 609332"/>
                <a:gd name="connsiteY8" fmla="*/ 577469 h 608486"/>
                <a:gd name="connsiteX9" fmla="*/ 304702 w 609332"/>
                <a:gd name="connsiteY9" fmla="*/ 608486 h 608486"/>
                <a:gd name="connsiteX10" fmla="*/ 273653 w 609332"/>
                <a:gd name="connsiteY10" fmla="*/ 577469 h 608486"/>
                <a:gd name="connsiteX11" fmla="*/ 172744 w 609332"/>
                <a:gd name="connsiteY11" fmla="*/ 527406 h 608486"/>
                <a:gd name="connsiteX12" fmla="*/ 234842 w 609332"/>
                <a:gd name="connsiteY12" fmla="*/ 527406 h 608486"/>
                <a:gd name="connsiteX13" fmla="*/ 234842 w 609332"/>
                <a:gd name="connsiteY13" fmla="*/ 577469 h 608486"/>
                <a:gd name="connsiteX14" fmla="*/ 203793 w 609332"/>
                <a:gd name="connsiteY14" fmla="*/ 608486 h 608486"/>
                <a:gd name="connsiteX15" fmla="*/ 172744 w 609332"/>
                <a:gd name="connsiteY15" fmla="*/ 577469 h 608486"/>
                <a:gd name="connsiteX16" fmla="*/ 528182 w 609332"/>
                <a:gd name="connsiteY16" fmla="*/ 374068 h 608486"/>
                <a:gd name="connsiteX17" fmla="*/ 578288 w 609332"/>
                <a:gd name="connsiteY17" fmla="*/ 374068 h 608486"/>
                <a:gd name="connsiteX18" fmla="*/ 609332 w 609332"/>
                <a:gd name="connsiteY18" fmla="*/ 405022 h 608486"/>
                <a:gd name="connsiteX19" fmla="*/ 578288 w 609332"/>
                <a:gd name="connsiteY19" fmla="*/ 436024 h 608486"/>
                <a:gd name="connsiteX20" fmla="*/ 528182 w 609332"/>
                <a:gd name="connsiteY20" fmla="*/ 436024 h 608486"/>
                <a:gd name="connsiteX21" fmla="*/ 31044 w 609332"/>
                <a:gd name="connsiteY21" fmla="*/ 374068 h 608486"/>
                <a:gd name="connsiteX22" fmla="*/ 81150 w 609332"/>
                <a:gd name="connsiteY22" fmla="*/ 374068 h 608486"/>
                <a:gd name="connsiteX23" fmla="*/ 81150 w 609332"/>
                <a:gd name="connsiteY23" fmla="*/ 436024 h 608486"/>
                <a:gd name="connsiteX24" fmla="*/ 31044 w 609332"/>
                <a:gd name="connsiteY24" fmla="*/ 436024 h 608486"/>
                <a:gd name="connsiteX25" fmla="*/ 0 w 609332"/>
                <a:gd name="connsiteY25" fmla="*/ 405022 h 608486"/>
                <a:gd name="connsiteX26" fmla="*/ 31044 w 609332"/>
                <a:gd name="connsiteY26" fmla="*/ 374068 h 608486"/>
                <a:gd name="connsiteX27" fmla="*/ 528182 w 609332"/>
                <a:gd name="connsiteY27" fmla="*/ 273229 h 608486"/>
                <a:gd name="connsiteX28" fmla="*/ 578288 w 609332"/>
                <a:gd name="connsiteY28" fmla="*/ 273229 h 608486"/>
                <a:gd name="connsiteX29" fmla="*/ 609332 w 609332"/>
                <a:gd name="connsiteY29" fmla="*/ 304243 h 608486"/>
                <a:gd name="connsiteX30" fmla="*/ 578288 w 609332"/>
                <a:gd name="connsiteY30" fmla="*/ 335256 h 608486"/>
                <a:gd name="connsiteX31" fmla="*/ 528182 w 609332"/>
                <a:gd name="connsiteY31" fmla="*/ 335256 h 608486"/>
                <a:gd name="connsiteX32" fmla="*/ 31044 w 609332"/>
                <a:gd name="connsiteY32" fmla="*/ 273229 h 608486"/>
                <a:gd name="connsiteX33" fmla="*/ 81150 w 609332"/>
                <a:gd name="connsiteY33" fmla="*/ 273229 h 608486"/>
                <a:gd name="connsiteX34" fmla="*/ 81150 w 609332"/>
                <a:gd name="connsiteY34" fmla="*/ 335256 h 608486"/>
                <a:gd name="connsiteX35" fmla="*/ 31044 w 609332"/>
                <a:gd name="connsiteY35" fmla="*/ 335256 h 608486"/>
                <a:gd name="connsiteX36" fmla="*/ 0 w 609332"/>
                <a:gd name="connsiteY36" fmla="*/ 304243 h 608486"/>
                <a:gd name="connsiteX37" fmla="*/ 31044 w 609332"/>
                <a:gd name="connsiteY37" fmla="*/ 273229 h 608486"/>
                <a:gd name="connsiteX38" fmla="*/ 528182 w 609332"/>
                <a:gd name="connsiteY38" fmla="*/ 172462 h 608486"/>
                <a:gd name="connsiteX39" fmla="*/ 578288 w 609332"/>
                <a:gd name="connsiteY39" fmla="*/ 172462 h 608486"/>
                <a:gd name="connsiteX40" fmla="*/ 609332 w 609332"/>
                <a:gd name="connsiteY40" fmla="*/ 203416 h 608486"/>
                <a:gd name="connsiteX41" fmla="*/ 578288 w 609332"/>
                <a:gd name="connsiteY41" fmla="*/ 234418 h 608486"/>
                <a:gd name="connsiteX42" fmla="*/ 528182 w 609332"/>
                <a:gd name="connsiteY42" fmla="*/ 234418 h 608486"/>
                <a:gd name="connsiteX43" fmla="*/ 31044 w 609332"/>
                <a:gd name="connsiteY43" fmla="*/ 172462 h 608486"/>
                <a:gd name="connsiteX44" fmla="*/ 81150 w 609332"/>
                <a:gd name="connsiteY44" fmla="*/ 172462 h 608486"/>
                <a:gd name="connsiteX45" fmla="*/ 81150 w 609332"/>
                <a:gd name="connsiteY45" fmla="*/ 234489 h 608486"/>
                <a:gd name="connsiteX46" fmla="*/ 31044 w 609332"/>
                <a:gd name="connsiteY46" fmla="*/ 234489 h 608486"/>
                <a:gd name="connsiteX47" fmla="*/ 0 w 609332"/>
                <a:gd name="connsiteY47" fmla="*/ 203476 h 608486"/>
                <a:gd name="connsiteX48" fmla="*/ 31044 w 609332"/>
                <a:gd name="connsiteY48" fmla="*/ 172462 h 608486"/>
                <a:gd name="connsiteX49" fmla="*/ 143358 w 609332"/>
                <a:gd name="connsiteY49" fmla="*/ 110858 h 608486"/>
                <a:gd name="connsiteX50" fmla="*/ 465973 w 609332"/>
                <a:gd name="connsiteY50" fmla="*/ 110858 h 608486"/>
                <a:gd name="connsiteX51" fmla="*/ 498332 w 609332"/>
                <a:gd name="connsiteY51" fmla="*/ 143170 h 608486"/>
                <a:gd name="connsiteX52" fmla="*/ 498332 w 609332"/>
                <a:gd name="connsiteY52" fmla="*/ 465316 h 608486"/>
                <a:gd name="connsiteX53" fmla="*/ 465973 w 609332"/>
                <a:gd name="connsiteY53" fmla="*/ 497627 h 608486"/>
                <a:gd name="connsiteX54" fmla="*/ 143358 w 609332"/>
                <a:gd name="connsiteY54" fmla="*/ 497627 h 608486"/>
                <a:gd name="connsiteX55" fmla="*/ 110999 w 609332"/>
                <a:gd name="connsiteY55" fmla="*/ 465316 h 608486"/>
                <a:gd name="connsiteX56" fmla="*/ 110999 w 609332"/>
                <a:gd name="connsiteY56" fmla="*/ 143170 h 608486"/>
                <a:gd name="connsiteX57" fmla="*/ 143358 w 609332"/>
                <a:gd name="connsiteY57" fmla="*/ 110858 h 608486"/>
                <a:gd name="connsiteX58" fmla="*/ 405586 w 609332"/>
                <a:gd name="connsiteY58" fmla="*/ 0 h 608486"/>
                <a:gd name="connsiteX59" fmla="*/ 436659 w 609332"/>
                <a:gd name="connsiteY59" fmla="*/ 31017 h 608486"/>
                <a:gd name="connsiteX60" fmla="*/ 436659 w 609332"/>
                <a:gd name="connsiteY60" fmla="*/ 81080 h 608486"/>
                <a:gd name="connsiteX61" fmla="*/ 374561 w 609332"/>
                <a:gd name="connsiteY61" fmla="*/ 81080 h 608486"/>
                <a:gd name="connsiteX62" fmla="*/ 374561 w 609332"/>
                <a:gd name="connsiteY62" fmla="*/ 31017 h 608486"/>
                <a:gd name="connsiteX63" fmla="*/ 405586 w 609332"/>
                <a:gd name="connsiteY63" fmla="*/ 0 h 608486"/>
                <a:gd name="connsiteX64" fmla="*/ 304702 w 609332"/>
                <a:gd name="connsiteY64" fmla="*/ 0 h 608486"/>
                <a:gd name="connsiteX65" fmla="*/ 335751 w 609332"/>
                <a:gd name="connsiteY65" fmla="*/ 31017 h 608486"/>
                <a:gd name="connsiteX66" fmla="*/ 335751 w 609332"/>
                <a:gd name="connsiteY66" fmla="*/ 81080 h 608486"/>
                <a:gd name="connsiteX67" fmla="*/ 273653 w 609332"/>
                <a:gd name="connsiteY67" fmla="*/ 81080 h 608486"/>
                <a:gd name="connsiteX68" fmla="*/ 273653 w 609332"/>
                <a:gd name="connsiteY68" fmla="*/ 31017 h 608486"/>
                <a:gd name="connsiteX69" fmla="*/ 304702 w 609332"/>
                <a:gd name="connsiteY69" fmla="*/ 0 h 608486"/>
                <a:gd name="connsiteX70" fmla="*/ 203733 w 609332"/>
                <a:gd name="connsiteY70" fmla="*/ 0 h 608486"/>
                <a:gd name="connsiteX71" fmla="*/ 234771 w 609332"/>
                <a:gd name="connsiteY71" fmla="*/ 31017 h 608486"/>
                <a:gd name="connsiteX72" fmla="*/ 234771 w 609332"/>
                <a:gd name="connsiteY72" fmla="*/ 81080 h 608486"/>
                <a:gd name="connsiteX73" fmla="*/ 172744 w 609332"/>
                <a:gd name="connsiteY73" fmla="*/ 81080 h 608486"/>
                <a:gd name="connsiteX74" fmla="*/ 172744 w 609332"/>
                <a:gd name="connsiteY74" fmla="*/ 31017 h 608486"/>
                <a:gd name="connsiteX75" fmla="*/ 203733 w 609332"/>
                <a:gd name="connsiteY75" fmla="*/ 0 h 6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9332" h="608486">
                  <a:moveTo>
                    <a:pt x="374658" y="527406"/>
                  </a:moveTo>
                  <a:lnTo>
                    <a:pt x="436659" y="527406"/>
                  </a:lnTo>
                  <a:lnTo>
                    <a:pt x="436659" y="577469"/>
                  </a:lnTo>
                  <a:cubicBezTo>
                    <a:pt x="436659" y="594577"/>
                    <a:pt x="422784" y="608486"/>
                    <a:pt x="405610" y="608486"/>
                  </a:cubicBezTo>
                  <a:cubicBezTo>
                    <a:pt x="388485" y="608486"/>
                    <a:pt x="374561" y="594577"/>
                    <a:pt x="374561" y="577469"/>
                  </a:cubicBezTo>
                  <a:lnTo>
                    <a:pt x="374658" y="577469"/>
                  </a:lnTo>
                  <a:close/>
                  <a:moveTo>
                    <a:pt x="273653" y="527406"/>
                  </a:moveTo>
                  <a:lnTo>
                    <a:pt x="335751" y="527406"/>
                  </a:lnTo>
                  <a:lnTo>
                    <a:pt x="335751" y="577469"/>
                  </a:lnTo>
                  <a:cubicBezTo>
                    <a:pt x="335751" y="594577"/>
                    <a:pt x="321827" y="608486"/>
                    <a:pt x="304702" y="608486"/>
                  </a:cubicBezTo>
                  <a:cubicBezTo>
                    <a:pt x="287577" y="608486"/>
                    <a:pt x="273653" y="594577"/>
                    <a:pt x="273653" y="577469"/>
                  </a:cubicBezTo>
                  <a:close/>
                  <a:moveTo>
                    <a:pt x="172744" y="527406"/>
                  </a:moveTo>
                  <a:lnTo>
                    <a:pt x="234842" y="527406"/>
                  </a:lnTo>
                  <a:lnTo>
                    <a:pt x="234842" y="577469"/>
                  </a:lnTo>
                  <a:cubicBezTo>
                    <a:pt x="234842" y="594577"/>
                    <a:pt x="220919" y="608486"/>
                    <a:pt x="203793" y="608486"/>
                  </a:cubicBezTo>
                  <a:cubicBezTo>
                    <a:pt x="186668" y="608486"/>
                    <a:pt x="172744" y="594577"/>
                    <a:pt x="172744" y="577469"/>
                  </a:cubicBezTo>
                  <a:close/>
                  <a:moveTo>
                    <a:pt x="528182" y="374068"/>
                  </a:moveTo>
                  <a:lnTo>
                    <a:pt x="578288" y="374068"/>
                  </a:lnTo>
                  <a:cubicBezTo>
                    <a:pt x="595411" y="374068"/>
                    <a:pt x="609332" y="387922"/>
                    <a:pt x="609332" y="405022"/>
                  </a:cubicBezTo>
                  <a:cubicBezTo>
                    <a:pt x="609332" y="422122"/>
                    <a:pt x="595411" y="436024"/>
                    <a:pt x="578288" y="436024"/>
                  </a:cubicBezTo>
                  <a:lnTo>
                    <a:pt x="528182" y="436024"/>
                  </a:lnTo>
                  <a:close/>
                  <a:moveTo>
                    <a:pt x="31044" y="374068"/>
                  </a:moveTo>
                  <a:lnTo>
                    <a:pt x="81150" y="374068"/>
                  </a:lnTo>
                  <a:lnTo>
                    <a:pt x="81150" y="436024"/>
                  </a:lnTo>
                  <a:lnTo>
                    <a:pt x="31044" y="436024"/>
                  </a:lnTo>
                  <a:cubicBezTo>
                    <a:pt x="13921" y="436024"/>
                    <a:pt x="0" y="422122"/>
                    <a:pt x="0" y="405022"/>
                  </a:cubicBezTo>
                  <a:cubicBezTo>
                    <a:pt x="0" y="387922"/>
                    <a:pt x="13921" y="374068"/>
                    <a:pt x="31044" y="374068"/>
                  </a:cubicBezTo>
                  <a:close/>
                  <a:moveTo>
                    <a:pt x="528182" y="273229"/>
                  </a:moveTo>
                  <a:lnTo>
                    <a:pt x="578288" y="273229"/>
                  </a:lnTo>
                  <a:cubicBezTo>
                    <a:pt x="595411" y="273229"/>
                    <a:pt x="609332" y="287137"/>
                    <a:pt x="609332" y="304243"/>
                  </a:cubicBezTo>
                  <a:cubicBezTo>
                    <a:pt x="609332" y="321349"/>
                    <a:pt x="595411" y="335256"/>
                    <a:pt x="578288" y="335256"/>
                  </a:cubicBezTo>
                  <a:lnTo>
                    <a:pt x="528182" y="335256"/>
                  </a:lnTo>
                  <a:close/>
                  <a:moveTo>
                    <a:pt x="31044" y="273229"/>
                  </a:moveTo>
                  <a:lnTo>
                    <a:pt x="81150" y="273229"/>
                  </a:lnTo>
                  <a:lnTo>
                    <a:pt x="81150" y="335256"/>
                  </a:lnTo>
                  <a:lnTo>
                    <a:pt x="31044" y="335256"/>
                  </a:lnTo>
                  <a:cubicBezTo>
                    <a:pt x="13921" y="335256"/>
                    <a:pt x="0" y="321349"/>
                    <a:pt x="0" y="304243"/>
                  </a:cubicBezTo>
                  <a:cubicBezTo>
                    <a:pt x="0" y="287137"/>
                    <a:pt x="13921" y="273229"/>
                    <a:pt x="31044" y="273229"/>
                  </a:cubicBezTo>
                  <a:close/>
                  <a:moveTo>
                    <a:pt x="528182" y="172462"/>
                  </a:moveTo>
                  <a:lnTo>
                    <a:pt x="578288" y="172462"/>
                  </a:lnTo>
                  <a:cubicBezTo>
                    <a:pt x="595411" y="172462"/>
                    <a:pt x="609332" y="186268"/>
                    <a:pt x="609332" y="203416"/>
                  </a:cubicBezTo>
                  <a:cubicBezTo>
                    <a:pt x="609332" y="220516"/>
                    <a:pt x="595411" y="234418"/>
                    <a:pt x="578288" y="234418"/>
                  </a:cubicBezTo>
                  <a:lnTo>
                    <a:pt x="528182" y="234418"/>
                  </a:lnTo>
                  <a:close/>
                  <a:moveTo>
                    <a:pt x="31044" y="172462"/>
                  </a:moveTo>
                  <a:lnTo>
                    <a:pt x="81150" y="172462"/>
                  </a:lnTo>
                  <a:lnTo>
                    <a:pt x="81150" y="234489"/>
                  </a:lnTo>
                  <a:lnTo>
                    <a:pt x="31044" y="234489"/>
                  </a:lnTo>
                  <a:cubicBezTo>
                    <a:pt x="13921" y="234489"/>
                    <a:pt x="0" y="220582"/>
                    <a:pt x="0" y="203476"/>
                  </a:cubicBezTo>
                  <a:cubicBezTo>
                    <a:pt x="0" y="186370"/>
                    <a:pt x="13921" y="172462"/>
                    <a:pt x="31044" y="172462"/>
                  </a:cubicBezTo>
                  <a:close/>
                  <a:moveTo>
                    <a:pt x="143358" y="110858"/>
                  </a:moveTo>
                  <a:lnTo>
                    <a:pt x="465973" y="110858"/>
                  </a:lnTo>
                  <a:cubicBezTo>
                    <a:pt x="483826" y="110858"/>
                    <a:pt x="498332" y="125343"/>
                    <a:pt x="498332" y="143170"/>
                  </a:cubicBezTo>
                  <a:lnTo>
                    <a:pt x="498332" y="465316"/>
                  </a:lnTo>
                  <a:cubicBezTo>
                    <a:pt x="498332" y="483143"/>
                    <a:pt x="483826" y="497627"/>
                    <a:pt x="465973" y="497627"/>
                  </a:cubicBezTo>
                  <a:lnTo>
                    <a:pt x="143358" y="497627"/>
                  </a:lnTo>
                  <a:cubicBezTo>
                    <a:pt x="125505" y="497627"/>
                    <a:pt x="110999" y="483143"/>
                    <a:pt x="110999" y="465316"/>
                  </a:cubicBezTo>
                  <a:lnTo>
                    <a:pt x="110999" y="143170"/>
                  </a:lnTo>
                  <a:cubicBezTo>
                    <a:pt x="110999" y="125343"/>
                    <a:pt x="125505" y="110858"/>
                    <a:pt x="143358" y="110858"/>
                  </a:cubicBezTo>
                  <a:close/>
                  <a:moveTo>
                    <a:pt x="405586" y="0"/>
                  </a:moveTo>
                  <a:cubicBezTo>
                    <a:pt x="422725" y="0"/>
                    <a:pt x="436659" y="13909"/>
                    <a:pt x="436659" y="31017"/>
                  </a:cubicBezTo>
                  <a:lnTo>
                    <a:pt x="436659" y="81080"/>
                  </a:lnTo>
                  <a:lnTo>
                    <a:pt x="374561" y="81080"/>
                  </a:lnTo>
                  <a:lnTo>
                    <a:pt x="374561" y="31017"/>
                  </a:lnTo>
                  <a:cubicBezTo>
                    <a:pt x="374561" y="13909"/>
                    <a:pt x="388447" y="0"/>
                    <a:pt x="405586" y="0"/>
                  </a:cubicBezTo>
                  <a:close/>
                  <a:moveTo>
                    <a:pt x="304702" y="0"/>
                  </a:moveTo>
                  <a:cubicBezTo>
                    <a:pt x="321827" y="0"/>
                    <a:pt x="335751" y="13909"/>
                    <a:pt x="335751" y="31017"/>
                  </a:cubicBezTo>
                  <a:lnTo>
                    <a:pt x="335751" y="81080"/>
                  </a:lnTo>
                  <a:lnTo>
                    <a:pt x="273653" y="81080"/>
                  </a:lnTo>
                  <a:lnTo>
                    <a:pt x="273653" y="31017"/>
                  </a:lnTo>
                  <a:cubicBezTo>
                    <a:pt x="273653" y="13909"/>
                    <a:pt x="287577" y="0"/>
                    <a:pt x="304702" y="0"/>
                  </a:cubicBezTo>
                  <a:close/>
                  <a:moveTo>
                    <a:pt x="203733" y="0"/>
                  </a:moveTo>
                  <a:cubicBezTo>
                    <a:pt x="220853" y="0"/>
                    <a:pt x="234771" y="13909"/>
                    <a:pt x="234771" y="31017"/>
                  </a:cubicBezTo>
                  <a:lnTo>
                    <a:pt x="234771" y="81080"/>
                  </a:lnTo>
                  <a:lnTo>
                    <a:pt x="172744" y="81080"/>
                  </a:lnTo>
                  <a:lnTo>
                    <a:pt x="172744" y="31017"/>
                  </a:lnTo>
                  <a:cubicBezTo>
                    <a:pt x="172744" y="13909"/>
                    <a:pt x="186566" y="0"/>
                    <a:pt x="203733" y="0"/>
                  </a:cubicBezTo>
                  <a:close/>
                </a:path>
              </a:pathLst>
            </a:custGeom>
            <a:solidFill>
              <a:srgbClr val="1092F1"/>
            </a:solidFill>
            <a:ln>
              <a:noFill/>
            </a:ln>
          </p:spPr>
        </p:sp>
      </p:grpSp>
      <p:pic>
        <p:nvPicPr>
          <p:cNvPr id="11" name="图片 10">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491" y="4693480"/>
            <a:ext cx="2592158" cy="2511657"/>
          </a:xfrm>
          <a:prstGeom prst="rect">
            <a:avLst/>
          </a:prstGeom>
        </p:spPr>
      </p:pic>
    </p:spTree>
    <p:extLst>
      <p:ext uri="{BB962C8B-B14F-4D97-AF65-F5344CB8AC3E}">
        <p14:creationId xmlns:p14="http://schemas.microsoft.com/office/powerpoint/2010/main" val="281755396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5740E5AC-E533-4D26-A480-1002423DC218}"/>
              </a:ext>
            </a:extLst>
          </p:cNvPr>
          <p:cNvGrpSpPr/>
          <p:nvPr/>
        </p:nvGrpSpPr>
        <p:grpSpPr>
          <a:xfrm>
            <a:off x="2180903" y="837929"/>
            <a:ext cx="8387591" cy="478334"/>
            <a:chOff x="3902014" y="837929"/>
            <a:chExt cx="4989665" cy="478334"/>
          </a:xfrm>
        </p:grpSpPr>
        <p:cxnSp>
          <p:nvCxnSpPr>
            <p:cNvPr id="25" name="íślíḋè-Straight Connector 13">
              <a:extLst>
                <a:ext uri="{FF2B5EF4-FFF2-40B4-BE49-F238E27FC236}">
                  <a16:creationId xmlns:a16="http://schemas.microsoft.com/office/drawing/2014/main" xmlns="" id="{0BF07046-8558-4F68-A567-BFF83801B119}"/>
                </a:ext>
              </a:extLst>
            </p:cNvPr>
            <p:cNvCxnSpPr/>
            <p:nvPr/>
          </p:nvCxnSpPr>
          <p:spPr>
            <a:xfrm>
              <a:off x="3902014" y="1316263"/>
              <a:ext cx="492620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A1D3DA1-51C1-4984-A4E2-0E78C88C2324}"/>
                </a:ext>
              </a:extLst>
            </p:cNvPr>
            <p:cNvSpPr/>
            <p:nvPr/>
          </p:nvSpPr>
          <p:spPr>
            <a:xfrm>
              <a:off x="3967073" y="837929"/>
              <a:ext cx="492460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在函数调用过程中，结合寄存器看一下如何实现栈帧调整： </a:t>
              </a:r>
            </a:p>
          </p:txBody>
        </p:sp>
      </p:grpSp>
      <p:grpSp>
        <p:nvGrpSpPr>
          <p:cNvPr id="34" name="组合 33">
            <a:extLst>
              <a:ext uri="{FF2B5EF4-FFF2-40B4-BE49-F238E27FC236}">
                <a16:creationId xmlns:a16="http://schemas.microsoft.com/office/drawing/2014/main" xmlns="" id="{59913471-79C0-4B60-AFDA-9776520A54ED}"/>
              </a:ext>
            </a:extLst>
          </p:cNvPr>
          <p:cNvGrpSpPr/>
          <p:nvPr/>
        </p:nvGrpSpPr>
        <p:grpSpPr>
          <a:xfrm>
            <a:off x="1263235" y="2176165"/>
            <a:ext cx="10332290" cy="3067045"/>
            <a:chOff x="1263230" y="1989440"/>
            <a:chExt cx="10332290" cy="3067045"/>
          </a:xfrm>
        </p:grpSpPr>
        <p:sp>
          <p:nvSpPr>
            <p:cNvPr id="36"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xmlns="" id="{938C6252-55B6-42CE-98FC-347733AE6A0C}"/>
                </a:ext>
              </a:extLst>
            </p:cNvPr>
            <p:cNvSpPr/>
            <p:nvPr/>
          </p:nvSpPr>
          <p:spPr>
            <a:xfrm>
              <a:off x="1676846" y="2493496"/>
              <a:ext cx="7632843" cy="2246769"/>
            </a:xfrm>
            <a:prstGeom prst="rect">
              <a:avLst/>
            </a:prstGeom>
          </p:spPr>
          <p:txBody>
            <a:bodyPr wrap="square">
              <a:spAutoFit/>
            </a:bodyPr>
            <a:lstStyle/>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保存当前栈帧状态值，已备后面恢复本栈帧时使用（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入栈）。</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将当前栈帧切换到新栈帧（将</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赋值</a:t>
              </a:r>
              <a:r>
                <a:rPr lang="en-US" altLang="zh-CN" sz="2800" b="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，更新栈帧底部）</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2" name="图片 41">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5768" y="3848274"/>
            <a:ext cx="3384376" cy="3384376"/>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a:t>
            </a:r>
            <a:r>
              <a:rPr lang="zh-CN" altLang="en-US" sz="6000" b="1"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点四：主要</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寄存器</a:t>
            </a:r>
            <a:endParaRPr lang="zh-CN" altLang="en-US" sz="6000" b="1" dirty="0"/>
          </a:p>
        </p:txBody>
      </p:sp>
    </p:spTree>
    <p:extLst>
      <p:ext uri="{BB962C8B-B14F-4D97-AF65-F5344CB8AC3E}">
        <p14:creationId xmlns:p14="http://schemas.microsoft.com/office/powerpoint/2010/main" val="124874918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1216248"/>
            <a:ext cx="7920880" cy="2616101"/>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zh-CN" altLang="en-US" sz="6000" b="1" dirty="0"/>
          </a:p>
        </p:txBody>
      </p:sp>
    </p:spTree>
    <p:extLst>
      <p:ext uri="{BB962C8B-B14F-4D97-AF65-F5344CB8AC3E}">
        <p14:creationId xmlns:p14="http://schemas.microsoft.com/office/powerpoint/2010/main" val="111051794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180903" y="837929"/>
            <a:ext cx="8341902" cy="474140"/>
            <a:chOff x="2180903" y="837929"/>
            <a:chExt cx="834190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2180903" y="1312069"/>
              <a:ext cx="8341902"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2335947" y="837929"/>
              <a:ext cx="818685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对汇编语言进行一下回顾，了解重要的寄存器和汇编指令。</a:t>
              </a:r>
            </a:p>
          </p:txBody>
        </p:sp>
      </p:grpSp>
      <p:sp>
        <p:nvSpPr>
          <p:cNvPr id="27" name="tools-and-utensils_375985"/>
          <p:cNvSpPr>
            <a:spLocks noChangeAspect="1"/>
          </p:cNvSpPr>
          <p:nvPr/>
        </p:nvSpPr>
        <p:spPr bwMode="auto">
          <a:xfrm>
            <a:off x="5520870" y="3586708"/>
            <a:ext cx="1817010" cy="1814265"/>
          </a:xfrm>
          <a:custGeom>
            <a:avLst/>
            <a:gdLst>
              <a:gd name="connsiteX0" fmla="*/ 276199 w 607639"/>
              <a:gd name="connsiteY0" fmla="*/ 275776 h 606722"/>
              <a:gd name="connsiteX1" fmla="*/ 276199 w 607639"/>
              <a:gd name="connsiteY1" fmla="*/ 330965 h 606722"/>
              <a:gd name="connsiteX2" fmla="*/ 331458 w 607639"/>
              <a:gd name="connsiteY2" fmla="*/ 330965 h 606722"/>
              <a:gd name="connsiteX3" fmla="*/ 331458 w 607639"/>
              <a:gd name="connsiteY3" fmla="*/ 275776 h 606722"/>
              <a:gd name="connsiteX4" fmla="*/ 248614 w 607639"/>
              <a:gd name="connsiteY4" fmla="*/ 220588 h 606722"/>
              <a:gd name="connsiteX5" fmla="*/ 359043 w 607639"/>
              <a:gd name="connsiteY5" fmla="*/ 220588 h 606722"/>
              <a:gd name="connsiteX6" fmla="*/ 386628 w 607639"/>
              <a:gd name="connsiteY6" fmla="*/ 248227 h 606722"/>
              <a:gd name="connsiteX7" fmla="*/ 386628 w 607639"/>
              <a:gd name="connsiteY7" fmla="*/ 358514 h 606722"/>
              <a:gd name="connsiteX8" fmla="*/ 359043 w 607639"/>
              <a:gd name="connsiteY8" fmla="*/ 386064 h 606722"/>
              <a:gd name="connsiteX9" fmla="*/ 248614 w 607639"/>
              <a:gd name="connsiteY9" fmla="*/ 386064 h 606722"/>
              <a:gd name="connsiteX10" fmla="*/ 220940 w 607639"/>
              <a:gd name="connsiteY10" fmla="*/ 358514 h 606722"/>
              <a:gd name="connsiteX11" fmla="*/ 220940 w 607639"/>
              <a:gd name="connsiteY11" fmla="*/ 248227 h 606722"/>
              <a:gd name="connsiteX12" fmla="*/ 248614 w 607639"/>
              <a:gd name="connsiteY12" fmla="*/ 220588 h 606722"/>
              <a:gd name="connsiteX13" fmla="*/ 165728 w 607639"/>
              <a:gd name="connsiteY13" fmla="*/ 165478 h 606722"/>
              <a:gd name="connsiteX14" fmla="*/ 165728 w 607639"/>
              <a:gd name="connsiteY14" fmla="*/ 441244 h 606722"/>
              <a:gd name="connsiteX15" fmla="*/ 441911 w 607639"/>
              <a:gd name="connsiteY15" fmla="*/ 441244 h 606722"/>
              <a:gd name="connsiteX16" fmla="*/ 441911 w 607639"/>
              <a:gd name="connsiteY16" fmla="*/ 165478 h 606722"/>
              <a:gd name="connsiteX17" fmla="*/ 193320 w 607639"/>
              <a:gd name="connsiteY17" fmla="*/ 0 h 606722"/>
              <a:gd name="connsiteX18" fmla="*/ 220911 w 607639"/>
              <a:gd name="connsiteY18" fmla="*/ 27550 h 606722"/>
              <a:gd name="connsiteX19" fmla="*/ 220911 w 607639"/>
              <a:gd name="connsiteY19" fmla="*/ 110289 h 606722"/>
              <a:gd name="connsiteX20" fmla="*/ 276184 w 607639"/>
              <a:gd name="connsiteY20" fmla="*/ 110289 h 606722"/>
              <a:gd name="connsiteX21" fmla="*/ 276184 w 607639"/>
              <a:gd name="connsiteY21" fmla="*/ 27550 h 606722"/>
              <a:gd name="connsiteX22" fmla="*/ 303775 w 607639"/>
              <a:gd name="connsiteY22" fmla="*/ 0 h 606722"/>
              <a:gd name="connsiteX23" fmla="*/ 331456 w 607639"/>
              <a:gd name="connsiteY23" fmla="*/ 27550 h 606722"/>
              <a:gd name="connsiteX24" fmla="*/ 331456 w 607639"/>
              <a:gd name="connsiteY24" fmla="*/ 110289 h 606722"/>
              <a:gd name="connsiteX25" fmla="*/ 386639 w 607639"/>
              <a:gd name="connsiteY25" fmla="*/ 110289 h 606722"/>
              <a:gd name="connsiteX26" fmla="*/ 386639 w 607639"/>
              <a:gd name="connsiteY26" fmla="*/ 27550 h 606722"/>
              <a:gd name="connsiteX27" fmla="*/ 414320 w 607639"/>
              <a:gd name="connsiteY27" fmla="*/ 0 h 606722"/>
              <a:gd name="connsiteX28" fmla="*/ 441911 w 607639"/>
              <a:gd name="connsiteY28" fmla="*/ 27550 h 606722"/>
              <a:gd name="connsiteX29" fmla="*/ 441911 w 607639"/>
              <a:gd name="connsiteY29" fmla="*/ 110289 h 606722"/>
              <a:gd name="connsiteX30" fmla="*/ 469503 w 607639"/>
              <a:gd name="connsiteY30" fmla="*/ 110289 h 606722"/>
              <a:gd name="connsiteX31" fmla="*/ 497095 w 607639"/>
              <a:gd name="connsiteY31" fmla="*/ 137928 h 606722"/>
              <a:gd name="connsiteX32" fmla="*/ 497095 w 607639"/>
              <a:gd name="connsiteY32" fmla="*/ 165478 h 606722"/>
              <a:gd name="connsiteX33" fmla="*/ 579959 w 607639"/>
              <a:gd name="connsiteY33" fmla="*/ 165478 h 606722"/>
              <a:gd name="connsiteX34" fmla="*/ 607639 w 607639"/>
              <a:gd name="connsiteY34" fmla="*/ 193028 h 606722"/>
              <a:gd name="connsiteX35" fmla="*/ 579959 w 607639"/>
              <a:gd name="connsiteY35" fmla="*/ 220578 h 606722"/>
              <a:gd name="connsiteX36" fmla="*/ 497095 w 607639"/>
              <a:gd name="connsiteY36" fmla="*/ 220578 h 606722"/>
              <a:gd name="connsiteX37" fmla="*/ 497095 w 607639"/>
              <a:gd name="connsiteY37" fmla="*/ 275767 h 606722"/>
              <a:gd name="connsiteX38" fmla="*/ 579959 w 607639"/>
              <a:gd name="connsiteY38" fmla="*/ 275767 h 606722"/>
              <a:gd name="connsiteX39" fmla="*/ 607639 w 607639"/>
              <a:gd name="connsiteY39" fmla="*/ 303317 h 606722"/>
              <a:gd name="connsiteX40" fmla="*/ 579959 w 607639"/>
              <a:gd name="connsiteY40" fmla="*/ 330956 h 606722"/>
              <a:gd name="connsiteX41" fmla="*/ 497095 w 607639"/>
              <a:gd name="connsiteY41" fmla="*/ 330956 h 606722"/>
              <a:gd name="connsiteX42" fmla="*/ 497095 w 607639"/>
              <a:gd name="connsiteY42" fmla="*/ 386056 h 606722"/>
              <a:gd name="connsiteX43" fmla="*/ 579959 w 607639"/>
              <a:gd name="connsiteY43" fmla="*/ 386056 h 606722"/>
              <a:gd name="connsiteX44" fmla="*/ 607639 w 607639"/>
              <a:gd name="connsiteY44" fmla="*/ 413694 h 606722"/>
              <a:gd name="connsiteX45" fmla="*/ 579959 w 607639"/>
              <a:gd name="connsiteY45" fmla="*/ 441244 h 606722"/>
              <a:gd name="connsiteX46" fmla="*/ 497095 w 607639"/>
              <a:gd name="connsiteY46" fmla="*/ 441244 h 606722"/>
              <a:gd name="connsiteX47" fmla="*/ 497095 w 607639"/>
              <a:gd name="connsiteY47" fmla="*/ 468794 h 606722"/>
              <a:gd name="connsiteX48" fmla="*/ 469503 w 607639"/>
              <a:gd name="connsiteY48" fmla="*/ 496344 h 606722"/>
              <a:gd name="connsiteX49" fmla="*/ 441911 w 607639"/>
              <a:gd name="connsiteY49" fmla="*/ 496344 h 606722"/>
              <a:gd name="connsiteX50" fmla="*/ 441911 w 607639"/>
              <a:gd name="connsiteY50" fmla="*/ 579083 h 606722"/>
              <a:gd name="connsiteX51" fmla="*/ 414320 w 607639"/>
              <a:gd name="connsiteY51" fmla="*/ 606722 h 606722"/>
              <a:gd name="connsiteX52" fmla="*/ 386639 w 607639"/>
              <a:gd name="connsiteY52" fmla="*/ 579083 h 606722"/>
              <a:gd name="connsiteX53" fmla="*/ 386639 w 607639"/>
              <a:gd name="connsiteY53" fmla="*/ 496344 h 606722"/>
              <a:gd name="connsiteX54" fmla="*/ 331456 w 607639"/>
              <a:gd name="connsiteY54" fmla="*/ 496344 h 606722"/>
              <a:gd name="connsiteX55" fmla="*/ 331456 w 607639"/>
              <a:gd name="connsiteY55" fmla="*/ 579083 h 606722"/>
              <a:gd name="connsiteX56" fmla="*/ 303775 w 607639"/>
              <a:gd name="connsiteY56" fmla="*/ 606722 h 606722"/>
              <a:gd name="connsiteX57" fmla="*/ 276184 w 607639"/>
              <a:gd name="connsiteY57" fmla="*/ 579083 h 606722"/>
              <a:gd name="connsiteX58" fmla="*/ 276184 w 607639"/>
              <a:gd name="connsiteY58" fmla="*/ 496344 h 606722"/>
              <a:gd name="connsiteX59" fmla="*/ 220911 w 607639"/>
              <a:gd name="connsiteY59" fmla="*/ 496344 h 606722"/>
              <a:gd name="connsiteX60" fmla="*/ 220911 w 607639"/>
              <a:gd name="connsiteY60" fmla="*/ 579083 h 606722"/>
              <a:gd name="connsiteX61" fmla="*/ 193320 w 607639"/>
              <a:gd name="connsiteY61" fmla="*/ 606722 h 606722"/>
              <a:gd name="connsiteX62" fmla="*/ 165728 w 607639"/>
              <a:gd name="connsiteY62" fmla="*/ 579083 h 606722"/>
              <a:gd name="connsiteX63" fmla="*/ 165728 w 607639"/>
              <a:gd name="connsiteY63" fmla="*/ 496344 h 606722"/>
              <a:gd name="connsiteX64" fmla="*/ 138136 w 607639"/>
              <a:gd name="connsiteY64" fmla="*/ 496344 h 606722"/>
              <a:gd name="connsiteX65" fmla="*/ 110456 w 607639"/>
              <a:gd name="connsiteY65" fmla="*/ 468794 h 606722"/>
              <a:gd name="connsiteX66" fmla="*/ 110456 w 607639"/>
              <a:gd name="connsiteY66" fmla="*/ 441244 h 606722"/>
              <a:gd name="connsiteX67" fmla="*/ 27592 w 607639"/>
              <a:gd name="connsiteY67" fmla="*/ 441244 h 606722"/>
              <a:gd name="connsiteX68" fmla="*/ 0 w 607639"/>
              <a:gd name="connsiteY68" fmla="*/ 413694 h 606722"/>
              <a:gd name="connsiteX69" fmla="*/ 27592 w 607639"/>
              <a:gd name="connsiteY69" fmla="*/ 386056 h 606722"/>
              <a:gd name="connsiteX70" fmla="*/ 110456 w 607639"/>
              <a:gd name="connsiteY70" fmla="*/ 386056 h 606722"/>
              <a:gd name="connsiteX71" fmla="*/ 110456 w 607639"/>
              <a:gd name="connsiteY71" fmla="*/ 330956 h 606722"/>
              <a:gd name="connsiteX72" fmla="*/ 27592 w 607639"/>
              <a:gd name="connsiteY72" fmla="*/ 330956 h 606722"/>
              <a:gd name="connsiteX73" fmla="*/ 0 w 607639"/>
              <a:gd name="connsiteY73" fmla="*/ 303317 h 606722"/>
              <a:gd name="connsiteX74" fmla="*/ 27592 w 607639"/>
              <a:gd name="connsiteY74" fmla="*/ 275767 h 606722"/>
              <a:gd name="connsiteX75" fmla="*/ 110456 w 607639"/>
              <a:gd name="connsiteY75" fmla="*/ 275767 h 606722"/>
              <a:gd name="connsiteX76" fmla="*/ 110456 w 607639"/>
              <a:gd name="connsiteY76" fmla="*/ 220578 h 606722"/>
              <a:gd name="connsiteX77" fmla="*/ 27592 w 607639"/>
              <a:gd name="connsiteY77" fmla="*/ 220578 h 606722"/>
              <a:gd name="connsiteX78" fmla="*/ 0 w 607639"/>
              <a:gd name="connsiteY78" fmla="*/ 193028 h 606722"/>
              <a:gd name="connsiteX79" fmla="*/ 27592 w 607639"/>
              <a:gd name="connsiteY79" fmla="*/ 165478 h 606722"/>
              <a:gd name="connsiteX80" fmla="*/ 110456 w 607639"/>
              <a:gd name="connsiteY80" fmla="*/ 165478 h 606722"/>
              <a:gd name="connsiteX81" fmla="*/ 110456 w 607639"/>
              <a:gd name="connsiteY81" fmla="*/ 137928 h 606722"/>
              <a:gd name="connsiteX82" fmla="*/ 138136 w 607639"/>
              <a:gd name="connsiteY82" fmla="*/ 110289 h 606722"/>
              <a:gd name="connsiteX83" fmla="*/ 165728 w 607639"/>
              <a:gd name="connsiteY83" fmla="*/ 110289 h 606722"/>
              <a:gd name="connsiteX84" fmla="*/ 165728 w 607639"/>
              <a:gd name="connsiteY84" fmla="*/ 27550 h 606722"/>
              <a:gd name="connsiteX85" fmla="*/ 193320 w 607639"/>
              <a:gd name="connsiteY8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7639" h="606722">
                <a:moveTo>
                  <a:pt x="276199" y="275776"/>
                </a:moveTo>
                <a:lnTo>
                  <a:pt x="276199" y="330965"/>
                </a:lnTo>
                <a:lnTo>
                  <a:pt x="331458" y="330965"/>
                </a:lnTo>
                <a:lnTo>
                  <a:pt x="331458" y="275776"/>
                </a:lnTo>
                <a:close/>
                <a:moveTo>
                  <a:pt x="248614" y="220588"/>
                </a:moveTo>
                <a:lnTo>
                  <a:pt x="359043" y="220588"/>
                </a:lnTo>
                <a:cubicBezTo>
                  <a:pt x="374259" y="220588"/>
                  <a:pt x="386628" y="232941"/>
                  <a:pt x="386628" y="248227"/>
                </a:cubicBezTo>
                <a:lnTo>
                  <a:pt x="386628" y="358514"/>
                </a:lnTo>
                <a:cubicBezTo>
                  <a:pt x="386628" y="373711"/>
                  <a:pt x="374259" y="386064"/>
                  <a:pt x="359043" y="386064"/>
                </a:cubicBezTo>
                <a:lnTo>
                  <a:pt x="248614" y="386064"/>
                </a:lnTo>
                <a:cubicBezTo>
                  <a:pt x="233309" y="386064"/>
                  <a:pt x="220940" y="373711"/>
                  <a:pt x="220940" y="358514"/>
                </a:cubicBezTo>
                <a:lnTo>
                  <a:pt x="220940" y="248227"/>
                </a:lnTo>
                <a:cubicBezTo>
                  <a:pt x="220940" y="232941"/>
                  <a:pt x="233309" y="220588"/>
                  <a:pt x="248614" y="220588"/>
                </a:cubicBezTo>
                <a:close/>
                <a:moveTo>
                  <a:pt x="165728" y="165478"/>
                </a:moveTo>
                <a:lnTo>
                  <a:pt x="165728" y="441244"/>
                </a:lnTo>
                <a:lnTo>
                  <a:pt x="441911" y="441244"/>
                </a:lnTo>
                <a:lnTo>
                  <a:pt x="441911" y="165478"/>
                </a:lnTo>
                <a:close/>
                <a:moveTo>
                  <a:pt x="193320" y="0"/>
                </a:moveTo>
                <a:cubicBezTo>
                  <a:pt x="208540" y="0"/>
                  <a:pt x="220911" y="12353"/>
                  <a:pt x="220911" y="27550"/>
                </a:cubicBezTo>
                <a:lnTo>
                  <a:pt x="220911" y="110289"/>
                </a:lnTo>
                <a:lnTo>
                  <a:pt x="276184" y="110289"/>
                </a:lnTo>
                <a:lnTo>
                  <a:pt x="276184" y="27550"/>
                </a:lnTo>
                <a:cubicBezTo>
                  <a:pt x="276184" y="12353"/>
                  <a:pt x="288555" y="0"/>
                  <a:pt x="303775" y="0"/>
                </a:cubicBezTo>
                <a:cubicBezTo>
                  <a:pt x="319084" y="0"/>
                  <a:pt x="331456" y="12353"/>
                  <a:pt x="331456" y="27550"/>
                </a:cubicBezTo>
                <a:lnTo>
                  <a:pt x="331456" y="110289"/>
                </a:lnTo>
                <a:lnTo>
                  <a:pt x="386639" y="110289"/>
                </a:lnTo>
                <a:lnTo>
                  <a:pt x="386639" y="27550"/>
                </a:lnTo>
                <a:cubicBezTo>
                  <a:pt x="386639" y="12353"/>
                  <a:pt x="399011" y="0"/>
                  <a:pt x="414320" y="0"/>
                </a:cubicBezTo>
                <a:cubicBezTo>
                  <a:pt x="429540" y="0"/>
                  <a:pt x="441911" y="12353"/>
                  <a:pt x="441911" y="27550"/>
                </a:cubicBezTo>
                <a:lnTo>
                  <a:pt x="441911" y="110289"/>
                </a:lnTo>
                <a:lnTo>
                  <a:pt x="469503" y="110289"/>
                </a:lnTo>
                <a:cubicBezTo>
                  <a:pt x="484812" y="110289"/>
                  <a:pt x="497095" y="122642"/>
                  <a:pt x="497095" y="137928"/>
                </a:cubicBezTo>
                <a:lnTo>
                  <a:pt x="497095" y="165478"/>
                </a:lnTo>
                <a:lnTo>
                  <a:pt x="579959" y="165478"/>
                </a:lnTo>
                <a:cubicBezTo>
                  <a:pt x="595267" y="165478"/>
                  <a:pt x="607639" y="177831"/>
                  <a:pt x="607639" y="193028"/>
                </a:cubicBezTo>
                <a:cubicBezTo>
                  <a:pt x="607639" y="208225"/>
                  <a:pt x="595267" y="220578"/>
                  <a:pt x="579959" y="220578"/>
                </a:cubicBezTo>
                <a:lnTo>
                  <a:pt x="497095" y="220578"/>
                </a:lnTo>
                <a:lnTo>
                  <a:pt x="497095" y="275767"/>
                </a:lnTo>
                <a:lnTo>
                  <a:pt x="579959" y="275767"/>
                </a:lnTo>
                <a:cubicBezTo>
                  <a:pt x="595267" y="275767"/>
                  <a:pt x="607639" y="288120"/>
                  <a:pt x="607639" y="303317"/>
                </a:cubicBezTo>
                <a:cubicBezTo>
                  <a:pt x="607639" y="318602"/>
                  <a:pt x="595267" y="330956"/>
                  <a:pt x="579959" y="330956"/>
                </a:cubicBezTo>
                <a:lnTo>
                  <a:pt x="497095" y="330956"/>
                </a:lnTo>
                <a:lnTo>
                  <a:pt x="497095" y="386056"/>
                </a:lnTo>
                <a:lnTo>
                  <a:pt x="579959" y="386056"/>
                </a:lnTo>
                <a:cubicBezTo>
                  <a:pt x="595267" y="386056"/>
                  <a:pt x="607639" y="398409"/>
                  <a:pt x="607639" y="413694"/>
                </a:cubicBezTo>
                <a:cubicBezTo>
                  <a:pt x="607639" y="428891"/>
                  <a:pt x="595267" y="441244"/>
                  <a:pt x="579959" y="441244"/>
                </a:cubicBezTo>
                <a:lnTo>
                  <a:pt x="497095" y="441244"/>
                </a:lnTo>
                <a:lnTo>
                  <a:pt x="497095" y="468794"/>
                </a:lnTo>
                <a:cubicBezTo>
                  <a:pt x="497095" y="484080"/>
                  <a:pt x="484812" y="496344"/>
                  <a:pt x="469503" y="496344"/>
                </a:cubicBezTo>
                <a:lnTo>
                  <a:pt x="441911" y="496344"/>
                </a:lnTo>
                <a:lnTo>
                  <a:pt x="441911" y="579083"/>
                </a:lnTo>
                <a:cubicBezTo>
                  <a:pt x="441911" y="594369"/>
                  <a:pt x="429540" y="606722"/>
                  <a:pt x="414320" y="606722"/>
                </a:cubicBezTo>
                <a:cubicBezTo>
                  <a:pt x="399011" y="606722"/>
                  <a:pt x="386639" y="594369"/>
                  <a:pt x="386639" y="579083"/>
                </a:cubicBezTo>
                <a:lnTo>
                  <a:pt x="386639" y="496344"/>
                </a:lnTo>
                <a:lnTo>
                  <a:pt x="331456" y="496344"/>
                </a:lnTo>
                <a:lnTo>
                  <a:pt x="331456" y="579083"/>
                </a:lnTo>
                <a:cubicBezTo>
                  <a:pt x="331456" y="594369"/>
                  <a:pt x="319084" y="606722"/>
                  <a:pt x="303775" y="606722"/>
                </a:cubicBezTo>
                <a:cubicBezTo>
                  <a:pt x="288555" y="606722"/>
                  <a:pt x="276184" y="594369"/>
                  <a:pt x="276184" y="579083"/>
                </a:cubicBezTo>
                <a:lnTo>
                  <a:pt x="276184" y="496344"/>
                </a:lnTo>
                <a:lnTo>
                  <a:pt x="220911" y="496344"/>
                </a:lnTo>
                <a:lnTo>
                  <a:pt x="220911" y="579083"/>
                </a:lnTo>
                <a:cubicBezTo>
                  <a:pt x="220911" y="594369"/>
                  <a:pt x="208629" y="606722"/>
                  <a:pt x="193320" y="606722"/>
                </a:cubicBezTo>
                <a:cubicBezTo>
                  <a:pt x="178100" y="606722"/>
                  <a:pt x="165728" y="594369"/>
                  <a:pt x="165728" y="579083"/>
                </a:cubicBezTo>
                <a:lnTo>
                  <a:pt x="165728" y="496344"/>
                </a:lnTo>
                <a:lnTo>
                  <a:pt x="138136" y="496344"/>
                </a:lnTo>
                <a:cubicBezTo>
                  <a:pt x="122828" y="496344"/>
                  <a:pt x="110456" y="484080"/>
                  <a:pt x="110456" y="468794"/>
                </a:cubicBezTo>
                <a:lnTo>
                  <a:pt x="110456" y="441244"/>
                </a:lnTo>
                <a:lnTo>
                  <a:pt x="27592" y="441244"/>
                </a:lnTo>
                <a:cubicBezTo>
                  <a:pt x="12372" y="441244"/>
                  <a:pt x="0" y="428891"/>
                  <a:pt x="0" y="413694"/>
                </a:cubicBezTo>
                <a:cubicBezTo>
                  <a:pt x="0" y="398409"/>
                  <a:pt x="12372" y="386056"/>
                  <a:pt x="27592" y="386056"/>
                </a:cubicBezTo>
                <a:lnTo>
                  <a:pt x="110456" y="386056"/>
                </a:lnTo>
                <a:lnTo>
                  <a:pt x="110456" y="330956"/>
                </a:lnTo>
                <a:lnTo>
                  <a:pt x="27592" y="330956"/>
                </a:lnTo>
                <a:cubicBezTo>
                  <a:pt x="12372" y="330956"/>
                  <a:pt x="0" y="318602"/>
                  <a:pt x="0" y="303317"/>
                </a:cubicBezTo>
                <a:cubicBezTo>
                  <a:pt x="0" y="288120"/>
                  <a:pt x="12372" y="275767"/>
                  <a:pt x="27592" y="275767"/>
                </a:cubicBezTo>
                <a:lnTo>
                  <a:pt x="110456" y="275767"/>
                </a:lnTo>
                <a:lnTo>
                  <a:pt x="110456" y="220578"/>
                </a:lnTo>
                <a:lnTo>
                  <a:pt x="27592" y="220578"/>
                </a:lnTo>
                <a:cubicBezTo>
                  <a:pt x="12372" y="220578"/>
                  <a:pt x="0" y="208225"/>
                  <a:pt x="0" y="193028"/>
                </a:cubicBezTo>
                <a:cubicBezTo>
                  <a:pt x="0" y="177831"/>
                  <a:pt x="12372" y="165478"/>
                  <a:pt x="27592" y="165478"/>
                </a:cubicBezTo>
                <a:lnTo>
                  <a:pt x="110456" y="165478"/>
                </a:lnTo>
                <a:lnTo>
                  <a:pt x="110456" y="137928"/>
                </a:lnTo>
                <a:cubicBezTo>
                  <a:pt x="110456" y="122642"/>
                  <a:pt x="122828" y="110289"/>
                  <a:pt x="138136" y="110289"/>
                </a:cubicBezTo>
                <a:lnTo>
                  <a:pt x="165728" y="110289"/>
                </a:lnTo>
                <a:lnTo>
                  <a:pt x="165728" y="27550"/>
                </a:lnTo>
                <a:cubicBezTo>
                  <a:pt x="165728" y="12353"/>
                  <a:pt x="178100" y="0"/>
                  <a:pt x="193320" y="0"/>
                </a:cubicBezTo>
                <a:close/>
              </a:path>
            </a:pathLst>
          </a:custGeom>
          <a:solidFill>
            <a:srgbClr val="1092F1"/>
          </a:solidFill>
          <a:ln>
            <a:noFill/>
          </a:ln>
        </p:spPr>
      </p:sp>
      <p:sp>
        <p:nvSpPr>
          <p:cNvPr id="5" name="线形标注 1(带边框和强调线) 4"/>
          <p:cNvSpPr/>
          <p:nvPr/>
        </p:nvSpPr>
        <p:spPr>
          <a:xfrm>
            <a:off x="2036887" y="2154390"/>
            <a:ext cx="3167858" cy="792088"/>
          </a:xfrm>
          <a:prstGeom prst="accentBorderCallout1">
            <a:avLst>
              <a:gd name="adj1" fmla="val 52421"/>
              <a:gd name="adj2" fmla="val 103941"/>
              <a:gd name="adj3" fmla="val 158107"/>
              <a:gd name="adj4" fmla="val 124906"/>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个变址寄存器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(ESI</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EDI)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线形标注 1(带边框和强调线) 28"/>
          <p:cNvSpPr/>
          <p:nvPr/>
        </p:nvSpPr>
        <p:spPr>
          <a:xfrm>
            <a:off x="8594619" y="3550912"/>
            <a:ext cx="3019333" cy="792088"/>
          </a:xfrm>
          <a:prstGeom prst="accentBorderCallout1">
            <a:avLst>
              <a:gd name="adj1" fmla="val 48145"/>
              <a:gd name="adj2" fmla="val -6455"/>
              <a:gd name="adj3" fmla="val 111074"/>
              <a:gd name="adj4" fmla="val -32921"/>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个指令指针寄存器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 </a:t>
            </a: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个标志寄存器</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EFlags</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线形标注 1(带边框和强调线) 29"/>
          <p:cNvSpPr/>
          <p:nvPr/>
        </p:nvSpPr>
        <p:spPr>
          <a:xfrm>
            <a:off x="1172791" y="3555336"/>
            <a:ext cx="2857152" cy="792088"/>
          </a:xfrm>
          <a:prstGeom prst="accentBorderCallout1">
            <a:avLst>
              <a:gd name="adj1" fmla="val 53846"/>
              <a:gd name="adj2" fmla="val 105541"/>
              <a:gd name="adj3" fmla="val 103948"/>
              <a:gd name="adj4" fmla="val 14273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个数据寄存器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EDX)</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线形标注 1(带边框和强调线) 33"/>
          <p:cNvSpPr/>
          <p:nvPr/>
        </p:nvSpPr>
        <p:spPr>
          <a:xfrm>
            <a:off x="7869535" y="2154390"/>
            <a:ext cx="3163723" cy="792088"/>
          </a:xfrm>
          <a:prstGeom prst="accentBorderCallout1">
            <a:avLst>
              <a:gd name="adj1" fmla="val 45295"/>
              <a:gd name="adj2" fmla="val -4526"/>
              <a:gd name="adj3" fmla="val 159531"/>
              <a:gd name="adj4" fmla="val -30900"/>
            </a:avLst>
          </a:prstGeom>
          <a:solidFill>
            <a:schemeClr val="bg1"/>
          </a:solidFill>
          <a:ln w="25400">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个段寄存器</a:t>
            </a:r>
            <a:endPar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FS</a:t>
            </a:r>
            <a:r>
              <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4004271" y="5602932"/>
            <a:ext cx="4824536" cy="461665"/>
          </a:xfrm>
          <a:prstGeom prst="rect">
            <a:avLst/>
          </a:prstGeom>
        </p:spPr>
        <p:txBody>
          <a:bodyPr wrap="square">
            <a:spAutoFit/>
          </a:bodyPr>
          <a:lstStyle/>
          <a:p>
            <a:r>
              <a:rPr lang="zh-CN" altLang="en-US" sz="2400" dirty="0">
                <a:solidFill>
                  <a:srgbClr val="1092F1"/>
                </a:solidFill>
                <a:latin typeface="微软雅黑" panose="020B0503020204020204" pitchFamily="34" charset="-122"/>
                <a:ea typeface="微软雅黑" panose="020B0503020204020204" pitchFamily="34" charset="-122"/>
              </a:rPr>
              <a:t>在汇编语言中，主要有这些寄存器</a:t>
            </a:r>
          </a:p>
        </p:txBody>
      </p:sp>
    </p:spTree>
    <p:extLst>
      <p:ext uri="{BB962C8B-B14F-4D97-AF65-F5344CB8AC3E}">
        <p14:creationId xmlns:p14="http://schemas.microsoft.com/office/powerpoint/2010/main" val="334180245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right)">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30" grpId="0" animBg="1"/>
      <p:bldP spid="34" grpId="0"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数据寄存器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948994"/>
          </a:xfrm>
          <a:prstGeom prst="rect">
            <a:avLst/>
          </a:prstGeom>
          <a:noFill/>
        </p:spPr>
        <p:txBody>
          <a:bodyPr wrap="square" lIns="86376" tIns="43188" rIns="86376" bIns="43188" rtlCol="0">
            <a:spAutoFit/>
          </a:bodyPr>
          <a:lstStyle/>
          <a:p>
            <a:pPr algn="just"/>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数据寄存器主要用来保存操作数和运算结果等信息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，从而节省读取操作数所需占用总线和访问存储器的时间。</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íṡľíḍè-Rectangle 17">
            <a:extLst>
              <a:ext uri="{FF2B5EF4-FFF2-40B4-BE49-F238E27FC236}">
                <a16:creationId xmlns:a16="http://schemas.microsoft.com/office/drawing/2014/main" xmlns="" id="{95947858-2762-4BDD-87C5-A75A77F7048B}"/>
              </a:ext>
            </a:extLst>
          </p:cNvPr>
          <p:cNvSpPr/>
          <p:nvPr/>
        </p:nvSpPr>
        <p:spPr>
          <a:xfrm>
            <a:off x="1280803" y="2571164"/>
            <a:ext cx="10333148" cy="1837249"/>
          </a:xfrm>
          <a:prstGeom prst="roundRect">
            <a:avLst>
              <a:gd name="adj" fmla="val 7821"/>
            </a:avLst>
          </a:prstGeom>
          <a:solidFill>
            <a:srgbClr val="0050A3"/>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位的通用寄存器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EDX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。对低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位数据的存取，不会影响高</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位的数据。这些低</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位寄存器分别命名为：</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，它和先前的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中的寄存器相一致。</a:t>
            </a:r>
          </a:p>
        </p:txBody>
      </p:sp>
      <p:sp>
        <p:nvSpPr>
          <p:cNvPr id="27" name="íṡľíḍè-Rectangle 17">
            <a:extLst>
              <a:ext uri="{FF2B5EF4-FFF2-40B4-BE49-F238E27FC236}">
                <a16:creationId xmlns:a16="http://schemas.microsoft.com/office/drawing/2014/main" xmlns="" id="{A5CAADFC-AF19-403A-8FDD-4CC67175A35D}"/>
              </a:ext>
            </a:extLst>
          </p:cNvPr>
          <p:cNvSpPr/>
          <p:nvPr/>
        </p:nvSpPr>
        <p:spPr>
          <a:xfrm>
            <a:off x="1262801" y="4768453"/>
            <a:ext cx="10333148" cy="1449706"/>
          </a:xfrm>
          <a:prstGeom prst="roundRect">
            <a:avLst>
              <a:gd name="adj" fmla="val 7863"/>
            </a:avLst>
          </a:prstGeom>
          <a:solidFill>
            <a:srgbClr val="1092F1"/>
          </a:solidFill>
          <a:ln w="38100" cap="flat" cmpd="sng" algn="ctr">
            <a:noFill/>
            <a:prstDash val="solid"/>
            <a:miter lim="800000"/>
          </a:ln>
          <a:effectLst>
            <a:outerShdw blurRad="50800" dist="76200" dir="2700000" algn="tl" rotWithShape="0">
              <a:prstClr val="black">
                <a:alpha val="40000"/>
              </a:prstClr>
            </a:outerShdw>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位寄存器又可分割成</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个独立的</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AH-AL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BH-BL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CH-CL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DX</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DH-DL)</a:t>
            </a:r>
            <a:r>
              <a:rPr lang="zh-CN" altLang="en-US" sz="28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，每个寄存器都有自己的名称，可独立存取。</a:t>
            </a:r>
          </a:p>
        </p:txBody>
      </p:sp>
      <p:sp>
        <p:nvSpPr>
          <p:cNvPr id="3" name="矩形 2">
            <a:extLst>
              <a:ext uri="{FF2B5EF4-FFF2-40B4-BE49-F238E27FC236}">
                <a16:creationId xmlns:a16="http://schemas.microsoft.com/office/drawing/2014/main" xmlns="" id="{D36F10FF-B56F-42F9-9D48-694C4D128AE9}"/>
              </a:ext>
            </a:extLst>
          </p:cNvPr>
          <p:cNvSpPr/>
          <p:nvPr/>
        </p:nvSpPr>
        <p:spPr>
          <a:xfrm>
            <a:off x="2107908" y="6417275"/>
            <a:ext cx="9145015" cy="369332"/>
          </a:xfrm>
          <a:prstGeom prst="rect">
            <a:avLst/>
          </a:prstGeom>
        </p:spPr>
        <p:txBody>
          <a:bodyPr wrap="square">
            <a:spAutoFit/>
          </a:bodyPr>
          <a:lstStyle/>
          <a:p>
            <a:r>
              <a:rPr lang="zh-CN" altLang="en-US" dirty="0"/>
              <a:t>程序员可利用数据寄存器的这种“可分可合”的特性，灵活地处理字</a:t>
            </a:r>
            <a:r>
              <a:rPr lang="en-US" altLang="zh-CN" dirty="0"/>
              <a:t>/</a:t>
            </a:r>
            <a:r>
              <a:rPr lang="zh-CN" altLang="en-US" dirty="0"/>
              <a:t>字节的信息。</a:t>
            </a:r>
          </a:p>
        </p:txBody>
      </p:sp>
    </p:spTree>
    <p:extLst>
      <p:ext uri="{BB962C8B-B14F-4D97-AF65-F5344CB8AC3E}">
        <p14:creationId xmlns:p14="http://schemas.microsoft.com/office/powerpoint/2010/main" val="428758114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8" decel="6000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0-#ppt_w/2"/>
                                          </p:val>
                                        </p:tav>
                                        <p:tav tm="100000">
                                          <p:val>
                                            <p:strVal val="#ppt_x"/>
                                          </p:val>
                                        </p:tav>
                                      </p:tavLst>
                                    </p:anim>
                                    <p:anim calcmode="lin" valueType="num">
                                      <p:cBhvr additive="base">
                                        <p:cTn id="17" dur="500" fill="hold"/>
                                        <p:tgtEl>
                                          <p:spTgt spid="2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decel="6000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5"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028775" y="1176274"/>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可用于乘、 除、输入</a:t>
            </a:r>
            <a:r>
              <a:rPr lang="en-US" altLang="zh-CN" sz="2400" kern="0" dirty="0">
                <a:solidFill>
                  <a:schemeClr val="tx1">
                    <a:lumMod val="75000"/>
                    <a:lumOff val="25000"/>
                  </a:schemeClr>
                </a:solidFill>
                <a:latin typeface="Arial"/>
                <a:ea typeface="微软雅黑"/>
              </a:rPr>
              <a:t>/</a:t>
            </a:r>
            <a:r>
              <a:rPr lang="zh-CN" altLang="en-US" sz="2400" kern="0" dirty="0">
                <a:solidFill>
                  <a:schemeClr val="tx1">
                    <a:lumMod val="75000"/>
                    <a:lumOff val="25000"/>
                  </a:schemeClr>
                </a:solidFill>
                <a:latin typeface="Arial"/>
                <a:ea typeface="微软雅黑"/>
              </a:rPr>
              <a:t>输出等操作，它们的使用频率很高。</a:t>
            </a:r>
            <a:r>
              <a:rPr lang="en-US" altLang="zh-CN" sz="2400" b="1" kern="0" dirty="0">
                <a:solidFill>
                  <a:schemeClr val="tx1">
                    <a:lumMod val="75000"/>
                    <a:lumOff val="25000"/>
                  </a:schemeClr>
                </a:solidFill>
                <a:latin typeface="Arial"/>
                <a:ea typeface="微软雅黑"/>
              </a:rPr>
              <a:t>EAX</a:t>
            </a:r>
            <a:r>
              <a:rPr lang="zh-CN" altLang="en-US" sz="2400" b="1" kern="0" dirty="0">
                <a:solidFill>
                  <a:schemeClr val="tx1">
                    <a:lumMod val="75000"/>
                    <a:lumOff val="25000"/>
                  </a:schemeClr>
                </a:solidFill>
                <a:latin typeface="Arial"/>
                <a:ea typeface="微软雅黑"/>
              </a:rPr>
              <a:t>还通常用于存储函数的返回值。</a:t>
            </a:r>
            <a:endParaRPr kumimoji="0" sz="2400" b="1"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028775" y="600209"/>
            <a:ext cx="6552728" cy="56799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EAX</a:t>
            </a:r>
            <a:r>
              <a:rPr lang="zh-CN" altLang="en-US" sz="2400" kern="0" dirty="0">
                <a:solidFill>
                  <a:prstClr val="white"/>
                </a:solidFill>
                <a:latin typeface="Arial"/>
                <a:ea typeface="微软雅黑"/>
              </a:rPr>
              <a:t>通常称为累加器</a:t>
            </a:r>
            <a:r>
              <a:rPr lang="en-US" altLang="zh-CN" sz="2400" kern="0" dirty="0">
                <a:solidFill>
                  <a:prstClr val="white"/>
                </a:solidFill>
                <a:latin typeface="Arial"/>
                <a:ea typeface="微软雅黑"/>
              </a:rPr>
              <a:t>(Accumulator)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028775" y="2896245"/>
            <a:ext cx="10765195" cy="5760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它可作为存储器指针来使用，用来访问存储器。</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028775" y="2328253"/>
            <a:ext cx="6552728" cy="567992"/>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EBX</a:t>
            </a:r>
            <a:r>
              <a:rPr lang="zh-CN" altLang="en-US" sz="2400" kern="0" dirty="0">
                <a:solidFill>
                  <a:prstClr val="white"/>
                </a:solidFill>
                <a:latin typeface="Arial"/>
                <a:ea typeface="微软雅黑"/>
              </a:rPr>
              <a:t>称为基地址寄存器</a:t>
            </a:r>
            <a:r>
              <a:rPr lang="en-US" altLang="zh-CN" sz="2400" kern="0" dirty="0">
                <a:solidFill>
                  <a:prstClr val="white"/>
                </a:solidFill>
                <a:latin typeface="Arial"/>
                <a:ea typeface="微软雅黑"/>
              </a:rPr>
              <a:t>(Base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xmlns="" id="{DF16C0EE-F047-4513-ABE9-3621ABC453F7}"/>
              </a:ext>
            </a:extLst>
          </p:cNvPr>
          <p:cNvSpPr/>
          <p:nvPr/>
        </p:nvSpPr>
        <p:spPr>
          <a:xfrm>
            <a:off x="1028775" y="4336405"/>
            <a:ext cx="10765196" cy="8558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在循环和字符串操作时，要用它来控制循环次数；在位操作中，当移多位时，要用</a:t>
            </a:r>
            <a:r>
              <a:rPr lang="en-US" altLang="zh-CN" sz="2400" kern="0" dirty="0">
                <a:solidFill>
                  <a:schemeClr val="tx1">
                    <a:lumMod val="75000"/>
                    <a:lumOff val="25000"/>
                  </a:schemeClr>
                </a:solidFill>
                <a:latin typeface="Arial"/>
                <a:ea typeface="微软雅黑"/>
              </a:rPr>
              <a:t>CL</a:t>
            </a:r>
            <a:r>
              <a:rPr lang="zh-CN" altLang="en-US" sz="2400" kern="0" dirty="0">
                <a:solidFill>
                  <a:schemeClr val="tx1">
                    <a:lumMod val="75000"/>
                    <a:lumOff val="25000"/>
                  </a:schemeClr>
                </a:solidFill>
                <a:latin typeface="Arial"/>
                <a:ea typeface="微软雅黑"/>
              </a:rPr>
              <a:t>来指明移位的位数。</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0" name="íṡľíḍè-Rectangle 17">
            <a:extLst>
              <a:ext uri="{FF2B5EF4-FFF2-40B4-BE49-F238E27FC236}">
                <a16:creationId xmlns:a16="http://schemas.microsoft.com/office/drawing/2014/main" xmlns="" id="{95947858-2762-4BDD-87C5-A75A77F7048B}"/>
              </a:ext>
            </a:extLst>
          </p:cNvPr>
          <p:cNvSpPr/>
          <p:nvPr/>
        </p:nvSpPr>
        <p:spPr>
          <a:xfrm>
            <a:off x="1028774" y="3760193"/>
            <a:ext cx="6552728" cy="583989"/>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ECX</a:t>
            </a:r>
            <a:r>
              <a:rPr lang="zh-CN" altLang="en-US" sz="2400" kern="0" dirty="0">
                <a:solidFill>
                  <a:prstClr val="white"/>
                </a:solidFill>
                <a:latin typeface="Arial"/>
                <a:ea typeface="微软雅黑"/>
              </a:rPr>
              <a:t>称为计数寄存器</a:t>
            </a:r>
            <a:r>
              <a:rPr lang="en-US" altLang="zh-CN" sz="2400" kern="0" dirty="0">
                <a:solidFill>
                  <a:prstClr val="white"/>
                </a:solidFill>
                <a:latin typeface="Arial"/>
                <a:ea typeface="微软雅黑"/>
              </a:rPr>
              <a:t>(Count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11" name="íṡľíḍè-Rectangle 17">
            <a:extLst>
              <a:ext uri="{FF2B5EF4-FFF2-40B4-BE49-F238E27FC236}">
                <a16:creationId xmlns:a16="http://schemas.microsoft.com/office/drawing/2014/main" xmlns="" id="{2B3CFB2C-5281-4F62-9C80-76D4A8EE959C}"/>
              </a:ext>
            </a:extLst>
          </p:cNvPr>
          <p:cNvSpPr/>
          <p:nvPr/>
        </p:nvSpPr>
        <p:spPr>
          <a:xfrm>
            <a:off x="1028775" y="6064449"/>
            <a:ext cx="10765195" cy="8639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在进行乘、除运算时，可作为默认操作数参与运算，也可用于存放</a:t>
            </a:r>
            <a:r>
              <a:rPr lang="en-US" altLang="zh-CN" sz="2400" kern="0" dirty="0">
                <a:solidFill>
                  <a:schemeClr val="tx1">
                    <a:lumMod val="75000"/>
                    <a:lumOff val="25000"/>
                  </a:schemeClr>
                </a:solidFill>
                <a:latin typeface="Arial"/>
                <a:ea typeface="微软雅黑"/>
              </a:rPr>
              <a:t>I/O</a:t>
            </a:r>
            <a:r>
              <a:rPr lang="zh-CN" altLang="en-US" sz="2400" kern="0" dirty="0">
                <a:solidFill>
                  <a:schemeClr val="tx1">
                    <a:lumMod val="75000"/>
                    <a:lumOff val="25000"/>
                  </a:schemeClr>
                </a:solidFill>
                <a:latin typeface="Arial"/>
                <a:ea typeface="微软雅黑"/>
              </a:rPr>
              <a:t>的端口地址。</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2" name="íṡľíḍè-Rectangle 17">
            <a:extLst>
              <a:ext uri="{FF2B5EF4-FFF2-40B4-BE49-F238E27FC236}">
                <a16:creationId xmlns:a16="http://schemas.microsoft.com/office/drawing/2014/main" xmlns="" id="{A5CAADFC-AF19-403A-8FDD-4CC67175A35D}"/>
              </a:ext>
            </a:extLst>
          </p:cNvPr>
          <p:cNvSpPr/>
          <p:nvPr/>
        </p:nvSpPr>
        <p:spPr>
          <a:xfrm>
            <a:off x="1028775" y="5488385"/>
            <a:ext cx="6552727"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prstClr val="white"/>
                </a:solidFill>
                <a:latin typeface="Arial"/>
                <a:ea typeface="微软雅黑"/>
              </a:rPr>
              <a:t>EDX</a:t>
            </a:r>
            <a:r>
              <a:rPr lang="zh-CN" altLang="en-US" sz="2400" kern="0" dirty="0">
                <a:solidFill>
                  <a:prstClr val="white"/>
                </a:solidFill>
                <a:latin typeface="Arial"/>
                <a:ea typeface="微软雅黑"/>
              </a:rPr>
              <a:t>称为数据寄存器</a:t>
            </a:r>
            <a:r>
              <a:rPr lang="en-US" altLang="zh-CN" sz="2400" kern="0" dirty="0">
                <a:solidFill>
                  <a:prstClr val="white"/>
                </a:solidFill>
                <a:latin typeface="Arial"/>
                <a:ea typeface="微软雅黑"/>
              </a:rPr>
              <a:t>(Data Register)</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16824337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6000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decel="6000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decel="6000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2" decel="6000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9"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变址寄存器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变址寄存器主要用来存放操作数的地址，用于堆栈操作和变址运算中计算操作数的有效地址。</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组合 4"/>
          <p:cNvGrpSpPr/>
          <p:nvPr/>
        </p:nvGrpSpPr>
        <p:grpSpPr>
          <a:xfrm>
            <a:off x="1460823" y="2718602"/>
            <a:ext cx="3671202" cy="4157992"/>
            <a:chOff x="524197" y="4410982"/>
            <a:chExt cx="3060051" cy="3769566"/>
          </a:xfrm>
          <a:effectLst>
            <a:outerShdw blurRad="50800" dist="38100" dir="2700000" algn="tl" rotWithShape="0">
              <a:prstClr val="black">
                <a:alpha val="40000"/>
              </a:prstClr>
            </a:outerShdw>
          </a:effectLst>
        </p:grpSpPr>
        <p:grpSp>
          <p:nvGrpSpPr>
            <p:cNvPr id="16" name="组合 15">
              <a:extLst>
                <a:ext uri="{FF2B5EF4-FFF2-40B4-BE49-F238E27FC236}">
                  <a16:creationId xmlns:a16="http://schemas.microsoft.com/office/drawing/2014/main" xmlns="" id="{88329C38-E752-4312-A8F9-EE319E413FEC}"/>
                </a:ext>
              </a:extLst>
            </p:cNvPr>
            <p:cNvGrpSpPr/>
            <p:nvPr/>
          </p:nvGrpSpPr>
          <p:grpSpPr>
            <a:xfrm>
              <a:off x="524197" y="4410982"/>
              <a:ext cx="3060051" cy="3769566"/>
              <a:chOff x="2872958" y="1672820"/>
              <a:chExt cx="2686221" cy="3309060"/>
            </a:xfrm>
            <a:effectLst>
              <a:outerShdw blurRad="50800" dist="38100" dir="2700000" algn="tl" rotWithShape="0">
                <a:prstClr val="black">
                  <a:alpha val="20000"/>
                </a:prstClr>
              </a:outerShdw>
            </a:effectLst>
          </p:grpSpPr>
          <p:sp>
            <p:nvSpPr>
              <p:cNvPr id="17" name="íṡľíḍè-Rectangle 17">
                <a:extLst>
                  <a:ext uri="{FF2B5EF4-FFF2-40B4-BE49-F238E27FC236}">
                    <a16:creationId xmlns:a16="http://schemas.microsoft.com/office/drawing/2014/main" xmlns="" id="{C6631384-B0F7-4805-BD3B-91B1FDD1DB43}"/>
                  </a:ext>
                </a:extLst>
              </p:cNvPr>
              <p:cNvSpPr/>
              <p:nvPr/>
            </p:nvSpPr>
            <p:spPr>
              <a:xfrm>
                <a:off x="2872958" y="1672820"/>
                <a:ext cx="2591658" cy="2956435"/>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xmlns="" id="{C2B15A79-337F-4D6D-929D-9DD67B264633}"/>
                  </a:ext>
                </a:extLst>
              </p:cNvPr>
              <p:cNvSpPr txBox="1"/>
              <p:nvPr/>
            </p:nvSpPr>
            <p:spPr>
              <a:xfrm>
                <a:off x="2941461" y="2631338"/>
                <a:ext cx="2617718" cy="2350542"/>
              </a:xfrm>
              <a:prstGeom prst="rect">
                <a:avLst/>
              </a:prstGeom>
              <a:noFill/>
            </p:spPr>
            <p:txBody>
              <a:bodyPr wrap="square" rtlCol="0">
                <a:spAutoFit/>
                <a:scene3d>
                  <a:camera prst="orthographicFront"/>
                  <a:lightRig rig="threePt" dir="t"/>
                </a:scene3d>
                <a:sp3d contourW="12700"/>
              </a:bodyPr>
              <a:lstStyle/>
              <a:p>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位通用寄存器</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。其低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位对应先前</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中的</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DI</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，对低</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位数据的存取，不影响高</a:t>
                </a: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16</a:t>
                </a:r>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位的数据。</a:t>
                </a:r>
              </a:p>
            </p:txBody>
          </p:sp>
        </p:grpSp>
        <p:sp>
          <p:nvSpPr>
            <p:cNvPr id="14" name="tools-and-utensils_358962"/>
            <p:cNvSpPr>
              <a:spLocks noChangeAspect="1"/>
            </p:cNvSpPr>
            <p:nvPr/>
          </p:nvSpPr>
          <p:spPr bwMode="auto">
            <a:xfrm>
              <a:off x="1695519" y="4703727"/>
              <a:ext cx="609685" cy="608764"/>
            </a:xfrm>
            <a:custGeom>
              <a:avLst/>
              <a:gdLst>
                <a:gd name="connsiteX0" fmla="*/ 210920 w 607639"/>
                <a:gd name="connsiteY0" fmla="*/ 210638 h 606722"/>
                <a:gd name="connsiteX1" fmla="*/ 396578 w 607639"/>
                <a:gd name="connsiteY1" fmla="*/ 210638 h 606722"/>
                <a:gd name="connsiteX2" fmla="*/ 396578 w 607639"/>
                <a:gd name="connsiteY2" fmla="*/ 396014 h 606722"/>
                <a:gd name="connsiteX3" fmla="*/ 210920 w 607639"/>
                <a:gd name="connsiteY3" fmla="*/ 396014 h 606722"/>
                <a:gd name="connsiteX4" fmla="*/ 160299 w 607639"/>
                <a:gd name="connsiteY4" fmla="*/ 160057 h 606722"/>
                <a:gd name="connsiteX5" fmla="*/ 160299 w 607639"/>
                <a:gd name="connsiteY5" fmla="*/ 446577 h 606722"/>
                <a:gd name="connsiteX6" fmla="*/ 447252 w 607639"/>
                <a:gd name="connsiteY6" fmla="*/ 446577 h 606722"/>
                <a:gd name="connsiteX7" fmla="*/ 447252 w 607639"/>
                <a:gd name="connsiteY7" fmla="*/ 160057 h 606722"/>
                <a:gd name="connsiteX8" fmla="*/ 160299 w 607639"/>
                <a:gd name="connsiteY8" fmla="*/ 0 h 606722"/>
                <a:gd name="connsiteX9" fmla="*/ 210943 w 607639"/>
                <a:gd name="connsiteY9" fmla="*/ 0 h 606722"/>
                <a:gd name="connsiteX10" fmla="*/ 210943 w 607639"/>
                <a:gd name="connsiteY10" fmla="*/ 59010 h 606722"/>
                <a:gd name="connsiteX11" fmla="*/ 278498 w 607639"/>
                <a:gd name="connsiteY11" fmla="*/ 59010 h 606722"/>
                <a:gd name="connsiteX12" fmla="*/ 278498 w 607639"/>
                <a:gd name="connsiteY12" fmla="*/ 0 h 606722"/>
                <a:gd name="connsiteX13" fmla="*/ 329142 w 607639"/>
                <a:gd name="connsiteY13" fmla="*/ 0 h 606722"/>
                <a:gd name="connsiteX14" fmla="*/ 329142 w 607639"/>
                <a:gd name="connsiteY14" fmla="*/ 59010 h 606722"/>
                <a:gd name="connsiteX15" fmla="*/ 396608 w 607639"/>
                <a:gd name="connsiteY15" fmla="*/ 59010 h 606722"/>
                <a:gd name="connsiteX16" fmla="*/ 396608 w 607639"/>
                <a:gd name="connsiteY16" fmla="*/ 0 h 606722"/>
                <a:gd name="connsiteX17" fmla="*/ 447252 w 607639"/>
                <a:gd name="connsiteY17" fmla="*/ 0 h 606722"/>
                <a:gd name="connsiteX18" fmla="*/ 447252 w 607639"/>
                <a:gd name="connsiteY18" fmla="*/ 59010 h 606722"/>
                <a:gd name="connsiteX19" fmla="*/ 472618 w 607639"/>
                <a:gd name="connsiteY19" fmla="*/ 59010 h 606722"/>
                <a:gd name="connsiteX20" fmla="*/ 548540 w 607639"/>
                <a:gd name="connsiteY20" fmla="*/ 134817 h 606722"/>
                <a:gd name="connsiteX21" fmla="*/ 548540 w 607639"/>
                <a:gd name="connsiteY21" fmla="*/ 160057 h 606722"/>
                <a:gd name="connsiteX22" fmla="*/ 607639 w 607639"/>
                <a:gd name="connsiteY22" fmla="*/ 160057 h 606722"/>
                <a:gd name="connsiteX23" fmla="*/ 607639 w 607639"/>
                <a:gd name="connsiteY23" fmla="*/ 210624 h 606722"/>
                <a:gd name="connsiteX24" fmla="*/ 548540 w 607639"/>
                <a:gd name="connsiteY24" fmla="*/ 210624 h 606722"/>
                <a:gd name="connsiteX25" fmla="*/ 548540 w 607639"/>
                <a:gd name="connsiteY25" fmla="*/ 278077 h 606722"/>
                <a:gd name="connsiteX26" fmla="*/ 607639 w 607639"/>
                <a:gd name="connsiteY26" fmla="*/ 278077 h 606722"/>
                <a:gd name="connsiteX27" fmla="*/ 607639 w 607639"/>
                <a:gd name="connsiteY27" fmla="*/ 328645 h 606722"/>
                <a:gd name="connsiteX28" fmla="*/ 548540 w 607639"/>
                <a:gd name="connsiteY28" fmla="*/ 328645 h 606722"/>
                <a:gd name="connsiteX29" fmla="*/ 548540 w 607639"/>
                <a:gd name="connsiteY29" fmla="*/ 396009 h 606722"/>
                <a:gd name="connsiteX30" fmla="*/ 607639 w 607639"/>
                <a:gd name="connsiteY30" fmla="*/ 396009 h 606722"/>
                <a:gd name="connsiteX31" fmla="*/ 607639 w 607639"/>
                <a:gd name="connsiteY31" fmla="*/ 446577 h 606722"/>
                <a:gd name="connsiteX32" fmla="*/ 548540 w 607639"/>
                <a:gd name="connsiteY32" fmla="*/ 446577 h 606722"/>
                <a:gd name="connsiteX33" fmla="*/ 548540 w 607639"/>
                <a:gd name="connsiteY33" fmla="*/ 471905 h 606722"/>
                <a:gd name="connsiteX34" fmla="*/ 472618 w 607639"/>
                <a:gd name="connsiteY34" fmla="*/ 547712 h 606722"/>
                <a:gd name="connsiteX35" fmla="*/ 447252 w 607639"/>
                <a:gd name="connsiteY35" fmla="*/ 547712 h 606722"/>
                <a:gd name="connsiteX36" fmla="*/ 447252 w 607639"/>
                <a:gd name="connsiteY36" fmla="*/ 606722 h 606722"/>
                <a:gd name="connsiteX37" fmla="*/ 396608 w 607639"/>
                <a:gd name="connsiteY37" fmla="*/ 606722 h 606722"/>
                <a:gd name="connsiteX38" fmla="*/ 396608 w 607639"/>
                <a:gd name="connsiteY38" fmla="*/ 547712 h 606722"/>
                <a:gd name="connsiteX39" fmla="*/ 329142 w 607639"/>
                <a:gd name="connsiteY39" fmla="*/ 547712 h 606722"/>
                <a:gd name="connsiteX40" fmla="*/ 329142 w 607639"/>
                <a:gd name="connsiteY40" fmla="*/ 606722 h 606722"/>
                <a:gd name="connsiteX41" fmla="*/ 278498 w 607639"/>
                <a:gd name="connsiteY41" fmla="*/ 606722 h 606722"/>
                <a:gd name="connsiteX42" fmla="*/ 278498 w 607639"/>
                <a:gd name="connsiteY42" fmla="*/ 547712 h 606722"/>
                <a:gd name="connsiteX43" fmla="*/ 210943 w 607639"/>
                <a:gd name="connsiteY43" fmla="*/ 547712 h 606722"/>
                <a:gd name="connsiteX44" fmla="*/ 210943 w 607639"/>
                <a:gd name="connsiteY44" fmla="*/ 606722 h 606722"/>
                <a:gd name="connsiteX45" fmla="*/ 160299 w 607639"/>
                <a:gd name="connsiteY45" fmla="*/ 606722 h 606722"/>
                <a:gd name="connsiteX46" fmla="*/ 160299 w 607639"/>
                <a:gd name="connsiteY46" fmla="*/ 547712 h 606722"/>
                <a:gd name="connsiteX47" fmla="*/ 135021 w 607639"/>
                <a:gd name="connsiteY47" fmla="*/ 547712 h 606722"/>
                <a:gd name="connsiteX48" fmla="*/ 59100 w 607639"/>
                <a:gd name="connsiteY48" fmla="*/ 471905 h 606722"/>
                <a:gd name="connsiteX49" fmla="*/ 59100 w 607639"/>
                <a:gd name="connsiteY49" fmla="*/ 446577 h 606722"/>
                <a:gd name="connsiteX50" fmla="*/ 0 w 607639"/>
                <a:gd name="connsiteY50" fmla="*/ 446577 h 606722"/>
                <a:gd name="connsiteX51" fmla="*/ 0 w 607639"/>
                <a:gd name="connsiteY51" fmla="*/ 396009 h 606722"/>
                <a:gd name="connsiteX52" fmla="*/ 59100 w 607639"/>
                <a:gd name="connsiteY52" fmla="*/ 396009 h 606722"/>
                <a:gd name="connsiteX53" fmla="*/ 59100 w 607639"/>
                <a:gd name="connsiteY53" fmla="*/ 328645 h 606722"/>
                <a:gd name="connsiteX54" fmla="*/ 0 w 607639"/>
                <a:gd name="connsiteY54" fmla="*/ 328645 h 606722"/>
                <a:gd name="connsiteX55" fmla="*/ 0 w 607639"/>
                <a:gd name="connsiteY55" fmla="*/ 278077 h 606722"/>
                <a:gd name="connsiteX56" fmla="*/ 59100 w 607639"/>
                <a:gd name="connsiteY56" fmla="*/ 278077 h 606722"/>
                <a:gd name="connsiteX57" fmla="*/ 59100 w 607639"/>
                <a:gd name="connsiteY57" fmla="*/ 210624 h 606722"/>
                <a:gd name="connsiteX58" fmla="*/ 0 w 607639"/>
                <a:gd name="connsiteY58" fmla="*/ 210624 h 606722"/>
                <a:gd name="connsiteX59" fmla="*/ 0 w 607639"/>
                <a:gd name="connsiteY59" fmla="*/ 160057 h 606722"/>
                <a:gd name="connsiteX60" fmla="*/ 59100 w 607639"/>
                <a:gd name="connsiteY60" fmla="*/ 160057 h 606722"/>
                <a:gd name="connsiteX61" fmla="*/ 59100 w 607639"/>
                <a:gd name="connsiteY61" fmla="*/ 134817 h 606722"/>
                <a:gd name="connsiteX62" fmla="*/ 135021 w 607639"/>
                <a:gd name="connsiteY62" fmla="*/ 59010 h 606722"/>
                <a:gd name="connsiteX63" fmla="*/ 160299 w 607639"/>
                <a:gd name="connsiteY63" fmla="*/ 5901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639" h="606722">
                  <a:moveTo>
                    <a:pt x="210920" y="210638"/>
                  </a:moveTo>
                  <a:lnTo>
                    <a:pt x="396578" y="210638"/>
                  </a:lnTo>
                  <a:lnTo>
                    <a:pt x="396578" y="396014"/>
                  </a:lnTo>
                  <a:lnTo>
                    <a:pt x="210920" y="396014"/>
                  </a:lnTo>
                  <a:close/>
                  <a:moveTo>
                    <a:pt x="160299" y="160057"/>
                  </a:moveTo>
                  <a:lnTo>
                    <a:pt x="160299" y="446577"/>
                  </a:lnTo>
                  <a:lnTo>
                    <a:pt x="447252" y="446577"/>
                  </a:lnTo>
                  <a:lnTo>
                    <a:pt x="447252" y="160057"/>
                  </a:lnTo>
                  <a:close/>
                  <a:moveTo>
                    <a:pt x="160299" y="0"/>
                  </a:moveTo>
                  <a:lnTo>
                    <a:pt x="210943" y="0"/>
                  </a:lnTo>
                  <a:lnTo>
                    <a:pt x="210943" y="59010"/>
                  </a:lnTo>
                  <a:lnTo>
                    <a:pt x="278498" y="59010"/>
                  </a:lnTo>
                  <a:lnTo>
                    <a:pt x="278498" y="0"/>
                  </a:lnTo>
                  <a:lnTo>
                    <a:pt x="329142" y="0"/>
                  </a:lnTo>
                  <a:lnTo>
                    <a:pt x="329142" y="59010"/>
                  </a:lnTo>
                  <a:lnTo>
                    <a:pt x="396608" y="59010"/>
                  </a:lnTo>
                  <a:lnTo>
                    <a:pt x="396608" y="0"/>
                  </a:lnTo>
                  <a:lnTo>
                    <a:pt x="447252" y="0"/>
                  </a:lnTo>
                  <a:lnTo>
                    <a:pt x="447252" y="59010"/>
                  </a:lnTo>
                  <a:lnTo>
                    <a:pt x="472618" y="59010"/>
                  </a:lnTo>
                  <a:cubicBezTo>
                    <a:pt x="514451" y="59010"/>
                    <a:pt x="548540" y="93048"/>
                    <a:pt x="548540" y="134817"/>
                  </a:cubicBezTo>
                  <a:lnTo>
                    <a:pt x="548540" y="160057"/>
                  </a:lnTo>
                  <a:lnTo>
                    <a:pt x="607639" y="160057"/>
                  </a:lnTo>
                  <a:lnTo>
                    <a:pt x="607639" y="210624"/>
                  </a:lnTo>
                  <a:lnTo>
                    <a:pt x="548540" y="210624"/>
                  </a:lnTo>
                  <a:lnTo>
                    <a:pt x="548540" y="278077"/>
                  </a:lnTo>
                  <a:lnTo>
                    <a:pt x="607639" y="278077"/>
                  </a:lnTo>
                  <a:lnTo>
                    <a:pt x="607639" y="328645"/>
                  </a:lnTo>
                  <a:lnTo>
                    <a:pt x="548540" y="328645"/>
                  </a:lnTo>
                  <a:lnTo>
                    <a:pt x="548540" y="396009"/>
                  </a:lnTo>
                  <a:lnTo>
                    <a:pt x="607639" y="396009"/>
                  </a:lnTo>
                  <a:lnTo>
                    <a:pt x="607639" y="446577"/>
                  </a:lnTo>
                  <a:lnTo>
                    <a:pt x="548540" y="446577"/>
                  </a:lnTo>
                  <a:lnTo>
                    <a:pt x="548540" y="471905"/>
                  </a:lnTo>
                  <a:cubicBezTo>
                    <a:pt x="548540" y="513674"/>
                    <a:pt x="514451" y="547712"/>
                    <a:pt x="472618" y="547712"/>
                  </a:cubicBezTo>
                  <a:lnTo>
                    <a:pt x="447252" y="547712"/>
                  </a:lnTo>
                  <a:lnTo>
                    <a:pt x="447252" y="606722"/>
                  </a:lnTo>
                  <a:lnTo>
                    <a:pt x="396608" y="606722"/>
                  </a:lnTo>
                  <a:lnTo>
                    <a:pt x="396608" y="547712"/>
                  </a:lnTo>
                  <a:lnTo>
                    <a:pt x="329142" y="547712"/>
                  </a:lnTo>
                  <a:lnTo>
                    <a:pt x="329142" y="606722"/>
                  </a:lnTo>
                  <a:lnTo>
                    <a:pt x="278498" y="606722"/>
                  </a:lnTo>
                  <a:lnTo>
                    <a:pt x="278498" y="547712"/>
                  </a:lnTo>
                  <a:lnTo>
                    <a:pt x="210943" y="547712"/>
                  </a:lnTo>
                  <a:lnTo>
                    <a:pt x="210943" y="606722"/>
                  </a:lnTo>
                  <a:lnTo>
                    <a:pt x="160299" y="606722"/>
                  </a:lnTo>
                  <a:lnTo>
                    <a:pt x="160299" y="547712"/>
                  </a:lnTo>
                  <a:lnTo>
                    <a:pt x="135021" y="547712"/>
                  </a:lnTo>
                  <a:cubicBezTo>
                    <a:pt x="93189" y="547712"/>
                    <a:pt x="59100" y="513674"/>
                    <a:pt x="59100" y="471905"/>
                  </a:cubicBezTo>
                  <a:lnTo>
                    <a:pt x="59100" y="446577"/>
                  </a:lnTo>
                  <a:lnTo>
                    <a:pt x="0" y="446577"/>
                  </a:lnTo>
                  <a:lnTo>
                    <a:pt x="0" y="396009"/>
                  </a:lnTo>
                  <a:lnTo>
                    <a:pt x="59100" y="396009"/>
                  </a:lnTo>
                  <a:lnTo>
                    <a:pt x="59100" y="328645"/>
                  </a:lnTo>
                  <a:lnTo>
                    <a:pt x="0" y="328645"/>
                  </a:lnTo>
                  <a:lnTo>
                    <a:pt x="0" y="278077"/>
                  </a:lnTo>
                  <a:lnTo>
                    <a:pt x="59100" y="278077"/>
                  </a:lnTo>
                  <a:lnTo>
                    <a:pt x="59100" y="210624"/>
                  </a:lnTo>
                  <a:lnTo>
                    <a:pt x="0" y="210624"/>
                  </a:lnTo>
                  <a:lnTo>
                    <a:pt x="0" y="160057"/>
                  </a:lnTo>
                  <a:lnTo>
                    <a:pt x="59100" y="160057"/>
                  </a:lnTo>
                  <a:lnTo>
                    <a:pt x="59100" y="134817"/>
                  </a:lnTo>
                  <a:cubicBezTo>
                    <a:pt x="59100" y="93048"/>
                    <a:pt x="93100" y="59010"/>
                    <a:pt x="135021" y="59010"/>
                  </a:cubicBezTo>
                  <a:lnTo>
                    <a:pt x="160299" y="59010"/>
                  </a:lnTo>
                  <a:close/>
                </a:path>
              </a:pathLst>
            </a:custGeom>
            <a:solidFill>
              <a:schemeClr val="bg1"/>
            </a:solidFill>
            <a:ln>
              <a:noFill/>
            </a:ln>
          </p:spPr>
        </p:sp>
      </p:grpSp>
      <p:grpSp>
        <p:nvGrpSpPr>
          <p:cNvPr id="6" name="组合 5"/>
          <p:cNvGrpSpPr/>
          <p:nvPr/>
        </p:nvGrpSpPr>
        <p:grpSpPr>
          <a:xfrm>
            <a:off x="7725519" y="2717792"/>
            <a:ext cx="4032448" cy="4083037"/>
            <a:chOff x="3236388" y="4410172"/>
            <a:chExt cx="2952328" cy="3773739"/>
          </a:xfrm>
          <a:effectLst>
            <a:outerShdw blurRad="50800" dist="38100" dir="2700000" algn="tl" rotWithShape="0">
              <a:prstClr val="black">
                <a:alpha val="40000"/>
              </a:prstClr>
            </a:outerShdw>
          </a:effectLst>
        </p:grpSpPr>
        <p:grpSp>
          <p:nvGrpSpPr>
            <p:cNvPr id="22" name="组合 21">
              <a:extLst>
                <a:ext uri="{FF2B5EF4-FFF2-40B4-BE49-F238E27FC236}">
                  <a16:creationId xmlns:a16="http://schemas.microsoft.com/office/drawing/2014/main" xmlns="" id="{1961CFDF-CDB0-45F8-932F-0DD3A546804A}"/>
                </a:ext>
              </a:extLst>
            </p:cNvPr>
            <p:cNvGrpSpPr/>
            <p:nvPr/>
          </p:nvGrpSpPr>
          <p:grpSpPr>
            <a:xfrm>
              <a:off x="3236388" y="4410172"/>
              <a:ext cx="2952328" cy="3773739"/>
              <a:chOff x="3189015" y="1672109"/>
              <a:chExt cx="2591658" cy="3312725"/>
            </a:xfrm>
            <a:effectLst>
              <a:outerShdw blurRad="50800" dist="38100" dir="2700000" algn="tl" rotWithShape="0">
                <a:prstClr val="black">
                  <a:alpha val="20000"/>
                </a:prstClr>
              </a:outerShdw>
            </a:effectLst>
          </p:grpSpPr>
          <p:sp>
            <p:nvSpPr>
              <p:cNvPr id="23" name="íṡľíḍè-Rectangle 17">
                <a:extLst>
                  <a:ext uri="{FF2B5EF4-FFF2-40B4-BE49-F238E27FC236}">
                    <a16:creationId xmlns:a16="http://schemas.microsoft.com/office/drawing/2014/main" xmlns="" id="{123A49EE-A712-4108-8829-C09CFEE7162A}"/>
                  </a:ext>
                </a:extLst>
              </p:cNvPr>
              <p:cNvSpPr/>
              <p:nvPr/>
            </p:nvSpPr>
            <p:spPr>
              <a:xfrm>
                <a:off x="3189015" y="1672109"/>
                <a:ext cx="2591658" cy="2957147"/>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4" name="文本框 23">
                <a:extLst>
                  <a:ext uri="{FF2B5EF4-FFF2-40B4-BE49-F238E27FC236}">
                    <a16:creationId xmlns:a16="http://schemas.microsoft.com/office/drawing/2014/main" xmlns="" id="{0F5E84CD-3160-468A-8693-302B1951E0A0}"/>
                  </a:ext>
                </a:extLst>
              </p:cNvPr>
              <p:cNvSpPr txBox="1"/>
              <p:nvPr/>
            </p:nvSpPr>
            <p:spPr>
              <a:xfrm>
                <a:off x="3378648" y="2634291"/>
                <a:ext cx="2212390" cy="2350543"/>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ESI</a:t>
                </a:r>
                <a:r>
                  <a:rPr lang="zh-CN" altLang="en-US" sz="2400" b="1" dirty="0">
                    <a:solidFill>
                      <a:prstClr val="white"/>
                    </a:solidFill>
                    <a:latin typeface="微软雅黑"/>
                    <a:ea typeface="微软雅黑"/>
                  </a:rPr>
                  <a:t>通常在内存操作指令中作为“源地址指针”使用，而</a:t>
                </a:r>
                <a:r>
                  <a:rPr lang="en-US" altLang="zh-CN" sz="2400" b="1" dirty="0">
                    <a:solidFill>
                      <a:prstClr val="white"/>
                    </a:solidFill>
                    <a:latin typeface="微软雅黑"/>
                    <a:ea typeface="微软雅黑"/>
                  </a:rPr>
                  <a:t>EDI</a:t>
                </a:r>
                <a:r>
                  <a:rPr lang="zh-CN" altLang="en-US" sz="2400" b="1" dirty="0">
                    <a:solidFill>
                      <a:prstClr val="white"/>
                    </a:solidFill>
                    <a:latin typeface="微软雅黑"/>
                    <a:ea typeface="微软雅黑"/>
                  </a:rPr>
                  <a:t>通常在内存操作指令中作为“目的地址指针”使用。</a:t>
                </a:r>
              </a:p>
            </p:txBody>
          </p:sp>
        </p:grpSp>
        <p:sp>
          <p:nvSpPr>
            <p:cNvPr id="15" name="save-file_358993"/>
            <p:cNvSpPr>
              <a:spLocks noChangeAspect="1"/>
            </p:cNvSpPr>
            <p:nvPr/>
          </p:nvSpPr>
          <p:spPr bwMode="auto">
            <a:xfrm>
              <a:off x="4407709" y="4703727"/>
              <a:ext cx="609685" cy="608764"/>
            </a:xfrm>
            <a:custGeom>
              <a:avLst/>
              <a:gdLst>
                <a:gd name="connsiteX0" fmla="*/ 217015 w 607639"/>
                <a:gd name="connsiteY0" fmla="*/ 476690 h 606722"/>
                <a:gd name="connsiteX1" fmla="*/ 217015 w 607639"/>
                <a:gd name="connsiteY1" fmla="*/ 528685 h 606722"/>
                <a:gd name="connsiteX2" fmla="*/ 390643 w 607639"/>
                <a:gd name="connsiteY2" fmla="*/ 528685 h 606722"/>
                <a:gd name="connsiteX3" fmla="*/ 390643 w 607639"/>
                <a:gd name="connsiteY3" fmla="*/ 476690 h 606722"/>
                <a:gd name="connsiteX4" fmla="*/ 156232 w 607639"/>
                <a:gd name="connsiteY4" fmla="*/ 415984 h 606722"/>
                <a:gd name="connsiteX5" fmla="*/ 451337 w 607639"/>
                <a:gd name="connsiteY5" fmla="*/ 415984 h 606722"/>
                <a:gd name="connsiteX6" fmla="*/ 451337 w 607639"/>
                <a:gd name="connsiteY6" fmla="*/ 606722 h 606722"/>
                <a:gd name="connsiteX7" fmla="*/ 156232 w 607639"/>
                <a:gd name="connsiteY7" fmla="*/ 606722 h 606722"/>
                <a:gd name="connsiteX8" fmla="*/ 191029 w 607639"/>
                <a:gd name="connsiteY8" fmla="*/ 60706 h 606722"/>
                <a:gd name="connsiteX9" fmla="*/ 191029 w 607639"/>
                <a:gd name="connsiteY9" fmla="*/ 147364 h 606722"/>
                <a:gd name="connsiteX10" fmla="*/ 243090 w 607639"/>
                <a:gd name="connsiteY10" fmla="*/ 147364 h 606722"/>
                <a:gd name="connsiteX11" fmla="*/ 243090 w 607639"/>
                <a:gd name="connsiteY11" fmla="*/ 60706 h 606722"/>
                <a:gd name="connsiteX12" fmla="*/ 156232 w 607639"/>
                <a:gd name="connsiteY12" fmla="*/ 0 h 606722"/>
                <a:gd name="connsiteX13" fmla="*/ 451337 w 607639"/>
                <a:gd name="connsiteY13" fmla="*/ 0 h 606722"/>
                <a:gd name="connsiteX14" fmla="*/ 451337 w 607639"/>
                <a:gd name="connsiteY14" fmla="*/ 190738 h 606722"/>
                <a:gd name="connsiteX15" fmla="*/ 156232 w 607639"/>
                <a:gd name="connsiteY15" fmla="*/ 190738 h 606722"/>
                <a:gd name="connsiteX16" fmla="*/ 0 w 607639"/>
                <a:gd name="connsiteY16" fmla="*/ 0 h 606722"/>
                <a:gd name="connsiteX17" fmla="*/ 104136 w 607639"/>
                <a:gd name="connsiteY17" fmla="*/ 0 h 606722"/>
                <a:gd name="connsiteX18" fmla="*/ 104136 w 607639"/>
                <a:gd name="connsiteY18" fmla="*/ 242707 h 606722"/>
                <a:gd name="connsiteX19" fmla="*/ 503414 w 607639"/>
                <a:gd name="connsiteY19" fmla="*/ 242707 h 606722"/>
                <a:gd name="connsiteX20" fmla="*/ 503414 w 607639"/>
                <a:gd name="connsiteY20" fmla="*/ 15197 h 606722"/>
                <a:gd name="connsiteX21" fmla="*/ 607639 w 607639"/>
                <a:gd name="connsiteY21" fmla="*/ 119265 h 606722"/>
                <a:gd name="connsiteX22" fmla="*/ 607639 w 607639"/>
                <a:gd name="connsiteY22" fmla="*/ 606722 h 606722"/>
                <a:gd name="connsiteX23" fmla="*/ 503414 w 607639"/>
                <a:gd name="connsiteY23" fmla="*/ 606722 h 606722"/>
                <a:gd name="connsiteX24" fmla="*/ 503414 w 607639"/>
                <a:gd name="connsiteY24" fmla="*/ 364015 h 606722"/>
                <a:gd name="connsiteX25" fmla="*/ 104136 w 607639"/>
                <a:gd name="connsiteY25" fmla="*/ 364015 h 606722"/>
                <a:gd name="connsiteX26" fmla="*/ 104136 w 607639"/>
                <a:gd name="connsiteY26" fmla="*/ 606722 h 606722"/>
                <a:gd name="connsiteX27" fmla="*/ 0 w 607639"/>
                <a:gd name="connsiteY27" fmla="*/ 606722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7639" h="606722">
                  <a:moveTo>
                    <a:pt x="217015" y="476690"/>
                  </a:moveTo>
                  <a:lnTo>
                    <a:pt x="217015" y="528685"/>
                  </a:lnTo>
                  <a:lnTo>
                    <a:pt x="390643" y="528685"/>
                  </a:lnTo>
                  <a:lnTo>
                    <a:pt x="390643" y="476690"/>
                  </a:lnTo>
                  <a:close/>
                  <a:moveTo>
                    <a:pt x="156232" y="415984"/>
                  </a:moveTo>
                  <a:lnTo>
                    <a:pt x="451337" y="415984"/>
                  </a:lnTo>
                  <a:lnTo>
                    <a:pt x="451337" y="606722"/>
                  </a:lnTo>
                  <a:lnTo>
                    <a:pt x="156232" y="606722"/>
                  </a:lnTo>
                  <a:close/>
                  <a:moveTo>
                    <a:pt x="191029" y="60706"/>
                  </a:moveTo>
                  <a:lnTo>
                    <a:pt x="191029" y="147364"/>
                  </a:lnTo>
                  <a:lnTo>
                    <a:pt x="243090" y="147364"/>
                  </a:lnTo>
                  <a:lnTo>
                    <a:pt x="243090" y="60706"/>
                  </a:lnTo>
                  <a:close/>
                  <a:moveTo>
                    <a:pt x="156232" y="0"/>
                  </a:moveTo>
                  <a:lnTo>
                    <a:pt x="451337" y="0"/>
                  </a:lnTo>
                  <a:lnTo>
                    <a:pt x="451337" y="190738"/>
                  </a:lnTo>
                  <a:lnTo>
                    <a:pt x="156232" y="190738"/>
                  </a:lnTo>
                  <a:close/>
                  <a:moveTo>
                    <a:pt x="0" y="0"/>
                  </a:moveTo>
                  <a:lnTo>
                    <a:pt x="104136" y="0"/>
                  </a:lnTo>
                  <a:lnTo>
                    <a:pt x="104136" y="242707"/>
                  </a:lnTo>
                  <a:lnTo>
                    <a:pt x="503414" y="242707"/>
                  </a:lnTo>
                  <a:lnTo>
                    <a:pt x="503414" y="15197"/>
                  </a:lnTo>
                  <a:lnTo>
                    <a:pt x="607639" y="119265"/>
                  </a:lnTo>
                  <a:lnTo>
                    <a:pt x="607639" y="606722"/>
                  </a:lnTo>
                  <a:lnTo>
                    <a:pt x="503414" y="606722"/>
                  </a:lnTo>
                  <a:lnTo>
                    <a:pt x="503414" y="364015"/>
                  </a:lnTo>
                  <a:lnTo>
                    <a:pt x="104136" y="364015"/>
                  </a:lnTo>
                  <a:lnTo>
                    <a:pt x="104136" y="606722"/>
                  </a:lnTo>
                  <a:lnTo>
                    <a:pt x="0" y="606722"/>
                  </a:lnTo>
                  <a:close/>
                </a:path>
              </a:pathLst>
            </a:custGeom>
            <a:solidFill>
              <a:schemeClr val="bg1"/>
            </a:solidFill>
            <a:ln>
              <a:noFill/>
            </a:ln>
          </p:spPr>
        </p:sp>
      </p:grpSp>
    </p:spTree>
    <p:extLst>
      <p:ext uri="{BB962C8B-B14F-4D97-AF65-F5344CB8AC3E}">
        <p14:creationId xmlns:p14="http://schemas.microsoft.com/office/powerpoint/2010/main" val="14362460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448272" cy="508861"/>
            <a:chOff x="1420106" y="1402730"/>
            <a:chExt cx="244827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676858" y="720072"/>
              <a:ext cx="508859" cy="1874179"/>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81442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指针寄存器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称为指针寄存器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(Pointer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主要用于存放堆栈内存储单元的偏移量，用它们可实现多种存储器操作数的寻址方式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，为以不同的地址形式访问存储单元提供方便。</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指针寄存器不可分割成</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位寄存器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。作为通用寄存器，也可存储算术逻辑运算的操作数和运算结果。</a:t>
            </a:r>
          </a:p>
        </p:txBody>
      </p:sp>
      <p:grpSp>
        <p:nvGrpSpPr>
          <p:cNvPr id="19" name="组合 18">
            <a:extLst>
              <a:ext uri="{FF2B5EF4-FFF2-40B4-BE49-F238E27FC236}">
                <a16:creationId xmlns:a16="http://schemas.microsoft.com/office/drawing/2014/main" xmlns="" id="{DAF33B85-68C5-49B5-9A2E-0B8AB0B2CC7F}"/>
              </a:ext>
            </a:extLst>
          </p:cNvPr>
          <p:cNvGrpSpPr/>
          <p:nvPr/>
        </p:nvGrpSpPr>
        <p:grpSpPr>
          <a:xfrm>
            <a:off x="4537513" y="3339438"/>
            <a:ext cx="3783724" cy="2569998"/>
            <a:chOff x="4537513" y="3339438"/>
            <a:chExt cx="3783724" cy="2569998"/>
          </a:xfrm>
        </p:grpSpPr>
        <p:sp>
          <p:nvSpPr>
            <p:cNvPr id="20" name="椭圆 19">
              <a:extLst>
                <a:ext uri="{FF2B5EF4-FFF2-40B4-BE49-F238E27FC236}">
                  <a16:creationId xmlns:a16="http://schemas.microsoft.com/office/drawing/2014/main" xmlns="" id="{65988080-8340-460E-A780-246FE9A25FD7}"/>
                </a:ext>
              </a:extLst>
            </p:cNvPr>
            <p:cNvSpPr/>
            <p:nvPr/>
          </p:nvSpPr>
          <p:spPr>
            <a:xfrm>
              <a:off x="4537513" y="3339438"/>
              <a:ext cx="3783724" cy="2569998"/>
            </a:xfrm>
            <a:prstGeom prst="ellipse">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文本框 20">
              <a:extLst>
                <a:ext uri="{FF2B5EF4-FFF2-40B4-BE49-F238E27FC236}">
                  <a16:creationId xmlns:a16="http://schemas.microsoft.com/office/drawing/2014/main" xmlns="" id="{761F00D3-D0DD-4B7E-97CF-B05028FF5F2A}"/>
                </a:ext>
              </a:extLst>
            </p:cNvPr>
            <p:cNvSpPr txBox="1"/>
            <p:nvPr/>
          </p:nvSpPr>
          <p:spPr>
            <a:xfrm>
              <a:off x="5235173" y="4026829"/>
              <a:ext cx="2408134" cy="1195215"/>
            </a:xfrm>
            <a:prstGeom prst="rect">
              <a:avLst/>
            </a:prstGeom>
            <a:noFill/>
          </p:spPr>
          <p:txBody>
            <a:bodyPr wrap="square" lIns="86376" tIns="43188" rIns="86376" bIns="43188" rtlCol="0">
              <a:spAutoFit/>
            </a:bodyPr>
            <a:lstStyle/>
            <a:p>
              <a:pPr algn="ct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它们主要用于访问堆栈内的存储单元，并且规定：</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xmlns="" id="{449F9E67-FAD7-4597-838D-CFB4C1BCC2BE}"/>
              </a:ext>
            </a:extLst>
          </p:cNvPr>
          <p:cNvGrpSpPr/>
          <p:nvPr/>
        </p:nvGrpSpPr>
        <p:grpSpPr>
          <a:xfrm>
            <a:off x="1004392" y="3911830"/>
            <a:ext cx="4092637" cy="2029445"/>
            <a:chOff x="2777786" y="4855409"/>
            <a:chExt cx="2750723" cy="1672784"/>
          </a:xfrm>
          <a:effectLst>
            <a:outerShdw blurRad="50800" dist="38100" dir="2700000" algn="tl" rotWithShape="0">
              <a:prstClr val="black">
                <a:alpha val="20000"/>
              </a:prstClr>
            </a:outerShdw>
          </a:effectLst>
        </p:grpSpPr>
        <p:sp>
          <p:nvSpPr>
            <p:cNvPr id="39" name="íṡľíḍè-Rectangle 17">
              <a:extLst>
                <a:ext uri="{FF2B5EF4-FFF2-40B4-BE49-F238E27FC236}">
                  <a16:creationId xmlns:a16="http://schemas.microsoft.com/office/drawing/2014/main" xmlns="" id="{7367256A-3B3A-4DDE-A76D-79A5E8EC5AE8}"/>
                </a:ext>
              </a:extLst>
            </p:cNvPr>
            <p:cNvSpPr/>
            <p:nvPr/>
          </p:nvSpPr>
          <p:spPr>
            <a:xfrm>
              <a:off x="2777786" y="4855409"/>
              <a:ext cx="2750723" cy="1425211"/>
            </a:xfrm>
            <a:prstGeom prst="roundRect">
              <a:avLst/>
            </a:prstGeom>
            <a:solidFill>
              <a:srgbClr val="0050A3"/>
            </a:solidFill>
            <a:ln w="38100" cap="flat" cmpd="sng" algn="ctr">
              <a:noFill/>
              <a:prstDash val="solid"/>
              <a:miter lim="800000"/>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40" name="文本框 26">
              <a:extLst>
                <a:ext uri="{FF2B5EF4-FFF2-40B4-BE49-F238E27FC236}">
                  <a16:creationId xmlns:a16="http://schemas.microsoft.com/office/drawing/2014/main" xmlns="" id="{44826FDE-36B2-4D76-8481-8B95816D2898}"/>
                </a:ext>
              </a:extLst>
            </p:cNvPr>
            <p:cNvSpPr txBox="1"/>
            <p:nvPr/>
          </p:nvSpPr>
          <p:spPr>
            <a:xfrm>
              <a:off x="2842572" y="4958533"/>
              <a:ext cx="2639427" cy="1569660"/>
            </a:xfrm>
            <a:prstGeom prst="rect">
              <a:avLst/>
            </a:prstGeom>
            <a:noFill/>
          </p:spPr>
          <p:txBody>
            <a:bodyPr wrap="square" rtlCol="0">
              <a:spAutoFit/>
              <a:scene3d>
                <a:camera prst="orthographicFront"/>
                <a:lightRig rig="threePt" dir="t"/>
              </a:scene3d>
              <a:sp3d contourW="127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fontAlgn="auto">
                <a:spcBef>
                  <a:spcPts val="0"/>
                </a:spcBef>
                <a:spcAft>
                  <a:spcPts val="0"/>
                </a:spcAft>
              </a:pPr>
              <a:r>
                <a:rPr lang="en-US" altLang="zh-CN" sz="2400" b="1" dirty="0">
                  <a:solidFill>
                    <a:prstClr val="white"/>
                  </a:solidFill>
                  <a:latin typeface="微软雅黑"/>
                  <a:ea typeface="微软雅黑"/>
                </a:rPr>
                <a:t>EBP</a:t>
              </a:r>
              <a:r>
                <a:rPr lang="zh-CN" altLang="en-US" sz="2400" b="1" dirty="0">
                  <a:solidFill>
                    <a:prstClr val="white"/>
                  </a:solidFill>
                  <a:latin typeface="微软雅黑"/>
                  <a:ea typeface="微软雅黑"/>
                </a:rPr>
                <a:t>为基指针</a:t>
              </a:r>
              <a:r>
                <a:rPr lang="en-US" altLang="zh-CN" sz="2400" b="1" dirty="0">
                  <a:solidFill>
                    <a:prstClr val="white"/>
                  </a:solidFill>
                  <a:latin typeface="微软雅黑"/>
                  <a:ea typeface="微软雅黑"/>
                </a:rPr>
                <a:t>(Base Pointer)</a:t>
              </a:r>
              <a:r>
                <a:rPr lang="zh-CN" altLang="en-US" sz="2400" b="1" dirty="0">
                  <a:solidFill>
                    <a:prstClr val="white"/>
                  </a:solidFill>
                  <a:latin typeface="微软雅黑"/>
                  <a:ea typeface="微软雅黑"/>
                </a:rPr>
                <a:t>寄存器，通过它减去一定的偏移值，来访问栈中的元素；</a:t>
              </a:r>
            </a:p>
          </p:txBody>
        </p:sp>
      </p:grpSp>
      <p:grpSp>
        <p:nvGrpSpPr>
          <p:cNvPr id="29" name="组合 28">
            <a:extLst>
              <a:ext uri="{FF2B5EF4-FFF2-40B4-BE49-F238E27FC236}">
                <a16:creationId xmlns:a16="http://schemas.microsoft.com/office/drawing/2014/main" xmlns="" id="{E42F6AAD-3EC0-49C9-BFFD-C6BCFF26A880}"/>
              </a:ext>
            </a:extLst>
          </p:cNvPr>
          <p:cNvGrpSpPr/>
          <p:nvPr/>
        </p:nvGrpSpPr>
        <p:grpSpPr>
          <a:xfrm>
            <a:off x="7761721" y="3911829"/>
            <a:ext cx="4088648" cy="1824577"/>
            <a:chOff x="7330242" y="4855409"/>
            <a:chExt cx="2628267" cy="1425212"/>
          </a:xfrm>
          <a:effectLst>
            <a:outerShdw blurRad="50800" dist="38100" dir="2700000" algn="tl" rotWithShape="0">
              <a:prstClr val="black">
                <a:alpha val="20000"/>
              </a:prstClr>
            </a:outerShdw>
          </a:effectLst>
        </p:grpSpPr>
        <p:sp>
          <p:nvSpPr>
            <p:cNvPr id="34" name="íṡľíḍè-Rectangle 17">
              <a:extLst>
                <a:ext uri="{FF2B5EF4-FFF2-40B4-BE49-F238E27FC236}">
                  <a16:creationId xmlns:a16="http://schemas.microsoft.com/office/drawing/2014/main" xmlns="" id="{54CCB430-C36C-40D2-98AF-FF1B9E27F0B9}"/>
                </a:ext>
              </a:extLst>
            </p:cNvPr>
            <p:cNvSpPr/>
            <p:nvPr/>
          </p:nvSpPr>
          <p:spPr>
            <a:xfrm>
              <a:off x="7330242" y="4855409"/>
              <a:ext cx="2524386" cy="1425212"/>
            </a:xfrm>
            <a:prstGeom prst="round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prstClr val="white"/>
                </a:solidFill>
                <a:effectLst/>
                <a:uLnTx/>
                <a:uFillTx/>
                <a:latin typeface="Arial"/>
                <a:ea typeface="微软雅黑"/>
                <a:cs typeface="+mn-cs"/>
              </a:endParaRPr>
            </a:p>
          </p:txBody>
        </p:sp>
        <p:sp>
          <p:nvSpPr>
            <p:cNvPr id="36" name="文本框 35">
              <a:extLst>
                <a:ext uri="{FF2B5EF4-FFF2-40B4-BE49-F238E27FC236}">
                  <a16:creationId xmlns:a16="http://schemas.microsoft.com/office/drawing/2014/main" xmlns="" id="{6CD0D02A-FA1D-45CA-8B2F-479DC34CED0C}"/>
                </a:ext>
              </a:extLst>
            </p:cNvPr>
            <p:cNvSpPr txBox="1"/>
            <p:nvPr/>
          </p:nvSpPr>
          <p:spPr>
            <a:xfrm>
              <a:off x="7526253" y="5080292"/>
              <a:ext cx="2432256" cy="937600"/>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en-US" altLang="zh-CN" sz="2400" b="1" dirty="0">
                  <a:solidFill>
                    <a:prstClr val="white"/>
                  </a:solidFill>
                  <a:latin typeface="微软雅黑"/>
                  <a:ea typeface="微软雅黑"/>
                </a:rPr>
                <a:t>ESP</a:t>
              </a:r>
              <a:r>
                <a:rPr lang="zh-CN" altLang="en-US" sz="2400" b="1" dirty="0">
                  <a:solidFill>
                    <a:prstClr val="white"/>
                  </a:solidFill>
                  <a:latin typeface="微软雅黑"/>
                  <a:ea typeface="微软雅黑"/>
                </a:rPr>
                <a:t>为堆栈指针</a:t>
              </a:r>
              <a:r>
                <a:rPr lang="en-US" altLang="zh-CN" sz="2400" b="1" dirty="0">
                  <a:solidFill>
                    <a:prstClr val="white"/>
                  </a:solidFill>
                  <a:latin typeface="微软雅黑"/>
                  <a:ea typeface="微软雅黑"/>
                </a:rPr>
                <a:t>(Stack Pointer)</a:t>
              </a:r>
              <a:r>
                <a:rPr lang="zh-CN" altLang="en-US" sz="2400" b="1" dirty="0">
                  <a:solidFill>
                    <a:prstClr val="white"/>
                  </a:solidFill>
                  <a:latin typeface="微软雅黑"/>
                  <a:ea typeface="微软雅黑"/>
                </a:rPr>
                <a:t>寄存器，它始终指向栈顶。</a:t>
              </a:r>
            </a:p>
          </p:txBody>
        </p:sp>
      </p:grpSp>
    </p:spTree>
    <p:extLst>
      <p:ext uri="{BB962C8B-B14F-4D97-AF65-F5344CB8AC3E}">
        <p14:creationId xmlns:p14="http://schemas.microsoft.com/office/powerpoint/2010/main" val="422154570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16" presetClass="entr" presetSubtype="37" fill="hold"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500"/>
                                        <p:tgtEl>
                                          <p:spTgt spid="19"/>
                                        </p:tgtEl>
                                      </p:cBhvr>
                                    </p:animEffect>
                                  </p:childTnLst>
                                </p:cTn>
                              </p:par>
                              <p:par>
                                <p:cTn id="17" presetID="53" presetClass="entr" presetSubtype="16"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p:cTn id="19" dur="500" fill="hold"/>
                                        <p:tgtEl>
                                          <p:spTgt spid="29"/>
                                        </p:tgtEl>
                                        <p:attrNameLst>
                                          <p:attrName>ppt_w</p:attrName>
                                        </p:attrNameLst>
                                      </p:cBhvr>
                                      <p:tavLst>
                                        <p:tav tm="0">
                                          <p:val>
                                            <p:fltVal val="0"/>
                                          </p:val>
                                        </p:tav>
                                        <p:tav tm="100000">
                                          <p:val>
                                            <p:strVal val="#ppt_w"/>
                                          </p:val>
                                        </p:tav>
                                      </p:tavLst>
                                    </p:anim>
                                    <p:anim calcmode="lin" valueType="num">
                                      <p:cBhvr>
                                        <p:cTn id="20" dur="500" fill="hold"/>
                                        <p:tgtEl>
                                          <p:spTgt spid="29"/>
                                        </p:tgtEl>
                                        <p:attrNameLst>
                                          <p:attrName>ppt_h</p:attrName>
                                        </p:attrNameLst>
                                      </p:cBhvr>
                                      <p:tavLst>
                                        <p:tav tm="0">
                                          <p:val>
                                            <p:fltVal val="0"/>
                                          </p:val>
                                        </p:tav>
                                        <p:tav tm="100000">
                                          <p:val>
                                            <p:strVal val="#ppt_h"/>
                                          </p:val>
                                        </p:tav>
                                      </p:tavLst>
                                    </p:anim>
                                    <p:animEffect transition="in" filter="fade">
                                      <p:cBhvr>
                                        <p:cTn id="21" dur="500"/>
                                        <p:tgtEl>
                                          <p:spTgt spid="29"/>
                                        </p:tgtEl>
                                      </p:cBhvr>
                                    </p:animEffect>
                                  </p:childTnLst>
                                </p:cTn>
                              </p:par>
                              <p:par>
                                <p:cTn id="22" presetID="53" presetClass="entr" presetSubtype="16"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p:cTn id="24" dur="500" fill="hold"/>
                                        <p:tgtEl>
                                          <p:spTgt spid="38"/>
                                        </p:tgtEl>
                                        <p:attrNameLst>
                                          <p:attrName>ppt_w</p:attrName>
                                        </p:attrNameLst>
                                      </p:cBhvr>
                                      <p:tavLst>
                                        <p:tav tm="0">
                                          <p:val>
                                            <p:fltVal val="0"/>
                                          </p:val>
                                        </p:tav>
                                        <p:tav tm="100000">
                                          <p:val>
                                            <p:strVal val="#ppt_w"/>
                                          </p:val>
                                        </p:tav>
                                      </p:tavLst>
                                    </p:anim>
                                    <p:anim calcmode="lin" valueType="num">
                                      <p:cBhvr>
                                        <p:cTn id="25" dur="500" fill="hold"/>
                                        <p:tgtEl>
                                          <p:spTgt spid="38"/>
                                        </p:tgtEl>
                                        <p:attrNameLst>
                                          <p:attrName>ppt_h</p:attrName>
                                        </p:attrNameLst>
                                      </p:cBhvr>
                                      <p:tavLst>
                                        <p:tav tm="0">
                                          <p:val>
                                            <p:fltVal val="0"/>
                                          </p:val>
                                        </p:tav>
                                        <p:tav tm="100000">
                                          <p:val>
                                            <p:strVal val="#ppt_h"/>
                                          </p:val>
                                        </p:tav>
                                      </p:tavLst>
                                    </p:anim>
                                    <p:animEffect transition="in" filter="fade">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14098" y="474279"/>
            <a:ext cx="2232248" cy="508862"/>
            <a:chOff x="1420106" y="1402730"/>
            <a:chExt cx="2232248"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8846" y="828085"/>
              <a:ext cx="508859" cy="1658156"/>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段寄存器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061063" y="1033768"/>
            <a:ext cx="10657184" cy="1195215"/>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段寄存器是根据内存分段的管理模式而设置的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内存单元的物理地址由段寄存器的值和一个偏移量组合而成的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，标准形式为“段：偏移量”，这样可用两个较少位数的值组合成一个可访问较大物理空间的内存地址。</a:t>
            </a:r>
          </a:p>
        </p:txBody>
      </p:sp>
      <p:sp>
        <p:nvSpPr>
          <p:cNvPr id="4" name="矩形 3"/>
          <p:cNvSpPr/>
          <p:nvPr/>
        </p:nvSpPr>
        <p:spPr>
          <a:xfrm>
            <a:off x="1503172" y="6206639"/>
            <a:ext cx="9852405" cy="400110"/>
          </a:xfrm>
          <a:prstGeom prst="rect">
            <a:avLst/>
          </a:prstGeom>
        </p:spPr>
        <p:txBody>
          <a:bodyPr wrap="square">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融合变址寄存器，在很多字符串操作指令中，</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DS:ESI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指向源串，而</a:t>
            </a:r>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ES:EDI</a:t>
            </a: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指向目标串。</a:t>
            </a:r>
          </a:p>
        </p:txBody>
      </p:sp>
      <p:grpSp>
        <p:nvGrpSpPr>
          <p:cNvPr id="9" name="组合 8"/>
          <p:cNvGrpSpPr/>
          <p:nvPr/>
        </p:nvGrpSpPr>
        <p:grpSpPr>
          <a:xfrm>
            <a:off x="863634" y="3002851"/>
            <a:ext cx="5353598" cy="829498"/>
            <a:chOff x="863634" y="2383222"/>
            <a:chExt cx="5353598" cy="829498"/>
          </a:xfrm>
        </p:grpSpPr>
        <p:sp>
          <p:nvSpPr>
            <p:cNvPr id="5" name="圆角矩形 4"/>
            <p:cNvSpPr/>
            <p:nvPr/>
          </p:nvSpPr>
          <p:spPr>
            <a:xfrm>
              <a:off x="1440551" y="2558943"/>
              <a:ext cx="4776681"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i$liḋe-Freeform: Shape 21">
              <a:extLst>
                <a:ext uri="{FF2B5EF4-FFF2-40B4-BE49-F238E27FC236}">
                  <a16:creationId xmlns:a16="http://schemas.microsoft.com/office/drawing/2014/main" xmlns="" id="{201749AA-5AD2-46D3-A336-94728C25DE4E}"/>
                </a:ext>
              </a:extLst>
            </p:cNvPr>
            <p:cNvSpPr/>
            <p:nvPr/>
          </p:nvSpPr>
          <p:spPr>
            <a:xfrm rot="18900000">
              <a:off x="863634" y="2383222"/>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 name="矩形 5"/>
            <p:cNvSpPr/>
            <p:nvPr/>
          </p:nvSpPr>
          <p:spPr>
            <a:xfrm>
              <a:off x="970173" y="2507598"/>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CS</a:t>
              </a:r>
              <a:endParaRPr lang="zh-CN" altLang="en-US" sz="3200" dirty="0">
                <a:solidFill>
                  <a:schemeClr val="bg1"/>
                </a:solidFill>
              </a:endParaRPr>
            </a:p>
          </p:txBody>
        </p:sp>
        <p:sp>
          <p:nvSpPr>
            <p:cNvPr id="7" name="矩形 6"/>
            <p:cNvSpPr/>
            <p:nvPr/>
          </p:nvSpPr>
          <p:spPr>
            <a:xfrm>
              <a:off x="1855664" y="2608550"/>
              <a:ext cx="3945558"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代码段寄存器，其值为代码段的段值</a:t>
              </a:r>
              <a:endParaRPr lang="zh-CN" altLang="en-US" dirty="0">
                <a:solidFill>
                  <a:schemeClr val="bg1"/>
                </a:solidFill>
              </a:endParaRPr>
            </a:p>
          </p:txBody>
        </p:sp>
      </p:grpSp>
      <p:grpSp>
        <p:nvGrpSpPr>
          <p:cNvPr id="10" name="组合 9"/>
          <p:cNvGrpSpPr/>
          <p:nvPr/>
        </p:nvGrpSpPr>
        <p:grpSpPr>
          <a:xfrm>
            <a:off x="902037" y="4154979"/>
            <a:ext cx="5315195" cy="829498"/>
            <a:chOff x="902037" y="3628700"/>
            <a:chExt cx="5315195" cy="829498"/>
          </a:xfrm>
        </p:grpSpPr>
        <p:sp>
          <p:nvSpPr>
            <p:cNvPr id="42" name="圆角矩形 41"/>
            <p:cNvSpPr/>
            <p:nvPr/>
          </p:nvSpPr>
          <p:spPr>
            <a:xfrm>
              <a:off x="1440551" y="3782072"/>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i$liḋe-Freeform: Shape 21">
              <a:extLst>
                <a:ext uri="{FF2B5EF4-FFF2-40B4-BE49-F238E27FC236}">
                  <a16:creationId xmlns:a16="http://schemas.microsoft.com/office/drawing/2014/main" xmlns="" id="{201749AA-5AD2-46D3-A336-94728C25DE4E}"/>
                </a:ext>
              </a:extLst>
            </p:cNvPr>
            <p:cNvSpPr/>
            <p:nvPr/>
          </p:nvSpPr>
          <p:spPr>
            <a:xfrm rot="18900000">
              <a:off x="902037" y="3628700"/>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44" name="矩形 43"/>
            <p:cNvSpPr/>
            <p:nvPr/>
          </p:nvSpPr>
          <p:spPr>
            <a:xfrm>
              <a:off x="982592" y="3755861"/>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DS</a:t>
              </a:r>
              <a:endParaRPr lang="zh-CN" altLang="en-US" sz="3200" dirty="0">
                <a:solidFill>
                  <a:schemeClr val="bg1"/>
                </a:solidFill>
              </a:endParaRPr>
            </a:p>
          </p:txBody>
        </p:sp>
        <p:sp>
          <p:nvSpPr>
            <p:cNvPr id="45" name="矩形 44"/>
            <p:cNvSpPr/>
            <p:nvPr/>
          </p:nvSpPr>
          <p:spPr>
            <a:xfrm>
              <a:off x="1855665" y="3831679"/>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数据段寄存器，其值为数据段的段值</a:t>
              </a:r>
              <a:endParaRPr lang="zh-CN" altLang="en-US" dirty="0">
                <a:solidFill>
                  <a:schemeClr val="bg1"/>
                </a:solidFill>
              </a:endParaRPr>
            </a:p>
          </p:txBody>
        </p:sp>
      </p:grpSp>
      <p:grpSp>
        <p:nvGrpSpPr>
          <p:cNvPr id="11" name="组合 10"/>
          <p:cNvGrpSpPr/>
          <p:nvPr/>
        </p:nvGrpSpPr>
        <p:grpSpPr>
          <a:xfrm>
            <a:off x="896540" y="5235099"/>
            <a:ext cx="5382303" cy="829498"/>
            <a:chOff x="896540" y="4875059"/>
            <a:chExt cx="5382303" cy="829498"/>
          </a:xfrm>
        </p:grpSpPr>
        <p:sp>
          <p:nvSpPr>
            <p:cNvPr id="47" name="圆角矩形 46"/>
            <p:cNvSpPr/>
            <p:nvPr/>
          </p:nvSpPr>
          <p:spPr>
            <a:xfrm>
              <a:off x="1446215" y="5049488"/>
              <a:ext cx="4776681"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i$liḋe-Freeform: Shape 21">
              <a:extLst>
                <a:ext uri="{FF2B5EF4-FFF2-40B4-BE49-F238E27FC236}">
                  <a16:creationId xmlns:a16="http://schemas.microsoft.com/office/drawing/2014/main" xmlns="" id="{201749AA-5AD2-46D3-A336-94728C25DE4E}"/>
                </a:ext>
              </a:extLst>
            </p:cNvPr>
            <p:cNvSpPr/>
            <p:nvPr/>
          </p:nvSpPr>
          <p:spPr>
            <a:xfrm rot="18900000">
              <a:off x="896540" y="4875059"/>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49" name="矩形 48"/>
            <p:cNvSpPr/>
            <p:nvPr/>
          </p:nvSpPr>
          <p:spPr>
            <a:xfrm>
              <a:off x="998685" y="5014144"/>
              <a:ext cx="631537"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a:t>
              </a:r>
              <a:endParaRPr lang="zh-CN" altLang="en-US" sz="3200" dirty="0">
                <a:solidFill>
                  <a:schemeClr val="bg1"/>
                </a:solidFill>
              </a:endParaRPr>
            </a:p>
          </p:txBody>
        </p:sp>
        <p:sp>
          <p:nvSpPr>
            <p:cNvPr id="50" name="矩形 49"/>
            <p:cNvSpPr/>
            <p:nvPr/>
          </p:nvSpPr>
          <p:spPr>
            <a:xfrm>
              <a:off x="1861329" y="5099096"/>
              <a:ext cx="4417514"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endParaRPr lang="zh-CN" altLang="en-US" dirty="0">
                <a:solidFill>
                  <a:schemeClr val="bg1"/>
                </a:solidFill>
              </a:endParaRPr>
            </a:p>
          </p:txBody>
        </p:sp>
      </p:grpSp>
      <p:grpSp>
        <p:nvGrpSpPr>
          <p:cNvPr id="12" name="组合 11"/>
          <p:cNvGrpSpPr/>
          <p:nvPr/>
        </p:nvGrpSpPr>
        <p:grpSpPr>
          <a:xfrm>
            <a:off x="6561450" y="2987397"/>
            <a:ext cx="5340038" cy="829498"/>
            <a:chOff x="6561450" y="2367768"/>
            <a:chExt cx="5340038" cy="829498"/>
          </a:xfrm>
        </p:grpSpPr>
        <p:sp>
          <p:nvSpPr>
            <p:cNvPr id="52" name="圆角矩形 51"/>
            <p:cNvSpPr/>
            <p:nvPr/>
          </p:nvSpPr>
          <p:spPr>
            <a:xfrm>
              <a:off x="7124807" y="2552898"/>
              <a:ext cx="4776681" cy="492730"/>
            </a:xfrm>
            <a:prstGeom prst="roundRect">
              <a:avLst/>
            </a:prstGeom>
            <a:solidFill>
              <a:srgbClr val="1092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i$liḋe-Freeform: Shape 21">
              <a:extLst>
                <a:ext uri="{FF2B5EF4-FFF2-40B4-BE49-F238E27FC236}">
                  <a16:creationId xmlns:a16="http://schemas.microsoft.com/office/drawing/2014/main" xmlns="" id="{201749AA-5AD2-46D3-A336-94728C25DE4E}"/>
                </a:ext>
              </a:extLst>
            </p:cNvPr>
            <p:cNvSpPr/>
            <p:nvPr/>
          </p:nvSpPr>
          <p:spPr>
            <a:xfrm rot="18900000">
              <a:off x="6561450" y="2367768"/>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092F1"/>
            </a:solidFill>
            <a:ln w="38100" cap="flat">
              <a:solidFill>
                <a:schemeClr val="bg1"/>
              </a:solidFill>
              <a:miter lim="400000"/>
            </a:ln>
            <a:effectLst/>
          </p:spPr>
          <p:txBody>
            <a:bodyPr anchor="ctr"/>
            <a:lstStyle/>
            <a:p>
              <a:pPr algn="ctr"/>
              <a:endParaRPr/>
            </a:p>
          </p:txBody>
        </p:sp>
        <p:sp>
          <p:nvSpPr>
            <p:cNvPr id="54" name="矩形 53"/>
            <p:cNvSpPr/>
            <p:nvPr/>
          </p:nvSpPr>
          <p:spPr>
            <a:xfrm>
              <a:off x="6669654" y="252171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SS</a:t>
              </a:r>
              <a:endParaRPr lang="zh-CN" altLang="en-US" sz="3200" dirty="0">
                <a:solidFill>
                  <a:schemeClr val="bg1"/>
                </a:solidFill>
              </a:endParaRPr>
            </a:p>
          </p:txBody>
        </p:sp>
        <p:sp>
          <p:nvSpPr>
            <p:cNvPr id="55" name="矩形 54"/>
            <p:cNvSpPr/>
            <p:nvPr/>
          </p:nvSpPr>
          <p:spPr>
            <a:xfrm>
              <a:off x="7539920" y="2602506"/>
              <a:ext cx="3945557"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堆栈段寄存器，其值为堆栈段的段值</a:t>
              </a:r>
              <a:endParaRPr lang="zh-CN" altLang="en-US" dirty="0">
                <a:solidFill>
                  <a:schemeClr val="bg1"/>
                </a:solidFill>
              </a:endParaRPr>
            </a:p>
          </p:txBody>
        </p:sp>
      </p:grpSp>
      <p:grpSp>
        <p:nvGrpSpPr>
          <p:cNvPr id="13" name="组合 12"/>
          <p:cNvGrpSpPr/>
          <p:nvPr/>
        </p:nvGrpSpPr>
        <p:grpSpPr>
          <a:xfrm>
            <a:off x="6561450" y="4133920"/>
            <a:ext cx="5401650" cy="829498"/>
            <a:chOff x="6561450" y="3607641"/>
            <a:chExt cx="5401650" cy="829498"/>
          </a:xfrm>
        </p:grpSpPr>
        <p:sp>
          <p:nvSpPr>
            <p:cNvPr id="57" name="圆角矩形 56"/>
            <p:cNvSpPr/>
            <p:nvPr/>
          </p:nvSpPr>
          <p:spPr>
            <a:xfrm>
              <a:off x="7130472" y="3776026"/>
              <a:ext cx="4776682" cy="49273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i$liḋe-Freeform: Shape 21">
              <a:extLst>
                <a:ext uri="{FF2B5EF4-FFF2-40B4-BE49-F238E27FC236}">
                  <a16:creationId xmlns:a16="http://schemas.microsoft.com/office/drawing/2014/main" xmlns="" id="{201749AA-5AD2-46D3-A336-94728C25DE4E}"/>
                </a:ext>
              </a:extLst>
            </p:cNvPr>
            <p:cNvSpPr/>
            <p:nvPr/>
          </p:nvSpPr>
          <p:spPr>
            <a:xfrm rot="18900000">
              <a:off x="6561450" y="3607641"/>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38100" cap="flat">
              <a:solidFill>
                <a:schemeClr val="bg1"/>
              </a:solidFill>
              <a:miter lim="400000"/>
            </a:ln>
            <a:effectLst/>
          </p:spPr>
          <p:txBody>
            <a:bodyPr anchor="ctr"/>
            <a:lstStyle/>
            <a:p>
              <a:pPr algn="ctr"/>
              <a:endParaRPr/>
            </a:p>
          </p:txBody>
        </p:sp>
        <p:sp>
          <p:nvSpPr>
            <p:cNvPr id="59" name="矩形 58"/>
            <p:cNvSpPr/>
            <p:nvPr/>
          </p:nvSpPr>
          <p:spPr>
            <a:xfrm>
              <a:off x="6682461" y="3709241"/>
              <a:ext cx="588766"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FS</a:t>
              </a:r>
              <a:endParaRPr lang="zh-CN" altLang="en-US" sz="3200" dirty="0">
                <a:solidFill>
                  <a:schemeClr val="bg1"/>
                </a:solidFill>
              </a:endParaRPr>
            </a:p>
          </p:txBody>
        </p:sp>
        <p:sp>
          <p:nvSpPr>
            <p:cNvPr id="60" name="矩形 59"/>
            <p:cNvSpPr/>
            <p:nvPr/>
          </p:nvSpPr>
          <p:spPr>
            <a:xfrm>
              <a:off x="7545585" y="3825634"/>
              <a:ext cx="4417515"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endParaRPr lang="zh-CN" altLang="en-US" dirty="0">
                <a:solidFill>
                  <a:schemeClr val="bg1"/>
                </a:solidFill>
              </a:endParaRPr>
            </a:p>
          </p:txBody>
        </p:sp>
      </p:grpSp>
      <p:grpSp>
        <p:nvGrpSpPr>
          <p:cNvPr id="14" name="组合 13"/>
          <p:cNvGrpSpPr/>
          <p:nvPr/>
        </p:nvGrpSpPr>
        <p:grpSpPr>
          <a:xfrm>
            <a:off x="6561450" y="5172355"/>
            <a:ext cx="5401650" cy="829498"/>
            <a:chOff x="6561450" y="4812315"/>
            <a:chExt cx="5401650" cy="829498"/>
          </a:xfrm>
        </p:grpSpPr>
        <p:sp>
          <p:nvSpPr>
            <p:cNvPr id="62" name="圆角矩形 61"/>
            <p:cNvSpPr/>
            <p:nvPr/>
          </p:nvSpPr>
          <p:spPr>
            <a:xfrm>
              <a:off x="7130472" y="4981742"/>
              <a:ext cx="4776682" cy="492730"/>
            </a:xfrm>
            <a:prstGeom prst="roundRect">
              <a:avLst/>
            </a:prstGeom>
            <a:solidFill>
              <a:srgbClr val="005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i$liḋe-Freeform: Shape 21">
              <a:extLst>
                <a:ext uri="{FF2B5EF4-FFF2-40B4-BE49-F238E27FC236}">
                  <a16:creationId xmlns:a16="http://schemas.microsoft.com/office/drawing/2014/main" xmlns="" id="{201749AA-5AD2-46D3-A336-94728C25DE4E}"/>
                </a:ext>
              </a:extLst>
            </p:cNvPr>
            <p:cNvSpPr/>
            <p:nvPr/>
          </p:nvSpPr>
          <p:spPr>
            <a:xfrm rot="18900000">
              <a:off x="6561450" y="4812315"/>
              <a:ext cx="829498" cy="82949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38100" cap="flat">
              <a:solidFill>
                <a:schemeClr val="bg1"/>
              </a:solidFill>
              <a:miter lim="400000"/>
            </a:ln>
            <a:effectLst/>
          </p:spPr>
          <p:txBody>
            <a:bodyPr anchor="ctr"/>
            <a:lstStyle/>
            <a:p>
              <a:pPr algn="ctr"/>
              <a:endParaRPr/>
            </a:p>
          </p:txBody>
        </p:sp>
        <p:sp>
          <p:nvSpPr>
            <p:cNvPr id="64" name="矩形 63"/>
            <p:cNvSpPr/>
            <p:nvPr/>
          </p:nvSpPr>
          <p:spPr>
            <a:xfrm>
              <a:off x="6650106" y="4949114"/>
              <a:ext cx="652185" cy="538030"/>
            </a:xfrm>
            <a:prstGeom prst="rect">
              <a:avLst/>
            </a:prstGeom>
          </p:spPr>
          <p:txBody>
            <a:bodyPr wrap="none">
              <a:spAutoFit/>
            </a:bodyPr>
            <a:lstStyle/>
            <a:p>
              <a:r>
                <a:rPr lang="en-US" altLang="zh-CN" sz="32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endParaRPr lang="zh-CN" altLang="en-US" sz="3200" dirty="0">
                <a:solidFill>
                  <a:schemeClr val="bg1"/>
                </a:solidFill>
              </a:endParaRPr>
            </a:p>
          </p:txBody>
        </p:sp>
        <p:sp>
          <p:nvSpPr>
            <p:cNvPr id="65" name="矩形 64"/>
            <p:cNvSpPr/>
            <p:nvPr/>
          </p:nvSpPr>
          <p:spPr>
            <a:xfrm>
              <a:off x="7545585" y="5031350"/>
              <a:ext cx="4417515" cy="368127"/>
            </a:xfrm>
            <a:prstGeom prst="rect">
              <a:avLst/>
            </a:prstGeom>
          </p:spPr>
          <p:txBody>
            <a:bodyPr wrap="none">
              <a:spAutoFit/>
            </a:bodyPr>
            <a:lstStyle/>
            <a:p>
              <a:r>
                <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附加段寄存器，其值为附加数据段的段值</a:t>
              </a:r>
            </a:p>
          </p:txBody>
        </p:sp>
      </p:grpSp>
      <p:sp>
        <p:nvSpPr>
          <p:cNvPr id="3" name="矩形 2">
            <a:extLst>
              <a:ext uri="{FF2B5EF4-FFF2-40B4-BE49-F238E27FC236}">
                <a16:creationId xmlns:a16="http://schemas.microsoft.com/office/drawing/2014/main" xmlns="" id="{8D9ABF88-7245-4D15-8161-0FD0485700EB}"/>
              </a:ext>
            </a:extLst>
          </p:cNvPr>
          <p:cNvSpPr/>
          <p:nvPr/>
        </p:nvSpPr>
        <p:spPr>
          <a:xfrm>
            <a:off x="2746346" y="2330853"/>
            <a:ext cx="6417141" cy="369332"/>
          </a:xfrm>
          <a:prstGeom prst="rect">
            <a:avLst/>
          </a:prstGeom>
        </p:spPr>
        <p:txBody>
          <a:bodyPr wrap="none">
            <a:spAutoFit/>
          </a:bodyPr>
          <a:lstStyle/>
          <a:p>
            <a:r>
              <a:rPr lang="zh-CN" altLang="zh-CN" b="1" kern="100" dirty="0">
                <a:solidFill>
                  <a:srgbClr val="FF0000"/>
                </a:solidFill>
                <a:latin typeface="Times New Roman" panose="02020603050405020304" pitchFamily="18" charset="0"/>
                <a:cs typeface="Times New Roman" panose="02020603050405020304" pitchFamily="18" charset="0"/>
              </a:rPr>
              <a:t>可以认为，一个段是一本书的某一页，偏移量是一页的某一行</a:t>
            </a:r>
            <a:endParaRPr lang="zh-CN" altLang="en-US" b="1" dirty="0">
              <a:solidFill>
                <a:srgbClr val="FF0000"/>
              </a:solidFill>
            </a:endParaRPr>
          </a:p>
        </p:txBody>
      </p:sp>
    </p:spTree>
    <p:extLst>
      <p:ext uri="{BB962C8B-B14F-4D97-AF65-F5344CB8AC3E}">
        <p14:creationId xmlns:p14="http://schemas.microsoft.com/office/powerpoint/2010/main" val="358374140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指令指针寄存器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xmlns="" id="{D8A8E474-C8FC-4BFD-A0B5-61CD901035BD}"/>
              </a:ext>
            </a:extLst>
          </p:cNvPr>
          <p:cNvSpPr txBox="1"/>
          <p:nvPr/>
        </p:nvSpPr>
        <p:spPr>
          <a:xfrm>
            <a:off x="1100783" y="1762234"/>
            <a:ext cx="10657184" cy="1564547"/>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指令寄存器（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Register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），是临时放置从内存里面取得的程序指令的寄存器，用于存放当前从主存储器读出的正在执行的一条指令。</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当执行一条指令时，先把它从内存取到数据寄存器（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Data Register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）中，然后再传送至</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IR</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。指令划分为操作码和地址码字段，由二进制数字组成。</a:t>
            </a:r>
          </a:p>
        </p:txBody>
      </p:sp>
      <p:sp>
        <p:nvSpPr>
          <p:cNvPr id="17" name="文本框 16">
            <a:extLst>
              <a:ext uri="{FF2B5EF4-FFF2-40B4-BE49-F238E27FC236}">
                <a16:creationId xmlns:a16="http://schemas.microsoft.com/office/drawing/2014/main" xmlns="" id="{02E5B3C2-8DAE-4C9A-BE23-393E32232FB3}"/>
              </a:ext>
            </a:extLst>
          </p:cNvPr>
          <p:cNvSpPr txBox="1"/>
          <p:nvPr/>
        </p:nvSpPr>
        <p:spPr>
          <a:xfrm>
            <a:off x="1066275" y="3536537"/>
            <a:ext cx="10657184" cy="1933879"/>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指令指针寄存器用英文简称为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Instruction Pointer</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），它虽然也是一种指令寄存器，但是严格意义上和传统的指令寄存器有很大的区别。指令指针寄存器存放下次将要执行的指令在代码段的偏移量。</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在计算机工作的时候，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中获得关于指令的相关内存地址，然后按照正确的方式取出指令，并将指令放置到原来的指令寄存器中。</a:t>
            </a:r>
          </a:p>
        </p:txBody>
      </p:sp>
      <p:sp>
        <p:nvSpPr>
          <p:cNvPr id="3" name="矩形 2">
            <a:extLst>
              <a:ext uri="{FF2B5EF4-FFF2-40B4-BE49-F238E27FC236}">
                <a16:creationId xmlns:a16="http://schemas.microsoft.com/office/drawing/2014/main" xmlns="" id="{4AF7BD69-963B-4374-9148-2839DB245985}"/>
              </a:ext>
            </a:extLst>
          </p:cNvPr>
          <p:cNvSpPr/>
          <p:nvPr/>
        </p:nvSpPr>
        <p:spPr>
          <a:xfrm>
            <a:off x="1100783" y="5745721"/>
            <a:ext cx="6563015" cy="461665"/>
          </a:xfrm>
          <a:prstGeom prst="rect">
            <a:avLst/>
          </a:prstGeom>
        </p:spPr>
        <p:txBody>
          <a:bodyPr wrap="none">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把指令指针扩展到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位，并记作</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159063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561121"/>
            <a:ext cx="3168352" cy="878192"/>
            <a:chOff x="1420106" y="1402730"/>
            <a:chExt cx="3168352" cy="87819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00893" y="396036"/>
              <a:ext cx="508859" cy="2522253"/>
            </a:xfrm>
            <a:prstGeom prst="round2SameRect">
              <a:avLst>
                <a:gd name="adj1" fmla="val 18941"/>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5345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标志寄存器</a:t>
              </a:r>
              <a:b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b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16" name="文本框 15">
            <a:extLst>
              <a:ext uri="{FF2B5EF4-FFF2-40B4-BE49-F238E27FC236}">
                <a16:creationId xmlns:a16="http://schemas.microsoft.com/office/drawing/2014/main" xmlns="" id="{EF92E0D8-C8F0-439E-8928-23E4EAFC7F4D}"/>
              </a:ext>
            </a:extLst>
          </p:cNvPr>
          <p:cNvSpPr txBox="1"/>
          <p:nvPr/>
        </p:nvSpPr>
        <p:spPr>
          <a:xfrm>
            <a:off x="874823" y="1240061"/>
            <a:ext cx="11243184" cy="5561732"/>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标志寄存器在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位操作系统中大小是</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位的，也就是说，它可以存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个标志。</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实际上标志寄存器并没有完全被使用，重点认识三个标志寄存器：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零标志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它可以设成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溢出标志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反映有符号数加减运算是否溢出。如果运算结果超过了有符号数的表示范围，则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，如果你此时再给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加</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寄存器就会被设置成</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，因为此时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EAX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寄存器的最高有效位改变了。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C-Flag(</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进位标志</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用于反映运算是否产生进位或借位。如果运算结果的最高位产生一个进位或借位，则</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，否则置</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。例，假如某寄存器值为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FFFFFFFF</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，再加上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就会产生进位。</a:t>
            </a:r>
          </a:p>
        </p:txBody>
      </p:sp>
    </p:spTree>
    <p:extLst>
      <p:ext uri="{BB962C8B-B14F-4D97-AF65-F5344CB8AC3E}">
        <p14:creationId xmlns:p14="http://schemas.microsoft.com/office/powerpoint/2010/main" val="124191157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956226"/>
            <a:ext cx="9721080" cy="1058442"/>
            <a:chOff x="4933525" y="2542866"/>
            <a:chExt cx="9721080"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代码区</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718145"/>
              <a:ext cx="76703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通常是指用来存放程序执行代码的一块内存区域。这个区域存储着被装入执行的二进制机器代码，处理器会到这个区域取指并</a:t>
              </a:r>
              <a:r>
                <a:rPr lang="zh-CN" altLang="en-US" sz="2000" dirty="0" smtClean="0">
                  <a:solidFill>
                    <a:schemeClr val="tx1">
                      <a:lumMod val="65000"/>
                      <a:lumOff val="35000"/>
                    </a:schemeClr>
                  </a:solidFill>
                  <a:latin typeface="微软雅黑" pitchFamily="34" charset="-122"/>
                </a:rPr>
                <a:t>执行。</a:t>
              </a:r>
              <a:endParaRPr lang="zh-CN" altLang="en-US" sz="12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3017748"/>
            <a:ext cx="10513168" cy="1323439"/>
            <a:chOff x="4933525" y="2473510"/>
            <a:chExt cx="10513168" cy="1323439"/>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latin typeface="微软雅黑" pitchFamily="34" charset="-122"/>
                  <a:ea typeface="微软雅黑" pitchFamily="34" charset="-122"/>
                </a:rPr>
                <a:t>静态数据</a:t>
              </a:r>
              <a:r>
                <a:rPr lang="zh-CN" altLang="en-US" b="1" dirty="0">
                  <a:solidFill>
                    <a:schemeClr val="bg1"/>
                  </a:solidFill>
                  <a:latin typeface="微软雅黑" pitchFamily="34" charset="-122"/>
                  <a:ea typeface="微软雅黑" pitchFamily="34" charset="-122"/>
                </a:rPr>
                <a:t>区</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473510"/>
              <a:ext cx="84624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通常是指用来存放程序运行时的全局变量、静态变量等的内存区域。通常，静态数据区包括初始化数据区（</a:t>
              </a:r>
              <a:r>
                <a:rPr lang="en-US" altLang="zh-CN" sz="2000" dirty="0">
                  <a:solidFill>
                    <a:schemeClr val="tx1">
                      <a:lumMod val="65000"/>
                      <a:lumOff val="35000"/>
                    </a:schemeClr>
                  </a:solidFill>
                  <a:latin typeface="微软雅黑" pitchFamily="34" charset="-122"/>
                </a:rPr>
                <a:t>Data Segment</a:t>
              </a:r>
              <a:r>
                <a:rPr lang="zh-CN" altLang="en-US" sz="2000" dirty="0">
                  <a:solidFill>
                    <a:schemeClr val="tx1">
                      <a:lumMod val="65000"/>
                      <a:lumOff val="35000"/>
                    </a:schemeClr>
                  </a:solidFill>
                  <a:latin typeface="微软雅黑" pitchFamily="34" charset="-122"/>
                </a:rPr>
                <a:t>）和未初始化数据区（</a:t>
              </a:r>
              <a:r>
                <a:rPr lang="en-US" altLang="zh-CN" sz="2000" dirty="0">
                  <a:solidFill>
                    <a:schemeClr val="tx1">
                      <a:lumMod val="65000"/>
                      <a:lumOff val="35000"/>
                    </a:schemeClr>
                  </a:solidFill>
                  <a:latin typeface="微软雅黑" pitchFamily="34" charset="-122"/>
                </a:rPr>
                <a:t>BSS Segment</a:t>
              </a:r>
              <a:r>
                <a:rPr lang="zh-CN" altLang="en-US" sz="2000" dirty="0">
                  <a:solidFill>
                    <a:schemeClr val="tx1">
                      <a:lumMod val="65000"/>
                      <a:lumOff val="35000"/>
                    </a:schemeClr>
                  </a:solidFill>
                  <a:latin typeface="微软雅黑" pitchFamily="34" charset="-122"/>
                </a:rPr>
                <a:t>）两部分。未初始化数据区</a:t>
              </a:r>
              <a:r>
                <a:rPr lang="en-US" altLang="zh-CN" sz="2000" dirty="0">
                  <a:solidFill>
                    <a:schemeClr val="tx1">
                      <a:lumMod val="65000"/>
                      <a:lumOff val="35000"/>
                    </a:schemeClr>
                  </a:solidFill>
                  <a:latin typeface="微软雅黑" pitchFamily="34" charset="-122"/>
                </a:rPr>
                <a:t>BSS</a:t>
              </a:r>
              <a:r>
                <a:rPr lang="zh-CN" altLang="en-US" sz="2000" dirty="0">
                  <a:solidFill>
                    <a:schemeClr val="tx1">
                      <a:lumMod val="65000"/>
                      <a:lumOff val="35000"/>
                    </a:schemeClr>
                  </a:solidFill>
                  <a:latin typeface="微软雅黑" pitchFamily="34" charset="-122"/>
                </a:rPr>
                <a:t>区存放的是未初始化的全局变量和静态变量，特点是可读写，在程序执行之前</a:t>
              </a:r>
              <a:r>
                <a:rPr lang="en-US" altLang="zh-CN" sz="2000" dirty="0">
                  <a:solidFill>
                    <a:schemeClr val="tx1">
                      <a:lumMod val="65000"/>
                      <a:lumOff val="35000"/>
                    </a:schemeClr>
                  </a:solidFill>
                  <a:latin typeface="微软雅黑" pitchFamily="34" charset="-122"/>
                </a:rPr>
                <a:t>BSS</a:t>
              </a:r>
              <a:r>
                <a:rPr lang="zh-CN" altLang="en-US" sz="2000" dirty="0">
                  <a:solidFill>
                    <a:schemeClr val="tx1">
                      <a:lumMod val="65000"/>
                      <a:lumOff val="35000"/>
                    </a:schemeClr>
                  </a:solidFill>
                  <a:latin typeface="微软雅黑" pitchFamily="34" charset="-122"/>
                </a:rPr>
                <a:t>段会自动清</a:t>
              </a:r>
              <a:r>
                <a:rPr lang="en-US" altLang="zh-CN" sz="2000" dirty="0">
                  <a:solidFill>
                    <a:schemeClr val="tx1">
                      <a:lumMod val="65000"/>
                      <a:lumOff val="35000"/>
                    </a:schemeClr>
                  </a:solidFill>
                  <a:latin typeface="微软雅黑" pitchFamily="34" charset="-122"/>
                </a:rPr>
                <a:t>0</a:t>
              </a:r>
              <a:r>
                <a:rPr lang="zh-CN" altLang="en-US" sz="2000" dirty="0" smtClean="0">
                  <a:solidFill>
                    <a:schemeClr val="tx1">
                      <a:lumMod val="65000"/>
                      <a:lumOff val="35000"/>
                    </a:schemeClr>
                  </a:solidFill>
                  <a:latin typeface="微软雅黑" pitchFamily="34" charset="-122"/>
                </a:rPr>
                <a:t>。</a:t>
              </a:r>
              <a:endParaRPr lang="zh-CN" altLang="en-US" sz="12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242A8F6E-498F-4DCD-AB16-6E453A646033}"/>
              </a:ext>
            </a:extLst>
          </p:cNvPr>
          <p:cNvGrpSpPr/>
          <p:nvPr/>
        </p:nvGrpSpPr>
        <p:grpSpPr>
          <a:xfrm>
            <a:off x="4297221" y="651847"/>
            <a:ext cx="4264309" cy="660222"/>
            <a:chOff x="4297221" y="651847"/>
            <a:chExt cx="4264309" cy="660222"/>
          </a:xfrm>
        </p:grpSpPr>
        <p:cxnSp>
          <p:nvCxnSpPr>
            <p:cNvPr id="19" name="íślíḋè-Straight Connector 13">
              <a:extLst>
                <a:ext uri="{FF2B5EF4-FFF2-40B4-BE49-F238E27FC236}">
                  <a16:creationId xmlns:a16="http://schemas.microsoft.com/office/drawing/2014/main" xmlns="" id="{544C28BE-4CA1-4F8E-A280-FEBFCFB1C27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9CBBAF04-112D-4087-A9A7-DAEF84807E0D}"/>
                </a:ext>
              </a:extLst>
            </p:cNvPr>
            <p:cNvSpPr/>
            <p:nvPr/>
          </p:nvSpPr>
          <p:spPr>
            <a:xfrm>
              <a:off x="4297221" y="651847"/>
              <a:ext cx="4264309" cy="523220"/>
            </a:xfrm>
            <a:prstGeom prst="rect">
              <a:avLst/>
            </a:prstGeom>
          </p:spPr>
          <p:txBody>
            <a:bodyPr wrap="none">
              <a:spAutoFit/>
            </a:bodyPr>
            <a:lstStyle/>
            <a:p>
              <a:pPr algn="ctr"/>
              <a:r>
                <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堆栈</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基础</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内存区域</a:t>
              </a:r>
            </a:p>
          </p:txBody>
        </p:sp>
      </p:grpSp>
      <p:sp>
        <p:nvSpPr>
          <p:cNvPr id="21" name="文本框 20">
            <a:extLst>
              <a:ext uri="{FF2B5EF4-FFF2-40B4-BE49-F238E27FC236}">
                <a16:creationId xmlns:a16="http://schemas.microsoft.com/office/drawing/2014/main" xmlns="" id="{F09D0E78-D03E-4BA9-8777-BF7A909EA8DC}"/>
              </a:ext>
            </a:extLst>
          </p:cNvPr>
          <p:cNvSpPr txBox="1"/>
          <p:nvPr/>
        </p:nvSpPr>
        <p:spPr>
          <a:xfrm>
            <a:off x="1532831" y="1386758"/>
            <a:ext cx="10657184"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内存区域：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a:t>
            </a:r>
            <a:r>
              <a:rPr lang="zh-CN" altLang="en-US" sz="2400" b="1" u="sng"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可能被</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分配到不同的内存区域去执行</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p>
        </p:txBody>
      </p:sp>
      <p:grpSp>
        <p:nvGrpSpPr>
          <p:cNvPr id="23" name="组合 22">
            <a:extLst>
              <a:ext uri="{FF2B5EF4-FFF2-40B4-BE49-F238E27FC236}">
                <a16:creationId xmlns:a16="http://schemas.microsoft.com/office/drawing/2014/main" xmlns="" id="{8D8FDB50-6F7D-46AD-AA9B-6998908E97B8}"/>
              </a:ext>
            </a:extLst>
          </p:cNvPr>
          <p:cNvGrpSpPr/>
          <p:nvPr/>
        </p:nvGrpSpPr>
        <p:grpSpPr>
          <a:xfrm>
            <a:off x="1532831" y="4218576"/>
            <a:ext cx="8136904" cy="1132597"/>
            <a:chOff x="4933525" y="2542866"/>
            <a:chExt cx="8136904" cy="1132597"/>
          </a:xfrm>
        </p:grpSpPr>
        <p:sp>
          <p:nvSpPr>
            <p:cNvPr id="24" name="六边形 23">
              <a:extLst>
                <a:ext uri="{FF2B5EF4-FFF2-40B4-BE49-F238E27FC236}">
                  <a16:creationId xmlns:a16="http://schemas.microsoft.com/office/drawing/2014/main" xmlns="" id="{DC3CFC91-98F4-408A-B508-64FD81E7F1D4}"/>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堆区</a:t>
              </a:r>
            </a:p>
          </p:txBody>
        </p:sp>
        <p:sp>
          <p:nvSpPr>
            <p:cNvPr id="25" name="文本框 7">
              <a:extLst>
                <a:ext uri="{FF2B5EF4-FFF2-40B4-BE49-F238E27FC236}">
                  <a16:creationId xmlns:a16="http://schemas.microsoft.com/office/drawing/2014/main" xmlns="" id="{7B61606D-CB59-4203-9F53-61FFD74A832C}"/>
                </a:ext>
              </a:extLst>
            </p:cNvPr>
            <p:cNvSpPr txBox="1">
              <a:spLocks noChangeArrowheads="1"/>
            </p:cNvSpPr>
            <p:nvPr/>
          </p:nvSpPr>
          <p:spPr bwMode="auto">
            <a:xfrm>
              <a:off x="6984268" y="2659800"/>
              <a:ext cx="60861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用于动态地分配进程内存。进程可以在堆区动态地请求一定大小的内存，并在用完之后归还给堆区。动态分配和回收是堆区的特点。</a:t>
              </a:r>
              <a:endParaRPr lang="zh-CN" altLang="en-US" sz="1200" dirty="0">
                <a:solidFill>
                  <a:schemeClr val="tx1">
                    <a:lumMod val="65000"/>
                    <a:lumOff val="35000"/>
                  </a:schemeClr>
                </a:solidFill>
                <a:latin typeface="微软雅黑" pitchFamily="34" charset="-122"/>
              </a:endParaRPr>
            </a:p>
          </p:txBody>
        </p:sp>
        <p:cxnSp>
          <p:nvCxnSpPr>
            <p:cNvPr id="26" name="直接连接符 25">
              <a:extLst>
                <a:ext uri="{FF2B5EF4-FFF2-40B4-BE49-F238E27FC236}">
                  <a16:creationId xmlns:a16="http://schemas.microsoft.com/office/drawing/2014/main" xmlns="" id="{57148BA7-D903-4326-B46B-A980E0C900E5}"/>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CE926D5E-DBDF-4F20-A25B-FCF2DC62AAA2}"/>
              </a:ext>
            </a:extLst>
          </p:cNvPr>
          <p:cNvGrpSpPr/>
          <p:nvPr/>
        </p:nvGrpSpPr>
        <p:grpSpPr>
          <a:xfrm>
            <a:off x="1532831" y="5355604"/>
            <a:ext cx="8136904" cy="1100196"/>
            <a:chOff x="4933525" y="2542866"/>
            <a:chExt cx="8136904" cy="1100196"/>
          </a:xfrm>
        </p:grpSpPr>
        <p:sp>
          <p:nvSpPr>
            <p:cNvPr id="28" name="六边形 27">
              <a:extLst>
                <a:ext uri="{FF2B5EF4-FFF2-40B4-BE49-F238E27FC236}">
                  <a16:creationId xmlns:a16="http://schemas.microsoft.com/office/drawing/2014/main" xmlns="" id="{EFD9F8E5-28A0-4B9D-B1B7-58D37655CBF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栈区</a:t>
              </a:r>
            </a:p>
          </p:txBody>
        </p:sp>
        <p:sp>
          <p:nvSpPr>
            <p:cNvPr id="29" name="文本框 7">
              <a:extLst>
                <a:ext uri="{FF2B5EF4-FFF2-40B4-BE49-F238E27FC236}">
                  <a16:creationId xmlns:a16="http://schemas.microsoft.com/office/drawing/2014/main" xmlns="" id="{57A5B3CF-7010-4C79-90D7-F5DAA19606E0}"/>
                </a:ext>
              </a:extLst>
            </p:cNvPr>
            <p:cNvSpPr txBox="1">
              <a:spLocks noChangeArrowheads="1"/>
            </p:cNvSpPr>
            <p:nvPr/>
          </p:nvSpPr>
          <p:spPr bwMode="auto">
            <a:xfrm>
              <a:off x="6984268" y="2627399"/>
              <a:ext cx="60861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000" dirty="0">
                  <a:solidFill>
                    <a:schemeClr val="tx1">
                      <a:lumMod val="65000"/>
                      <a:lumOff val="35000"/>
                    </a:schemeClr>
                  </a:solidFill>
                  <a:latin typeface="微软雅黑" pitchFamily="34" charset="-122"/>
                </a:rPr>
                <a:t>用于支持进程的执行，动态地存储函数之间的调用关系、局部变量等，以保证被调用函数在返回时恢复到母函数中继续执行。</a:t>
              </a:r>
              <a:endParaRPr lang="zh-CN" altLang="en-US" sz="1200" dirty="0">
                <a:solidFill>
                  <a:schemeClr val="tx1">
                    <a:lumMod val="65000"/>
                    <a:lumOff val="35000"/>
                  </a:schemeClr>
                </a:solidFill>
                <a:latin typeface="微软雅黑" pitchFamily="34" charset="-122"/>
              </a:endParaRPr>
            </a:p>
          </p:txBody>
        </p:sp>
        <p:cxnSp>
          <p:nvCxnSpPr>
            <p:cNvPr id="30" name="直接连接符 29">
              <a:extLst>
                <a:ext uri="{FF2B5EF4-FFF2-40B4-BE49-F238E27FC236}">
                  <a16:creationId xmlns:a16="http://schemas.microsoft.com/office/drawing/2014/main" xmlns="" id="{8D73A43E-1BF2-4A73-B8AE-2ECB7CD7789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4965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500"/>
                            </p:stCondLst>
                            <p:childTnLst>
                              <p:par>
                                <p:cTn id="33" presetID="2" presetClass="entr" presetSubtype="2" decel="60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43555" y="231949"/>
            <a:ext cx="11346460" cy="4396091"/>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在任何操作系统中，高级语言写出的程序经过编译链接，都会形成一个可执行文件。每个可执行文件包含了二进制级别的机器代码，将被装载到内存的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处理器将到内存的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一条一条地取出指令和操作数，并送入算术逻辑单元进行运算；</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如果代码中请求开辟动态内存，则会在内存的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分配一块大小合适的区域返回给代码区的代码使用；</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当函数调用发生时，函数的调用关系等信息会动态地保存在内存的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栈区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，以供处理器在执行完备调用函数的代码时，返回母函数。 </a:t>
            </a:r>
          </a:p>
        </p:txBody>
      </p:sp>
      <p:pic>
        <p:nvPicPr>
          <p:cNvPr id="6" name="图片 5">
            <a:extLst>
              <a:ext uri="{FF2B5EF4-FFF2-40B4-BE49-F238E27FC236}">
                <a16:creationId xmlns:a16="http://schemas.microsoft.com/office/drawing/2014/main" xmlns="" id="{22EF397E-DEB4-4074-BC0D-AC39CE441DFD}"/>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242"/>
          <a:stretch/>
        </p:blipFill>
        <p:spPr>
          <a:xfrm>
            <a:off x="2972991" y="4906605"/>
            <a:ext cx="3280271" cy="2094096"/>
          </a:xfrm>
          <a:prstGeom prst="rect">
            <a:avLst/>
          </a:prstGeom>
        </p:spPr>
      </p:pic>
      <p:pic>
        <p:nvPicPr>
          <p:cNvPr id="3" name="图片 2">
            <a:extLst>
              <a:ext uri="{FF2B5EF4-FFF2-40B4-BE49-F238E27FC236}">
                <a16:creationId xmlns:a16="http://schemas.microsoft.com/office/drawing/2014/main" xmlns="" id="{DAD4344C-7AA2-4BBF-A6AE-8D485A7F9A4D}"/>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183"/>
          <a:stretch/>
        </p:blipFill>
        <p:spPr>
          <a:xfrm>
            <a:off x="7437487" y="4906605"/>
            <a:ext cx="3714558" cy="2007753"/>
          </a:xfrm>
          <a:prstGeom prst="rect">
            <a:avLst/>
          </a:prstGeom>
        </p:spPr>
      </p:pic>
    </p:spTree>
    <p:extLst>
      <p:ext uri="{BB962C8B-B14F-4D97-AF65-F5344CB8AC3E}">
        <p14:creationId xmlns:p14="http://schemas.microsoft.com/office/powerpoint/2010/main" val="38359799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72791" y="808013"/>
            <a:ext cx="11346460" cy="1480806"/>
          </a:xfrm>
          <a:prstGeom prst="rect">
            <a:avLst/>
          </a:prstGeom>
          <a:noFill/>
        </p:spPr>
        <p:txBody>
          <a:bodyPr wrap="square" lIns="86376" tIns="43188" rIns="86376" bIns="43188" rtlCol="0">
            <a:spAutoFit/>
          </a:bodyPr>
          <a:lstStyle/>
          <a:p>
            <a:pPr>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进程内存的精确组织形式依赖于操作系统、编译器、链接器以及载入器，不同操作系统有不同的内存组织形式。下图展示了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UNIX</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Win32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可能的进程内存组织形式，虽然次序有差异，但整体上还是按上述四类内存进行组织。</a:t>
            </a:r>
          </a:p>
        </p:txBody>
      </p:sp>
      <p:sp>
        <p:nvSpPr>
          <p:cNvPr id="2" name="Rectangle 2"/>
          <p:cNvSpPr>
            <a:spLocks noChangeArrowheads="1"/>
          </p:cNvSpPr>
          <p:nvPr/>
        </p:nvSpPr>
        <p:spPr bwMode="auto">
          <a:xfrm>
            <a:off x="1748855" y="2320181"/>
            <a:ext cx="12858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637818526"/>
              </p:ext>
            </p:extLst>
          </p:nvPr>
        </p:nvGraphicFramePr>
        <p:xfrm>
          <a:off x="1820863" y="2680221"/>
          <a:ext cx="9523234" cy="4032448"/>
        </p:xfrm>
        <a:graphic>
          <a:graphicData uri="http://schemas.openxmlformats.org/presentationml/2006/ole">
            <mc:AlternateContent xmlns:mc="http://schemas.openxmlformats.org/markup-compatibility/2006">
              <mc:Choice xmlns:v="urn:schemas-microsoft-com:vml" Requires="v">
                <p:oleObj spid="_x0000_s3140" name="Visio" r:id="rId4" imgW="7277322" imgH="3081370" progId="Visio.Drawing.15">
                  <p:embed/>
                </p:oleObj>
              </mc:Choice>
              <mc:Fallback>
                <p:oleObj name="Visio" r:id="rId4" imgW="7277322" imgH="308137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2680221"/>
                        <a:ext cx="9523234" cy="4032448"/>
                      </a:xfrm>
                      <a:prstGeom prst="rect">
                        <a:avLst/>
                      </a:prstGeom>
                      <a:noFill/>
                    </p:spPr>
                  </p:pic>
                </p:oleObj>
              </mc:Fallback>
            </mc:AlternateContent>
          </a:graphicData>
        </a:graphic>
      </p:graphicFrame>
    </p:spTree>
    <p:extLst>
      <p:ext uri="{BB962C8B-B14F-4D97-AF65-F5344CB8AC3E}">
        <p14:creationId xmlns:p14="http://schemas.microsoft.com/office/powerpoint/2010/main" val="1727827895"/>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sp>
        <p:nvSpPr>
          <p:cNvPr id="30" name="文本框 29">
            <a:extLst>
              <a:ext uri="{FF2B5EF4-FFF2-40B4-BE49-F238E27FC236}">
                <a16:creationId xmlns:a16="http://schemas.microsoft.com/office/drawing/2014/main" xmlns="" id="{E26E5F43-1E66-4C44-BA9C-8774F5CBCAAB}"/>
              </a:ext>
            </a:extLst>
          </p:cNvPr>
          <p:cNvSpPr txBox="1"/>
          <p:nvPr/>
        </p:nvSpPr>
        <p:spPr>
          <a:xfrm>
            <a:off x="956767" y="2968253"/>
            <a:ext cx="5616624" cy="2921009"/>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stack</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）区主要存储函数运行时的局部变量、数组等</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。栈变量在使用时不需要额外的申请操作，系统栈会根据函数中的变量声明自动为其预留内存空间；同样，栈变量的释放也无需程序员参与，由系统栈跟随函数调用的结束自动回收。</a:t>
            </a:r>
          </a:p>
        </p:txBody>
      </p:sp>
      <p:sp>
        <p:nvSpPr>
          <p:cNvPr id="14" name="文本框 13">
            <a:extLst>
              <a:ext uri="{FF2B5EF4-FFF2-40B4-BE49-F238E27FC236}">
                <a16:creationId xmlns:a16="http://schemas.microsoft.com/office/drawing/2014/main" xmlns="" id="{E26E5F43-1E66-4C44-BA9C-8774F5CBCAAB}"/>
              </a:ext>
            </a:extLst>
          </p:cNvPr>
          <p:cNvSpPr txBox="1"/>
          <p:nvPr/>
        </p:nvSpPr>
        <p:spPr>
          <a:xfrm>
            <a:off x="6933431" y="2968253"/>
            <a:ext cx="5146015" cy="2921009"/>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栈区是向</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低地址扩展</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的数据结构，是一种</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先入后出</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的特殊结构。栈顶的地址和栈的最大容量是系统预先规定好的，在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下，栈的默认大小是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2M</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，如果申请的空间超过栈的剩余空间时，将提示溢出。</a:t>
            </a:r>
          </a:p>
        </p:txBody>
      </p:sp>
      <p:sp>
        <p:nvSpPr>
          <p:cNvPr id="7" name="矩形 6"/>
          <p:cNvSpPr/>
          <p:nvPr/>
        </p:nvSpPr>
        <p:spPr>
          <a:xfrm>
            <a:off x="1640843" y="2104157"/>
            <a:ext cx="9865096" cy="461665"/>
          </a:xfrm>
          <a:prstGeom prst="rect">
            <a:avLst/>
          </a:prstGeom>
        </p:spPr>
        <p:txBody>
          <a:bodyPr wrap="square">
            <a:spAutoFit/>
          </a:bodyPr>
          <a:lstStyle/>
          <a:p>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程序在执行的</a:t>
            </a:r>
            <a:r>
              <a:rPr lang="zh-CN" altLang="zh-CN" sz="24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过程需要</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两种不同类型的内存来协同配合，即栈区和堆区。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7656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sp>
        <p:nvSpPr>
          <p:cNvPr id="30" name="文本框 29">
            <a:extLst>
              <a:ext uri="{FF2B5EF4-FFF2-40B4-BE49-F238E27FC236}">
                <a16:creationId xmlns:a16="http://schemas.microsoft.com/office/drawing/2014/main" xmlns="" id="{E26E5F43-1E66-4C44-BA9C-8774F5CBCAAB}"/>
              </a:ext>
            </a:extLst>
          </p:cNvPr>
          <p:cNvSpPr txBox="1"/>
          <p:nvPr/>
        </p:nvSpPr>
        <p:spPr>
          <a:xfrm>
            <a:off x="956767" y="3040261"/>
            <a:ext cx="5616624" cy="2440877"/>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）区是一种程序运行时动态分配的内存。</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所谓动态，就是说所需内存的大小在程序设计时不能预先确定或者内存过大无法在栈区分配，需要在程序运行的时候参考用户的反馈。</a:t>
            </a:r>
          </a:p>
        </p:txBody>
      </p:sp>
      <p:sp>
        <p:nvSpPr>
          <p:cNvPr id="14" name="文本框 13">
            <a:extLst>
              <a:ext uri="{FF2B5EF4-FFF2-40B4-BE49-F238E27FC236}">
                <a16:creationId xmlns:a16="http://schemas.microsoft.com/office/drawing/2014/main" xmlns="" id="{E26E5F43-1E66-4C44-BA9C-8774F5CBCAAB}"/>
              </a:ext>
            </a:extLst>
          </p:cNvPr>
          <p:cNvSpPr txBox="1"/>
          <p:nvPr/>
        </p:nvSpPr>
        <p:spPr>
          <a:xfrm>
            <a:off x="6933431" y="3040261"/>
            <a:ext cx="5146015" cy="2440877"/>
          </a:xfrm>
          <a:prstGeom prst="rect">
            <a:avLst/>
          </a:prstGeom>
          <a:noFill/>
          <a:ln>
            <a:solidFill>
              <a:schemeClr val="tx1"/>
            </a:solidFill>
          </a:ln>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堆区在使用的时候需要程序员</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使用专有的函数进行申请</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语言的</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malloc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语言的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new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函数等。它是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向高地址扩展的数据结构，堆的大小受限于计算机的虚拟内存</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矩形 6"/>
          <p:cNvSpPr/>
          <p:nvPr/>
        </p:nvSpPr>
        <p:spPr>
          <a:xfrm>
            <a:off x="1640843" y="2104157"/>
            <a:ext cx="9865096" cy="461665"/>
          </a:xfrm>
          <a:prstGeom prst="rect">
            <a:avLst/>
          </a:prstGeom>
        </p:spPr>
        <p:txBody>
          <a:bodyPr wrap="square">
            <a:spAutoFit/>
          </a:bodyPr>
          <a:lstStyle/>
          <a:p>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程序在执行的</a:t>
            </a:r>
            <a:r>
              <a:rPr lang="zh-CN" altLang="zh-CN" sz="2400" kern="100" dirty="0" smtClean="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过程需要</a:t>
            </a:r>
            <a:r>
              <a:rPr lang="zh-CN" altLang="zh-CN" sz="24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两种不同类型的内存来协同配合，即栈区和堆区。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464084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堆区和栈区的区别</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1"/>
            <a:ext cx="10189132" cy="172414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栈：由系统自动分配。例如，声明一个局部变量</a:t>
            </a:r>
            <a:r>
              <a:rPr lang="en-US" altLang="zh-CN" sz="2400" kern="0" dirty="0">
                <a:solidFill>
                  <a:schemeClr val="tx1">
                    <a:lumMod val="75000"/>
                    <a:lumOff val="25000"/>
                  </a:schemeClr>
                </a:solidFill>
                <a:latin typeface="Arial"/>
                <a:ea typeface="微软雅黑"/>
              </a:rPr>
              <a:t>int b</a:t>
            </a:r>
            <a:r>
              <a:rPr lang="zh-CN" altLang="en-US" sz="2400" kern="0" dirty="0">
                <a:solidFill>
                  <a:schemeClr val="tx1">
                    <a:lumMod val="75000"/>
                    <a:lumOff val="25000"/>
                  </a:schemeClr>
                </a:solidFill>
                <a:latin typeface="Arial"/>
                <a:ea typeface="微软雅黑"/>
              </a:rPr>
              <a:t>，系统自动在栈中为</a:t>
            </a:r>
            <a:r>
              <a:rPr lang="en-US" altLang="zh-CN" sz="2400" kern="0" dirty="0">
                <a:solidFill>
                  <a:schemeClr val="tx1">
                    <a:lumMod val="75000"/>
                    <a:lumOff val="25000"/>
                  </a:schemeClr>
                </a:solidFill>
                <a:latin typeface="Arial"/>
                <a:ea typeface="微软雅黑"/>
              </a:rPr>
              <a:t>b</a:t>
            </a:r>
            <a:r>
              <a:rPr lang="zh-CN" altLang="en-US" sz="2400" kern="0" dirty="0">
                <a:solidFill>
                  <a:schemeClr val="tx1">
                    <a:lumMod val="75000"/>
                    <a:lumOff val="25000"/>
                  </a:schemeClr>
                </a:solidFill>
                <a:latin typeface="Arial"/>
                <a:ea typeface="微软雅黑"/>
              </a:rPr>
              <a:t>开辟空间。</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堆：需要程序员自己申请，并指明大小，在</a:t>
            </a:r>
            <a:r>
              <a:rPr lang="en-US" altLang="zh-CN" sz="2400" kern="0" dirty="0">
                <a:solidFill>
                  <a:schemeClr val="tx1">
                    <a:lumMod val="75000"/>
                    <a:lumOff val="25000"/>
                  </a:schemeClr>
                </a:solidFill>
                <a:latin typeface="Arial"/>
                <a:ea typeface="微软雅黑"/>
              </a:rPr>
              <a:t>c</a:t>
            </a:r>
            <a:r>
              <a:rPr lang="zh-CN" altLang="en-US" sz="2400" kern="0" dirty="0">
                <a:solidFill>
                  <a:schemeClr val="tx1">
                    <a:lumMod val="75000"/>
                    <a:lumOff val="25000"/>
                  </a:schemeClr>
                </a:solidFill>
                <a:latin typeface="Arial"/>
                <a:ea typeface="微软雅黑"/>
              </a:rPr>
              <a:t>中</a:t>
            </a:r>
            <a:r>
              <a:rPr lang="en-US" altLang="zh-CN" sz="2400" kern="0" dirty="0">
                <a:solidFill>
                  <a:schemeClr val="tx1">
                    <a:lumMod val="75000"/>
                    <a:lumOff val="25000"/>
                  </a:schemeClr>
                </a:solidFill>
                <a:latin typeface="Arial"/>
                <a:ea typeface="微软雅黑"/>
              </a:rPr>
              <a:t>malloc</a:t>
            </a:r>
            <a:r>
              <a:rPr lang="zh-CN" altLang="en-US" sz="2400" kern="0" dirty="0">
                <a:solidFill>
                  <a:schemeClr val="tx1">
                    <a:lumMod val="75000"/>
                    <a:lumOff val="25000"/>
                  </a:schemeClr>
                </a:solidFill>
                <a:latin typeface="Arial"/>
                <a:ea typeface="微软雅黑"/>
              </a:rPr>
              <a:t>函数，如</a:t>
            </a:r>
            <a:endParaRPr lang="en-US" altLang="zh-CN" sz="2400" kern="0" dirty="0">
              <a:solidFill>
                <a:schemeClr val="tx1">
                  <a:lumMod val="75000"/>
                  <a:lumOff val="25000"/>
                </a:schemeClr>
              </a:solidFill>
              <a:latin typeface="Arial"/>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schemeClr val="tx1">
                    <a:lumMod val="75000"/>
                    <a:lumOff val="25000"/>
                  </a:schemeClr>
                </a:solidFill>
                <a:latin typeface="Arial"/>
                <a:ea typeface="微软雅黑"/>
              </a:rPr>
              <a:t>p1 = (char *)malloc(10)</a:t>
            </a:r>
            <a:r>
              <a:rPr lang="zh-CN" altLang="en-US" sz="2400" kern="0" dirty="0">
                <a:solidFill>
                  <a:schemeClr val="tx1">
                    <a:lumMod val="75000"/>
                    <a:lumOff val="25000"/>
                  </a:schemeClr>
                </a:solidFill>
                <a:latin typeface="Arial"/>
                <a:ea typeface="微软雅黑"/>
              </a:rPr>
              <a:t>。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申请方式</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920541"/>
            <a:ext cx="10189132" cy="172415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栈由系统自动分配，速度较快，但程序员是无法控制的。 </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堆是由程序员分配的内存，一般速度比较慢，而且容易产生内存碎片，不过用起来方便。</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4336405"/>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申请效率 </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342380276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decel="6000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1+#ppt_w/2"/>
                                          </p:val>
                                        </p:tav>
                                        <p:tav tm="100000">
                                          <p:val>
                                            <p:strVal val="#ppt_x"/>
                                          </p:val>
                                        </p:tav>
                                      </p:tavLst>
                                    </p:anim>
                                    <p:anim calcmode="lin" valueType="num">
                                      <p:cBhvr additive="base">
                                        <p:cTn id="1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decel="6000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0-#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par>
                                <p:cTn id="24" presetID="2" presetClass="entr" presetSubtype="2" decel="6000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4637</Words>
  <Application>Microsoft Office PowerPoint</Application>
  <PresentationFormat>自定义</PresentationFormat>
  <Paragraphs>250</Paragraphs>
  <Slides>37</Slides>
  <Notes>37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48" baseType="lpstr">
      <vt:lpstr>Microsoft YaHei Light</vt:lpstr>
      <vt:lpstr>宋体</vt:lpstr>
      <vt:lpstr>微软雅黑</vt:lpstr>
      <vt:lpstr>Arial</vt:lpstr>
      <vt:lpstr>Calibri</vt:lpstr>
      <vt:lpstr>Calibri Light</vt:lpstr>
      <vt:lpstr>Times New Roman</vt:lpstr>
      <vt:lpstr>Wingdings</vt:lpstr>
      <vt:lpstr>Office Theme</vt:lpstr>
      <vt:lpstr>Visio</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2021-03-04T03:50:32Z</dcterms:modified>
</cp:coreProperties>
</file>