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42"/>
  </p:notesMasterIdLst>
  <p:handoutMasterIdLst>
    <p:handoutMasterId r:id="rId43"/>
  </p:handoutMasterIdLst>
  <p:sldIdLst>
    <p:sldId id="9228" r:id="rId2"/>
    <p:sldId id="9329" r:id="rId3"/>
    <p:sldId id="9304" r:id="rId4"/>
    <p:sldId id="9307" r:id="rId5"/>
    <p:sldId id="9308" r:id="rId6"/>
    <p:sldId id="9309" r:id="rId7"/>
    <p:sldId id="9310" r:id="rId8"/>
    <p:sldId id="9306" r:id="rId9"/>
    <p:sldId id="9312" r:id="rId10"/>
    <p:sldId id="9229" r:id="rId11"/>
    <p:sldId id="9313" r:id="rId12"/>
    <p:sldId id="9230" r:id="rId13"/>
    <p:sldId id="9314" r:id="rId14"/>
    <p:sldId id="9231" r:id="rId15"/>
    <p:sldId id="9315" r:id="rId16"/>
    <p:sldId id="9232" r:id="rId17"/>
    <p:sldId id="9305" r:id="rId18"/>
    <p:sldId id="9299" r:id="rId19"/>
    <p:sldId id="9290" r:id="rId20"/>
    <p:sldId id="9316" r:id="rId21"/>
    <p:sldId id="9300" r:id="rId22"/>
    <p:sldId id="9236" r:id="rId23"/>
    <p:sldId id="9237" r:id="rId24"/>
    <p:sldId id="9301" r:id="rId25"/>
    <p:sldId id="9302" r:id="rId26"/>
    <p:sldId id="9238" r:id="rId27"/>
    <p:sldId id="9239" r:id="rId28"/>
    <p:sldId id="9318" r:id="rId29"/>
    <p:sldId id="9320" r:id="rId30"/>
    <p:sldId id="9321" r:id="rId31"/>
    <p:sldId id="9322" r:id="rId32"/>
    <p:sldId id="9235" r:id="rId33"/>
    <p:sldId id="9323" r:id="rId34"/>
    <p:sldId id="9225" r:id="rId35"/>
    <p:sldId id="9233" r:id="rId36"/>
    <p:sldId id="9324" r:id="rId37"/>
    <p:sldId id="9325" r:id="rId38"/>
    <p:sldId id="9326" r:id="rId39"/>
    <p:sldId id="9327" r:id="rId40"/>
    <p:sldId id="9240" r:id="rId41"/>
  </p:sldIdLst>
  <p:sldSz cx="12858750" cy="7232650"/>
  <p:notesSz cx="6858000" cy="9144000"/>
  <p:custDataLst>
    <p:tags r:id="rId44"/>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A3"/>
    <a:srgbClr val="1092F1"/>
    <a:srgbClr val="007DFA"/>
    <a:srgbClr val="969696"/>
    <a:srgbClr val="2278F4"/>
    <a:srgbClr val="000000"/>
    <a:srgbClr val="FF3B5E"/>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3" autoAdjust="0"/>
    <p:restoredTop sz="82070" autoAdjust="0"/>
  </p:normalViewPr>
  <p:slideViewPr>
    <p:cSldViewPr>
      <p:cViewPr varScale="1">
        <p:scale>
          <a:sx n="65" d="100"/>
          <a:sy n="65" d="100"/>
        </p:scale>
        <p:origin x="1253" y="29"/>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2022/2/9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2022/2/9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71290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1529336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807338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2558378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3062835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4173858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2543888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2764372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3756446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3363692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3057305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2618270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988518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4143664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19224665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2368745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2596981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4771586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6981334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9013037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8191645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24757381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37050574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32208132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37050574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37015302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10703322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37</a:t>
            </a:fld>
            <a:endParaRPr lang="zh-CN" altLang="en-US"/>
          </a:p>
        </p:txBody>
      </p:sp>
    </p:spTree>
    <p:extLst>
      <p:ext uri="{BB962C8B-B14F-4D97-AF65-F5344CB8AC3E}">
        <p14:creationId xmlns:p14="http://schemas.microsoft.com/office/powerpoint/2010/main" val="16204119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38</a:t>
            </a:fld>
            <a:endParaRPr lang="zh-CN" altLang="en-US"/>
          </a:p>
        </p:txBody>
      </p:sp>
    </p:spTree>
    <p:extLst>
      <p:ext uri="{BB962C8B-B14F-4D97-AF65-F5344CB8AC3E}">
        <p14:creationId xmlns:p14="http://schemas.microsoft.com/office/powerpoint/2010/main" val="523621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tx1"/>
                </a:solidFill>
                <a:effectLst/>
                <a:latin typeface="+mn-lt"/>
                <a:ea typeface="+mn-ea"/>
                <a:cs typeface="+mn-cs"/>
              </a:rPr>
              <a:t> </a:t>
            </a:r>
            <a:endParaRPr lang="zh-CN" altLang="zh-CN" sz="1400" kern="1200" dirty="0">
              <a:solidFill>
                <a:schemeClr val="tx1"/>
              </a:solidFill>
              <a:effectLst/>
              <a:latin typeface="+mn-lt"/>
              <a:ea typeface="+mn-ea"/>
              <a:cs typeface="+mn-cs"/>
            </a:endParaRPr>
          </a:p>
          <a:p>
            <a:r>
              <a:rPr lang="zh-CN" altLang="en-US" dirty="0"/>
              <a:t>为什么是这个结果？</a:t>
            </a:r>
            <a:r>
              <a:rPr lang="en-US" altLang="zh-CN" dirty="0"/>
              <a:t>z</a:t>
            </a:r>
            <a:r>
              <a:rPr lang="zh-CN" altLang="en-US" dirty="0"/>
              <a:t>没有使用第一个</a:t>
            </a:r>
            <a:r>
              <a:rPr lang="en-US" altLang="zh-CN" dirty="0"/>
              <a:t>4</a:t>
            </a:r>
            <a:r>
              <a:rPr lang="zh-CN" altLang="en-US" dirty="0"/>
              <a:t>字节，而空了一个</a:t>
            </a:r>
            <a:r>
              <a:rPr lang="en-US" altLang="zh-CN" dirty="0"/>
              <a:t>4</a:t>
            </a:r>
            <a:r>
              <a:rPr lang="zh-CN" altLang="en-US" dirty="0"/>
              <a:t>字节。不同版本的编译器增加了不同的安全机制，所导致的。具体的安全机制将在后面章节中讲到。</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p14="http://schemas.microsoft.com/office/powerpoint/2010/main" val="38937923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40</a:t>
            </a:fld>
            <a:endParaRPr lang="zh-CN" altLang="en-US"/>
          </a:p>
        </p:txBody>
      </p:sp>
    </p:spTree>
    <p:extLst>
      <p:ext uri="{BB962C8B-B14F-4D97-AF65-F5344CB8AC3E}">
        <p14:creationId xmlns:p14="http://schemas.microsoft.com/office/powerpoint/2010/main" val="611252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1647355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2398121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2966617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3849077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33076368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B58CA9C-A61B-4218-B89C-765C4AE4CBCF}"/>
              </a:ext>
            </a:extLst>
          </p:cNvPr>
          <p:cNvGrpSpPr/>
          <p:nvPr userDrawn="1"/>
        </p:nvGrpSpPr>
        <p:grpSpPr>
          <a:xfrm>
            <a:off x="-1" y="0"/>
            <a:ext cx="12858243" cy="7232650"/>
            <a:chOff x="-1" y="0"/>
            <a:chExt cx="11520489" cy="6480175"/>
          </a:xfrm>
        </p:grpSpPr>
        <p:sp>
          <p:nvSpPr>
            <p:cNvPr id="16" name="矩形 15">
              <a:extLst>
                <a:ext uri="{FF2B5EF4-FFF2-40B4-BE49-F238E27FC236}">
                  <a16:creationId xmlns:a16="http://schemas.microsoft.com/office/drawing/2014/main" id="{EAE98536-CFB6-41B1-A838-44066568C945}"/>
                </a:ext>
              </a:extLst>
            </p:cNvPr>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任意多边形: 形状 16">
              <a:extLst>
                <a:ext uri="{FF2B5EF4-FFF2-40B4-BE49-F238E27FC236}">
                  <a16:creationId xmlns:a16="http://schemas.microsoft.com/office/drawing/2014/main" id="{DBBE4815-B6B0-4394-BC94-8AAD066B124D}"/>
                </a:ext>
              </a:extLst>
            </p:cNvPr>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任意多边形: 形状 17">
              <a:extLst>
                <a:ext uri="{FF2B5EF4-FFF2-40B4-BE49-F238E27FC236}">
                  <a16:creationId xmlns:a16="http://schemas.microsoft.com/office/drawing/2014/main" id="{47B1F7C7-679E-4D38-A62B-40F1A8E86F21}"/>
                </a:ext>
              </a:extLst>
            </p:cNvPr>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9" name="任意多边形: 形状 18">
              <a:extLst>
                <a:ext uri="{FF2B5EF4-FFF2-40B4-BE49-F238E27FC236}">
                  <a16:creationId xmlns:a16="http://schemas.microsoft.com/office/drawing/2014/main" id="{63C32D3D-90D7-4CB2-BA03-C77D89B0E7E4}"/>
                </a:ext>
              </a:extLst>
            </p:cNvPr>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任意多边形: 形状 19">
              <a:extLst>
                <a:ext uri="{FF2B5EF4-FFF2-40B4-BE49-F238E27FC236}">
                  <a16:creationId xmlns:a16="http://schemas.microsoft.com/office/drawing/2014/main" id="{3F697906-39C1-47C3-ADE4-53420E13B68E}"/>
                </a:ext>
              </a:extLst>
            </p:cNvPr>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4" name="图片 3">
            <a:extLst>
              <a:ext uri="{FF2B5EF4-FFF2-40B4-BE49-F238E27FC236}">
                <a16:creationId xmlns:a16="http://schemas.microsoft.com/office/drawing/2014/main" id="{85F87891-8299-4375-87F6-4940389DC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extLst>
      <p:ext uri="{BB962C8B-B14F-4D97-AF65-F5344CB8AC3E}">
        <p14:creationId xmlns:p14="http://schemas.microsoft.com/office/powerpoint/2010/main" val="202711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D2B354-15D3-4C8A-85D2-33CEBD4C936C}"/>
              </a:ext>
            </a:extLst>
          </p:cNvPr>
          <p:cNvSpPr>
            <a:spLocks noGrp="1"/>
          </p:cNvSpPr>
          <p:nvPr>
            <p:ph type="dt" sz="half" idx="10"/>
          </p:nvPr>
        </p:nvSpPr>
        <p:spPr/>
        <p:txBody>
          <a:bodyPr/>
          <a:lstStyle/>
          <a:p>
            <a:fld id="{32BF82D2-7A68-459D-A996-9BDDA2518FA4}" type="datetimeFigureOut">
              <a:rPr lang="zh-CN" altLang="en-US" smtClean="0"/>
              <a:t>2022/2/9</a:t>
            </a:fld>
            <a:endParaRPr lang="zh-CN" altLang="en-US"/>
          </a:p>
        </p:txBody>
      </p:sp>
      <p:sp>
        <p:nvSpPr>
          <p:cNvPr id="3" name="页脚占位符 2">
            <a:extLst>
              <a:ext uri="{FF2B5EF4-FFF2-40B4-BE49-F238E27FC236}">
                <a16:creationId xmlns:a16="http://schemas.microsoft.com/office/drawing/2014/main" id="{4C5F0C88-FD5F-4486-9D89-3C4F82CAA1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7E7975B-E11E-4432-97B8-B813496B2D4D}"/>
              </a:ext>
            </a:extLst>
          </p:cNvPr>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80239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2022/2/9</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872" r:id="rId1"/>
    <p:sldLayoutId id="21474838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2.e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0"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748855" y="1631166"/>
            <a:ext cx="10657184" cy="3293209"/>
          </a:xfrm>
          <a:prstGeom prst="rect">
            <a:avLst/>
          </a:prstGeom>
        </p:spPr>
        <p:txBody>
          <a:bodyPr wrap="square">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第二章   基础知识</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知识点一：汇编</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内存寻址方式</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知识点二：汇编</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主要指令</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知识点三：汇编</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函数调用示例</a:t>
            </a:r>
            <a:endParaRPr lang="zh-CN" altLang="en-US" sz="4400" dirty="0"/>
          </a:p>
        </p:txBody>
      </p:sp>
    </p:spTree>
    <p:extLst>
      <p:ext uri="{BB962C8B-B14F-4D97-AF65-F5344CB8AC3E}">
        <p14:creationId xmlns:p14="http://schemas.microsoft.com/office/powerpoint/2010/main" val="2937705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6" y="1398901"/>
            <a:ext cx="2231856" cy="508863"/>
            <a:chOff x="1420106" y="1402730"/>
            <a:chExt cx="2231856" cy="508863"/>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568650" y="828281"/>
              <a:ext cx="508862" cy="165776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53957" y="1402731"/>
              <a:ext cx="159800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直接寻址</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id="{A2C57A0D-0707-41A0-98AF-CC5988247A48}"/>
              </a:ext>
            </a:extLst>
          </p:cNvPr>
          <p:cNvSpPr txBox="1"/>
          <p:nvPr/>
        </p:nvSpPr>
        <p:spPr>
          <a:xfrm>
            <a:off x="1100782" y="2051778"/>
            <a:ext cx="10657184" cy="1564547"/>
          </a:xfrm>
          <a:prstGeom prst="rect">
            <a:avLst/>
          </a:prstGeom>
          <a:noFill/>
        </p:spPr>
        <p:txBody>
          <a:bodyPr wrap="square" lIns="86376" tIns="43188" rIns="86376" bIns="43188" rtlCol="0">
            <a:spAutoFit/>
          </a:bodyPr>
          <a:lstStyle/>
          <a:p>
            <a:pPr algn="just"/>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直接寻址是一种基本的寻址方法，其特点是在指令中直接给出操作数的有效地址。</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由于操作数的地址直接给出而不需要经过某种变换，所以称这种寻址方式为直接寻址方式。</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5" name="图片 24">
            <a:extLst>
              <a:ext uri="{FF2B5EF4-FFF2-40B4-BE49-F238E27FC236}">
                <a16:creationId xmlns:a16="http://schemas.microsoft.com/office/drawing/2014/main" id="{27A17918-F9F1-4520-BD1A-E599295E82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999039">
            <a:off x="9343188" y="3589070"/>
            <a:ext cx="3246522" cy="3246522"/>
          </a:xfrm>
          <a:prstGeom prst="rect">
            <a:avLst/>
          </a:prstGeom>
        </p:spPr>
      </p:pic>
      <p:grpSp>
        <p:nvGrpSpPr>
          <p:cNvPr id="6" name="组合 5">
            <a:extLst>
              <a:ext uri="{FF2B5EF4-FFF2-40B4-BE49-F238E27FC236}">
                <a16:creationId xmlns:a16="http://schemas.microsoft.com/office/drawing/2014/main" id="{1687CDA5-D587-4061-B41A-D29D232CC7A2}"/>
              </a:ext>
            </a:extLst>
          </p:cNvPr>
          <p:cNvGrpSpPr/>
          <p:nvPr/>
        </p:nvGrpSpPr>
        <p:grpSpPr>
          <a:xfrm>
            <a:off x="2540943" y="3616325"/>
            <a:ext cx="6673943" cy="1564547"/>
            <a:chOff x="1676847" y="3904357"/>
            <a:chExt cx="6673943" cy="1895840"/>
          </a:xfrm>
        </p:grpSpPr>
        <p:sp>
          <p:nvSpPr>
            <p:cNvPr id="24" name="íṡľíḍè-Rectangle 17">
              <a:extLst>
                <a:ext uri="{FF2B5EF4-FFF2-40B4-BE49-F238E27FC236}">
                  <a16:creationId xmlns:a16="http://schemas.microsoft.com/office/drawing/2014/main" id="{DC979E08-D89A-4103-A6A7-7A9B249DB8ED}"/>
                </a:ext>
              </a:extLst>
            </p:cNvPr>
            <p:cNvSpPr/>
            <p:nvPr/>
          </p:nvSpPr>
          <p:spPr>
            <a:xfrm>
              <a:off x="1676847" y="3904357"/>
              <a:ext cx="6673943" cy="1895840"/>
            </a:xfrm>
            <a:prstGeom prst="irregularSeal2">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a:extLst>
                <a:ext uri="{FF2B5EF4-FFF2-40B4-BE49-F238E27FC236}">
                  <a16:creationId xmlns:a16="http://schemas.microsoft.com/office/drawing/2014/main" id="{8E8B78CE-4972-4568-8D13-0A87F9006166}"/>
                </a:ext>
              </a:extLst>
            </p:cNvPr>
            <p:cNvSpPr/>
            <p:nvPr/>
          </p:nvSpPr>
          <p:spPr>
            <a:xfrm>
              <a:off x="2985002" y="4621444"/>
              <a:ext cx="3695243" cy="523220"/>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800" b="1" kern="0" dirty="0">
                  <a:solidFill>
                    <a:prstClr val="white"/>
                  </a:solidFill>
                  <a:latin typeface="Times New Roman" panose="02020603050405020304" pitchFamily="18" charset="0"/>
                  <a:ea typeface="微软雅黑"/>
                  <a:cs typeface="Times New Roman" panose="02020603050405020304" pitchFamily="18" charset="0"/>
                </a:rPr>
                <a:t>如：</a:t>
              </a:r>
              <a:r>
                <a:rPr lang="en-US" altLang="zh-CN" sz="2800" b="1" kern="0" dirty="0">
                  <a:solidFill>
                    <a:prstClr val="white"/>
                  </a:solidFill>
                  <a:latin typeface="Times New Roman" panose="02020603050405020304" pitchFamily="18" charset="0"/>
                  <a:ea typeface="微软雅黑"/>
                  <a:cs typeface="Times New Roman" panose="02020603050405020304" pitchFamily="18" charset="0"/>
                </a:rPr>
                <a:t>MOV AL,[3100H]</a:t>
              </a:r>
              <a:endParaRPr lang="en-US" altLang="zh-CN" sz="28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2" name="组合 11">
            <a:extLst>
              <a:ext uri="{FF2B5EF4-FFF2-40B4-BE49-F238E27FC236}">
                <a16:creationId xmlns:a16="http://schemas.microsoft.com/office/drawing/2014/main" id="{F04988C0-0111-439C-8590-3F4DEBDC63DC}"/>
              </a:ext>
            </a:extLst>
          </p:cNvPr>
          <p:cNvGrpSpPr/>
          <p:nvPr/>
        </p:nvGrpSpPr>
        <p:grpSpPr>
          <a:xfrm>
            <a:off x="4616796" y="674392"/>
            <a:ext cx="3625157" cy="474140"/>
            <a:chOff x="5202512" y="837929"/>
            <a:chExt cx="2453727" cy="474140"/>
          </a:xfrm>
        </p:grpSpPr>
        <p:cxnSp>
          <p:nvCxnSpPr>
            <p:cNvPr id="13" name="íślíḋè-Straight Connector 13">
              <a:extLst>
                <a:ext uri="{FF2B5EF4-FFF2-40B4-BE49-F238E27FC236}">
                  <a16:creationId xmlns:a16="http://schemas.microsoft.com/office/drawing/2014/main" id="{B19AB714-C4E7-45E2-B678-BD7021C0B292}"/>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A50DA514-D881-41DB-A1B2-F359098027E4}"/>
                </a:ext>
              </a:extLst>
            </p:cNvPr>
            <p:cNvSpPr/>
            <p:nvPr/>
          </p:nvSpPr>
          <p:spPr>
            <a:xfrm>
              <a:off x="5846074" y="837929"/>
              <a:ext cx="1166604"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操作数寻址</a:t>
              </a:r>
            </a:p>
          </p:txBody>
        </p:sp>
      </p:grpSp>
      <p:sp>
        <p:nvSpPr>
          <p:cNvPr id="16" name="矩形 15">
            <a:extLst>
              <a:ext uri="{FF2B5EF4-FFF2-40B4-BE49-F238E27FC236}">
                <a16:creationId xmlns:a16="http://schemas.microsoft.com/office/drawing/2014/main" id="{7C4B79FB-6CA2-4A1B-9C39-66CA8EC6A907}"/>
              </a:ext>
            </a:extLst>
          </p:cNvPr>
          <p:cNvSpPr/>
          <p:nvPr/>
        </p:nvSpPr>
        <p:spPr>
          <a:xfrm>
            <a:off x="2994753" y="5374352"/>
            <a:ext cx="5766322" cy="46166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表示将地址</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[3100H]</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中的数据存储到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中</a:t>
            </a:r>
          </a:p>
        </p:txBody>
      </p:sp>
      <p:sp>
        <p:nvSpPr>
          <p:cNvPr id="17" name="矩形 16">
            <a:extLst>
              <a:ext uri="{FF2B5EF4-FFF2-40B4-BE49-F238E27FC236}">
                <a16:creationId xmlns:a16="http://schemas.microsoft.com/office/drawing/2014/main" id="{F9382AED-3DDA-4885-B641-F78F413AB16F}"/>
              </a:ext>
            </a:extLst>
          </p:cNvPr>
          <p:cNvSpPr/>
          <p:nvPr/>
        </p:nvSpPr>
        <p:spPr>
          <a:xfrm>
            <a:off x="2396927" y="5920581"/>
            <a:ext cx="7436651" cy="584775"/>
          </a:xfrm>
          <a:prstGeom prst="rect">
            <a:avLst/>
          </a:prstGeom>
        </p:spPr>
        <p:txBody>
          <a:bodyPr wrap="none">
            <a:spAutoFit/>
          </a:bodyPr>
          <a:lstStyle/>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注意：地址要写在括号“</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内。</a:t>
            </a:r>
          </a:p>
        </p:txBody>
      </p:sp>
    </p:spTree>
    <p:extLst>
      <p:ext uri="{BB962C8B-B14F-4D97-AF65-F5344CB8AC3E}">
        <p14:creationId xmlns:p14="http://schemas.microsoft.com/office/powerpoint/2010/main" val="759911529"/>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par>
                          <p:cTn id="23" fill="hold">
                            <p:stCondLst>
                              <p:cond delay="2000"/>
                            </p:stCondLst>
                            <p:childTnLst>
                              <p:par>
                                <p:cTn id="24" presetID="2" presetClass="entr" presetSubtype="2" decel="60000"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fill="hold"/>
                                        <p:tgtEl>
                                          <p:spTgt spid="25"/>
                                        </p:tgtEl>
                                        <p:attrNameLst>
                                          <p:attrName>ppt_x</p:attrName>
                                        </p:attrNameLst>
                                      </p:cBhvr>
                                      <p:tavLst>
                                        <p:tav tm="0">
                                          <p:val>
                                            <p:strVal val="1+#ppt_w/2"/>
                                          </p:val>
                                        </p:tav>
                                        <p:tav tm="100000">
                                          <p:val>
                                            <p:strVal val="#ppt_x"/>
                                          </p:val>
                                        </p:tav>
                                      </p:tavLst>
                                    </p:anim>
                                    <p:anim calcmode="lin" valueType="num">
                                      <p:cBhvr additive="base">
                                        <p:cTn id="27"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linds(horizont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6" y="1398901"/>
            <a:ext cx="2231856" cy="508863"/>
            <a:chOff x="1420106" y="1402730"/>
            <a:chExt cx="2231856" cy="508863"/>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568650" y="828281"/>
              <a:ext cx="508862" cy="165776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53957" y="1402731"/>
              <a:ext cx="159800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直接寻址</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id="{A2C57A0D-0707-41A0-98AF-CC5988247A48}"/>
              </a:ext>
            </a:extLst>
          </p:cNvPr>
          <p:cNvSpPr txBox="1"/>
          <p:nvPr/>
        </p:nvSpPr>
        <p:spPr>
          <a:xfrm>
            <a:off x="883774" y="3678142"/>
            <a:ext cx="11107776" cy="3041875"/>
          </a:xfrm>
          <a:prstGeom prst="rect">
            <a:avLst/>
          </a:prstGeom>
          <a:noFill/>
        </p:spPr>
        <p:txBody>
          <a:bodyPr wrap="square" lIns="86376" tIns="43188" rIns="86376" bIns="43188" rtlCol="0">
            <a:spAutoFit/>
          </a:bodyPr>
          <a:lstStyle/>
          <a:p>
            <a:pPr algn="just"/>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在通常情况下，操作数存放在数据段中。所以，默认情况下操作数的物理地址由数据段寄存器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DS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中的值和指令中给出的有效地址直接形成。</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buFont typeface="Wingdings" panose="05000000000000000000" pitchFamily="2" charset="2"/>
              <a:buChar char="p"/>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上述指令中，操作数的物理地址应为</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DS:3100H</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buFont typeface="Wingdings" panose="05000000000000000000" pitchFamily="2" charset="2"/>
              <a:buChar char="p"/>
            </a:pPr>
            <a:r>
              <a:rPr lang="zh-CN" altLang="en-US" sz="32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但是如果在指令中使用段超越前缀指定使用的段，则可以从其他段中取出数据，如：</a:t>
            </a:r>
            <a:r>
              <a:rPr lang="en-US" altLang="zh-CN" sz="32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MOV AL, ES:[3100H]</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p>
        </p:txBody>
      </p:sp>
      <p:grpSp>
        <p:nvGrpSpPr>
          <p:cNvPr id="6" name="组合 5">
            <a:extLst>
              <a:ext uri="{FF2B5EF4-FFF2-40B4-BE49-F238E27FC236}">
                <a16:creationId xmlns:a16="http://schemas.microsoft.com/office/drawing/2014/main" id="{1687CDA5-D587-4061-B41A-D29D232CC7A2}"/>
              </a:ext>
            </a:extLst>
          </p:cNvPr>
          <p:cNvGrpSpPr/>
          <p:nvPr/>
        </p:nvGrpSpPr>
        <p:grpSpPr>
          <a:xfrm>
            <a:off x="2835825" y="1933558"/>
            <a:ext cx="6673943" cy="1564547"/>
            <a:chOff x="1676847" y="3904357"/>
            <a:chExt cx="6673943" cy="1895840"/>
          </a:xfrm>
        </p:grpSpPr>
        <p:sp>
          <p:nvSpPr>
            <p:cNvPr id="24" name="íṡľíḍè-Rectangle 17">
              <a:extLst>
                <a:ext uri="{FF2B5EF4-FFF2-40B4-BE49-F238E27FC236}">
                  <a16:creationId xmlns:a16="http://schemas.microsoft.com/office/drawing/2014/main" id="{DC979E08-D89A-4103-A6A7-7A9B249DB8ED}"/>
                </a:ext>
              </a:extLst>
            </p:cNvPr>
            <p:cNvSpPr/>
            <p:nvPr/>
          </p:nvSpPr>
          <p:spPr>
            <a:xfrm>
              <a:off x="1676847" y="3904357"/>
              <a:ext cx="6673943" cy="1895840"/>
            </a:xfrm>
            <a:prstGeom prst="irregularSeal2">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a:extLst>
                <a:ext uri="{FF2B5EF4-FFF2-40B4-BE49-F238E27FC236}">
                  <a16:creationId xmlns:a16="http://schemas.microsoft.com/office/drawing/2014/main" id="{8E8B78CE-4972-4568-8D13-0A87F9006166}"/>
                </a:ext>
              </a:extLst>
            </p:cNvPr>
            <p:cNvSpPr/>
            <p:nvPr/>
          </p:nvSpPr>
          <p:spPr>
            <a:xfrm>
              <a:off x="2985002" y="4621444"/>
              <a:ext cx="3695243" cy="523220"/>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800" b="1" kern="0" dirty="0">
                  <a:solidFill>
                    <a:prstClr val="white"/>
                  </a:solidFill>
                  <a:latin typeface="Times New Roman" panose="02020603050405020304" pitchFamily="18" charset="0"/>
                  <a:ea typeface="微软雅黑"/>
                  <a:cs typeface="Times New Roman" panose="02020603050405020304" pitchFamily="18" charset="0"/>
                </a:rPr>
                <a:t>如：</a:t>
              </a:r>
              <a:r>
                <a:rPr lang="en-US" altLang="zh-CN" sz="2800" b="1" kern="0" dirty="0">
                  <a:solidFill>
                    <a:prstClr val="white"/>
                  </a:solidFill>
                  <a:latin typeface="Times New Roman" panose="02020603050405020304" pitchFamily="18" charset="0"/>
                  <a:ea typeface="微软雅黑"/>
                  <a:cs typeface="Times New Roman" panose="02020603050405020304" pitchFamily="18" charset="0"/>
                </a:rPr>
                <a:t>MOV AL,[3100H]</a:t>
              </a:r>
              <a:endParaRPr lang="en-US" altLang="zh-CN" sz="28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2" name="组合 11">
            <a:extLst>
              <a:ext uri="{FF2B5EF4-FFF2-40B4-BE49-F238E27FC236}">
                <a16:creationId xmlns:a16="http://schemas.microsoft.com/office/drawing/2014/main" id="{F04988C0-0111-439C-8590-3F4DEBDC63DC}"/>
              </a:ext>
            </a:extLst>
          </p:cNvPr>
          <p:cNvGrpSpPr/>
          <p:nvPr/>
        </p:nvGrpSpPr>
        <p:grpSpPr>
          <a:xfrm>
            <a:off x="4616796" y="674392"/>
            <a:ext cx="3625157" cy="474140"/>
            <a:chOff x="5202512" y="837929"/>
            <a:chExt cx="2453727" cy="474140"/>
          </a:xfrm>
        </p:grpSpPr>
        <p:cxnSp>
          <p:nvCxnSpPr>
            <p:cNvPr id="13" name="íślíḋè-Straight Connector 13">
              <a:extLst>
                <a:ext uri="{FF2B5EF4-FFF2-40B4-BE49-F238E27FC236}">
                  <a16:creationId xmlns:a16="http://schemas.microsoft.com/office/drawing/2014/main" id="{B19AB714-C4E7-45E2-B678-BD7021C0B292}"/>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A50DA514-D881-41DB-A1B2-F359098027E4}"/>
                </a:ext>
              </a:extLst>
            </p:cNvPr>
            <p:cNvSpPr/>
            <p:nvPr/>
          </p:nvSpPr>
          <p:spPr>
            <a:xfrm>
              <a:off x="5846074" y="837929"/>
              <a:ext cx="1166604"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操作数寻址</a:t>
              </a:r>
            </a:p>
          </p:txBody>
        </p:sp>
      </p:grpSp>
    </p:spTree>
    <p:extLst>
      <p:ext uri="{BB962C8B-B14F-4D97-AF65-F5344CB8AC3E}">
        <p14:creationId xmlns:p14="http://schemas.microsoft.com/office/powerpoint/2010/main" val="228987291"/>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617978" y="1523288"/>
            <a:ext cx="2231856" cy="508863"/>
            <a:chOff x="1420106" y="1402730"/>
            <a:chExt cx="2231856" cy="508863"/>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568650" y="828281"/>
              <a:ext cx="508862" cy="165776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53957" y="1402731"/>
              <a:ext cx="159800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间接寻址</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id="{A2C57A0D-0707-41A0-98AF-CC5988247A48}"/>
              </a:ext>
            </a:extLst>
          </p:cNvPr>
          <p:cNvSpPr txBox="1"/>
          <p:nvPr/>
        </p:nvSpPr>
        <p:spPr>
          <a:xfrm>
            <a:off x="1122033" y="2176165"/>
            <a:ext cx="10779949" cy="2056990"/>
          </a:xfrm>
          <a:prstGeom prst="rect">
            <a:avLst/>
          </a:prstGeom>
          <a:noFill/>
        </p:spPr>
        <p:txBody>
          <a:bodyPr wrap="square" lIns="86376" tIns="43188" rIns="86376" bIns="43188" rtlCol="0">
            <a:spAutoFit/>
          </a:bodyPr>
          <a:lstStyle/>
          <a:p>
            <a:pPr algn="just"/>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间接寻址是相对直接寻址而言的，在间接寻址的情况下，</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指令地址字段中的形式地址不是操作数的真正地址，而是操作数地址的指示器</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，或者说此形式地址单元的内容才是操作数的有效地址。</a:t>
            </a:r>
          </a:p>
        </p:txBody>
      </p:sp>
      <p:sp>
        <p:nvSpPr>
          <p:cNvPr id="24" name="íṡľíḍè-Rectangle 17">
            <a:extLst>
              <a:ext uri="{FF2B5EF4-FFF2-40B4-BE49-F238E27FC236}">
                <a16:creationId xmlns:a16="http://schemas.microsoft.com/office/drawing/2014/main" id="{DC979E08-D89A-4103-A6A7-7A9B249DB8ED}"/>
              </a:ext>
            </a:extLst>
          </p:cNvPr>
          <p:cNvSpPr/>
          <p:nvPr/>
        </p:nvSpPr>
        <p:spPr>
          <a:xfrm>
            <a:off x="2468935" y="4368517"/>
            <a:ext cx="5976664" cy="1530365"/>
          </a:xfrm>
          <a:prstGeom prst="wedgeRoundRectCallout">
            <a:avLst>
              <a:gd name="adj1" fmla="val 38350"/>
              <a:gd name="adj2" fmla="val -93008"/>
              <a:gd name="adj3" fmla="val 16667"/>
            </a:avLst>
          </a:prstGeom>
          <a:solidFill>
            <a:srgbClr val="0050A3"/>
          </a:solidFill>
          <a:ln w="38100" cap="flat" cmpd="sng" algn="ctr">
            <a:noFill/>
            <a:prstDash val="solid"/>
            <a:miter lim="800000"/>
          </a:ln>
          <a:effectLst/>
        </p:spPr>
        <p:txBody>
          <a:bodyPr anchor="ctr"/>
          <a:lstStyle/>
          <a:p>
            <a:pPr lvl="0" algn="ctr" fontAlgn="auto">
              <a:spcBef>
                <a:spcPts val="0"/>
              </a:spcBef>
              <a:spcAft>
                <a:spcPts val="0"/>
              </a:spcAft>
              <a:defRPr/>
            </a:pPr>
            <a:r>
              <a:rPr lang="zh-CN" altLang="en-US" sz="2800" kern="0" dirty="0">
                <a:solidFill>
                  <a:prstClr val="white"/>
                </a:solidFill>
                <a:latin typeface="Times New Roman" panose="02020603050405020304" pitchFamily="18" charset="0"/>
                <a:ea typeface="微软雅黑"/>
                <a:cs typeface="Times New Roman" panose="02020603050405020304" pitchFamily="18" charset="0"/>
              </a:rPr>
              <a:t>如：</a:t>
            </a:r>
            <a:r>
              <a:rPr lang="en-US" altLang="zh-CN" sz="2800" kern="0" dirty="0">
                <a:solidFill>
                  <a:prstClr val="white"/>
                </a:solidFill>
                <a:latin typeface="Times New Roman" panose="02020603050405020304" pitchFamily="18" charset="0"/>
                <a:ea typeface="微软雅黑"/>
                <a:cs typeface="Times New Roman" panose="02020603050405020304" pitchFamily="18" charset="0"/>
              </a:rPr>
              <a:t>MOV [BX], 12H</a:t>
            </a:r>
          </a:p>
          <a:p>
            <a:pPr lvl="0" fontAlgn="auto">
              <a:spcBef>
                <a:spcPts val="0"/>
              </a:spcBef>
              <a:spcAft>
                <a:spcPts val="0"/>
              </a:spcAft>
              <a:defRPr/>
            </a:pP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这是一种寄存器间接寻址，</a:t>
            </a: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BX</a:t>
            </a: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寄存器存操作数的偏移地址，操作数的物理地址应该是</a:t>
            </a: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DS:BX</a:t>
            </a: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。表示将</a:t>
            </a: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12H</a:t>
            </a: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这个数据存储到</a:t>
            </a: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DS:BX</a:t>
            </a: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中。</a:t>
            </a:r>
            <a:endPar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 name="图片 9">
            <a:extLst>
              <a:ext uri="{FF2B5EF4-FFF2-40B4-BE49-F238E27FC236}">
                <a16:creationId xmlns:a16="http://schemas.microsoft.com/office/drawing/2014/main" id="{4AF3F44D-BB7A-4181-AEBD-D7B53C8450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2769" y="3656656"/>
            <a:ext cx="2314092" cy="2242226"/>
          </a:xfrm>
          <a:prstGeom prst="rect">
            <a:avLst/>
          </a:prstGeom>
        </p:spPr>
      </p:pic>
      <p:grpSp>
        <p:nvGrpSpPr>
          <p:cNvPr id="11" name="组合 10">
            <a:extLst>
              <a:ext uri="{FF2B5EF4-FFF2-40B4-BE49-F238E27FC236}">
                <a16:creationId xmlns:a16="http://schemas.microsoft.com/office/drawing/2014/main" id="{1C656990-FE6A-47B5-9F9B-0ED019D00278}"/>
              </a:ext>
            </a:extLst>
          </p:cNvPr>
          <p:cNvGrpSpPr/>
          <p:nvPr/>
        </p:nvGrpSpPr>
        <p:grpSpPr>
          <a:xfrm>
            <a:off x="4616796" y="674392"/>
            <a:ext cx="3625157" cy="474140"/>
            <a:chOff x="5202512" y="837929"/>
            <a:chExt cx="2453727" cy="474140"/>
          </a:xfrm>
        </p:grpSpPr>
        <p:cxnSp>
          <p:nvCxnSpPr>
            <p:cNvPr id="12" name="íślíḋè-Straight Connector 13">
              <a:extLst>
                <a:ext uri="{FF2B5EF4-FFF2-40B4-BE49-F238E27FC236}">
                  <a16:creationId xmlns:a16="http://schemas.microsoft.com/office/drawing/2014/main" id="{97F6BD17-68BB-4E02-95BF-797646372907}"/>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61EE1705-7FED-415E-B01D-A82AD20E5580}"/>
                </a:ext>
              </a:extLst>
            </p:cNvPr>
            <p:cNvSpPr/>
            <p:nvPr/>
          </p:nvSpPr>
          <p:spPr>
            <a:xfrm>
              <a:off x="5846074" y="837929"/>
              <a:ext cx="1166604"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操作数寻址</a:t>
              </a:r>
            </a:p>
          </p:txBody>
        </p:sp>
      </p:grpSp>
      <p:sp>
        <p:nvSpPr>
          <p:cNvPr id="14" name="矩形 13">
            <a:extLst>
              <a:ext uri="{FF2B5EF4-FFF2-40B4-BE49-F238E27FC236}">
                <a16:creationId xmlns:a16="http://schemas.microsoft.com/office/drawing/2014/main" id="{A4CDAA21-A6E3-4A9C-860E-B07E246C3491}"/>
              </a:ext>
            </a:extLst>
          </p:cNvPr>
          <p:cNvSpPr/>
          <p:nvPr/>
        </p:nvSpPr>
        <p:spPr>
          <a:xfrm>
            <a:off x="1345416" y="5920581"/>
            <a:ext cx="10333182" cy="830997"/>
          </a:xfrm>
          <a:prstGeom prst="rect">
            <a:avLst/>
          </a:prstGeom>
        </p:spPr>
        <p:txBody>
          <a:bodyPr wrap="square">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如果操作数存放在寄存器中，通过指定寄存器来获取数据，则称为</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寄存器寻址</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。如：</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MOV BX, 12H</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表示将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12H</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这个数据存储到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BX</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寄存器中。</a:t>
            </a:r>
          </a:p>
        </p:txBody>
      </p:sp>
    </p:spTree>
    <p:extLst>
      <p:ext uri="{BB962C8B-B14F-4D97-AF65-F5344CB8AC3E}">
        <p14:creationId xmlns:p14="http://schemas.microsoft.com/office/powerpoint/2010/main" val="2110940501"/>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par>
                          <p:cTn id="17" fill="hold">
                            <p:stCondLst>
                              <p:cond delay="1500"/>
                            </p:stCondLst>
                            <p:childTnLst>
                              <p:par>
                                <p:cTn id="18" presetID="2" presetClass="entr" presetSubtype="8" decel="6000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fill="hold"/>
                                        <p:tgtEl>
                                          <p:spTgt spid="24"/>
                                        </p:tgtEl>
                                        <p:attrNameLst>
                                          <p:attrName>ppt_x</p:attrName>
                                        </p:attrNameLst>
                                      </p:cBhvr>
                                      <p:tavLst>
                                        <p:tav tm="0">
                                          <p:val>
                                            <p:strVal val="0-#ppt_w/2"/>
                                          </p:val>
                                        </p:tav>
                                        <p:tav tm="100000">
                                          <p:val>
                                            <p:strVal val="#ppt_x"/>
                                          </p:val>
                                        </p:tav>
                                      </p:tavLst>
                                    </p:anim>
                                    <p:anim calcmode="lin" valueType="num">
                                      <p:cBhvr additive="base">
                                        <p:cTn id="21" dur="500" fill="hold"/>
                                        <p:tgtEl>
                                          <p:spTgt spid="24"/>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2" decel="6000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linds(horizontal)">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4" grpId="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617978" y="1523288"/>
            <a:ext cx="2231856" cy="508863"/>
            <a:chOff x="1420106" y="1402730"/>
            <a:chExt cx="2231856" cy="508863"/>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568650" y="828281"/>
              <a:ext cx="508862" cy="165776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53957" y="1402731"/>
              <a:ext cx="159800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相对寻址</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id="{A2C57A0D-0707-41A0-98AF-CC5988247A48}"/>
              </a:ext>
            </a:extLst>
          </p:cNvPr>
          <p:cNvSpPr txBox="1"/>
          <p:nvPr/>
        </p:nvSpPr>
        <p:spPr>
          <a:xfrm>
            <a:off x="1122033" y="2176165"/>
            <a:ext cx="10779949" cy="1072105"/>
          </a:xfrm>
          <a:prstGeom prst="rect">
            <a:avLst/>
          </a:prstGeom>
          <a:noFill/>
        </p:spPr>
        <p:txBody>
          <a:bodyPr wrap="square" lIns="86376" tIns="43188" rIns="86376" bIns="43188" rtlCol="0">
            <a:spAutoFit/>
          </a:bodyPr>
          <a:lstStyle/>
          <a:p>
            <a:pPr algn="just"/>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操作数的有效地址是一个基址寄存器（</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BX, BP</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）或变址寄存器（</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SI, DI</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）的值加上指令中给定的偏移量之和。</a:t>
            </a:r>
          </a:p>
        </p:txBody>
      </p:sp>
      <p:sp>
        <p:nvSpPr>
          <p:cNvPr id="24" name="íṡľíḍè-Rectangle 17">
            <a:extLst>
              <a:ext uri="{FF2B5EF4-FFF2-40B4-BE49-F238E27FC236}">
                <a16:creationId xmlns:a16="http://schemas.microsoft.com/office/drawing/2014/main" id="{DC979E08-D89A-4103-A6A7-7A9B249DB8ED}"/>
              </a:ext>
            </a:extLst>
          </p:cNvPr>
          <p:cNvSpPr/>
          <p:nvPr/>
        </p:nvSpPr>
        <p:spPr>
          <a:xfrm>
            <a:off x="2817200" y="4040718"/>
            <a:ext cx="6060448" cy="1327481"/>
          </a:xfrm>
          <a:prstGeom prst="wedgeRoundRectCallout">
            <a:avLst>
              <a:gd name="adj1" fmla="val 38350"/>
              <a:gd name="adj2" fmla="val -93008"/>
              <a:gd name="adj3" fmla="val 16667"/>
            </a:avLst>
          </a:prstGeom>
          <a:solidFill>
            <a:srgbClr val="0050A3"/>
          </a:solidFill>
          <a:ln w="38100" cap="flat" cmpd="sng" algn="ctr">
            <a:noFill/>
            <a:prstDash val="solid"/>
            <a:miter lim="800000"/>
          </a:ln>
          <a:effectLst/>
        </p:spPr>
        <p:txBody>
          <a:bodyPr anchor="ctr"/>
          <a:lstStyle/>
          <a:p>
            <a:pPr lvl="0" algn="ctr" fontAlgn="auto">
              <a:spcBef>
                <a:spcPts val="0"/>
              </a:spcBef>
              <a:spcAft>
                <a:spcPts val="0"/>
              </a:spcAft>
              <a:defRPr/>
            </a:pPr>
            <a:r>
              <a:rPr lang="zh-CN" altLang="en-US" sz="2800" kern="0" dirty="0">
                <a:solidFill>
                  <a:prstClr val="white"/>
                </a:solidFill>
                <a:latin typeface="Times New Roman" panose="02020603050405020304" pitchFamily="18" charset="0"/>
                <a:ea typeface="微软雅黑"/>
                <a:cs typeface="Times New Roman" panose="02020603050405020304" pitchFamily="18" charset="0"/>
              </a:rPr>
              <a:t>如：</a:t>
            </a:r>
            <a:r>
              <a:rPr lang="en-US" altLang="zh-CN" sz="2800" kern="0" dirty="0">
                <a:solidFill>
                  <a:prstClr val="white"/>
                </a:solidFill>
                <a:latin typeface="Times New Roman" panose="02020603050405020304" pitchFamily="18" charset="0"/>
                <a:ea typeface="微软雅黑"/>
                <a:cs typeface="Times New Roman" panose="02020603050405020304" pitchFamily="18" charset="0"/>
              </a:rPr>
              <a:t>MOV AX, [DI + 1234H]</a:t>
            </a:r>
          </a:p>
          <a:p>
            <a:pPr lvl="0" fontAlgn="auto">
              <a:spcBef>
                <a:spcPts val="0"/>
              </a:spcBef>
              <a:spcAft>
                <a:spcPts val="0"/>
              </a:spcAft>
              <a:defRPr/>
            </a:pPr>
            <a:r>
              <a:rPr lang="zh-CN" altLang="en-US" sz="2400" kern="0" dirty="0">
                <a:solidFill>
                  <a:prstClr val="white"/>
                </a:solidFill>
                <a:latin typeface="Times New Roman" panose="02020603050405020304" pitchFamily="18" charset="0"/>
                <a:ea typeface="微软雅黑"/>
                <a:cs typeface="Times New Roman" panose="02020603050405020304" pitchFamily="18" charset="0"/>
              </a:rPr>
              <a:t>操作数的物理地址应该是</a:t>
            </a:r>
            <a:r>
              <a:rPr lang="en-US" altLang="zh-CN" sz="2400" kern="0" dirty="0">
                <a:solidFill>
                  <a:prstClr val="white"/>
                </a:solidFill>
                <a:latin typeface="Times New Roman" panose="02020603050405020304" pitchFamily="18" charset="0"/>
                <a:ea typeface="微软雅黑"/>
                <a:cs typeface="Times New Roman" panose="02020603050405020304" pitchFamily="18" charset="0"/>
              </a:rPr>
              <a:t>DS: DI + 1234H</a:t>
            </a:r>
            <a:r>
              <a:rPr lang="zh-CN" altLang="en-US" kern="0" dirty="0">
                <a:solidFill>
                  <a:prstClr val="white"/>
                </a:solidFill>
                <a:latin typeface="Times New Roman" panose="02020603050405020304" pitchFamily="18" charset="0"/>
                <a:ea typeface="微软雅黑"/>
                <a:cs typeface="Times New Roman" panose="02020603050405020304" pitchFamily="18" charset="0"/>
              </a:rPr>
              <a:t>。</a:t>
            </a:r>
            <a:endParaRPr lang="en-US" altLang="zh-CN"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 name="图片 9">
            <a:extLst>
              <a:ext uri="{FF2B5EF4-FFF2-40B4-BE49-F238E27FC236}">
                <a16:creationId xmlns:a16="http://schemas.microsoft.com/office/drawing/2014/main" id="{4AF3F44D-BB7A-4181-AEBD-D7B53C8450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2769" y="3656656"/>
            <a:ext cx="2314092" cy="2242226"/>
          </a:xfrm>
          <a:prstGeom prst="rect">
            <a:avLst/>
          </a:prstGeom>
        </p:spPr>
      </p:pic>
      <p:grpSp>
        <p:nvGrpSpPr>
          <p:cNvPr id="11" name="组合 10">
            <a:extLst>
              <a:ext uri="{FF2B5EF4-FFF2-40B4-BE49-F238E27FC236}">
                <a16:creationId xmlns:a16="http://schemas.microsoft.com/office/drawing/2014/main" id="{1C656990-FE6A-47B5-9F9B-0ED019D00278}"/>
              </a:ext>
            </a:extLst>
          </p:cNvPr>
          <p:cNvGrpSpPr/>
          <p:nvPr/>
        </p:nvGrpSpPr>
        <p:grpSpPr>
          <a:xfrm>
            <a:off x="4616796" y="674392"/>
            <a:ext cx="3625157" cy="474140"/>
            <a:chOff x="5202512" y="837929"/>
            <a:chExt cx="2453727" cy="474140"/>
          </a:xfrm>
        </p:grpSpPr>
        <p:cxnSp>
          <p:nvCxnSpPr>
            <p:cNvPr id="12" name="íślíḋè-Straight Connector 13">
              <a:extLst>
                <a:ext uri="{FF2B5EF4-FFF2-40B4-BE49-F238E27FC236}">
                  <a16:creationId xmlns:a16="http://schemas.microsoft.com/office/drawing/2014/main" id="{97F6BD17-68BB-4E02-95BF-797646372907}"/>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61EE1705-7FED-415E-B01D-A82AD20E5580}"/>
                </a:ext>
              </a:extLst>
            </p:cNvPr>
            <p:cNvSpPr/>
            <p:nvPr/>
          </p:nvSpPr>
          <p:spPr>
            <a:xfrm>
              <a:off x="5846074" y="837929"/>
              <a:ext cx="1166604"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操作数寻址</a:t>
              </a:r>
            </a:p>
          </p:txBody>
        </p:sp>
      </p:grpSp>
      <p:sp>
        <p:nvSpPr>
          <p:cNvPr id="14" name="矩形 13">
            <a:extLst>
              <a:ext uri="{FF2B5EF4-FFF2-40B4-BE49-F238E27FC236}">
                <a16:creationId xmlns:a16="http://schemas.microsoft.com/office/drawing/2014/main" id="{A4CDAA21-A6E3-4A9C-860E-B07E246C3491}"/>
              </a:ext>
            </a:extLst>
          </p:cNvPr>
          <p:cNvSpPr/>
          <p:nvPr/>
        </p:nvSpPr>
        <p:spPr>
          <a:xfrm>
            <a:off x="1262783" y="5929814"/>
            <a:ext cx="10333182" cy="461665"/>
          </a:xfrm>
          <a:prstGeom prst="rect">
            <a:avLst/>
          </a:prstGeom>
        </p:spPr>
        <p:txBody>
          <a:bodyPr wrap="square">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与间接寻址相比，可以认为</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相对寻址是在间接寻址基础上，增加了偏移量</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3510643592"/>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par>
                          <p:cTn id="17" fill="hold">
                            <p:stCondLst>
                              <p:cond delay="1500"/>
                            </p:stCondLst>
                            <p:childTnLst>
                              <p:par>
                                <p:cTn id="18" presetID="2" presetClass="entr" presetSubtype="8" decel="6000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fill="hold"/>
                                        <p:tgtEl>
                                          <p:spTgt spid="24"/>
                                        </p:tgtEl>
                                        <p:attrNameLst>
                                          <p:attrName>ppt_x</p:attrName>
                                        </p:attrNameLst>
                                      </p:cBhvr>
                                      <p:tavLst>
                                        <p:tav tm="0">
                                          <p:val>
                                            <p:strVal val="0-#ppt_w/2"/>
                                          </p:val>
                                        </p:tav>
                                        <p:tav tm="100000">
                                          <p:val>
                                            <p:strVal val="#ppt_x"/>
                                          </p:val>
                                        </p:tav>
                                      </p:tavLst>
                                    </p:anim>
                                    <p:anim calcmode="lin" valueType="num">
                                      <p:cBhvr additive="base">
                                        <p:cTn id="21" dur="500" fill="hold"/>
                                        <p:tgtEl>
                                          <p:spTgt spid="24"/>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2" decel="6000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linds(horizontal)">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4" grpId="0" animBg="1"/>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812751" y="1600101"/>
            <a:ext cx="3024336" cy="508861"/>
            <a:chOff x="1420106" y="1402730"/>
            <a:chExt cx="3024336"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892884" y="504047"/>
              <a:ext cx="508860" cy="230622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53957" y="1402731"/>
              <a:ext cx="239048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基址变址寻址</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id="{A2C57A0D-0707-41A0-98AF-CC5988247A48}"/>
              </a:ext>
            </a:extLst>
          </p:cNvPr>
          <p:cNvSpPr txBox="1"/>
          <p:nvPr/>
        </p:nvSpPr>
        <p:spPr>
          <a:xfrm>
            <a:off x="1316807" y="2252978"/>
            <a:ext cx="10801200" cy="1072105"/>
          </a:xfrm>
          <a:prstGeom prst="rect">
            <a:avLst/>
          </a:prstGeom>
          <a:noFill/>
        </p:spPr>
        <p:txBody>
          <a:bodyPr wrap="square" lIns="86376" tIns="43188" rIns="86376" bIns="43188" rtlCol="0">
            <a:spAutoFit/>
          </a:body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将基址寄存器的内容，加上变址寄存器的内容而形成操作数的有效地址。</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5" name="组合 4">
            <a:extLst>
              <a:ext uri="{FF2B5EF4-FFF2-40B4-BE49-F238E27FC236}">
                <a16:creationId xmlns:a16="http://schemas.microsoft.com/office/drawing/2014/main" id="{639EC9A4-CA56-4D55-B4BB-A0F74B107B77}"/>
              </a:ext>
            </a:extLst>
          </p:cNvPr>
          <p:cNvGrpSpPr/>
          <p:nvPr/>
        </p:nvGrpSpPr>
        <p:grpSpPr>
          <a:xfrm>
            <a:off x="4722401" y="3616325"/>
            <a:ext cx="5137500" cy="1944216"/>
            <a:chOff x="5565278" y="3616325"/>
            <a:chExt cx="5137500" cy="2827941"/>
          </a:xfrm>
        </p:grpSpPr>
        <p:sp>
          <p:nvSpPr>
            <p:cNvPr id="4" name="思想气泡: 云 3">
              <a:extLst>
                <a:ext uri="{FF2B5EF4-FFF2-40B4-BE49-F238E27FC236}">
                  <a16:creationId xmlns:a16="http://schemas.microsoft.com/office/drawing/2014/main" id="{C7BB4A50-DF49-465B-91E6-9D6733007837}"/>
                </a:ext>
              </a:extLst>
            </p:cNvPr>
            <p:cNvSpPr/>
            <p:nvPr/>
          </p:nvSpPr>
          <p:spPr>
            <a:xfrm>
              <a:off x="5565278" y="3616325"/>
              <a:ext cx="5137499" cy="2827941"/>
            </a:xfrm>
            <a:prstGeom prst="cloudCallout">
              <a:avLst>
                <a:gd name="adj1" fmla="val -66517"/>
                <a:gd name="adj2" fmla="val -55797"/>
              </a:avLst>
            </a:prstGeom>
            <a:solidFill>
              <a:srgbClr val="109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 name="矩形 2">
              <a:extLst>
                <a:ext uri="{FF2B5EF4-FFF2-40B4-BE49-F238E27FC236}">
                  <a16:creationId xmlns:a16="http://schemas.microsoft.com/office/drawing/2014/main" id="{5D3BF712-E57B-44C7-8A8B-28B4B4D4666B}"/>
                </a:ext>
              </a:extLst>
            </p:cNvPr>
            <p:cNvSpPr/>
            <p:nvPr/>
          </p:nvSpPr>
          <p:spPr>
            <a:xfrm>
              <a:off x="5781303" y="4727454"/>
              <a:ext cx="4921475" cy="523220"/>
            </a:xfrm>
            <a:prstGeom prst="rect">
              <a:avLst/>
            </a:prstGeom>
          </p:spPr>
          <p:txBody>
            <a:bodyPr wrap="none">
              <a:spAutoFit/>
            </a:body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如：</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MOV EAX, [EBX+ESI]</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grpSp>
        <p:nvGrpSpPr>
          <p:cNvPr id="11" name="组合 10">
            <a:extLst>
              <a:ext uri="{FF2B5EF4-FFF2-40B4-BE49-F238E27FC236}">
                <a16:creationId xmlns:a16="http://schemas.microsoft.com/office/drawing/2014/main" id="{0D8B61E1-4F4B-4820-980B-F66EB8DF72A5}"/>
              </a:ext>
            </a:extLst>
          </p:cNvPr>
          <p:cNvGrpSpPr/>
          <p:nvPr/>
        </p:nvGrpSpPr>
        <p:grpSpPr>
          <a:xfrm>
            <a:off x="4616796" y="674392"/>
            <a:ext cx="3625157" cy="474140"/>
            <a:chOff x="5202512" y="837929"/>
            <a:chExt cx="2453727" cy="474140"/>
          </a:xfrm>
        </p:grpSpPr>
        <p:cxnSp>
          <p:nvCxnSpPr>
            <p:cNvPr id="12" name="íślíḋè-Straight Connector 13">
              <a:extLst>
                <a:ext uri="{FF2B5EF4-FFF2-40B4-BE49-F238E27FC236}">
                  <a16:creationId xmlns:a16="http://schemas.microsoft.com/office/drawing/2014/main" id="{ABBB2EBB-CF24-4403-A480-27B4C37150A6}"/>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9E4224CA-856F-47DF-BBD4-221F602411CC}"/>
                </a:ext>
              </a:extLst>
            </p:cNvPr>
            <p:cNvSpPr/>
            <p:nvPr/>
          </p:nvSpPr>
          <p:spPr>
            <a:xfrm>
              <a:off x="5846074" y="837929"/>
              <a:ext cx="1166604"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操作数寻址</a:t>
              </a:r>
            </a:p>
          </p:txBody>
        </p:sp>
      </p:grpSp>
      <p:sp>
        <p:nvSpPr>
          <p:cNvPr id="14" name="矩形 13">
            <a:extLst>
              <a:ext uri="{FF2B5EF4-FFF2-40B4-BE49-F238E27FC236}">
                <a16:creationId xmlns:a16="http://schemas.microsoft.com/office/drawing/2014/main" id="{C81E339D-E69B-4EBA-9A16-15EA717339FE}"/>
              </a:ext>
            </a:extLst>
          </p:cNvPr>
          <p:cNvSpPr/>
          <p:nvPr/>
        </p:nvSpPr>
        <p:spPr>
          <a:xfrm>
            <a:off x="3044999" y="5913678"/>
            <a:ext cx="8034533" cy="461665"/>
          </a:xfrm>
          <a:prstGeom prst="rect">
            <a:avLst/>
          </a:prstGeom>
        </p:spPr>
        <p:txBody>
          <a:bodyPr wrap="square">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也可以写成</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MOV EAX, [BX][SI]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或</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MOV EAX, [SI][BX]</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90518447"/>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812750" y="1600101"/>
            <a:ext cx="3672410" cy="878192"/>
            <a:chOff x="1420105" y="1402730"/>
            <a:chExt cx="3024337" cy="87819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892884" y="504047"/>
              <a:ext cx="508860" cy="230622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2"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53957" y="1402731"/>
              <a:ext cx="2390485" cy="878191"/>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相对基址变址寻址</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id="{A2C57A0D-0707-41A0-98AF-CC5988247A48}"/>
              </a:ext>
            </a:extLst>
          </p:cNvPr>
          <p:cNvSpPr txBox="1"/>
          <p:nvPr/>
        </p:nvSpPr>
        <p:spPr>
          <a:xfrm>
            <a:off x="1316807" y="2252978"/>
            <a:ext cx="10801200" cy="579662"/>
          </a:xfrm>
          <a:prstGeom prst="rect">
            <a:avLst/>
          </a:prstGeom>
          <a:noFill/>
        </p:spPr>
        <p:txBody>
          <a:bodyPr wrap="square" lIns="86376" tIns="43188" rIns="86376" bIns="43188" rtlCol="0">
            <a:spAutoFit/>
          </a:body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在基址变址寻址方式融合相对寻址方式，即增加偏移量</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5" name="组合 4">
            <a:extLst>
              <a:ext uri="{FF2B5EF4-FFF2-40B4-BE49-F238E27FC236}">
                <a16:creationId xmlns:a16="http://schemas.microsoft.com/office/drawing/2014/main" id="{639EC9A4-CA56-4D55-B4BB-A0F74B107B77}"/>
              </a:ext>
            </a:extLst>
          </p:cNvPr>
          <p:cNvGrpSpPr/>
          <p:nvPr/>
        </p:nvGrpSpPr>
        <p:grpSpPr>
          <a:xfrm>
            <a:off x="4012534" y="3485516"/>
            <a:ext cx="6099462" cy="1944216"/>
            <a:chOff x="4855411" y="3426058"/>
            <a:chExt cx="6099462" cy="2827941"/>
          </a:xfrm>
        </p:grpSpPr>
        <p:sp>
          <p:nvSpPr>
            <p:cNvPr id="4" name="思想气泡: 云 3">
              <a:extLst>
                <a:ext uri="{FF2B5EF4-FFF2-40B4-BE49-F238E27FC236}">
                  <a16:creationId xmlns:a16="http://schemas.microsoft.com/office/drawing/2014/main" id="{C7BB4A50-DF49-465B-91E6-9D6733007837}"/>
                </a:ext>
              </a:extLst>
            </p:cNvPr>
            <p:cNvSpPr/>
            <p:nvPr/>
          </p:nvSpPr>
          <p:spPr>
            <a:xfrm>
              <a:off x="4855411" y="3426058"/>
              <a:ext cx="6099462" cy="2827941"/>
            </a:xfrm>
            <a:prstGeom prst="cloudCallout">
              <a:avLst>
                <a:gd name="adj1" fmla="val -66517"/>
                <a:gd name="adj2" fmla="val -55797"/>
              </a:avLst>
            </a:prstGeom>
            <a:solidFill>
              <a:srgbClr val="109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 name="矩形 2">
              <a:extLst>
                <a:ext uri="{FF2B5EF4-FFF2-40B4-BE49-F238E27FC236}">
                  <a16:creationId xmlns:a16="http://schemas.microsoft.com/office/drawing/2014/main" id="{5D3BF712-E57B-44C7-8A8B-28B4B4D4666B}"/>
                </a:ext>
              </a:extLst>
            </p:cNvPr>
            <p:cNvSpPr/>
            <p:nvPr/>
          </p:nvSpPr>
          <p:spPr>
            <a:xfrm>
              <a:off x="5190218" y="4400855"/>
              <a:ext cx="5764655" cy="761045"/>
            </a:xfrm>
            <a:prstGeom prst="rect">
              <a:avLst/>
            </a:prstGeom>
          </p:spPr>
          <p:txBody>
            <a:bodyPr wrap="none">
              <a:spAutoFit/>
            </a:body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如：</a:t>
              </a:r>
              <a:r>
                <a:rPr lang="pt-BR"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MOV EAX, [EBX+ESI+1000H]</a:t>
              </a:r>
              <a:endPar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1" name="组合 10">
            <a:extLst>
              <a:ext uri="{FF2B5EF4-FFF2-40B4-BE49-F238E27FC236}">
                <a16:creationId xmlns:a16="http://schemas.microsoft.com/office/drawing/2014/main" id="{0D8B61E1-4F4B-4820-980B-F66EB8DF72A5}"/>
              </a:ext>
            </a:extLst>
          </p:cNvPr>
          <p:cNvGrpSpPr/>
          <p:nvPr/>
        </p:nvGrpSpPr>
        <p:grpSpPr>
          <a:xfrm>
            <a:off x="4616796" y="674392"/>
            <a:ext cx="3625157" cy="474140"/>
            <a:chOff x="5202512" y="837929"/>
            <a:chExt cx="2453727" cy="474140"/>
          </a:xfrm>
        </p:grpSpPr>
        <p:cxnSp>
          <p:nvCxnSpPr>
            <p:cNvPr id="12" name="íślíḋè-Straight Connector 13">
              <a:extLst>
                <a:ext uri="{FF2B5EF4-FFF2-40B4-BE49-F238E27FC236}">
                  <a16:creationId xmlns:a16="http://schemas.microsoft.com/office/drawing/2014/main" id="{ABBB2EBB-CF24-4403-A480-27B4C37150A6}"/>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9E4224CA-856F-47DF-BBD4-221F602411CC}"/>
                </a:ext>
              </a:extLst>
            </p:cNvPr>
            <p:cNvSpPr/>
            <p:nvPr/>
          </p:nvSpPr>
          <p:spPr>
            <a:xfrm>
              <a:off x="5846074" y="837929"/>
              <a:ext cx="1166604"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操作数寻址</a:t>
              </a:r>
            </a:p>
          </p:txBody>
        </p:sp>
      </p:grpSp>
      <p:sp>
        <p:nvSpPr>
          <p:cNvPr id="14" name="矩形 13">
            <a:extLst>
              <a:ext uri="{FF2B5EF4-FFF2-40B4-BE49-F238E27FC236}">
                <a16:creationId xmlns:a16="http://schemas.microsoft.com/office/drawing/2014/main" id="{C81E339D-E69B-4EBA-9A16-15EA717339FE}"/>
              </a:ext>
            </a:extLst>
          </p:cNvPr>
          <p:cNvSpPr/>
          <p:nvPr/>
        </p:nvSpPr>
        <p:spPr>
          <a:xfrm>
            <a:off x="4241420" y="5851775"/>
            <a:ext cx="6099462" cy="461665"/>
          </a:xfrm>
          <a:prstGeom prst="rect">
            <a:avLst/>
          </a:prstGeom>
        </p:spPr>
        <p:txBody>
          <a:bodyPr wrap="square">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也可以写成</a:t>
            </a:r>
            <a:r>
              <a:rPr lang="pt-BR"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MOV EAX, 1000H [BX][SI]</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11981226"/>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íṡľíḍè-Rectangle 17">
            <a:extLst>
              <a:ext uri="{FF2B5EF4-FFF2-40B4-BE49-F238E27FC236}">
                <a16:creationId xmlns:a16="http://schemas.microsoft.com/office/drawing/2014/main" id="{95947858-2762-4BDD-87C5-A75A77F7048B}"/>
              </a:ext>
            </a:extLst>
          </p:cNvPr>
          <p:cNvSpPr/>
          <p:nvPr/>
        </p:nvSpPr>
        <p:spPr>
          <a:xfrm>
            <a:off x="1316807" y="2067705"/>
            <a:ext cx="6732748"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Arial"/>
                <a:ea typeface="微软雅黑"/>
              </a:rPr>
              <a:t>例  </a:t>
            </a:r>
            <a:r>
              <a:rPr lang="en-US" altLang="zh-CN" sz="2400" b="1" kern="0" dirty="0">
                <a:solidFill>
                  <a:prstClr val="white"/>
                </a:solidFill>
                <a:latin typeface="Arial"/>
                <a:ea typeface="微软雅黑"/>
              </a:rPr>
              <a:t>CPU</a:t>
            </a:r>
            <a:r>
              <a:rPr lang="zh-CN" altLang="en-US" sz="2400" b="1" kern="0" dirty="0">
                <a:solidFill>
                  <a:prstClr val="white"/>
                </a:solidFill>
                <a:latin typeface="Arial"/>
                <a:ea typeface="微软雅黑"/>
              </a:rPr>
              <a:t>内部寄存器和存储器之间的数据传送</a:t>
            </a:r>
            <a:endParaRPr kumimoji="0" sz="2400" b="1" i="0" u="none" strike="noStrike" kern="0" cap="none" spc="0" normalizeH="0" baseline="0" noProof="0" dirty="0">
              <a:ln>
                <a:noFill/>
              </a:ln>
              <a:solidFill>
                <a:prstClr val="white"/>
              </a:solidFill>
              <a:effectLst/>
              <a:uLnTx/>
              <a:uFillTx/>
              <a:latin typeface="Arial"/>
              <a:ea typeface="微软雅黑"/>
            </a:endParaRPr>
          </a:p>
        </p:txBody>
      </p:sp>
      <p:grpSp>
        <p:nvGrpSpPr>
          <p:cNvPr id="3" name="组合 2">
            <a:extLst>
              <a:ext uri="{FF2B5EF4-FFF2-40B4-BE49-F238E27FC236}">
                <a16:creationId xmlns:a16="http://schemas.microsoft.com/office/drawing/2014/main" id="{D1226C87-3537-4BBA-BE77-44D11DD0896D}"/>
              </a:ext>
            </a:extLst>
          </p:cNvPr>
          <p:cNvGrpSpPr/>
          <p:nvPr/>
        </p:nvGrpSpPr>
        <p:grpSpPr>
          <a:xfrm>
            <a:off x="1316807" y="2651841"/>
            <a:ext cx="10009112" cy="2476652"/>
            <a:chOff x="1316807" y="2400261"/>
            <a:chExt cx="10009112" cy="2476652"/>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316807" y="2400261"/>
              <a:ext cx="10009112" cy="247665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2" name="矩形 1">
              <a:extLst>
                <a:ext uri="{FF2B5EF4-FFF2-40B4-BE49-F238E27FC236}">
                  <a16:creationId xmlns:a16="http://schemas.microsoft.com/office/drawing/2014/main" id="{C5E8AF34-D2D9-4595-9520-74E7B52117DF}"/>
                </a:ext>
              </a:extLst>
            </p:cNvPr>
            <p:cNvSpPr/>
            <p:nvPr/>
          </p:nvSpPr>
          <p:spPr>
            <a:xfrm>
              <a:off x="1316807" y="2421269"/>
              <a:ext cx="9901100" cy="2196692"/>
            </a:xfrm>
            <a:prstGeom prst="rect">
              <a:avLst/>
            </a:prstGeom>
          </p:spPr>
          <p:txBody>
            <a:bodyPr wrap="square" anchor="ctr">
              <a:spAutoFit/>
            </a:bodyPr>
            <a:lstStyle/>
            <a:p>
              <a:pPr>
                <a:lnSpc>
                  <a:spcPct val="200000"/>
                </a:lnSpc>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MOV [BX], AX</a:t>
              </a:r>
              <a:r>
                <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间接寻址　　　　                 　</a:t>
              </a: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位</a:t>
              </a: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a:t>
              </a:r>
              <a:b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br>
              <a:r>
                <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MOV EAX, [EBX+ESI]</a:t>
              </a:r>
              <a:r>
                <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基址变址寻址　　　                 </a:t>
              </a: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位</a:t>
              </a: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a:t>
              </a:r>
              <a:b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br>
              <a:r>
                <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MOV AL, BLOCK</a:t>
              </a:r>
              <a:r>
                <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;BLOCK</a:t>
              </a:r>
              <a:r>
                <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为变量名，直接寻址    </a:t>
              </a: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位</a:t>
              </a: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 name="组合 5">
            <a:extLst>
              <a:ext uri="{FF2B5EF4-FFF2-40B4-BE49-F238E27FC236}">
                <a16:creationId xmlns:a16="http://schemas.microsoft.com/office/drawing/2014/main" id="{96F7231B-1AD7-4CD8-BAAB-A7E360BF3BC6}"/>
              </a:ext>
            </a:extLst>
          </p:cNvPr>
          <p:cNvGrpSpPr/>
          <p:nvPr/>
        </p:nvGrpSpPr>
        <p:grpSpPr>
          <a:xfrm>
            <a:off x="4616796" y="674392"/>
            <a:ext cx="3625157" cy="474140"/>
            <a:chOff x="5202512" y="837929"/>
            <a:chExt cx="2453727" cy="474140"/>
          </a:xfrm>
        </p:grpSpPr>
        <p:cxnSp>
          <p:nvCxnSpPr>
            <p:cNvPr id="7" name="íślíḋè-Straight Connector 13">
              <a:extLst>
                <a:ext uri="{FF2B5EF4-FFF2-40B4-BE49-F238E27FC236}">
                  <a16:creationId xmlns:a16="http://schemas.microsoft.com/office/drawing/2014/main" id="{CA9C3BB3-82CB-4474-91CF-21FDEDEDD2DE}"/>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7A2363C1-DDD8-4E0F-BB57-F5F55E61AB49}"/>
                </a:ext>
              </a:extLst>
            </p:cNvPr>
            <p:cNvSpPr/>
            <p:nvPr/>
          </p:nvSpPr>
          <p:spPr>
            <a:xfrm>
              <a:off x="5846074" y="837929"/>
              <a:ext cx="1166604"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操作数寻址</a:t>
              </a:r>
            </a:p>
          </p:txBody>
        </p:sp>
      </p:grpSp>
    </p:spTree>
    <p:extLst>
      <p:ext uri="{BB962C8B-B14F-4D97-AF65-F5344CB8AC3E}">
        <p14:creationId xmlns:p14="http://schemas.microsoft.com/office/powerpoint/2010/main" val="2426378402"/>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6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3261023" y="2536205"/>
            <a:ext cx="7920880" cy="1938992"/>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a:t>
            </a:r>
            <a:endPar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汇编</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主要指令</a:t>
            </a:r>
            <a:endParaRPr lang="zh-CN" altLang="en-US" sz="6000" b="1" dirty="0"/>
          </a:p>
        </p:txBody>
      </p:sp>
    </p:spTree>
    <p:extLst>
      <p:ext uri="{BB962C8B-B14F-4D97-AF65-F5344CB8AC3E}">
        <p14:creationId xmlns:p14="http://schemas.microsoft.com/office/powerpoint/2010/main" val="727601300"/>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4845199" y="1456085"/>
            <a:ext cx="3168352" cy="508862"/>
            <a:chOff x="1420106" y="1402730"/>
            <a:chExt cx="3168352"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3000893" y="396036"/>
              <a:ext cx="508859" cy="2522253"/>
            </a:xfrm>
            <a:prstGeom prst="round2SameRect">
              <a:avLst>
                <a:gd name="adj1" fmla="val 18941"/>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53958" y="1402731"/>
              <a:ext cx="253450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主要指令</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16" name="文本框 15">
            <a:extLst>
              <a:ext uri="{FF2B5EF4-FFF2-40B4-BE49-F238E27FC236}">
                <a16:creationId xmlns:a16="http://schemas.microsoft.com/office/drawing/2014/main" id="{EF92E0D8-C8F0-439E-8928-23E4EAFC7F4D}"/>
              </a:ext>
            </a:extLst>
          </p:cNvPr>
          <p:cNvSpPr txBox="1"/>
          <p:nvPr/>
        </p:nvSpPr>
        <p:spPr>
          <a:xfrm>
            <a:off x="911351" y="2497452"/>
            <a:ext cx="11099167" cy="3411206"/>
          </a:xfrm>
          <a:prstGeom prst="rect">
            <a:avLst/>
          </a:prstGeom>
          <a:noFill/>
        </p:spPr>
        <p:txBody>
          <a:bodyPr wrap="square" lIns="86376" tIns="43188" rIns="86376" bIns="43188" rtlCol="0">
            <a:spAutoFit/>
          </a:bodyPr>
          <a:lstStyle/>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这里对常用的部分指令进行回顾。</a:t>
            </a:r>
          </a:p>
          <a:p>
            <a:pPr algn="just">
              <a:lnSpc>
                <a:spcPct val="150000"/>
              </a:lnSpc>
            </a:pP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大部分指令有两个操作符 </a:t>
            </a:r>
            <a:r>
              <a:rPr lang="en-US" altLang="zh-CN"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例如：</a:t>
            </a:r>
            <a:r>
              <a:rPr lang="en-US" altLang="zh-CN"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add EAX, EBX)</a:t>
            </a: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，有些是一个操作符 </a:t>
            </a:r>
            <a:r>
              <a:rPr lang="en-US" altLang="zh-CN"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例如：</a:t>
            </a:r>
            <a:r>
              <a:rPr lang="en-US" altLang="zh-CN"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not EAX)</a:t>
            </a: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，还有一些是三个操作符 </a:t>
            </a:r>
            <a:r>
              <a:rPr lang="en-US" altLang="zh-CN"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例如：</a:t>
            </a:r>
            <a:r>
              <a:rPr lang="en-US" altLang="zh-CN"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IMUL EAX, EDX, 64)</a:t>
            </a: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175162499"/>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616798" y="837929"/>
            <a:ext cx="362515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533591" y="837929"/>
              <a:ext cx="1791568"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汇编语言主要指令</a:t>
              </a:r>
            </a:p>
          </p:txBody>
        </p:sp>
      </p:grpSp>
      <p:grpSp>
        <p:nvGrpSpPr>
          <p:cNvPr id="3" name="组合 2">
            <a:extLst>
              <a:ext uri="{FF2B5EF4-FFF2-40B4-BE49-F238E27FC236}">
                <a16:creationId xmlns:a16="http://schemas.microsoft.com/office/drawing/2014/main" id="{434E42F4-2047-4996-937C-424AE9D0F9DB}"/>
              </a:ext>
            </a:extLst>
          </p:cNvPr>
          <p:cNvGrpSpPr/>
          <p:nvPr/>
        </p:nvGrpSpPr>
        <p:grpSpPr>
          <a:xfrm>
            <a:off x="1484291" y="3132989"/>
            <a:ext cx="1622946" cy="1622946"/>
            <a:chOff x="2716147" y="2106202"/>
            <a:chExt cx="1622946" cy="1622946"/>
          </a:xfrm>
        </p:grpSpPr>
        <p:sp>
          <p:nvSpPr>
            <p:cNvPr id="28" name="is1ide-Oval 8">
              <a:extLst>
                <a:ext uri="{FF2B5EF4-FFF2-40B4-BE49-F238E27FC236}">
                  <a16:creationId xmlns:a16="http://schemas.microsoft.com/office/drawing/2014/main" id="{D0D58CCD-E36D-43AC-BD24-B5862693F87C}"/>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2" name="组合 1">
              <a:extLst>
                <a:ext uri="{FF2B5EF4-FFF2-40B4-BE49-F238E27FC236}">
                  <a16:creationId xmlns:a16="http://schemas.microsoft.com/office/drawing/2014/main" id="{F58B1895-64DE-4B46-824F-FA7F05ABCE14}"/>
                </a:ext>
              </a:extLst>
            </p:cNvPr>
            <p:cNvGrpSpPr/>
            <p:nvPr/>
          </p:nvGrpSpPr>
          <p:grpSpPr>
            <a:xfrm>
              <a:off x="2828972" y="2219026"/>
              <a:ext cx="1397296" cy="1397296"/>
              <a:chOff x="2696934" y="2774952"/>
              <a:chExt cx="1035027" cy="1035027"/>
            </a:xfrm>
          </p:grpSpPr>
          <p:sp>
            <p:nvSpPr>
              <p:cNvPr id="25" name="is1ide-Oval 8">
                <a:extLst>
                  <a:ext uri="{FF2B5EF4-FFF2-40B4-BE49-F238E27FC236}">
                    <a16:creationId xmlns:a16="http://schemas.microsoft.com/office/drawing/2014/main" id="{1ECE7F4E-AD21-4E82-98F5-45D23916FA4D}"/>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26" name="矩形 25">
                <a:extLst>
                  <a:ext uri="{FF2B5EF4-FFF2-40B4-BE49-F238E27FC236}">
                    <a16:creationId xmlns:a16="http://schemas.microsoft.com/office/drawing/2014/main" id="{220738A2-DC41-4F26-B437-DB7C1EC51D02}"/>
                  </a:ext>
                </a:extLst>
              </p:cNvPr>
              <p:cNvSpPr/>
              <p:nvPr/>
            </p:nvSpPr>
            <p:spPr>
              <a:xfrm>
                <a:off x="2751337" y="2889387"/>
                <a:ext cx="926220" cy="889127"/>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数据传送指令集</a:t>
                </a:r>
              </a:p>
            </p:txBody>
          </p:sp>
        </p:grpSp>
      </p:grpSp>
      <p:sp>
        <p:nvSpPr>
          <p:cNvPr id="5" name="线形标注 2(无边框) 4"/>
          <p:cNvSpPr/>
          <p:nvPr/>
        </p:nvSpPr>
        <p:spPr>
          <a:xfrm>
            <a:off x="4341143" y="1968149"/>
            <a:ext cx="7776864" cy="576064"/>
          </a:xfrm>
          <a:prstGeom prst="callout2">
            <a:avLst>
              <a:gd name="adj1" fmla="val 49615"/>
              <a:gd name="adj2" fmla="val -6068"/>
              <a:gd name="adj3" fmla="val 51819"/>
              <a:gd name="adj4" fmla="val -16667"/>
              <a:gd name="adj5" fmla="val 185253"/>
              <a:gd name="adj6" fmla="val -25482"/>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b="1">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rPr>
              <a:t>MOV: </a:t>
            </a:r>
            <a:r>
              <a:rPr lang="zh-CN" altLang="en-US" sz="240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rPr>
              <a:t>把源操作数送给目的操作数，其语法为</a:t>
            </a:r>
            <a:r>
              <a:rPr lang="en-US" altLang="zh-CN" sz="240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rPr>
              <a:t>: MOV </a:t>
            </a:r>
            <a:r>
              <a:rPr lang="zh-CN" altLang="en-US" sz="240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rPr>
              <a:t>目的操作数</a:t>
            </a:r>
            <a:r>
              <a:rPr lang="en-US" altLang="zh-CN" sz="240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rPr>
              <a:t>源操作数</a:t>
            </a:r>
            <a:endParaRPr lang="zh-CN" altLang="en-US" sz="2400" dirty="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线形标注 2(无边框) 18"/>
          <p:cNvSpPr/>
          <p:nvPr/>
        </p:nvSpPr>
        <p:spPr>
          <a:xfrm>
            <a:off x="3665775" y="5336987"/>
            <a:ext cx="4629756" cy="576064"/>
          </a:xfrm>
          <a:prstGeom prst="callout2">
            <a:avLst>
              <a:gd name="adj1" fmla="val 49615"/>
              <a:gd name="adj2" fmla="val -6068"/>
              <a:gd name="adj3" fmla="val 51819"/>
              <a:gd name="adj4" fmla="val -16667"/>
              <a:gd name="adj5" fmla="val -70483"/>
              <a:gd name="adj6" fmla="val -29603"/>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40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rPr>
              <a:t>LEA,LDS,LES: </a:t>
            </a:r>
            <a:r>
              <a:rPr lang="zh-CN" altLang="en-US" sz="240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rPr>
              <a:t>取地址至寄存器 </a:t>
            </a:r>
            <a:endParaRPr lang="zh-CN" altLang="en-US" sz="2400" dirty="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线形标注 2(无边框) 19"/>
          <p:cNvSpPr/>
          <p:nvPr/>
        </p:nvSpPr>
        <p:spPr>
          <a:xfrm>
            <a:off x="3635987" y="4491642"/>
            <a:ext cx="5976665" cy="576064"/>
          </a:xfrm>
          <a:prstGeom prst="callout2">
            <a:avLst>
              <a:gd name="adj1" fmla="val 49615"/>
              <a:gd name="adj2" fmla="val -3079"/>
              <a:gd name="adj3" fmla="val 49614"/>
              <a:gd name="adj4" fmla="val -7699"/>
              <a:gd name="adj5" fmla="val 17702"/>
              <a:gd name="adj6" fmla="val -12779"/>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40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rPr>
              <a:t>PUSHF,POPF,PUSHA,POPA: </a:t>
            </a:r>
            <a:r>
              <a:rPr lang="zh-CN" altLang="en-US" sz="240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rPr>
              <a:t>堆栈指令群 </a:t>
            </a:r>
            <a:endParaRPr lang="zh-CN" altLang="en-US" sz="2400" dirty="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线形标注 2(无边框) 20"/>
          <p:cNvSpPr/>
          <p:nvPr/>
        </p:nvSpPr>
        <p:spPr>
          <a:xfrm>
            <a:off x="3909095" y="2824237"/>
            <a:ext cx="4394339" cy="576064"/>
          </a:xfrm>
          <a:prstGeom prst="callout2">
            <a:avLst>
              <a:gd name="adj1" fmla="val 49615"/>
              <a:gd name="adj2" fmla="val -6068"/>
              <a:gd name="adj3" fmla="val 51819"/>
              <a:gd name="adj4" fmla="val -13976"/>
              <a:gd name="adj5" fmla="val 90454"/>
              <a:gd name="adj6" fmla="val -19862"/>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40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rPr>
              <a:t>XCHG: </a:t>
            </a:r>
            <a:r>
              <a:rPr lang="zh-CN" altLang="en-US" sz="240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rPr>
              <a:t>交换两个操作数的数据</a:t>
            </a:r>
            <a:endParaRPr lang="zh-CN" altLang="en-US" sz="2400" dirty="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线形标注 2(无边框) 21"/>
          <p:cNvSpPr/>
          <p:nvPr/>
        </p:nvSpPr>
        <p:spPr>
          <a:xfrm>
            <a:off x="3665775" y="3599557"/>
            <a:ext cx="6120681" cy="576064"/>
          </a:xfrm>
          <a:prstGeom prst="callout2">
            <a:avLst>
              <a:gd name="adj1" fmla="val 49615"/>
              <a:gd name="adj2" fmla="val -2220"/>
              <a:gd name="adj3" fmla="val 51819"/>
              <a:gd name="adj4" fmla="val -2879"/>
              <a:gd name="adj5" fmla="val 52976"/>
              <a:gd name="adj6" fmla="val -8300"/>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40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rPr>
              <a:t>PUSH,POP: </a:t>
            </a:r>
            <a:r>
              <a:rPr lang="zh-CN" altLang="en-US" sz="240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rPr>
              <a:t>把操作数压入或取出堆栈 </a:t>
            </a:r>
            <a:endParaRPr lang="zh-CN" altLang="en-US" sz="2400" dirty="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41574799"/>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 calcmode="lin" valueType="num">
                                      <p:cBhvr>
                                        <p:cTn id="13" dur="500" fill="hold"/>
                                        <p:tgtEl>
                                          <p:spTgt spid="3"/>
                                        </p:tgtEl>
                                        <p:attrNameLst>
                                          <p:attrName>style.rotation</p:attrName>
                                        </p:attrNameLst>
                                      </p:cBhvr>
                                      <p:tavLst>
                                        <p:tav tm="0">
                                          <p:val>
                                            <p:fltVal val="360"/>
                                          </p:val>
                                        </p:tav>
                                        <p:tav tm="100000">
                                          <p:val>
                                            <p:fltVal val="0"/>
                                          </p:val>
                                        </p:tav>
                                      </p:tavLst>
                                    </p:anim>
                                    <p:animEffect transition="in" filter="fade">
                                      <p:cBhvr>
                                        <p:cTn id="14" dur="500"/>
                                        <p:tgtEl>
                                          <p:spTgt spid="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left)">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P spid="20" grpId="0" animBg="1"/>
      <p:bldP spid="21"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A52C1629-732E-4A20-B089-36041C603807}"/>
              </a:ext>
            </a:extLst>
          </p:cNvPr>
          <p:cNvGrpSpPr/>
          <p:nvPr/>
        </p:nvGrpSpPr>
        <p:grpSpPr>
          <a:xfrm>
            <a:off x="3172297" y="808013"/>
            <a:ext cx="6514156" cy="474140"/>
            <a:chOff x="5071056" y="837929"/>
            <a:chExt cx="2716641" cy="474140"/>
          </a:xfrm>
        </p:grpSpPr>
        <p:cxnSp>
          <p:nvCxnSpPr>
            <p:cNvPr id="13" name="íślíḋè-Straight Connector 13">
              <a:extLst>
                <a:ext uri="{FF2B5EF4-FFF2-40B4-BE49-F238E27FC236}">
                  <a16:creationId xmlns:a16="http://schemas.microsoft.com/office/drawing/2014/main" id="{BECDF045-FAA9-4E46-8430-D28C920510C6}"/>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77F1C157-6D0E-4F3B-B2EB-0B428271E419}"/>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学习之前，回顾两个问题</a:t>
              </a:r>
            </a:p>
          </p:txBody>
        </p:sp>
      </p:grpSp>
      <p:sp>
        <p:nvSpPr>
          <p:cNvPr id="16" name="矩形: 圆角 15">
            <a:extLst>
              <a:ext uri="{FF2B5EF4-FFF2-40B4-BE49-F238E27FC236}">
                <a16:creationId xmlns:a16="http://schemas.microsoft.com/office/drawing/2014/main" id="{680FE2E4-4344-4D93-85C6-456261B340A5}"/>
              </a:ext>
            </a:extLst>
          </p:cNvPr>
          <p:cNvSpPr/>
          <p:nvPr/>
        </p:nvSpPr>
        <p:spPr>
          <a:xfrm>
            <a:off x="2388567" y="6001879"/>
            <a:ext cx="8640960" cy="576064"/>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通过寄存器、汇编，看看写的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VC</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程序是如何工作的？</a:t>
            </a:r>
            <a:endPar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矩形: 圆角 16">
            <a:extLst>
              <a:ext uri="{FF2B5EF4-FFF2-40B4-BE49-F238E27FC236}">
                <a16:creationId xmlns:a16="http://schemas.microsoft.com/office/drawing/2014/main" id="{13138337-D410-44B9-B341-05A852C841BF}"/>
              </a:ext>
            </a:extLst>
          </p:cNvPr>
          <p:cNvSpPr/>
          <p:nvPr/>
        </p:nvSpPr>
        <p:spPr>
          <a:xfrm>
            <a:off x="1588121" y="1783502"/>
            <a:ext cx="3545110" cy="69658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函数调用的四个步骤</a:t>
            </a:r>
            <a:endPar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矩形 17">
            <a:extLst>
              <a:ext uri="{FF2B5EF4-FFF2-40B4-BE49-F238E27FC236}">
                <a16:creationId xmlns:a16="http://schemas.microsoft.com/office/drawing/2014/main" id="{5F05C794-1C7A-4939-A45D-E552AF972366}"/>
              </a:ext>
            </a:extLst>
          </p:cNvPr>
          <p:cNvSpPr/>
          <p:nvPr/>
        </p:nvSpPr>
        <p:spPr>
          <a:xfrm>
            <a:off x="1876153" y="2608213"/>
            <a:ext cx="9665789" cy="707886"/>
          </a:xfrm>
          <a:prstGeom prst="rect">
            <a:avLst/>
          </a:prstGeom>
        </p:spPr>
        <p:txBody>
          <a:bodyPr wrap="square">
            <a:spAutoFit/>
          </a:bodyPr>
          <a:lstStyle/>
          <a:p>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参数入栈          返回地址入栈</a:t>
            </a:r>
            <a:endPar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代码区跳转      栈帧调整</a:t>
            </a:r>
            <a:endPar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矩形: 圆角 18">
            <a:extLst>
              <a:ext uri="{FF2B5EF4-FFF2-40B4-BE49-F238E27FC236}">
                <a16:creationId xmlns:a16="http://schemas.microsoft.com/office/drawing/2014/main" id="{1DBB620C-5368-47EB-94E5-BEB50C7BC1D1}"/>
              </a:ext>
            </a:extLst>
          </p:cNvPr>
          <p:cNvSpPr/>
          <p:nvPr/>
        </p:nvSpPr>
        <p:spPr>
          <a:xfrm>
            <a:off x="1588121" y="3472309"/>
            <a:ext cx="3617118" cy="69658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常见寄存器</a:t>
            </a:r>
            <a:endPar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矩形 19">
            <a:extLst>
              <a:ext uri="{FF2B5EF4-FFF2-40B4-BE49-F238E27FC236}">
                <a16:creationId xmlns:a16="http://schemas.microsoft.com/office/drawing/2014/main" id="{CF4E503E-954D-4A44-BAE3-1C4118D8F64F}"/>
              </a:ext>
            </a:extLst>
          </p:cNvPr>
          <p:cNvSpPr/>
          <p:nvPr/>
        </p:nvSpPr>
        <p:spPr>
          <a:xfrm>
            <a:off x="1906369" y="4306246"/>
            <a:ext cx="9881814" cy="1569660"/>
          </a:xfrm>
          <a:prstGeom prst="rect">
            <a:avLst/>
          </a:prstGeom>
        </p:spPr>
        <p:txBody>
          <a:bodyPr wrap="square">
            <a:spAutoFit/>
          </a:bodyPr>
          <a:lstStyle/>
          <a:p>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ESP\EBP         EIP          IR</a:t>
            </a:r>
          </a:p>
          <a:p>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EAX\EBX\ECX\EDX          ESI\EDI </a:t>
            </a:r>
          </a:p>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标志寄存器三个标志位：</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ZF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零标志</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溢出标志</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进位标志</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88822423"/>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linds(horizontal)">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linds(horizontal)">
                                      <p:cBhvr>
                                        <p:cTn id="25" dur="500"/>
                                        <p:tgtEl>
                                          <p:spTgt spid="20"/>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p:bldP spid="19" grpId="0" animBg="1"/>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96F7231B-1AD7-4CD8-BAAB-A7E360BF3BC6}"/>
              </a:ext>
            </a:extLst>
          </p:cNvPr>
          <p:cNvGrpSpPr/>
          <p:nvPr/>
        </p:nvGrpSpPr>
        <p:grpSpPr>
          <a:xfrm>
            <a:off x="4616796" y="674392"/>
            <a:ext cx="3625157" cy="474140"/>
            <a:chOff x="5202512" y="837929"/>
            <a:chExt cx="2453727" cy="474140"/>
          </a:xfrm>
        </p:grpSpPr>
        <p:cxnSp>
          <p:nvCxnSpPr>
            <p:cNvPr id="7" name="íślíḋè-Straight Connector 13">
              <a:extLst>
                <a:ext uri="{FF2B5EF4-FFF2-40B4-BE49-F238E27FC236}">
                  <a16:creationId xmlns:a16="http://schemas.microsoft.com/office/drawing/2014/main" id="{CA9C3BB3-82CB-4474-91CF-21FDEDEDD2DE}"/>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7A2363C1-DDD8-4E0F-BB57-F5F55E61AB49}"/>
                </a:ext>
              </a:extLst>
            </p:cNvPr>
            <p:cNvSpPr/>
            <p:nvPr/>
          </p:nvSpPr>
          <p:spPr>
            <a:xfrm>
              <a:off x="5741911" y="837929"/>
              <a:ext cx="1374924"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数据传送指令</a:t>
              </a:r>
            </a:p>
          </p:txBody>
        </p:sp>
      </p:grpSp>
      <p:sp>
        <p:nvSpPr>
          <p:cNvPr id="9" name="矩形 8">
            <a:extLst>
              <a:ext uri="{FF2B5EF4-FFF2-40B4-BE49-F238E27FC236}">
                <a16:creationId xmlns:a16="http://schemas.microsoft.com/office/drawing/2014/main" id="{4441A0D6-FE43-43C6-895B-6FE28D165719}"/>
              </a:ext>
            </a:extLst>
          </p:cNvPr>
          <p:cNvSpPr/>
          <p:nvPr/>
        </p:nvSpPr>
        <p:spPr>
          <a:xfrm>
            <a:off x="1206935" y="1397043"/>
            <a:ext cx="10911072" cy="5604676"/>
          </a:xfrm>
          <a:prstGeom prst="rect">
            <a:avLst/>
          </a:prstGeom>
        </p:spPr>
        <p:txBody>
          <a:bodyPr wrap="square">
            <a:spAutoFit/>
          </a:bodyPr>
          <a:lstStyle/>
          <a:p>
            <a:pPr indent="261620">
              <a:lnSpc>
                <a:spcPct val="150000"/>
              </a:lnSpc>
              <a:spcAft>
                <a:spcPts val="0"/>
              </a:spcAft>
            </a:pPr>
            <a:r>
              <a:rPr lang="en-US" altLang="zh-CN" sz="2800" b="1" kern="100" dirty="0">
                <a:latin typeface="Times New Roman" panose="02020603050405020304" pitchFamily="18" charset="0"/>
              </a:rPr>
              <a:t>MOV</a:t>
            </a:r>
            <a:r>
              <a:rPr lang="zh-CN" altLang="en-US" sz="2800" b="1" kern="100" dirty="0">
                <a:latin typeface="Times New Roman" panose="02020603050405020304" pitchFamily="18" charset="0"/>
              </a:rPr>
              <a:t>语法：</a:t>
            </a:r>
            <a:r>
              <a:rPr lang="en-US" altLang="zh-CN" sz="2800" b="1" kern="100" dirty="0">
                <a:latin typeface="Times New Roman" panose="02020603050405020304" pitchFamily="18" charset="0"/>
              </a:rPr>
              <a:t>MOV </a:t>
            </a:r>
            <a:r>
              <a:rPr lang="zh-CN" altLang="en-US" sz="2800" b="1" kern="100" dirty="0">
                <a:latin typeface="Times New Roman" panose="02020603050405020304" pitchFamily="18" charset="0"/>
              </a:rPr>
              <a:t>目的操作数</a:t>
            </a:r>
            <a:r>
              <a:rPr lang="en-US" altLang="zh-CN" sz="2800" b="1" kern="100" dirty="0">
                <a:latin typeface="Times New Roman" panose="02020603050405020304" pitchFamily="18" charset="0"/>
              </a:rPr>
              <a:t>,</a:t>
            </a:r>
            <a:r>
              <a:rPr lang="zh-CN" altLang="en-US" sz="2800" b="1" kern="100" dirty="0">
                <a:latin typeface="Times New Roman" panose="02020603050405020304" pitchFamily="18" charset="0"/>
              </a:rPr>
              <a:t>源操作数</a:t>
            </a:r>
          </a:p>
          <a:p>
            <a:pPr indent="261620">
              <a:lnSpc>
                <a:spcPct val="150000"/>
              </a:lnSpc>
              <a:spcAft>
                <a:spcPts val="0"/>
              </a:spcAft>
            </a:pPr>
            <a:r>
              <a:rPr lang="en-US" altLang="zh-CN" sz="2800" b="1" kern="100" dirty="0">
                <a:latin typeface="Times New Roman" panose="02020603050405020304" pitchFamily="18" charset="0"/>
              </a:rPr>
              <a:t>mov al,[3100H]; </a:t>
            </a:r>
            <a:r>
              <a:rPr lang="zh-CN" altLang="en-US" sz="2800" kern="100" dirty="0">
                <a:latin typeface="Times New Roman" panose="02020603050405020304" pitchFamily="18" charset="0"/>
              </a:rPr>
              <a:t>表示将</a:t>
            </a:r>
            <a:r>
              <a:rPr lang="en-US" altLang="zh-CN" sz="2800" kern="100" dirty="0">
                <a:latin typeface="Times New Roman" panose="02020603050405020304" pitchFamily="18" charset="0"/>
              </a:rPr>
              <a:t>3100H</a:t>
            </a:r>
            <a:r>
              <a:rPr lang="zh-CN" altLang="en-US" sz="2800" kern="100" dirty="0">
                <a:latin typeface="Times New Roman" panose="02020603050405020304" pitchFamily="18" charset="0"/>
              </a:rPr>
              <a:t>中的数值写入</a:t>
            </a:r>
            <a:r>
              <a:rPr lang="en-US" altLang="zh-CN" sz="2800" kern="100" dirty="0">
                <a:latin typeface="Times New Roman" panose="02020603050405020304" pitchFamily="18" charset="0"/>
              </a:rPr>
              <a:t>AL</a:t>
            </a:r>
            <a:r>
              <a:rPr lang="zh-CN" altLang="en-US" sz="2800" kern="100" dirty="0">
                <a:latin typeface="Times New Roman" panose="02020603050405020304" pitchFamily="18" charset="0"/>
              </a:rPr>
              <a:t>寄存器</a:t>
            </a:r>
            <a:endParaRPr lang="en-US" altLang="zh-CN" sz="2800" kern="100" dirty="0">
              <a:latin typeface="Times New Roman" panose="02020603050405020304" pitchFamily="18" charset="0"/>
            </a:endParaRPr>
          </a:p>
          <a:p>
            <a:pPr indent="261620">
              <a:lnSpc>
                <a:spcPct val="150000"/>
              </a:lnSpc>
              <a:spcAft>
                <a:spcPts val="0"/>
              </a:spcAft>
            </a:pPr>
            <a:endParaRPr lang="en-US" altLang="zh-CN" sz="1200" kern="100" dirty="0">
              <a:latin typeface="Times New Roman" panose="02020603050405020304" pitchFamily="18" charset="0"/>
            </a:endParaRPr>
          </a:p>
          <a:p>
            <a:pPr indent="261620">
              <a:lnSpc>
                <a:spcPct val="150000"/>
              </a:lnSpc>
              <a:spcAft>
                <a:spcPts val="0"/>
              </a:spcAft>
            </a:pPr>
            <a:r>
              <a:rPr lang="en-US" altLang="zh-CN" sz="2800" b="1" kern="100" dirty="0">
                <a:latin typeface="Times New Roman" panose="02020603050405020304" pitchFamily="18" charset="0"/>
              </a:rPr>
              <a:t>LEA </a:t>
            </a:r>
            <a:r>
              <a:rPr lang="zh-CN" altLang="en-US" sz="2800" b="1" kern="100" dirty="0">
                <a:latin typeface="Times New Roman" panose="02020603050405020304" pitchFamily="18" charset="0"/>
              </a:rPr>
              <a:t>语法：</a:t>
            </a:r>
            <a:r>
              <a:rPr lang="en-US" altLang="zh-CN" sz="2800" b="1" kern="100" dirty="0">
                <a:latin typeface="Times New Roman" panose="02020603050405020304" pitchFamily="18" charset="0"/>
              </a:rPr>
              <a:t>LEA </a:t>
            </a:r>
            <a:r>
              <a:rPr lang="zh-CN" altLang="en-US" sz="2800" b="1" kern="100" dirty="0">
                <a:latin typeface="Times New Roman" panose="02020603050405020304" pitchFamily="18" charset="0"/>
              </a:rPr>
              <a:t>目的数</a:t>
            </a:r>
            <a:r>
              <a:rPr lang="en-US" altLang="zh-CN" sz="2800" b="1" kern="100" dirty="0">
                <a:latin typeface="Times New Roman" panose="02020603050405020304" pitchFamily="18" charset="0"/>
              </a:rPr>
              <a:t>, </a:t>
            </a:r>
            <a:r>
              <a:rPr lang="zh-CN" altLang="en-US" sz="2800" b="1" kern="100" dirty="0">
                <a:latin typeface="Times New Roman" panose="02020603050405020304" pitchFamily="18" charset="0"/>
              </a:rPr>
              <a:t>源数</a:t>
            </a:r>
          </a:p>
          <a:p>
            <a:pPr indent="261620">
              <a:lnSpc>
                <a:spcPct val="150000"/>
              </a:lnSpc>
              <a:spcAft>
                <a:spcPts val="0"/>
              </a:spcAft>
            </a:pPr>
            <a:r>
              <a:rPr lang="zh-CN" altLang="en-US" sz="2800" b="1" kern="100" dirty="0">
                <a:latin typeface="Times New Roman" panose="02020603050405020304" pitchFamily="18" charset="0"/>
              </a:rPr>
              <a:t>将有效地址传送到指定的寄存器 </a:t>
            </a:r>
          </a:p>
          <a:p>
            <a:pPr indent="261620">
              <a:lnSpc>
                <a:spcPct val="150000"/>
              </a:lnSpc>
              <a:spcAft>
                <a:spcPts val="0"/>
              </a:spcAft>
            </a:pPr>
            <a:r>
              <a:rPr lang="en-US" altLang="zh-CN" sz="2800" u="sng" kern="100" dirty="0">
                <a:latin typeface="Times New Roman" panose="02020603050405020304" pitchFamily="18" charset="0"/>
              </a:rPr>
              <a:t>lea </a:t>
            </a:r>
            <a:r>
              <a:rPr lang="en-US" altLang="zh-CN" sz="2800" u="sng" kern="100" dirty="0" err="1">
                <a:latin typeface="Times New Roman" panose="02020603050405020304" pitchFamily="18" charset="0"/>
              </a:rPr>
              <a:t>eax</a:t>
            </a:r>
            <a:r>
              <a:rPr lang="en-US" altLang="zh-CN" sz="2800" u="sng" kern="100" dirty="0">
                <a:latin typeface="Times New Roman" panose="02020603050405020304" pitchFamily="18" charset="0"/>
              </a:rPr>
              <a:t>, </a:t>
            </a:r>
            <a:r>
              <a:rPr lang="en-US" altLang="zh-CN" sz="2800" u="sng" kern="100" dirty="0" err="1">
                <a:latin typeface="Times New Roman" panose="02020603050405020304" pitchFamily="18" charset="0"/>
              </a:rPr>
              <a:t>dword</a:t>
            </a:r>
            <a:r>
              <a:rPr lang="en-US" altLang="zh-CN" sz="2800" u="sng" kern="100" dirty="0">
                <a:latin typeface="Times New Roman" panose="02020603050405020304" pitchFamily="18" charset="0"/>
              </a:rPr>
              <a:t> </a:t>
            </a:r>
            <a:r>
              <a:rPr lang="en-US" altLang="zh-CN" sz="2800" u="sng" kern="100" dirty="0" err="1">
                <a:latin typeface="Times New Roman" panose="02020603050405020304" pitchFamily="18" charset="0"/>
              </a:rPr>
              <a:t>ptr</a:t>
            </a:r>
            <a:r>
              <a:rPr lang="en-US" altLang="zh-CN" sz="2800" u="sng" kern="100" dirty="0">
                <a:latin typeface="Times New Roman" panose="02020603050405020304" pitchFamily="18" charset="0"/>
              </a:rPr>
              <a:t> [4*</a:t>
            </a:r>
            <a:r>
              <a:rPr lang="en-US" altLang="zh-CN" sz="2800" u="sng" kern="100" dirty="0" err="1">
                <a:latin typeface="Times New Roman" panose="02020603050405020304" pitchFamily="18" charset="0"/>
              </a:rPr>
              <a:t>ecx+ebx</a:t>
            </a:r>
            <a:r>
              <a:rPr lang="en-US" altLang="zh-CN" sz="2800" u="sng" kern="100" dirty="0">
                <a:latin typeface="Times New Roman" panose="02020603050405020304" pitchFamily="18" charset="0"/>
              </a:rPr>
              <a:t>] </a:t>
            </a:r>
          </a:p>
          <a:p>
            <a:pPr indent="261620">
              <a:lnSpc>
                <a:spcPct val="150000"/>
              </a:lnSpc>
              <a:spcAft>
                <a:spcPts val="0"/>
              </a:spcAft>
            </a:pPr>
            <a:r>
              <a:rPr lang="zh-CN" altLang="en-US" sz="2800" dirty="0"/>
              <a:t>源数为</a:t>
            </a:r>
            <a:r>
              <a:rPr lang="en-US" altLang="zh-CN" sz="2800" dirty="0"/>
              <a:t>”</a:t>
            </a:r>
            <a:r>
              <a:rPr lang="en-US" altLang="zh-CN" sz="2800" dirty="0" err="1"/>
              <a:t>dword</a:t>
            </a:r>
            <a:r>
              <a:rPr lang="en-US" altLang="zh-CN" sz="2800" dirty="0"/>
              <a:t> </a:t>
            </a:r>
            <a:r>
              <a:rPr lang="en-US" altLang="zh-CN" sz="2800" dirty="0" err="1"/>
              <a:t>ptr</a:t>
            </a:r>
            <a:r>
              <a:rPr lang="en-US" altLang="zh-CN" sz="2800" dirty="0"/>
              <a:t> [4*</a:t>
            </a:r>
            <a:r>
              <a:rPr lang="en-US" altLang="zh-CN" sz="2800" dirty="0" err="1"/>
              <a:t>ecx+ebx</a:t>
            </a:r>
            <a:r>
              <a:rPr lang="en-US" altLang="zh-CN" sz="2800" dirty="0"/>
              <a:t>]”</a:t>
            </a:r>
            <a:r>
              <a:rPr lang="zh-CN" altLang="en-US" sz="2800" dirty="0"/>
              <a:t>，即地址为</a:t>
            </a:r>
            <a:r>
              <a:rPr lang="en-US" altLang="zh-CN" sz="2800" dirty="0"/>
              <a:t>4*</a:t>
            </a:r>
            <a:r>
              <a:rPr lang="en-US" altLang="zh-CN" sz="2800" dirty="0" err="1"/>
              <a:t>ecx+ebx</a:t>
            </a:r>
            <a:r>
              <a:rPr lang="zh-CN" altLang="en-US" sz="2800" dirty="0"/>
              <a:t>里的数值，</a:t>
            </a:r>
            <a:r>
              <a:rPr lang="en-US" altLang="zh-CN" sz="2800" dirty="0" err="1"/>
              <a:t>dword</a:t>
            </a:r>
            <a:r>
              <a:rPr lang="en-US" altLang="zh-CN" sz="2800" dirty="0"/>
              <a:t> </a:t>
            </a:r>
            <a:r>
              <a:rPr lang="en-US" altLang="zh-CN" sz="2800" dirty="0" err="1"/>
              <a:t>ptr</a:t>
            </a:r>
            <a:r>
              <a:rPr lang="zh-CN" altLang="en-US" sz="2800" dirty="0"/>
              <a:t>是告诉地址里的数值是一个</a:t>
            </a:r>
            <a:r>
              <a:rPr lang="en-US" altLang="zh-CN" sz="2800" dirty="0" err="1"/>
              <a:t>dword</a:t>
            </a:r>
            <a:r>
              <a:rPr lang="zh-CN" altLang="en-US" sz="2800" dirty="0"/>
              <a:t>型数据。</a:t>
            </a:r>
            <a:r>
              <a:rPr lang="zh-CN" altLang="zh-CN" sz="2800" dirty="0"/>
              <a:t>上述</a:t>
            </a:r>
            <a:r>
              <a:rPr lang="en-US" altLang="zh-CN" sz="2800" dirty="0"/>
              <a:t>lea</a:t>
            </a:r>
            <a:r>
              <a:rPr lang="zh-CN" altLang="zh-CN" sz="2800" dirty="0"/>
              <a:t>语句则是将源数的地址</a:t>
            </a:r>
            <a:r>
              <a:rPr lang="en-US" altLang="zh-CN" sz="2800" dirty="0"/>
              <a:t>4*</a:t>
            </a:r>
            <a:r>
              <a:rPr lang="en-US" altLang="zh-CN" sz="2800" dirty="0" err="1"/>
              <a:t>ecx+ebx</a:t>
            </a:r>
            <a:r>
              <a:rPr lang="zh-CN" altLang="zh-CN" sz="2800" dirty="0"/>
              <a:t>赋值给</a:t>
            </a:r>
            <a:r>
              <a:rPr lang="en-US" altLang="zh-CN" sz="2800" dirty="0" err="1"/>
              <a:t>eax</a:t>
            </a:r>
            <a:r>
              <a:rPr lang="zh-CN" altLang="zh-CN" sz="2800" dirty="0"/>
              <a:t>。</a:t>
            </a:r>
            <a:endParaRPr lang="en-US" altLang="zh-CN" sz="3200" b="1" kern="100" dirty="0">
              <a:latin typeface="Times New Roman" panose="02020603050405020304" pitchFamily="18" charset="0"/>
            </a:endParaRPr>
          </a:p>
        </p:txBody>
      </p:sp>
    </p:spTree>
    <p:extLst>
      <p:ext uri="{BB962C8B-B14F-4D97-AF65-F5344CB8AC3E}">
        <p14:creationId xmlns:p14="http://schemas.microsoft.com/office/powerpoint/2010/main" val="3052878985"/>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616798" y="837929"/>
            <a:ext cx="362515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533591" y="837929"/>
              <a:ext cx="1791568"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汇编语言主要指令</a:t>
              </a:r>
            </a:p>
          </p:txBody>
        </p:sp>
      </p:grpSp>
      <p:grpSp>
        <p:nvGrpSpPr>
          <p:cNvPr id="31" name="组合 30">
            <a:extLst>
              <a:ext uri="{FF2B5EF4-FFF2-40B4-BE49-F238E27FC236}">
                <a16:creationId xmlns:a16="http://schemas.microsoft.com/office/drawing/2014/main" id="{D7C06A96-9E52-420F-B346-373CF5A29443}"/>
              </a:ext>
            </a:extLst>
          </p:cNvPr>
          <p:cNvGrpSpPr/>
          <p:nvPr/>
        </p:nvGrpSpPr>
        <p:grpSpPr>
          <a:xfrm>
            <a:off x="1172791" y="3233183"/>
            <a:ext cx="1622946" cy="1622946"/>
            <a:chOff x="2716147" y="2106202"/>
            <a:chExt cx="1622946" cy="1622946"/>
          </a:xfrm>
        </p:grpSpPr>
        <p:sp>
          <p:nvSpPr>
            <p:cNvPr id="32" name="is1ide-Oval 8">
              <a:extLst>
                <a:ext uri="{FF2B5EF4-FFF2-40B4-BE49-F238E27FC236}">
                  <a16:creationId xmlns:a16="http://schemas.microsoft.com/office/drawing/2014/main" id="{AF160B21-9681-403D-965A-BDFD33757741}"/>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33" name="组合 32">
              <a:extLst>
                <a:ext uri="{FF2B5EF4-FFF2-40B4-BE49-F238E27FC236}">
                  <a16:creationId xmlns:a16="http://schemas.microsoft.com/office/drawing/2014/main" id="{41ED66C5-AC54-4941-8870-634F840D732F}"/>
                </a:ext>
              </a:extLst>
            </p:cNvPr>
            <p:cNvGrpSpPr/>
            <p:nvPr/>
          </p:nvGrpSpPr>
          <p:grpSpPr>
            <a:xfrm>
              <a:off x="2828972" y="2219027"/>
              <a:ext cx="1397296" cy="1397296"/>
              <a:chOff x="2696934" y="2774952"/>
              <a:chExt cx="1035027" cy="1035027"/>
            </a:xfrm>
          </p:grpSpPr>
          <p:sp>
            <p:nvSpPr>
              <p:cNvPr id="34" name="is1ide-Oval 8">
                <a:extLst>
                  <a:ext uri="{FF2B5EF4-FFF2-40B4-BE49-F238E27FC236}">
                    <a16:creationId xmlns:a16="http://schemas.microsoft.com/office/drawing/2014/main" id="{D239900D-EADE-403E-AC72-2890749CCE79}"/>
                  </a:ext>
                </a:extLst>
              </p:cNvPr>
              <p:cNvSpPr/>
              <p:nvPr/>
            </p:nvSpPr>
            <p:spPr>
              <a:xfrm>
                <a:off x="2696934" y="2774952"/>
                <a:ext cx="1035027" cy="1035027"/>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35" name="矩形 34">
                <a:extLst>
                  <a:ext uri="{FF2B5EF4-FFF2-40B4-BE49-F238E27FC236}">
                    <a16:creationId xmlns:a16="http://schemas.microsoft.com/office/drawing/2014/main" id="{89F107CD-D225-4217-A26E-DEA0BDF23C89}"/>
                  </a:ext>
                </a:extLst>
              </p:cNvPr>
              <p:cNvSpPr/>
              <p:nvPr/>
            </p:nvSpPr>
            <p:spPr>
              <a:xfrm>
                <a:off x="2793124" y="3030287"/>
                <a:ext cx="842646"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位运算指令集</a:t>
                </a:r>
              </a:p>
            </p:txBody>
          </p:sp>
        </p:grpSp>
      </p:grpSp>
      <p:sp>
        <p:nvSpPr>
          <p:cNvPr id="23" name="线形标注 2(无边框) 22"/>
          <p:cNvSpPr/>
          <p:nvPr/>
        </p:nvSpPr>
        <p:spPr>
          <a:xfrm>
            <a:off x="3189015" y="2168510"/>
            <a:ext cx="3167007" cy="576064"/>
          </a:xfrm>
          <a:prstGeom prst="callout2">
            <a:avLst>
              <a:gd name="adj1" fmla="val 49615"/>
              <a:gd name="adj2" fmla="val -6068"/>
              <a:gd name="adj3" fmla="val 51819"/>
              <a:gd name="adj4" fmla="val -16667"/>
              <a:gd name="adj5" fmla="val 185253"/>
              <a:gd name="adj6" fmla="val -25482"/>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rPr>
              <a:t>AND,OR,XOR,NOT,TEST: </a:t>
            </a:r>
            <a:r>
              <a:rPr lang="zh-CN" altLang="en-US" sz="240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rPr>
              <a:t>执行</a:t>
            </a:r>
            <a:r>
              <a:rPr lang="en-US" altLang="zh-CN" sz="240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rPr>
              <a:t>BIT</a:t>
            </a:r>
            <a:r>
              <a:rPr lang="zh-CN" altLang="en-US" sz="240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rPr>
              <a:t>与</a:t>
            </a:r>
            <a:r>
              <a:rPr lang="en-US" altLang="zh-CN" sz="240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rPr>
              <a:t>BIT</a:t>
            </a:r>
            <a:r>
              <a:rPr lang="zh-CN" altLang="en-US" sz="240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rPr>
              <a:t>之间的逻辑运算</a:t>
            </a:r>
            <a:endParaRPr lang="zh-CN" altLang="en-US" sz="2400" dirty="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线形标注 2(无边框) 23"/>
          <p:cNvSpPr/>
          <p:nvPr/>
        </p:nvSpPr>
        <p:spPr>
          <a:xfrm>
            <a:off x="3189015" y="5345635"/>
            <a:ext cx="2622477" cy="576064"/>
          </a:xfrm>
          <a:prstGeom prst="callout2">
            <a:avLst>
              <a:gd name="adj1" fmla="val 49615"/>
              <a:gd name="adj2" fmla="val -6068"/>
              <a:gd name="adj3" fmla="val 51819"/>
              <a:gd name="adj4" fmla="val -16667"/>
              <a:gd name="adj5" fmla="val -90325"/>
              <a:gd name="adj6" fmla="val -29973"/>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rPr>
              <a:t>ROR,ROL,RCR,RCL: </a:t>
            </a:r>
            <a:r>
              <a:rPr lang="zh-CN" altLang="en-US" sz="240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rPr>
              <a:t>循环移位指令</a:t>
            </a:r>
            <a:endParaRPr lang="zh-CN" altLang="en-US" sz="2400" dirty="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线形标注 2(无边框) 26"/>
          <p:cNvSpPr/>
          <p:nvPr/>
        </p:nvSpPr>
        <p:spPr>
          <a:xfrm>
            <a:off x="3436573" y="3756608"/>
            <a:ext cx="2374919" cy="576064"/>
          </a:xfrm>
          <a:prstGeom prst="callout2">
            <a:avLst>
              <a:gd name="adj1" fmla="val 49615"/>
              <a:gd name="adj2" fmla="val -6068"/>
              <a:gd name="adj3" fmla="val 47410"/>
              <a:gd name="adj4" fmla="val -6085"/>
              <a:gd name="adj5" fmla="val 48567"/>
              <a:gd name="adj6" fmla="val -23163"/>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rPr>
              <a:t>SHR,SHL,SAR,SAL: </a:t>
            </a:r>
            <a:r>
              <a:rPr lang="zh-CN" altLang="en-US" sz="240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rPr>
              <a:t>移位指令</a:t>
            </a:r>
            <a:endParaRPr lang="zh-CN" altLang="en-US" sz="2400" dirty="0">
              <a:solidFill>
                <a:prstClr val="black">
                  <a:lumMod val="75000"/>
                  <a:lumOff val="25000"/>
                </a:prst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矩形 28">
            <a:extLst>
              <a:ext uri="{FF2B5EF4-FFF2-40B4-BE49-F238E27FC236}">
                <a16:creationId xmlns:a16="http://schemas.microsoft.com/office/drawing/2014/main" id="{F4E75F6A-6FB5-44A1-9ACC-D503556A9BD9}"/>
              </a:ext>
            </a:extLst>
          </p:cNvPr>
          <p:cNvSpPr/>
          <p:nvPr/>
        </p:nvSpPr>
        <p:spPr>
          <a:xfrm>
            <a:off x="6645399" y="2171481"/>
            <a:ext cx="5544616" cy="3970318"/>
          </a:xfrm>
          <a:prstGeom prst="rect">
            <a:avLst/>
          </a:prstGeom>
        </p:spPr>
        <p:txBody>
          <a:bodyPr wrap="square">
            <a:spAutoFit/>
          </a:bodyPr>
          <a:lstStyle/>
          <a:p>
            <a:pPr indent="261620">
              <a:lnSpc>
                <a:spcPct val="150000"/>
              </a:lnSpc>
              <a:spcAft>
                <a:spcPts val="0"/>
              </a:spcAft>
            </a:pPr>
            <a:r>
              <a:rPr lang="en-US" altLang="zh-CN" sz="2400" b="1" kern="100" dirty="0">
                <a:latin typeface="Times New Roman" panose="02020603050405020304" pitchFamily="18" charset="0"/>
              </a:rPr>
              <a:t>AND (</a:t>
            </a:r>
            <a:r>
              <a:rPr lang="zh-CN" altLang="en-US" sz="2400" b="1" kern="100" dirty="0">
                <a:latin typeface="Times New Roman" panose="02020603050405020304" pitchFamily="18" charset="0"/>
              </a:rPr>
              <a:t>逻辑与</a:t>
            </a:r>
            <a:r>
              <a:rPr lang="en-US" altLang="zh-CN" sz="2400" b="1" kern="100" dirty="0">
                <a:latin typeface="Times New Roman" panose="02020603050405020304" pitchFamily="18" charset="0"/>
              </a:rPr>
              <a:t>)</a:t>
            </a:r>
            <a:r>
              <a:rPr lang="zh-CN" altLang="en-US" sz="2400" b="1" kern="100" dirty="0">
                <a:latin typeface="Times New Roman" panose="02020603050405020304" pitchFamily="18" charset="0"/>
              </a:rPr>
              <a:t>语法</a:t>
            </a:r>
            <a:r>
              <a:rPr lang="en-US" altLang="zh-CN" sz="2400" b="1" kern="100" dirty="0">
                <a:latin typeface="Times New Roman" panose="02020603050405020304" pitchFamily="18" charset="0"/>
              </a:rPr>
              <a:t>: AND </a:t>
            </a:r>
            <a:r>
              <a:rPr lang="zh-CN" altLang="en-US" sz="2400" b="1" kern="100" dirty="0">
                <a:latin typeface="Times New Roman" panose="02020603050405020304" pitchFamily="18" charset="0"/>
              </a:rPr>
              <a:t>目标数</a:t>
            </a:r>
            <a:r>
              <a:rPr lang="en-US" altLang="zh-CN" sz="2400" b="1" kern="100" dirty="0">
                <a:latin typeface="Times New Roman" panose="02020603050405020304" pitchFamily="18" charset="0"/>
              </a:rPr>
              <a:t>, </a:t>
            </a:r>
            <a:r>
              <a:rPr lang="zh-CN" altLang="en-US" sz="2400" b="1" kern="100" dirty="0">
                <a:latin typeface="Times New Roman" panose="02020603050405020304" pitchFamily="18" charset="0"/>
              </a:rPr>
              <a:t>源数    </a:t>
            </a:r>
          </a:p>
          <a:p>
            <a:pPr indent="261620">
              <a:lnSpc>
                <a:spcPct val="150000"/>
              </a:lnSpc>
              <a:spcAft>
                <a:spcPts val="0"/>
              </a:spcAft>
            </a:pPr>
            <a:r>
              <a:rPr lang="en-US" altLang="zh-CN" sz="2400" b="1" kern="100" dirty="0">
                <a:latin typeface="Times New Roman" panose="02020603050405020304" pitchFamily="18" charset="0"/>
              </a:rPr>
              <a:t>AND</a:t>
            </a:r>
            <a:r>
              <a:rPr lang="zh-CN" altLang="en-US" sz="2400" b="1" kern="100" dirty="0">
                <a:latin typeface="Times New Roman" panose="02020603050405020304" pitchFamily="18" charset="0"/>
              </a:rPr>
              <a:t>运算对两个数进行逻辑与运算</a:t>
            </a:r>
            <a:r>
              <a:rPr lang="zh-CN" altLang="en-US" sz="2400" kern="100" dirty="0">
                <a:latin typeface="Times New Roman" panose="02020603050405020304" pitchFamily="18" charset="0"/>
              </a:rPr>
              <a:t>（当且仅当两操作数对应位都为“</a:t>
            </a:r>
            <a:r>
              <a:rPr lang="en-US" altLang="zh-CN" sz="2400" kern="100" dirty="0">
                <a:latin typeface="Times New Roman" panose="02020603050405020304" pitchFamily="18" charset="0"/>
              </a:rPr>
              <a:t>1”</a:t>
            </a:r>
            <a:r>
              <a:rPr lang="zh-CN" altLang="en-US" sz="2400" kern="100" dirty="0">
                <a:latin typeface="Times New Roman" panose="02020603050405020304" pitchFamily="18" charset="0"/>
              </a:rPr>
              <a:t>时结果的相应位为“</a:t>
            </a:r>
            <a:r>
              <a:rPr lang="en-US" altLang="zh-CN" sz="2400" kern="100" dirty="0">
                <a:latin typeface="Times New Roman" panose="02020603050405020304" pitchFamily="18" charset="0"/>
              </a:rPr>
              <a:t>1”</a:t>
            </a:r>
            <a:r>
              <a:rPr lang="zh-CN" altLang="en-US" sz="2400" kern="100" dirty="0">
                <a:latin typeface="Times New Roman" panose="02020603050405020304" pitchFamily="18" charset="0"/>
              </a:rPr>
              <a:t>，否则结果相应位为“</a:t>
            </a:r>
            <a:r>
              <a:rPr lang="en-US" altLang="zh-CN" sz="2400" kern="100" dirty="0">
                <a:latin typeface="Times New Roman" panose="02020603050405020304" pitchFamily="18" charset="0"/>
              </a:rPr>
              <a:t>0”</a:t>
            </a:r>
            <a:r>
              <a:rPr lang="zh-CN" altLang="en-US" sz="2400" kern="100" dirty="0">
                <a:latin typeface="Times New Roman" panose="02020603050405020304" pitchFamily="18" charset="0"/>
              </a:rPr>
              <a:t>），目标数</a:t>
            </a:r>
            <a:r>
              <a:rPr lang="en-US" altLang="zh-CN" sz="2400" kern="100" dirty="0">
                <a:latin typeface="Times New Roman" panose="02020603050405020304" pitchFamily="18" charset="0"/>
              </a:rPr>
              <a:t>=</a:t>
            </a:r>
            <a:r>
              <a:rPr lang="zh-CN" altLang="en-US" sz="2400" kern="100" dirty="0">
                <a:latin typeface="Times New Roman" panose="02020603050405020304" pitchFamily="18" charset="0"/>
              </a:rPr>
              <a:t>目标数 </a:t>
            </a:r>
            <a:r>
              <a:rPr lang="en-US" altLang="zh-CN" sz="2400" kern="100" dirty="0">
                <a:latin typeface="Times New Roman" panose="02020603050405020304" pitchFamily="18" charset="0"/>
              </a:rPr>
              <a:t>AND </a:t>
            </a:r>
            <a:r>
              <a:rPr lang="zh-CN" altLang="en-US" sz="2400" kern="100" dirty="0">
                <a:latin typeface="Times New Roman" panose="02020603050405020304" pitchFamily="18" charset="0"/>
              </a:rPr>
              <a:t>原数。</a:t>
            </a:r>
          </a:p>
          <a:p>
            <a:pPr indent="261620">
              <a:lnSpc>
                <a:spcPct val="150000"/>
              </a:lnSpc>
              <a:spcAft>
                <a:spcPts val="0"/>
              </a:spcAft>
            </a:pPr>
            <a:r>
              <a:rPr lang="en-US" altLang="zh-CN" sz="2400" b="1" kern="100" dirty="0">
                <a:latin typeface="Times New Roman" panose="02020603050405020304" pitchFamily="18" charset="0"/>
              </a:rPr>
              <a:t>AND</a:t>
            </a:r>
            <a:r>
              <a:rPr lang="zh-CN" altLang="en-US" sz="2400" b="1" kern="100" dirty="0">
                <a:latin typeface="Times New Roman" panose="02020603050405020304" pitchFamily="18" charset="0"/>
              </a:rPr>
              <a:t>指令会清空</a:t>
            </a:r>
            <a:r>
              <a:rPr lang="en-US" altLang="zh-CN" sz="2400" b="1" kern="100" dirty="0">
                <a:latin typeface="Times New Roman" panose="02020603050405020304" pitchFamily="18" charset="0"/>
              </a:rPr>
              <a:t>OF</a:t>
            </a:r>
            <a:r>
              <a:rPr lang="zh-CN" altLang="en-US" sz="2400" b="1" kern="100" dirty="0">
                <a:latin typeface="Times New Roman" panose="02020603050405020304" pitchFamily="18" charset="0"/>
              </a:rPr>
              <a:t>、</a:t>
            </a:r>
            <a:r>
              <a:rPr lang="en-US" altLang="zh-CN" sz="2400" b="1" kern="100" dirty="0">
                <a:latin typeface="Times New Roman" panose="02020603050405020304" pitchFamily="18" charset="0"/>
              </a:rPr>
              <a:t>CF</a:t>
            </a:r>
            <a:r>
              <a:rPr lang="zh-CN" altLang="en-US" sz="2400" b="1" kern="100" dirty="0">
                <a:latin typeface="Times New Roman" panose="02020603050405020304" pitchFamily="18" charset="0"/>
              </a:rPr>
              <a:t>标记，设置</a:t>
            </a:r>
            <a:r>
              <a:rPr lang="en-US" altLang="zh-CN" sz="2400" b="1" kern="100" dirty="0">
                <a:latin typeface="Times New Roman" panose="02020603050405020304" pitchFamily="18" charset="0"/>
              </a:rPr>
              <a:t>ZF</a:t>
            </a:r>
            <a:r>
              <a:rPr lang="zh-CN" altLang="en-US" sz="2400" b="1" kern="100" dirty="0">
                <a:latin typeface="Times New Roman" panose="02020603050405020304" pitchFamily="18" charset="0"/>
              </a:rPr>
              <a:t>标记</a:t>
            </a:r>
          </a:p>
        </p:txBody>
      </p:sp>
    </p:spTree>
    <p:extLst>
      <p:ext uri="{BB962C8B-B14F-4D97-AF65-F5344CB8AC3E}">
        <p14:creationId xmlns:p14="http://schemas.microsoft.com/office/powerpoint/2010/main" val="2274902641"/>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anim calcmode="lin" valueType="num">
                                      <p:cBhvr>
                                        <p:cTn id="13" dur="500" fill="hold"/>
                                        <p:tgtEl>
                                          <p:spTgt spid="31"/>
                                        </p:tgtEl>
                                        <p:attrNameLst>
                                          <p:attrName>style.rotation</p:attrName>
                                        </p:attrNameLst>
                                      </p:cBhvr>
                                      <p:tavLst>
                                        <p:tav tm="0">
                                          <p:val>
                                            <p:fltVal val="360"/>
                                          </p:val>
                                        </p:tav>
                                        <p:tav tm="100000">
                                          <p:val>
                                            <p:fltVal val="0"/>
                                          </p:val>
                                        </p:tav>
                                      </p:tavLst>
                                    </p:anim>
                                    <p:animEffect transition="in" filter="fade">
                                      <p:cBhvr>
                                        <p:cTn id="14" dur="500"/>
                                        <p:tgtEl>
                                          <p:spTgt spid="31"/>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left)">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blinds(horizontal)">
                                      <p:cBhvr>
                                        <p:cTn id="3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7" grpId="0" animBg="1"/>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5205237" y="837929"/>
            <a:ext cx="2376266" cy="474140"/>
            <a:chOff x="5600802" y="837929"/>
            <a:chExt cx="160840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600802" y="1312069"/>
              <a:ext cx="1608401"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741913" y="837929"/>
              <a:ext cx="1374924"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算数运算指令</a:t>
              </a:r>
            </a:p>
          </p:txBody>
        </p:sp>
      </p:grpSp>
      <p:grpSp>
        <p:nvGrpSpPr>
          <p:cNvPr id="43" name="组合 42">
            <a:extLst>
              <a:ext uri="{FF2B5EF4-FFF2-40B4-BE49-F238E27FC236}">
                <a16:creationId xmlns:a16="http://schemas.microsoft.com/office/drawing/2014/main" id="{8FF0D9C6-389F-4C52-976F-0B31E9C2AC0F}"/>
              </a:ext>
            </a:extLst>
          </p:cNvPr>
          <p:cNvGrpSpPr/>
          <p:nvPr/>
        </p:nvGrpSpPr>
        <p:grpSpPr>
          <a:xfrm>
            <a:off x="1036719" y="1816126"/>
            <a:ext cx="3909875" cy="504056"/>
            <a:chOff x="1388815" y="1881747"/>
            <a:chExt cx="3909875" cy="504056"/>
          </a:xfrm>
        </p:grpSpPr>
        <p:sp>
          <p:nvSpPr>
            <p:cNvPr id="2" name="矩形 1">
              <a:extLst>
                <a:ext uri="{FF2B5EF4-FFF2-40B4-BE49-F238E27FC236}">
                  <a16:creationId xmlns:a16="http://schemas.microsoft.com/office/drawing/2014/main" id="{D67DAAE9-5492-49EE-9C23-741C6FD76110}"/>
                </a:ext>
              </a:extLst>
            </p:cNvPr>
            <p:cNvSpPr/>
            <p:nvPr/>
          </p:nvSpPr>
          <p:spPr>
            <a:xfrm>
              <a:off x="1388815" y="1881747"/>
              <a:ext cx="3909875" cy="504056"/>
            </a:xfrm>
            <a:prstGeom prst="rect">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FB192D6C-6540-4168-88D8-F556DB2A9622}"/>
                </a:ext>
              </a:extLst>
            </p:cNvPr>
            <p:cNvSpPr/>
            <p:nvPr/>
          </p:nvSpPr>
          <p:spPr>
            <a:xfrm>
              <a:off x="3173665" y="1917751"/>
              <a:ext cx="2050275" cy="432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32249F36-E7C4-421F-9209-58286EB93DA7}"/>
                </a:ext>
              </a:extLst>
            </p:cNvPr>
            <p:cNvSpPr/>
            <p:nvPr/>
          </p:nvSpPr>
          <p:spPr>
            <a:xfrm>
              <a:off x="1460823" y="1888133"/>
              <a:ext cx="1640834" cy="461665"/>
            </a:xfrm>
            <a:prstGeom prst="rect">
              <a:avLst/>
            </a:prstGeom>
          </p:spPr>
          <p:txBody>
            <a:bodyPr wrap="none">
              <a:spAutoFit/>
            </a:bodyPr>
            <a:lstStyle/>
            <a:p>
              <a:r>
                <a:rPr lang="en-US" altLang="zh-CN" sz="2400" dirty="0">
                  <a:solidFill>
                    <a:schemeClr val="bg1"/>
                  </a:solidFill>
                  <a:latin typeface="Times New Roman" panose="02020603050405020304" pitchFamily="18" charset="0"/>
                  <a:cs typeface="Times New Roman" panose="02020603050405020304" pitchFamily="18" charset="0"/>
                </a:rPr>
                <a:t>ADD, ADC</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0B9F3973-0040-477A-A29B-B71F31D02241}"/>
                </a:ext>
              </a:extLst>
            </p:cNvPr>
            <p:cNvSpPr/>
            <p:nvPr/>
          </p:nvSpPr>
          <p:spPr>
            <a:xfrm>
              <a:off x="3549055" y="1888133"/>
              <a:ext cx="1507144" cy="46166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加法指令 </a:t>
              </a:r>
            </a:p>
          </p:txBody>
        </p:sp>
      </p:grpSp>
      <p:grpSp>
        <p:nvGrpSpPr>
          <p:cNvPr id="48" name="组合 47">
            <a:extLst>
              <a:ext uri="{FF2B5EF4-FFF2-40B4-BE49-F238E27FC236}">
                <a16:creationId xmlns:a16="http://schemas.microsoft.com/office/drawing/2014/main" id="{0879E7B7-47BF-47A3-B029-F52054E98108}"/>
              </a:ext>
            </a:extLst>
          </p:cNvPr>
          <p:cNvGrpSpPr/>
          <p:nvPr/>
        </p:nvGrpSpPr>
        <p:grpSpPr>
          <a:xfrm>
            <a:off x="1036719" y="2754245"/>
            <a:ext cx="3909875" cy="508427"/>
            <a:chOff x="1388815" y="1877376"/>
            <a:chExt cx="3909875" cy="508427"/>
          </a:xfrm>
        </p:grpSpPr>
        <p:sp>
          <p:nvSpPr>
            <p:cNvPr id="49" name="矩形 48">
              <a:extLst>
                <a:ext uri="{FF2B5EF4-FFF2-40B4-BE49-F238E27FC236}">
                  <a16:creationId xmlns:a16="http://schemas.microsoft.com/office/drawing/2014/main" id="{63E16D85-2BF3-4451-AC2D-0DBC0D93E435}"/>
                </a:ext>
              </a:extLst>
            </p:cNvPr>
            <p:cNvSpPr/>
            <p:nvPr/>
          </p:nvSpPr>
          <p:spPr>
            <a:xfrm>
              <a:off x="1388815" y="1881747"/>
              <a:ext cx="3909875" cy="5040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矩形 49">
              <a:extLst>
                <a:ext uri="{FF2B5EF4-FFF2-40B4-BE49-F238E27FC236}">
                  <a16:creationId xmlns:a16="http://schemas.microsoft.com/office/drawing/2014/main" id="{FB09F34D-DBD3-4343-8343-34A00C9B089B}"/>
                </a:ext>
              </a:extLst>
            </p:cNvPr>
            <p:cNvSpPr/>
            <p:nvPr/>
          </p:nvSpPr>
          <p:spPr>
            <a:xfrm>
              <a:off x="3173665" y="1917751"/>
              <a:ext cx="2050275" cy="432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936616D7-4791-4AE7-A58B-50C2113A38D2}"/>
                </a:ext>
              </a:extLst>
            </p:cNvPr>
            <p:cNvSpPr/>
            <p:nvPr/>
          </p:nvSpPr>
          <p:spPr>
            <a:xfrm>
              <a:off x="1575132" y="1877376"/>
              <a:ext cx="1443024" cy="461665"/>
            </a:xfrm>
            <a:prstGeom prst="rect">
              <a:avLst/>
            </a:prstGeom>
          </p:spPr>
          <p:txBody>
            <a:bodyPr wrap="none">
              <a:spAutoFit/>
            </a:bodyPr>
            <a:lstStyle/>
            <a:p>
              <a:r>
                <a:rPr lang="en-US" altLang="zh-CN" sz="2400" dirty="0">
                  <a:solidFill>
                    <a:schemeClr val="bg1"/>
                  </a:solidFill>
                  <a:latin typeface="Times New Roman" panose="02020603050405020304" pitchFamily="18" charset="0"/>
                  <a:cs typeface="Times New Roman" panose="02020603050405020304" pitchFamily="18" charset="0"/>
                </a:rPr>
                <a:t>SUB,SBB</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3F5F4BEF-286E-493F-90FE-544BBCCCDDFC}"/>
                </a:ext>
              </a:extLst>
            </p:cNvPr>
            <p:cNvSpPr/>
            <p:nvPr/>
          </p:nvSpPr>
          <p:spPr>
            <a:xfrm>
              <a:off x="3549055" y="1888133"/>
              <a:ext cx="1415772" cy="46166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减法指令</a:t>
              </a:r>
            </a:p>
          </p:txBody>
        </p:sp>
      </p:grpSp>
      <p:grpSp>
        <p:nvGrpSpPr>
          <p:cNvPr id="53" name="组合 52">
            <a:extLst>
              <a:ext uri="{FF2B5EF4-FFF2-40B4-BE49-F238E27FC236}">
                <a16:creationId xmlns:a16="http://schemas.microsoft.com/office/drawing/2014/main" id="{8DB4CBC7-5ECE-412C-9B8A-F3AFEC656B93}"/>
              </a:ext>
            </a:extLst>
          </p:cNvPr>
          <p:cNvGrpSpPr/>
          <p:nvPr/>
        </p:nvGrpSpPr>
        <p:grpSpPr>
          <a:xfrm>
            <a:off x="1036719" y="3694720"/>
            <a:ext cx="5328592" cy="504056"/>
            <a:chOff x="1388815" y="1881747"/>
            <a:chExt cx="5328592" cy="504056"/>
          </a:xfrm>
        </p:grpSpPr>
        <p:sp>
          <p:nvSpPr>
            <p:cNvPr id="54" name="矩形 53">
              <a:extLst>
                <a:ext uri="{FF2B5EF4-FFF2-40B4-BE49-F238E27FC236}">
                  <a16:creationId xmlns:a16="http://schemas.microsoft.com/office/drawing/2014/main" id="{DA990C91-B389-4443-AEB5-352C5B662E1B}"/>
                </a:ext>
              </a:extLst>
            </p:cNvPr>
            <p:cNvSpPr/>
            <p:nvPr/>
          </p:nvSpPr>
          <p:spPr>
            <a:xfrm>
              <a:off x="1388815" y="1881747"/>
              <a:ext cx="5328592" cy="504056"/>
            </a:xfrm>
            <a:prstGeom prst="rect">
              <a:avLst/>
            </a:prstGeom>
            <a:solidFill>
              <a:srgbClr val="109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01E3238E-44AA-459B-8451-8F854A20ED02}"/>
                </a:ext>
              </a:extLst>
            </p:cNvPr>
            <p:cNvSpPr/>
            <p:nvPr/>
          </p:nvSpPr>
          <p:spPr>
            <a:xfrm>
              <a:off x="3173665" y="1917751"/>
              <a:ext cx="3459889" cy="432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BEDD256F-05F2-441D-A298-09AC1BB653EF}"/>
                </a:ext>
              </a:extLst>
            </p:cNvPr>
            <p:cNvSpPr/>
            <p:nvPr/>
          </p:nvSpPr>
          <p:spPr>
            <a:xfrm>
              <a:off x="1569044" y="1888133"/>
              <a:ext cx="1484702" cy="461665"/>
            </a:xfrm>
            <a:prstGeom prst="rect">
              <a:avLst/>
            </a:prstGeom>
          </p:spPr>
          <p:txBody>
            <a:bodyPr wrap="none">
              <a:spAutoFit/>
            </a:bodyPr>
            <a:lstStyle/>
            <a:p>
              <a:r>
                <a:rPr lang="en-US" altLang="zh-CN" sz="2400" dirty="0">
                  <a:solidFill>
                    <a:schemeClr val="bg1"/>
                  </a:solidFill>
                  <a:latin typeface="Times New Roman" panose="02020603050405020304" pitchFamily="18" charset="0"/>
                  <a:cs typeface="Times New Roman" panose="02020603050405020304" pitchFamily="18" charset="0"/>
                </a:rPr>
                <a:t>INC, DEC</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59" name="矩形 58">
              <a:extLst>
                <a:ext uri="{FF2B5EF4-FFF2-40B4-BE49-F238E27FC236}">
                  <a16:creationId xmlns:a16="http://schemas.microsoft.com/office/drawing/2014/main" id="{726B683D-A48E-4031-9882-D2CA844101F5}"/>
                </a:ext>
              </a:extLst>
            </p:cNvPr>
            <p:cNvSpPr/>
            <p:nvPr/>
          </p:nvSpPr>
          <p:spPr>
            <a:xfrm>
              <a:off x="3549055" y="1888133"/>
              <a:ext cx="3084499" cy="46166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把</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OP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的值加一或减一</a:t>
              </a:r>
            </a:p>
          </p:txBody>
        </p:sp>
      </p:grpSp>
      <p:grpSp>
        <p:nvGrpSpPr>
          <p:cNvPr id="60" name="组合 59">
            <a:extLst>
              <a:ext uri="{FF2B5EF4-FFF2-40B4-BE49-F238E27FC236}">
                <a16:creationId xmlns:a16="http://schemas.microsoft.com/office/drawing/2014/main" id="{9DAF4563-E41F-45FC-9BF8-BD1CDC3DA51A}"/>
              </a:ext>
            </a:extLst>
          </p:cNvPr>
          <p:cNvGrpSpPr/>
          <p:nvPr/>
        </p:nvGrpSpPr>
        <p:grpSpPr>
          <a:xfrm>
            <a:off x="6429375" y="1816125"/>
            <a:ext cx="5590934" cy="504056"/>
            <a:chOff x="1388815" y="1881747"/>
            <a:chExt cx="5590934" cy="504056"/>
          </a:xfrm>
        </p:grpSpPr>
        <p:sp>
          <p:nvSpPr>
            <p:cNvPr id="61" name="矩形 60">
              <a:extLst>
                <a:ext uri="{FF2B5EF4-FFF2-40B4-BE49-F238E27FC236}">
                  <a16:creationId xmlns:a16="http://schemas.microsoft.com/office/drawing/2014/main" id="{B5EAE1B6-E9B2-4DE1-AF08-A0DAD0524AF1}"/>
                </a:ext>
              </a:extLst>
            </p:cNvPr>
            <p:cNvSpPr/>
            <p:nvPr/>
          </p:nvSpPr>
          <p:spPr>
            <a:xfrm>
              <a:off x="1388815" y="1881747"/>
              <a:ext cx="5590934" cy="504056"/>
            </a:xfrm>
            <a:prstGeom prst="rect">
              <a:avLst/>
            </a:prstGeom>
            <a:solidFill>
              <a:srgbClr val="109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1AFE6B0B-F086-4128-B01A-4AB4276234F3}"/>
                </a:ext>
              </a:extLst>
            </p:cNvPr>
            <p:cNvSpPr/>
            <p:nvPr/>
          </p:nvSpPr>
          <p:spPr>
            <a:xfrm>
              <a:off x="2362076" y="1917751"/>
              <a:ext cx="4520789" cy="432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594332A2-9D65-40D1-A342-D2F5670EECF7}"/>
                </a:ext>
              </a:extLst>
            </p:cNvPr>
            <p:cNvSpPr/>
            <p:nvPr/>
          </p:nvSpPr>
          <p:spPr>
            <a:xfrm>
              <a:off x="1511242" y="1888133"/>
              <a:ext cx="817853" cy="461665"/>
            </a:xfrm>
            <a:prstGeom prst="rect">
              <a:avLst/>
            </a:prstGeom>
          </p:spPr>
          <p:txBody>
            <a:bodyPr wrap="none">
              <a:spAutoFit/>
            </a:bodyPr>
            <a:lstStyle/>
            <a:p>
              <a:r>
                <a:rPr lang="en-US" altLang="zh-CN" sz="2400" dirty="0">
                  <a:solidFill>
                    <a:schemeClr val="bg1"/>
                  </a:solidFill>
                  <a:latin typeface="Times New Roman" panose="02020603050405020304" pitchFamily="18" charset="0"/>
                  <a:cs typeface="Times New Roman" panose="02020603050405020304" pitchFamily="18" charset="0"/>
                </a:rPr>
                <a:t>NEG</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64" name="矩形 63">
              <a:extLst>
                <a:ext uri="{FF2B5EF4-FFF2-40B4-BE49-F238E27FC236}">
                  <a16:creationId xmlns:a16="http://schemas.microsoft.com/office/drawing/2014/main" id="{86B9BE77-9941-459B-8B32-0F218F6E2FDC}"/>
                </a:ext>
              </a:extLst>
            </p:cNvPr>
            <p:cNvSpPr/>
            <p:nvPr/>
          </p:nvSpPr>
          <p:spPr>
            <a:xfrm>
              <a:off x="2362076" y="1888133"/>
              <a:ext cx="4520789" cy="46166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OP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的符号反相</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取二进制补码</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65" name="组合 64">
            <a:extLst>
              <a:ext uri="{FF2B5EF4-FFF2-40B4-BE49-F238E27FC236}">
                <a16:creationId xmlns:a16="http://schemas.microsoft.com/office/drawing/2014/main" id="{E730ADAE-B707-4B9A-ACDB-6ACCB5D608AA}"/>
              </a:ext>
            </a:extLst>
          </p:cNvPr>
          <p:cNvGrpSpPr/>
          <p:nvPr/>
        </p:nvGrpSpPr>
        <p:grpSpPr>
          <a:xfrm>
            <a:off x="8110434" y="2782649"/>
            <a:ext cx="3909875" cy="508427"/>
            <a:chOff x="1388815" y="1877376"/>
            <a:chExt cx="3909875" cy="508427"/>
          </a:xfrm>
        </p:grpSpPr>
        <p:sp>
          <p:nvSpPr>
            <p:cNvPr id="66" name="矩形 65">
              <a:extLst>
                <a:ext uri="{FF2B5EF4-FFF2-40B4-BE49-F238E27FC236}">
                  <a16:creationId xmlns:a16="http://schemas.microsoft.com/office/drawing/2014/main" id="{9E759F75-1829-47C3-B658-503752F43433}"/>
                </a:ext>
              </a:extLst>
            </p:cNvPr>
            <p:cNvSpPr/>
            <p:nvPr/>
          </p:nvSpPr>
          <p:spPr>
            <a:xfrm>
              <a:off x="1388815" y="1881747"/>
              <a:ext cx="3909875" cy="504056"/>
            </a:xfrm>
            <a:prstGeom prst="rect">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60F9C183-B696-4A9D-B095-365B2A244BD5}"/>
                </a:ext>
              </a:extLst>
            </p:cNvPr>
            <p:cNvSpPr/>
            <p:nvPr/>
          </p:nvSpPr>
          <p:spPr>
            <a:xfrm>
              <a:off x="3173665" y="1917751"/>
              <a:ext cx="2050275" cy="432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531EEC56-6107-40E2-AC73-3F5C82E126ED}"/>
                </a:ext>
              </a:extLst>
            </p:cNvPr>
            <p:cNvSpPr/>
            <p:nvPr/>
          </p:nvSpPr>
          <p:spPr>
            <a:xfrm>
              <a:off x="1445700" y="1877376"/>
              <a:ext cx="1733167" cy="461665"/>
            </a:xfrm>
            <a:prstGeom prst="rect">
              <a:avLst/>
            </a:prstGeom>
          </p:spPr>
          <p:txBody>
            <a:bodyPr wrap="none">
              <a:spAutoFit/>
            </a:bodyPr>
            <a:lstStyle/>
            <a:p>
              <a:r>
                <a:rPr lang="en-US" altLang="zh-CN" sz="2400" dirty="0">
                  <a:solidFill>
                    <a:schemeClr val="bg1"/>
                  </a:solidFill>
                  <a:latin typeface="Times New Roman" panose="02020603050405020304" pitchFamily="18" charset="0"/>
                  <a:cs typeface="Times New Roman" panose="02020603050405020304" pitchFamily="18" charset="0"/>
                </a:rPr>
                <a:t>MUL,IMUL</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69" name="矩形 68">
              <a:extLst>
                <a:ext uri="{FF2B5EF4-FFF2-40B4-BE49-F238E27FC236}">
                  <a16:creationId xmlns:a16="http://schemas.microsoft.com/office/drawing/2014/main" id="{C669BA0B-ACDB-4E4D-93C9-1045F688F61E}"/>
                </a:ext>
              </a:extLst>
            </p:cNvPr>
            <p:cNvSpPr/>
            <p:nvPr/>
          </p:nvSpPr>
          <p:spPr>
            <a:xfrm>
              <a:off x="3549055" y="1888133"/>
              <a:ext cx="1415772" cy="46166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乘法指令</a:t>
              </a:r>
            </a:p>
          </p:txBody>
        </p:sp>
      </p:grpSp>
      <p:grpSp>
        <p:nvGrpSpPr>
          <p:cNvPr id="70" name="组合 69">
            <a:extLst>
              <a:ext uri="{FF2B5EF4-FFF2-40B4-BE49-F238E27FC236}">
                <a16:creationId xmlns:a16="http://schemas.microsoft.com/office/drawing/2014/main" id="{A6ABCDF9-356C-4DD8-91F8-3572072D6635}"/>
              </a:ext>
            </a:extLst>
          </p:cNvPr>
          <p:cNvGrpSpPr/>
          <p:nvPr/>
        </p:nvGrpSpPr>
        <p:grpSpPr>
          <a:xfrm>
            <a:off x="8110433" y="3773113"/>
            <a:ext cx="3909875" cy="504056"/>
            <a:chOff x="1388815" y="1881747"/>
            <a:chExt cx="3909875" cy="504056"/>
          </a:xfrm>
        </p:grpSpPr>
        <p:sp>
          <p:nvSpPr>
            <p:cNvPr id="71" name="矩形 70">
              <a:extLst>
                <a:ext uri="{FF2B5EF4-FFF2-40B4-BE49-F238E27FC236}">
                  <a16:creationId xmlns:a16="http://schemas.microsoft.com/office/drawing/2014/main" id="{425EF8FC-1E7A-499E-AA58-06B6F9E36B3A}"/>
                </a:ext>
              </a:extLst>
            </p:cNvPr>
            <p:cNvSpPr/>
            <p:nvPr/>
          </p:nvSpPr>
          <p:spPr>
            <a:xfrm>
              <a:off x="1388815" y="1881747"/>
              <a:ext cx="3909875" cy="5040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51001B3C-755E-4497-9C30-9D4A654C3816}"/>
                </a:ext>
              </a:extLst>
            </p:cNvPr>
            <p:cNvSpPr/>
            <p:nvPr/>
          </p:nvSpPr>
          <p:spPr>
            <a:xfrm>
              <a:off x="3173665" y="1917751"/>
              <a:ext cx="2050275" cy="432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2AB985B6-BB1E-4314-B4EE-43EADD66D7E3}"/>
                </a:ext>
              </a:extLst>
            </p:cNvPr>
            <p:cNvSpPr/>
            <p:nvPr/>
          </p:nvSpPr>
          <p:spPr>
            <a:xfrm>
              <a:off x="1601800" y="1888133"/>
              <a:ext cx="1420966" cy="461665"/>
            </a:xfrm>
            <a:prstGeom prst="rect">
              <a:avLst/>
            </a:prstGeom>
          </p:spPr>
          <p:txBody>
            <a:bodyPr wrap="none">
              <a:spAutoFit/>
            </a:bodyPr>
            <a:lstStyle/>
            <a:p>
              <a:r>
                <a:rPr lang="en-US" altLang="zh-CN" sz="2400" dirty="0">
                  <a:solidFill>
                    <a:schemeClr val="bg1"/>
                  </a:solidFill>
                  <a:latin typeface="Times New Roman" panose="02020603050405020304" pitchFamily="18" charset="0"/>
                  <a:cs typeface="Times New Roman" panose="02020603050405020304" pitchFamily="18" charset="0"/>
                </a:rPr>
                <a:t>DIV,IDIV</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74" name="矩形 73">
              <a:extLst>
                <a:ext uri="{FF2B5EF4-FFF2-40B4-BE49-F238E27FC236}">
                  <a16:creationId xmlns:a16="http://schemas.microsoft.com/office/drawing/2014/main" id="{EB1FE493-7316-413E-82B8-0176B4F7A167}"/>
                </a:ext>
              </a:extLst>
            </p:cNvPr>
            <p:cNvSpPr/>
            <p:nvPr/>
          </p:nvSpPr>
          <p:spPr>
            <a:xfrm>
              <a:off x="3549055" y="1888133"/>
              <a:ext cx="1507144" cy="46166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除法指令 </a:t>
              </a:r>
            </a:p>
          </p:txBody>
        </p:sp>
      </p:grpSp>
      <p:sp>
        <p:nvSpPr>
          <p:cNvPr id="35" name="矩形 34">
            <a:extLst>
              <a:ext uri="{FF2B5EF4-FFF2-40B4-BE49-F238E27FC236}">
                <a16:creationId xmlns:a16="http://schemas.microsoft.com/office/drawing/2014/main" id="{31E325EA-AA96-4163-ADA7-B6582069C2FE}"/>
              </a:ext>
            </a:extLst>
          </p:cNvPr>
          <p:cNvSpPr/>
          <p:nvPr/>
        </p:nvSpPr>
        <p:spPr>
          <a:xfrm>
            <a:off x="2512093" y="4601205"/>
            <a:ext cx="8897269" cy="2238241"/>
          </a:xfrm>
          <a:prstGeom prst="rect">
            <a:avLst/>
          </a:prstGeom>
        </p:spPr>
        <p:txBody>
          <a:bodyPr wrap="square">
            <a:spAutoFit/>
          </a:bodyPr>
          <a:lstStyle/>
          <a:p>
            <a:pPr indent="261620">
              <a:lnSpc>
                <a:spcPct val="150000"/>
              </a:lnSpc>
              <a:spcAft>
                <a:spcPts val="0"/>
              </a:spcAft>
            </a:pPr>
            <a:r>
              <a:rPr lang="en-US" altLang="zh-CN" sz="2400" b="1" kern="100" dirty="0">
                <a:latin typeface="Times New Roman" panose="02020603050405020304" pitchFamily="18" charset="0"/>
              </a:rPr>
              <a:t>ADD</a:t>
            </a:r>
            <a:r>
              <a:rPr lang="zh-CN" altLang="en-US" sz="2400" b="1" kern="100" dirty="0">
                <a:latin typeface="Times New Roman" panose="02020603050405020304" pitchFamily="18" charset="0"/>
              </a:rPr>
              <a:t>语法</a:t>
            </a:r>
            <a:r>
              <a:rPr lang="en-US" altLang="zh-CN" sz="2400" b="1" kern="100" dirty="0">
                <a:latin typeface="Times New Roman" panose="02020603050405020304" pitchFamily="18" charset="0"/>
              </a:rPr>
              <a:t>: ADD </a:t>
            </a:r>
            <a:r>
              <a:rPr lang="zh-CN" altLang="en-US" sz="2400" b="1" kern="100" dirty="0">
                <a:latin typeface="Times New Roman" panose="02020603050405020304" pitchFamily="18" charset="0"/>
              </a:rPr>
              <a:t>被加数</a:t>
            </a:r>
            <a:r>
              <a:rPr lang="en-US" altLang="zh-CN" sz="2400" b="1" kern="100" dirty="0">
                <a:latin typeface="Times New Roman" panose="02020603050405020304" pitchFamily="18" charset="0"/>
              </a:rPr>
              <a:t>, </a:t>
            </a:r>
            <a:r>
              <a:rPr lang="zh-CN" altLang="en-US" sz="2400" b="1" kern="100" dirty="0">
                <a:latin typeface="Times New Roman" panose="02020603050405020304" pitchFamily="18" charset="0"/>
              </a:rPr>
              <a:t>加数</a:t>
            </a:r>
          </a:p>
          <a:p>
            <a:pPr indent="261620">
              <a:lnSpc>
                <a:spcPct val="150000"/>
              </a:lnSpc>
              <a:spcAft>
                <a:spcPts val="0"/>
              </a:spcAft>
            </a:pPr>
            <a:r>
              <a:rPr lang="zh-CN" altLang="en-US" sz="2400" kern="100" dirty="0">
                <a:latin typeface="Times New Roman" panose="02020603050405020304" pitchFamily="18" charset="0"/>
              </a:rPr>
              <a:t>加法指令将一个数值加在一个寄存器上或者一个内存地址上</a:t>
            </a:r>
          </a:p>
          <a:p>
            <a:pPr indent="261620">
              <a:lnSpc>
                <a:spcPct val="150000"/>
              </a:lnSpc>
              <a:spcAft>
                <a:spcPts val="0"/>
              </a:spcAft>
            </a:pPr>
            <a:r>
              <a:rPr lang="en-US" altLang="zh-CN" sz="2400" b="1" kern="100" dirty="0">
                <a:latin typeface="Times New Roman" panose="02020603050405020304" pitchFamily="18" charset="0"/>
              </a:rPr>
              <a:t>add eax,123; </a:t>
            </a:r>
            <a:r>
              <a:rPr lang="zh-CN" altLang="en-US" sz="2400" kern="100" dirty="0">
                <a:latin typeface="Times New Roman" panose="02020603050405020304" pitchFamily="18" charset="0"/>
              </a:rPr>
              <a:t>相当于</a:t>
            </a:r>
            <a:r>
              <a:rPr lang="en-US" altLang="zh-CN" sz="2400" kern="100" dirty="0">
                <a:latin typeface="Times New Roman" panose="02020603050405020304" pitchFamily="18" charset="0"/>
              </a:rPr>
              <a:t> </a:t>
            </a:r>
            <a:r>
              <a:rPr lang="en-US" altLang="zh-CN" sz="2400" kern="100" dirty="0" err="1">
                <a:latin typeface="Times New Roman" panose="02020603050405020304" pitchFamily="18" charset="0"/>
              </a:rPr>
              <a:t>eax</a:t>
            </a:r>
            <a:r>
              <a:rPr lang="en-US" altLang="zh-CN" sz="2400" kern="100" dirty="0">
                <a:latin typeface="Times New Roman" panose="02020603050405020304" pitchFamily="18" charset="0"/>
              </a:rPr>
              <a:t>=eax+123</a:t>
            </a:r>
          </a:p>
          <a:p>
            <a:pPr indent="261620">
              <a:lnSpc>
                <a:spcPct val="150000"/>
              </a:lnSpc>
              <a:spcAft>
                <a:spcPts val="0"/>
              </a:spcAft>
            </a:pPr>
            <a:r>
              <a:rPr lang="zh-CN" altLang="en-US" sz="2400" b="1" kern="100" dirty="0">
                <a:latin typeface="Times New Roman" panose="02020603050405020304" pitchFamily="18" charset="0"/>
              </a:rPr>
              <a:t>加法指令对</a:t>
            </a:r>
            <a:r>
              <a:rPr lang="en-US" altLang="zh-CN" sz="2400" b="1" kern="100" dirty="0">
                <a:latin typeface="Times New Roman" panose="02020603050405020304" pitchFamily="18" charset="0"/>
              </a:rPr>
              <a:t>ZF</a:t>
            </a:r>
            <a:r>
              <a:rPr lang="zh-CN" altLang="en-US" sz="2400" b="1" kern="100" dirty="0">
                <a:latin typeface="Times New Roman" panose="02020603050405020304" pitchFamily="18" charset="0"/>
              </a:rPr>
              <a:t>、</a:t>
            </a:r>
            <a:r>
              <a:rPr lang="en-US" altLang="zh-CN" sz="2400" b="1" kern="100" dirty="0">
                <a:latin typeface="Times New Roman" panose="02020603050405020304" pitchFamily="18" charset="0"/>
              </a:rPr>
              <a:t>OF</a:t>
            </a:r>
            <a:r>
              <a:rPr lang="zh-CN" altLang="en-US" sz="2400" b="1" kern="100" dirty="0">
                <a:latin typeface="Times New Roman" panose="02020603050405020304" pitchFamily="18" charset="0"/>
              </a:rPr>
              <a:t>、</a:t>
            </a:r>
            <a:r>
              <a:rPr lang="en-US" altLang="zh-CN" sz="2400" b="1" kern="100" dirty="0">
                <a:latin typeface="Times New Roman" panose="02020603050405020304" pitchFamily="18" charset="0"/>
              </a:rPr>
              <a:t>CF</a:t>
            </a:r>
            <a:r>
              <a:rPr lang="zh-CN" altLang="en-US" sz="2400" b="1" kern="100" dirty="0">
                <a:latin typeface="Times New Roman" panose="02020603050405020304" pitchFamily="18" charset="0"/>
              </a:rPr>
              <a:t>都会有影响</a:t>
            </a:r>
          </a:p>
        </p:txBody>
      </p:sp>
    </p:spTree>
    <p:extLst>
      <p:ext uri="{BB962C8B-B14F-4D97-AF65-F5344CB8AC3E}">
        <p14:creationId xmlns:p14="http://schemas.microsoft.com/office/powerpoint/2010/main" val="3402940519"/>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par>
                                <p:cTn id="12" presetID="10" presetClass="entr" presetSubtype="0" fill="hold" nodeType="with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500"/>
                                        <p:tgtEl>
                                          <p:spTgt spid="48"/>
                                        </p:tgtEl>
                                      </p:cBhvr>
                                    </p:animEffect>
                                  </p:childTnLst>
                                </p:cTn>
                              </p:par>
                              <p:par>
                                <p:cTn id="15" presetID="10"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nodeType="with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500"/>
                                        <p:tgtEl>
                                          <p:spTgt spid="60"/>
                                        </p:tgtEl>
                                      </p:cBhvr>
                                    </p:animEffect>
                                  </p:childTnLst>
                                </p:cTn>
                              </p:par>
                              <p:par>
                                <p:cTn id="21" presetID="10"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500"/>
                                        <p:tgtEl>
                                          <p:spTgt spid="65"/>
                                        </p:tgtEl>
                                      </p:cBhvr>
                                    </p:animEffect>
                                  </p:childTnLst>
                                </p:cTn>
                              </p:par>
                              <p:par>
                                <p:cTn id="24" presetID="10" presetClass="entr" presetSubtype="0"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blinds(horizontal)">
                                      <p:cBhvr>
                                        <p:cTn id="3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917206" y="837929"/>
            <a:ext cx="2954655" cy="474140"/>
            <a:chOff x="5405846" y="837929"/>
            <a:chExt cx="1999890"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600802" y="1312069"/>
              <a:ext cx="1608401"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405846" y="837929"/>
              <a:ext cx="1999890"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程序流程控制指令集</a:t>
              </a:r>
            </a:p>
          </p:txBody>
        </p:sp>
      </p:grpSp>
      <p:grpSp>
        <p:nvGrpSpPr>
          <p:cNvPr id="35" name="组合 34">
            <a:extLst>
              <a:ext uri="{FF2B5EF4-FFF2-40B4-BE49-F238E27FC236}">
                <a16:creationId xmlns:a16="http://schemas.microsoft.com/office/drawing/2014/main" id="{02654965-0412-4FBE-9863-1B2AB97ABB6C}"/>
              </a:ext>
            </a:extLst>
          </p:cNvPr>
          <p:cNvGrpSpPr/>
          <p:nvPr/>
        </p:nvGrpSpPr>
        <p:grpSpPr>
          <a:xfrm>
            <a:off x="1532831" y="1528093"/>
            <a:ext cx="4608512" cy="1058442"/>
            <a:chOff x="4933525" y="2542866"/>
            <a:chExt cx="4608512" cy="1058442"/>
          </a:xfrm>
        </p:grpSpPr>
        <p:sp>
          <p:nvSpPr>
            <p:cNvPr id="36" name="六边形 35">
              <a:extLst>
                <a:ext uri="{FF2B5EF4-FFF2-40B4-BE49-F238E27FC236}">
                  <a16:creationId xmlns:a16="http://schemas.microsoft.com/office/drawing/2014/main" id="{B5A0C3DF-F29E-4414-9D65-EE02A9972B2C}"/>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a:solidFill>
                    <a:prstClr val="white"/>
                  </a:solidFill>
                  <a:latin typeface="微软雅黑" pitchFamily="34" charset="-122"/>
                  <a:ea typeface="微软雅黑" pitchFamily="34" charset="-122"/>
                </a:rPr>
                <a:t>CMP</a:t>
              </a:r>
              <a:endParaRPr lang="zh-CN" altLang="en-US" sz="2000" b="1" dirty="0">
                <a:solidFill>
                  <a:prstClr val="white"/>
                </a:solidFill>
                <a:latin typeface="微软雅黑" pitchFamily="34" charset="-122"/>
                <a:ea typeface="微软雅黑" pitchFamily="34" charset="-122"/>
              </a:endParaRPr>
            </a:p>
          </p:txBody>
        </p:sp>
        <p:sp>
          <p:nvSpPr>
            <p:cNvPr id="37" name="文本框 7">
              <a:extLst>
                <a:ext uri="{FF2B5EF4-FFF2-40B4-BE49-F238E27FC236}">
                  <a16:creationId xmlns:a16="http://schemas.microsoft.com/office/drawing/2014/main" id="{7A10E14B-80F2-4E47-B20C-EE7C275AB526}"/>
                </a:ext>
              </a:extLst>
            </p:cNvPr>
            <p:cNvSpPr txBox="1">
              <a:spLocks noChangeArrowheads="1"/>
            </p:cNvSpPr>
            <p:nvPr/>
          </p:nvSpPr>
          <p:spPr bwMode="auto">
            <a:xfrm>
              <a:off x="6984268" y="2872032"/>
              <a:ext cx="25577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65000"/>
                      <a:lumOff val="35000"/>
                    </a:schemeClr>
                  </a:solidFill>
                  <a:latin typeface="微软雅黑" pitchFamily="34" charset="-122"/>
                </a:rPr>
                <a:t>比较</a:t>
              </a:r>
              <a:r>
                <a:rPr lang="en-US" altLang="zh-CN" sz="2000" dirty="0">
                  <a:solidFill>
                    <a:schemeClr val="tx1">
                      <a:lumMod val="65000"/>
                      <a:lumOff val="35000"/>
                    </a:schemeClr>
                  </a:solidFill>
                  <a:latin typeface="微软雅黑" pitchFamily="34" charset="-122"/>
                </a:rPr>
                <a:t>OP1</a:t>
              </a:r>
              <a:r>
                <a:rPr lang="zh-CN" altLang="en-US" sz="2000" dirty="0">
                  <a:solidFill>
                    <a:schemeClr val="tx1">
                      <a:lumMod val="65000"/>
                      <a:lumOff val="35000"/>
                    </a:schemeClr>
                  </a:solidFill>
                  <a:latin typeface="微软雅黑" pitchFamily="34" charset="-122"/>
                </a:rPr>
                <a:t>与</a:t>
              </a:r>
              <a:r>
                <a:rPr lang="en-US" altLang="zh-CN" sz="2000" dirty="0">
                  <a:solidFill>
                    <a:schemeClr val="tx1">
                      <a:lumMod val="65000"/>
                      <a:lumOff val="35000"/>
                    </a:schemeClr>
                  </a:solidFill>
                  <a:latin typeface="微软雅黑" pitchFamily="34" charset="-122"/>
                </a:rPr>
                <a:t>OP2</a:t>
              </a:r>
              <a:r>
                <a:rPr lang="zh-CN" altLang="en-US" sz="2000" dirty="0">
                  <a:solidFill>
                    <a:schemeClr val="tx1">
                      <a:lumMod val="65000"/>
                      <a:lumOff val="35000"/>
                    </a:schemeClr>
                  </a:solidFill>
                  <a:latin typeface="微软雅黑" pitchFamily="34" charset="-122"/>
                </a:rPr>
                <a:t>的值</a:t>
              </a:r>
              <a:endParaRPr lang="zh-CN" altLang="en-US" sz="1200" dirty="0">
                <a:solidFill>
                  <a:schemeClr val="tx1">
                    <a:lumMod val="65000"/>
                    <a:lumOff val="35000"/>
                  </a:schemeClr>
                </a:solidFill>
                <a:latin typeface="微软雅黑" pitchFamily="34" charset="-122"/>
              </a:endParaRPr>
            </a:p>
          </p:txBody>
        </p:sp>
        <p:cxnSp>
          <p:nvCxnSpPr>
            <p:cNvPr id="38" name="直接连接符 37">
              <a:extLst>
                <a:ext uri="{FF2B5EF4-FFF2-40B4-BE49-F238E27FC236}">
                  <a16:creationId xmlns:a16="http://schemas.microsoft.com/office/drawing/2014/main" id="{D0CE67A3-8BF9-45FE-BBAB-D9888CBE8754}"/>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9" name="组合 38">
            <a:extLst>
              <a:ext uri="{FF2B5EF4-FFF2-40B4-BE49-F238E27FC236}">
                <a16:creationId xmlns:a16="http://schemas.microsoft.com/office/drawing/2014/main" id="{9DD62690-8BD8-4945-BC8B-A5EBA80F4515}"/>
              </a:ext>
            </a:extLst>
          </p:cNvPr>
          <p:cNvGrpSpPr/>
          <p:nvPr/>
        </p:nvGrpSpPr>
        <p:grpSpPr>
          <a:xfrm>
            <a:off x="1532831" y="2802558"/>
            <a:ext cx="4320480" cy="1058442"/>
            <a:chOff x="4933525" y="2542866"/>
            <a:chExt cx="4320480" cy="1058442"/>
          </a:xfrm>
        </p:grpSpPr>
        <p:sp>
          <p:nvSpPr>
            <p:cNvPr id="40" name="六边形 39">
              <a:extLst>
                <a:ext uri="{FF2B5EF4-FFF2-40B4-BE49-F238E27FC236}">
                  <a16:creationId xmlns:a16="http://schemas.microsoft.com/office/drawing/2014/main" id="{73331B36-0116-4D9D-9FFA-A5BD46CB8019}"/>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a:solidFill>
                    <a:prstClr val="white"/>
                  </a:solidFill>
                  <a:latin typeface="微软雅黑" pitchFamily="34" charset="-122"/>
                  <a:ea typeface="微软雅黑" pitchFamily="34" charset="-122"/>
                </a:rPr>
                <a:t>JMP</a:t>
              </a:r>
              <a:endParaRPr lang="zh-CN" altLang="en-US" sz="2000" b="1" dirty="0">
                <a:solidFill>
                  <a:prstClr val="white"/>
                </a:solidFill>
                <a:latin typeface="微软雅黑" pitchFamily="34" charset="-122"/>
                <a:ea typeface="微软雅黑" pitchFamily="34" charset="-122"/>
              </a:endParaRPr>
            </a:p>
          </p:txBody>
        </p:sp>
        <p:sp>
          <p:nvSpPr>
            <p:cNvPr id="41" name="文本框 7">
              <a:extLst>
                <a:ext uri="{FF2B5EF4-FFF2-40B4-BE49-F238E27FC236}">
                  <a16:creationId xmlns:a16="http://schemas.microsoft.com/office/drawing/2014/main" id="{BF4A4B6E-CF6C-42B3-BA4C-6CDC92F67017}"/>
                </a:ext>
              </a:extLst>
            </p:cNvPr>
            <p:cNvSpPr txBox="1">
              <a:spLocks noChangeArrowheads="1"/>
            </p:cNvSpPr>
            <p:nvPr/>
          </p:nvSpPr>
          <p:spPr bwMode="auto">
            <a:xfrm>
              <a:off x="6984268" y="2872033"/>
              <a:ext cx="22697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65000"/>
                      <a:lumOff val="35000"/>
                    </a:schemeClr>
                  </a:solidFill>
                  <a:latin typeface="微软雅黑" pitchFamily="34" charset="-122"/>
                </a:rPr>
                <a:t>跳往指定地址执行</a:t>
              </a:r>
              <a:endParaRPr lang="zh-CN" altLang="en-US" sz="1200" dirty="0">
                <a:solidFill>
                  <a:schemeClr val="tx1">
                    <a:lumMod val="65000"/>
                    <a:lumOff val="35000"/>
                  </a:schemeClr>
                </a:solidFill>
                <a:latin typeface="微软雅黑" pitchFamily="34" charset="-122"/>
              </a:endParaRPr>
            </a:p>
          </p:txBody>
        </p:sp>
        <p:cxnSp>
          <p:nvCxnSpPr>
            <p:cNvPr id="42" name="直接连接符 41">
              <a:extLst>
                <a:ext uri="{FF2B5EF4-FFF2-40B4-BE49-F238E27FC236}">
                  <a16:creationId xmlns:a16="http://schemas.microsoft.com/office/drawing/2014/main" id="{9C021CAB-240D-4ABA-8DDA-97510F78DACB}"/>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5" name="组合 44">
            <a:extLst>
              <a:ext uri="{FF2B5EF4-FFF2-40B4-BE49-F238E27FC236}">
                <a16:creationId xmlns:a16="http://schemas.microsoft.com/office/drawing/2014/main" id="{93D6D3CE-6B63-4037-8674-90647765F7D1}"/>
              </a:ext>
            </a:extLst>
          </p:cNvPr>
          <p:cNvGrpSpPr/>
          <p:nvPr/>
        </p:nvGrpSpPr>
        <p:grpSpPr>
          <a:xfrm>
            <a:off x="1532831" y="4083915"/>
            <a:ext cx="4608512" cy="1058442"/>
            <a:chOff x="4933525" y="2542866"/>
            <a:chExt cx="4608512" cy="1058442"/>
          </a:xfrm>
        </p:grpSpPr>
        <p:sp>
          <p:nvSpPr>
            <p:cNvPr id="46" name="六边形 45">
              <a:extLst>
                <a:ext uri="{FF2B5EF4-FFF2-40B4-BE49-F238E27FC236}">
                  <a16:creationId xmlns:a16="http://schemas.microsoft.com/office/drawing/2014/main" id="{9870CF92-F62A-494E-BD3A-9DB6831194FF}"/>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微软雅黑" pitchFamily="34" charset="-122"/>
                <a:ea typeface="微软雅黑" pitchFamily="34" charset="-122"/>
              </a:endParaRPr>
            </a:p>
          </p:txBody>
        </p:sp>
        <p:sp>
          <p:nvSpPr>
            <p:cNvPr id="47" name="文本框 7">
              <a:extLst>
                <a:ext uri="{FF2B5EF4-FFF2-40B4-BE49-F238E27FC236}">
                  <a16:creationId xmlns:a16="http://schemas.microsoft.com/office/drawing/2014/main" id="{C2CCF354-B989-4A98-8F4C-C43E2388E077}"/>
                </a:ext>
              </a:extLst>
            </p:cNvPr>
            <p:cNvSpPr txBox="1">
              <a:spLocks noChangeArrowheads="1"/>
            </p:cNvSpPr>
            <p:nvPr/>
          </p:nvSpPr>
          <p:spPr bwMode="auto">
            <a:xfrm>
              <a:off x="6984268" y="2872032"/>
              <a:ext cx="25577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65000"/>
                      <a:lumOff val="35000"/>
                    </a:schemeClr>
                  </a:solidFill>
                  <a:latin typeface="微软雅黑" pitchFamily="34" charset="-122"/>
                </a:rPr>
                <a:t>循环指令集</a:t>
              </a:r>
              <a:endParaRPr lang="zh-CN" altLang="en-US" sz="1200" dirty="0">
                <a:solidFill>
                  <a:schemeClr val="tx1">
                    <a:lumMod val="65000"/>
                    <a:lumOff val="35000"/>
                  </a:schemeClr>
                </a:solidFill>
                <a:latin typeface="微软雅黑" pitchFamily="34" charset="-122"/>
              </a:endParaRPr>
            </a:p>
          </p:txBody>
        </p:sp>
        <p:cxnSp>
          <p:nvCxnSpPr>
            <p:cNvPr id="75" name="直接连接符 74">
              <a:extLst>
                <a:ext uri="{FF2B5EF4-FFF2-40B4-BE49-F238E27FC236}">
                  <a16:creationId xmlns:a16="http://schemas.microsoft.com/office/drawing/2014/main" id="{C5DFF3B0-9369-425D-95CA-69A26421E987}"/>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6" name="组合 75">
            <a:extLst>
              <a:ext uri="{FF2B5EF4-FFF2-40B4-BE49-F238E27FC236}">
                <a16:creationId xmlns:a16="http://schemas.microsoft.com/office/drawing/2014/main" id="{E88B46CB-0822-4C15-82B6-14E274B89F18}"/>
              </a:ext>
            </a:extLst>
          </p:cNvPr>
          <p:cNvGrpSpPr/>
          <p:nvPr/>
        </p:nvGrpSpPr>
        <p:grpSpPr>
          <a:xfrm>
            <a:off x="1532831" y="5358380"/>
            <a:ext cx="4608512" cy="1058442"/>
            <a:chOff x="4933525" y="2542866"/>
            <a:chExt cx="4608512" cy="1058442"/>
          </a:xfrm>
        </p:grpSpPr>
        <p:sp>
          <p:nvSpPr>
            <p:cNvPr id="77" name="六边形 76">
              <a:extLst>
                <a:ext uri="{FF2B5EF4-FFF2-40B4-BE49-F238E27FC236}">
                  <a16:creationId xmlns:a16="http://schemas.microsoft.com/office/drawing/2014/main" id="{8A9D932B-1D76-457E-B9C5-A7363FC5E0B3}"/>
                </a:ext>
              </a:extLst>
            </p:cNvPr>
            <p:cNvSpPr/>
            <p:nvPr/>
          </p:nvSpPr>
          <p:spPr>
            <a:xfrm>
              <a:off x="4933525" y="2542866"/>
              <a:ext cx="1227414" cy="1058442"/>
            </a:xfrm>
            <a:prstGeom prst="hexagon">
              <a:avLst/>
            </a:prstGeom>
            <a:solidFill>
              <a:srgbClr val="1092F1"/>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微软雅黑" pitchFamily="34" charset="-122"/>
                <a:ea typeface="微软雅黑" pitchFamily="34" charset="-122"/>
              </a:endParaRPr>
            </a:p>
          </p:txBody>
        </p:sp>
        <p:sp>
          <p:nvSpPr>
            <p:cNvPr id="78" name="文本框 7">
              <a:extLst>
                <a:ext uri="{FF2B5EF4-FFF2-40B4-BE49-F238E27FC236}">
                  <a16:creationId xmlns:a16="http://schemas.microsoft.com/office/drawing/2014/main" id="{C0BC7ABF-A78D-4C7E-A37E-CBC5906A16D5}"/>
                </a:ext>
              </a:extLst>
            </p:cNvPr>
            <p:cNvSpPr txBox="1">
              <a:spLocks noChangeArrowheads="1"/>
            </p:cNvSpPr>
            <p:nvPr/>
          </p:nvSpPr>
          <p:spPr bwMode="auto">
            <a:xfrm>
              <a:off x="6984268" y="2872033"/>
              <a:ext cx="25577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65000"/>
                      <a:lumOff val="35000"/>
                    </a:schemeClr>
                  </a:solidFill>
                  <a:latin typeface="微软雅黑" pitchFamily="34" charset="-122"/>
                </a:rPr>
                <a:t>子程序调用</a:t>
              </a:r>
              <a:r>
                <a:rPr lang="en-US" altLang="zh-CN" sz="2000" dirty="0">
                  <a:solidFill>
                    <a:schemeClr val="tx1">
                      <a:lumMod val="65000"/>
                      <a:lumOff val="35000"/>
                    </a:schemeClr>
                  </a:solidFill>
                  <a:latin typeface="微软雅黑" pitchFamily="34" charset="-122"/>
                </a:rPr>
                <a:t>,</a:t>
              </a:r>
              <a:r>
                <a:rPr lang="zh-CN" altLang="en-US" sz="2000" dirty="0">
                  <a:solidFill>
                    <a:schemeClr val="tx1">
                      <a:lumMod val="65000"/>
                      <a:lumOff val="35000"/>
                    </a:schemeClr>
                  </a:solidFill>
                  <a:latin typeface="微软雅黑" pitchFamily="34" charset="-122"/>
                </a:rPr>
                <a:t>返回指令</a:t>
              </a:r>
              <a:endParaRPr lang="zh-CN" altLang="en-US" sz="1200" dirty="0">
                <a:solidFill>
                  <a:schemeClr val="tx1">
                    <a:lumMod val="65000"/>
                    <a:lumOff val="35000"/>
                  </a:schemeClr>
                </a:solidFill>
                <a:latin typeface="微软雅黑" pitchFamily="34" charset="-122"/>
              </a:endParaRPr>
            </a:p>
          </p:txBody>
        </p:sp>
        <p:cxnSp>
          <p:nvCxnSpPr>
            <p:cNvPr id="79" name="直接连接符 78">
              <a:extLst>
                <a:ext uri="{FF2B5EF4-FFF2-40B4-BE49-F238E27FC236}">
                  <a16:creationId xmlns:a16="http://schemas.microsoft.com/office/drawing/2014/main" id="{BAFD0A95-FF75-4C30-B1E0-7080AF9AAE27}"/>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 name="矩形 4">
            <a:extLst>
              <a:ext uri="{FF2B5EF4-FFF2-40B4-BE49-F238E27FC236}">
                <a16:creationId xmlns:a16="http://schemas.microsoft.com/office/drawing/2014/main" id="{D2C4F3FA-5BA5-49E9-97A8-BE609AE81F52}"/>
              </a:ext>
            </a:extLst>
          </p:cNvPr>
          <p:cNvSpPr/>
          <p:nvPr/>
        </p:nvSpPr>
        <p:spPr>
          <a:xfrm>
            <a:off x="1693080" y="4413081"/>
            <a:ext cx="906915" cy="400110"/>
          </a:xfrm>
          <a:prstGeom prst="rect">
            <a:avLst/>
          </a:prstGeom>
        </p:spPr>
        <p:txBody>
          <a:bodyPr wrap="none">
            <a:spAutoFit/>
          </a:bodyPr>
          <a:lstStyle/>
          <a:p>
            <a:pPr algn="ctr"/>
            <a:r>
              <a:rPr lang="en-US" altLang="zh-CN" sz="2000" b="1" dirty="0">
                <a:solidFill>
                  <a:schemeClr val="bg1"/>
                </a:solidFill>
                <a:latin typeface="微软雅黑" pitchFamily="34" charset="-122"/>
                <a:ea typeface="微软雅黑" pitchFamily="34" charset="-122"/>
              </a:rPr>
              <a:t>LOOP</a:t>
            </a:r>
            <a:endParaRPr lang="zh-CN" altLang="en-US" sz="2000" b="1" dirty="0">
              <a:solidFill>
                <a:schemeClr val="bg1"/>
              </a:solidFill>
              <a:latin typeface="微软雅黑" pitchFamily="34" charset="-122"/>
              <a:ea typeface="微软雅黑" pitchFamily="34" charset="-122"/>
            </a:endParaRPr>
          </a:p>
        </p:txBody>
      </p:sp>
      <p:sp>
        <p:nvSpPr>
          <p:cNvPr id="6" name="矩形 5">
            <a:extLst>
              <a:ext uri="{FF2B5EF4-FFF2-40B4-BE49-F238E27FC236}">
                <a16:creationId xmlns:a16="http://schemas.microsoft.com/office/drawing/2014/main" id="{6ECBFCA9-9DB3-46A1-B6AB-AC2D169A23EA}"/>
              </a:ext>
            </a:extLst>
          </p:cNvPr>
          <p:cNvSpPr/>
          <p:nvPr/>
        </p:nvSpPr>
        <p:spPr>
          <a:xfrm>
            <a:off x="1510689" y="5698194"/>
            <a:ext cx="1271695" cy="369332"/>
          </a:xfrm>
          <a:prstGeom prst="rect">
            <a:avLst/>
          </a:prstGeom>
        </p:spPr>
        <p:txBody>
          <a:bodyPr wrap="none">
            <a:spAutoFit/>
          </a:bodyPr>
          <a:lstStyle/>
          <a:p>
            <a:pPr algn="ctr"/>
            <a:r>
              <a:rPr lang="en-US" altLang="zh-CN" b="1" dirty="0">
                <a:solidFill>
                  <a:schemeClr val="bg1"/>
                </a:solidFill>
                <a:latin typeface="微软雅黑" pitchFamily="34" charset="-122"/>
                <a:ea typeface="微软雅黑" pitchFamily="34" charset="-122"/>
              </a:rPr>
              <a:t>CALL,RET</a:t>
            </a:r>
            <a:endParaRPr lang="zh-CN" altLang="en-US" b="1" dirty="0">
              <a:solidFill>
                <a:schemeClr val="bg1"/>
              </a:solidFill>
              <a:latin typeface="微软雅黑" pitchFamily="34" charset="-122"/>
              <a:ea typeface="微软雅黑" pitchFamily="34" charset="-122"/>
            </a:endParaRPr>
          </a:p>
        </p:txBody>
      </p:sp>
      <p:grpSp>
        <p:nvGrpSpPr>
          <p:cNvPr id="80" name="组合 79">
            <a:extLst>
              <a:ext uri="{FF2B5EF4-FFF2-40B4-BE49-F238E27FC236}">
                <a16:creationId xmlns:a16="http://schemas.microsoft.com/office/drawing/2014/main" id="{82647B78-EDAA-4E37-8394-59544BB5712E}"/>
              </a:ext>
            </a:extLst>
          </p:cNvPr>
          <p:cNvGrpSpPr/>
          <p:nvPr/>
        </p:nvGrpSpPr>
        <p:grpSpPr>
          <a:xfrm>
            <a:off x="6964672" y="4299938"/>
            <a:ext cx="4320480" cy="1058442"/>
            <a:chOff x="4933525" y="2542866"/>
            <a:chExt cx="4320480" cy="1058442"/>
          </a:xfrm>
        </p:grpSpPr>
        <p:sp>
          <p:nvSpPr>
            <p:cNvPr id="81" name="六边形 80">
              <a:extLst>
                <a:ext uri="{FF2B5EF4-FFF2-40B4-BE49-F238E27FC236}">
                  <a16:creationId xmlns:a16="http://schemas.microsoft.com/office/drawing/2014/main" id="{8F33FA3E-B335-4310-B117-DAE290BC2A0A}"/>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微软雅黑" pitchFamily="34" charset="-122"/>
                <a:ea typeface="微软雅黑" pitchFamily="34" charset="-122"/>
              </a:endParaRPr>
            </a:p>
          </p:txBody>
        </p:sp>
        <p:sp>
          <p:nvSpPr>
            <p:cNvPr id="82" name="文本框 7">
              <a:extLst>
                <a:ext uri="{FF2B5EF4-FFF2-40B4-BE49-F238E27FC236}">
                  <a16:creationId xmlns:a16="http://schemas.microsoft.com/office/drawing/2014/main" id="{77D9AD49-A5DD-46E9-8A28-C9D8F835F268}"/>
                </a:ext>
              </a:extLst>
            </p:cNvPr>
            <p:cNvSpPr txBox="1">
              <a:spLocks noChangeArrowheads="1"/>
            </p:cNvSpPr>
            <p:nvPr/>
          </p:nvSpPr>
          <p:spPr bwMode="auto">
            <a:xfrm>
              <a:off x="6984268" y="2872033"/>
              <a:ext cx="22697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65000"/>
                      <a:lumOff val="35000"/>
                    </a:schemeClr>
                  </a:solidFill>
                  <a:latin typeface="微软雅黑" pitchFamily="34" charset="-122"/>
                </a:rPr>
                <a:t>重复前缀指令集</a:t>
              </a:r>
              <a:endParaRPr lang="zh-CN" altLang="en-US" sz="1200" dirty="0">
                <a:solidFill>
                  <a:schemeClr val="tx1">
                    <a:lumMod val="65000"/>
                    <a:lumOff val="35000"/>
                  </a:schemeClr>
                </a:solidFill>
                <a:latin typeface="微软雅黑" pitchFamily="34" charset="-122"/>
              </a:endParaRPr>
            </a:p>
          </p:txBody>
        </p:sp>
        <p:cxnSp>
          <p:nvCxnSpPr>
            <p:cNvPr id="83" name="直接连接符 82">
              <a:extLst>
                <a:ext uri="{FF2B5EF4-FFF2-40B4-BE49-F238E27FC236}">
                  <a16:creationId xmlns:a16="http://schemas.microsoft.com/office/drawing/2014/main" id="{364D7869-1E28-4CE8-AE2C-4F99FC72884E}"/>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7" name="矩形 6">
            <a:extLst>
              <a:ext uri="{FF2B5EF4-FFF2-40B4-BE49-F238E27FC236}">
                <a16:creationId xmlns:a16="http://schemas.microsoft.com/office/drawing/2014/main" id="{A99F7BF4-45AB-40BD-A202-430BB960B45D}"/>
              </a:ext>
            </a:extLst>
          </p:cNvPr>
          <p:cNvSpPr/>
          <p:nvPr/>
        </p:nvSpPr>
        <p:spPr>
          <a:xfrm>
            <a:off x="7041212" y="4321327"/>
            <a:ext cx="1074333" cy="1015663"/>
          </a:xfrm>
          <a:prstGeom prst="rect">
            <a:avLst/>
          </a:prstGeom>
        </p:spPr>
        <p:txBody>
          <a:bodyPr wrap="none">
            <a:spAutoFit/>
          </a:bodyPr>
          <a:lstStyle/>
          <a:p>
            <a:pPr algn="ctr"/>
            <a:r>
              <a:rPr lang="en-US" altLang="zh-CN" sz="2000" dirty="0">
                <a:solidFill>
                  <a:schemeClr val="bg1"/>
                </a:solidFill>
                <a:latin typeface="微软雅黑" pitchFamily="34" charset="-122"/>
                <a:ea typeface="微软雅黑" pitchFamily="34" charset="-122"/>
              </a:rPr>
              <a:t>REP, </a:t>
            </a:r>
          </a:p>
          <a:p>
            <a:pPr algn="ctr"/>
            <a:r>
              <a:rPr lang="en-US" altLang="zh-CN" sz="2000" dirty="0">
                <a:solidFill>
                  <a:schemeClr val="bg1"/>
                </a:solidFill>
                <a:latin typeface="微软雅黑" pitchFamily="34" charset="-122"/>
                <a:ea typeface="微软雅黑" pitchFamily="34" charset="-122"/>
              </a:rPr>
              <a:t>REPE,</a:t>
            </a:r>
          </a:p>
          <a:p>
            <a:pPr algn="ctr"/>
            <a:r>
              <a:rPr lang="en-US" altLang="zh-CN" sz="2000" dirty="0">
                <a:solidFill>
                  <a:schemeClr val="bg1"/>
                </a:solidFill>
                <a:latin typeface="微软雅黑" pitchFamily="34" charset="-122"/>
                <a:ea typeface="微软雅黑" pitchFamily="34" charset="-122"/>
              </a:rPr>
              <a:t> REPNE</a:t>
            </a:r>
            <a:endParaRPr lang="zh-CN" altLang="en-US" sz="2000" dirty="0">
              <a:solidFill>
                <a:schemeClr val="bg1"/>
              </a:solidFill>
              <a:latin typeface="微软雅黑" pitchFamily="34" charset="-122"/>
              <a:ea typeface="微软雅黑" pitchFamily="34" charset="-122"/>
            </a:endParaRPr>
          </a:p>
        </p:txBody>
      </p:sp>
      <p:grpSp>
        <p:nvGrpSpPr>
          <p:cNvPr id="9" name="组合 8">
            <a:extLst>
              <a:ext uri="{FF2B5EF4-FFF2-40B4-BE49-F238E27FC236}">
                <a16:creationId xmlns:a16="http://schemas.microsoft.com/office/drawing/2014/main" id="{35F552D1-C59C-4246-AA23-53EFA0BB3046}"/>
              </a:ext>
            </a:extLst>
          </p:cNvPr>
          <p:cNvGrpSpPr/>
          <p:nvPr/>
        </p:nvGrpSpPr>
        <p:grpSpPr>
          <a:xfrm>
            <a:off x="6964672" y="2026037"/>
            <a:ext cx="4608512" cy="1938992"/>
            <a:chOff x="6964672" y="1661193"/>
            <a:chExt cx="4608512" cy="1938992"/>
          </a:xfrm>
        </p:grpSpPr>
        <p:grpSp>
          <p:nvGrpSpPr>
            <p:cNvPr id="84" name="组合 83">
              <a:extLst>
                <a:ext uri="{FF2B5EF4-FFF2-40B4-BE49-F238E27FC236}">
                  <a16:creationId xmlns:a16="http://schemas.microsoft.com/office/drawing/2014/main" id="{E75F3485-9E48-4ED2-8E72-759E8CFCD090}"/>
                </a:ext>
              </a:extLst>
            </p:cNvPr>
            <p:cNvGrpSpPr/>
            <p:nvPr/>
          </p:nvGrpSpPr>
          <p:grpSpPr>
            <a:xfrm>
              <a:off x="6964672" y="1661193"/>
              <a:ext cx="4608512" cy="1938992"/>
              <a:chOff x="4933525" y="2102592"/>
              <a:chExt cx="4608512" cy="1938992"/>
            </a:xfrm>
          </p:grpSpPr>
          <p:sp>
            <p:nvSpPr>
              <p:cNvPr id="85" name="六边形 84">
                <a:extLst>
                  <a:ext uri="{FF2B5EF4-FFF2-40B4-BE49-F238E27FC236}">
                    <a16:creationId xmlns:a16="http://schemas.microsoft.com/office/drawing/2014/main" id="{59210724-2A81-417C-B1F4-5EF9A62AA5D9}"/>
                  </a:ext>
                </a:extLst>
              </p:cNvPr>
              <p:cNvSpPr/>
              <p:nvPr/>
            </p:nvSpPr>
            <p:spPr>
              <a:xfrm>
                <a:off x="4933525" y="2542866"/>
                <a:ext cx="1227414" cy="1058442"/>
              </a:xfrm>
              <a:prstGeom prst="hexagon">
                <a:avLst/>
              </a:prstGeom>
              <a:solidFill>
                <a:srgbClr val="1092F1"/>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latin typeface="微软雅黑" pitchFamily="34" charset="-122"/>
                  <a:ea typeface="微软雅黑" pitchFamily="34" charset="-122"/>
                </a:endParaRPr>
              </a:p>
            </p:txBody>
          </p:sp>
          <p:sp>
            <p:nvSpPr>
              <p:cNvPr id="86" name="文本框 7">
                <a:extLst>
                  <a:ext uri="{FF2B5EF4-FFF2-40B4-BE49-F238E27FC236}">
                    <a16:creationId xmlns:a16="http://schemas.microsoft.com/office/drawing/2014/main" id="{E6531E50-F805-4411-9BF2-1106D5F8A844}"/>
                  </a:ext>
                </a:extLst>
              </p:cNvPr>
              <p:cNvSpPr txBox="1">
                <a:spLocks noChangeArrowheads="1"/>
              </p:cNvSpPr>
              <p:nvPr/>
            </p:nvSpPr>
            <p:spPr bwMode="auto">
              <a:xfrm>
                <a:off x="6984268" y="2102592"/>
                <a:ext cx="255776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65000"/>
                        <a:lumOff val="35000"/>
                      </a:schemeClr>
                    </a:solidFill>
                    <a:latin typeface="微软雅黑" pitchFamily="34" charset="-122"/>
                  </a:rPr>
                  <a:t>中断调用及返回指令。在执行</a:t>
                </a:r>
                <a:r>
                  <a:rPr lang="en-US" altLang="zh-CN" sz="2000" dirty="0">
                    <a:solidFill>
                      <a:schemeClr val="tx1">
                        <a:lumMod val="65000"/>
                        <a:lumOff val="35000"/>
                      </a:schemeClr>
                    </a:solidFill>
                    <a:latin typeface="微软雅黑" pitchFamily="34" charset="-122"/>
                  </a:rPr>
                  <a:t>INT</a:t>
                </a:r>
                <a:r>
                  <a:rPr lang="zh-CN" altLang="en-US" sz="2000" dirty="0">
                    <a:solidFill>
                      <a:schemeClr val="tx1">
                        <a:lumMod val="65000"/>
                        <a:lumOff val="35000"/>
                      </a:schemeClr>
                    </a:solidFill>
                    <a:latin typeface="微软雅黑" pitchFamily="34" charset="-122"/>
                  </a:rPr>
                  <a:t>时</a:t>
                </a:r>
                <a:r>
                  <a:rPr lang="en-US" altLang="zh-CN" sz="2000" dirty="0">
                    <a:solidFill>
                      <a:schemeClr val="tx1">
                        <a:lumMod val="65000"/>
                        <a:lumOff val="35000"/>
                      </a:schemeClr>
                    </a:solidFill>
                    <a:latin typeface="微软雅黑" pitchFamily="34" charset="-122"/>
                  </a:rPr>
                  <a:t>,CPU</a:t>
                </a:r>
                <a:r>
                  <a:rPr lang="zh-CN" altLang="en-US" sz="2000" dirty="0">
                    <a:solidFill>
                      <a:schemeClr val="tx1">
                        <a:lumMod val="65000"/>
                        <a:lumOff val="35000"/>
                      </a:schemeClr>
                    </a:solidFill>
                    <a:latin typeface="微软雅黑" pitchFamily="34" charset="-122"/>
                  </a:rPr>
                  <a:t>会自动将标志寄存器的值入栈</a:t>
                </a:r>
                <a:r>
                  <a:rPr lang="en-US" altLang="zh-CN" sz="2000" dirty="0">
                    <a:solidFill>
                      <a:schemeClr val="tx1">
                        <a:lumMod val="65000"/>
                        <a:lumOff val="35000"/>
                      </a:schemeClr>
                    </a:solidFill>
                    <a:latin typeface="微软雅黑" pitchFamily="34" charset="-122"/>
                  </a:rPr>
                  <a:t>,</a:t>
                </a:r>
                <a:r>
                  <a:rPr lang="zh-CN" altLang="en-US" sz="2000" dirty="0">
                    <a:solidFill>
                      <a:schemeClr val="tx1">
                        <a:lumMod val="65000"/>
                        <a:lumOff val="35000"/>
                      </a:schemeClr>
                    </a:solidFill>
                    <a:latin typeface="微软雅黑" pitchFamily="34" charset="-122"/>
                  </a:rPr>
                  <a:t>在执行</a:t>
                </a:r>
                <a:r>
                  <a:rPr lang="en-US" altLang="zh-CN" sz="2000" dirty="0">
                    <a:solidFill>
                      <a:schemeClr val="tx1">
                        <a:lumMod val="65000"/>
                        <a:lumOff val="35000"/>
                      </a:schemeClr>
                    </a:solidFill>
                    <a:latin typeface="微软雅黑" pitchFamily="34" charset="-122"/>
                  </a:rPr>
                  <a:t>IRET</a:t>
                </a:r>
                <a:r>
                  <a:rPr lang="zh-CN" altLang="en-US" sz="2000" dirty="0">
                    <a:solidFill>
                      <a:schemeClr val="tx1">
                        <a:lumMod val="65000"/>
                        <a:lumOff val="35000"/>
                      </a:schemeClr>
                    </a:solidFill>
                    <a:latin typeface="微软雅黑" pitchFamily="34" charset="-122"/>
                  </a:rPr>
                  <a:t>时则会将堆栈中的标志值弹回寄存器</a:t>
                </a:r>
                <a:endParaRPr lang="zh-CN" altLang="en-US" sz="1200" dirty="0">
                  <a:solidFill>
                    <a:schemeClr val="tx1">
                      <a:lumMod val="65000"/>
                      <a:lumOff val="35000"/>
                    </a:schemeClr>
                  </a:solidFill>
                  <a:latin typeface="微软雅黑" pitchFamily="34" charset="-122"/>
                </a:endParaRPr>
              </a:p>
            </p:txBody>
          </p:sp>
          <p:cxnSp>
            <p:nvCxnSpPr>
              <p:cNvPr id="87" name="直接连接符 86">
                <a:extLst>
                  <a:ext uri="{FF2B5EF4-FFF2-40B4-BE49-F238E27FC236}">
                    <a16:creationId xmlns:a16="http://schemas.microsoft.com/office/drawing/2014/main" id="{18E2694D-03FA-4C4D-9A2E-F7422018B2ED}"/>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8" name="矩形 7">
              <a:extLst>
                <a:ext uri="{FF2B5EF4-FFF2-40B4-BE49-F238E27FC236}">
                  <a16:creationId xmlns:a16="http://schemas.microsoft.com/office/drawing/2014/main" id="{F0139A08-C29F-4516-80C8-E9FF9A38FE7D}"/>
                </a:ext>
              </a:extLst>
            </p:cNvPr>
            <p:cNvSpPr/>
            <p:nvPr/>
          </p:nvSpPr>
          <p:spPr>
            <a:xfrm>
              <a:off x="6964672" y="2430634"/>
              <a:ext cx="1192121" cy="400110"/>
            </a:xfrm>
            <a:prstGeom prst="rect">
              <a:avLst/>
            </a:prstGeom>
          </p:spPr>
          <p:txBody>
            <a:bodyPr wrap="none">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INT,IRET</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91088621"/>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wipe(left)">
                                      <p:cBhvr>
                                        <p:cTn id="21" dur="500"/>
                                        <p:tgtEl>
                                          <p:spTgt spid="4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6"/>
                                        </p:tgtEl>
                                        <p:attrNameLst>
                                          <p:attrName>style.visibility</p:attrName>
                                        </p:attrNameLst>
                                      </p:cBhvr>
                                      <p:to>
                                        <p:strVal val="visible"/>
                                      </p:to>
                                    </p:set>
                                    <p:animEffect transition="in" filter="wipe(left)">
                                      <p:cBhvr>
                                        <p:cTn id="26" dur="500"/>
                                        <p:tgtEl>
                                          <p:spTgt spid="7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0"/>
                                        </p:tgtEl>
                                        <p:attrNameLst>
                                          <p:attrName>style.visibility</p:attrName>
                                        </p:attrNameLst>
                                      </p:cBhvr>
                                      <p:to>
                                        <p:strVal val="visible"/>
                                      </p:to>
                                    </p:set>
                                    <p:animEffect transition="in" filter="wipe(left)">
                                      <p:cBhvr>
                                        <p:cTn id="36"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EF92E0D8-C8F0-439E-8928-23E4EAFC7F4D}"/>
              </a:ext>
            </a:extLst>
          </p:cNvPr>
          <p:cNvSpPr txBox="1"/>
          <p:nvPr/>
        </p:nvSpPr>
        <p:spPr>
          <a:xfrm>
            <a:off x="879791" y="2320181"/>
            <a:ext cx="11099167" cy="2239988"/>
          </a:xfrm>
          <a:prstGeom prst="rect">
            <a:avLst/>
          </a:prstGeom>
          <a:noFill/>
        </p:spPr>
        <p:txBody>
          <a:bodyPr wrap="square" lIns="86376" tIns="43188" rIns="86376" bIns="43188" rtlCol="0">
            <a:spAutoFit/>
          </a:bodyPr>
          <a:lstStyle/>
          <a:p>
            <a:pPr algn="just">
              <a:lnSpc>
                <a:spcPct val="150000"/>
              </a:lnSpc>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CMP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语法</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CMP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目标数</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源数</a:t>
            </a:r>
          </a:p>
          <a:p>
            <a:pPr algn="just">
              <a:lnSpc>
                <a:spcPct val="150000"/>
              </a:lnSpc>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CMP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指令比较两个值并且标记</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CF</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ZF</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endPar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400" dirty="0"/>
              <a:t>CMP     EAX, EBX             ; </a:t>
            </a:r>
            <a:r>
              <a:rPr lang="zh-CN" altLang="zh-CN" sz="2400" dirty="0"/>
              <a:t>比较</a:t>
            </a:r>
            <a:r>
              <a:rPr lang="en-US" altLang="zh-CN" sz="2400" dirty="0" err="1"/>
              <a:t>eax</a:t>
            </a:r>
            <a:r>
              <a:rPr lang="zh-CN" altLang="zh-CN" sz="2400" dirty="0"/>
              <a:t>和</a:t>
            </a:r>
            <a:r>
              <a:rPr lang="en-US" altLang="zh-CN" sz="2400" dirty="0" err="1"/>
              <a:t>ebx</a:t>
            </a:r>
            <a:r>
              <a:rPr lang="zh-CN" altLang="zh-CN" sz="2400" dirty="0"/>
              <a:t>是否相等，</a:t>
            </a:r>
            <a:r>
              <a:rPr lang="zh-CN" altLang="zh-CN" sz="2400" b="1" dirty="0"/>
              <a:t>如果相等就设置</a:t>
            </a:r>
            <a:r>
              <a:rPr lang="en-US" altLang="zh-CN" sz="2400" b="1" dirty="0"/>
              <a:t>ZF</a:t>
            </a:r>
            <a:r>
              <a:rPr lang="zh-CN" altLang="zh-CN" sz="2400" b="1" dirty="0"/>
              <a:t>为</a:t>
            </a:r>
            <a:r>
              <a:rPr lang="en-US" altLang="zh-CN" sz="2400" b="1" dirty="0"/>
              <a:t>1</a:t>
            </a:r>
            <a:endPar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8" name="组合 7">
            <a:extLst>
              <a:ext uri="{FF2B5EF4-FFF2-40B4-BE49-F238E27FC236}">
                <a16:creationId xmlns:a16="http://schemas.microsoft.com/office/drawing/2014/main" id="{4C95661E-544B-4417-AF36-5BB8C805491D}"/>
              </a:ext>
            </a:extLst>
          </p:cNvPr>
          <p:cNvGrpSpPr/>
          <p:nvPr/>
        </p:nvGrpSpPr>
        <p:grpSpPr>
          <a:xfrm>
            <a:off x="4917206" y="837929"/>
            <a:ext cx="2954655" cy="474140"/>
            <a:chOff x="5405846" y="837929"/>
            <a:chExt cx="1999890" cy="474140"/>
          </a:xfrm>
        </p:grpSpPr>
        <p:cxnSp>
          <p:nvCxnSpPr>
            <p:cNvPr id="9" name="íślíḋè-Straight Connector 13">
              <a:extLst>
                <a:ext uri="{FF2B5EF4-FFF2-40B4-BE49-F238E27FC236}">
                  <a16:creationId xmlns:a16="http://schemas.microsoft.com/office/drawing/2014/main" id="{6B45AAC6-C3D5-4EB2-A0CF-ECBA8379040D}"/>
                </a:ext>
              </a:extLst>
            </p:cNvPr>
            <p:cNvCxnSpPr/>
            <p:nvPr/>
          </p:nvCxnSpPr>
          <p:spPr>
            <a:xfrm>
              <a:off x="5600802" y="1312069"/>
              <a:ext cx="1608401"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780146A9-3310-4F56-9CC6-2099C6CC436A}"/>
                </a:ext>
              </a:extLst>
            </p:cNvPr>
            <p:cNvSpPr/>
            <p:nvPr/>
          </p:nvSpPr>
          <p:spPr>
            <a:xfrm>
              <a:off x="5405846" y="837929"/>
              <a:ext cx="1999890"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程序流程控制指令集</a:t>
              </a:r>
            </a:p>
          </p:txBody>
        </p:sp>
      </p:grpSp>
    </p:spTree>
    <p:extLst>
      <p:ext uri="{BB962C8B-B14F-4D97-AF65-F5344CB8AC3E}">
        <p14:creationId xmlns:p14="http://schemas.microsoft.com/office/powerpoint/2010/main" val="3296126583"/>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4C95661E-544B-4417-AF36-5BB8C805491D}"/>
              </a:ext>
            </a:extLst>
          </p:cNvPr>
          <p:cNvGrpSpPr/>
          <p:nvPr/>
        </p:nvGrpSpPr>
        <p:grpSpPr>
          <a:xfrm>
            <a:off x="4917206" y="837929"/>
            <a:ext cx="2954655" cy="474140"/>
            <a:chOff x="5405846" y="837929"/>
            <a:chExt cx="1999890" cy="474140"/>
          </a:xfrm>
        </p:grpSpPr>
        <p:cxnSp>
          <p:nvCxnSpPr>
            <p:cNvPr id="9" name="íślíḋè-Straight Connector 13">
              <a:extLst>
                <a:ext uri="{FF2B5EF4-FFF2-40B4-BE49-F238E27FC236}">
                  <a16:creationId xmlns:a16="http://schemas.microsoft.com/office/drawing/2014/main" id="{6B45AAC6-C3D5-4EB2-A0CF-ECBA8379040D}"/>
                </a:ext>
              </a:extLst>
            </p:cNvPr>
            <p:cNvCxnSpPr/>
            <p:nvPr/>
          </p:nvCxnSpPr>
          <p:spPr>
            <a:xfrm>
              <a:off x="5600802" y="1312069"/>
              <a:ext cx="1608401"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780146A9-3310-4F56-9CC6-2099C6CC436A}"/>
                </a:ext>
              </a:extLst>
            </p:cNvPr>
            <p:cNvSpPr/>
            <p:nvPr/>
          </p:nvSpPr>
          <p:spPr>
            <a:xfrm>
              <a:off x="5405846" y="837929"/>
              <a:ext cx="1999890"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程序流程控制指令集</a:t>
              </a:r>
            </a:p>
          </p:txBody>
        </p:sp>
      </p:grpSp>
      <p:sp>
        <p:nvSpPr>
          <p:cNvPr id="6" name="文本框 5">
            <a:extLst>
              <a:ext uri="{FF2B5EF4-FFF2-40B4-BE49-F238E27FC236}">
                <a16:creationId xmlns:a16="http://schemas.microsoft.com/office/drawing/2014/main" id="{49E0A77D-6AED-4DCF-B5E8-DD410D21B5F2}"/>
              </a:ext>
            </a:extLst>
          </p:cNvPr>
          <p:cNvSpPr txBox="1"/>
          <p:nvPr/>
        </p:nvSpPr>
        <p:spPr>
          <a:xfrm>
            <a:off x="879791" y="1672109"/>
            <a:ext cx="11099167" cy="4729837"/>
          </a:xfrm>
          <a:prstGeom prst="rect">
            <a:avLst/>
          </a:prstGeom>
          <a:noFill/>
        </p:spPr>
        <p:txBody>
          <a:bodyPr wrap="square" lIns="86376" tIns="43188" rIns="86376" bIns="43188" rtlCol="0">
            <a:spAutoFit/>
          </a:bodyPr>
          <a:lstStyle/>
          <a:p>
            <a:pPr algn="just">
              <a:lnSpc>
                <a:spcPct val="150000"/>
              </a:lnSpc>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CALL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语法：</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CALL something</a:t>
            </a:r>
          </a:p>
          <a:p>
            <a:pPr algn="just">
              <a:lnSpc>
                <a:spcPct val="150000"/>
              </a:lnSpc>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CALL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指令将当前</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EIP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中的指令地址压入栈中，并且调用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CALL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后的子程序</a:t>
            </a:r>
          </a:p>
          <a:p>
            <a:pPr algn="just">
              <a:lnSpc>
                <a:spcPct val="150000"/>
              </a:lnSpc>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CALL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可以这样使用：</a:t>
            </a:r>
            <a:endPar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000" dirty="0"/>
              <a:t>CALL 404000             ;; </a:t>
            </a:r>
            <a:r>
              <a:rPr lang="zh-CN" altLang="zh-CN" sz="2000" dirty="0"/>
              <a:t>最常见</a:t>
            </a:r>
            <a:r>
              <a:rPr lang="en-US" altLang="zh-CN" sz="2000" dirty="0"/>
              <a:t>: CALL </a:t>
            </a:r>
            <a:r>
              <a:rPr lang="zh-CN" altLang="zh-CN" sz="2000" dirty="0"/>
              <a:t>地址</a:t>
            </a:r>
          </a:p>
          <a:p>
            <a:pPr>
              <a:lnSpc>
                <a:spcPct val="150000"/>
              </a:lnSpc>
            </a:pPr>
            <a:r>
              <a:rPr lang="en-US" altLang="zh-CN" sz="2000" dirty="0"/>
              <a:t>CALL EAX                   ;; CALL </a:t>
            </a:r>
            <a:r>
              <a:rPr lang="zh-CN" altLang="zh-CN" sz="2000" dirty="0"/>
              <a:t>寄存器</a:t>
            </a:r>
            <a:r>
              <a:rPr lang="en-US" altLang="zh-CN" sz="2000" dirty="0"/>
              <a:t> - </a:t>
            </a:r>
            <a:r>
              <a:rPr lang="zh-CN" altLang="zh-CN" sz="2000" dirty="0"/>
              <a:t>如果寄存器存的值为</a:t>
            </a:r>
            <a:r>
              <a:rPr lang="en-US" altLang="zh-CN" sz="2000" dirty="0"/>
              <a:t>404000</a:t>
            </a:r>
            <a:r>
              <a:rPr lang="zh-CN" altLang="zh-CN" sz="2000" dirty="0"/>
              <a:t>，那就等同于第一种情况</a:t>
            </a:r>
            <a:endParaRPr lang="en-US" altLang="zh-CN" sz="2000" dirty="0"/>
          </a:p>
          <a:p>
            <a:pPr>
              <a:lnSpc>
                <a:spcPct val="150000"/>
              </a:lnSpc>
            </a:pPr>
            <a:endParaRPr lang="en-US" altLang="zh-CN" sz="2000" dirty="0"/>
          </a:p>
          <a:p>
            <a:pPr>
              <a:lnSpc>
                <a:spcPct val="150000"/>
              </a:lnSpc>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语法：</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RET </a:t>
            </a:r>
          </a:p>
          <a:p>
            <a:pPr>
              <a:lnSpc>
                <a:spcPct val="150000"/>
              </a:lnSpc>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指令的功能是从一个代码区域中退出到调用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CALL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的指令处</a:t>
            </a:r>
          </a:p>
          <a:p>
            <a:pPr>
              <a:lnSpc>
                <a:spcPct val="150000"/>
              </a:lnSpc>
            </a:pP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28784635"/>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5205237" y="837929"/>
            <a:ext cx="2376266" cy="474140"/>
            <a:chOff x="5600802" y="837929"/>
            <a:chExt cx="160840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600802" y="1312069"/>
              <a:ext cx="1608401"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718328" y="837929"/>
              <a:ext cx="1374924"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条件转移命令</a:t>
              </a:r>
            </a:p>
          </p:txBody>
        </p:sp>
      </p:grpSp>
      <p:sp>
        <p:nvSpPr>
          <p:cNvPr id="2" name="矩形 1">
            <a:extLst>
              <a:ext uri="{FF2B5EF4-FFF2-40B4-BE49-F238E27FC236}">
                <a16:creationId xmlns:a16="http://schemas.microsoft.com/office/drawing/2014/main" id="{C76A5B24-6B43-431C-B8F2-9F16B7BF13A1}"/>
              </a:ext>
            </a:extLst>
          </p:cNvPr>
          <p:cNvSpPr/>
          <p:nvPr/>
        </p:nvSpPr>
        <p:spPr>
          <a:xfrm>
            <a:off x="884238" y="1600101"/>
            <a:ext cx="5870518" cy="461665"/>
          </a:xfrm>
          <a:prstGeom prst="rect">
            <a:avLst/>
          </a:prstGeom>
        </p:spPr>
        <p:txBody>
          <a:bodyPr wrap="none">
            <a:spAutoFit/>
          </a:bodyPr>
          <a:lstStyle/>
          <a:p>
            <a:r>
              <a:rPr lang="en-US" altLang="zh-CN"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JXX</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当特定条件成立则跳往指定地址执行</a:t>
            </a:r>
          </a:p>
        </p:txBody>
      </p:sp>
      <p:grpSp>
        <p:nvGrpSpPr>
          <p:cNvPr id="32" name="组合 31">
            <a:extLst>
              <a:ext uri="{FF2B5EF4-FFF2-40B4-BE49-F238E27FC236}">
                <a16:creationId xmlns:a16="http://schemas.microsoft.com/office/drawing/2014/main" id="{2AC5586E-1DF3-4455-85CF-67EB6A249F3C}"/>
              </a:ext>
            </a:extLst>
          </p:cNvPr>
          <p:cNvGrpSpPr/>
          <p:nvPr/>
        </p:nvGrpSpPr>
        <p:grpSpPr>
          <a:xfrm>
            <a:off x="5522358" y="3328293"/>
            <a:ext cx="1814034" cy="1727651"/>
            <a:chOff x="5522358" y="3328293"/>
            <a:chExt cx="1814034" cy="1727651"/>
          </a:xfrm>
        </p:grpSpPr>
        <p:sp>
          <p:nvSpPr>
            <p:cNvPr id="3" name="五边形 2">
              <a:extLst>
                <a:ext uri="{FF2B5EF4-FFF2-40B4-BE49-F238E27FC236}">
                  <a16:creationId xmlns:a16="http://schemas.microsoft.com/office/drawing/2014/main" id="{BCE5BF3C-CB37-4363-A063-DCE6F354F31A}"/>
                </a:ext>
              </a:extLst>
            </p:cNvPr>
            <p:cNvSpPr/>
            <p:nvPr/>
          </p:nvSpPr>
          <p:spPr>
            <a:xfrm flipH="1">
              <a:off x="5522358" y="3328293"/>
              <a:ext cx="1814034" cy="1727651"/>
            </a:xfrm>
            <a:prstGeom prst="pent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03E7027-9097-496E-97C7-38F21FB0C63C}"/>
                </a:ext>
              </a:extLst>
            </p:cNvPr>
            <p:cNvSpPr/>
            <p:nvPr/>
          </p:nvSpPr>
          <p:spPr>
            <a:xfrm>
              <a:off x="5977969" y="4048373"/>
              <a:ext cx="902811"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常用</a:t>
              </a:r>
            </a:p>
          </p:txBody>
        </p:sp>
      </p:grpSp>
      <p:grpSp>
        <p:nvGrpSpPr>
          <p:cNvPr id="13" name="组合 12">
            <a:extLst>
              <a:ext uri="{FF2B5EF4-FFF2-40B4-BE49-F238E27FC236}">
                <a16:creationId xmlns:a16="http://schemas.microsoft.com/office/drawing/2014/main" id="{B1506D0A-EB00-4D6A-801F-CD65581DD058}"/>
              </a:ext>
            </a:extLst>
          </p:cNvPr>
          <p:cNvGrpSpPr/>
          <p:nvPr/>
        </p:nvGrpSpPr>
        <p:grpSpPr>
          <a:xfrm>
            <a:off x="4787900" y="2181982"/>
            <a:ext cx="1446666" cy="1377777"/>
            <a:chOff x="4787900" y="2181982"/>
            <a:chExt cx="1446666" cy="1377777"/>
          </a:xfrm>
        </p:grpSpPr>
        <p:sp>
          <p:nvSpPr>
            <p:cNvPr id="7" name="五边形 6">
              <a:extLst>
                <a:ext uri="{FF2B5EF4-FFF2-40B4-BE49-F238E27FC236}">
                  <a16:creationId xmlns:a16="http://schemas.microsoft.com/office/drawing/2014/main" id="{2A757DB9-FFDE-44EF-97AB-47165669DEC6}"/>
                </a:ext>
              </a:extLst>
            </p:cNvPr>
            <p:cNvSpPr/>
            <p:nvPr/>
          </p:nvSpPr>
          <p:spPr>
            <a:xfrm rot="2161107">
              <a:off x="4787900" y="2181982"/>
              <a:ext cx="1446666" cy="1377777"/>
            </a:xfrm>
            <a:prstGeom prst="pentagon">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6" name="矩形 5">
              <a:extLst>
                <a:ext uri="{FF2B5EF4-FFF2-40B4-BE49-F238E27FC236}">
                  <a16:creationId xmlns:a16="http://schemas.microsoft.com/office/drawing/2014/main" id="{831313F6-04F4-46D1-B567-14117B435783}"/>
                </a:ext>
              </a:extLst>
            </p:cNvPr>
            <p:cNvSpPr/>
            <p:nvPr/>
          </p:nvSpPr>
          <p:spPr>
            <a:xfrm>
              <a:off x="5282021" y="2473580"/>
              <a:ext cx="364061" cy="461665"/>
            </a:xfrm>
            <a:prstGeom prst="rect">
              <a:avLst/>
            </a:prstGeom>
          </p:spPr>
          <p:txBody>
            <a:bodyPr wrap="square">
              <a:spAutoFit/>
            </a:bodyPr>
            <a:lstStyle/>
            <a:p>
              <a:r>
                <a:rPr lang="en-US" altLang="zh-CN" sz="2400" dirty="0">
                  <a:solidFill>
                    <a:schemeClr val="bg1"/>
                  </a:solidFill>
                  <a:latin typeface="Times New Roman" panose="02020603050405020304" pitchFamily="18" charset="0"/>
                  <a:cs typeface="Times New Roman" panose="02020603050405020304" pitchFamily="18" charset="0"/>
                </a:rPr>
                <a:t>Z</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B4EE80AA-A9FD-4712-96A3-34CF03F9BE82}"/>
                </a:ext>
              </a:extLst>
            </p:cNvPr>
            <p:cNvSpPr/>
            <p:nvPr/>
          </p:nvSpPr>
          <p:spPr>
            <a:xfrm>
              <a:off x="4935375" y="2905229"/>
              <a:ext cx="1104790" cy="40011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为</a:t>
              </a:r>
              <a:r>
                <a:rPr lang="en-US" altLang="zh-CN" sz="2000" dirty="0">
                  <a:solidFill>
                    <a:schemeClr val="bg1"/>
                  </a:solidFill>
                  <a:latin typeface="微软雅黑" panose="020B0503020204020204" pitchFamily="34" charset="-122"/>
                  <a:ea typeface="微软雅黑" panose="020B0503020204020204" pitchFamily="34" charset="-122"/>
                </a:rPr>
                <a:t>0</a:t>
              </a:r>
              <a:r>
                <a:rPr lang="zh-CN" altLang="en-US" sz="2000" dirty="0">
                  <a:solidFill>
                    <a:schemeClr val="bg1"/>
                  </a:solidFill>
                  <a:latin typeface="微软雅黑" panose="020B0503020204020204" pitchFamily="34" charset="-122"/>
                  <a:ea typeface="微软雅黑" panose="020B0503020204020204" pitchFamily="34" charset="-122"/>
                </a:rPr>
                <a:t>转移</a:t>
              </a:r>
            </a:p>
          </p:txBody>
        </p:sp>
      </p:grpSp>
      <p:grpSp>
        <p:nvGrpSpPr>
          <p:cNvPr id="14" name="组合 13">
            <a:extLst>
              <a:ext uri="{FF2B5EF4-FFF2-40B4-BE49-F238E27FC236}">
                <a16:creationId xmlns:a16="http://schemas.microsoft.com/office/drawing/2014/main" id="{8418DF33-F0D8-495F-9F80-DD8B6CF50816}"/>
              </a:ext>
            </a:extLst>
          </p:cNvPr>
          <p:cNvGrpSpPr/>
          <p:nvPr/>
        </p:nvGrpSpPr>
        <p:grpSpPr>
          <a:xfrm>
            <a:off x="6664763" y="2181790"/>
            <a:ext cx="1478095" cy="1377777"/>
            <a:chOff x="6664763" y="2181790"/>
            <a:chExt cx="1478095" cy="1377777"/>
          </a:xfrm>
        </p:grpSpPr>
        <p:sp>
          <p:nvSpPr>
            <p:cNvPr id="10" name="五边形 9">
              <a:extLst>
                <a:ext uri="{FF2B5EF4-FFF2-40B4-BE49-F238E27FC236}">
                  <a16:creationId xmlns:a16="http://schemas.microsoft.com/office/drawing/2014/main" id="{48EACBDC-4D17-4EBF-A0BD-2635E2B08DCC}"/>
                </a:ext>
              </a:extLst>
            </p:cNvPr>
            <p:cNvSpPr/>
            <p:nvPr/>
          </p:nvSpPr>
          <p:spPr>
            <a:xfrm rot="2161107">
              <a:off x="6696192" y="2181790"/>
              <a:ext cx="1446666" cy="1377777"/>
            </a:xfrm>
            <a:prstGeom prst="pentagon">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9" name="矩形 18">
              <a:extLst>
                <a:ext uri="{FF2B5EF4-FFF2-40B4-BE49-F238E27FC236}">
                  <a16:creationId xmlns:a16="http://schemas.microsoft.com/office/drawing/2014/main" id="{1405C722-9118-403B-A622-05E439B39658}"/>
                </a:ext>
              </a:extLst>
            </p:cNvPr>
            <p:cNvSpPr/>
            <p:nvPr/>
          </p:nvSpPr>
          <p:spPr>
            <a:xfrm>
              <a:off x="7170697" y="2473580"/>
              <a:ext cx="364061" cy="461665"/>
            </a:xfrm>
            <a:prstGeom prst="rect">
              <a:avLst/>
            </a:prstGeom>
          </p:spPr>
          <p:txBody>
            <a:bodyPr wrap="square">
              <a:spAutoFit/>
            </a:bodyPr>
            <a:lstStyle/>
            <a:p>
              <a:r>
                <a:rPr lang="en-US" altLang="zh-CN" sz="2400" dirty="0">
                  <a:solidFill>
                    <a:schemeClr val="bg1"/>
                  </a:solidFill>
                  <a:latin typeface="Times New Roman" panose="02020603050405020304" pitchFamily="18" charset="0"/>
                  <a:cs typeface="Times New Roman" panose="02020603050405020304" pitchFamily="18" charset="0"/>
                </a:rPr>
                <a:t>G</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734F88FD-B5FA-48AC-A36F-EB67B0D5E2C4}"/>
                </a:ext>
              </a:extLst>
            </p:cNvPr>
            <p:cNvSpPr/>
            <p:nvPr/>
          </p:nvSpPr>
          <p:spPr>
            <a:xfrm>
              <a:off x="6664763" y="2892217"/>
              <a:ext cx="1467068" cy="40011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大于则转移</a:t>
              </a:r>
            </a:p>
          </p:txBody>
        </p:sp>
      </p:grpSp>
      <p:grpSp>
        <p:nvGrpSpPr>
          <p:cNvPr id="15" name="组合 14">
            <a:extLst>
              <a:ext uri="{FF2B5EF4-FFF2-40B4-BE49-F238E27FC236}">
                <a16:creationId xmlns:a16="http://schemas.microsoft.com/office/drawing/2014/main" id="{AFC51CDC-7A76-4EF1-A13E-6D3D024761EC}"/>
              </a:ext>
            </a:extLst>
          </p:cNvPr>
          <p:cNvGrpSpPr/>
          <p:nvPr/>
        </p:nvGrpSpPr>
        <p:grpSpPr>
          <a:xfrm>
            <a:off x="7317221" y="4008848"/>
            <a:ext cx="1509633" cy="1377777"/>
            <a:chOff x="7317221" y="4008848"/>
            <a:chExt cx="1509633" cy="1377777"/>
          </a:xfrm>
        </p:grpSpPr>
        <p:sp>
          <p:nvSpPr>
            <p:cNvPr id="9" name="五边形 8">
              <a:extLst>
                <a:ext uri="{FF2B5EF4-FFF2-40B4-BE49-F238E27FC236}">
                  <a16:creationId xmlns:a16="http://schemas.microsoft.com/office/drawing/2014/main" id="{38E7F092-0866-442C-8530-48FA7F13A2B0}"/>
                </a:ext>
              </a:extLst>
            </p:cNvPr>
            <p:cNvSpPr/>
            <p:nvPr/>
          </p:nvSpPr>
          <p:spPr>
            <a:xfrm rot="2161107">
              <a:off x="7380188" y="4008848"/>
              <a:ext cx="1446666" cy="1377777"/>
            </a:xfrm>
            <a:prstGeom prst="pentagon">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4" name="矩形 23">
              <a:extLst>
                <a:ext uri="{FF2B5EF4-FFF2-40B4-BE49-F238E27FC236}">
                  <a16:creationId xmlns:a16="http://schemas.microsoft.com/office/drawing/2014/main" id="{B421472D-AC33-4E27-8553-3C8EAFBD4CD7}"/>
                </a:ext>
              </a:extLst>
            </p:cNvPr>
            <p:cNvSpPr/>
            <p:nvPr/>
          </p:nvSpPr>
          <p:spPr>
            <a:xfrm>
              <a:off x="7823155" y="4276055"/>
              <a:ext cx="364061" cy="461665"/>
            </a:xfrm>
            <a:prstGeom prst="rect">
              <a:avLst/>
            </a:prstGeom>
          </p:spPr>
          <p:txBody>
            <a:bodyPr wrap="square">
              <a:spAutoFit/>
            </a:bodyPr>
            <a:lstStyle/>
            <a:p>
              <a:r>
                <a:rPr lang="en-US" altLang="zh-CN" sz="2400" dirty="0">
                  <a:solidFill>
                    <a:schemeClr val="bg1"/>
                  </a:solidFill>
                  <a:latin typeface="Times New Roman" panose="02020603050405020304" pitchFamily="18" charset="0"/>
                  <a:cs typeface="Times New Roman" panose="02020603050405020304" pitchFamily="18" charset="0"/>
                </a:rPr>
                <a:t>L</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8E183281-7F4E-4672-A50E-32471FA9C384}"/>
                </a:ext>
              </a:extLst>
            </p:cNvPr>
            <p:cNvSpPr/>
            <p:nvPr/>
          </p:nvSpPr>
          <p:spPr>
            <a:xfrm>
              <a:off x="7317221" y="4694692"/>
              <a:ext cx="1467068" cy="40011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小于则转移</a:t>
              </a:r>
            </a:p>
          </p:txBody>
        </p:sp>
      </p:grpSp>
      <p:grpSp>
        <p:nvGrpSpPr>
          <p:cNvPr id="31" name="组合 30">
            <a:extLst>
              <a:ext uri="{FF2B5EF4-FFF2-40B4-BE49-F238E27FC236}">
                <a16:creationId xmlns:a16="http://schemas.microsoft.com/office/drawing/2014/main" id="{66491CD9-6C48-4A15-858E-B80661ED5CD2}"/>
              </a:ext>
            </a:extLst>
          </p:cNvPr>
          <p:cNvGrpSpPr/>
          <p:nvPr/>
        </p:nvGrpSpPr>
        <p:grpSpPr>
          <a:xfrm>
            <a:off x="4167851" y="4004887"/>
            <a:ext cx="1542410" cy="1377777"/>
            <a:chOff x="4167851" y="4004887"/>
            <a:chExt cx="1542410" cy="1377777"/>
          </a:xfrm>
        </p:grpSpPr>
        <p:sp>
          <p:nvSpPr>
            <p:cNvPr id="8" name="五边形 7">
              <a:extLst>
                <a:ext uri="{FF2B5EF4-FFF2-40B4-BE49-F238E27FC236}">
                  <a16:creationId xmlns:a16="http://schemas.microsoft.com/office/drawing/2014/main" id="{DB0DF5B6-CEF2-4B9F-9D63-15726C236CC5}"/>
                </a:ext>
              </a:extLst>
            </p:cNvPr>
            <p:cNvSpPr/>
            <p:nvPr/>
          </p:nvSpPr>
          <p:spPr>
            <a:xfrm rot="2161107">
              <a:off x="4211836" y="4004887"/>
              <a:ext cx="1446666" cy="1377777"/>
            </a:xfrm>
            <a:prstGeom prst="pentagon">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矩形 25">
              <a:extLst>
                <a:ext uri="{FF2B5EF4-FFF2-40B4-BE49-F238E27FC236}">
                  <a16:creationId xmlns:a16="http://schemas.microsoft.com/office/drawing/2014/main" id="{A76F659F-E2E5-4F25-BE10-5BA04746A622}"/>
                </a:ext>
              </a:extLst>
            </p:cNvPr>
            <p:cNvSpPr/>
            <p:nvPr/>
          </p:nvSpPr>
          <p:spPr>
            <a:xfrm>
              <a:off x="4673785" y="4276055"/>
              <a:ext cx="364061" cy="461665"/>
            </a:xfrm>
            <a:prstGeom prst="rect">
              <a:avLst/>
            </a:prstGeom>
          </p:spPr>
          <p:txBody>
            <a:bodyPr wrap="square">
              <a:spAutoFit/>
            </a:bodyPr>
            <a:lstStyle/>
            <a:p>
              <a:r>
                <a:rPr lang="en-US" altLang="zh-CN" sz="2400" dirty="0">
                  <a:solidFill>
                    <a:schemeClr val="bg1"/>
                  </a:solidFill>
                  <a:latin typeface="Times New Roman" panose="02020603050405020304" pitchFamily="18" charset="0"/>
                  <a:cs typeface="Times New Roman" panose="02020603050405020304" pitchFamily="18" charset="0"/>
                </a:rPr>
                <a:t>N</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539B1251-AE12-4DA0-9727-06A26A959186}"/>
                </a:ext>
              </a:extLst>
            </p:cNvPr>
            <p:cNvSpPr/>
            <p:nvPr/>
          </p:nvSpPr>
          <p:spPr>
            <a:xfrm>
              <a:off x="4167851" y="4694692"/>
              <a:ext cx="1542410" cy="40011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取相反条件 </a:t>
              </a:r>
            </a:p>
          </p:txBody>
        </p:sp>
      </p:grpSp>
      <p:grpSp>
        <p:nvGrpSpPr>
          <p:cNvPr id="30" name="组合 29">
            <a:extLst>
              <a:ext uri="{FF2B5EF4-FFF2-40B4-BE49-F238E27FC236}">
                <a16:creationId xmlns:a16="http://schemas.microsoft.com/office/drawing/2014/main" id="{F2E2D3AB-4308-48FA-8C5B-B0A600836E87}"/>
              </a:ext>
            </a:extLst>
          </p:cNvPr>
          <p:cNvGrpSpPr/>
          <p:nvPr/>
        </p:nvGrpSpPr>
        <p:grpSpPr>
          <a:xfrm>
            <a:off x="5734252" y="5190876"/>
            <a:ext cx="1472502" cy="1377777"/>
            <a:chOff x="5734252" y="5151799"/>
            <a:chExt cx="1472502" cy="1377777"/>
          </a:xfrm>
        </p:grpSpPr>
        <p:sp>
          <p:nvSpPr>
            <p:cNvPr id="11" name="五边形 10">
              <a:extLst>
                <a:ext uri="{FF2B5EF4-FFF2-40B4-BE49-F238E27FC236}">
                  <a16:creationId xmlns:a16="http://schemas.microsoft.com/office/drawing/2014/main" id="{CE20854F-EBC7-435D-B19F-3BDB01594D29}"/>
                </a:ext>
              </a:extLst>
            </p:cNvPr>
            <p:cNvSpPr/>
            <p:nvPr/>
          </p:nvSpPr>
          <p:spPr>
            <a:xfrm rot="2161107">
              <a:off x="5760088" y="5151799"/>
              <a:ext cx="1446666" cy="1377777"/>
            </a:xfrm>
            <a:prstGeom prst="pentagon">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8" name="矩形 27">
              <a:extLst>
                <a:ext uri="{FF2B5EF4-FFF2-40B4-BE49-F238E27FC236}">
                  <a16:creationId xmlns:a16="http://schemas.microsoft.com/office/drawing/2014/main" id="{5ABC7382-2F82-42B9-B12D-F0AB042B6286}"/>
                </a:ext>
              </a:extLst>
            </p:cNvPr>
            <p:cNvSpPr/>
            <p:nvPr/>
          </p:nvSpPr>
          <p:spPr>
            <a:xfrm>
              <a:off x="6240186" y="5412521"/>
              <a:ext cx="364061" cy="461665"/>
            </a:xfrm>
            <a:prstGeom prst="rect">
              <a:avLst/>
            </a:prstGeom>
          </p:spPr>
          <p:txBody>
            <a:bodyPr wrap="square">
              <a:spAutoFit/>
            </a:bodyPr>
            <a:lstStyle/>
            <a:p>
              <a:r>
                <a:rPr lang="en-US" altLang="zh-CN" sz="2400" dirty="0">
                  <a:solidFill>
                    <a:schemeClr val="bg1"/>
                  </a:solidFill>
                  <a:latin typeface="Times New Roman" panose="02020603050405020304" pitchFamily="18" charset="0"/>
                  <a:cs typeface="Times New Roman" panose="02020603050405020304" pitchFamily="18" charset="0"/>
                </a:rPr>
                <a:t>E</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493CC8D7-4624-45CB-B642-30F67A18AE1A}"/>
                </a:ext>
              </a:extLst>
            </p:cNvPr>
            <p:cNvSpPr/>
            <p:nvPr/>
          </p:nvSpPr>
          <p:spPr>
            <a:xfrm>
              <a:off x="5734252" y="5831158"/>
              <a:ext cx="1467068" cy="40011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等于则转移</a:t>
              </a:r>
            </a:p>
          </p:txBody>
        </p:sp>
      </p:grpSp>
    </p:spTree>
    <p:extLst>
      <p:ext uri="{BB962C8B-B14F-4D97-AF65-F5344CB8AC3E}">
        <p14:creationId xmlns:p14="http://schemas.microsoft.com/office/powerpoint/2010/main" val="921558135"/>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anim calcmode="lin" valueType="num">
                                      <p:cBhvr>
                                        <p:cTn id="16" dur="500" fill="hold"/>
                                        <p:tgtEl>
                                          <p:spTgt spid="32"/>
                                        </p:tgtEl>
                                        <p:attrNameLst>
                                          <p:attrName>ppt_x</p:attrName>
                                        </p:attrNameLst>
                                      </p:cBhvr>
                                      <p:tavLst>
                                        <p:tav tm="0">
                                          <p:val>
                                            <p:strVal val="#ppt_x"/>
                                          </p:val>
                                        </p:tav>
                                        <p:tav tm="100000">
                                          <p:val>
                                            <p:strVal val="#ppt_x"/>
                                          </p:val>
                                        </p:tav>
                                      </p:tavLst>
                                    </p:anim>
                                    <p:anim calcmode="lin" valueType="num">
                                      <p:cBhvr>
                                        <p:cTn id="17" dur="500" fill="hold"/>
                                        <p:tgtEl>
                                          <p:spTgt spid="3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21" presetClass="entr" presetSubtype="2"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heel(2)">
                                      <p:cBhvr>
                                        <p:cTn id="21" dur="1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2"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heel(2)">
                                      <p:cBhvr>
                                        <p:cTn id="26" dur="1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2"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heel(2)">
                                      <p:cBhvr>
                                        <p:cTn id="31" dur="1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2" fill="hold"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heel(2)">
                                      <p:cBhvr>
                                        <p:cTn id="36" dur="1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2"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heel(2)">
                                      <p:cBhvr>
                                        <p:cTn id="41" dur="1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5071097" y="837929"/>
            <a:ext cx="2646879" cy="474140"/>
            <a:chOff x="5510007" y="837929"/>
            <a:chExt cx="1791568"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600802" y="1312069"/>
              <a:ext cx="1608401"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flipH="1">
              <a:off x="5510007" y="837929"/>
              <a:ext cx="1791568"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字符串操作指令集</a:t>
              </a:r>
            </a:p>
          </p:txBody>
        </p:sp>
      </p:grpSp>
      <p:grpSp>
        <p:nvGrpSpPr>
          <p:cNvPr id="22" name="组合 21">
            <a:extLst>
              <a:ext uri="{FF2B5EF4-FFF2-40B4-BE49-F238E27FC236}">
                <a16:creationId xmlns:a16="http://schemas.microsoft.com/office/drawing/2014/main" id="{4F8EF5AC-F356-410E-AE89-2F7E9032EF96}"/>
              </a:ext>
            </a:extLst>
          </p:cNvPr>
          <p:cNvGrpSpPr/>
          <p:nvPr/>
        </p:nvGrpSpPr>
        <p:grpSpPr>
          <a:xfrm>
            <a:off x="1028775" y="1895785"/>
            <a:ext cx="6429375" cy="789669"/>
            <a:chOff x="1854226" y="1895785"/>
            <a:chExt cx="6429375" cy="789669"/>
          </a:xfrm>
        </p:grpSpPr>
        <p:grpSp>
          <p:nvGrpSpPr>
            <p:cNvPr id="18" name="组合 17">
              <a:extLst>
                <a:ext uri="{FF2B5EF4-FFF2-40B4-BE49-F238E27FC236}">
                  <a16:creationId xmlns:a16="http://schemas.microsoft.com/office/drawing/2014/main" id="{50005B7C-3B84-4B9A-98D7-D6706951EB6B}"/>
                </a:ext>
              </a:extLst>
            </p:cNvPr>
            <p:cNvGrpSpPr/>
            <p:nvPr/>
          </p:nvGrpSpPr>
          <p:grpSpPr>
            <a:xfrm>
              <a:off x="1854226" y="1895785"/>
              <a:ext cx="6429375" cy="789669"/>
              <a:chOff x="2072890" y="1875666"/>
              <a:chExt cx="6429375" cy="789669"/>
            </a:xfrm>
          </p:grpSpPr>
          <p:sp>
            <p:nvSpPr>
              <p:cNvPr id="17" name="矩形 16">
                <a:extLst>
                  <a:ext uri="{FF2B5EF4-FFF2-40B4-BE49-F238E27FC236}">
                    <a16:creationId xmlns:a16="http://schemas.microsoft.com/office/drawing/2014/main" id="{12CE0740-9D2F-44F4-AE41-7A0B0F28F7BB}"/>
                  </a:ext>
                </a:extLst>
              </p:cNvPr>
              <p:cNvSpPr/>
              <p:nvPr/>
            </p:nvSpPr>
            <p:spPr>
              <a:xfrm>
                <a:off x="2072890" y="1875666"/>
                <a:ext cx="6264696" cy="660539"/>
              </a:xfrm>
              <a:prstGeom prst="rect">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DC654BC9-E6D8-4392-8575-7F345568564D}"/>
                  </a:ext>
                </a:extLst>
              </p:cNvPr>
              <p:cNvSpPr/>
              <p:nvPr/>
            </p:nvSpPr>
            <p:spPr>
              <a:xfrm>
                <a:off x="2237569" y="2004796"/>
                <a:ext cx="6264696" cy="660539"/>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矩形 20">
              <a:extLst>
                <a:ext uri="{FF2B5EF4-FFF2-40B4-BE49-F238E27FC236}">
                  <a16:creationId xmlns:a16="http://schemas.microsoft.com/office/drawing/2014/main" id="{5298EDDE-553A-4B98-A316-83CD33013E1C}"/>
                </a:ext>
              </a:extLst>
            </p:cNvPr>
            <p:cNvSpPr/>
            <p:nvPr/>
          </p:nvSpPr>
          <p:spPr>
            <a:xfrm>
              <a:off x="2756967" y="2149854"/>
              <a:ext cx="5170518" cy="400110"/>
            </a:xfrm>
            <a:prstGeom prst="rect">
              <a:avLst/>
            </a:prstGeom>
          </p:spPr>
          <p:txBody>
            <a:bodyPr wrap="none">
              <a:sp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MOVSB,MOVSW,MOVSD: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字符串传送指令</a:t>
              </a:r>
            </a:p>
          </p:txBody>
        </p:sp>
      </p:grpSp>
      <p:grpSp>
        <p:nvGrpSpPr>
          <p:cNvPr id="41" name="组合 40">
            <a:extLst>
              <a:ext uri="{FF2B5EF4-FFF2-40B4-BE49-F238E27FC236}">
                <a16:creationId xmlns:a16="http://schemas.microsoft.com/office/drawing/2014/main" id="{C7863745-4124-4746-A3AF-9A17DDDD4D21}"/>
              </a:ext>
            </a:extLst>
          </p:cNvPr>
          <p:cNvGrpSpPr/>
          <p:nvPr/>
        </p:nvGrpSpPr>
        <p:grpSpPr>
          <a:xfrm>
            <a:off x="1028775" y="4048373"/>
            <a:ext cx="6429375" cy="789669"/>
            <a:chOff x="1854226" y="1895785"/>
            <a:chExt cx="6429375" cy="789669"/>
          </a:xfrm>
        </p:grpSpPr>
        <p:grpSp>
          <p:nvGrpSpPr>
            <p:cNvPr id="42" name="组合 41">
              <a:extLst>
                <a:ext uri="{FF2B5EF4-FFF2-40B4-BE49-F238E27FC236}">
                  <a16:creationId xmlns:a16="http://schemas.microsoft.com/office/drawing/2014/main" id="{B3102351-7464-4FB7-BA09-96CB32B8D34E}"/>
                </a:ext>
              </a:extLst>
            </p:cNvPr>
            <p:cNvGrpSpPr/>
            <p:nvPr/>
          </p:nvGrpSpPr>
          <p:grpSpPr>
            <a:xfrm>
              <a:off x="1854226" y="1895785"/>
              <a:ext cx="6429375" cy="789669"/>
              <a:chOff x="2072890" y="1875666"/>
              <a:chExt cx="6429375" cy="789669"/>
            </a:xfrm>
          </p:grpSpPr>
          <p:sp>
            <p:nvSpPr>
              <p:cNvPr id="44" name="矩形 43">
                <a:extLst>
                  <a:ext uri="{FF2B5EF4-FFF2-40B4-BE49-F238E27FC236}">
                    <a16:creationId xmlns:a16="http://schemas.microsoft.com/office/drawing/2014/main" id="{F3F8DE5B-4622-4A71-AAB4-C7B24EB57BD1}"/>
                  </a:ext>
                </a:extLst>
              </p:cNvPr>
              <p:cNvSpPr/>
              <p:nvPr/>
            </p:nvSpPr>
            <p:spPr>
              <a:xfrm>
                <a:off x="2072890" y="1875666"/>
                <a:ext cx="6264696" cy="660539"/>
              </a:xfrm>
              <a:prstGeom prst="rect">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9BEAB09F-CA9A-4267-88BE-8C32F3DF4AD4}"/>
                  </a:ext>
                </a:extLst>
              </p:cNvPr>
              <p:cNvSpPr/>
              <p:nvPr/>
            </p:nvSpPr>
            <p:spPr>
              <a:xfrm>
                <a:off x="2237569" y="2004796"/>
                <a:ext cx="6264696" cy="660539"/>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3" name="矩形 42">
              <a:extLst>
                <a:ext uri="{FF2B5EF4-FFF2-40B4-BE49-F238E27FC236}">
                  <a16:creationId xmlns:a16="http://schemas.microsoft.com/office/drawing/2014/main" id="{BAA9B23A-5CBC-4854-871A-D1DB19E9C5AC}"/>
                </a:ext>
              </a:extLst>
            </p:cNvPr>
            <p:cNvSpPr/>
            <p:nvPr/>
          </p:nvSpPr>
          <p:spPr>
            <a:xfrm>
              <a:off x="2756967" y="2149854"/>
              <a:ext cx="3868495" cy="400110"/>
            </a:xfrm>
            <a:prstGeom prst="rect">
              <a:avLst/>
            </a:prstGeom>
          </p:spPr>
          <p:txBody>
            <a:bodyPr wrap="none">
              <a:sp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SCASB,SCASW: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字符串搜索指令</a:t>
              </a:r>
            </a:p>
          </p:txBody>
        </p:sp>
      </p:grpSp>
      <p:grpSp>
        <p:nvGrpSpPr>
          <p:cNvPr id="46" name="组合 45">
            <a:extLst>
              <a:ext uri="{FF2B5EF4-FFF2-40B4-BE49-F238E27FC236}">
                <a16:creationId xmlns:a16="http://schemas.microsoft.com/office/drawing/2014/main" id="{1321CB63-2D95-4936-822F-6DDF6AFC6C5D}"/>
              </a:ext>
            </a:extLst>
          </p:cNvPr>
          <p:cNvGrpSpPr/>
          <p:nvPr/>
        </p:nvGrpSpPr>
        <p:grpSpPr>
          <a:xfrm>
            <a:off x="5256584" y="2945929"/>
            <a:ext cx="6429375" cy="789669"/>
            <a:chOff x="1854226" y="1895785"/>
            <a:chExt cx="6429375" cy="789669"/>
          </a:xfrm>
        </p:grpSpPr>
        <p:grpSp>
          <p:nvGrpSpPr>
            <p:cNvPr id="47" name="组合 46">
              <a:extLst>
                <a:ext uri="{FF2B5EF4-FFF2-40B4-BE49-F238E27FC236}">
                  <a16:creationId xmlns:a16="http://schemas.microsoft.com/office/drawing/2014/main" id="{09D8EBDC-B144-4BD0-8309-BA8A9CB5A762}"/>
                </a:ext>
              </a:extLst>
            </p:cNvPr>
            <p:cNvGrpSpPr/>
            <p:nvPr/>
          </p:nvGrpSpPr>
          <p:grpSpPr>
            <a:xfrm>
              <a:off x="1854226" y="1895785"/>
              <a:ext cx="6429375" cy="789669"/>
              <a:chOff x="2072890" y="1875666"/>
              <a:chExt cx="6429375" cy="789669"/>
            </a:xfrm>
          </p:grpSpPr>
          <p:sp>
            <p:nvSpPr>
              <p:cNvPr id="49" name="矩形 48">
                <a:extLst>
                  <a:ext uri="{FF2B5EF4-FFF2-40B4-BE49-F238E27FC236}">
                    <a16:creationId xmlns:a16="http://schemas.microsoft.com/office/drawing/2014/main" id="{D3E9023D-28E0-4EE5-92DD-A61571DA5D29}"/>
                  </a:ext>
                </a:extLst>
              </p:cNvPr>
              <p:cNvSpPr/>
              <p:nvPr/>
            </p:nvSpPr>
            <p:spPr>
              <a:xfrm>
                <a:off x="2072890" y="1875666"/>
                <a:ext cx="6264696" cy="66053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FFEA6673-1210-4B49-B054-44E75D396543}"/>
                  </a:ext>
                </a:extLst>
              </p:cNvPr>
              <p:cNvSpPr/>
              <p:nvPr/>
            </p:nvSpPr>
            <p:spPr>
              <a:xfrm>
                <a:off x="2237569" y="2004796"/>
                <a:ext cx="6264696" cy="660539"/>
              </a:xfrm>
              <a:prstGeom prst="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8" name="矩形 47">
              <a:extLst>
                <a:ext uri="{FF2B5EF4-FFF2-40B4-BE49-F238E27FC236}">
                  <a16:creationId xmlns:a16="http://schemas.microsoft.com/office/drawing/2014/main" id="{F13C2320-2D3D-4422-B036-5FD6EA1B8979}"/>
                </a:ext>
              </a:extLst>
            </p:cNvPr>
            <p:cNvSpPr/>
            <p:nvPr/>
          </p:nvSpPr>
          <p:spPr>
            <a:xfrm>
              <a:off x="2756967" y="2149854"/>
              <a:ext cx="4872359" cy="400110"/>
            </a:xfrm>
            <a:prstGeom prst="rect">
              <a:avLst/>
            </a:prstGeom>
          </p:spPr>
          <p:txBody>
            <a:bodyPr wrap="none">
              <a:sp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CMPSB,CMPSW,CMPSD: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字符串比较指令</a:t>
              </a:r>
            </a:p>
          </p:txBody>
        </p:sp>
      </p:grpSp>
      <p:grpSp>
        <p:nvGrpSpPr>
          <p:cNvPr id="51" name="组合 50">
            <a:extLst>
              <a:ext uri="{FF2B5EF4-FFF2-40B4-BE49-F238E27FC236}">
                <a16:creationId xmlns:a16="http://schemas.microsoft.com/office/drawing/2014/main" id="{88717D0B-1F2E-417B-8804-DE4B2763D3F9}"/>
              </a:ext>
            </a:extLst>
          </p:cNvPr>
          <p:cNvGrpSpPr/>
          <p:nvPr/>
        </p:nvGrpSpPr>
        <p:grpSpPr>
          <a:xfrm>
            <a:off x="4895403" y="5098517"/>
            <a:ext cx="6790556" cy="789669"/>
            <a:chOff x="1493045" y="1895785"/>
            <a:chExt cx="6790556" cy="789669"/>
          </a:xfrm>
        </p:grpSpPr>
        <p:grpSp>
          <p:nvGrpSpPr>
            <p:cNvPr id="52" name="组合 51">
              <a:extLst>
                <a:ext uri="{FF2B5EF4-FFF2-40B4-BE49-F238E27FC236}">
                  <a16:creationId xmlns:a16="http://schemas.microsoft.com/office/drawing/2014/main" id="{C3C52965-1218-4C25-8A3F-D47C1D75728E}"/>
                </a:ext>
              </a:extLst>
            </p:cNvPr>
            <p:cNvGrpSpPr/>
            <p:nvPr/>
          </p:nvGrpSpPr>
          <p:grpSpPr>
            <a:xfrm>
              <a:off x="1493045" y="1895785"/>
              <a:ext cx="6790556" cy="789669"/>
              <a:chOff x="1711709" y="1875666"/>
              <a:chExt cx="6790556" cy="789669"/>
            </a:xfrm>
          </p:grpSpPr>
          <p:sp>
            <p:nvSpPr>
              <p:cNvPr id="54" name="矩形 53">
                <a:extLst>
                  <a:ext uri="{FF2B5EF4-FFF2-40B4-BE49-F238E27FC236}">
                    <a16:creationId xmlns:a16="http://schemas.microsoft.com/office/drawing/2014/main" id="{0561E450-6B5C-42CB-ABE3-E93917A186BA}"/>
                  </a:ext>
                </a:extLst>
              </p:cNvPr>
              <p:cNvSpPr/>
              <p:nvPr/>
            </p:nvSpPr>
            <p:spPr>
              <a:xfrm>
                <a:off x="1711709" y="1875666"/>
                <a:ext cx="6625877" cy="66053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矩形 56">
                <a:extLst>
                  <a:ext uri="{FF2B5EF4-FFF2-40B4-BE49-F238E27FC236}">
                    <a16:creationId xmlns:a16="http://schemas.microsoft.com/office/drawing/2014/main" id="{08CEE975-C449-4075-9A55-9A3BFD59F63E}"/>
                  </a:ext>
                </a:extLst>
              </p:cNvPr>
              <p:cNvSpPr/>
              <p:nvPr/>
            </p:nvSpPr>
            <p:spPr>
              <a:xfrm>
                <a:off x="1876388" y="2004796"/>
                <a:ext cx="6625877" cy="660539"/>
              </a:xfrm>
              <a:prstGeom prst="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3" name="矩形 52">
              <a:extLst>
                <a:ext uri="{FF2B5EF4-FFF2-40B4-BE49-F238E27FC236}">
                  <a16:creationId xmlns:a16="http://schemas.microsoft.com/office/drawing/2014/main" id="{2C1E9485-C07F-42E6-B382-37E5D97DDD4E}"/>
                </a:ext>
              </a:extLst>
            </p:cNvPr>
            <p:cNvSpPr/>
            <p:nvPr/>
          </p:nvSpPr>
          <p:spPr>
            <a:xfrm>
              <a:off x="1798901" y="2149854"/>
              <a:ext cx="6461449" cy="400110"/>
            </a:xfrm>
            <a:prstGeom prst="rect">
              <a:avLst/>
            </a:prstGeom>
          </p:spPr>
          <p:txBody>
            <a:bodyPr wrap="none">
              <a:sp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LODSB,LODSW,STOSB,STOSW: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字符串载入或存贮指令</a:t>
              </a:r>
            </a:p>
          </p:txBody>
        </p:sp>
      </p:grpSp>
    </p:spTree>
    <p:extLst>
      <p:ext uri="{BB962C8B-B14F-4D97-AF65-F5344CB8AC3E}">
        <p14:creationId xmlns:p14="http://schemas.microsoft.com/office/powerpoint/2010/main" val="2348585995"/>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500" fill="hold"/>
                                        <p:tgtEl>
                                          <p:spTgt spid="46"/>
                                        </p:tgtEl>
                                        <p:attrNameLst>
                                          <p:attrName>ppt_x</p:attrName>
                                        </p:attrNameLst>
                                      </p:cBhvr>
                                      <p:tavLst>
                                        <p:tav tm="0">
                                          <p:val>
                                            <p:strVal val="1+#ppt_w/2"/>
                                          </p:val>
                                        </p:tav>
                                        <p:tav tm="100000">
                                          <p:val>
                                            <p:strVal val="#ppt_x"/>
                                          </p:val>
                                        </p:tav>
                                      </p:tavLst>
                                    </p:anim>
                                    <p:anim calcmode="lin" valueType="num">
                                      <p:cBhvr additive="base">
                                        <p:cTn id="1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51"/>
                                        </p:tgtEl>
                                        <p:attrNameLst>
                                          <p:attrName>style.visibility</p:attrName>
                                        </p:attrNameLst>
                                      </p:cBhvr>
                                      <p:to>
                                        <p:strVal val="visible"/>
                                      </p:to>
                                    </p:set>
                                    <p:anim calcmode="lin" valueType="num">
                                      <p:cBhvr additive="base">
                                        <p:cTn id="29" dur="500" fill="hold"/>
                                        <p:tgtEl>
                                          <p:spTgt spid="51"/>
                                        </p:tgtEl>
                                        <p:attrNameLst>
                                          <p:attrName>ppt_x</p:attrName>
                                        </p:attrNameLst>
                                      </p:cBhvr>
                                      <p:tavLst>
                                        <p:tav tm="0">
                                          <p:val>
                                            <p:strVal val="1+#ppt_w/2"/>
                                          </p:val>
                                        </p:tav>
                                        <p:tav tm="100000">
                                          <p:val>
                                            <p:strVal val="#ppt_x"/>
                                          </p:val>
                                        </p:tav>
                                      </p:tavLst>
                                    </p:anim>
                                    <p:anim calcmode="lin" valueType="num">
                                      <p:cBhvr additive="base">
                                        <p:cTn id="30"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3261023" y="2536205"/>
            <a:ext cx="7920880" cy="1938992"/>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a:t>
            </a:r>
            <a:endPar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汇编</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函数调用示例</a:t>
            </a:r>
            <a:endParaRPr lang="zh-CN" altLang="en-US" sz="6000" b="1" dirty="0"/>
          </a:p>
        </p:txBody>
      </p:sp>
    </p:spTree>
    <p:extLst>
      <p:ext uri="{BB962C8B-B14F-4D97-AF65-F5344CB8AC3E}">
        <p14:creationId xmlns:p14="http://schemas.microsoft.com/office/powerpoint/2010/main" val="2477988441"/>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FCD2D8B-A26E-44BE-8D60-02066AA39DEC}"/>
              </a:ext>
            </a:extLst>
          </p:cNvPr>
          <p:cNvGrpSpPr/>
          <p:nvPr/>
        </p:nvGrpSpPr>
        <p:grpSpPr>
          <a:xfrm>
            <a:off x="2819428" y="930130"/>
            <a:ext cx="7685897" cy="1177478"/>
            <a:chOff x="2025743" y="3151348"/>
            <a:chExt cx="9339093" cy="2237208"/>
          </a:xfrm>
        </p:grpSpPr>
        <p:grpSp>
          <p:nvGrpSpPr>
            <p:cNvPr id="5" name="组合 4">
              <a:extLst>
                <a:ext uri="{FF2B5EF4-FFF2-40B4-BE49-F238E27FC236}">
                  <a16:creationId xmlns:a16="http://schemas.microsoft.com/office/drawing/2014/main" id="{D61C7D4D-59A8-4EA3-B19A-1E3E61BC600A}"/>
                </a:ext>
              </a:extLst>
            </p:cNvPr>
            <p:cNvGrpSpPr/>
            <p:nvPr/>
          </p:nvGrpSpPr>
          <p:grpSpPr>
            <a:xfrm>
              <a:off x="2025743" y="3151348"/>
              <a:ext cx="9012144" cy="1368152"/>
              <a:chOff x="2025743" y="3151348"/>
              <a:chExt cx="9012144" cy="1368152"/>
            </a:xfrm>
          </p:grpSpPr>
          <p:sp>
            <p:nvSpPr>
              <p:cNvPr id="3" name="矩形: 圆角 2">
                <a:extLst>
                  <a:ext uri="{FF2B5EF4-FFF2-40B4-BE49-F238E27FC236}">
                    <a16:creationId xmlns:a16="http://schemas.microsoft.com/office/drawing/2014/main" id="{0FE0C827-1134-433D-A1A4-E91EB3EF9DF3}"/>
                  </a:ext>
                </a:extLst>
              </p:cNvPr>
              <p:cNvSpPr/>
              <p:nvPr/>
            </p:nvSpPr>
            <p:spPr>
              <a:xfrm>
                <a:off x="2180903" y="3256285"/>
                <a:ext cx="8712968" cy="1152128"/>
              </a:xfrm>
              <a:prstGeom prst="roundRect">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圆角 3">
                <a:extLst>
                  <a:ext uri="{FF2B5EF4-FFF2-40B4-BE49-F238E27FC236}">
                    <a16:creationId xmlns:a16="http://schemas.microsoft.com/office/drawing/2014/main" id="{A9844954-E0B1-4981-86D5-36E77C2577DE}"/>
                  </a:ext>
                </a:extLst>
              </p:cNvPr>
              <p:cNvSpPr/>
              <p:nvPr/>
            </p:nvSpPr>
            <p:spPr>
              <a:xfrm>
                <a:off x="2025743" y="3151348"/>
                <a:ext cx="9012144" cy="1368152"/>
              </a:xfrm>
              <a:prstGeom prst="roundRect">
                <a:avLst/>
              </a:prstGeom>
              <a:noFill/>
              <a:ln w="19050">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 name="矩形 1">
              <a:extLst>
                <a:ext uri="{FF2B5EF4-FFF2-40B4-BE49-F238E27FC236}">
                  <a16:creationId xmlns:a16="http://schemas.microsoft.com/office/drawing/2014/main" id="{FB6C00C5-3178-4462-AF93-CFC6145076AC}"/>
                </a:ext>
              </a:extLst>
            </p:cNvPr>
            <p:cNvSpPr/>
            <p:nvPr/>
          </p:nvSpPr>
          <p:spPr>
            <a:xfrm>
              <a:off x="2352692" y="3232318"/>
              <a:ext cx="9012144" cy="2156238"/>
            </a:xfrm>
            <a:prstGeom prst="rect">
              <a:avLst/>
            </a:prstGeom>
          </p:spPr>
          <p:txBody>
            <a:bodyPr wrap="square">
              <a:spAutoFit/>
            </a:bodyPr>
            <a:lstStyle/>
            <a:p>
              <a:pPr fontAlgn="auto">
                <a:lnSpc>
                  <a:spcPct val="150000"/>
                </a:lnSpc>
                <a:spcBef>
                  <a:spcPts val="0"/>
                </a:spcBef>
                <a:spcAft>
                  <a:spcPts val="0"/>
                </a:spcAft>
                <a:defRPr/>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一个简单的</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语言程序（</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VC6</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Win32</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控制台程序），如下：</a:t>
              </a:r>
            </a:p>
          </p:txBody>
        </p:sp>
      </p:grpSp>
      <p:grpSp>
        <p:nvGrpSpPr>
          <p:cNvPr id="11" name="组合 10">
            <a:extLst>
              <a:ext uri="{FF2B5EF4-FFF2-40B4-BE49-F238E27FC236}">
                <a16:creationId xmlns:a16="http://schemas.microsoft.com/office/drawing/2014/main" id="{716DEDEB-392E-499C-81FC-7DA5F234EC9A}"/>
              </a:ext>
            </a:extLst>
          </p:cNvPr>
          <p:cNvGrpSpPr/>
          <p:nvPr/>
        </p:nvGrpSpPr>
        <p:grpSpPr>
          <a:xfrm>
            <a:off x="6033853" y="1973682"/>
            <a:ext cx="5796122" cy="4952114"/>
            <a:chOff x="6033853" y="1973682"/>
            <a:chExt cx="7075223" cy="4952114"/>
          </a:xfrm>
        </p:grpSpPr>
        <p:sp>
          <p:nvSpPr>
            <p:cNvPr id="8" name="矩形 7">
              <a:extLst>
                <a:ext uri="{FF2B5EF4-FFF2-40B4-BE49-F238E27FC236}">
                  <a16:creationId xmlns:a16="http://schemas.microsoft.com/office/drawing/2014/main" id="{16EDA13F-2B5C-4017-AFDE-A1BD0EAF1881}"/>
                </a:ext>
              </a:extLst>
            </p:cNvPr>
            <p:cNvSpPr/>
            <p:nvPr/>
          </p:nvSpPr>
          <p:spPr>
            <a:xfrm>
              <a:off x="6033853" y="1973682"/>
              <a:ext cx="5668840" cy="4893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矩形 9">
              <a:extLst>
                <a:ext uri="{FF2B5EF4-FFF2-40B4-BE49-F238E27FC236}">
                  <a16:creationId xmlns:a16="http://schemas.microsoft.com/office/drawing/2014/main" id="{DC68AF5F-E239-46AA-AE54-9A317B9C3025}"/>
                </a:ext>
              </a:extLst>
            </p:cNvPr>
            <p:cNvSpPr/>
            <p:nvPr/>
          </p:nvSpPr>
          <p:spPr>
            <a:xfrm>
              <a:off x="6679701" y="2032149"/>
              <a:ext cx="6429375" cy="4893647"/>
            </a:xfrm>
            <a:prstGeom prst="rect">
              <a:avLst/>
            </a:prstGeom>
          </p:spPr>
          <p:txBody>
            <a:bodyPr>
              <a:spAutoFit/>
            </a:bodyPr>
            <a:lstStyle/>
            <a:p>
              <a:pPr>
                <a:spcAft>
                  <a:spcPts val="0"/>
                </a:spcAft>
              </a:pPr>
              <a:r>
                <a:rPr lang="en-US" altLang="zh-CN"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#include </a:t>
              </a:r>
              <a:r>
                <a:rPr lang="en-US" altLang="zh-CN" sz="2400" kern="0" dirty="0">
                  <a:solidFill>
                    <a:srgbClr val="800000"/>
                  </a:solidFill>
                  <a:latin typeface="Times New Roman" panose="02020603050405020304" pitchFamily="18" charset="0"/>
                  <a:ea typeface="微软雅黑" panose="020B0503020204020204" pitchFamily="34" charset="-122"/>
                  <a:cs typeface="Times New Roman" panose="02020603050405020304" pitchFamily="18" charset="0"/>
                </a:rPr>
                <a:t>&lt;iostream&gt;</a:t>
              </a:r>
              <a:endParaRPr lang="zh-CN" altLang="zh-CN"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spcAft>
                  <a:spcPts val="0"/>
                </a:spcAft>
              </a:pPr>
              <a:r>
                <a:rPr lang="en-US" altLang="zh-CN"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int</a:t>
              </a:r>
              <a:r>
                <a:rPr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add(</a:t>
              </a:r>
              <a:r>
                <a:rPr lang="en-US" altLang="zh-CN"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int</a:t>
              </a:r>
              <a:r>
                <a:rPr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kern="0" dirty="0" err="1">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int</a:t>
              </a:r>
              <a:r>
                <a:rPr lang="en-US" altLang="zh-CN"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y)</a:t>
              </a:r>
              <a:endParaRPr lang="zh-CN" altLang="zh-CN" sz="24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spcAft>
                  <a:spcPts val="0"/>
                </a:spcAft>
              </a:pP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spcAft>
                  <a:spcPts val="0"/>
                </a:spcAft>
              </a:pPr>
              <a:r>
                <a:rPr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int</a:t>
              </a:r>
              <a:r>
                <a:rPr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z=0;</a:t>
              </a:r>
              <a:endParaRPr lang="zh-CN" altLang="zh-CN" sz="24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spcAft>
                  <a:spcPts val="0"/>
                </a:spcAft>
              </a:pPr>
              <a:r>
                <a:rPr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z=</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x+y</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spcAft>
                  <a:spcPts val="0"/>
                </a:spcAft>
              </a:pPr>
              <a:r>
                <a:rPr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return </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z;</a:t>
              </a:r>
              <a:endParaRPr lang="zh-CN" altLang="zh-CN" sz="24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spcAft>
                  <a:spcPts val="0"/>
                </a:spcAft>
              </a:pP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spcAft>
                  <a:spcPts val="0"/>
                </a:spcAft>
              </a:pPr>
              <a:r>
                <a:rPr lang="en-US" altLang="zh-CN"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void</a:t>
              </a:r>
              <a:r>
                <a:rPr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main()</a:t>
              </a:r>
              <a:endParaRPr lang="zh-CN" altLang="zh-CN" sz="24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spcAft>
                  <a:spcPts val="0"/>
                </a:spcAft>
              </a:pP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spcAft>
                  <a:spcPts val="0"/>
                </a:spcAft>
              </a:pPr>
              <a:r>
                <a:rPr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int</a:t>
              </a:r>
              <a:r>
                <a:rPr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n=0;</a:t>
              </a:r>
              <a:endParaRPr lang="zh-CN" altLang="zh-CN" sz="24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spcAft>
                  <a:spcPts val="0"/>
                </a:spcAft>
              </a:pP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n=add(1,3);</a:t>
              </a:r>
              <a:endParaRPr lang="zh-CN" altLang="zh-CN" sz="24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spcAft>
                  <a:spcPts val="0"/>
                </a:spcAft>
              </a:pPr>
              <a:r>
                <a:rPr lang="en-US" altLang="zh-CN" sz="24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printf</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kern="0" dirty="0">
                  <a:solidFill>
                    <a:srgbClr val="800000"/>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kern="0" dirty="0" err="1">
                  <a:solidFill>
                    <a:srgbClr val="80000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kern="0"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Aft>
                  <a:spcPts val="0"/>
                </a:spcAft>
              </a:pP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2050" name="Picture 2" descr="http://www.hackbase.com/data/attachment/portal/201702/16/JZ62x2CyhHE5p45CwwHrEh.jpg">
            <a:extLst>
              <a:ext uri="{FF2B5EF4-FFF2-40B4-BE49-F238E27FC236}">
                <a16:creationId xmlns:a16="http://schemas.microsoft.com/office/drawing/2014/main" id="{A09747CA-72D2-4273-B400-6565DB674898}"/>
              </a:ext>
            </a:extLst>
          </p:cNvPr>
          <p:cNvPicPr>
            <a:picLocks noChangeAspect="1" noChangeArrowheads="1"/>
          </p:cNvPicPr>
          <p:nvPr/>
        </p:nvPicPr>
        <p:blipFill rotWithShape="1">
          <a:blip r:embed="rId2">
            <a:clrChange>
              <a:clrFrom>
                <a:srgbClr val="E6F1F3"/>
              </a:clrFrom>
              <a:clrTo>
                <a:srgbClr val="E6F1F3">
                  <a:alpha val="0"/>
                </a:srgbClr>
              </a:clrTo>
            </a:clrChange>
            <a:extLst>
              <a:ext uri="{28A0092B-C50C-407E-A947-70E740481C1C}">
                <a14:useLocalDpi xmlns:a14="http://schemas.microsoft.com/office/drawing/2010/main" val="0"/>
              </a:ext>
            </a:extLst>
          </a:blip>
          <a:srcRect t="6341" r="4158"/>
          <a:stretch/>
        </p:blipFill>
        <p:spPr bwMode="auto">
          <a:xfrm>
            <a:off x="2783947" y="2476071"/>
            <a:ext cx="3249907" cy="3693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693355"/>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p:cTn id="11" dur="500" fill="hold"/>
                                        <p:tgtEl>
                                          <p:spTgt spid="2050"/>
                                        </p:tgtEl>
                                        <p:attrNameLst>
                                          <p:attrName>ppt_w</p:attrName>
                                        </p:attrNameLst>
                                      </p:cBhvr>
                                      <p:tavLst>
                                        <p:tav tm="0">
                                          <p:val>
                                            <p:fltVal val="0"/>
                                          </p:val>
                                        </p:tav>
                                        <p:tav tm="100000">
                                          <p:val>
                                            <p:strVal val="#ppt_w"/>
                                          </p:val>
                                        </p:tav>
                                      </p:tavLst>
                                    </p:anim>
                                    <p:anim calcmode="lin" valueType="num">
                                      <p:cBhvr>
                                        <p:cTn id="12" dur="500" fill="hold"/>
                                        <p:tgtEl>
                                          <p:spTgt spid="2050"/>
                                        </p:tgtEl>
                                        <p:attrNameLst>
                                          <p:attrName>ppt_h</p:attrName>
                                        </p:attrNameLst>
                                      </p:cBhvr>
                                      <p:tavLst>
                                        <p:tav tm="0">
                                          <p:val>
                                            <p:fltVal val="0"/>
                                          </p:val>
                                        </p:tav>
                                        <p:tav tm="100000">
                                          <p:val>
                                            <p:strVal val="#ppt_h"/>
                                          </p:val>
                                        </p:tav>
                                      </p:tavLst>
                                    </p:anim>
                                    <p:anim calcmode="lin" valueType="num">
                                      <p:cBhvr>
                                        <p:cTn id="13" dur="500" fill="hold"/>
                                        <p:tgtEl>
                                          <p:spTgt spid="2050"/>
                                        </p:tgtEl>
                                        <p:attrNameLst>
                                          <p:attrName>style.rotation</p:attrName>
                                        </p:attrNameLst>
                                      </p:cBhvr>
                                      <p:tavLst>
                                        <p:tav tm="0">
                                          <p:val>
                                            <p:fltVal val="360"/>
                                          </p:val>
                                        </p:tav>
                                        <p:tav tm="100000">
                                          <p:val>
                                            <p:fltVal val="0"/>
                                          </p:val>
                                        </p:tav>
                                      </p:tavLst>
                                    </p:anim>
                                    <p:animEffect transition="in" filter="fade">
                                      <p:cBhvr>
                                        <p:cTn id="14" dur="500"/>
                                        <p:tgtEl>
                                          <p:spTgt spid="2050"/>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p:tgtEl>
                                          <p:spTgt spid="11"/>
                                        </p:tgtEl>
                                        <p:attrNameLst>
                                          <p:attrName>ppt_x</p:attrName>
                                        </p:attrNameLst>
                                      </p:cBhvr>
                                      <p:tavLst>
                                        <p:tav tm="0">
                                          <p:val>
                                            <p:strVal val="#ppt_x-#ppt_w*1.125000"/>
                                          </p:val>
                                        </p:tav>
                                        <p:tav tm="100000">
                                          <p:val>
                                            <p:strVal val="#ppt_x"/>
                                          </p:val>
                                        </p:tav>
                                      </p:tavLst>
                                    </p:anim>
                                    <p:animEffect transition="in" filter="wipe(right)">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3261023" y="2536205"/>
            <a:ext cx="7920880" cy="1938992"/>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a:t>
            </a:r>
            <a:endPar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汇编</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寻址方式</a:t>
            </a:r>
            <a:endParaRPr lang="zh-CN" altLang="en-US" sz="6000" b="1" dirty="0"/>
          </a:p>
        </p:txBody>
      </p:sp>
    </p:spTree>
    <p:extLst>
      <p:ext uri="{BB962C8B-B14F-4D97-AF65-F5344CB8AC3E}">
        <p14:creationId xmlns:p14="http://schemas.microsoft.com/office/powerpoint/2010/main" val="1095883543"/>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矩形 97">
            <a:extLst>
              <a:ext uri="{FF2B5EF4-FFF2-40B4-BE49-F238E27FC236}">
                <a16:creationId xmlns:a16="http://schemas.microsoft.com/office/drawing/2014/main" id="{B6043767-DC6B-4254-9127-2CD5CBDB1CF9}"/>
              </a:ext>
            </a:extLst>
          </p:cNvPr>
          <p:cNvSpPr/>
          <p:nvPr/>
        </p:nvSpPr>
        <p:spPr>
          <a:xfrm>
            <a:off x="1596519" y="519407"/>
            <a:ext cx="10390565" cy="2241960"/>
          </a:xfrm>
          <a:prstGeom prst="rect">
            <a:avLst/>
          </a:prstGeom>
        </p:spPr>
        <p:txBody>
          <a:bodyPr wrap="square">
            <a:spAutoFit/>
          </a:bodyPr>
          <a:lstStyle/>
          <a:p>
            <a:pPr>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VC6</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中，使用调试模式，可以通过</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右键</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转到反汇编</a:t>
            </a: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”查</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看所写程序的汇编代码。</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具体做法如下：</a:t>
            </a:r>
            <a:b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b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a:extLst>
              <a:ext uri="{FF2B5EF4-FFF2-40B4-BE49-F238E27FC236}">
                <a16:creationId xmlns:a16="http://schemas.microsoft.com/office/drawing/2014/main" id="{1846E06B-3B3E-498E-85A2-6483E36ACF8D}"/>
              </a:ext>
            </a:extLst>
          </p:cNvPr>
          <p:cNvGrpSpPr/>
          <p:nvPr/>
        </p:nvGrpSpPr>
        <p:grpSpPr>
          <a:xfrm>
            <a:off x="1748855" y="2392189"/>
            <a:ext cx="4680520" cy="1804638"/>
            <a:chOff x="1718702" y="2279990"/>
            <a:chExt cx="4369742" cy="1804638"/>
          </a:xfrm>
        </p:grpSpPr>
        <p:sp>
          <p:nvSpPr>
            <p:cNvPr id="64" name="íṡľíḍè-Rectangle 17">
              <a:extLst>
                <a:ext uri="{FF2B5EF4-FFF2-40B4-BE49-F238E27FC236}">
                  <a16:creationId xmlns:a16="http://schemas.microsoft.com/office/drawing/2014/main" id="{C6631384-B0F7-4805-BD3B-91B1FDD1DB43}"/>
                </a:ext>
              </a:extLst>
            </p:cNvPr>
            <p:cNvSpPr/>
            <p:nvPr/>
          </p:nvSpPr>
          <p:spPr>
            <a:xfrm>
              <a:off x="1718702" y="2279990"/>
              <a:ext cx="4369742" cy="1804638"/>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FE2BD1DD-FF36-4872-9C31-1D626FBDE751}"/>
                </a:ext>
              </a:extLst>
            </p:cNvPr>
            <p:cNvSpPr/>
            <p:nvPr/>
          </p:nvSpPr>
          <p:spPr>
            <a:xfrm>
              <a:off x="1913871" y="2766810"/>
              <a:ext cx="3979403" cy="830997"/>
            </a:xfrm>
            <a:prstGeom prst="rect">
              <a:avLst/>
            </a:prstGeom>
          </p:spPr>
          <p:txBody>
            <a:bodyPr wrap="square">
              <a:spAutoFit/>
            </a:bodyPr>
            <a:lstStyle/>
            <a:p>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、在主函数中设置一个断点，比如在</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printf</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该行代码处。</a:t>
              </a:r>
            </a:p>
          </p:txBody>
        </p:sp>
      </p:grpSp>
      <p:grpSp>
        <p:nvGrpSpPr>
          <p:cNvPr id="6" name="组合 5">
            <a:extLst>
              <a:ext uri="{FF2B5EF4-FFF2-40B4-BE49-F238E27FC236}">
                <a16:creationId xmlns:a16="http://schemas.microsoft.com/office/drawing/2014/main" id="{9118F1E8-73F7-441C-AC0C-0D47566E9D2E}"/>
              </a:ext>
            </a:extLst>
          </p:cNvPr>
          <p:cNvGrpSpPr/>
          <p:nvPr/>
        </p:nvGrpSpPr>
        <p:grpSpPr>
          <a:xfrm>
            <a:off x="1760048" y="4485452"/>
            <a:ext cx="2023640" cy="1804637"/>
            <a:chOff x="1729895" y="4373253"/>
            <a:chExt cx="2023640" cy="1804637"/>
          </a:xfrm>
        </p:grpSpPr>
        <p:sp>
          <p:nvSpPr>
            <p:cNvPr id="85" name="íṡľíḍè-Rectangle 17">
              <a:extLst>
                <a:ext uri="{FF2B5EF4-FFF2-40B4-BE49-F238E27FC236}">
                  <a16:creationId xmlns:a16="http://schemas.microsoft.com/office/drawing/2014/main" id="{123A49EE-A712-4108-8829-C09CFEE7162A}"/>
                </a:ext>
              </a:extLst>
            </p:cNvPr>
            <p:cNvSpPr/>
            <p:nvPr/>
          </p:nvSpPr>
          <p:spPr>
            <a:xfrm>
              <a:off x="1729895" y="4373253"/>
              <a:ext cx="2023640" cy="1804637"/>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548F6296-DB91-416E-A0BD-E6FA0F248317}"/>
                </a:ext>
              </a:extLst>
            </p:cNvPr>
            <p:cNvSpPr/>
            <p:nvPr/>
          </p:nvSpPr>
          <p:spPr>
            <a:xfrm>
              <a:off x="1914568" y="4675406"/>
              <a:ext cx="1654293" cy="1200329"/>
            </a:xfrm>
            <a:prstGeom prst="rect">
              <a:avLst/>
            </a:prstGeom>
          </p:spPr>
          <p:txBody>
            <a:bodyPr wrap="square">
              <a:spAutoFit/>
            </a:bodyPr>
            <a:lstStyle/>
            <a:p>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、按</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F5</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进入调试状态。</a:t>
              </a:r>
            </a:p>
          </p:txBody>
        </p:sp>
      </p:grpSp>
      <p:grpSp>
        <p:nvGrpSpPr>
          <p:cNvPr id="7" name="组合 6">
            <a:extLst>
              <a:ext uri="{FF2B5EF4-FFF2-40B4-BE49-F238E27FC236}">
                <a16:creationId xmlns:a16="http://schemas.microsoft.com/office/drawing/2014/main" id="{58ED349F-D01B-4631-8936-A2B17D94187F}"/>
              </a:ext>
            </a:extLst>
          </p:cNvPr>
          <p:cNvGrpSpPr/>
          <p:nvPr/>
        </p:nvGrpSpPr>
        <p:grpSpPr>
          <a:xfrm>
            <a:off x="4030596" y="4485450"/>
            <a:ext cx="2398779" cy="1804638"/>
            <a:chOff x="4075997" y="4390012"/>
            <a:chExt cx="2398779" cy="1804638"/>
          </a:xfrm>
        </p:grpSpPr>
        <p:sp>
          <p:nvSpPr>
            <p:cNvPr id="91" name="íṡľíḍè-Rectangle 17">
              <a:extLst>
                <a:ext uri="{FF2B5EF4-FFF2-40B4-BE49-F238E27FC236}">
                  <a16:creationId xmlns:a16="http://schemas.microsoft.com/office/drawing/2014/main" id="{58C201C8-1378-4DE5-BC0C-CE8294931C5F}"/>
                </a:ext>
              </a:extLst>
            </p:cNvPr>
            <p:cNvSpPr/>
            <p:nvPr/>
          </p:nvSpPr>
          <p:spPr>
            <a:xfrm>
              <a:off x="4075997" y="4390012"/>
              <a:ext cx="2398779" cy="1804638"/>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3">
              <a:extLst>
                <a:ext uri="{FF2B5EF4-FFF2-40B4-BE49-F238E27FC236}">
                  <a16:creationId xmlns:a16="http://schemas.microsoft.com/office/drawing/2014/main" id="{0A1CB868-9D88-4983-BCA1-47CC8C04698A}"/>
                </a:ext>
              </a:extLst>
            </p:cNvPr>
            <p:cNvSpPr/>
            <p:nvPr/>
          </p:nvSpPr>
          <p:spPr>
            <a:xfrm>
              <a:off x="4184249" y="4624990"/>
              <a:ext cx="2218410" cy="1569660"/>
            </a:xfrm>
            <a:prstGeom prst="rect">
              <a:avLst/>
            </a:prstGeom>
          </p:spPr>
          <p:txBody>
            <a:bodyPr wrap="square">
              <a:spAutoFit/>
            </a:bodyPr>
            <a:lstStyle/>
            <a:p>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点右键，选择“转到反汇编”。</a:t>
              </a:r>
              <a:b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b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0" name="组合 9">
            <a:extLst>
              <a:ext uri="{FF2B5EF4-FFF2-40B4-BE49-F238E27FC236}">
                <a16:creationId xmlns:a16="http://schemas.microsoft.com/office/drawing/2014/main" id="{91E62E99-8ED6-4BF7-8335-33450FA2B5A1}"/>
              </a:ext>
            </a:extLst>
          </p:cNvPr>
          <p:cNvGrpSpPr/>
          <p:nvPr/>
        </p:nvGrpSpPr>
        <p:grpSpPr>
          <a:xfrm>
            <a:off x="6706125" y="1622445"/>
            <a:ext cx="5433295" cy="5090797"/>
            <a:chOff x="7509495" y="2320181"/>
            <a:chExt cx="4528184" cy="4320480"/>
          </a:xfrm>
        </p:grpSpPr>
        <p:sp>
          <p:nvSpPr>
            <p:cNvPr id="8" name="文本框 7">
              <a:extLst>
                <a:ext uri="{FF2B5EF4-FFF2-40B4-BE49-F238E27FC236}">
                  <a16:creationId xmlns:a16="http://schemas.microsoft.com/office/drawing/2014/main" id="{08187F7A-9463-4134-89F4-1C02715172C4}"/>
                </a:ext>
              </a:extLst>
            </p:cNvPr>
            <p:cNvSpPr txBox="1"/>
            <p:nvPr/>
          </p:nvSpPr>
          <p:spPr>
            <a:xfrm>
              <a:off x="7653511" y="2392189"/>
              <a:ext cx="4161639" cy="4153162"/>
            </a:xfrm>
            <a:prstGeom prst="rect">
              <a:avLst/>
            </a:prstGeom>
            <a:noFill/>
          </p:spPr>
          <p:txBody>
            <a:bodyPr wrap="none" rtlCol="0">
              <a:spAutoFit/>
            </a:bodyPr>
            <a:lstStyle/>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Void main()</a:t>
              </a: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int n=0;</a:t>
              </a: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004114OE   mov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dword</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ptr</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[n],0</a:t>
              </a: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n=add(1,3);</a:t>
              </a: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00411415   push         3</a:t>
              </a: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00411417   push         1</a:t>
              </a: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00411419   call            add(411096h)</a:t>
              </a: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0041141E   add           esp,8</a:t>
              </a: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00411421   mov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dwod</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ptr</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[n],</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eax</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printf</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n,n</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9" name="矩形 8">
              <a:extLst>
                <a:ext uri="{FF2B5EF4-FFF2-40B4-BE49-F238E27FC236}">
                  <a16:creationId xmlns:a16="http://schemas.microsoft.com/office/drawing/2014/main" id="{20D8A995-29CA-47C7-A9BB-26B48554F49A}"/>
                </a:ext>
              </a:extLst>
            </p:cNvPr>
            <p:cNvSpPr/>
            <p:nvPr/>
          </p:nvSpPr>
          <p:spPr>
            <a:xfrm>
              <a:off x="7509495" y="2320181"/>
              <a:ext cx="4528184" cy="4320480"/>
            </a:xfrm>
            <a:prstGeom prst="rect">
              <a:avLst/>
            </a:prstGeom>
            <a:no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1" name="矩形 10">
            <a:extLst>
              <a:ext uri="{FF2B5EF4-FFF2-40B4-BE49-F238E27FC236}">
                <a16:creationId xmlns:a16="http://schemas.microsoft.com/office/drawing/2014/main" id="{C183435F-8A4E-4459-B4F6-4C572A5B0BD9}"/>
              </a:ext>
            </a:extLst>
          </p:cNvPr>
          <p:cNvSpPr/>
          <p:nvPr/>
        </p:nvSpPr>
        <p:spPr>
          <a:xfrm>
            <a:off x="6676133" y="1210690"/>
            <a:ext cx="3185487" cy="369332"/>
          </a:xfrm>
          <a:prstGeom prst="rect">
            <a:avLst/>
          </a:prstGeom>
        </p:spPr>
        <p:txBody>
          <a:bodyPr wrap="none">
            <a:spAutoFit/>
          </a:bodyPr>
          <a:lstStyle/>
          <a:p>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得到主函数的汇编结果如下：</a:t>
            </a:r>
            <a:endParaRPr lang="zh-CN" altLang="en-US" dirty="0">
              <a:solidFill>
                <a:srgbClr val="FF0000"/>
              </a:solidFill>
            </a:endParaRPr>
          </a:p>
        </p:txBody>
      </p:sp>
    </p:spTree>
    <p:extLst>
      <p:ext uri="{BB962C8B-B14F-4D97-AF65-F5344CB8AC3E}">
        <p14:creationId xmlns:p14="http://schemas.microsoft.com/office/powerpoint/2010/main" val="4090836539"/>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left)">
                                      <p:cBhvr>
                                        <p:cTn id="7" dur="50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p:tgtEl>
                                          <p:spTgt spid="6"/>
                                        </p:tgtEl>
                                        <p:attrNameLst>
                                          <p:attrName>ppt_y</p:attrName>
                                        </p:attrNameLst>
                                      </p:cBhvr>
                                      <p:tavLst>
                                        <p:tav tm="0">
                                          <p:val>
                                            <p:strVal val="#ppt_y+#ppt_h*1.125000"/>
                                          </p:val>
                                        </p:tav>
                                        <p:tav tm="100000">
                                          <p:val>
                                            <p:strVal val="#ppt_y"/>
                                          </p:val>
                                        </p:tav>
                                      </p:tavLst>
                                    </p:anim>
                                    <p:animEffect transition="in" filter="wipe(up)">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p:tgtEl>
                                          <p:spTgt spid="7"/>
                                        </p:tgtEl>
                                        <p:attrNameLst>
                                          <p:attrName>ppt_y</p:attrName>
                                        </p:attrNameLst>
                                      </p:cBhvr>
                                      <p:tavLst>
                                        <p:tav tm="0">
                                          <p:val>
                                            <p:strVal val="#ppt_y+#ppt_h*1.125000"/>
                                          </p:val>
                                        </p:tav>
                                        <p:tav tm="100000">
                                          <p:val>
                                            <p:strVal val="#ppt_y"/>
                                          </p:val>
                                        </p:tav>
                                      </p:tavLst>
                                    </p:anim>
                                    <p:animEffect transition="in" filter="wipe(up)">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childTnLst>
                          </p:cTn>
                        </p:par>
                        <p:par>
                          <p:cTn id="31" fill="hold">
                            <p:stCondLst>
                              <p:cond delay="500"/>
                            </p:stCondLst>
                            <p:childTnLst>
                              <p:par>
                                <p:cTn id="32" presetID="12" presetClass="entr" presetSubtype="8"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p:tgtEl>
                                          <p:spTgt spid="10"/>
                                        </p:tgtEl>
                                        <p:attrNameLst>
                                          <p:attrName>ppt_x</p:attrName>
                                        </p:attrNameLst>
                                      </p:cBhvr>
                                      <p:tavLst>
                                        <p:tav tm="0">
                                          <p:val>
                                            <p:strVal val="#ppt_x-#ppt_w*1.125000"/>
                                          </p:val>
                                        </p:tav>
                                        <p:tav tm="100000">
                                          <p:val>
                                            <p:strVal val="#ppt_x"/>
                                          </p:val>
                                        </p:tav>
                                      </p:tavLst>
                                    </p:anim>
                                    <p:animEffect transition="in" filter="wipe(right)">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0986A23-5577-467A-A251-0CA6164BD219}"/>
              </a:ext>
            </a:extLst>
          </p:cNvPr>
          <p:cNvSpPr/>
          <p:nvPr/>
        </p:nvSpPr>
        <p:spPr>
          <a:xfrm rot="19376135">
            <a:off x="884759" y="-956182"/>
            <a:ext cx="11089232" cy="9145016"/>
          </a:xfrm>
          <a:prstGeom prst="rect">
            <a:avLst/>
          </a:prstGeom>
          <a:noFill/>
          <a:ln w="7620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6">
            <a:extLst>
              <a:ext uri="{FF2B5EF4-FFF2-40B4-BE49-F238E27FC236}">
                <a16:creationId xmlns:a16="http://schemas.microsoft.com/office/drawing/2014/main" id="{337511F4-3E2F-4DA1-85C9-E23F21161681}"/>
              </a:ext>
            </a:extLst>
          </p:cNvPr>
          <p:cNvSpPr/>
          <p:nvPr/>
        </p:nvSpPr>
        <p:spPr>
          <a:xfrm>
            <a:off x="2063850" y="3268777"/>
            <a:ext cx="6429375" cy="1607428"/>
          </a:xfrm>
          <a:prstGeom prst="rect">
            <a:avLst/>
          </a:prstGeom>
        </p:spPr>
        <p:txBody>
          <a:bodyPr>
            <a:spAutoFit/>
          </a:bodyPr>
          <a:lstStyle/>
          <a:p>
            <a:pPr fontAlgn="auto">
              <a:lnSpc>
                <a:spcPct val="150000"/>
              </a:lnSpc>
              <a:spcBef>
                <a:spcPts val="0"/>
              </a:spcBef>
              <a:spcAft>
                <a:spcPts val="0"/>
              </a:spcAft>
              <a:defRPr/>
            </a:pPr>
            <a:r>
              <a:rPr lang="en-US" altLang="zh-CN" sz="24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00411415  push        3    </a:t>
            </a:r>
          </a:p>
          <a:p>
            <a:pPr fontAlgn="auto">
              <a:lnSpc>
                <a:spcPct val="150000"/>
              </a:lnSpc>
              <a:spcBef>
                <a:spcPts val="0"/>
              </a:spcBef>
              <a:spcAft>
                <a:spcPts val="0"/>
              </a:spcAft>
              <a:defRPr/>
            </a:pPr>
            <a:r>
              <a:rPr lang="en-US" altLang="zh-CN" sz="24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00411417  push        1    </a:t>
            </a:r>
          </a:p>
          <a:p>
            <a:pPr fontAlgn="auto">
              <a:lnSpc>
                <a:spcPct val="150000"/>
              </a:lnSpc>
              <a:spcBef>
                <a:spcPts val="0"/>
              </a:spcBef>
              <a:spcAft>
                <a:spcPts val="0"/>
              </a:spcAft>
              <a:defRPr/>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将参数入栈，此时栈区状态为：</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0" name="Object 1">
            <a:extLst>
              <a:ext uri="{FF2B5EF4-FFF2-40B4-BE49-F238E27FC236}">
                <a16:creationId xmlns:a16="http://schemas.microsoft.com/office/drawing/2014/main" id="{556FCCAB-6905-4C90-8EA1-1DD29428A59B}"/>
              </a:ext>
            </a:extLst>
          </p:cNvPr>
          <p:cNvGraphicFramePr>
            <a:graphicFrameLocks noChangeAspect="1"/>
          </p:cNvGraphicFramePr>
          <p:nvPr>
            <p:extLst>
              <p:ext uri="{D42A27DB-BD31-4B8C-83A1-F6EECF244321}">
                <p14:modId xmlns:p14="http://schemas.microsoft.com/office/powerpoint/2010/main" val="4187734984"/>
              </p:ext>
            </p:extLst>
          </p:nvPr>
        </p:nvGraphicFramePr>
        <p:xfrm>
          <a:off x="5843103" y="2157974"/>
          <a:ext cx="6279862" cy="2523906"/>
        </p:xfrm>
        <a:graphic>
          <a:graphicData uri="http://schemas.openxmlformats.org/presentationml/2006/ole">
            <mc:AlternateContent xmlns:mc="http://schemas.openxmlformats.org/markup-compatibility/2006">
              <mc:Choice xmlns:v="urn:schemas-microsoft-com:vml" Requires="v">
                <p:oleObj spid="_x0000_s1093" name="Visio" r:id="rId4" imgW="3034945" imgH="1240345" progId="Visio.Drawing.11">
                  <p:embed/>
                </p:oleObj>
              </mc:Choice>
              <mc:Fallback>
                <p:oleObj name="Visio" r:id="rId4" imgW="3034945" imgH="1240345" progId="Visio.Drawing.11">
                  <p:embed/>
                  <p:pic>
                    <p:nvPicPr>
                      <p:cNvPr id="10" name="Object 1">
                        <a:extLst>
                          <a:ext uri="{FF2B5EF4-FFF2-40B4-BE49-F238E27FC236}">
                            <a16:creationId xmlns:a16="http://schemas.microsoft.com/office/drawing/2014/main" id="{556FCCAB-6905-4C90-8EA1-1DD29428A5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3103" y="2157974"/>
                        <a:ext cx="6279862" cy="2523906"/>
                      </a:xfrm>
                      <a:prstGeom prst="rect">
                        <a:avLst/>
                      </a:prstGeom>
                      <a:noFill/>
                      <a:ln>
                        <a:solidFill>
                          <a:srgbClr val="0050A3"/>
                        </a:solidFill>
                      </a:ln>
                    </p:spPr>
                  </p:pic>
                </p:oleObj>
              </mc:Fallback>
            </mc:AlternateContent>
          </a:graphicData>
        </a:graphic>
      </p:graphicFrame>
      <p:grpSp>
        <p:nvGrpSpPr>
          <p:cNvPr id="11" name="组合 10">
            <a:extLst>
              <a:ext uri="{FF2B5EF4-FFF2-40B4-BE49-F238E27FC236}">
                <a16:creationId xmlns:a16="http://schemas.microsoft.com/office/drawing/2014/main" id="{CB51B561-489C-4677-B147-9C09BD399084}"/>
              </a:ext>
            </a:extLst>
          </p:cNvPr>
          <p:cNvGrpSpPr/>
          <p:nvPr/>
        </p:nvGrpSpPr>
        <p:grpSpPr>
          <a:xfrm>
            <a:off x="2140244" y="1828987"/>
            <a:ext cx="2809603" cy="508861"/>
            <a:chOff x="1420106" y="1402730"/>
            <a:chExt cx="2809603" cy="508861"/>
          </a:xfrm>
          <a:effectLst>
            <a:outerShdw blurRad="50800" dist="38100" dir="2700000" algn="tl" rotWithShape="0">
              <a:prstClr val="black">
                <a:alpha val="20000"/>
              </a:prstClr>
            </a:outerShdw>
          </a:effectLst>
        </p:grpSpPr>
        <p:sp>
          <p:nvSpPr>
            <p:cNvPr id="12" name="Round Same Side Corner Rectangle 29">
              <a:extLst>
                <a:ext uri="{FF2B5EF4-FFF2-40B4-BE49-F238E27FC236}">
                  <a16:creationId xmlns:a16="http://schemas.microsoft.com/office/drawing/2014/main" id="{D1B03B11-6085-43B4-921B-6D11B4CD9BC6}"/>
                </a:ext>
              </a:extLst>
            </p:cNvPr>
            <p:cNvSpPr/>
            <p:nvPr/>
          </p:nvSpPr>
          <p:spPr>
            <a:xfrm rot="5400000">
              <a:off x="2857525" y="539407"/>
              <a:ext cx="508859" cy="2235508"/>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3" name="Round Same Side Corner Rectangle 45">
              <a:extLst>
                <a:ext uri="{FF2B5EF4-FFF2-40B4-BE49-F238E27FC236}">
                  <a16:creationId xmlns:a16="http://schemas.microsoft.com/office/drawing/2014/main" id="{355FB639-7307-424A-B0E2-11BF1DCE39D4}"/>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4" name="Rectangle 62">
              <a:extLst>
                <a:ext uri="{FF2B5EF4-FFF2-40B4-BE49-F238E27FC236}">
                  <a16:creationId xmlns:a16="http://schemas.microsoft.com/office/drawing/2014/main" id="{6B781619-E6B3-4002-BB85-2A55E2E8F437}"/>
                </a:ext>
              </a:extLst>
            </p:cNvPr>
            <p:cNvSpPr/>
            <p:nvPr/>
          </p:nvSpPr>
          <p:spPr>
            <a:xfrm>
              <a:off x="2053958" y="1402731"/>
              <a:ext cx="1887719"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函数调用前：</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5" name="Rectangle 62">
              <a:extLst>
                <a:ext uri="{FF2B5EF4-FFF2-40B4-BE49-F238E27FC236}">
                  <a16:creationId xmlns:a16="http://schemas.microsoft.com/office/drawing/2014/main" id="{AF1D3A90-ACD4-41F5-ABE1-1CC9455A30BB}"/>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8" name="矩形 7">
            <a:extLst>
              <a:ext uri="{FF2B5EF4-FFF2-40B4-BE49-F238E27FC236}">
                <a16:creationId xmlns:a16="http://schemas.microsoft.com/office/drawing/2014/main" id="{2A249250-08BA-46A4-8139-07763779823E}"/>
              </a:ext>
            </a:extLst>
          </p:cNvPr>
          <p:cNvSpPr/>
          <p:nvPr/>
        </p:nvSpPr>
        <p:spPr>
          <a:xfrm>
            <a:off x="2048096" y="2788366"/>
            <a:ext cx="1415772" cy="461665"/>
          </a:xfrm>
          <a:prstGeom prst="rect">
            <a:avLst/>
          </a:prstGeom>
        </p:spPr>
        <p:txBody>
          <a:bodyPr wrap="none">
            <a:spAutoFit/>
          </a:bodyPr>
          <a:lstStyle/>
          <a:p>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参数入栈</a:t>
            </a:r>
          </a:p>
        </p:txBody>
      </p:sp>
    </p:spTree>
    <p:extLst>
      <p:ext uri="{BB962C8B-B14F-4D97-AF65-F5344CB8AC3E}">
        <p14:creationId xmlns:p14="http://schemas.microsoft.com/office/powerpoint/2010/main" val="885584448"/>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right)">
                                      <p:cBhvr>
                                        <p:cTn id="13" dur="500"/>
                                        <p:tgtEl>
                                          <p:spTgt spid="11"/>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p:tgtEl>
                                          <p:spTgt spid="10"/>
                                        </p:tgtEl>
                                        <p:attrNameLst>
                                          <p:attrName>ppt_x</p:attrName>
                                        </p:attrNameLst>
                                      </p:cBhvr>
                                      <p:tavLst>
                                        <p:tav tm="0">
                                          <p:val>
                                            <p:strVal val="#ppt_x-#ppt_w*1.125000"/>
                                          </p:val>
                                        </p:tav>
                                        <p:tav tm="100000">
                                          <p:val>
                                            <p:strVal val="#ppt_x"/>
                                          </p:val>
                                        </p:tav>
                                      </p:tavLst>
                                    </p:anim>
                                    <p:animEffect transition="in" filter="wipe(right)">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0986A23-5577-467A-A251-0CA6164BD219}"/>
              </a:ext>
            </a:extLst>
          </p:cNvPr>
          <p:cNvSpPr/>
          <p:nvPr/>
        </p:nvSpPr>
        <p:spPr>
          <a:xfrm rot="19376135">
            <a:off x="884759" y="-956182"/>
            <a:ext cx="11089232" cy="9145016"/>
          </a:xfrm>
          <a:prstGeom prst="rect">
            <a:avLst/>
          </a:prstGeom>
          <a:noFill/>
          <a:ln w="7620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37511F4-3E2F-4DA1-85C9-E23F21161681}"/>
              </a:ext>
            </a:extLst>
          </p:cNvPr>
          <p:cNvSpPr/>
          <p:nvPr/>
        </p:nvSpPr>
        <p:spPr>
          <a:xfrm>
            <a:off x="1442286" y="2453009"/>
            <a:ext cx="5022046" cy="3904852"/>
          </a:xfrm>
          <a:prstGeom prst="rect">
            <a:avLst/>
          </a:prstGeom>
        </p:spPr>
        <p:txBody>
          <a:bodyPr wrap="square">
            <a:spAutoFit/>
          </a:bodyPr>
          <a:lstStyle/>
          <a:p>
            <a:pPr fontAlgn="auto">
              <a:lnSpc>
                <a:spcPct val="150000"/>
              </a:lnSpc>
              <a:spcBef>
                <a:spcPts val="0"/>
              </a:spcBef>
              <a:spcAft>
                <a:spcPts val="0"/>
              </a:spcAft>
              <a:defRPr/>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00411419  call        add (411096h)</a:t>
            </a:r>
          </a:p>
          <a:p>
            <a:pPr fontAlgn="auto">
              <a:lnSpc>
                <a:spcPct val="150000"/>
              </a:lnSpc>
              <a:spcBef>
                <a:spcPts val="0"/>
              </a:spcBef>
              <a:spcAft>
                <a:spcPts val="0"/>
              </a:spcAft>
              <a:defRPr/>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函数调用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call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语句完成两个主要功能：</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spcBef>
                <a:spcPts val="0"/>
              </a:spcBef>
              <a:spcAft>
                <a:spcPts val="0"/>
              </a:spcAft>
              <a:defRPr/>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向栈中压入当前指令在内存中的位置</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，即</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保存返回地址</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spcBef>
                <a:spcPts val="0"/>
              </a:spcBef>
              <a:spcAft>
                <a:spcPts val="0"/>
              </a:spcAft>
              <a:defRPr/>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4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a:t>
            </a:r>
            <a:r>
              <a:rPr lang="zh-CN" altLang="en-US" sz="24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跳转到所调用函数的入口地址</a:t>
            </a:r>
            <a:r>
              <a:rPr lang="zh-CN" altLang="en-US" sz="24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，即函数入口处。</a:t>
            </a:r>
          </a:p>
          <a:p>
            <a:pPr algn="r" fontAlgn="auto">
              <a:lnSpc>
                <a:spcPct val="150000"/>
              </a:lnSpc>
              <a:spcBef>
                <a:spcPts val="0"/>
              </a:spcBef>
              <a:spcAft>
                <a:spcPts val="0"/>
              </a:spcAft>
              <a:defRPr/>
            </a:pP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此时栈区状态为：</a:t>
            </a:r>
          </a:p>
        </p:txBody>
      </p:sp>
      <p:graphicFrame>
        <p:nvGraphicFramePr>
          <p:cNvPr id="8" name="Object 3">
            <a:extLst>
              <a:ext uri="{FF2B5EF4-FFF2-40B4-BE49-F238E27FC236}">
                <a16:creationId xmlns:a16="http://schemas.microsoft.com/office/drawing/2014/main" id="{ADE77811-D01E-478E-B2A4-E37B8B6AAF0E}"/>
              </a:ext>
            </a:extLst>
          </p:cNvPr>
          <p:cNvGraphicFramePr>
            <a:graphicFrameLocks noChangeAspect="1"/>
          </p:cNvGraphicFramePr>
          <p:nvPr>
            <p:extLst>
              <p:ext uri="{D42A27DB-BD31-4B8C-83A1-F6EECF244321}">
                <p14:modId xmlns:p14="http://schemas.microsoft.com/office/powerpoint/2010/main" val="3706106702"/>
              </p:ext>
            </p:extLst>
          </p:nvPr>
        </p:nvGraphicFramePr>
        <p:xfrm>
          <a:off x="6427720" y="2545234"/>
          <a:ext cx="5333384" cy="2535652"/>
        </p:xfrm>
        <a:graphic>
          <a:graphicData uri="http://schemas.openxmlformats.org/presentationml/2006/ole">
            <mc:AlternateContent xmlns:mc="http://schemas.openxmlformats.org/markup-compatibility/2006">
              <mc:Choice xmlns:v="urn:schemas-microsoft-com:vml" Requires="v">
                <p:oleObj spid="_x0000_s2117" name="Visio" r:id="rId4" imgW="3034945" imgH="1420390" progId="Visio.Drawing.11">
                  <p:embed/>
                </p:oleObj>
              </mc:Choice>
              <mc:Fallback>
                <p:oleObj name="Visio" r:id="rId4" imgW="3034945" imgH="1420390" progId="Visio.Drawing.11">
                  <p:embed/>
                  <p:pic>
                    <p:nvPicPr>
                      <p:cNvPr id="8" name="Object 3">
                        <a:extLst>
                          <a:ext uri="{FF2B5EF4-FFF2-40B4-BE49-F238E27FC236}">
                            <a16:creationId xmlns:a16="http://schemas.microsoft.com/office/drawing/2014/main" id="{ADE77811-D01E-478E-B2A4-E37B8B6AAF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7720" y="2545234"/>
                        <a:ext cx="5333384" cy="2535652"/>
                      </a:xfrm>
                      <a:prstGeom prst="rect">
                        <a:avLst/>
                      </a:prstGeom>
                      <a:noFill/>
                      <a:ln>
                        <a:solidFill>
                          <a:srgbClr val="0050A3"/>
                        </a:solidFill>
                      </a:ln>
                    </p:spPr>
                  </p:pic>
                </p:oleObj>
              </mc:Fallback>
            </mc:AlternateContent>
          </a:graphicData>
        </a:graphic>
      </p:graphicFrame>
      <p:grpSp>
        <p:nvGrpSpPr>
          <p:cNvPr id="11" name="组合 10">
            <a:extLst>
              <a:ext uri="{FF2B5EF4-FFF2-40B4-BE49-F238E27FC236}">
                <a16:creationId xmlns:a16="http://schemas.microsoft.com/office/drawing/2014/main" id="{C0D8A194-F5B3-4439-91C7-E093D4957797}"/>
              </a:ext>
            </a:extLst>
          </p:cNvPr>
          <p:cNvGrpSpPr/>
          <p:nvPr/>
        </p:nvGrpSpPr>
        <p:grpSpPr>
          <a:xfrm>
            <a:off x="1901277" y="1312069"/>
            <a:ext cx="2809603" cy="508861"/>
            <a:chOff x="1420106" y="1402730"/>
            <a:chExt cx="2809603" cy="508861"/>
          </a:xfrm>
          <a:effectLst>
            <a:outerShdw blurRad="50800" dist="38100" dir="2700000" algn="tl" rotWithShape="0">
              <a:prstClr val="black">
                <a:alpha val="20000"/>
              </a:prstClr>
            </a:outerShdw>
          </a:effectLst>
        </p:grpSpPr>
        <p:sp>
          <p:nvSpPr>
            <p:cNvPr id="12" name="Round Same Side Corner Rectangle 29">
              <a:extLst>
                <a:ext uri="{FF2B5EF4-FFF2-40B4-BE49-F238E27FC236}">
                  <a16:creationId xmlns:a16="http://schemas.microsoft.com/office/drawing/2014/main" id="{F93B65A3-CA2E-4822-A9BA-C1E97428D475}"/>
                </a:ext>
              </a:extLst>
            </p:cNvPr>
            <p:cNvSpPr/>
            <p:nvPr/>
          </p:nvSpPr>
          <p:spPr>
            <a:xfrm rot="5400000">
              <a:off x="2857525" y="539407"/>
              <a:ext cx="508859" cy="2235508"/>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3" name="Round Same Side Corner Rectangle 45">
              <a:extLst>
                <a:ext uri="{FF2B5EF4-FFF2-40B4-BE49-F238E27FC236}">
                  <a16:creationId xmlns:a16="http://schemas.microsoft.com/office/drawing/2014/main" id="{7FA346B5-F49E-4018-83C9-87CE96D40CA1}"/>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4" name="Rectangle 62">
              <a:extLst>
                <a:ext uri="{FF2B5EF4-FFF2-40B4-BE49-F238E27FC236}">
                  <a16:creationId xmlns:a16="http://schemas.microsoft.com/office/drawing/2014/main" id="{F2AF31BA-05D4-4C35-8F52-992DDA03D350}"/>
                </a:ext>
              </a:extLst>
            </p:cNvPr>
            <p:cNvSpPr/>
            <p:nvPr/>
          </p:nvSpPr>
          <p:spPr>
            <a:xfrm>
              <a:off x="2053958" y="1402731"/>
              <a:ext cx="1887719"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函数调用时：</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5" name="Rectangle 62">
              <a:extLst>
                <a:ext uri="{FF2B5EF4-FFF2-40B4-BE49-F238E27FC236}">
                  <a16:creationId xmlns:a16="http://schemas.microsoft.com/office/drawing/2014/main" id="{8F97B4E2-BA4E-4D18-A7A8-3E5D16F4963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16" name="矩形 15">
            <a:extLst>
              <a:ext uri="{FF2B5EF4-FFF2-40B4-BE49-F238E27FC236}">
                <a16:creationId xmlns:a16="http://schemas.microsoft.com/office/drawing/2014/main" id="{D76BE768-2C56-4749-8C16-AA3108493288}"/>
              </a:ext>
            </a:extLst>
          </p:cNvPr>
          <p:cNvSpPr/>
          <p:nvPr/>
        </p:nvSpPr>
        <p:spPr>
          <a:xfrm>
            <a:off x="1578564" y="1991342"/>
            <a:ext cx="2031325" cy="461665"/>
          </a:xfrm>
          <a:prstGeom prst="rect">
            <a:avLst/>
          </a:prstGeom>
        </p:spPr>
        <p:txBody>
          <a:bodyPr wrap="none">
            <a:spAutoFit/>
          </a:bodyPr>
          <a:lstStyle/>
          <a:p>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返回地址入栈</a:t>
            </a:r>
          </a:p>
        </p:txBody>
      </p:sp>
    </p:spTree>
    <p:extLst>
      <p:ext uri="{BB962C8B-B14F-4D97-AF65-F5344CB8AC3E}">
        <p14:creationId xmlns:p14="http://schemas.microsoft.com/office/powerpoint/2010/main" val="1853533085"/>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right)">
                                      <p:cBhvr>
                                        <p:cTn id="13" dur="500"/>
                                        <p:tgtEl>
                                          <p:spTgt spid="11"/>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p:tgtEl>
                                          <p:spTgt spid="8"/>
                                        </p:tgtEl>
                                        <p:attrNameLst>
                                          <p:attrName>ppt_x</p:attrName>
                                        </p:attrNameLst>
                                      </p:cBhvr>
                                      <p:tavLst>
                                        <p:tav tm="0">
                                          <p:val>
                                            <p:strVal val="#ppt_x-#ppt_w*1.125000"/>
                                          </p:val>
                                        </p:tav>
                                        <p:tav tm="100000">
                                          <p:val>
                                            <p:strVal val="#ppt_x"/>
                                          </p:val>
                                        </p:tav>
                                      </p:tavLst>
                                    </p:anim>
                                    <p:animEffect transition="in" filter="wipe(righ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6C8C99C7-2E19-485C-8F65-98722BA81F5F}"/>
              </a:ext>
            </a:extLst>
          </p:cNvPr>
          <p:cNvSpPr/>
          <p:nvPr/>
        </p:nvSpPr>
        <p:spPr>
          <a:xfrm>
            <a:off x="-34170" y="1690972"/>
            <a:ext cx="4608512" cy="53088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9" name="组合 18">
            <a:extLst>
              <a:ext uri="{FF2B5EF4-FFF2-40B4-BE49-F238E27FC236}">
                <a16:creationId xmlns:a16="http://schemas.microsoft.com/office/drawing/2014/main" id="{50678642-6B6C-4B9B-A7C0-0480FDE7188E}"/>
              </a:ext>
            </a:extLst>
          </p:cNvPr>
          <p:cNvGrpSpPr/>
          <p:nvPr/>
        </p:nvGrpSpPr>
        <p:grpSpPr>
          <a:xfrm>
            <a:off x="380703" y="663997"/>
            <a:ext cx="4534531" cy="508861"/>
            <a:chOff x="1420106" y="1402730"/>
            <a:chExt cx="4534531" cy="508861"/>
          </a:xfrm>
          <a:effectLst>
            <a:outerShdw blurRad="50800" dist="38100" dir="2700000" algn="tl" rotWithShape="0">
              <a:prstClr val="black">
                <a:alpha val="20000"/>
              </a:prstClr>
            </a:outerShdw>
          </a:effectLst>
        </p:grpSpPr>
        <p:sp>
          <p:nvSpPr>
            <p:cNvPr id="20" name="Round Same Side Corner Rectangle 29">
              <a:extLst>
                <a:ext uri="{FF2B5EF4-FFF2-40B4-BE49-F238E27FC236}">
                  <a16:creationId xmlns:a16="http://schemas.microsoft.com/office/drawing/2014/main" id="{C6162E2A-BFEB-48F4-8A12-F4877E4BCCF8}"/>
                </a:ext>
              </a:extLst>
            </p:cNvPr>
            <p:cNvSpPr/>
            <p:nvPr/>
          </p:nvSpPr>
          <p:spPr>
            <a:xfrm rot="5400000">
              <a:off x="3432942" y="-36012"/>
              <a:ext cx="508859" cy="338634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1" name="Round Same Side Corner Rectangle 45">
              <a:extLst>
                <a:ext uri="{FF2B5EF4-FFF2-40B4-BE49-F238E27FC236}">
                  <a16:creationId xmlns:a16="http://schemas.microsoft.com/office/drawing/2014/main" id="{ECBF2077-7301-4273-A7C9-1FFF19EF3375}"/>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2" name="Rectangle 62">
              <a:extLst>
                <a:ext uri="{FF2B5EF4-FFF2-40B4-BE49-F238E27FC236}">
                  <a16:creationId xmlns:a16="http://schemas.microsoft.com/office/drawing/2014/main" id="{43F47EED-079F-4B1B-AF0D-263FD9A81B64}"/>
                </a:ext>
              </a:extLst>
            </p:cNvPr>
            <p:cNvSpPr/>
            <p:nvPr/>
          </p:nvSpPr>
          <p:spPr>
            <a:xfrm>
              <a:off x="2122922" y="1402731"/>
              <a:ext cx="383171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Add</a:t>
              </a: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函数的汇编代码</a:t>
              </a:r>
            </a:p>
          </p:txBody>
        </p:sp>
        <p:sp>
          <p:nvSpPr>
            <p:cNvPr id="23" name="Rectangle 62">
              <a:extLst>
                <a:ext uri="{FF2B5EF4-FFF2-40B4-BE49-F238E27FC236}">
                  <a16:creationId xmlns:a16="http://schemas.microsoft.com/office/drawing/2014/main" id="{03F30E1D-21C6-4F40-9BA1-66CCC717ACD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grpSp>
        <p:nvGrpSpPr>
          <p:cNvPr id="4" name="组合 3">
            <a:extLst>
              <a:ext uri="{FF2B5EF4-FFF2-40B4-BE49-F238E27FC236}">
                <a16:creationId xmlns:a16="http://schemas.microsoft.com/office/drawing/2014/main" id="{303650B8-FF25-4D82-B621-FFA13DFF5697}"/>
              </a:ext>
            </a:extLst>
          </p:cNvPr>
          <p:cNvGrpSpPr/>
          <p:nvPr/>
        </p:nvGrpSpPr>
        <p:grpSpPr>
          <a:xfrm>
            <a:off x="4574341" y="464959"/>
            <a:ext cx="6103505" cy="6524865"/>
            <a:chOff x="4764601" y="1578174"/>
            <a:chExt cx="5121158" cy="5529155"/>
          </a:xfrm>
        </p:grpSpPr>
        <p:sp>
          <p:nvSpPr>
            <p:cNvPr id="2" name="文本框 1">
              <a:extLst>
                <a:ext uri="{FF2B5EF4-FFF2-40B4-BE49-F238E27FC236}">
                  <a16:creationId xmlns:a16="http://schemas.microsoft.com/office/drawing/2014/main" id="{7C814DA8-9D4D-4F8A-8551-C36FCAE88067}"/>
                </a:ext>
              </a:extLst>
            </p:cNvPr>
            <p:cNvSpPr txBox="1"/>
            <p:nvPr/>
          </p:nvSpPr>
          <p:spPr>
            <a:xfrm>
              <a:off x="5096945" y="1578176"/>
              <a:ext cx="4041038" cy="5529153"/>
            </a:xfrm>
            <a:prstGeom prst="rect">
              <a:avLst/>
            </a:prstGeom>
            <a:noFill/>
          </p:spPr>
          <p:txBody>
            <a:bodyPr wrap="square" rtlCol="0">
              <a:sp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Int  add (int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x,int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y)</a:t>
              </a: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004113A0    push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ebp</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004113A1    mov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ebp,esp</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004113A3    sub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esp</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0CCh</a:t>
              </a: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004113A9    push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ebx</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004113AA    push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esi</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004113AB    push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edi</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004113AC    lea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edi</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,[ebp-0CCh]</a:t>
              </a: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004113B2    mov           ecx,33h</a:t>
              </a: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004113B7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mov</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eax,0CCCCCCCCh</a:t>
              </a: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004113BC    rep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stos</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dword</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ptr</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es:[</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edi</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int z=0;</a:t>
              </a: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004113BE    mov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dword</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ptr</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[z],0</a:t>
              </a: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z=</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x+y</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004113C5    mov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eax,dword</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ptr</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[x]</a:t>
              </a: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004113C8    add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eax,dword</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ptr</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[y]</a:t>
              </a: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004113CB    mov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dword</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ptr</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[z],</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eax</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return z;</a:t>
              </a: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004113CE    mov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eax,dword</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ptr</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[z]</a:t>
              </a: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08E58E3F-6231-4AC9-AC90-36A37D85881D}"/>
                </a:ext>
              </a:extLst>
            </p:cNvPr>
            <p:cNvSpPr/>
            <p:nvPr/>
          </p:nvSpPr>
          <p:spPr>
            <a:xfrm>
              <a:off x="4764601" y="1578174"/>
              <a:ext cx="5121158" cy="5529153"/>
            </a:xfrm>
            <a:prstGeom prst="rect">
              <a:avLst/>
            </a:prstGeom>
            <a:no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12" name="图片 11">
            <a:extLst>
              <a:ext uri="{FF2B5EF4-FFF2-40B4-BE49-F238E27FC236}">
                <a16:creationId xmlns:a16="http://schemas.microsoft.com/office/drawing/2014/main" id="{9CC6F456-3F7D-42C6-83BC-868AD48E66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9695" y="4689135"/>
            <a:ext cx="2520132" cy="2520132"/>
          </a:xfrm>
          <a:prstGeom prst="rect">
            <a:avLst/>
          </a:prstGeom>
        </p:spPr>
      </p:pic>
    </p:spTree>
    <p:extLst>
      <p:ext uri="{BB962C8B-B14F-4D97-AF65-F5344CB8AC3E}">
        <p14:creationId xmlns:p14="http://schemas.microsoft.com/office/powerpoint/2010/main" val="21686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ppt_x</p:attrName>
                                        </p:attrNameLst>
                                      </p:cBhvr>
                                      <p:tavLst>
                                        <p:tav tm="0">
                                          <p:val>
                                            <p:strVal val="#ppt_x-#ppt_w*1.125000"/>
                                          </p:val>
                                        </p:tav>
                                        <p:tav tm="100000">
                                          <p:val>
                                            <p:strVal val="#ppt_x"/>
                                          </p:val>
                                        </p:tav>
                                      </p:tavLst>
                                    </p:anim>
                                    <p:animEffect transition="in" filter="wipe(right)">
                                      <p:cBhvr>
                                        <p:cTn id="8" dur="500"/>
                                        <p:tgtEl>
                                          <p:spTgt spid="19"/>
                                        </p:tgtEl>
                                      </p:cBhvr>
                                    </p:animEffect>
                                  </p:childTnLst>
                                </p:cTn>
                              </p:par>
                            </p:childTnLst>
                          </p:cTn>
                        </p:par>
                        <p:par>
                          <p:cTn id="9" fill="hold">
                            <p:stCondLst>
                              <p:cond delay="500"/>
                            </p:stCondLst>
                            <p:childTnLst>
                              <p:par>
                                <p:cTn id="10" presetID="2" presetClass="entr" presetSubtype="2" decel="6000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1+#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2"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left)">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0D98A0A7-16A2-492D-A55A-19B5647E7119}"/>
              </a:ext>
            </a:extLst>
          </p:cNvPr>
          <p:cNvGrpSpPr/>
          <p:nvPr/>
        </p:nvGrpSpPr>
        <p:grpSpPr>
          <a:xfrm>
            <a:off x="2324919" y="1816125"/>
            <a:ext cx="8887287" cy="954107"/>
            <a:chOff x="5481967" y="2595035"/>
            <a:chExt cx="7588462" cy="954107"/>
          </a:xfrm>
        </p:grpSpPr>
        <p:sp>
          <p:nvSpPr>
            <p:cNvPr id="14" name="六边形 13">
              <a:extLst>
                <a:ext uri="{FF2B5EF4-FFF2-40B4-BE49-F238E27FC236}">
                  <a16:creationId xmlns:a16="http://schemas.microsoft.com/office/drawing/2014/main" id="{72A76738-ACC9-4AF5-9D4A-1E41F804D578}"/>
                </a:ext>
              </a:extLst>
            </p:cNvPr>
            <p:cNvSpPr/>
            <p:nvPr/>
          </p:nvSpPr>
          <p:spPr>
            <a:xfrm>
              <a:off x="5481967" y="2807183"/>
              <a:ext cx="612069" cy="529809"/>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7">
              <a:extLst>
                <a:ext uri="{FF2B5EF4-FFF2-40B4-BE49-F238E27FC236}">
                  <a16:creationId xmlns:a16="http://schemas.microsoft.com/office/drawing/2014/main" id="{27D28173-21BD-44A9-8B20-1EA8EF69418B}"/>
                </a:ext>
              </a:extLst>
            </p:cNvPr>
            <p:cNvSpPr txBox="1">
              <a:spLocks noChangeArrowheads="1"/>
            </p:cNvSpPr>
            <p:nvPr/>
          </p:nvSpPr>
          <p:spPr bwMode="auto">
            <a:xfrm>
              <a:off x="6984268" y="2595035"/>
              <a:ext cx="608616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rPr>
                <a:t>004113A0  push        </a:t>
              </a:r>
              <a:r>
                <a:rPr lang="en-US" altLang="zh-CN" sz="2800" dirty="0" err="1">
                  <a:solidFill>
                    <a:schemeClr val="tx1">
                      <a:lumMod val="75000"/>
                      <a:lumOff val="25000"/>
                    </a:schemeClr>
                  </a:solidFill>
                  <a:latin typeface="Times New Roman" panose="02020603050405020304" pitchFamily="18" charset="0"/>
                  <a:cs typeface="Times New Roman" panose="02020603050405020304" pitchFamily="18" charset="0"/>
                </a:rPr>
                <a:t>ebp</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zh-CN" altLang="en-US" sz="2800" dirty="0">
                  <a:solidFill>
                    <a:srgbClr val="0050A3"/>
                  </a:solidFill>
                  <a:latin typeface="Times New Roman" panose="02020603050405020304" pitchFamily="18" charset="0"/>
                  <a:cs typeface="Times New Roman" panose="02020603050405020304" pitchFamily="18" charset="0"/>
                </a:rPr>
                <a:t>将</a:t>
              </a:r>
              <a:r>
                <a:rPr lang="en-US" altLang="zh-CN" sz="2800" dirty="0">
                  <a:solidFill>
                    <a:srgbClr val="0050A3"/>
                  </a:solidFill>
                  <a:latin typeface="Times New Roman" panose="02020603050405020304" pitchFamily="18" charset="0"/>
                  <a:cs typeface="Times New Roman" panose="02020603050405020304" pitchFamily="18" charset="0"/>
                </a:rPr>
                <a:t>EBP</a:t>
              </a:r>
              <a:r>
                <a:rPr lang="zh-CN" altLang="en-US" sz="2800" dirty="0">
                  <a:solidFill>
                    <a:srgbClr val="0050A3"/>
                  </a:solidFill>
                  <a:latin typeface="Times New Roman" panose="02020603050405020304" pitchFamily="18" charset="0"/>
                  <a:cs typeface="Times New Roman" panose="02020603050405020304" pitchFamily="18" charset="0"/>
                </a:rPr>
                <a:t>的值入栈。 </a:t>
              </a:r>
              <a:endParaRPr lang="zh-CN" altLang="en-US" sz="1600" dirty="0">
                <a:solidFill>
                  <a:srgbClr val="0050A3"/>
                </a:solidFill>
                <a:latin typeface="Times New Roman" panose="02020603050405020304" pitchFamily="18" charset="0"/>
                <a:cs typeface="Times New Roman" panose="02020603050405020304" pitchFamily="18" charset="0"/>
              </a:endParaRPr>
            </a:p>
          </p:txBody>
        </p:sp>
        <p:cxnSp>
          <p:nvCxnSpPr>
            <p:cNvPr id="12" name="直接连接符 11">
              <a:extLst>
                <a:ext uri="{FF2B5EF4-FFF2-40B4-BE49-F238E27FC236}">
                  <a16:creationId xmlns:a16="http://schemas.microsoft.com/office/drawing/2014/main"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088B97B6-D441-4003-BE8D-0905540C8A1E}"/>
              </a:ext>
            </a:extLst>
          </p:cNvPr>
          <p:cNvGrpSpPr/>
          <p:nvPr/>
        </p:nvGrpSpPr>
        <p:grpSpPr>
          <a:xfrm>
            <a:off x="596727" y="875216"/>
            <a:ext cx="4534531" cy="508862"/>
            <a:chOff x="1420106" y="1402730"/>
            <a:chExt cx="4534531" cy="508862"/>
          </a:xfrm>
          <a:effectLst>
            <a:outerShdw blurRad="50800" dist="38100" dir="2700000" algn="tl" rotWithShape="0">
              <a:prstClr val="black">
                <a:alpha val="20000"/>
              </a:prstClr>
            </a:outerShdw>
          </a:effectLst>
        </p:grpSpPr>
        <p:sp>
          <p:nvSpPr>
            <p:cNvPr id="20" name="Round Same Side Corner Rectangle 29">
              <a:extLst>
                <a:ext uri="{FF2B5EF4-FFF2-40B4-BE49-F238E27FC236}">
                  <a16:creationId xmlns:a16="http://schemas.microsoft.com/office/drawing/2014/main" id="{51F56EB7-369F-4FD3-93E9-82556098603E}"/>
                </a:ext>
              </a:extLst>
            </p:cNvPr>
            <p:cNvSpPr/>
            <p:nvPr/>
          </p:nvSpPr>
          <p:spPr>
            <a:xfrm rot="5400000">
              <a:off x="2640855" y="756076"/>
              <a:ext cx="508860" cy="180217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1" name="Round Same Side Corner Rectangle 45">
              <a:extLst>
                <a:ext uri="{FF2B5EF4-FFF2-40B4-BE49-F238E27FC236}">
                  <a16:creationId xmlns:a16="http://schemas.microsoft.com/office/drawing/2014/main" id="{84FF8D42-8B6F-46FB-B95C-2724F0F03DAB}"/>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2" name="Rectangle 62">
              <a:extLst>
                <a:ext uri="{FF2B5EF4-FFF2-40B4-BE49-F238E27FC236}">
                  <a16:creationId xmlns:a16="http://schemas.microsoft.com/office/drawing/2014/main" id="{3F990FA9-7406-496D-A5E3-00D448AD311A}"/>
                </a:ext>
              </a:extLst>
            </p:cNvPr>
            <p:cNvSpPr/>
            <p:nvPr/>
          </p:nvSpPr>
          <p:spPr>
            <a:xfrm>
              <a:off x="2122922" y="1402731"/>
              <a:ext cx="383171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栈帧切换</a:t>
              </a:r>
            </a:p>
          </p:txBody>
        </p:sp>
        <p:sp>
          <p:nvSpPr>
            <p:cNvPr id="23" name="Rectangle 62">
              <a:extLst>
                <a:ext uri="{FF2B5EF4-FFF2-40B4-BE49-F238E27FC236}">
                  <a16:creationId xmlns:a16="http://schemas.microsoft.com/office/drawing/2014/main" id="{EA3923BD-E7E4-49D0-879A-2360DC7A02D3}"/>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grpSp>
        <p:nvGrpSpPr>
          <p:cNvPr id="3" name="组合 2">
            <a:extLst>
              <a:ext uri="{FF2B5EF4-FFF2-40B4-BE49-F238E27FC236}">
                <a16:creationId xmlns:a16="http://schemas.microsoft.com/office/drawing/2014/main" id="{2F4DB58F-74FA-483C-9BBE-4C27E7A5753F}"/>
              </a:ext>
            </a:extLst>
          </p:cNvPr>
          <p:cNvGrpSpPr/>
          <p:nvPr/>
        </p:nvGrpSpPr>
        <p:grpSpPr>
          <a:xfrm>
            <a:off x="2309998" y="3190851"/>
            <a:ext cx="9986919" cy="954107"/>
            <a:chOff x="2888049" y="3102104"/>
            <a:chExt cx="8293854" cy="954107"/>
          </a:xfrm>
        </p:grpSpPr>
        <p:grpSp>
          <p:nvGrpSpPr>
            <p:cNvPr id="15" name="组合 14">
              <a:extLst>
                <a:ext uri="{FF2B5EF4-FFF2-40B4-BE49-F238E27FC236}">
                  <a16:creationId xmlns:a16="http://schemas.microsoft.com/office/drawing/2014/main" id="{35C1935A-C738-40F2-BBEB-DD17E5F1288C}"/>
                </a:ext>
              </a:extLst>
            </p:cNvPr>
            <p:cNvGrpSpPr/>
            <p:nvPr/>
          </p:nvGrpSpPr>
          <p:grpSpPr>
            <a:xfrm>
              <a:off x="3687379" y="3102104"/>
              <a:ext cx="7494524" cy="954107"/>
              <a:chOff x="6259981" y="2595034"/>
              <a:chExt cx="7494524" cy="954107"/>
            </a:xfrm>
          </p:grpSpPr>
          <p:sp>
            <p:nvSpPr>
              <p:cNvPr id="17" name="文本框 7">
                <a:extLst>
                  <a:ext uri="{FF2B5EF4-FFF2-40B4-BE49-F238E27FC236}">
                    <a16:creationId xmlns:a16="http://schemas.microsoft.com/office/drawing/2014/main" id="{7D3D2013-828A-4DCC-8760-E3EC4A80B3B0}"/>
                  </a:ext>
                </a:extLst>
              </p:cNvPr>
              <p:cNvSpPr txBox="1">
                <a:spLocks noChangeArrowheads="1"/>
              </p:cNvSpPr>
              <p:nvPr/>
            </p:nvSpPr>
            <p:spPr bwMode="auto">
              <a:xfrm>
                <a:off x="6984268" y="2595034"/>
                <a:ext cx="67702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rPr>
                  <a:t>004113A1  mov        </a:t>
                </a:r>
                <a:r>
                  <a:rPr lang="en-US" altLang="zh-CN" sz="2800" dirty="0" err="1">
                    <a:solidFill>
                      <a:schemeClr val="tx1">
                        <a:lumMod val="75000"/>
                        <a:lumOff val="25000"/>
                      </a:schemeClr>
                    </a:solidFill>
                    <a:latin typeface="Times New Roman" panose="02020603050405020304" pitchFamily="18" charset="0"/>
                    <a:cs typeface="Times New Roman" panose="02020603050405020304" pitchFamily="18" charset="0"/>
                  </a:rPr>
                  <a:t>ebp,esp</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zh-CN" altLang="en-US" sz="2800" dirty="0">
                    <a:solidFill>
                      <a:srgbClr val="FFC000"/>
                    </a:solidFill>
                    <a:latin typeface="Times New Roman" panose="02020603050405020304" pitchFamily="18" charset="0"/>
                    <a:cs typeface="Times New Roman" panose="02020603050405020304" pitchFamily="18" charset="0"/>
                  </a:rPr>
                  <a:t>将</a:t>
                </a:r>
                <a:r>
                  <a:rPr lang="en-US" altLang="zh-CN" sz="2800" dirty="0">
                    <a:solidFill>
                      <a:srgbClr val="FFC000"/>
                    </a:solidFill>
                    <a:latin typeface="Times New Roman" panose="02020603050405020304" pitchFamily="18" charset="0"/>
                    <a:cs typeface="Times New Roman" panose="02020603050405020304" pitchFamily="18" charset="0"/>
                  </a:rPr>
                  <a:t>ESP</a:t>
                </a:r>
                <a:r>
                  <a:rPr lang="zh-CN" altLang="en-US" sz="2800" dirty="0">
                    <a:solidFill>
                      <a:srgbClr val="FFC000"/>
                    </a:solidFill>
                    <a:latin typeface="Times New Roman" panose="02020603050405020304" pitchFamily="18" charset="0"/>
                    <a:cs typeface="Times New Roman" panose="02020603050405020304" pitchFamily="18" charset="0"/>
                  </a:rPr>
                  <a:t>的值赋值给</a:t>
                </a:r>
                <a:r>
                  <a:rPr lang="en-US" altLang="zh-CN" sz="2800" dirty="0">
                    <a:solidFill>
                      <a:srgbClr val="FFC000"/>
                    </a:solidFill>
                    <a:latin typeface="Times New Roman" panose="02020603050405020304" pitchFamily="18" charset="0"/>
                    <a:cs typeface="Times New Roman" panose="02020603050405020304" pitchFamily="18" charset="0"/>
                  </a:rPr>
                  <a:t>EBP</a:t>
                </a:r>
                <a:r>
                  <a:rPr lang="zh-CN" altLang="en-US" sz="2800" dirty="0">
                    <a:solidFill>
                      <a:srgbClr val="FFC000"/>
                    </a:solidFill>
                    <a:latin typeface="Times New Roman" panose="02020603050405020304" pitchFamily="18" charset="0"/>
                    <a:cs typeface="Times New Roman" panose="02020603050405020304" pitchFamily="18" charset="0"/>
                  </a:rPr>
                  <a:t>。</a:t>
                </a:r>
                <a:r>
                  <a:rPr lang="en-US" altLang="zh-CN" sz="2800" dirty="0">
                    <a:solidFill>
                      <a:srgbClr val="FFC000"/>
                    </a:solidFill>
                    <a:latin typeface="Times New Roman" panose="02020603050405020304" pitchFamily="18" charset="0"/>
                    <a:cs typeface="Times New Roman" panose="02020603050405020304" pitchFamily="18" charset="0"/>
                  </a:rPr>
                  <a:t> </a:t>
                </a:r>
              </a:p>
            </p:txBody>
          </p:sp>
          <p:cxnSp>
            <p:nvCxnSpPr>
              <p:cNvPr id="18" name="直接连接符 17">
                <a:extLst>
                  <a:ext uri="{FF2B5EF4-FFF2-40B4-BE49-F238E27FC236}">
                    <a16:creationId xmlns:a16="http://schemas.microsoft.com/office/drawing/2014/main"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4" name="六边形 23">
              <a:extLst>
                <a:ext uri="{FF2B5EF4-FFF2-40B4-BE49-F238E27FC236}">
                  <a16:creationId xmlns:a16="http://schemas.microsoft.com/office/drawing/2014/main" id="{DA171D51-8B34-4119-BFA8-4036105E4CB2}"/>
                </a:ext>
              </a:extLst>
            </p:cNvPr>
            <p:cNvSpPr/>
            <p:nvPr/>
          </p:nvSpPr>
          <p:spPr>
            <a:xfrm>
              <a:off x="2888049" y="3314252"/>
              <a:ext cx="612069" cy="529809"/>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 name="组合 3">
            <a:extLst>
              <a:ext uri="{FF2B5EF4-FFF2-40B4-BE49-F238E27FC236}">
                <a16:creationId xmlns:a16="http://schemas.microsoft.com/office/drawing/2014/main" id="{1A64EA5E-588C-45D9-9E43-E224246CA041}"/>
              </a:ext>
            </a:extLst>
          </p:cNvPr>
          <p:cNvGrpSpPr/>
          <p:nvPr/>
        </p:nvGrpSpPr>
        <p:grpSpPr>
          <a:xfrm>
            <a:off x="2309998" y="4807696"/>
            <a:ext cx="9594656" cy="591126"/>
            <a:chOff x="2951676" y="4573080"/>
            <a:chExt cx="7524016" cy="591126"/>
          </a:xfrm>
        </p:grpSpPr>
        <p:sp>
          <p:nvSpPr>
            <p:cNvPr id="25" name="六边形 24">
              <a:extLst>
                <a:ext uri="{FF2B5EF4-FFF2-40B4-BE49-F238E27FC236}">
                  <a16:creationId xmlns:a16="http://schemas.microsoft.com/office/drawing/2014/main" id="{7AEC091D-F2ED-437F-BD7F-8F38B7D37417}"/>
                </a:ext>
              </a:extLst>
            </p:cNvPr>
            <p:cNvSpPr/>
            <p:nvPr/>
          </p:nvSpPr>
          <p:spPr>
            <a:xfrm>
              <a:off x="2951676" y="4573080"/>
              <a:ext cx="612069" cy="529809"/>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文本框 7">
              <a:extLst>
                <a:ext uri="{FF2B5EF4-FFF2-40B4-BE49-F238E27FC236}">
                  <a16:creationId xmlns:a16="http://schemas.microsoft.com/office/drawing/2014/main" id="{58A59AE1-ECF1-415B-BD99-0A7A5E2D5474}"/>
                </a:ext>
              </a:extLst>
            </p:cNvPr>
            <p:cNvSpPr txBox="1">
              <a:spLocks noChangeArrowheads="1"/>
            </p:cNvSpPr>
            <p:nvPr/>
          </p:nvSpPr>
          <p:spPr bwMode="auto">
            <a:xfrm>
              <a:off x="4389531" y="4640986"/>
              <a:ext cx="608616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004113A3  sub         </a:t>
              </a:r>
              <a:r>
                <a:rPr lang="en-US" altLang="zh-CN" sz="2800" dirty="0" err="1">
                  <a:solidFill>
                    <a:schemeClr val="tx1">
                      <a:lumMod val="65000"/>
                      <a:lumOff val="35000"/>
                    </a:schemeClr>
                  </a:solidFill>
                  <a:latin typeface="Times New Roman" panose="02020603050405020304" pitchFamily="18" charset="0"/>
                  <a:cs typeface="Times New Roman" panose="02020603050405020304" pitchFamily="18" charset="0"/>
                </a:rPr>
                <a:t>esp</a:t>
              </a:r>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 0CCh</a:t>
              </a:r>
              <a:r>
                <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rPr>
                <a:t>；</a:t>
              </a:r>
              <a:r>
                <a:rPr lang="zh-CN" altLang="en-US" sz="2800" dirty="0">
                  <a:solidFill>
                    <a:srgbClr val="0050A3"/>
                  </a:solidFill>
                  <a:latin typeface="Times New Roman" panose="02020603050405020304" pitchFamily="18" charset="0"/>
                  <a:cs typeface="Times New Roman" panose="02020603050405020304" pitchFamily="18" charset="0"/>
                </a:rPr>
                <a:t>将</a:t>
              </a:r>
              <a:r>
                <a:rPr lang="en-US" altLang="zh-CN" sz="2800" dirty="0">
                  <a:solidFill>
                    <a:srgbClr val="0050A3"/>
                  </a:solidFill>
                  <a:latin typeface="Times New Roman" panose="02020603050405020304" pitchFamily="18" charset="0"/>
                  <a:cs typeface="Times New Roman" panose="02020603050405020304" pitchFamily="18" charset="0"/>
                </a:rPr>
                <a:t>ESP</a:t>
              </a:r>
              <a:r>
                <a:rPr lang="zh-CN" altLang="en-US" sz="2800" dirty="0">
                  <a:solidFill>
                    <a:srgbClr val="0050A3"/>
                  </a:solidFill>
                  <a:latin typeface="Times New Roman" panose="02020603050405020304" pitchFamily="18" charset="0"/>
                  <a:cs typeface="Times New Roman" panose="02020603050405020304" pitchFamily="18" charset="0"/>
                </a:rPr>
                <a:t>抬高。</a:t>
              </a:r>
            </a:p>
          </p:txBody>
        </p:sp>
        <p:cxnSp>
          <p:nvCxnSpPr>
            <p:cNvPr id="29" name="直接连接符 28">
              <a:extLst>
                <a:ext uri="{FF2B5EF4-FFF2-40B4-BE49-F238E27FC236}">
                  <a16:creationId xmlns:a16="http://schemas.microsoft.com/office/drawing/2014/main" id="{C23DA069-20DB-494C-A53D-C723FABE56AC}"/>
                </a:ext>
              </a:extLst>
            </p:cNvPr>
            <p:cNvCxnSpPr/>
            <p:nvPr/>
          </p:nvCxnSpPr>
          <p:spPr>
            <a:xfrm>
              <a:off x="3665244" y="4903190"/>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65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ppt_x</p:attrName>
                                        </p:attrNameLst>
                                      </p:cBhvr>
                                      <p:tavLst>
                                        <p:tav tm="0">
                                          <p:val>
                                            <p:strVal val="#ppt_x-#ppt_w*1.125000"/>
                                          </p:val>
                                        </p:tav>
                                        <p:tav tm="100000">
                                          <p:val>
                                            <p:strVal val="#ppt_x"/>
                                          </p:val>
                                        </p:tav>
                                      </p:tavLst>
                                    </p:anim>
                                    <p:animEffect transition="in" filter="wipe(right)">
                                      <p:cBhvr>
                                        <p:cTn id="8" dur="500"/>
                                        <p:tgtEl>
                                          <p:spTgt spid="13"/>
                                        </p:tgtEl>
                                      </p:cBhvr>
                                    </p:animEffect>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22" presetClass="entr" presetSubtype="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22" presetClass="entr" presetSubtype="8"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FCD2D8B-A26E-44BE-8D60-02066AA39DEC}"/>
              </a:ext>
            </a:extLst>
          </p:cNvPr>
          <p:cNvGrpSpPr/>
          <p:nvPr/>
        </p:nvGrpSpPr>
        <p:grpSpPr>
          <a:xfrm>
            <a:off x="740743" y="2176165"/>
            <a:ext cx="4828210" cy="3876262"/>
            <a:chOff x="1704579" y="1963751"/>
            <a:chExt cx="9567301" cy="1662569"/>
          </a:xfrm>
        </p:grpSpPr>
        <p:grpSp>
          <p:nvGrpSpPr>
            <p:cNvPr id="5" name="组合 4">
              <a:extLst>
                <a:ext uri="{FF2B5EF4-FFF2-40B4-BE49-F238E27FC236}">
                  <a16:creationId xmlns:a16="http://schemas.microsoft.com/office/drawing/2014/main" id="{D61C7D4D-59A8-4EA3-B19A-1E3E61BC600A}"/>
                </a:ext>
              </a:extLst>
            </p:cNvPr>
            <p:cNvGrpSpPr/>
            <p:nvPr/>
          </p:nvGrpSpPr>
          <p:grpSpPr>
            <a:xfrm>
              <a:off x="1704579" y="1963751"/>
              <a:ext cx="9567301" cy="1662569"/>
              <a:chOff x="1704579" y="1963751"/>
              <a:chExt cx="9567301" cy="1662569"/>
            </a:xfrm>
          </p:grpSpPr>
          <p:sp>
            <p:nvSpPr>
              <p:cNvPr id="3" name="矩形: 圆角 2">
                <a:extLst>
                  <a:ext uri="{FF2B5EF4-FFF2-40B4-BE49-F238E27FC236}">
                    <a16:creationId xmlns:a16="http://schemas.microsoft.com/office/drawing/2014/main" id="{0FE0C827-1134-433D-A1A4-E91EB3EF9DF3}"/>
                  </a:ext>
                </a:extLst>
              </p:cNvPr>
              <p:cNvSpPr/>
              <p:nvPr/>
            </p:nvSpPr>
            <p:spPr>
              <a:xfrm>
                <a:off x="2180903" y="2066062"/>
                <a:ext cx="8712968" cy="1484426"/>
              </a:xfrm>
              <a:prstGeom prst="roundRect">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圆角 3">
                <a:extLst>
                  <a:ext uri="{FF2B5EF4-FFF2-40B4-BE49-F238E27FC236}">
                    <a16:creationId xmlns:a16="http://schemas.microsoft.com/office/drawing/2014/main" id="{A9844954-E0B1-4981-86D5-36E77C2577DE}"/>
                  </a:ext>
                </a:extLst>
              </p:cNvPr>
              <p:cNvSpPr/>
              <p:nvPr/>
            </p:nvSpPr>
            <p:spPr>
              <a:xfrm>
                <a:off x="1704579" y="1963751"/>
                <a:ext cx="9567301" cy="1662569"/>
              </a:xfrm>
              <a:prstGeom prst="roundRect">
                <a:avLst/>
              </a:prstGeom>
              <a:noFill/>
              <a:ln w="19050">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 name="矩形 1">
              <a:extLst>
                <a:ext uri="{FF2B5EF4-FFF2-40B4-BE49-F238E27FC236}">
                  <a16:creationId xmlns:a16="http://schemas.microsoft.com/office/drawing/2014/main" id="{FB6C00C5-3178-4462-AF93-CFC6145076AC}"/>
                </a:ext>
              </a:extLst>
            </p:cNvPr>
            <p:cNvSpPr/>
            <p:nvPr/>
          </p:nvSpPr>
          <p:spPr>
            <a:xfrm>
              <a:off x="2535626" y="2120826"/>
              <a:ext cx="8358245" cy="1437216"/>
            </a:xfrm>
            <a:prstGeom prst="rect">
              <a:avLst/>
            </a:prstGeom>
          </p:spPr>
          <p:txBody>
            <a:bodyPr wrap="square">
              <a:spAutoFit/>
            </a:bodyPr>
            <a:lstStyle/>
            <a:p>
              <a:pPr fontAlgn="auto">
                <a:lnSpc>
                  <a:spcPct val="150000"/>
                </a:lnSpc>
                <a:spcBef>
                  <a:spcPts val="0"/>
                </a:spcBef>
                <a:spcAft>
                  <a:spcPts val="0"/>
                </a:spcAft>
                <a:defRPr/>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上面三行汇编代码完成了栈帧切换，即保存了主函数栈帧的</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的值，也通过改变</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寄存器的值，为</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add</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函数分配了栈帧空间。</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r" fontAlgn="auto">
                <a:lnSpc>
                  <a:spcPct val="150000"/>
                </a:lnSpc>
                <a:spcBef>
                  <a:spcPts val="0"/>
                </a:spcBef>
                <a:spcAft>
                  <a:spcPts val="0"/>
                </a:spcAft>
                <a:defRPr/>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此时栈区状态为：</a:t>
              </a:r>
            </a:p>
          </p:txBody>
        </p:sp>
      </p:grpSp>
      <p:pic>
        <p:nvPicPr>
          <p:cNvPr id="15" name="图片 14">
            <a:extLst>
              <a:ext uri="{FF2B5EF4-FFF2-40B4-BE49-F238E27FC236}">
                <a16:creationId xmlns:a16="http://schemas.microsoft.com/office/drawing/2014/main" id="{388895E7-00E9-4409-8590-F719510B56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525345" y="548626"/>
            <a:ext cx="2300584" cy="2011753"/>
          </a:xfrm>
          <a:prstGeom prst="rect">
            <a:avLst/>
          </a:prstGeom>
        </p:spPr>
      </p:pic>
      <p:grpSp>
        <p:nvGrpSpPr>
          <p:cNvPr id="7" name="组合 6">
            <a:extLst>
              <a:ext uri="{FF2B5EF4-FFF2-40B4-BE49-F238E27FC236}">
                <a16:creationId xmlns:a16="http://schemas.microsoft.com/office/drawing/2014/main" id="{CD305B05-5F5C-45F2-8D6E-85CBD65E2CC6}"/>
              </a:ext>
            </a:extLst>
          </p:cNvPr>
          <p:cNvGrpSpPr/>
          <p:nvPr/>
        </p:nvGrpSpPr>
        <p:grpSpPr>
          <a:xfrm>
            <a:off x="5922410" y="994117"/>
            <a:ext cx="5608183" cy="5244414"/>
            <a:chOff x="6369299" y="1630930"/>
            <a:chExt cx="5116018" cy="4584173"/>
          </a:xfrm>
        </p:grpSpPr>
        <p:sp>
          <p:nvSpPr>
            <p:cNvPr id="12" name="矩形 11">
              <a:extLst>
                <a:ext uri="{FF2B5EF4-FFF2-40B4-BE49-F238E27FC236}">
                  <a16:creationId xmlns:a16="http://schemas.microsoft.com/office/drawing/2014/main" id="{F64B0172-1215-4FA4-B54A-0A3EAA687BB1}"/>
                </a:ext>
              </a:extLst>
            </p:cNvPr>
            <p:cNvSpPr/>
            <p:nvPr/>
          </p:nvSpPr>
          <p:spPr>
            <a:xfrm>
              <a:off x="6369299" y="1630930"/>
              <a:ext cx="5089368" cy="4584173"/>
            </a:xfrm>
            <a:prstGeom prst="rect">
              <a:avLst/>
            </a:prstGeom>
            <a:noFill/>
            <a:ln w="1905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6" name="Object 1">
              <a:extLst>
                <a:ext uri="{FF2B5EF4-FFF2-40B4-BE49-F238E27FC236}">
                  <a16:creationId xmlns:a16="http://schemas.microsoft.com/office/drawing/2014/main" id="{0F922035-CC16-4DB3-93C5-AB1057D95EAC}"/>
                </a:ext>
              </a:extLst>
            </p:cNvPr>
            <p:cNvGraphicFramePr>
              <a:graphicFrameLocks noChangeAspect="1"/>
            </p:cNvGraphicFramePr>
            <p:nvPr>
              <p:extLst>
                <p:ext uri="{D42A27DB-BD31-4B8C-83A1-F6EECF244321}">
                  <p14:modId xmlns:p14="http://schemas.microsoft.com/office/powerpoint/2010/main" val="2416552662"/>
                </p:ext>
              </p:extLst>
            </p:nvPr>
          </p:nvGraphicFramePr>
          <p:xfrm>
            <a:off x="6395949" y="1630930"/>
            <a:ext cx="5089368" cy="4584173"/>
          </p:xfrm>
          <a:graphic>
            <a:graphicData uri="http://schemas.openxmlformats.org/presentationml/2006/ole">
              <mc:AlternateContent xmlns:mc="http://schemas.openxmlformats.org/markup-compatibility/2006">
                <mc:Choice xmlns:v="urn:schemas-microsoft-com:vml" Requires="v">
                  <p:oleObj spid="_x0000_s3140" name="Visio" r:id="rId4" imgW="3124836" imgH="2804610" progId="Visio.Drawing.11">
                    <p:embed/>
                  </p:oleObj>
                </mc:Choice>
                <mc:Fallback>
                  <p:oleObj name="Visio" r:id="rId4" imgW="3124836" imgH="2804610" progId="Visio.Drawing.11">
                    <p:embed/>
                    <p:pic>
                      <p:nvPicPr>
                        <p:cNvPr id="16" name="Object 1">
                          <a:extLst>
                            <a:ext uri="{FF2B5EF4-FFF2-40B4-BE49-F238E27FC236}">
                              <a16:creationId xmlns:a16="http://schemas.microsoft.com/office/drawing/2014/main" id="{0F922035-CC16-4DB3-93C5-AB1057D95E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5949" y="1630930"/>
                          <a:ext cx="5089368" cy="4584173"/>
                        </a:xfrm>
                        <a:prstGeom prst="rect">
                          <a:avLst/>
                        </a:prstGeom>
                        <a:noFill/>
                      </p:spPr>
                    </p:pic>
                  </p:oleObj>
                </mc:Fallback>
              </mc:AlternateContent>
            </a:graphicData>
          </a:graphic>
        </p:graphicFrame>
      </p:grpSp>
    </p:spTree>
    <p:extLst>
      <p:ext uri="{BB962C8B-B14F-4D97-AF65-F5344CB8AC3E}">
        <p14:creationId xmlns:p14="http://schemas.microsoft.com/office/powerpoint/2010/main" val="31141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1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p:tgtEl>
                                          <p:spTgt spid="7"/>
                                        </p:tgtEl>
                                        <p:attrNameLst>
                                          <p:attrName>ppt_x</p:attrName>
                                        </p:attrNameLst>
                                      </p:cBhvr>
                                      <p:tavLst>
                                        <p:tav tm="0">
                                          <p:val>
                                            <p:strVal val="#ppt_x-#ppt_w*1.125000"/>
                                          </p:val>
                                        </p:tav>
                                        <p:tav tm="100000">
                                          <p:val>
                                            <p:strVal val="#ppt_x"/>
                                          </p:val>
                                        </p:tav>
                                      </p:tavLst>
                                    </p:anim>
                                    <p:animEffect transition="in" filter="wipe(righ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0D98A0A7-16A2-492D-A55A-19B5647E7119}"/>
              </a:ext>
            </a:extLst>
          </p:cNvPr>
          <p:cNvGrpSpPr/>
          <p:nvPr/>
        </p:nvGrpSpPr>
        <p:grpSpPr>
          <a:xfrm>
            <a:off x="2047983" y="1888133"/>
            <a:ext cx="8762783" cy="830997"/>
            <a:chOff x="5481967" y="2656590"/>
            <a:chExt cx="8762783" cy="830997"/>
          </a:xfrm>
        </p:grpSpPr>
        <p:sp>
          <p:nvSpPr>
            <p:cNvPr id="14" name="六边形 13">
              <a:extLst>
                <a:ext uri="{FF2B5EF4-FFF2-40B4-BE49-F238E27FC236}">
                  <a16:creationId xmlns:a16="http://schemas.microsoft.com/office/drawing/2014/main" id="{72A76738-ACC9-4AF5-9D4A-1E41F804D578}"/>
                </a:ext>
              </a:extLst>
            </p:cNvPr>
            <p:cNvSpPr/>
            <p:nvPr/>
          </p:nvSpPr>
          <p:spPr>
            <a:xfrm>
              <a:off x="5481967" y="2807183"/>
              <a:ext cx="612069" cy="529809"/>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7">
              <a:extLst>
                <a:ext uri="{FF2B5EF4-FFF2-40B4-BE49-F238E27FC236}">
                  <a16:creationId xmlns:a16="http://schemas.microsoft.com/office/drawing/2014/main" id="{27D28173-21BD-44A9-8B20-1EA8EF69418B}"/>
                </a:ext>
              </a:extLst>
            </p:cNvPr>
            <p:cNvSpPr txBox="1">
              <a:spLocks noChangeArrowheads="1"/>
            </p:cNvSpPr>
            <p:nvPr/>
          </p:nvSpPr>
          <p:spPr bwMode="auto">
            <a:xfrm>
              <a:off x="6984268" y="2656590"/>
              <a:ext cx="72604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004113A9  push        </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ebx</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用于保存现场  </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ebx</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作为内存偏移指针使用。</a:t>
              </a:r>
            </a:p>
          </p:txBody>
        </p:sp>
        <p:cxnSp>
          <p:nvCxnSpPr>
            <p:cNvPr id="12" name="直接连接符 11">
              <a:extLst>
                <a:ext uri="{FF2B5EF4-FFF2-40B4-BE49-F238E27FC236}">
                  <a16:creationId xmlns:a16="http://schemas.microsoft.com/office/drawing/2014/main"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088B97B6-D441-4003-BE8D-0905540C8A1E}"/>
              </a:ext>
            </a:extLst>
          </p:cNvPr>
          <p:cNvGrpSpPr/>
          <p:nvPr/>
        </p:nvGrpSpPr>
        <p:grpSpPr>
          <a:xfrm>
            <a:off x="596727" y="851918"/>
            <a:ext cx="4405808" cy="532160"/>
            <a:chOff x="1420106" y="1379432"/>
            <a:chExt cx="4405808" cy="532160"/>
          </a:xfrm>
          <a:effectLst>
            <a:outerShdw blurRad="50800" dist="38100" dir="2700000" algn="tl" rotWithShape="0">
              <a:prstClr val="black">
                <a:alpha val="20000"/>
              </a:prstClr>
            </a:outerShdw>
          </a:effectLst>
        </p:grpSpPr>
        <p:sp>
          <p:nvSpPr>
            <p:cNvPr id="20" name="Round Same Side Corner Rectangle 29">
              <a:extLst>
                <a:ext uri="{FF2B5EF4-FFF2-40B4-BE49-F238E27FC236}">
                  <a16:creationId xmlns:a16="http://schemas.microsoft.com/office/drawing/2014/main" id="{51F56EB7-369F-4FD3-93E9-82556098603E}"/>
                </a:ext>
              </a:extLst>
            </p:cNvPr>
            <p:cNvSpPr/>
            <p:nvPr/>
          </p:nvSpPr>
          <p:spPr>
            <a:xfrm rot="5400000">
              <a:off x="2783941" y="612990"/>
              <a:ext cx="508860" cy="2088344"/>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1" name="Round Same Side Corner Rectangle 45">
              <a:extLst>
                <a:ext uri="{FF2B5EF4-FFF2-40B4-BE49-F238E27FC236}">
                  <a16:creationId xmlns:a16="http://schemas.microsoft.com/office/drawing/2014/main" id="{84FF8D42-8B6F-46FB-B95C-2724F0F03DAB}"/>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2" name="Rectangle 62">
              <a:extLst>
                <a:ext uri="{FF2B5EF4-FFF2-40B4-BE49-F238E27FC236}">
                  <a16:creationId xmlns:a16="http://schemas.microsoft.com/office/drawing/2014/main" id="{3F990FA9-7406-496D-A5E3-00D448AD311A}"/>
                </a:ext>
              </a:extLst>
            </p:cNvPr>
            <p:cNvSpPr/>
            <p:nvPr/>
          </p:nvSpPr>
          <p:spPr>
            <a:xfrm>
              <a:off x="1994199" y="1379432"/>
              <a:ext cx="383171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函数状态保存</a:t>
              </a:r>
            </a:p>
          </p:txBody>
        </p:sp>
        <p:sp>
          <p:nvSpPr>
            <p:cNvPr id="23" name="Rectangle 62">
              <a:extLst>
                <a:ext uri="{FF2B5EF4-FFF2-40B4-BE49-F238E27FC236}">
                  <a16:creationId xmlns:a16="http://schemas.microsoft.com/office/drawing/2014/main" id="{EA3923BD-E7E4-49D0-879A-2360DC7A02D3}"/>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grpSp>
        <p:nvGrpSpPr>
          <p:cNvPr id="3" name="组合 2">
            <a:extLst>
              <a:ext uri="{FF2B5EF4-FFF2-40B4-BE49-F238E27FC236}">
                <a16:creationId xmlns:a16="http://schemas.microsoft.com/office/drawing/2014/main" id="{2F4DB58F-74FA-483C-9BBE-4C27E7A5753F}"/>
              </a:ext>
            </a:extLst>
          </p:cNvPr>
          <p:cNvGrpSpPr/>
          <p:nvPr/>
        </p:nvGrpSpPr>
        <p:grpSpPr>
          <a:xfrm>
            <a:off x="2025933" y="2977062"/>
            <a:ext cx="8640817" cy="830997"/>
            <a:chOff x="2888049" y="3163659"/>
            <a:chExt cx="8640817" cy="830997"/>
          </a:xfrm>
        </p:grpSpPr>
        <p:grpSp>
          <p:nvGrpSpPr>
            <p:cNvPr id="15" name="组合 14">
              <a:extLst>
                <a:ext uri="{FF2B5EF4-FFF2-40B4-BE49-F238E27FC236}">
                  <a16:creationId xmlns:a16="http://schemas.microsoft.com/office/drawing/2014/main" id="{35C1935A-C738-40F2-BBEB-DD17E5F1288C}"/>
                </a:ext>
              </a:extLst>
            </p:cNvPr>
            <p:cNvGrpSpPr/>
            <p:nvPr/>
          </p:nvGrpSpPr>
          <p:grpSpPr>
            <a:xfrm>
              <a:off x="3687379" y="3163659"/>
              <a:ext cx="7841487" cy="830997"/>
              <a:chOff x="6259981" y="2656589"/>
              <a:chExt cx="7841487" cy="830997"/>
            </a:xfrm>
          </p:grpSpPr>
          <p:sp>
            <p:nvSpPr>
              <p:cNvPr id="17" name="文本框 7">
                <a:extLst>
                  <a:ext uri="{FF2B5EF4-FFF2-40B4-BE49-F238E27FC236}">
                    <a16:creationId xmlns:a16="http://schemas.microsoft.com/office/drawing/2014/main" id="{7D3D2013-828A-4DCC-8760-E3EC4A80B3B0}"/>
                  </a:ext>
                </a:extLst>
              </p:cNvPr>
              <p:cNvSpPr txBox="1">
                <a:spLocks noChangeArrowheads="1"/>
              </p:cNvSpPr>
              <p:nvPr/>
            </p:nvSpPr>
            <p:spPr bwMode="auto">
              <a:xfrm>
                <a:off x="6984268" y="2656589"/>
                <a:ext cx="7117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004113AA  push        </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esi</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用于保存现场  </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esi</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是源地址指针寄存器。</a:t>
                </a:r>
              </a:p>
            </p:txBody>
          </p:sp>
          <p:cxnSp>
            <p:nvCxnSpPr>
              <p:cNvPr id="18" name="直接连接符 17">
                <a:extLst>
                  <a:ext uri="{FF2B5EF4-FFF2-40B4-BE49-F238E27FC236}">
                    <a16:creationId xmlns:a16="http://schemas.microsoft.com/office/drawing/2014/main"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4" name="六边形 23">
              <a:extLst>
                <a:ext uri="{FF2B5EF4-FFF2-40B4-BE49-F238E27FC236}">
                  <a16:creationId xmlns:a16="http://schemas.microsoft.com/office/drawing/2014/main" id="{DA171D51-8B34-4119-BFA8-4036105E4CB2}"/>
                </a:ext>
              </a:extLst>
            </p:cNvPr>
            <p:cNvSpPr/>
            <p:nvPr/>
          </p:nvSpPr>
          <p:spPr>
            <a:xfrm>
              <a:off x="2888049" y="3314252"/>
              <a:ext cx="612069" cy="529809"/>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 name="组合 3">
            <a:extLst>
              <a:ext uri="{FF2B5EF4-FFF2-40B4-BE49-F238E27FC236}">
                <a16:creationId xmlns:a16="http://schemas.microsoft.com/office/drawing/2014/main" id="{1A64EA5E-588C-45D9-9E43-E224246CA041}"/>
              </a:ext>
            </a:extLst>
          </p:cNvPr>
          <p:cNvGrpSpPr/>
          <p:nvPr/>
        </p:nvGrpSpPr>
        <p:grpSpPr>
          <a:xfrm>
            <a:off x="2047983" y="4130938"/>
            <a:ext cx="8618767" cy="830997"/>
            <a:chOff x="2951676" y="4487098"/>
            <a:chExt cx="8618767" cy="830997"/>
          </a:xfrm>
        </p:grpSpPr>
        <p:sp>
          <p:nvSpPr>
            <p:cNvPr id="25" name="六边形 24">
              <a:extLst>
                <a:ext uri="{FF2B5EF4-FFF2-40B4-BE49-F238E27FC236}">
                  <a16:creationId xmlns:a16="http://schemas.microsoft.com/office/drawing/2014/main" id="{7AEC091D-F2ED-437F-BD7F-8F38B7D37417}"/>
                </a:ext>
              </a:extLst>
            </p:cNvPr>
            <p:cNvSpPr/>
            <p:nvPr/>
          </p:nvSpPr>
          <p:spPr>
            <a:xfrm>
              <a:off x="2951676" y="4573080"/>
              <a:ext cx="612069" cy="529809"/>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文本框 7">
              <a:extLst>
                <a:ext uri="{FF2B5EF4-FFF2-40B4-BE49-F238E27FC236}">
                  <a16:creationId xmlns:a16="http://schemas.microsoft.com/office/drawing/2014/main" id="{58A59AE1-ECF1-415B-BD99-0A7A5E2D5474}"/>
                </a:ext>
              </a:extLst>
            </p:cNvPr>
            <p:cNvSpPr txBox="1">
              <a:spLocks noChangeArrowheads="1"/>
            </p:cNvSpPr>
            <p:nvPr/>
          </p:nvSpPr>
          <p:spPr bwMode="auto">
            <a:xfrm>
              <a:off x="4389531" y="4487098"/>
              <a:ext cx="71809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004113AB  push        </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edi</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用于保存现场  </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edi</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是目的地址指针寄存器。</a:t>
              </a:r>
            </a:p>
          </p:txBody>
        </p:sp>
        <p:cxnSp>
          <p:nvCxnSpPr>
            <p:cNvPr id="29" name="直接连接符 28">
              <a:extLst>
                <a:ext uri="{FF2B5EF4-FFF2-40B4-BE49-F238E27FC236}">
                  <a16:creationId xmlns:a16="http://schemas.microsoft.com/office/drawing/2014/main" id="{C23DA069-20DB-494C-A53D-C723FABE56AC}"/>
                </a:ext>
              </a:extLst>
            </p:cNvPr>
            <p:cNvCxnSpPr/>
            <p:nvPr/>
          </p:nvCxnSpPr>
          <p:spPr>
            <a:xfrm>
              <a:off x="3665244" y="4903190"/>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id="{3D4C34D9-9278-40B6-8AB4-0B38045DE30E}"/>
              </a:ext>
            </a:extLst>
          </p:cNvPr>
          <p:cNvGrpSpPr/>
          <p:nvPr/>
        </p:nvGrpSpPr>
        <p:grpSpPr>
          <a:xfrm>
            <a:off x="2047983" y="5253201"/>
            <a:ext cx="8680723" cy="830997"/>
            <a:chOff x="2888049" y="3224688"/>
            <a:chExt cx="8680723" cy="830997"/>
          </a:xfrm>
        </p:grpSpPr>
        <p:grpSp>
          <p:nvGrpSpPr>
            <p:cNvPr id="27" name="组合 26">
              <a:extLst>
                <a:ext uri="{FF2B5EF4-FFF2-40B4-BE49-F238E27FC236}">
                  <a16:creationId xmlns:a16="http://schemas.microsoft.com/office/drawing/2014/main" id="{41933B81-C272-49F9-9C1E-EA3F56FBF32B}"/>
                </a:ext>
              </a:extLst>
            </p:cNvPr>
            <p:cNvGrpSpPr/>
            <p:nvPr/>
          </p:nvGrpSpPr>
          <p:grpSpPr>
            <a:xfrm>
              <a:off x="3687379" y="3224688"/>
              <a:ext cx="7881393" cy="830997"/>
              <a:chOff x="6259981" y="2717618"/>
              <a:chExt cx="7881393" cy="830997"/>
            </a:xfrm>
          </p:grpSpPr>
          <p:sp>
            <p:nvSpPr>
              <p:cNvPr id="31" name="文本框 7">
                <a:extLst>
                  <a:ext uri="{FF2B5EF4-FFF2-40B4-BE49-F238E27FC236}">
                    <a16:creationId xmlns:a16="http://schemas.microsoft.com/office/drawing/2014/main" id="{1F085676-5957-4DAC-B120-186B05E15B28}"/>
                  </a:ext>
                </a:extLst>
              </p:cNvPr>
              <p:cNvSpPr txBox="1">
                <a:spLocks noChangeArrowheads="1"/>
              </p:cNvSpPr>
              <p:nvPr/>
            </p:nvSpPr>
            <p:spPr bwMode="auto">
              <a:xfrm>
                <a:off x="6960462" y="2717618"/>
                <a:ext cx="71809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004113AC  lea         </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edi</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,[ebp-0CCh] </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将</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ebp-0CCh</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地址装入</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EDI</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32" name="直接连接符 31">
                <a:extLst>
                  <a:ext uri="{FF2B5EF4-FFF2-40B4-BE49-F238E27FC236}">
                    <a16:creationId xmlns:a16="http://schemas.microsoft.com/office/drawing/2014/main" id="{368261B6-B77D-4A6C-9BFC-B8B1A6AEAB1C}"/>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0" name="六边形 29">
              <a:extLst>
                <a:ext uri="{FF2B5EF4-FFF2-40B4-BE49-F238E27FC236}">
                  <a16:creationId xmlns:a16="http://schemas.microsoft.com/office/drawing/2014/main" id="{7FC1302A-AF20-42F5-AD27-4B5B2EB7FDBB}"/>
                </a:ext>
              </a:extLst>
            </p:cNvPr>
            <p:cNvSpPr/>
            <p:nvPr/>
          </p:nvSpPr>
          <p:spPr>
            <a:xfrm>
              <a:off x="2888049" y="3314252"/>
              <a:ext cx="612069" cy="529809"/>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09938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ppt_x</p:attrName>
                                        </p:attrNameLst>
                                      </p:cBhvr>
                                      <p:tavLst>
                                        <p:tav tm="0">
                                          <p:val>
                                            <p:strVal val="#ppt_x-#ppt_w*1.125000"/>
                                          </p:val>
                                        </p:tav>
                                        <p:tav tm="100000">
                                          <p:val>
                                            <p:strVal val="#ppt_x"/>
                                          </p:val>
                                        </p:tav>
                                      </p:tavLst>
                                    </p:anim>
                                    <p:animEffect transition="in" filter="wipe(right)">
                                      <p:cBhvr>
                                        <p:cTn id="8" dur="500"/>
                                        <p:tgtEl>
                                          <p:spTgt spid="13"/>
                                        </p:tgtEl>
                                      </p:cBhvr>
                                    </p:animEffect>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20C6541C-8EC9-48D8-9AFF-ED82557050FD}"/>
              </a:ext>
            </a:extLst>
          </p:cNvPr>
          <p:cNvGrpSpPr/>
          <p:nvPr/>
        </p:nvGrpSpPr>
        <p:grpSpPr>
          <a:xfrm>
            <a:off x="3289663" y="4877811"/>
            <a:ext cx="7534456" cy="1267612"/>
            <a:chOff x="3289663" y="4877811"/>
            <a:chExt cx="7534456" cy="1267612"/>
          </a:xfrm>
        </p:grpSpPr>
        <p:sp>
          <p:nvSpPr>
            <p:cNvPr id="6" name="矩形: 剪去单角 5">
              <a:extLst>
                <a:ext uri="{FF2B5EF4-FFF2-40B4-BE49-F238E27FC236}">
                  <a16:creationId xmlns:a16="http://schemas.microsoft.com/office/drawing/2014/main" id="{6F35C1B6-D85D-41DE-8C52-8BA17D3CD79D}"/>
                </a:ext>
              </a:extLst>
            </p:cNvPr>
            <p:cNvSpPr/>
            <p:nvPr/>
          </p:nvSpPr>
          <p:spPr>
            <a:xfrm>
              <a:off x="3289663" y="4877811"/>
              <a:ext cx="7534455" cy="1267612"/>
            </a:xfrm>
            <a:prstGeom prst="snip1Rect">
              <a:avLst/>
            </a:prstGeom>
            <a:no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6">
              <a:extLst>
                <a:ext uri="{FF2B5EF4-FFF2-40B4-BE49-F238E27FC236}">
                  <a16:creationId xmlns:a16="http://schemas.microsoft.com/office/drawing/2014/main" id="{8EAFA718-ED80-4E39-AE71-4A24B3D5A254}"/>
                </a:ext>
              </a:extLst>
            </p:cNvPr>
            <p:cNvSpPr/>
            <p:nvPr/>
          </p:nvSpPr>
          <p:spPr>
            <a:xfrm>
              <a:off x="3476925" y="5074413"/>
              <a:ext cx="7347194" cy="961097"/>
            </a:xfrm>
            <a:prstGeom prst="rect">
              <a:avLst/>
            </a:prstGeom>
          </p:spPr>
          <p:txBody>
            <a:bodyPr wrap="square">
              <a:spAutoFit/>
            </a:bodyPr>
            <a:lstStyle/>
            <a:p>
              <a:pPr fontAlgn="auto">
                <a:lnSpc>
                  <a:spcPct val="150000"/>
                </a:lnSpc>
                <a:spcBef>
                  <a:spcPts val="0"/>
                </a:spcBef>
                <a:spcAft>
                  <a:spcPts val="0"/>
                </a:spcAft>
                <a:defRP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rep</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指令的目的是重复其上面的指令</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.ECX</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的值是重复的次数</a:t>
              </a:r>
              <a:r>
                <a:rPr lang="en-US" altLang="zh-CN" sz="2000" dirty="0">
                  <a:latin typeface="Times New Roman" panose="02020603050405020304" pitchFamily="18" charset="0"/>
                  <a:ea typeface="微软雅黑" pitchFamily="34" charset="-122"/>
                  <a:cs typeface="Times New Roman" panose="02020603050405020304" pitchFamily="18" charset="0"/>
                </a:rPr>
                <a:t>. </a:t>
              </a:r>
            </a:p>
            <a:p>
              <a:pPr fontAlgn="auto">
                <a:lnSpc>
                  <a:spcPct val="150000"/>
                </a:lnSpc>
                <a:spcBef>
                  <a:spcPts val="0"/>
                </a:spcBef>
                <a:spcAft>
                  <a:spcPts val="0"/>
                </a:spcAft>
                <a:defRPr/>
              </a:pPr>
              <a:r>
                <a:rPr lang="en-US" altLang="zh-CN" sz="2000" dirty="0">
                  <a:latin typeface="Times New Roman" panose="02020603050405020304" pitchFamily="18" charset="0"/>
                  <a:ea typeface="微软雅黑" pitchFamily="34" charset="-122"/>
                  <a:cs typeface="Times New Roman" panose="02020603050405020304" pitchFamily="18" charset="0"/>
                </a:rPr>
                <a:t>STOS</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指令的作用是将</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中的值拷贝到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ES:EDI</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指向的地址</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9" name="组合 8">
            <a:extLst>
              <a:ext uri="{FF2B5EF4-FFF2-40B4-BE49-F238E27FC236}">
                <a16:creationId xmlns:a16="http://schemas.microsoft.com/office/drawing/2014/main" id="{0D98A0A7-16A2-492D-A55A-19B5647E7119}"/>
              </a:ext>
            </a:extLst>
          </p:cNvPr>
          <p:cNvGrpSpPr/>
          <p:nvPr/>
        </p:nvGrpSpPr>
        <p:grpSpPr>
          <a:xfrm>
            <a:off x="2677594" y="1623242"/>
            <a:ext cx="8272538" cy="830997"/>
            <a:chOff x="5481967" y="2656590"/>
            <a:chExt cx="8272538" cy="830997"/>
          </a:xfrm>
        </p:grpSpPr>
        <p:sp>
          <p:nvSpPr>
            <p:cNvPr id="14" name="六边形 13">
              <a:extLst>
                <a:ext uri="{FF2B5EF4-FFF2-40B4-BE49-F238E27FC236}">
                  <a16:creationId xmlns:a16="http://schemas.microsoft.com/office/drawing/2014/main" id="{72A76738-ACC9-4AF5-9D4A-1E41F804D578}"/>
                </a:ext>
              </a:extLst>
            </p:cNvPr>
            <p:cNvSpPr/>
            <p:nvPr/>
          </p:nvSpPr>
          <p:spPr>
            <a:xfrm>
              <a:off x="5481967" y="2807183"/>
              <a:ext cx="612069" cy="529809"/>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7">
              <a:extLst>
                <a:ext uri="{FF2B5EF4-FFF2-40B4-BE49-F238E27FC236}">
                  <a16:creationId xmlns:a16="http://schemas.microsoft.com/office/drawing/2014/main" id="{27D28173-21BD-44A9-8B20-1EA8EF69418B}"/>
                </a:ext>
              </a:extLst>
            </p:cNvPr>
            <p:cNvSpPr txBox="1">
              <a:spLocks noChangeArrowheads="1"/>
            </p:cNvSpPr>
            <p:nvPr/>
          </p:nvSpPr>
          <p:spPr bwMode="auto">
            <a:xfrm>
              <a:off x="6984268" y="2656590"/>
              <a:ext cx="67702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004113B2  mov         ecx,33h</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endPar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endParaRPr>
            </a:p>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设置计数器数值，即将</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ECX</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寄存器赋值为</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33h</a:t>
              </a:r>
            </a:p>
          </p:txBody>
        </p:sp>
        <p:cxnSp>
          <p:nvCxnSpPr>
            <p:cNvPr id="12" name="直接连接符 11">
              <a:extLst>
                <a:ext uri="{FF2B5EF4-FFF2-40B4-BE49-F238E27FC236}">
                  <a16:creationId xmlns:a16="http://schemas.microsoft.com/office/drawing/2014/main"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088B97B6-D441-4003-BE8D-0905540C8A1E}"/>
              </a:ext>
            </a:extLst>
          </p:cNvPr>
          <p:cNvGrpSpPr/>
          <p:nvPr/>
        </p:nvGrpSpPr>
        <p:grpSpPr>
          <a:xfrm>
            <a:off x="596727" y="875216"/>
            <a:ext cx="4534531" cy="508862"/>
            <a:chOff x="1420106" y="1402730"/>
            <a:chExt cx="4534531" cy="508862"/>
          </a:xfrm>
          <a:effectLst>
            <a:outerShdw blurRad="50800" dist="38100" dir="2700000" algn="tl" rotWithShape="0">
              <a:prstClr val="black">
                <a:alpha val="20000"/>
              </a:prstClr>
            </a:outerShdw>
          </a:effectLst>
        </p:grpSpPr>
        <p:sp>
          <p:nvSpPr>
            <p:cNvPr id="20" name="Round Same Side Corner Rectangle 29">
              <a:extLst>
                <a:ext uri="{FF2B5EF4-FFF2-40B4-BE49-F238E27FC236}">
                  <a16:creationId xmlns:a16="http://schemas.microsoft.com/office/drawing/2014/main" id="{51F56EB7-369F-4FD3-93E9-82556098603E}"/>
                </a:ext>
              </a:extLst>
            </p:cNvPr>
            <p:cNvSpPr/>
            <p:nvPr/>
          </p:nvSpPr>
          <p:spPr>
            <a:xfrm rot="5400000">
              <a:off x="2640855" y="756076"/>
              <a:ext cx="508860" cy="180217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1" name="Round Same Side Corner Rectangle 45">
              <a:extLst>
                <a:ext uri="{FF2B5EF4-FFF2-40B4-BE49-F238E27FC236}">
                  <a16:creationId xmlns:a16="http://schemas.microsoft.com/office/drawing/2014/main" id="{84FF8D42-8B6F-46FB-B95C-2724F0F03DAB}"/>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2" name="Rectangle 62">
              <a:extLst>
                <a:ext uri="{FF2B5EF4-FFF2-40B4-BE49-F238E27FC236}">
                  <a16:creationId xmlns:a16="http://schemas.microsoft.com/office/drawing/2014/main" id="{3F990FA9-7406-496D-A5E3-00D448AD311A}"/>
                </a:ext>
              </a:extLst>
            </p:cNvPr>
            <p:cNvSpPr/>
            <p:nvPr/>
          </p:nvSpPr>
          <p:spPr>
            <a:xfrm>
              <a:off x="2122922" y="1402731"/>
              <a:ext cx="383171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栈帧切换</a:t>
              </a:r>
            </a:p>
          </p:txBody>
        </p:sp>
        <p:sp>
          <p:nvSpPr>
            <p:cNvPr id="23" name="Rectangle 62">
              <a:extLst>
                <a:ext uri="{FF2B5EF4-FFF2-40B4-BE49-F238E27FC236}">
                  <a16:creationId xmlns:a16="http://schemas.microsoft.com/office/drawing/2014/main" id="{EA3923BD-E7E4-49D0-879A-2360DC7A02D3}"/>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grpSp>
        <p:nvGrpSpPr>
          <p:cNvPr id="3" name="组合 2">
            <a:extLst>
              <a:ext uri="{FF2B5EF4-FFF2-40B4-BE49-F238E27FC236}">
                <a16:creationId xmlns:a16="http://schemas.microsoft.com/office/drawing/2014/main" id="{2F4DB58F-74FA-483C-9BBE-4C27E7A5753F}"/>
              </a:ext>
            </a:extLst>
          </p:cNvPr>
          <p:cNvGrpSpPr/>
          <p:nvPr/>
        </p:nvGrpSpPr>
        <p:grpSpPr>
          <a:xfrm>
            <a:off x="2677594" y="2640224"/>
            <a:ext cx="8293854" cy="830997"/>
            <a:chOff x="2888049" y="3163659"/>
            <a:chExt cx="8293854" cy="830997"/>
          </a:xfrm>
        </p:grpSpPr>
        <p:grpSp>
          <p:nvGrpSpPr>
            <p:cNvPr id="15" name="组合 14">
              <a:extLst>
                <a:ext uri="{FF2B5EF4-FFF2-40B4-BE49-F238E27FC236}">
                  <a16:creationId xmlns:a16="http://schemas.microsoft.com/office/drawing/2014/main" id="{35C1935A-C738-40F2-BBEB-DD17E5F1288C}"/>
                </a:ext>
              </a:extLst>
            </p:cNvPr>
            <p:cNvGrpSpPr/>
            <p:nvPr/>
          </p:nvGrpSpPr>
          <p:grpSpPr>
            <a:xfrm>
              <a:off x="3687379" y="3163659"/>
              <a:ext cx="7494524" cy="830997"/>
              <a:chOff x="6259981" y="2656589"/>
              <a:chExt cx="7494524" cy="830997"/>
            </a:xfrm>
          </p:grpSpPr>
          <p:sp>
            <p:nvSpPr>
              <p:cNvPr id="17" name="文本框 7">
                <a:extLst>
                  <a:ext uri="{FF2B5EF4-FFF2-40B4-BE49-F238E27FC236}">
                    <a16:creationId xmlns:a16="http://schemas.microsoft.com/office/drawing/2014/main" id="{7D3D2013-828A-4DCC-8760-E3EC4A80B3B0}"/>
                  </a:ext>
                </a:extLst>
              </p:cNvPr>
              <p:cNvSpPr txBox="1">
                <a:spLocks noChangeArrowheads="1"/>
              </p:cNvSpPr>
              <p:nvPr/>
            </p:nvSpPr>
            <p:spPr bwMode="auto">
              <a:xfrm>
                <a:off x="6984268" y="2656589"/>
                <a:ext cx="67702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004113B7  mov         eax,0CCCCCCCCh</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endPar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endParaRPr>
              </a:p>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向寄存器</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EAX</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赋值</a:t>
                </a:r>
              </a:p>
            </p:txBody>
          </p:sp>
          <p:cxnSp>
            <p:nvCxnSpPr>
              <p:cNvPr id="18" name="直接连接符 17">
                <a:extLst>
                  <a:ext uri="{FF2B5EF4-FFF2-40B4-BE49-F238E27FC236}">
                    <a16:creationId xmlns:a16="http://schemas.microsoft.com/office/drawing/2014/main"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4" name="六边形 23">
              <a:extLst>
                <a:ext uri="{FF2B5EF4-FFF2-40B4-BE49-F238E27FC236}">
                  <a16:creationId xmlns:a16="http://schemas.microsoft.com/office/drawing/2014/main" id="{DA171D51-8B34-4119-BFA8-4036105E4CB2}"/>
                </a:ext>
              </a:extLst>
            </p:cNvPr>
            <p:cNvSpPr/>
            <p:nvPr/>
          </p:nvSpPr>
          <p:spPr>
            <a:xfrm>
              <a:off x="2888049" y="3314252"/>
              <a:ext cx="612069" cy="529809"/>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 name="组合 3">
            <a:extLst>
              <a:ext uri="{FF2B5EF4-FFF2-40B4-BE49-F238E27FC236}">
                <a16:creationId xmlns:a16="http://schemas.microsoft.com/office/drawing/2014/main" id="{1A64EA5E-588C-45D9-9E43-E224246CA041}"/>
              </a:ext>
            </a:extLst>
          </p:cNvPr>
          <p:cNvGrpSpPr/>
          <p:nvPr/>
        </p:nvGrpSpPr>
        <p:grpSpPr>
          <a:xfrm>
            <a:off x="2742443" y="3649424"/>
            <a:ext cx="7524016" cy="830997"/>
            <a:chOff x="2951676" y="4487098"/>
            <a:chExt cx="7524016" cy="830997"/>
          </a:xfrm>
        </p:grpSpPr>
        <p:sp>
          <p:nvSpPr>
            <p:cNvPr id="25" name="六边形 24">
              <a:extLst>
                <a:ext uri="{FF2B5EF4-FFF2-40B4-BE49-F238E27FC236}">
                  <a16:creationId xmlns:a16="http://schemas.microsoft.com/office/drawing/2014/main" id="{7AEC091D-F2ED-437F-BD7F-8F38B7D37417}"/>
                </a:ext>
              </a:extLst>
            </p:cNvPr>
            <p:cNvSpPr/>
            <p:nvPr/>
          </p:nvSpPr>
          <p:spPr>
            <a:xfrm>
              <a:off x="2951676" y="4573080"/>
              <a:ext cx="612069" cy="529809"/>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文本框 7">
              <a:extLst>
                <a:ext uri="{FF2B5EF4-FFF2-40B4-BE49-F238E27FC236}">
                  <a16:creationId xmlns:a16="http://schemas.microsoft.com/office/drawing/2014/main" id="{58A59AE1-ECF1-415B-BD99-0A7A5E2D5474}"/>
                </a:ext>
              </a:extLst>
            </p:cNvPr>
            <p:cNvSpPr txBox="1">
              <a:spLocks noChangeArrowheads="1"/>
            </p:cNvSpPr>
            <p:nvPr/>
          </p:nvSpPr>
          <p:spPr bwMode="auto">
            <a:xfrm>
              <a:off x="4389531" y="4487098"/>
              <a:ext cx="60861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004113BC  rep </a:t>
              </a:r>
              <a:r>
                <a:rPr lang="en-US" altLang="zh-CN" sz="2400" dirty="0" err="1">
                  <a:solidFill>
                    <a:schemeClr val="tx1">
                      <a:lumMod val="65000"/>
                      <a:lumOff val="35000"/>
                    </a:schemeClr>
                  </a:solidFill>
                  <a:latin typeface="Times New Roman" panose="02020603050405020304" pitchFamily="18" charset="0"/>
                  <a:cs typeface="Times New Roman" panose="02020603050405020304" pitchFamily="18" charset="0"/>
                </a:rPr>
                <a:t>stos</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altLang="zh-CN" sz="2400" dirty="0" err="1">
                  <a:solidFill>
                    <a:schemeClr val="tx1">
                      <a:lumMod val="65000"/>
                      <a:lumOff val="35000"/>
                    </a:schemeClr>
                  </a:solidFill>
                  <a:latin typeface="Times New Roman" panose="02020603050405020304" pitchFamily="18" charset="0"/>
                  <a:cs typeface="Times New Roman" panose="02020603050405020304" pitchFamily="18" charset="0"/>
                </a:rPr>
                <a:t>dword</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altLang="zh-CN" sz="2400" dirty="0" err="1">
                  <a:solidFill>
                    <a:schemeClr val="tx1">
                      <a:lumMod val="65000"/>
                      <a:lumOff val="35000"/>
                    </a:schemeClr>
                  </a:solidFill>
                  <a:latin typeface="Times New Roman" panose="02020603050405020304" pitchFamily="18" charset="0"/>
                  <a:cs typeface="Times New Roman" panose="02020603050405020304" pitchFamily="18" charset="0"/>
                </a:rPr>
                <a:t>ptr</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 es:[</a:t>
              </a:r>
              <a:r>
                <a:rPr lang="en-US" altLang="zh-CN" sz="2400" dirty="0" err="1">
                  <a:solidFill>
                    <a:schemeClr val="tx1">
                      <a:lumMod val="65000"/>
                      <a:lumOff val="35000"/>
                    </a:schemeClr>
                  </a:solidFill>
                  <a:latin typeface="Times New Roman" panose="02020603050405020304" pitchFamily="18" charset="0"/>
                  <a:cs typeface="Times New Roman" panose="02020603050405020304" pitchFamily="18" charset="0"/>
                </a:rPr>
                <a:t>edi</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endPar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endParaRPr>
            </a:p>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循环将栈区数据都初始化为</a:t>
              </a:r>
              <a:r>
                <a:rPr lang="en-US" altLang="zh-CN" sz="2400" dirty="0" err="1">
                  <a:solidFill>
                    <a:schemeClr val="tx1">
                      <a:lumMod val="65000"/>
                      <a:lumOff val="35000"/>
                    </a:schemeClr>
                  </a:solidFill>
                  <a:latin typeface="Times New Roman" panose="02020603050405020304" pitchFamily="18" charset="0"/>
                  <a:cs typeface="Times New Roman" panose="02020603050405020304" pitchFamily="18" charset="0"/>
                </a:rPr>
                <a:t>CCh</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。其中：</a:t>
              </a:r>
            </a:p>
          </p:txBody>
        </p:sp>
        <p:cxnSp>
          <p:nvCxnSpPr>
            <p:cNvPr id="29" name="直接连接符 28">
              <a:extLst>
                <a:ext uri="{FF2B5EF4-FFF2-40B4-BE49-F238E27FC236}">
                  <a16:creationId xmlns:a16="http://schemas.microsoft.com/office/drawing/2014/main" id="{C23DA069-20DB-494C-A53D-C723FABE56AC}"/>
                </a:ext>
              </a:extLst>
            </p:cNvPr>
            <p:cNvCxnSpPr/>
            <p:nvPr/>
          </p:nvCxnSpPr>
          <p:spPr>
            <a:xfrm>
              <a:off x="3665244" y="4903190"/>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8732658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ppt_x</p:attrName>
                                        </p:attrNameLst>
                                      </p:cBhvr>
                                      <p:tavLst>
                                        <p:tav tm="0">
                                          <p:val>
                                            <p:strVal val="#ppt_x-#ppt_w*1.125000"/>
                                          </p:val>
                                        </p:tav>
                                        <p:tav tm="100000">
                                          <p:val>
                                            <p:strVal val="#ppt_x"/>
                                          </p:val>
                                        </p:tav>
                                      </p:tavLst>
                                    </p:anim>
                                    <p:animEffect transition="in" filter="wipe(right)">
                                      <p:cBhvr>
                                        <p:cTn id="8" dur="500"/>
                                        <p:tgtEl>
                                          <p:spTgt spid="13"/>
                                        </p:tgtEl>
                                      </p:cBhvr>
                                    </p:animEffect>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par>
                          <p:cTn id="23" fill="hold">
                            <p:stCondLst>
                              <p:cond delay="500"/>
                            </p:stCondLst>
                            <p:childTnLst>
                              <p:par>
                                <p:cTn id="24" presetID="12" presetClass="entr" presetSubtype="8"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p:tgtEl>
                                          <p:spTgt spid="8"/>
                                        </p:tgtEl>
                                        <p:attrNameLst>
                                          <p:attrName>ppt_x</p:attrName>
                                        </p:attrNameLst>
                                      </p:cBhvr>
                                      <p:tavLst>
                                        <p:tav tm="0">
                                          <p:val>
                                            <p:strVal val="#ppt_x-#ppt_w*1.125000"/>
                                          </p:val>
                                        </p:tav>
                                        <p:tav tm="100000">
                                          <p:val>
                                            <p:strVal val="#ppt_x"/>
                                          </p:val>
                                        </p:tav>
                                      </p:tavLst>
                                    </p:anim>
                                    <p:animEffect transition="in" filter="wipe(righ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088B97B6-D441-4003-BE8D-0905540C8A1E}"/>
              </a:ext>
            </a:extLst>
          </p:cNvPr>
          <p:cNvGrpSpPr/>
          <p:nvPr/>
        </p:nvGrpSpPr>
        <p:grpSpPr>
          <a:xfrm>
            <a:off x="596727" y="875216"/>
            <a:ext cx="4608793" cy="508861"/>
            <a:chOff x="1420106" y="1402730"/>
            <a:chExt cx="4608793" cy="508861"/>
          </a:xfrm>
          <a:effectLst>
            <a:outerShdw blurRad="50800" dist="38100" dir="2700000" algn="tl" rotWithShape="0">
              <a:prstClr val="black">
                <a:alpha val="20000"/>
              </a:prstClr>
            </a:outerShdw>
          </a:effectLst>
        </p:grpSpPr>
        <p:sp>
          <p:nvSpPr>
            <p:cNvPr id="20" name="Round Same Side Corner Rectangle 29">
              <a:extLst>
                <a:ext uri="{FF2B5EF4-FFF2-40B4-BE49-F238E27FC236}">
                  <a16:creationId xmlns:a16="http://schemas.microsoft.com/office/drawing/2014/main" id="{51F56EB7-369F-4FD3-93E9-82556098603E}"/>
                </a:ext>
              </a:extLst>
            </p:cNvPr>
            <p:cNvSpPr/>
            <p:nvPr/>
          </p:nvSpPr>
          <p:spPr>
            <a:xfrm rot="5400000">
              <a:off x="2856880" y="540051"/>
              <a:ext cx="508858" cy="2234219"/>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1" name="Round Same Side Corner Rectangle 45">
              <a:extLst>
                <a:ext uri="{FF2B5EF4-FFF2-40B4-BE49-F238E27FC236}">
                  <a16:creationId xmlns:a16="http://schemas.microsoft.com/office/drawing/2014/main" id="{84FF8D42-8B6F-46FB-B95C-2724F0F03DAB}"/>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2" name="Rectangle 62">
              <a:extLst>
                <a:ext uri="{FF2B5EF4-FFF2-40B4-BE49-F238E27FC236}">
                  <a16:creationId xmlns:a16="http://schemas.microsoft.com/office/drawing/2014/main" id="{3F990FA9-7406-496D-A5E3-00D448AD311A}"/>
                </a:ext>
              </a:extLst>
            </p:cNvPr>
            <p:cNvSpPr/>
            <p:nvPr/>
          </p:nvSpPr>
          <p:spPr>
            <a:xfrm>
              <a:off x="2197184" y="1402731"/>
              <a:ext cx="383171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执行函数体</a:t>
              </a:r>
            </a:p>
          </p:txBody>
        </p:sp>
        <p:sp>
          <p:nvSpPr>
            <p:cNvPr id="23" name="Rectangle 62">
              <a:extLst>
                <a:ext uri="{FF2B5EF4-FFF2-40B4-BE49-F238E27FC236}">
                  <a16:creationId xmlns:a16="http://schemas.microsoft.com/office/drawing/2014/main" id="{EA3923BD-E7E4-49D0-879A-2360DC7A02D3}"/>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grpSp>
        <p:nvGrpSpPr>
          <p:cNvPr id="2" name="组合 1">
            <a:extLst>
              <a:ext uri="{FF2B5EF4-FFF2-40B4-BE49-F238E27FC236}">
                <a16:creationId xmlns:a16="http://schemas.microsoft.com/office/drawing/2014/main" id="{8A4DFF9C-452F-4E69-A642-AE3E220EB167}"/>
              </a:ext>
            </a:extLst>
          </p:cNvPr>
          <p:cNvGrpSpPr/>
          <p:nvPr/>
        </p:nvGrpSpPr>
        <p:grpSpPr>
          <a:xfrm>
            <a:off x="3289663" y="1240061"/>
            <a:ext cx="8195282" cy="4905362"/>
            <a:chOff x="3289663" y="1960141"/>
            <a:chExt cx="7534455" cy="4185282"/>
          </a:xfrm>
        </p:grpSpPr>
        <p:sp>
          <p:nvSpPr>
            <p:cNvPr id="6" name="矩形: 剪去单角 5">
              <a:extLst>
                <a:ext uri="{FF2B5EF4-FFF2-40B4-BE49-F238E27FC236}">
                  <a16:creationId xmlns:a16="http://schemas.microsoft.com/office/drawing/2014/main" id="{6F35C1B6-D85D-41DE-8C52-8BA17D3CD79D}"/>
                </a:ext>
              </a:extLst>
            </p:cNvPr>
            <p:cNvSpPr/>
            <p:nvPr/>
          </p:nvSpPr>
          <p:spPr>
            <a:xfrm>
              <a:off x="3289663" y="1960141"/>
              <a:ext cx="7534455" cy="4185282"/>
            </a:xfrm>
            <a:prstGeom prst="snip1Rect">
              <a:avLst/>
            </a:prstGeom>
            <a:no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6">
              <a:extLst>
                <a:ext uri="{FF2B5EF4-FFF2-40B4-BE49-F238E27FC236}">
                  <a16:creationId xmlns:a16="http://schemas.microsoft.com/office/drawing/2014/main" id="{8EAFA718-ED80-4E39-AE71-4A24B3D5A254}"/>
                </a:ext>
              </a:extLst>
            </p:cNvPr>
            <p:cNvSpPr/>
            <p:nvPr/>
          </p:nvSpPr>
          <p:spPr>
            <a:xfrm>
              <a:off x="3842203" y="2154854"/>
              <a:ext cx="6769510" cy="3860171"/>
            </a:xfrm>
            <a:prstGeom prst="rect">
              <a:avLst/>
            </a:prstGeom>
          </p:spPr>
          <p:txBody>
            <a:bodyPr wrap="square">
              <a:spAutoFit/>
            </a:bodyPr>
            <a:lstStyle/>
            <a:p>
              <a:pPr fontAlgn="auto">
                <a:spcBef>
                  <a:spcPts val="0"/>
                </a:spcBef>
                <a:spcAft>
                  <a:spcPts val="0"/>
                </a:spcAft>
                <a:defRPr/>
              </a:pPr>
              <a:r>
                <a:rPr lang="en-US" altLang="zh-CN" sz="2400" dirty="0">
                  <a:latin typeface="Times New Roman" panose="02020603050405020304" pitchFamily="18" charset="0"/>
                  <a:ea typeface="微软雅黑" pitchFamily="34" charset="-122"/>
                  <a:cs typeface="Times New Roman" panose="02020603050405020304" pitchFamily="18" charset="0"/>
                </a:rPr>
                <a:t> </a:t>
              </a:r>
              <a:r>
                <a:rPr lang="en-US" altLang="zh-CN" sz="24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int z=0;</a:t>
              </a:r>
            </a:p>
            <a:p>
              <a:pPr fontAlgn="auto">
                <a:spcBef>
                  <a:spcPts val="0"/>
                </a:spcBef>
                <a:spcAft>
                  <a:spcPts val="0"/>
                </a:spcAft>
                <a:defRPr/>
              </a:pPr>
              <a:r>
                <a:rPr lang="en-US" altLang="zh-CN" sz="24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004113BE  mov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dword</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ptr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[z],0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z</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初始化为</a:t>
              </a:r>
              <a:r>
                <a:rPr lang="en-US" altLang="zh-CN" sz="24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0</a:t>
              </a:r>
            </a:p>
            <a:p>
              <a:pPr fontAlgn="auto">
                <a:spcBef>
                  <a:spcPts val="0"/>
                </a:spcBef>
                <a:spcAft>
                  <a:spcPts val="0"/>
                </a:spcAft>
                <a:defRPr/>
              </a:pPr>
              <a:r>
                <a:rPr lang="en-US" altLang="zh-CN" sz="24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	z=</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x+y</a:t>
              </a:r>
              <a:r>
                <a:rPr lang="en-US" altLang="zh-CN" sz="24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a:t>
              </a:r>
            </a:p>
            <a:p>
              <a:pPr fontAlgn="auto">
                <a:spcBef>
                  <a:spcPts val="0"/>
                </a:spcBef>
                <a:spcAft>
                  <a:spcPts val="0"/>
                </a:spcAft>
                <a:defRPr/>
              </a:pPr>
              <a:r>
                <a:rPr lang="en-US" altLang="zh-CN" sz="24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004113C5  mov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eax,dword</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ptr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r" fontAlgn="auto">
                <a:spcBef>
                  <a:spcPts val="0"/>
                </a:spcBef>
                <a:spcAft>
                  <a:spcPts val="0"/>
                </a:spcAft>
                <a:defRPr/>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将寄存器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的值设置为形参</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a:t>
              </a:r>
            </a:p>
            <a:p>
              <a:pPr fontAlgn="auto">
                <a:spcBef>
                  <a:spcPts val="0"/>
                </a:spcBef>
                <a:spcAft>
                  <a:spcPts val="0"/>
                </a:spcAft>
                <a:defRPr/>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004113C8  add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eax,dword</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ptr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[y]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r" fontAlgn="auto">
                <a:spcBef>
                  <a:spcPts val="0"/>
                </a:spcBef>
                <a:spcAft>
                  <a:spcPts val="0"/>
                </a:spcAft>
                <a:defRPr/>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将寄存器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累加形参</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a:t>
              </a:r>
            </a:p>
            <a:p>
              <a:pPr fontAlgn="auto">
                <a:spcBef>
                  <a:spcPts val="0"/>
                </a:spcBef>
                <a:spcAft>
                  <a:spcPts val="0"/>
                </a:spcAft>
                <a:defRPr/>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004113CB  mov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dword</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ptr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[z],</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r" fontAlgn="auto">
                <a:spcBef>
                  <a:spcPts val="0"/>
                </a:spcBef>
                <a:spcAft>
                  <a:spcPts val="0"/>
                </a:spcAft>
                <a:defRPr/>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的值复制给</a:t>
              </a:r>
              <a:r>
                <a:rPr lang="en-US" altLang="zh-CN" sz="24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z</a:t>
              </a:r>
            </a:p>
            <a:p>
              <a:pPr fontAlgn="auto">
                <a:spcBef>
                  <a:spcPts val="0"/>
                </a:spcBef>
                <a:spcAft>
                  <a:spcPts val="0"/>
                </a:spcAft>
                <a:defRPr/>
              </a:pPr>
              <a:r>
                <a:rPr lang="en-US" altLang="zh-CN" sz="24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	return z;</a:t>
              </a:r>
            </a:p>
            <a:p>
              <a:pPr fontAlgn="auto">
                <a:spcBef>
                  <a:spcPts val="0"/>
                </a:spcBef>
                <a:spcAft>
                  <a:spcPts val="0"/>
                </a:spcAft>
                <a:defRPr/>
              </a:pPr>
              <a:r>
                <a:rPr lang="en-US" altLang="zh-CN" sz="24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004113CE  mov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eax,dword</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ptr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[z]</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r" fontAlgn="auto">
                <a:spcBef>
                  <a:spcPts val="0"/>
                </a:spcBef>
                <a:spcAft>
                  <a:spcPts val="0"/>
                </a:spcAft>
                <a:defRPr/>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z</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的值存储到</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寄存器中</a:t>
              </a:r>
            </a:p>
          </p:txBody>
        </p:sp>
      </p:grpSp>
      <p:pic>
        <p:nvPicPr>
          <p:cNvPr id="8" name="图片 7">
            <a:extLst>
              <a:ext uri="{FF2B5EF4-FFF2-40B4-BE49-F238E27FC236}">
                <a16:creationId xmlns:a16="http://schemas.microsoft.com/office/drawing/2014/main" id="{988F98EB-B98B-4A40-8A5B-AFACD5E7380D}"/>
              </a:ext>
            </a:extLst>
          </p:cNvPr>
          <p:cNvPicPr>
            <a:picLocks noChangeAspect="1"/>
          </p:cNvPicPr>
          <p:nvPr/>
        </p:nvPicPr>
        <p:blipFill rotWithShape="1">
          <a:blip r:embed="rId3">
            <a:extLst>
              <a:ext uri="{28A0092B-C50C-407E-A947-70E740481C1C}">
                <a14:useLocalDpi xmlns:a14="http://schemas.microsoft.com/office/drawing/2010/main" val="0"/>
              </a:ext>
            </a:extLst>
          </a:blip>
          <a:srcRect b="18490"/>
          <a:stretch/>
        </p:blipFill>
        <p:spPr>
          <a:xfrm>
            <a:off x="-702609" y="3268474"/>
            <a:ext cx="5714286" cy="3105162"/>
          </a:xfrm>
          <a:prstGeom prst="rect">
            <a:avLst/>
          </a:prstGeom>
          <a:effectLst>
            <a:reflection blurRad="6350" stA="33000" endPos="17000" dir="5400000" sy="-100000" algn="bl" rotWithShape="0"/>
          </a:effectLst>
        </p:spPr>
      </p:pic>
    </p:spTree>
    <p:extLst>
      <p:ext uri="{BB962C8B-B14F-4D97-AF65-F5344CB8AC3E}">
        <p14:creationId xmlns:p14="http://schemas.microsoft.com/office/powerpoint/2010/main" val="1473829333"/>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ppt_x</p:attrName>
                                        </p:attrNameLst>
                                      </p:cBhvr>
                                      <p:tavLst>
                                        <p:tav tm="0">
                                          <p:val>
                                            <p:strVal val="#ppt_x-#ppt_w*1.125000"/>
                                          </p:val>
                                        </p:tav>
                                        <p:tav tm="100000">
                                          <p:val>
                                            <p:strVal val="#ppt_x"/>
                                          </p:val>
                                        </p:tav>
                                      </p:tavLst>
                                    </p:anim>
                                    <p:animEffect transition="in" filter="wipe(right)">
                                      <p:cBhvr>
                                        <p:cTn id="8" dur="500"/>
                                        <p:tgtEl>
                                          <p:spTgt spid="13"/>
                                        </p:tgtEl>
                                      </p:cBhvr>
                                    </p:animEffect>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anim calcmode="lin" valueType="num">
                                      <p:cBhvr>
                                        <p:cTn id="13" dur="250" fill="hold"/>
                                        <p:tgtEl>
                                          <p:spTgt spid="8"/>
                                        </p:tgtEl>
                                        <p:attrNameLst>
                                          <p:attrName>ppt_x</p:attrName>
                                        </p:attrNameLst>
                                      </p:cBhvr>
                                      <p:tavLst>
                                        <p:tav tm="0">
                                          <p:val>
                                            <p:strVal val="#ppt_x"/>
                                          </p:val>
                                        </p:tav>
                                        <p:tav tm="100000">
                                          <p:val>
                                            <p:strVal val="#ppt_x"/>
                                          </p:val>
                                        </p:tav>
                                      </p:tavLst>
                                    </p:anim>
                                    <p:anim calcmode="lin" valueType="num">
                                      <p:cBhvr>
                                        <p:cTn id="14" dur="25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22" presetClass="entr" presetSubtype="8"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D1AAB920-35E5-4D12-9BF8-F4C74E4E4EA2}"/>
              </a:ext>
            </a:extLst>
          </p:cNvPr>
          <p:cNvGrpSpPr/>
          <p:nvPr/>
        </p:nvGrpSpPr>
        <p:grpSpPr>
          <a:xfrm>
            <a:off x="2272028" y="1888133"/>
            <a:ext cx="3149922" cy="3699654"/>
            <a:chOff x="1263230" y="1989440"/>
            <a:chExt cx="10332290" cy="3067045"/>
          </a:xfrm>
        </p:grpSpPr>
        <p:sp>
          <p:nvSpPr>
            <p:cNvPr id="27" name="矩形: 圆角 26">
              <a:extLst>
                <a:ext uri="{FF2B5EF4-FFF2-40B4-BE49-F238E27FC236}">
                  <a16:creationId xmlns:a16="http://schemas.microsoft.com/office/drawing/2014/main" id="{81C3FDDB-47FA-4010-99C3-2BD38C49F41B}"/>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矩形 29">
              <a:extLst>
                <a:ext uri="{FF2B5EF4-FFF2-40B4-BE49-F238E27FC236}">
                  <a16:creationId xmlns:a16="http://schemas.microsoft.com/office/drawing/2014/main" id="{1F5D1C92-50A8-4A6B-BBDD-AE91CC8E8F4A}"/>
                </a:ext>
              </a:extLst>
            </p:cNvPr>
            <p:cNvSpPr/>
            <p:nvPr/>
          </p:nvSpPr>
          <p:spPr>
            <a:xfrm>
              <a:off x="1676847" y="2707354"/>
              <a:ext cx="9505057" cy="396324"/>
            </a:xfrm>
            <a:prstGeom prst="rect">
              <a:avLst/>
            </a:prstGeom>
          </p:spPr>
          <p:txBody>
            <a:bodyPr wrap="square">
              <a:spAutoFit/>
            </a:bodyPr>
            <a:lstStyle/>
            <a:p>
              <a:pPr algn="just">
                <a:spcBef>
                  <a:spcPts val="0"/>
                </a:spcBef>
                <a:spcAft>
                  <a:spcPts val="0"/>
                </a:spcAft>
              </a:pPr>
              <a:endPar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0" name="矩形 9">
            <a:extLst>
              <a:ext uri="{FF2B5EF4-FFF2-40B4-BE49-F238E27FC236}">
                <a16:creationId xmlns:a16="http://schemas.microsoft.com/office/drawing/2014/main" id="{B12C162B-9146-4413-A8F2-67E8D1788DAC}"/>
              </a:ext>
            </a:extLst>
          </p:cNvPr>
          <p:cNvSpPr/>
          <p:nvPr/>
        </p:nvSpPr>
        <p:spPr>
          <a:xfrm>
            <a:off x="2724238" y="2062533"/>
            <a:ext cx="2558321" cy="3416320"/>
          </a:xfrm>
          <a:prstGeom prst="rect">
            <a:avLst/>
          </a:prstGeom>
          <a:noFill/>
        </p:spPr>
        <p:txBody>
          <a:bodyPr wrap="square">
            <a:spAutoFit/>
          </a:bodyPr>
          <a:lstStyle/>
          <a:p>
            <a:pPr fontAlgn="auto">
              <a:lnSpc>
                <a:spcPct val="150000"/>
              </a:lnSpc>
              <a:spcBef>
                <a:spcPts val="0"/>
              </a:spcBef>
              <a:spcAft>
                <a:spcPts val="0"/>
              </a:spcAft>
              <a:defRPr/>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此时栈帧如下：</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[x]=[ebp+8]   </a:t>
            </a:r>
          </a:p>
          <a:p>
            <a:pPr fontAlgn="auto">
              <a:lnSpc>
                <a:spcPct val="150000"/>
              </a:lnSpc>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[y]=[ebp+0ch] </a:t>
            </a:r>
          </a:p>
          <a:p>
            <a:pPr fontAlgn="auto">
              <a:lnSpc>
                <a:spcPct val="150000"/>
              </a:lnSpc>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[z]=[ebp-8] </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spcBef>
                <a:spcPts val="0"/>
              </a:spcBef>
              <a:spcAft>
                <a:spcPts val="0"/>
              </a:spcAft>
              <a:defRPr/>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注意，</a:t>
            </a:r>
            <a:r>
              <a:rPr lang="zh-CN" altLang="en-US" sz="24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这个是基于</a:t>
            </a:r>
            <a:r>
              <a:rPr lang="en-US" altLang="zh-CN" sz="24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VS2005</a:t>
            </a:r>
            <a:r>
              <a:rPr lang="zh-CN" altLang="en-US" sz="24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编译的</a:t>
            </a:r>
          </a:p>
        </p:txBody>
      </p:sp>
      <p:grpSp>
        <p:nvGrpSpPr>
          <p:cNvPr id="16" name="组合 15">
            <a:extLst>
              <a:ext uri="{FF2B5EF4-FFF2-40B4-BE49-F238E27FC236}">
                <a16:creationId xmlns:a16="http://schemas.microsoft.com/office/drawing/2014/main" id="{6695794B-8D09-42DC-80D5-821EBD52D48F}"/>
              </a:ext>
            </a:extLst>
          </p:cNvPr>
          <p:cNvGrpSpPr/>
          <p:nvPr/>
        </p:nvGrpSpPr>
        <p:grpSpPr>
          <a:xfrm>
            <a:off x="5769501" y="707230"/>
            <a:ext cx="5272393" cy="5818190"/>
            <a:chOff x="5769501" y="707230"/>
            <a:chExt cx="5272393" cy="5818190"/>
          </a:xfrm>
        </p:grpSpPr>
        <p:sp>
          <p:nvSpPr>
            <p:cNvPr id="6" name="矩形: 剪去单角 5">
              <a:extLst>
                <a:ext uri="{FF2B5EF4-FFF2-40B4-BE49-F238E27FC236}">
                  <a16:creationId xmlns:a16="http://schemas.microsoft.com/office/drawing/2014/main" id="{6F35C1B6-D85D-41DE-8C52-8BA17D3CD79D}"/>
                </a:ext>
              </a:extLst>
            </p:cNvPr>
            <p:cNvSpPr/>
            <p:nvPr/>
          </p:nvSpPr>
          <p:spPr>
            <a:xfrm>
              <a:off x="6592508" y="707230"/>
              <a:ext cx="3683427" cy="5818190"/>
            </a:xfrm>
            <a:prstGeom prst="snip1Rect">
              <a:avLst/>
            </a:prstGeom>
            <a:no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1" name="Object 1">
              <a:extLst>
                <a:ext uri="{FF2B5EF4-FFF2-40B4-BE49-F238E27FC236}">
                  <a16:creationId xmlns:a16="http://schemas.microsoft.com/office/drawing/2014/main" id="{AE7ED60D-22C2-439B-AFD1-0537E885A0D1}"/>
                </a:ext>
              </a:extLst>
            </p:cNvPr>
            <p:cNvGraphicFramePr>
              <a:graphicFrameLocks noChangeAspect="1"/>
            </p:cNvGraphicFramePr>
            <p:nvPr/>
          </p:nvGraphicFramePr>
          <p:xfrm>
            <a:off x="5769501" y="873421"/>
            <a:ext cx="5272393" cy="5500726"/>
          </p:xfrm>
          <a:graphic>
            <a:graphicData uri="http://schemas.openxmlformats.org/presentationml/2006/ole">
              <mc:AlternateContent xmlns:mc="http://schemas.openxmlformats.org/markup-compatibility/2006">
                <mc:Choice xmlns:v="urn:schemas-microsoft-com:vml" Requires="v">
                  <p:oleObj spid="_x0000_s4165" name="Visio" r:id="rId4" imgW="3124836" imgH="3236504" progId="Visio.Drawing.11">
                    <p:embed/>
                  </p:oleObj>
                </mc:Choice>
                <mc:Fallback>
                  <p:oleObj name="Visio" r:id="rId4" imgW="3124836" imgH="3236504" progId="Visio.Drawing.11">
                    <p:embed/>
                    <p:pic>
                      <p:nvPicPr>
                        <p:cNvPr id="31" name="Object 1">
                          <a:extLst>
                            <a:ext uri="{FF2B5EF4-FFF2-40B4-BE49-F238E27FC236}">
                              <a16:creationId xmlns:a16="http://schemas.microsoft.com/office/drawing/2014/main" id="{AE7ED60D-22C2-439B-AFD1-0537E885A0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9501" y="873421"/>
                          <a:ext cx="5272393" cy="55007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939494395"/>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8"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p:tgtEl>
                                          <p:spTgt spid="16"/>
                                        </p:tgtEl>
                                        <p:attrNameLst>
                                          <p:attrName>ppt_x</p:attrName>
                                        </p:attrNameLst>
                                      </p:cBhvr>
                                      <p:tavLst>
                                        <p:tav tm="0">
                                          <p:val>
                                            <p:strVal val="#ppt_x-#ppt_w*1.125000"/>
                                          </p:val>
                                        </p:tav>
                                        <p:tav tm="100000">
                                          <p:val>
                                            <p:strVal val="#ppt_x"/>
                                          </p:val>
                                        </p:tav>
                                      </p:tavLst>
                                    </p:anim>
                                    <p:animEffect transition="in" filter="wipe(righ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848755" y="808013"/>
            <a:ext cx="11161240" cy="5472608"/>
            <a:chOff x="-22030275" y="314203"/>
            <a:chExt cx="53196756" cy="5204246"/>
          </a:xfrm>
        </p:grpSpPr>
        <p:cxnSp>
          <p:nvCxnSpPr>
            <p:cNvPr id="55" name="íślíḋè-Straight Connector 13">
              <a:extLst>
                <a:ext uri="{FF2B5EF4-FFF2-40B4-BE49-F238E27FC236}">
                  <a16:creationId xmlns:a16="http://schemas.microsoft.com/office/drawing/2014/main" id="{0BF07046-8558-4F68-A567-BFF83801B119}"/>
                </a:ext>
              </a:extLst>
            </p:cNvPr>
            <p:cNvCxnSpPr>
              <a:cxnSpLocks/>
            </p:cNvCxnSpPr>
            <p:nvPr/>
          </p:nvCxnSpPr>
          <p:spPr>
            <a:xfrm>
              <a:off x="-18769828" y="5518449"/>
              <a:ext cx="44959839"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22030275" y="314203"/>
              <a:ext cx="53196756" cy="5175969"/>
            </a:xfrm>
            <a:prstGeom prst="rect">
              <a:avLst/>
            </a:prstGeom>
          </p:spPr>
          <p:txBody>
            <a:bodyPr wrap="square">
              <a:spAutoFit/>
            </a:bodyPr>
            <a:lstStyle/>
            <a:p>
              <a:pPr marL="342900" indent="-342900">
                <a:lnSpc>
                  <a:spcPct val="150000"/>
                </a:lnSpc>
                <a:buFont typeface="Wingdings" panose="05000000000000000000" pitchFamily="2" charset="2"/>
                <a:buChar char="n"/>
              </a:pPr>
              <a:r>
                <a:rPr lang="zh-CN" altLang="en-US" sz="3200" b="1" dirty="0">
                  <a:solidFill>
                    <a:srgbClr val="0050A3"/>
                  </a:solidFill>
                  <a:latin typeface="微软雅黑" panose="020B0503020204020204" pitchFamily="34" charset="-122"/>
                  <a:ea typeface="微软雅黑" panose="020B0503020204020204" pitchFamily="34" charset="-122"/>
                </a:rPr>
                <a:t>寻址方式就是处理器根据指令中给出的地址信息来寻找有效地址的方式，是确定本条指令的数据地址以及下一条要执行的指令地址的方法</a:t>
              </a:r>
              <a:r>
                <a:rPr lang="zh-CN" altLang="en-US" sz="3200" dirty="0">
                  <a:solidFill>
                    <a:srgbClr val="0050A3"/>
                  </a:solidFill>
                  <a:latin typeface="微软雅黑" panose="020B0503020204020204" pitchFamily="34" charset="-122"/>
                  <a:ea typeface="微软雅黑" panose="020B0503020204020204" pitchFamily="34" charset="-122"/>
                </a:rPr>
                <a:t>。在存储器中，操作数或指令字写入或读出的方式，有地址指定方式、堆栈存取方式等。</a:t>
              </a:r>
              <a:endParaRPr lang="en-US" altLang="zh-CN" sz="3200" dirty="0">
                <a:solidFill>
                  <a:srgbClr val="0050A3"/>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n"/>
              </a:pPr>
              <a:r>
                <a:rPr lang="zh-CN" altLang="en-US" sz="3200" dirty="0">
                  <a:solidFill>
                    <a:srgbClr val="0050A3"/>
                  </a:solidFill>
                  <a:latin typeface="微软雅黑" panose="020B0503020204020204" pitchFamily="34" charset="-122"/>
                  <a:ea typeface="微软雅黑" panose="020B0503020204020204" pitchFamily="34" charset="-122"/>
                </a:rPr>
                <a:t>几乎所有的计算机，在内存中都采用地址指定方式。</a:t>
              </a:r>
              <a:endParaRPr lang="en-US" altLang="zh-CN" sz="3200" dirty="0">
                <a:solidFill>
                  <a:srgbClr val="0050A3"/>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n"/>
              </a:pPr>
              <a:r>
                <a:rPr lang="zh-CN" altLang="en-US" sz="3200" b="1" dirty="0">
                  <a:solidFill>
                    <a:srgbClr val="0050A3"/>
                  </a:solidFill>
                  <a:latin typeface="微软雅黑" panose="020B0503020204020204" pitchFamily="34" charset="-122"/>
                  <a:ea typeface="微软雅黑" panose="020B0503020204020204" pitchFamily="34" charset="-122"/>
                </a:rPr>
                <a:t>当采用地址指定方式时，形成操作数或指令地址的方式称为寻址方式</a:t>
              </a:r>
              <a:r>
                <a:rPr lang="zh-CN" altLang="en-US" sz="3200" dirty="0">
                  <a:solidFill>
                    <a:srgbClr val="0050A3"/>
                  </a:solidFill>
                  <a:latin typeface="微软雅黑" panose="020B0503020204020204" pitchFamily="34" charset="-122"/>
                  <a:ea typeface="微软雅黑" panose="020B0503020204020204" pitchFamily="34" charset="-122"/>
                </a:rPr>
                <a:t>。</a:t>
              </a:r>
            </a:p>
          </p:txBody>
        </p:sp>
      </p:grpSp>
    </p:spTree>
    <p:extLst>
      <p:ext uri="{BB962C8B-B14F-4D97-AF65-F5344CB8AC3E}">
        <p14:creationId xmlns:p14="http://schemas.microsoft.com/office/powerpoint/2010/main" val="267198606"/>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B12C162B-9146-4413-A8F2-67E8D1788DAC}"/>
              </a:ext>
            </a:extLst>
          </p:cNvPr>
          <p:cNvSpPr/>
          <p:nvPr/>
        </p:nvSpPr>
        <p:spPr>
          <a:xfrm>
            <a:off x="2837583" y="2640065"/>
            <a:ext cx="2018811" cy="2796856"/>
          </a:xfrm>
          <a:prstGeom prst="rect">
            <a:avLst/>
          </a:prstGeom>
          <a:noFill/>
        </p:spPr>
        <p:txBody>
          <a:bodyPr wrap="square">
            <a:spAutoFit/>
          </a:bodyPr>
          <a:lstStyle/>
          <a:p>
            <a:pPr fontAlgn="auto">
              <a:lnSpc>
                <a:spcPct val="150000"/>
              </a:lnSpc>
              <a:spcBef>
                <a:spcPts val="0"/>
              </a:spcBef>
              <a:spcAft>
                <a:spcPts val="0"/>
              </a:spcAft>
              <a:defRPr/>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此时栈帧如下：</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[x]=[edp+8]   </a:t>
            </a:r>
          </a:p>
          <a:p>
            <a:pPr fontAlgn="auto">
              <a:lnSpc>
                <a:spcPct val="150000"/>
              </a:lnSpc>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[y]=[edp+0ch] </a:t>
            </a:r>
          </a:p>
          <a:p>
            <a:pPr fontAlgn="auto">
              <a:lnSpc>
                <a:spcPct val="150000"/>
              </a:lnSpc>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[z]=[edp-8] </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8" name="组合 7">
            <a:extLst>
              <a:ext uri="{FF2B5EF4-FFF2-40B4-BE49-F238E27FC236}">
                <a16:creationId xmlns:a16="http://schemas.microsoft.com/office/drawing/2014/main" id="{A351BFE0-0663-40E6-A3C7-5AB359375FA9}"/>
              </a:ext>
            </a:extLst>
          </p:cNvPr>
          <p:cNvGrpSpPr/>
          <p:nvPr/>
        </p:nvGrpSpPr>
        <p:grpSpPr>
          <a:xfrm>
            <a:off x="596727" y="851918"/>
            <a:ext cx="4405808" cy="532159"/>
            <a:chOff x="1420106" y="1379432"/>
            <a:chExt cx="4405808" cy="532159"/>
          </a:xfrm>
          <a:effectLst>
            <a:outerShdw blurRad="50800" dist="38100" dir="2700000" algn="tl" rotWithShape="0">
              <a:prstClr val="black">
                <a:alpha val="20000"/>
              </a:prstClr>
            </a:outerShdw>
          </a:effectLst>
        </p:grpSpPr>
        <p:sp>
          <p:nvSpPr>
            <p:cNvPr id="9" name="Round Same Side Corner Rectangle 29">
              <a:extLst>
                <a:ext uri="{FF2B5EF4-FFF2-40B4-BE49-F238E27FC236}">
                  <a16:creationId xmlns:a16="http://schemas.microsoft.com/office/drawing/2014/main" id="{209FB386-93F2-488E-80EA-11D36AEC36A1}"/>
                </a:ext>
              </a:extLst>
            </p:cNvPr>
            <p:cNvSpPr/>
            <p:nvPr/>
          </p:nvSpPr>
          <p:spPr>
            <a:xfrm rot="5400000">
              <a:off x="2546407" y="850524"/>
              <a:ext cx="485559" cy="158997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1" name="Round Same Side Corner Rectangle 45">
              <a:extLst>
                <a:ext uri="{FF2B5EF4-FFF2-40B4-BE49-F238E27FC236}">
                  <a16:creationId xmlns:a16="http://schemas.microsoft.com/office/drawing/2014/main" id="{3872835D-DB95-460C-85F2-ECA1E6775FC3}"/>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2" name="Rectangle 62">
              <a:extLst>
                <a:ext uri="{FF2B5EF4-FFF2-40B4-BE49-F238E27FC236}">
                  <a16:creationId xmlns:a16="http://schemas.microsoft.com/office/drawing/2014/main" id="{A18D2D06-251B-480D-AE66-57483F153758}"/>
                </a:ext>
              </a:extLst>
            </p:cNvPr>
            <p:cNvSpPr/>
            <p:nvPr/>
          </p:nvSpPr>
          <p:spPr>
            <a:xfrm>
              <a:off x="1994199" y="1379432"/>
              <a:ext cx="383171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恢复状态</a:t>
              </a:r>
            </a:p>
          </p:txBody>
        </p:sp>
        <p:sp>
          <p:nvSpPr>
            <p:cNvPr id="13" name="Rectangle 62">
              <a:extLst>
                <a:ext uri="{FF2B5EF4-FFF2-40B4-BE49-F238E27FC236}">
                  <a16:creationId xmlns:a16="http://schemas.microsoft.com/office/drawing/2014/main" id="{D7EFBBEA-ABB5-4F25-8313-F5BBBDC4BD99}"/>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grpSp>
        <p:nvGrpSpPr>
          <p:cNvPr id="14" name="组合 13">
            <a:extLst>
              <a:ext uri="{FF2B5EF4-FFF2-40B4-BE49-F238E27FC236}">
                <a16:creationId xmlns:a16="http://schemas.microsoft.com/office/drawing/2014/main" id="{2A502AFE-2E5B-480D-BC81-CC61AAB07728}"/>
              </a:ext>
            </a:extLst>
          </p:cNvPr>
          <p:cNvGrpSpPr/>
          <p:nvPr/>
        </p:nvGrpSpPr>
        <p:grpSpPr>
          <a:xfrm>
            <a:off x="1053012" y="1601278"/>
            <a:ext cx="10500702" cy="4756154"/>
            <a:chOff x="1263230" y="1989440"/>
            <a:chExt cx="10782038" cy="3185556"/>
          </a:xfrm>
        </p:grpSpPr>
        <p:sp>
          <p:nvSpPr>
            <p:cNvPr id="15" name="矩形: 圆角 14">
              <a:extLst>
                <a:ext uri="{FF2B5EF4-FFF2-40B4-BE49-F238E27FC236}">
                  <a16:creationId xmlns:a16="http://schemas.microsoft.com/office/drawing/2014/main" id="{046B3441-6CAC-4363-B346-39AC16193415}"/>
                </a:ext>
              </a:extLst>
            </p:cNvPr>
            <p:cNvSpPr/>
            <p:nvPr/>
          </p:nvSpPr>
          <p:spPr>
            <a:xfrm>
              <a:off x="1263230" y="1989440"/>
              <a:ext cx="10782038" cy="3185556"/>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矩形 15">
              <a:extLst>
                <a:ext uri="{FF2B5EF4-FFF2-40B4-BE49-F238E27FC236}">
                  <a16:creationId xmlns:a16="http://schemas.microsoft.com/office/drawing/2014/main" id="{7C1467E1-4EA3-40CE-B7EF-12FF2F5A1F86}"/>
                </a:ext>
              </a:extLst>
            </p:cNvPr>
            <p:cNvSpPr/>
            <p:nvPr/>
          </p:nvSpPr>
          <p:spPr>
            <a:xfrm>
              <a:off x="1895321" y="2106406"/>
              <a:ext cx="9505056" cy="2986428"/>
            </a:xfrm>
            <a:prstGeom prst="rect">
              <a:avLst/>
            </a:prstGeom>
          </p:spPr>
          <p:txBody>
            <a:bodyPr wrap="square">
              <a:spAutoFit/>
            </a:bodyPr>
            <a:lstStyle/>
            <a:p>
              <a:pPr algn="just">
                <a:lnSpc>
                  <a:spcPct val="150000"/>
                </a:lnSpc>
                <a:spcBef>
                  <a:spcPts val="0"/>
                </a:spcBef>
                <a:spcAft>
                  <a:spcPts val="0"/>
                </a:spcAft>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函数调用完毕，而函数的返回值将存储在</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寄存器中。</a:t>
              </a:r>
            </a:p>
            <a:p>
              <a:pPr algn="just">
                <a:lnSpc>
                  <a:spcPct val="150000"/>
                </a:lnSpc>
                <a:spcBef>
                  <a:spcPts val="0"/>
                </a:spcBef>
                <a:spcAft>
                  <a:spcPts val="0"/>
                </a:spcAft>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之后，函数调用完毕后，将恢复栈状态到</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main</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函数：</a:t>
              </a:r>
            </a:p>
            <a:p>
              <a:pPr algn="just">
                <a:lnSpc>
                  <a:spcPct val="150000"/>
                </a:lnSpc>
                <a:spcBef>
                  <a:spcPts val="0"/>
                </a:spcBef>
                <a:spcAft>
                  <a:spcPts val="0"/>
                </a:spcAft>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004113D1  pop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edi</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；恢复寄存器值</a:t>
              </a:r>
            </a:p>
            <a:p>
              <a:pPr algn="just">
                <a:lnSpc>
                  <a:spcPct val="150000"/>
                </a:lnSpc>
                <a:spcBef>
                  <a:spcPts val="0"/>
                </a:spcBef>
                <a:spcAft>
                  <a:spcPts val="0"/>
                </a:spcAft>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004113D2  pop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esi</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；恢复寄存器值</a:t>
              </a:r>
            </a:p>
            <a:p>
              <a:pPr algn="just">
                <a:lnSpc>
                  <a:spcPct val="150000"/>
                </a:lnSpc>
                <a:spcBef>
                  <a:spcPts val="0"/>
                </a:spcBef>
                <a:spcAft>
                  <a:spcPts val="0"/>
                </a:spcAft>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004113D3  pop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ebx</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；恢复寄存器值</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a:t>
              </a:r>
            </a:p>
            <a:p>
              <a:pPr algn="just">
                <a:lnSpc>
                  <a:spcPct val="150000"/>
                </a:lnSpc>
                <a:spcBef>
                  <a:spcPts val="0"/>
                </a:spcBef>
                <a:spcAft>
                  <a:spcPts val="0"/>
                </a:spcAft>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004113D4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mov</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esp,ebp</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；恢复寄存器值</a:t>
              </a:r>
            </a:p>
            <a:p>
              <a:pPr algn="just">
                <a:lnSpc>
                  <a:spcPct val="150000"/>
                </a:lnSpc>
                <a:spcBef>
                  <a:spcPts val="0"/>
                </a:spcBef>
                <a:spcAft>
                  <a:spcPts val="0"/>
                </a:spcAft>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004113D6  pop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ebp</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；恢复寄存器值</a:t>
              </a:r>
            </a:p>
            <a:p>
              <a:pPr algn="just">
                <a:lnSpc>
                  <a:spcPct val="150000"/>
                </a:lnSpc>
                <a:spcBef>
                  <a:spcPts val="0"/>
                </a:spcBef>
                <a:spcAft>
                  <a:spcPts val="0"/>
                </a:spcAft>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004113D7  ret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；根据返回地址恢复</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EIP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值，相当于</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pop EIP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17" name="图片 16">
            <a:extLst>
              <a:ext uri="{FF2B5EF4-FFF2-40B4-BE49-F238E27FC236}">
                <a16:creationId xmlns:a16="http://schemas.microsoft.com/office/drawing/2014/main" id="{2B44C7A9-7564-4660-9C21-C950690E14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3648" y="4302463"/>
            <a:ext cx="2520132" cy="2520132"/>
          </a:xfrm>
          <a:prstGeom prst="rect">
            <a:avLst/>
          </a:prstGeom>
        </p:spPr>
      </p:pic>
    </p:spTree>
    <p:extLst>
      <p:ext uri="{BB962C8B-B14F-4D97-AF65-F5344CB8AC3E}">
        <p14:creationId xmlns:p14="http://schemas.microsoft.com/office/powerpoint/2010/main" val="3724425240"/>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par>
                          <p:cTn id="15" fill="hold">
                            <p:stCondLst>
                              <p:cond delay="1000"/>
                            </p:stCondLst>
                            <p:childTnLst>
                              <p:par>
                                <p:cTn id="16" presetID="2" presetClass="entr" presetSubtype="2" decel="60000"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1+#ppt_w/2"/>
                                          </p:val>
                                        </p:tav>
                                        <p:tav tm="100000">
                                          <p:val>
                                            <p:strVal val="#ppt_x"/>
                                          </p:val>
                                        </p:tav>
                                      </p:tavLst>
                                    </p:anim>
                                    <p:anim calcmode="lin" valueType="num">
                                      <p:cBhvr additive="base">
                                        <p:cTn id="19"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a:extLst>
              <a:ext uri="{FF2B5EF4-FFF2-40B4-BE49-F238E27FC236}">
                <a16:creationId xmlns:a16="http://schemas.microsoft.com/office/drawing/2014/main" id="{32D22E5B-5AD1-4820-A82C-A90AB4875C0E}"/>
              </a:ext>
            </a:extLst>
          </p:cNvPr>
          <p:cNvSpPr txBox="1"/>
          <p:nvPr/>
        </p:nvSpPr>
        <p:spPr>
          <a:xfrm>
            <a:off x="1127375" y="1484999"/>
            <a:ext cx="11062640" cy="5170855"/>
          </a:xfrm>
          <a:prstGeom prst="rect">
            <a:avLst/>
          </a:prstGeom>
          <a:noFill/>
        </p:spPr>
        <p:txBody>
          <a:bodyPr wrap="square" lIns="86376" tIns="43188" rIns="86376" bIns="43188" rtlCol="0">
            <a:spAutoFit/>
          </a:bodyPr>
          <a:lstStyle/>
          <a:p>
            <a:pPr algn="just">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指令的寻址方式有以下两种。</a:t>
            </a:r>
          </a:p>
          <a:p>
            <a:pPr algn="just">
              <a:lnSpc>
                <a:spcPct val="15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顺序寻址方式。</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由于指令地址在内存中按顺序安排，当执行一段程序时，通常是一条指令接一条指令地顺序进行。也就是说，从存储器取出第</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条指令，然后执行这条指令；接着从存储器取出第</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条指令，再执行第二条指令；接着再取出第</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条指令。这种程序顺序执行的过程，称为指令的顺序寻址方式。</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0" name="组合 9">
            <a:extLst>
              <a:ext uri="{FF2B5EF4-FFF2-40B4-BE49-F238E27FC236}">
                <a16:creationId xmlns:a16="http://schemas.microsoft.com/office/drawing/2014/main" id="{EC54DA96-D15D-40CA-984F-CDABF7F9591E}"/>
              </a:ext>
            </a:extLst>
          </p:cNvPr>
          <p:cNvGrpSpPr/>
          <p:nvPr/>
        </p:nvGrpSpPr>
        <p:grpSpPr>
          <a:xfrm>
            <a:off x="4616798" y="837929"/>
            <a:ext cx="3625157" cy="474140"/>
            <a:chOff x="5202512" y="837929"/>
            <a:chExt cx="2453727" cy="474140"/>
          </a:xfrm>
        </p:grpSpPr>
        <p:cxnSp>
          <p:nvCxnSpPr>
            <p:cNvPr id="11" name="íślíḋè-Straight Connector 13">
              <a:extLst>
                <a:ext uri="{FF2B5EF4-FFF2-40B4-BE49-F238E27FC236}">
                  <a16:creationId xmlns:a16="http://schemas.microsoft.com/office/drawing/2014/main" id="{FF2902DB-8F5A-4B7E-B3C6-1424089D5FEE}"/>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3D40809D-B342-46D4-96D8-9BA8A2A20FEF}"/>
                </a:ext>
              </a:extLst>
            </p:cNvPr>
            <p:cNvSpPr/>
            <p:nvPr/>
          </p:nvSpPr>
          <p:spPr>
            <a:xfrm>
              <a:off x="5950234" y="837929"/>
              <a:ext cx="958281"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指令寻址</a:t>
              </a:r>
            </a:p>
          </p:txBody>
        </p:sp>
      </p:grpSp>
    </p:spTree>
    <p:extLst>
      <p:ext uri="{BB962C8B-B14F-4D97-AF65-F5344CB8AC3E}">
        <p14:creationId xmlns:p14="http://schemas.microsoft.com/office/powerpoint/2010/main" val="1579291725"/>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a:extLst>
              <a:ext uri="{FF2B5EF4-FFF2-40B4-BE49-F238E27FC236}">
                <a16:creationId xmlns:a16="http://schemas.microsoft.com/office/drawing/2014/main" id="{32D22E5B-5AD1-4820-A82C-A90AB4875C0E}"/>
              </a:ext>
            </a:extLst>
          </p:cNvPr>
          <p:cNvSpPr txBox="1"/>
          <p:nvPr/>
        </p:nvSpPr>
        <p:spPr>
          <a:xfrm>
            <a:off x="1127375" y="1484999"/>
            <a:ext cx="11206656" cy="4519202"/>
          </a:xfrm>
          <a:prstGeom prst="rect">
            <a:avLst/>
          </a:prstGeom>
          <a:noFill/>
        </p:spPr>
        <p:txBody>
          <a:bodyPr wrap="square" lIns="86376" tIns="43188" rIns="86376" bIns="43188" rtlCol="0">
            <a:spAutoFit/>
          </a:bodyPr>
          <a:lstStyle/>
          <a:p>
            <a:pPr algn="just">
              <a:lnSpc>
                <a:spcPct val="15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通常，需要使用指令计数器来完成顺序指令寻址。指令计数器是计算机处理器中的一个包含当前正在执行指令地址的寄存器，在</a:t>
            </a:r>
            <a:r>
              <a:rPr lang="en-US" altLang="zh-CN" sz="3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X86</a:t>
            </a:r>
            <a:r>
              <a:rPr lang="zh-CN" altLang="en-US" sz="3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架构</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中称为指令指针</a:t>
            </a: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IP</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Instruction Pointer</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）寄存器，在</a:t>
            </a:r>
            <a:r>
              <a:rPr lang="en-US" altLang="zh-CN" sz="3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ARM</a:t>
            </a:r>
            <a:r>
              <a:rPr lang="zh-CN" altLang="en-US" sz="3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或</a:t>
            </a:r>
            <a:r>
              <a:rPr lang="en-US" altLang="zh-CN" sz="3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C51</a:t>
            </a:r>
            <a:r>
              <a:rPr lang="zh-CN" altLang="en-US" sz="3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架构</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中也称为程序计数器（</a:t>
            </a: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每执行完一条指令时，指令计数器中的地址或自动加</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或由转移指针给出下一条指令的地址。</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8" name="组合 7">
            <a:extLst>
              <a:ext uri="{FF2B5EF4-FFF2-40B4-BE49-F238E27FC236}">
                <a16:creationId xmlns:a16="http://schemas.microsoft.com/office/drawing/2014/main" id="{E9F1650C-C07A-4FAE-9EEA-07C0FB68D45B}"/>
              </a:ext>
            </a:extLst>
          </p:cNvPr>
          <p:cNvGrpSpPr/>
          <p:nvPr/>
        </p:nvGrpSpPr>
        <p:grpSpPr>
          <a:xfrm>
            <a:off x="4616798" y="837929"/>
            <a:ext cx="3625157" cy="474140"/>
            <a:chOff x="5202512" y="837929"/>
            <a:chExt cx="2453727" cy="474140"/>
          </a:xfrm>
        </p:grpSpPr>
        <p:cxnSp>
          <p:nvCxnSpPr>
            <p:cNvPr id="9" name="íślíḋè-Straight Connector 13">
              <a:extLst>
                <a:ext uri="{FF2B5EF4-FFF2-40B4-BE49-F238E27FC236}">
                  <a16:creationId xmlns:a16="http://schemas.microsoft.com/office/drawing/2014/main" id="{396A7C04-CA78-4BB8-94B7-1726D3067C2D}"/>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EFC924B1-90B4-495A-AEB6-789D1B071E64}"/>
                </a:ext>
              </a:extLst>
            </p:cNvPr>
            <p:cNvSpPr/>
            <p:nvPr/>
          </p:nvSpPr>
          <p:spPr>
            <a:xfrm>
              <a:off x="5950235" y="837929"/>
              <a:ext cx="958281"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指令寻址</a:t>
              </a:r>
            </a:p>
          </p:txBody>
        </p:sp>
      </p:grpSp>
    </p:spTree>
    <p:extLst>
      <p:ext uri="{BB962C8B-B14F-4D97-AF65-F5344CB8AC3E}">
        <p14:creationId xmlns:p14="http://schemas.microsoft.com/office/powerpoint/2010/main" val="3781366364"/>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a:extLst>
              <a:ext uri="{FF2B5EF4-FFF2-40B4-BE49-F238E27FC236}">
                <a16:creationId xmlns:a16="http://schemas.microsoft.com/office/drawing/2014/main" id="{32D22E5B-5AD1-4820-A82C-A90AB4875C0E}"/>
              </a:ext>
            </a:extLst>
          </p:cNvPr>
          <p:cNvSpPr txBox="1"/>
          <p:nvPr/>
        </p:nvSpPr>
        <p:spPr>
          <a:xfrm>
            <a:off x="956767" y="1383076"/>
            <a:ext cx="11378249" cy="5011645"/>
          </a:xfrm>
          <a:prstGeom prst="rect">
            <a:avLst/>
          </a:prstGeom>
          <a:noFill/>
        </p:spPr>
        <p:txBody>
          <a:bodyPr wrap="square" lIns="86376" tIns="43188" rIns="86376" bIns="43188" rtlCol="0">
            <a:spAutoFit/>
          </a:bodyPr>
          <a:lstStyle/>
          <a:p>
            <a:pPr algn="just"/>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跳跃寻址方式。</a:t>
            </a:r>
            <a:r>
              <a:rPr lang="zh-CN" altLang="en-US" sz="3200"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当程序转移执行的顺序时，指令的寻址就采取跳跃寻址方式</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所谓跳跃，是指下条指令的地址码不是由程序计数器给出，而是由本条指令给出</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。注意，</a:t>
            </a:r>
            <a:r>
              <a:rPr lang="zh-CN" altLang="en-US" sz="3200"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程序跳跃后，按新的指令地址开始顺序执行</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。因此，程序计数器的内容也必须相应改变，以便及时跟踪新的指令地址。</a:t>
            </a:r>
          </a:p>
          <a:p>
            <a:pPr algn="just"/>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采用指令跳跃寻址方式，可以实现程序转移或构成循环程序，从而能缩短程序长度，或将某些程序作为公共程序引用。指令系统中的各种条件转移或无条件转移指令，就是为了实现指令的跳跃寻址而设置的。</a:t>
            </a:r>
            <a:r>
              <a:rPr lang="zh-CN" altLang="en-US" sz="3200"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注意跳跃的结果是当前指令修改</a:t>
            </a:r>
            <a:r>
              <a:rPr lang="en-US" altLang="zh-CN" sz="3200"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3200"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程序计数器的值，所以下一条指令仍是通过程序计数器</a:t>
            </a:r>
            <a:r>
              <a:rPr lang="en-US" altLang="zh-CN" sz="3200"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3200"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给出</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p>
        </p:txBody>
      </p:sp>
      <p:grpSp>
        <p:nvGrpSpPr>
          <p:cNvPr id="8" name="组合 7">
            <a:extLst>
              <a:ext uri="{FF2B5EF4-FFF2-40B4-BE49-F238E27FC236}">
                <a16:creationId xmlns:a16="http://schemas.microsoft.com/office/drawing/2014/main" id="{D2FCB6D6-744D-493C-8615-BF4D75B92314}"/>
              </a:ext>
            </a:extLst>
          </p:cNvPr>
          <p:cNvGrpSpPr/>
          <p:nvPr/>
        </p:nvGrpSpPr>
        <p:grpSpPr>
          <a:xfrm>
            <a:off x="4616798" y="837929"/>
            <a:ext cx="3625157" cy="474140"/>
            <a:chOff x="5202512" y="837929"/>
            <a:chExt cx="2453727" cy="474140"/>
          </a:xfrm>
        </p:grpSpPr>
        <p:cxnSp>
          <p:nvCxnSpPr>
            <p:cNvPr id="9" name="íślíḋè-Straight Connector 13">
              <a:extLst>
                <a:ext uri="{FF2B5EF4-FFF2-40B4-BE49-F238E27FC236}">
                  <a16:creationId xmlns:a16="http://schemas.microsoft.com/office/drawing/2014/main" id="{3F57A1DB-B79D-4476-BAAB-77F9A8FDEBA8}"/>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890E365F-BEB9-4D90-8A39-064AA9B44D63}"/>
                </a:ext>
              </a:extLst>
            </p:cNvPr>
            <p:cNvSpPr/>
            <p:nvPr/>
          </p:nvSpPr>
          <p:spPr>
            <a:xfrm>
              <a:off x="5950235" y="837929"/>
              <a:ext cx="958281"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指令寻址</a:t>
              </a:r>
            </a:p>
          </p:txBody>
        </p:sp>
      </p:grpSp>
    </p:spTree>
    <p:extLst>
      <p:ext uri="{BB962C8B-B14F-4D97-AF65-F5344CB8AC3E}">
        <p14:creationId xmlns:p14="http://schemas.microsoft.com/office/powerpoint/2010/main" val="2440903552"/>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a:extLst>
              <a:ext uri="{FF2B5EF4-FFF2-40B4-BE49-F238E27FC236}">
                <a16:creationId xmlns:a16="http://schemas.microsoft.com/office/drawing/2014/main" id="{32D22E5B-5AD1-4820-A82C-A90AB4875C0E}"/>
              </a:ext>
            </a:extLst>
          </p:cNvPr>
          <p:cNvSpPr txBox="1"/>
          <p:nvPr/>
        </p:nvSpPr>
        <p:spPr>
          <a:xfrm>
            <a:off x="1164578" y="3552100"/>
            <a:ext cx="10859654" cy="2216200"/>
          </a:xfrm>
          <a:prstGeom prst="rect">
            <a:avLst/>
          </a:prstGeom>
          <a:noFill/>
        </p:spPr>
        <p:txBody>
          <a:bodyPr wrap="square" lIns="86376" tIns="43188" rIns="86376" bIns="43188" rtlCol="0">
            <a:spAutoFit/>
          </a:bodyPr>
          <a:lstStyle/>
          <a:p>
            <a:pPr algn="ct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为了便于解释，使用汇编语言</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MOV</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指令，其用法为</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5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MOV </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目的操作数</a:t>
            </a: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源操作数</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5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表示将一个数据从源地址传送到目标地址。</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3" name="组合 12">
            <a:extLst>
              <a:ext uri="{FF2B5EF4-FFF2-40B4-BE49-F238E27FC236}">
                <a16:creationId xmlns:a16="http://schemas.microsoft.com/office/drawing/2014/main" id="{043A0A90-11F0-448D-824D-A974CB241F21}"/>
              </a:ext>
            </a:extLst>
          </p:cNvPr>
          <p:cNvGrpSpPr/>
          <p:nvPr/>
        </p:nvGrpSpPr>
        <p:grpSpPr>
          <a:xfrm>
            <a:off x="4616796" y="674392"/>
            <a:ext cx="3625157" cy="474140"/>
            <a:chOff x="5202512" y="837929"/>
            <a:chExt cx="2453727" cy="474140"/>
          </a:xfrm>
        </p:grpSpPr>
        <p:cxnSp>
          <p:nvCxnSpPr>
            <p:cNvPr id="14" name="íślíḋè-Straight Connector 13">
              <a:extLst>
                <a:ext uri="{FF2B5EF4-FFF2-40B4-BE49-F238E27FC236}">
                  <a16:creationId xmlns:a16="http://schemas.microsoft.com/office/drawing/2014/main" id="{AE285282-A5A5-4F4F-B294-2EA0DFD0A374}"/>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6F6F61C7-779B-4CAC-BA69-2FFFF9F6B9C5}"/>
                </a:ext>
              </a:extLst>
            </p:cNvPr>
            <p:cNvSpPr/>
            <p:nvPr/>
          </p:nvSpPr>
          <p:spPr>
            <a:xfrm>
              <a:off x="5846074" y="837929"/>
              <a:ext cx="1166604"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操作数寻址</a:t>
              </a:r>
            </a:p>
          </p:txBody>
        </p:sp>
      </p:grpSp>
      <p:sp>
        <p:nvSpPr>
          <p:cNvPr id="2" name="矩形 1">
            <a:extLst>
              <a:ext uri="{FF2B5EF4-FFF2-40B4-BE49-F238E27FC236}">
                <a16:creationId xmlns:a16="http://schemas.microsoft.com/office/drawing/2014/main" id="{AB3A9663-BDF9-4A46-BB19-D219CB61F0BF}"/>
              </a:ext>
            </a:extLst>
          </p:cNvPr>
          <p:cNvSpPr/>
          <p:nvPr/>
        </p:nvSpPr>
        <p:spPr>
          <a:xfrm>
            <a:off x="1145181" y="1567074"/>
            <a:ext cx="10859654" cy="1569660"/>
          </a:xfrm>
          <a:prstGeom prst="rect">
            <a:avLst/>
          </a:prstGeom>
        </p:spPr>
        <p:txBody>
          <a:bodyPr wrap="square">
            <a:spAutoFit/>
          </a:bodyPr>
          <a:lstStyle/>
          <a:p>
            <a:r>
              <a:rPr lang="zh-CN"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形成操作数的有效地址的方法称为操作数的寻址方式</a:t>
            </a:r>
            <a:r>
              <a:rPr lang="zh-CN"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。由于大型机、小型机、微型机和单片机结构不同，从而形成了各种不同的操作数寻址方式。</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46109135"/>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5CB9C974-CEF0-434A-A39C-1B41FFE36398}"/>
              </a:ext>
            </a:extLst>
          </p:cNvPr>
          <p:cNvGrpSpPr/>
          <p:nvPr/>
        </p:nvGrpSpPr>
        <p:grpSpPr>
          <a:xfrm>
            <a:off x="1035183" y="1816125"/>
            <a:ext cx="2232248" cy="508861"/>
            <a:chOff x="1420106" y="1402730"/>
            <a:chExt cx="2232248" cy="508861"/>
          </a:xfrm>
          <a:effectLst>
            <a:outerShdw blurRad="50800" dist="38100" dir="2700000" algn="tl" rotWithShape="0">
              <a:prstClr val="black">
                <a:alpha val="20000"/>
              </a:prstClr>
            </a:outerShdw>
          </a:effectLst>
        </p:grpSpPr>
        <p:sp>
          <p:nvSpPr>
            <p:cNvPr id="27" name="Round Same Side Corner Rectangle 29">
              <a:extLst>
                <a:ext uri="{FF2B5EF4-FFF2-40B4-BE49-F238E27FC236}">
                  <a16:creationId xmlns:a16="http://schemas.microsoft.com/office/drawing/2014/main" id="{97BAEAD3-EB28-479C-977F-E935D2C8C7F0}"/>
                </a:ext>
              </a:extLst>
            </p:cNvPr>
            <p:cNvSpPr/>
            <p:nvPr/>
          </p:nvSpPr>
          <p:spPr>
            <a:xfrm rot="5400000">
              <a:off x="2571249" y="825682"/>
              <a:ext cx="504055" cy="1658153"/>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8" name="Round Same Side Corner Rectangle 45">
              <a:extLst>
                <a:ext uri="{FF2B5EF4-FFF2-40B4-BE49-F238E27FC236}">
                  <a16:creationId xmlns:a16="http://schemas.microsoft.com/office/drawing/2014/main" id="{7AC6CF00-488F-490B-9117-2DCC66AE344C}"/>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9" name="Rectangle 62">
              <a:extLst>
                <a:ext uri="{FF2B5EF4-FFF2-40B4-BE49-F238E27FC236}">
                  <a16:creationId xmlns:a16="http://schemas.microsoft.com/office/drawing/2014/main" id="{4348F7C5-83C1-40E0-BCBA-AB7201264D1A}"/>
                </a:ext>
              </a:extLst>
            </p:cNvPr>
            <p:cNvSpPr/>
            <p:nvPr/>
          </p:nvSpPr>
          <p:spPr>
            <a:xfrm>
              <a:off x="2053958" y="1402731"/>
              <a:ext cx="1598396"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立即寻址</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0" name="Rectangle 62">
              <a:extLst>
                <a:ext uri="{FF2B5EF4-FFF2-40B4-BE49-F238E27FC236}">
                  <a16:creationId xmlns:a16="http://schemas.microsoft.com/office/drawing/2014/main" id="{309777E7-690C-46EE-A251-9C27740CCFA8}"/>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31" name="文本框 30">
            <a:extLst>
              <a:ext uri="{FF2B5EF4-FFF2-40B4-BE49-F238E27FC236}">
                <a16:creationId xmlns:a16="http://schemas.microsoft.com/office/drawing/2014/main" id="{32D22E5B-5AD1-4820-A82C-A90AB4875C0E}"/>
              </a:ext>
            </a:extLst>
          </p:cNvPr>
          <p:cNvSpPr txBox="1"/>
          <p:nvPr/>
        </p:nvSpPr>
        <p:spPr>
          <a:xfrm>
            <a:off x="1102719" y="2505156"/>
            <a:ext cx="10859654" cy="2056990"/>
          </a:xfrm>
          <a:prstGeom prst="rect">
            <a:avLst/>
          </a:prstGeom>
          <a:noFill/>
        </p:spPr>
        <p:txBody>
          <a:bodyPr wrap="square" lIns="86376" tIns="43188" rIns="86376" bIns="43188" rtlCol="0">
            <a:spAutoFit/>
          </a:bodyPr>
          <a:lstStyle/>
          <a:p>
            <a:pPr algn="just"/>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指令的地址字段给出的不是操作数的地址，而是操作数本身，这种寻址方式称为立即寻址</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。立即寻址方式的特点是指令执行时间很短，因为它不需要访问内存取数，从而节省了访问内存的时间。</a:t>
            </a:r>
          </a:p>
        </p:txBody>
      </p:sp>
      <p:sp>
        <p:nvSpPr>
          <p:cNvPr id="32" name="íṡľíḍè-Rectangle 17">
            <a:extLst>
              <a:ext uri="{FF2B5EF4-FFF2-40B4-BE49-F238E27FC236}">
                <a16:creationId xmlns:a16="http://schemas.microsoft.com/office/drawing/2014/main" id="{DC8E08DB-4D7B-4035-9A55-69EE9D7C01D8}"/>
              </a:ext>
            </a:extLst>
          </p:cNvPr>
          <p:cNvSpPr/>
          <p:nvPr/>
        </p:nvSpPr>
        <p:spPr>
          <a:xfrm>
            <a:off x="3281886" y="4770730"/>
            <a:ext cx="4571428" cy="825188"/>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200" b="1" kern="0" dirty="0">
                <a:solidFill>
                  <a:prstClr val="white"/>
                </a:solidFill>
                <a:latin typeface="Arial"/>
                <a:ea typeface="微软雅黑"/>
              </a:rPr>
              <a:t>如：</a:t>
            </a:r>
            <a:r>
              <a:rPr lang="en-US" altLang="zh-CN" sz="32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MOV CL, 05H</a:t>
            </a:r>
            <a:r>
              <a:rPr lang="zh-CN" altLang="en-US" sz="32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 </a:t>
            </a:r>
            <a:endParaRPr kumimoji="0" sz="32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254E580E-A3DD-420E-A2FF-EDF2EE5A4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3591" y="4437480"/>
            <a:ext cx="3791252" cy="2316876"/>
          </a:xfrm>
          <a:prstGeom prst="rect">
            <a:avLst/>
          </a:prstGeom>
        </p:spPr>
      </p:pic>
      <p:grpSp>
        <p:nvGrpSpPr>
          <p:cNvPr id="13" name="组合 12">
            <a:extLst>
              <a:ext uri="{FF2B5EF4-FFF2-40B4-BE49-F238E27FC236}">
                <a16:creationId xmlns:a16="http://schemas.microsoft.com/office/drawing/2014/main" id="{043A0A90-11F0-448D-824D-A974CB241F21}"/>
              </a:ext>
            </a:extLst>
          </p:cNvPr>
          <p:cNvGrpSpPr/>
          <p:nvPr/>
        </p:nvGrpSpPr>
        <p:grpSpPr>
          <a:xfrm>
            <a:off x="4616796" y="674392"/>
            <a:ext cx="3625157" cy="474140"/>
            <a:chOff x="5202512" y="837929"/>
            <a:chExt cx="2453727" cy="474140"/>
          </a:xfrm>
        </p:grpSpPr>
        <p:cxnSp>
          <p:nvCxnSpPr>
            <p:cNvPr id="14" name="íślíḋè-Straight Connector 13">
              <a:extLst>
                <a:ext uri="{FF2B5EF4-FFF2-40B4-BE49-F238E27FC236}">
                  <a16:creationId xmlns:a16="http://schemas.microsoft.com/office/drawing/2014/main" id="{AE285282-A5A5-4F4F-B294-2EA0DFD0A374}"/>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6F6F61C7-779B-4CAC-BA69-2FFFF9F6B9C5}"/>
                </a:ext>
              </a:extLst>
            </p:cNvPr>
            <p:cNvSpPr/>
            <p:nvPr/>
          </p:nvSpPr>
          <p:spPr>
            <a:xfrm>
              <a:off x="5846074" y="837929"/>
              <a:ext cx="1166604"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操作数寻址</a:t>
              </a:r>
            </a:p>
          </p:txBody>
        </p:sp>
      </p:grpSp>
      <p:sp>
        <p:nvSpPr>
          <p:cNvPr id="3" name="矩形 2">
            <a:extLst>
              <a:ext uri="{FF2B5EF4-FFF2-40B4-BE49-F238E27FC236}">
                <a16:creationId xmlns:a16="http://schemas.microsoft.com/office/drawing/2014/main" id="{2B0F46CD-0BC4-4481-A07B-D133B94D3DB1}"/>
              </a:ext>
            </a:extLst>
          </p:cNvPr>
          <p:cNvSpPr/>
          <p:nvPr/>
        </p:nvSpPr>
        <p:spPr>
          <a:xfrm>
            <a:off x="2972991" y="5918769"/>
            <a:ext cx="5766322" cy="461665"/>
          </a:xfrm>
          <a:prstGeom prst="rect">
            <a:avLst/>
          </a:prstGeom>
        </p:spPr>
        <p:txBody>
          <a:bodyPr wrap="none">
            <a:spAutoFit/>
          </a:bodyPr>
          <a:lstStyle/>
          <a:p>
            <a:r>
              <a:rPr lang="zh-CN"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表示将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05H</a:t>
            </a:r>
            <a:r>
              <a:rPr lang="zh-CN"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这个数值存储到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CL</a:t>
            </a:r>
            <a:r>
              <a:rPr lang="zh-CN"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寄存器中。</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183527308"/>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p:tgtEl>
                                          <p:spTgt spid="26"/>
                                        </p:tgtEl>
                                        <p:attrNameLst>
                                          <p:attrName>ppt_x</p:attrName>
                                        </p:attrNameLst>
                                      </p:cBhvr>
                                      <p:tavLst>
                                        <p:tav tm="0">
                                          <p:val>
                                            <p:strVal val="#ppt_x-#ppt_w*1.125000"/>
                                          </p:val>
                                        </p:tav>
                                        <p:tav tm="100000">
                                          <p:val>
                                            <p:strVal val="#ppt_x"/>
                                          </p:val>
                                        </p:tav>
                                      </p:tavLst>
                                    </p:anim>
                                    <p:animEffect transition="in" filter="wipe(right)">
                                      <p:cBhvr>
                                        <p:cTn id="12" dur="500"/>
                                        <p:tgtEl>
                                          <p:spTgt spid="2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par>
                          <p:cTn id="17" fill="hold">
                            <p:stCondLst>
                              <p:cond delay="1500"/>
                            </p:stCondLst>
                            <p:childTnLst>
                              <p:par>
                                <p:cTn id="18" presetID="2" presetClass="entr" presetSubtype="8" decel="60000"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additive="base">
                                        <p:cTn id="20" dur="500" fill="hold"/>
                                        <p:tgtEl>
                                          <p:spTgt spid="32"/>
                                        </p:tgtEl>
                                        <p:attrNameLst>
                                          <p:attrName>ppt_x</p:attrName>
                                        </p:attrNameLst>
                                      </p:cBhvr>
                                      <p:tavLst>
                                        <p:tav tm="0">
                                          <p:val>
                                            <p:strVal val="0-#ppt_w/2"/>
                                          </p:val>
                                        </p:tav>
                                        <p:tav tm="100000">
                                          <p:val>
                                            <p:strVal val="#ppt_x"/>
                                          </p:val>
                                        </p:tav>
                                      </p:tavLst>
                                    </p:anim>
                                    <p:anim calcmode="lin" valueType="num">
                                      <p:cBhvr additive="base">
                                        <p:cTn id="21" dur="500" fill="hold"/>
                                        <p:tgtEl>
                                          <p:spTgt spid="32"/>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linds(horizontal)">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animBg="1"/>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2934</Words>
  <Application>Microsoft Office PowerPoint</Application>
  <PresentationFormat>自定义</PresentationFormat>
  <Paragraphs>340</Paragraphs>
  <Slides>40</Slides>
  <Notes>38</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48" baseType="lpstr">
      <vt:lpstr>微软雅黑</vt:lpstr>
      <vt:lpstr>Arial</vt:lpstr>
      <vt:lpstr>Calibri</vt:lpstr>
      <vt:lpstr>Calibri Light</vt:lpstr>
      <vt:lpstr>Times New Roman</vt:lpstr>
      <vt:lpstr>Wingdings</vt:lpstr>
      <vt:lpstr>Office Theme</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
  <cp:revision>1</cp:revision>
  <dcterms:created xsi:type="dcterms:W3CDTF">2017-02-21T13:09:17Z</dcterms:created>
  <dcterms:modified xsi:type="dcterms:W3CDTF">2022-02-09T10:50:56Z</dcterms:modified>
</cp:coreProperties>
</file>