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39"/>
  </p:notesMasterIdLst>
  <p:handoutMasterIdLst>
    <p:handoutMasterId r:id="rId40"/>
  </p:handoutMasterIdLst>
  <p:sldIdLst>
    <p:sldId id="9228" r:id="rId2"/>
    <p:sldId id="9318" r:id="rId3"/>
    <p:sldId id="9244" r:id="rId4"/>
    <p:sldId id="9239" r:id="rId5"/>
    <p:sldId id="9246" r:id="rId6"/>
    <p:sldId id="9241" r:id="rId7"/>
    <p:sldId id="9394" r:id="rId8"/>
    <p:sldId id="9395" r:id="rId9"/>
    <p:sldId id="9423" r:id="rId10"/>
    <p:sldId id="9226" r:id="rId11"/>
    <p:sldId id="9393" r:id="rId12"/>
    <p:sldId id="9219" r:id="rId13"/>
    <p:sldId id="9410" r:id="rId14"/>
    <p:sldId id="9411" r:id="rId15"/>
    <p:sldId id="9396" r:id="rId16"/>
    <p:sldId id="9398" r:id="rId17"/>
    <p:sldId id="9220" r:id="rId18"/>
    <p:sldId id="9231" r:id="rId19"/>
    <p:sldId id="9218" r:id="rId20"/>
    <p:sldId id="9240" r:id="rId21"/>
    <p:sldId id="9402" r:id="rId22"/>
    <p:sldId id="9403" r:id="rId23"/>
    <p:sldId id="9404" r:id="rId24"/>
    <p:sldId id="9405" r:id="rId25"/>
    <p:sldId id="9406" r:id="rId26"/>
    <p:sldId id="9407" r:id="rId27"/>
    <p:sldId id="9408" r:id="rId28"/>
    <p:sldId id="9409" r:id="rId29"/>
    <p:sldId id="9414" r:id="rId30"/>
    <p:sldId id="9415" r:id="rId31"/>
    <p:sldId id="9416" r:id="rId32"/>
    <p:sldId id="9417" r:id="rId33"/>
    <p:sldId id="9418" r:id="rId34"/>
    <p:sldId id="9419" r:id="rId35"/>
    <p:sldId id="9420" r:id="rId36"/>
    <p:sldId id="9421" r:id="rId37"/>
    <p:sldId id="9422" r:id="rId38"/>
  </p:sldIdLst>
  <p:sldSz cx="12858750" cy="7232650"/>
  <p:notesSz cx="6858000" cy="9144000"/>
  <p:custDataLst>
    <p:tags r:id="rId4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69" d="100"/>
          <a:sy n="69" d="100"/>
        </p:scale>
        <p:origin x="1102" y="29"/>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905814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499755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234638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173638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prstClr val="black"/>
                </a:solidFill>
                <a:latin typeface="微软雅黑" pitchFamily="34" charset="-122"/>
                <a:ea typeface="微软雅黑" pitchFamily="34" charset="-122"/>
              </a:rPr>
              <a:t>整数溢出一般不能被单独利用，而是用来绕过目标程序中的条件检测，进而实现其他攻击，正如上面的例子，利用整数溢出引发缓冲区溢出。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246389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300" kern="1200" dirty="0">
                <a:solidFill>
                  <a:schemeClr val="tx1"/>
                </a:solidFill>
                <a:effectLst/>
                <a:latin typeface="+mn-lt"/>
                <a:ea typeface="+mn-ea"/>
                <a:cs typeface="+mn-cs"/>
              </a:rPr>
              <a:t>此时，如果精心设计，可以在</a:t>
            </a:r>
            <a:r>
              <a:rPr lang="en-US" altLang="zh-CN" sz="1300" kern="1200" dirty="0">
                <a:solidFill>
                  <a:schemeClr val="tx1"/>
                </a:solidFill>
                <a:effectLst/>
                <a:latin typeface="+mn-lt"/>
                <a:ea typeface="+mn-ea"/>
                <a:cs typeface="+mn-cs"/>
              </a:rPr>
              <a:t>input.txt</a:t>
            </a:r>
            <a:r>
              <a:rPr lang="zh-CN" altLang="zh-CN" sz="1300" kern="1200" dirty="0">
                <a:solidFill>
                  <a:schemeClr val="tx1"/>
                </a:solidFill>
                <a:effectLst/>
                <a:latin typeface="+mn-lt"/>
                <a:ea typeface="+mn-ea"/>
                <a:cs typeface="+mn-cs"/>
              </a:rPr>
              <a:t>中存储以</a:t>
            </a:r>
            <a:r>
              <a:rPr lang="en-US" altLang="zh-CN" sz="1300" kern="1200" dirty="0">
                <a:solidFill>
                  <a:schemeClr val="tx1"/>
                </a:solidFill>
                <a:effectLst/>
                <a:latin typeface="+mn-lt"/>
                <a:ea typeface="+mn-ea"/>
                <a:cs typeface="+mn-cs"/>
              </a:rPr>
              <a:t>‘ ’</a:t>
            </a:r>
            <a:r>
              <a:rPr lang="zh-CN" altLang="zh-CN" sz="1300" kern="1200" dirty="0">
                <a:solidFill>
                  <a:schemeClr val="tx1"/>
                </a:solidFill>
                <a:effectLst/>
                <a:latin typeface="+mn-lt"/>
                <a:ea typeface="+mn-ea"/>
                <a:cs typeface="+mn-cs"/>
              </a:rPr>
              <a:t>分割的两个字符串，使得第</a:t>
            </a:r>
            <a:r>
              <a:rPr lang="en-US" altLang="zh-CN" sz="1300" kern="1200" dirty="0">
                <a:solidFill>
                  <a:schemeClr val="tx1"/>
                </a:solidFill>
                <a:effectLst/>
                <a:latin typeface="+mn-lt"/>
                <a:ea typeface="+mn-ea"/>
                <a:cs typeface="+mn-cs"/>
              </a:rPr>
              <a:t>32767</a:t>
            </a:r>
            <a:r>
              <a:rPr lang="zh-CN" altLang="zh-CN" sz="1300" kern="1200" dirty="0">
                <a:solidFill>
                  <a:schemeClr val="tx1"/>
                </a:solidFill>
                <a:effectLst/>
                <a:latin typeface="+mn-lt"/>
                <a:ea typeface="+mn-ea"/>
                <a:cs typeface="+mn-cs"/>
              </a:rPr>
              <a:t>以后的四个字节</a:t>
            </a:r>
            <a:r>
              <a:rPr lang="zh-CN" altLang="en-US" sz="1300" kern="1200" dirty="0">
                <a:solidFill>
                  <a:schemeClr val="tx1"/>
                </a:solidFill>
                <a:effectLst/>
                <a:latin typeface="+mn-lt"/>
                <a:ea typeface="+mn-ea"/>
                <a:cs typeface="+mn-cs"/>
              </a:rPr>
              <a:t>（</a:t>
            </a:r>
            <a:r>
              <a:rPr lang="en-US" altLang="zh-CN" sz="1300" kern="1200" dirty="0" err="1">
                <a:solidFill>
                  <a:schemeClr val="tx1"/>
                </a:solidFill>
                <a:effectLst/>
                <a:latin typeface="+mn-lt"/>
                <a:ea typeface="+mn-ea"/>
                <a:cs typeface="+mn-cs"/>
              </a:rPr>
              <a:t>func_ptr</a:t>
            </a:r>
            <a:r>
              <a:rPr lang="zh-CN" altLang="en-US" sz="1300" kern="1200" dirty="0">
                <a:solidFill>
                  <a:schemeClr val="tx1"/>
                </a:solidFill>
                <a:effectLst/>
                <a:latin typeface="+mn-lt"/>
                <a:ea typeface="+mn-ea"/>
                <a:cs typeface="+mn-cs"/>
              </a:rPr>
              <a:t>的局部变量的存储位置）</a:t>
            </a:r>
            <a:r>
              <a:rPr lang="zh-CN" altLang="zh-CN" sz="1300" kern="1200" dirty="0">
                <a:solidFill>
                  <a:schemeClr val="tx1"/>
                </a:solidFill>
                <a:effectLst/>
                <a:latin typeface="+mn-lt"/>
                <a:ea typeface="+mn-ea"/>
                <a:cs typeface="+mn-cs"/>
              </a:rPr>
              <a:t>为一个有效函数的地址，比如</a:t>
            </a:r>
            <a:r>
              <a:rPr lang="en-US" altLang="zh-CN" sz="1300" kern="1200" dirty="0">
                <a:solidFill>
                  <a:schemeClr val="tx1"/>
                </a:solidFill>
                <a:effectLst/>
                <a:latin typeface="+mn-lt"/>
                <a:ea typeface="+mn-ea"/>
                <a:cs typeface="+mn-cs"/>
              </a:rPr>
              <a:t>func1</a:t>
            </a:r>
            <a:r>
              <a:rPr lang="zh-CN" altLang="zh-CN" sz="1300" kern="1200" dirty="0">
                <a:solidFill>
                  <a:schemeClr val="tx1"/>
                </a:solidFill>
                <a:effectLst/>
                <a:latin typeface="+mn-lt"/>
                <a:ea typeface="+mn-ea"/>
                <a:cs typeface="+mn-cs"/>
              </a:rPr>
              <a:t>函数的地址（</a:t>
            </a:r>
            <a:r>
              <a:rPr lang="en-US" altLang="zh-CN" sz="1300" kern="1200" dirty="0">
                <a:solidFill>
                  <a:schemeClr val="tx1"/>
                </a:solidFill>
                <a:effectLst/>
                <a:latin typeface="+mn-lt"/>
                <a:ea typeface="+mn-ea"/>
                <a:cs typeface="+mn-cs"/>
              </a:rPr>
              <a:t>0x00401131</a:t>
            </a:r>
            <a:r>
              <a:rPr lang="zh-CN" altLang="zh-CN" sz="1300" kern="1200" dirty="0">
                <a:solidFill>
                  <a:schemeClr val="tx1"/>
                </a:solidFill>
                <a:effectLst/>
                <a:latin typeface="+mn-lt"/>
                <a:ea typeface="+mn-ea"/>
                <a:cs typeface="+mn-cs"/>
              </a:rPr>
              <a:t>）。因此，本来打开记事本的功能变成了打开计算器。</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169653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94494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多态一个要求：使用父类指针或者引用访问的时候，才会体现多态</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33088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389743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523621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44383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300" kern="1200" dirty="0">
                <a:solidFill>
                  <a:schemeClr val="tx1"/>
                </a:solidFill>
                <a:effectLst/>
                <a:latin typeface="+mn-lt"/>
                <a:ea typeface="+mn-ea"/>
                <a:cs typeface="+mn-cs"/>
              </a:rPr>
              <a:t>考虑栈帧状态，参数入栈（字符串</a:t>
            </a:r>
            <a:r>
              <a:rPr lang="en-US" altLang="zh-CN" sz="1300" kern="1200" dirty="0">
                <a:solidFill>
                  <a:schemeClr val="tx1"/>
                </a:solidFill>
                <a:effectLst/>
                <a:latin typeface="+mn-lt"/>
                <a:ea typeface="+mn-ea"/>
                <a:cs typeface="+mn-cs"/>
              </a:rPr>
              <a:t>str</a:t>
            </a:r>
            <a:r>
              <a:rPr lang="zh-CN" altLang="zh-CN" sz="1300" kern="1200" dirty="0">
                <a:solidFill>
                  <a:schemeClr val="tx1"/>
                </a:solidFill>
                <a:effectLst/>
                <a:latin typeface="+mn-lt"/>
                <a:ea typeface="+mn-ea"/>
                <a:cs typeface="+mn-cs"/>
              </a:rPr>
              <a:t>的地址）后，通过</a:t>
            </a:r>
            <a:r>
              <a:rPr lang="en-US" altLang="zh-CN" sz="1300" kern="1200" dirty="0">
                <a:solidFill>
                  <a:schemeClr val="tx1"/>
                </a:solidFill>
                <a:effectLst/>
                <a:latin typeface="+mn-lt"/>
                <a:ea typeface="+mn-ea"/>
                <a:cs typeface="+mn-cs"/>
              </a:rPr>
              <a:t>%x</a:t>
            </a:r>
            <a:r>
              <a:rPr lang="zh-CN" altLang="zh-CN" sz="1300" kern="1200" dirty="0">
                <a:solidFill>
                  <a:schemeClr val="tx1"/>
                </a:solidFill>
                <a:effectLst/>
                <a:latin typeface="+mn-lt"/>
                <a:ea typeface="+mn-ea"/>
                <a:cs typeface="+mn-cs"/>
              </a:rPr>
              <a:t>依次读参数下面的内存数据时，很快就读到了原来函数的局部变量</a:t>
            </a:r>
            <a:r>
              <a:rPr lang="en-US" altLang="zh-CN" sz="1300" kern="1200" dirty="0">
                <a:solidFill>
                  <a:schemeClr val="tx1"/>
                </a:solidFill>
                <a:effectLst/>
                <a:latin typeface="+mn-lt"/>
                <a:ea typeface="+mn-ea"/>
                <a:cs typeface="+mn-cs"/>
              </a:rPr>
              <a:t>str</a:t>
            </a:r>
            <a:r>
              <a:rPr lang="zh-CN" altLang="zh-CN" sz="1300" kern="1200" dirty="0">
                <a:solidFill>
                  <a:schemeClr val="tx1"/>
                </a:solidFill>
                <a:effectLst/>
                <a:latin typeface="+mn-lt"/>
                <a:ea typeface="+mn-ea"/>
                <a:cs typeface="+mn-cs"/>
              </a:rPr>
              <a:t>的数据了。</a:t>
            </a:r>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779831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60487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70505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&amp;buffer | </a:t>
            </a:r>
            <a:r>
              <a:rPr lang="en-US" altLang="zh-CN" dirty="0" err="1"/>
              <a:t>argv</a:t>
            </a:r>
            <a:r>
              <a:rPr lang="en-US" altLang="zh-CN" dirty="0"/>
              <a:t>[1]</a:t>
            </a:r>
            <a:r>
              <a:rPr lang="en-US" altLang="zh-CN" baseline="0" dirty="0"/>
              <a:t> | buffer</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405534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20663"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748855" y="1631166"/>
            <a:ext cx="10657184" cy="3970318"/>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第四章   软件漏洞</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知识点五：格式化字符串漏洞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知识点六：整数溢出漏洞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知识点七：攻击</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虚函数</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知识点八：其他类型漏洞</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380703" y="1240061"/>
            <a:ext cx="12097344" cy="5563567"/>
            <a:chOff x="1263230" y="1989440"/>
            <a:chExt cx="10332290" cy="315959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148833"/>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6" y="2055273"/>
              <a:ext cx="9505056" cy="3093762"/>
            </a:xfrm>
            <a:prstGeom prst="rect">
              <a:avLst/>
            </a:prstGeom>
          </p:spPr>
          <p:txBody>
            <a:bodyPr wrap="square">
              <a:spAutoFit/>
            </a:bodyPr>
            <a:lstStyle/>
            <a:p>
              <a:pPr>
                <a:lnSpc>
                  <a:spcPct val="150000"/>
                </a:lnSpc>
                <a:spcBef>
                  <a:spcPts val="0"/>
                </a:spcBef>
                <a:spcAft>
                  <a:spcPts val="0"/>
                </a:spcAft>
              </a:pP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特性二：利用</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格式符写入数据</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更危险的是格式化符号</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，它的作用是</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将格式化函数输出字符串的长度，写入函数参数指定的位置</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b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b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不向</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传递格式化信息，而是令</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把自己到该点已打出的字符总数放到相应变元指向的整形变量中，比如</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Bef>
                  <a:spcPts val="0"/>
                </a:spcBef>
                <a:spcAft>
                  <a:spcPts val="0"/>
                </a:spcAft>
              </a:pPr>
              <a:r>
                <a:rPr lang="en-US" altLang="zh-CN" sz="36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Jamsa%n</a:t>
              </a:r>
              <a:r>
                <a:rPr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&amp;</a:t>
              </a:r>
              <a:r>
                <a:rPr lang="en-US" altLang="zh-CN" sz="36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first_count</a:t>
              </a:r>
              <a:r>
                <a:rPr lang="en-US" altLang="zh-CN" sz="3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algn="ctr">
                <a:lnSpc>
                  <a:spcPct val="150000"/>
                </a:lnSpc>
                <a:spcBef>
                  <a:spcPts val="0"/>
                </a:spcBef>
                <a:spcAft>
                  <a:spcPts val="0"/>
                </a:spcAft>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将向整型变量</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first_count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处写入整数</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5740E5AC-E533-4D26-A480-1002423DC218}"/>
              </a:ext>
            </a:extLst>
          </p:cNvPr>
          <p:cNvGrpSpPr/>
          <p:nvPr/>
        </p:nvGrpSpPr>
        <p:grpSpPr>
          <a:xfrm>
            <a:off x="2900983" y="375965"/>
            <a:ext cx="7344816" cy="474140"/>
            <a:chOff x="5071056" y="837929"/>
            <a:chExt cx="2716641" cy="474140"/>
          </a:xfrm>
        </p:grpSpPr>
        <p:cxnSp>
          <p:nvCxnSpPr>
            <p:cNvPr id="7"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格式化字符串漏洞的利用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数据写入</a:t>
              </a:r>
            </a:p>
          </p:txBody>
        </p:sp>
      </p:grpSp>
    </p:spTree>
    <p:extLst>
      <p:ext uri="{BB962C8B-B14F-4D97-AF65-F5344CB8AC3E}">
        <p14:creationId xmlns:p14="http://schemas.microsoft.com/office/powerpoint/2010/main" val="1540864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37511F4-3E2F-4DA1-85C9-E23F21161681}"/>
              </a:ext>
            </a:extLst>
          </p:cNvPr>
          <p:cNvSpPr/>
          <p:nvPr/>
        </p:nvSpPr>
        <p:spPr>
          <a:xfrm>
            <a:off x="812751" y="447973"/>
            <a:ext cx="11593288" cy="2031325"/>
          </a:xfrm>
          <a:prstGeom prst="rect">
            <a:avLst/>
          </a:prstGeom>
        </p:spPr>
        <p:txBody>
          <a:bodyPr wrap="square">
            <a:spAutoFit/>
          </a:bodyPr>
          <a:lstStyle/>
          <a:p>
            <a:pPr fontAlgn="auto">
              <a:lnSpc>
                <a:spcPct val="150000"/>
              </a:lnSpc>
              <a:spcBef>
                <a:spcPts val="0"/>
              </a:spcBef>
              <a:spcAft>
                <a:spcPts val="0"/>
              </a:spcAft>
              <a:defRPr/>
            </a:pP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Sprintf</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函数的作用是</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把格式化的数据写入某个字符串缓冲区</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。函数原型为：</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int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sprintf</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*buffer, const char *format, [ argument] … );</a:t>
            </a:r>
            <a:b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观察如下程序（</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Release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模式）：</a:t>
            </a:r>
          </a:p>
        </p:txBody>
      </p:sp>
      <p:sp>
        <p:nvSpPr>
          <p:cNvPr id="16" name="矩形: 圆角 15">
            <a:extLst>
              <a:ext uri="{FF2B5EF4-FFF2-40B4-BE49-F238E27FC236}">
                <a16:creationId xmlns:a16="http://schemas.microsoft.com/office/drawing/2014/main" id="{8F21DC01-11D9-4C3B-B61F-A26098D7B379}"/>
              </a:ext>
            </a:extLst>
          </p:cNvPr>
          <p:cNvSpPr/>
          <p:nvPr/>
        </p:nvSpPr>
        <p:spPr>
          <a:xfrm>
            <a:off x="2684959" y="2680221"/>
            <a:ext cx="7920880" cy="3096344"/>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1E25A32D-9AC9-4B54-AB55-BB29A8240BF1}"/>
              </a:ext>
            </a:extLst>
          </p:cNvPr>
          <p:cNvSpPr/>
          <p:nvPr/>
        </p:nvSpPr>
        <p:spPr>
          <a:xfrm>
            <a:off x="3117007" y="2943322"/>
            <a:ext cx="7200800" cy="2785378"/>
          </a:xfrm>
          <a:prstGeom prst="rect">
            <a:avLst/>
          </a:prstGeom>
        </p:spPr>
        <p:txBody>
          <a:bodyPr wrap="square">
            <a:spAutoFit/>
          </a:bodyPr>
          <a:lstStyle/>
          <a:p>
            <a:pPr>
              <a:lnSpc>
                <a:spcPct val="125000"/>
              </a:lnSpc>
              <a:spcAft>
                <a:spcPts val="0"/>
              </a:spcAft>
            </a:pPr>
            <a:r>
              <a:rPr lang="en-US" altLang="zh-CN" sz="2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int formatstring_func2(int </a:t>
            </a:r>
            <a:r>
              <a:rPr lang="en-US" altLang="zh-CN" sz="2800" b="1" kern="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argc</a:t>
            </a:r>
            <a:r>
              <a:rPr lang="en-US" altLang="zh-CN" sz="2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char *</a:t>
            </a:r>
            <a:r>
              <a:rPr lang="en-US" altLang="zh-CN" sz="2800" b="1" kern="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spcAft>
                <a:spcPts val="0"/>
              </a:spcAft>
            </a:pPr>
            <a:r>
              <a:rPr lang="en-US" altLang="zh-CN" sz="2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spcAft>
                <a:spcPts val="0"/>
              </a:spcAft>
            </a:pPr>
            <a:r>
              <a:rPr lang="en-US" altLang="zh-CN" sz="2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char buffer[100];</a:t>
            </a:r>
          </a:p>
          <a:p>
            <a:pPr>
              <a:lnSpc>
                <a:spcPct val="125000"/>
              </a:lnSpc>
              <a:spcAft>
                <a:spcPts val="0"/>
              </a:spcAft>
            </a:pPr>
            <a:r>
              <a:rPr lang="en-US" altLang="zh-CN" sz="2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kern="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sprintf</a:t>
            </a:r>
            <a:r>
              <a:rPr lang="en-US" altLang="zh-CN" sz="2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(buffer, </a:t>
            </a:r>
            <a:r>
              <a:rPr lang="en-US" altLang="zh-CN" sz="2800" b="1" kern="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argv</a:t>
            </a:r>
            <a:r>
              <a:rPr lang="en-US" altLang="zh-CN" sz="2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p>
          <a:p>
            <a:pPr>
              <a:lnSpc>
                <a:spcPct val="125000"/>
              </a:lnSpc>
              <a:spcAft>
                <a:spcPts val="0"/>
              </a:spcAft>
            </a:pPr>
            <a:r>
              <a:rPr lang="en-US" altLang="zh-CN" sz="2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800" b="1" kern="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702252" y="6208613"/>
            <a:ext cx="10030310" cy="461665"/>
          </a:xfrm>
          <a:prstGeom prst="rect">
            <a:avLst/>
          </a:prstGeom>
        </p:spPr>
        <p:txBody>
          <a:bodyPr wrap="none">
            <a:spAutoFit/>
          </a:bodyPr>
          <a:lstStyle/>
          <a:p>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如果调用这段程序时用”</a:t>
            </a:r>
            <a:r>
              <a:rPr lang="en-US" altLang="zh-CN" sz="2400" dirty="0" err="1">
                <a:solidFill>
                  <a:srgbClr val="0050A3"/>
                </a:solidFill>
                <a:latin typeface="Times New Roman" panose="02020603050405020304" pitchFamily="18" charset="0"/>
                <a:ea typeface="微软雅黑" pitchFamily="34" charset="-122"/>
                <a:cs typeface="Times New Roman" panose="02020603050405020304" pitchFamily="18" charset="0"/>
              </a:rPr>
              <a:t>aaaabbbbcc%n</a:t>
            </a: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作为命令行参数，将会怎么样？</a:t>
            </a:r>
            <a:endParaRPr lang="zh-CN" altLang="en-US" sz="2400" dirty="0"/>
          </a:p>
        </p:txBody>
      </p:sp>
    </p:spTree>
    <p:extLst>
      <p:ext uri="{BB962C8B-B14F-4D97-AF65-F5344CB8AC3E}">
        <p14:creationId xmlns:p14="http://schemas.microsoft.com/office/powerpoint/2010/main" val="88558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34E42F4-2047-4996-937C-424AE9D0F9DB}"/>
              </a:ext>
            </a:extLst>
          </p:cNvPr>
          <p:cNvGrpSpPr/>
          <p:nvPr/>
        </p:nvGrpSpPr>
        <p:grpSpPr>
          <a:xfrm>
            <a:off x="2324919" y="1600100"/>
            <a:ext cx="1622946" cy="1491643"/>
            <a:chOff x="2716147" y="2106202"/>
            <a:chExt cx="1622946" cy="1622946"/>
          </a:xfrm>
        </p:grpSpPr>
        <p:sp>
          <p:nvSpPr>
            <p:cNvPr id="28" name="is1ide-Oval 8">
              <a:extLst>
                <a:ext uri="{FF2B5EF4-FFF2-40B4-BE49-F238E27FC236}">
                  <a16:creationId xmlns:a16="http://schemas.microsoft.com/office/drawing/2014/main"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220738A2-DC41-4F26-B437-DB7C1EC51D02}"/>
                  </a:ext>
                </a:extLst>
              </p:cNvPr>
              <p:cNvSpPr/>
              <p:nvPr/>
            </p:nvSpPr>
            <p:spPr>
              <a:xfrm>
                <a:off x="2899010" y="3144278"/>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首先</a:t>
                </a:r>
              </a:p>
            </p:txBody>
          </p:sp>
        </p:grpSp>
      </p:grpSp>
      <p:sp>
        <p:nvSpPr>
          <p:cNvPr id="30" name="文本框 29">
            <a:extLst>
              <a:ext uri="{FF2B5EF4-FFF2-40B4-BE49-F238E27FC236}">
                <a16:creationId xmlns:a16="http://schemas.microsoft.com/office/drawing/2014/main" id="{E26E5F43-1E66-4C44-BA9C-8774F5CBCAAB}"/>
              </a:ext>
            </a:extLst>
          </p:cNvPr>
          <p:cNvSpPr txBox="1"/>
          <p:nvPr/>
        </p:nvSpPr>
        <p:spPr>
          <a:xfrm>
            <a:off x="1211558" y="3511325"/>
            <a:ext cx="4137700" cy="657184"/>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aaaabbbbcc</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写入</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31" name="组合 30">
            <a:extLst>
              <a:ext uri="{FF2B5EF4-FFF2-40B4-BE49-F238E27FC236}">
                <a16:creationId xmlns:a16="http://schemas.microsoft.com/office/drawing/2014/main" id="{D7C06A96-9E52-420F-B346-373CF5A29443}"/>
              </a:ext>
            </a:extLst>
          </p:cNvPr>
          <p:cNvGrpSpPr/>
          <p:nvPr/>
        </p:nvGrpSpPr>
        <p:grpSpPr>
          <a:xfrm>
            <a:off x="8191213" y="1600100"/>
            <a:ext cx="1622946" cy="1491643"/>
            <a:chOff x="2716147" y="2106202"/>
            <a:chExt cx="1622946" cy="1622946"/>
          </a:xfrm>
        </p:grpSpPr>
        <p:sp>
          <p:nvSpPr>
            <p:cNvPr id="32" name="is1ide-Oval 8">
              <a:extLst>
                <a:ext uri="{FF2B5EF4-FFF2-40B4-BE49-F238E27FC236}">
                  <a16:creationId xmlns:a16="http://schemas.microsoft.com/office/drawing/2014/main"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3" name="组合 32">
              <a:extLst>
                <a:ext uri="{FF2B5EF4-FFF2-40B4-BE49-F238E27FC236}">
                  <a16:creationId xmlns:a16="http://schemas.microsoft.com/office/drawing/2014/main"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id="{D239900D-EADE-403E-AC72-2890749CCE79}"/>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id="{89F107CD-D225-4217-A26E-DEA0BDF23C89}"/>
                  </a:ext>
                </a:extLst>
              </p:cNvPr>
              <p:cNvSpPr/>
              <p:nvPr/>
            </p:nvSpPr>
            <p:spPr>
              <a:xfrm>
                <a:off x="2889315" y="3144278"/>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然后</a:t>
                </a:r>
              </a:p>
            </p:txBody>
          </p:sp>
        </p:grpSp>
      </p:grpSp>
      <p:sp>
        <p:nvSpPr>
          <p:cNvPr id="36" name="文本框 35">
            <a:extLst>
              <a:ext uri="{FF2B5EF4-FFF2-40B4-BE49-F238E27FC236}">
                <a16:creationId xmlns:a16="http://schemas.microsoft.com/office/drawing/2014/main" id="{E9E68B4E-792F-4BBE-BBA1-F777402889EB}"/>
              </a:ext>
            </a:extLst>
          </p:cNvPr>
          <p:cNvSpPr txBox="1"/>
          <p:nvPr/>
        </p:nvSpPr>
        <p:spPr>
          <a:xfrm>
            <a:off x="5205239" y="3203906"/>
            <a:ext cx="7128792" cy="2237745"/>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从堆栈中取下一个参数，</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并将其当作整数指针使用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，由于调用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sprintf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时没有传入下一个参数，</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中的前四个字节被当作参数</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，这样已输出字串的长度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就被写入内存地址</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0x61616161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处。</a:t>
            </a:r>
          </a:p>
        </p:txBody>
      </p:sp>
      <p:sp>
        <p:nvSpPr>
          <p:cNvPr id="4" name="矩形 3">
            <a:extLst>
              <a:ext uri="{FF2B5EF4-FFF2-40B4-BE49-F238E27FC236}">
                <a16:creationId xmlns:a16="http://schemas.microsoft.com/office/drawing/2014/main" id="{1D1B0626-4EED-4A88-B8AF-9FDAC067860C}"/>
              </a:ext>
            </a:extLst>
          </p:cNvPr>
          <p:cNvSpPr/>
          <p:nvPr/>
        </p:nvSpPr>
        <p:spPr>
          <a:xfrm>
            <a:off x="1676847" y="457386"/>
            <a:ext cx="10225136" cy="738664"/>
          </a:xfrm>
          <a:prstGeom prst="rect">
            <a:avLst/>
          </a:prstGeom>
        </p:spPr>
        <p:txBody>
          <a:bodyPr wrap="square">
            <a:spAutoFit/>
          </a:bodyPr>
          <a:lstStyle/>
          <a:p>
            <a:pPr lvl="0" fontAlgn="auto">
              <a:lnSpc>
                <a:spcPct val="150000"/>
              </a:lnSpc>
              <a:spcBef>
                <a:spcPts val="0"/>
              </a:spcBef>
              <a:spcAft>
                <a:spcPts val="0"/>
              </a:spcAft>
              <a:defRPr/>
            </a:pPr>
            <a:r>
              <a:rPr lang="zh-CN" altLang="en-US" sz="2800" dirty="0">
                <a:solidFill>
                  <a:srgbClr val="0050A3"/>
                </a:solidFill>
                <a:latin typeface="Times New Roman" panose="02020603050405020304" pitchFamily="18" charset="0"/>
                <a:ea typeface="微软雅黑" pitchFamily="34" charset="-122"/>
                <a:cs typeface="Times New Roman" panose="02020603050405020304" pitchFamily="18" charset="0"/>
              </a:rPr>
              <a:t>结果：数值</a:t>
            </a:r>
            <a:r>
              <a:rPr lang="en-US" altLang="zh-CN" sz="2800" dirty="0">
                <a:solidFill>
                  <a:srgbClr val="0050A3"/>
                </a:solidFill>
                <a:latin typeface="Times New Roman" panose="02020603050405020304" pitchFamily="18" charset="0"/>
                <a:ea typeface="微软雅黑" pitchFamily="34" charset="-122"/>
                <a:cs typeface="Times New Roman" panose="02020603050405020304" pitchFamily="18" charset="0"/>
              </a:rPr>
              <a:t>10</a:t>
            </a:r>
            <a:r>
              <a:rPr lang="zh-CN" altLang="en-US" sz="2800" dirty="0">
                <a:solidFill>
                  <a:srgbClr val="0050A3"/>
                </a:solidFill>
                <a:latin typeface="Times New Roman" panose="02020603050405020304" pitchFamily="18" charset="0"/>
                <a:ea typeface="微软雅黑" pitchFamily="34" charset="-122"/>
                <a:cs typeface="Times New Roman" panose="02020603050405020304" pitchFamily="18" charset="0"/>
              </a:rPr>
              <a:t>就会被写入地址为</a:t>
            </a:r>
            <a:r>
              <a:rPr lang="en-US" altLang="zh-CN" sz="2800" dirty="0">
                <a:solidFill>
                  <a:srgbClr val="0050A3"/>
                </a:solidFill>
                <a:latin typeface="Times New Roman" panose="02020603050405020304" pitchFamily="18" charset="0"/>
                <a:ea typeface="微软雅黑" pitchFamily="34" charset="-122"/>
                <a:cs typeface="Times New Roman" panose="02020603050405020304" pitchFamily="18" charset="0"/>
              </a:rPr>
              <a:t>0x61616161</a:t>
            </a:r>
            <a:r>
              <a:rPr lang="zh-CN"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aaaa</a:t>
            </a:r>
            <a:r>
              <a:rPr lang="zh-CN"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50A3"/>
                </a:solidFill>
                <a:latin typeface="Times New Roman" panose="02020603050405020304" pitchFamily="18" charset="0"/>
                <a:ea typeface="微软雅黑" pitchFamily="34" charset="-122"/>
                <a:cs typeface="Times New Roman" panose="02020603050405020304" pitchFamily="18" charset="0"/>
              </a:rPr>
              <a:t>的内存单元。</a:t>
            </a:r>
            <a:endParaRPr lang="en-US" altLang="zh-CN" sz="2800" dirty="0">
              <a:solidFill>
                <a:srgbClr val="0050A3"/>
              </a:solidFill>
              <a:latin typeface="Times New Roman" panose="02020603050405020304" pitchFamily="18" charset="0"/>
              <a:ea typeface="微软雅黑" pitchFamily="34"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9560F8C1-9265-4074-BC5D-9E8122454C52}"/>
              </a:ext>
            </a:extLst>
          </p:cNvPr>
          <p:cNvSpPr/>
          <p:nvPr/>
        </p:nvSpPr>
        <p:spPr>
          <a:xfrm>
            <a:off x="740743" y="5704557"/>
            <a:ext cx="11305256" cy="93870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nSpc>
                <a:spcPct val="130000"/>
              </a:lnSpc>
            </a:pPr>
            <a:r>
              <a:rPr lang="zh-CN" altLang="en-US" sz="2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通过这种格式化字符串的利用方式，可以实现向任意内存写入任意数值。</a:t>
            </a:r>
            <a:endParaRPr lang="en-US" altLang="zh-CN" sz="2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867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style.rotation</p:attrName>
                                        </p:attrNameLst>
                                      </p:cBhvr>
                                      <p:tavLst>
                                        <p:tav tm="0">
                                          <p:val>
                                            <p:fltVal val="360"/>
                                          </p:val>
                                        </p:tav>
                                        <p:tav tm="100000">
                                          <p:val>
                                            <p:fltVal val="0"/>
                                          </p:val>
                                        </p:tav>
                                      </p:tavLst>
                                    </p:anim>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fltVal val="0"/>
                                          </p:val>
                                        </p:tav>
                                        <p:tav tm="100000">
                                          <p:val>
                                            <p:strVal val="#ppt_w"/>
                                          </p:val>
                                        </p:tav>
                                      </p:tavLst>
                                    </p:anim>
                                    <p:anim calcmode="lin" valueType="num">
                                      <p:cBhvr>
                                        <p:cTn id="24" dur="500" fill="hold"/>
                                        <p:tgtEl>
                                          <p:spTgt spid="31"/>
                                        </p:tgtEl>
                                        <p:attrNameLst>
                                          <p:attrName>ppt_h</p:attrName>
                                        </p:attrNameLst>
                                      </p:cBhvr>
                                      <p:tavLst>
                                        <p:tav tm="0">
                                          <p:val>
                                            <p:fltVal val="0"/>
                                          </p:val>
                                        </p:tav>
                                        <p:tav tm="100000">
                                          <p:val>
                                            <p:strVal val="#ppt_h"/>
                                          </p:val>
                                        </p:tav>
                                      </p:tavLst>
                                    </p:anim>
                                    <p:anim calcmode="lin" valueType="num">
                                      <p:cBhvr>
                                        <p:cTn id="25" dur="500" fill="hold"/>
                                        <p:tgtEl>
                                          <p:spTgt spid="31"/>
                                        </p:tgtEl>
                                        <p:attrNameLst>
                                          <p:attrName>style.rotation</p:attrName>
                                        </p:attrNameLst>
                                      </p:cBhvr>
                                      <p:tavLst>
                                        <p:tav tm="0">
                                          <p:val>
                                            <p:fltVal val="360"/>
                                          </p:val>
                                        </p:tav>
                                        <p:tav tm="100000">
                                          <p:val>
                                            <p:fltVal val="0"/>
                                          </p:val>
                                        </p:tav>
                                      </p:tavLst>
                                    </p:anim>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4" grpId="0"/>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7A491587-024B-45B6-B0EC-700EC0D95160}"/>
              </a:ext>
            </a:extLst>
          </p:cNvPr>
          <p:cNvSpPr/>
          <p:nvPr/>
        </p:nvSpPr>
        <p:spPr>
          <a:xfrm>
            <a:off x="6933431" y="2536205"/>
            <a:ext cx="5328592" cy="1945148"/>
          </a:xfrm>
          <a:prstGeom prst="rect">
            <a:avLst/>
          </a:prstGeom>
        </p:spPr>
        <p:txBody>
          <a:bodyPr wrap="square">
            <a:spAutoFit/>
          </a:bodyPr>
          <a:lstStyle/>
          <a:p>
            <a:pPr>
              <a:lnSpc>
                <a:spcPct val="13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运行：</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800" dirty="0">
                <a:latin typeface="微软雅黑" panose="020B0503020204020204" pitchFamily="34" charset="-122"/>
                <a:ea typeface="微软雅黑" panose="020B0503020204020204" pitchFamily="34" charset="-122"/>
              </a:rPr>
              <a:t>Before: </a:t>
            </a:r>
            <a:r>
              <a:rPr lang="en-US" altLang="zh-CN" sz="2800" dirty="0" err="1">
                <a:latin typeface="微软雅黑" panose="020B0503020204020204" pitchFamily="34" charset="-122"/>
                <a:ea typeface="微软雅黑" panose="020B0503020204020204" pitchFamily="34" charset="-122"/>
              </a:rPr>
              <a:t>num</a:t>
            </a:r>
            <a:r>
              <a:rPr lang="en-US" altLang="zh-CN" sz="2800" dirty="0">
                <a:latin typeface="微软雅黑" panose="020B0503020204020204" pitchFamily="34" charset="-122"/>
                <a:ea typeface="微软雅黑" panose="020B0503020204020204" pitchFamily="34" charset="-122"/>
              </a:rPr>
              <a:t> = 66666666</a:t>
            </a:r>
            <a:endParaRPr lang="zh-CN"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66666666</a:t>
            </a:r>
            <a:endParaRPr lang="zh-CN"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After: </a:t>
            </a:r>
            <a:r>
              <a:rPr lang="en-US" altLang="zh-CN" sz="2800" dirty="0" err="1">
                <a:latin typeface="微软雅黑" panose="020B0503020204020204" pitchFamily="34" charset="-122"/>
                <a:ea typeface="微软雅黑" panose="020B0503020204020204" pitchFamily="34" charset="-122"/>
              </a:rPr>
              <a:t>num</a:t>
            </a:r>
            <a:r>
              <a:rPr lang="en-US" altLang="zh-CN" sz="2800" dirty="0">
                <a:latin typeface="微软雅黑" panose="020B0503020204020204" pitchFamily="34" charset="-122"/>
                <a:ea typeface="微软雅黑" panose="020B0503020204020204" pitchFamily="34" charset="-122"/>
              </a:rPr>
              <a:t> = 8</a:t>
            </a:r>
            <a:endPar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5740E5AC-E533-4D26-A480-1002423DC218}"/>
              </a:ext>
            </a:extLst>
          </p:cNvPr>
          <p:cNvGrpSpPr/>
          <p:nvPr/>
        </p:nvGrpSpPr>
        <p:grpSpPr>
          <a:xfrm>
            <a:off x="3981103" y="318344"/>
            <a:ext cx="4824536" cy="880758"/>
            <a:chOff x="5071056" y="837929"/>
            <a:chExt cx="2716641" cy="700235"/>
          </a:xfrm>
        </p:grpSpPr>
        <p:cxnSp>
          <p:nvCxnSpPr>
            <p:cNvPr id="6"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A1D3DA1-51C1-4984-A4E2-0E78C88C2324}"/>
                </a:ext>
              </a:extLst>
            </p:cNvPr>
            <p:cNvSpPr/>
            <p:nvPr/>
          </p:nvSpPr>
          <p:spPr>
            <a:xfrm>
              <a:off x="5071056" y="837929"/>
              <a:ext cx="2716641" cy="70023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特性三：自定义打印字符串宽度</a:t>
              </a:r>
            </a:p>
          </p:txBody>
        </p:sp>
      </p:grpSp>
      <p:sp>
        <p:nvSpPr>
          <p:cNvPr id="3" name="矩形 2"/>
          <p:cNvSpPr/>
          <p:nvPr/>
        </p:nvSpPr>
        <p:spPr>
          <a:xfrm>
            <a:off x="884759" y="1227950"/>
            <a:ext cx="11377264" cy="646331"/>
          </a:xfrm>
          <a:prstGeom prst="rect">
            <a:avLst/>
          </a:prstGeom>
          <a:ln>
            <a:solidFill>
              <a:schemeClr val="tx1"/>
            </a:solidFill>
          </a:ln>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实验：利用</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格式化符号和自定义打印字符串宽度，写入某内存地址任意数据</a:t>
            </a: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72031661"/>
              </p:ext>
            </p:extLst>
          </p:nvPr>
        </p:nvGraphicFramePr>
        <p:xfrm>
          <a:off x="1010202" y="2536205"/>
          <a:ext cx="5275157" cy="3920872"/>
        </p:xfrm>
        <a:graphic>
          <a:graphicData uri="http://schemas.openxmlformats.org/drawingml/2006/table">
            <a:tbl>
              <a:tblPr firstRow="1" bandRow="1">
                <a:tableStyleId>{073A0DAA-6AF3-43AB-8588-CEC1D06C72B9}</a:tableStyleId>
              </a:tblPr>
              <a:tblGrid>
                <a:gridCol w="5275157">
                  <a:extLst>
                    <a:ext uri="{9D8B030D-6E8A-4147-A177-3AD203B41FA5}">
                      <a16:colId xmlns:a16="http://schemas.microsoft.com/office/drawing/2014/main" val="20000"/>
                    </a:ext>
                  </a:extLst>
                </a:gridCol>
              </a:tblGrid>
              <a:tr h="3920872">
                <a:tc>
                  <a:txBody>
                    <a:bodyPr/>
                    <a:lstStyle/>
                    <a:p>
                      <a:pPr>
                        <a:lnSpc>
                          <a:spcPct val="130000"/>
                        </a:lnSpc>
                      </a:pPr>
                      <a:r>
                        <a:rPr lang="en-US" altLang="zh-CN" sz="2400" b="1" kern="1200" dirty="0">
                          <a:solidFill>
                            <a:schemeClr val="lt1"/>
                          </a:solidFill>
                          <a:effectLst/>
                          <a:latin typeface="+mn-lt"/>
                          <a:ea typeface="+mn-ea"/>
                          <a:cs typeface="+mn-cs"/>
                        </a:rPr>
                        <a:t>#include &lt;</a:t>
                      </a:r>
                      <a:r>
                        <a:rPr lang="en-US" altLang="zh-CN" sz="2400" b="1" kern="1200" dirty="0" err="1">
                          <a:solidFill>
                            <a:schemeClr val="lt1"/>
                          </a:solidFill>
                          <a:effectLst/>
                          <a:latin typeface="+mn-lt"/>
                          <a:ea typeface="+mn-ea"/>
                          <a:cs typeface="+mn-cs"/>
                        </a:rPr>
                        <a:t>stdio.h</a:t>
                      </a:r>
                      <a:r>
                        <a:rPr lang="en-US" altLang="zh-CN" sz="2400" b="1" kern="1200" dirty="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p>
                      <a:pPr>
                        <a:lnSpc>
                          <a:spcPct val="130000"/>
                        </a:lnSpc>
                      </a:pPr>
                      <a:r>
                        <a:rPr lang="en-US" altLang="zh-CN" sz="2400" b="1" kern="1200" dirty="0">
                          <a:solidFill>
                            <a:schemeClr val="lt1"/>
                          </a:solidFill>
                          <a:effectLst/>
                          <a:latin typeface="+mn-lt"/>
                          <a:ea typeface="+mn-ea"/>
                          <a:cs typeface="+mn-cs"/>
                        </a:rPr>
                        <a:t>main()</a:t>
                      </a:r>
                      <a:endParaRPr lang="zh-CN" altLang="zh-CN" sz="2400" b="1" kern="1200" dirty="0">
                        <a:solidFill>
                          <a:schemeClr val="lt1"/>
                        </a:solidFill>
                        <a:effectLst/>
                        <a:latin typeface="+mn-lt"/>
                        <a:ea typeface="+mn-ea"/>
                        <a:cs typeface="+mn-cs"/>
                      </a:endParaRPr>
                    </a:p>
                    <a:p>
                      <a:pPr>
                        <a:lnSpc>
                          <a:spcPct val="130000"/>
                        </a:lnSpc>
                      </a:pP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pPr>
                        <a:lnSpc>
                          <a:spcPct val="130000"/>
                        </a:lnSpc>
                      </a:pP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int</a:t>
                      </a: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=66666666;</a:t>
                      </a:r>
                      <a:endParaRPr lang="zh-CN" altLang="zh-CN" sz="2400" b="1" kern="1200" dirty="0">
                        <a:solidFill>
                          <a:schemeClr val="lt1"/>
                        </a:solidFill>
                        <a:effectLst/>
                        <a:latin typeface="+mn-lt"/>
                        <a:ea typeface="+mn-ea"/>
                        <a:cs typeface="+mn-cs"/>
                      </a:endParaRPr>
                    </a:p>
                    <a:p>
                      <a:pPr>
                        <a:lnSpc>
                          <a:spcPct val="130000"/>
                        </a:lnSpc>
                      </a:pP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printf</a:t>
                      </a:r>
                      <a:r>
                        <a:rPr lang="en-US" altLang="zh-CN" sz="2400" b="1" kern="1200" dirty="0">
                          <a:solidFill>
                            <a:schemeClr val="lt1"/>
                          </a:solidFill>
                          <a:effectLst/>
                          <a:latin typeface="+mn-lt"/>
                          <a:ea typeface="+mn-ea"/>
                          <a:cs typeface="+mn-cs"/>
                        </a:rPr>
                        <a:t>("Before: </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 %d\n", </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pPr>
                        <a:lnSpc>
                          <a:spcPct val="130000"/>
                        </a:lnSpc>
                      </a:pP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printf</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d%n</a:t>
                      </a:r>
                      <a:r>
                        <a:rPr lang="en-US" altLang="zh-CN" sz="2400" b="1" kern="1200" dirty="0">
                          <a:solidFill>
                            <a:schemeClr val="lt1"/>
                          </a:solidFill>
                          <a:effectLst/>
                          <a:latin typeface="+mn-lt"/>
                          <a:ea typeface="+mn-ea"/>
                          <a:cs typeface="+mn-cs"/>
                        </a:rPr>
                        <a:t>\n", </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&amp;</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pPr>
                        <a:lnSpc>
                          <a:spcPct val="130000"/>
                        </a:lnSpc>
                      </a:pP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printf</a:t>
                      </a:r>
                      <a:r>
                        <a:rPr lang="en-US" altLang="zh-CN" sz="2400" b="1" kern="1200" dirty="0">
                          <a:solidFill>
                            <a:schemeClr val="lt1"/>
                          </a:solidFill>
                          <a:effectLst/>
                          <a:latin typeface="+mn-lt"/>
                          <a:ea typeface="+mn-ea"/>
                          <a:cs typeface="+mn-cs"/>
                        </a:rPr>
                        <a:t>("After: </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 %d\n", </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pPr>
                        <a:lnSpc>
                          <a:spcPct val="130000"/>
                        </a:lnSpc>
                      </a:pPr>
                      <a:r>
                        <a:rPr lang="en-US" altLang="zh-CN" sz="2400" b="1" kern="1200" dirty="0">
                          <a:solidFill>
                            <a:schemeClr val="lt1"/>
                          </a:solidFill>
                          <a:effectLst/>
                          <a:latin typeface="+mn-lt"/>
                          <a:ea typeface="+mn-ea"/>
                          <a:cs typeface="+mn-cs"/>
                        </a:rPr>
                        <a:t>}</a:t>
                      </a:r>
                      <a:endParaRPr lang="zh-CN" altLang="en-US" sz="2400" dirty="0"/>
                    </a:p>
                  </a:txBody>
                  <a:tcPr/>
                </a:tc>
                <a:extLst>
                  <a:ext uri="{0D108BD9-81ED-4DB2-BD59-A6C34878D82A}">
                    <a16:rowId xmlns:a16="http://schemas.microsoft.com/office/drawing/2014/main" val="10000"/>
                  </a:ext>
                </a:extLst>
              </a:tr>
            </a:tbl>
          </a:graphicData>
        </a:graphic>
      </p:graphicFrame>
      <p:sp>
        <p:nvSpPr>
          <p:cNvPr id="8" name="矩形 7"/>
          <p:cNvSpPr/>
          <p:nvPr/>
        </p:nvSpPr>
        <p:spPr>
          <a:xfrm>
            <a:off x="6575251" y="4768453"/>
            <a:ext cx="5544616" cy="1689052"/>
          </a:xfrm>
          <a:prstGeom prst="rect">
            <a:avLst/>
          </a:prstGeom>
          <a:ln>
            <a:solidFill>
              <a:schemeClr val="tx1"/>
            </a:solidFill>
          </a:ln>
        </p:spPr>
        <p:txBody>
          <a:bodyPr wrap="square">
            <a:spAutoFit/>
          </a:bodyPr>
          <a:lstStyle/>
          <a:p>
            <a:pPr>
              <a:lnSpc>
                <a:spcPct val="150000"/>
              </a:lnSpc>
            </a:pP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现在我们已经知道可以利用</a:t>
            </a:r>
            <a:r>
              <a:rPr lang="en-US" altLang="zh-CN" sz="2400" kern="100" dirty="0">
                <a:solidFill>
                  <a:srgbClr val="000000"/>
                </a:solidFill>
                <a:latin typeface="微软雅黑" panose="020B0503020204020204" pitchFamily="34" charset="-122"/>
                <a:ea typeface="微软雅黑" panose="020B0503020204020204" pitchFamily="34" charset="-122"/>
              </a:rPr>
              <a:t>%n</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向内存中写入值，</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如果我们写的值</a:t>
            </a:r>
            <a:r>
              <a:rPr lang="en-US"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比如一个返回地址）</a:t>
            </a:r>
            <a:r>
              <a:rPr lang="zh-CN" altLang="zh-CN"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非常大，怎么来构造这样的值？</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00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7A491587-024B-45B6-B0EC-700EC0D95160}"/>
              </a:ext>
            </a:extLst>
          </p:cNvPr>
          <p:cNvSpPr/>
          <p:nvPr/>
        </p:nvSpPr>
        <p:spPr>
          <a:xfrm>
            <a:off x="6933431" y="2536205"/>
            <a:ext cx="5328592" cy="2129814"/>
          </a:xfrm>
          <a:prstGeom prst="rect">
            <a:avLst/>
          </a:prstGeom>
        </p:spPr>
        <p:txBody>
          <a:bodyPr wrap="square">
            <a:spAutoFit/>
          </a:bodyPr>
          <a:lstStyle/>
          <a:p>
            <a:pPr>
              <a:lnSpc>
                <a:spcPct val="130000"/>
              </a:lnSpc>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运行：</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400" dirty="0">
                <a:latin typeface="微软雅黑" panose="020B0503020204020204" pitchFamily="34" charset="-122"/>
                <a:ea typeface="微软雅黑" panose="020B0503020204020204" pitchFamily="34" charset="-122"/>
              </a:rPr>
              <a:t>Before: </a:t>
            </a:r>
            <a:r>
              <a:rPr lang="en-US" altLang="zh-CN" sz="2400" dirty="0" err="1">
                <a:latin typeface="微软雅黑" panose="020B0503020204020204" pitchFamily="34" charset="-122"/>
                <a:ea typeface="微软雅黑" panose="020B0503020204020204" pitchFamily="34" charset="-122"/>
              </a:rPr>
              <a:t>num</a:t>
            </a:r>
            <a:r>
              <a:rPr lang="en-US" altLang="zh-CN" sz="2400" dirty="0">
                <a:latin typeface="微软雅黑" panose="020B0503020204020204" pitchFamily="34" charset="-122"/>
                <a:ea typeface="微软雅黑" panose="020B0503020204020204" pitchFamily="34" charset="-122"/>
              </a:rPr>
              <a:t> = 66666666</a:t>
            </a:r>
            <a:endParaRPr lang="zh-CN"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p>
          <a:p>
            <a:r>
              <a:rPr lang="en-US" altLang="zh-CN" sz="2400" dirty="0">
                <a:latin typeface="微软雅黑" panose="020B0503020204020204" pitchFamily="34" charset="-122"/>
                <a:ea typeface="微软雅黑" panose="020B0503020204020204" pitchFamily="34" charset="-122"/>
              </a:rPr>
              <a:t>    66666666</a:t>
            </a:r>
            <a:endParaRPr lang="zh-CN"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After: </a:t>
            </a:r>
            <a:r>
              <a:rPr lang="en-US" altLang="zh-CN" sz="2400" dirty="0" err="1">
                <a:latin typeface="微软雅黑" panose="020B0503020204020204" pitchFamily="34" charset="-122"/>
                <a:ea typeface="微软雅黑" panose="020B0503020204020204" pitchFamily="34" charset="-122"/>
              </a:rPr>
              <a:t>num</a:t>
            </a:r>
            <a:r>
              <a:rPr lang="en-US" altLang="zh-CN" sz="2400" dirty="0">
                <a:latin typeface="微软雅黑" panose="020B0503020204020204" pitchFamily="34" charset="-122"/>
                <a:ea typeface="微软雅黑" panose="020B0503020204020204" pitchFamily="34" charset="-122"/>
              </a:rPr>
              <a:t> = 100</a:t>
            </a:r>
            <a:endPar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028775" y="527956"/>
            <a:ext cx="11377264" cy="1689052"/>
          </a:xfrm>
          <a:prstGeom prst="rect">
            <a:avLst/>
          </a:prstGeom>
          <a:ln>
            <a:solidFill>
              <a:schemeClr val="tx1"/>
            </a:solidFill>
          </a:ln>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关于打印字符串宽度的问题，在</a:t>
            </a:r>
            <a:r>
              <a:rPr lang="zh-CN" altLang="en-US"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格式符中间加上一个十进制整数来表示输出的最少位数</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，若实际位数多于定义的宽度，则按实际位数输出，若实际位数少于定义的宽度则补以空格或</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。我们把上一段代码做一下修改并看一下效果：</a:t>
            </a: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985478522"/>
              </p:ext>
            </p:extLst>
          </p:nvPr>
        </p:nvGraphicFramePr>
        <p:xfrm>
          <a:off x="1010202" y="2536205"/>
          <a:ext cx="5275157" cy="3920872"/>
        </p:xfrm>
        <a:graphic>
          <a:graphicData uri="http://schemas.openxmlformats.org/drawingml/2006/table">
            <a:tbl>
              <a:tblPr firstRow="1" bandRow="1">
                <a:tableStyleId>{073A0DAA-6AF3-43AB-8588-CEC1D06C72B9}</a:tableStyleId>
              </a:tblPr>
              <a:tblGrid>
                <a:gridCol w="5275157">
                  <a:extLst>
                    <a:ext uri="{9D8B030D-6E8A-4147-A177-3AD203B41FA5}">
                      <a16:colId xmlns:a16="http://schemas.microsoft.com/office/drawing/2014/main" val="20000"/>
                    </a:ext>
                  </a:extLst>
                </a:gridCol>
              </a:tblGrid>
              <a:tr h="3920872">
                <a:tc>
                  <a:txBody>
                    <a:bodyPr/>
                    <a:lstStyle/>
                    <a:p>
                      <a:pPr>
                        <a:lnSpc>
                          <a:spcPct val="130000"/>
                        </a:lnSpc>
                      </a:pPr>
                      <a:r>
                        <a:rPr lang="pt-BR" altLang="zh-CN" sz="2400" b="1" kern="1200" dirty="0">
                          <a:solidFill>
                            <a:schemeClr val="lt1"/>
                          </a:solidFill>
                          <a:effectLst/>
                          <a:latin typeface="+mn-lt"/>
                          <a:ea typeface="+mn-ea"/>
                          <a:cs typeface="+mn-cs"/>
                        </a:rPr>
                        <a:t>#include &lt;stdio.h&gt;</a:t>
                      </a:r>
                    </a:p>
                    <a:p>
                      <a:pPr>
                        <a:lnSpc>
                          <a:spcPct val="130000"/>
                        </a:lnSpc>
                      </a:pPr>
                      <a:r>
                        <a:rPr lang="pt-BR" altLang="zh-CN" sz="2400" b="1" kern="1200" dirty="0">
                          <a:solidFill>
                            <a:schemeClr val="lt1"/>
                          </a:solidFill>
                          <a:effectLst/>
                          <a:latin typeface="+mn-lt"/>
                          <a:ea typeface="+mn-ea"/>
                          <a:cs typeface="+mn-cs"/>
                        </a:rPr>
                        <a:t>main()</a:t>
                      </a:r>
                    </a:p>
                    <a:p>
                      <a:pPr>
                        <a:lnSpc>
                          <a:spcPct val="130000"/>
                        </a:lnSpc>
                      </a:pPr>
                      <a:r>
                        <a:rPr lang="pt-BR" altLang="zh-CN" sz="2400" b="1" kern="1200" dirty="0">
                          <a:solidFill>
                            <a:schemeClr val="lt1"/>
                          </a:solidFill>
                          <a:effectLst/>
                          <a:latin typeface="+mn-lt"/>
                          <a:ea typeface="+mn-ea"/>
                          <a:cs typeface="+mn-cs"/>
                        </a:rPr>
                        <a:t>{</a:t>
                      </a:r>
                    </a:p>
                    <a:p>
                      <a:pPr>
                        <a:lnSpc>
                          <a:spcPct val="130000"/>
                        </a:lnSpc>
                      </a:pPr>
                      <a:r>
                        <a:rPr lang="pt-BR" altLang="zh-CN" sz="2400" b="1" kern="1200" dirty="0">
                          <a:solidFill>
                            <a:schemeClr val="lt1"/>
                          </a:solidFill>
                          <a:effectLst/>
                          <a:latin typeface="+mn-lt"/>
                          <a:ea typeface="+mn-ea"/>
                          <a:cs typeface="+mn-cs"/>
                        </a:rPr>
                        <a:t>  int num=66666666; </a:t>
                      </a:r>
                    </a:p>
                    <a:p>
                      <a:pPr>
                        <a:lnSpc>
                          <a:spcPct val="130000"/>
                        </a:lnSpc>
                      </a:pPr>
                      <a:r>
                        <a:rPr lang="pt-BR" altLang="zh-CN" sz="2400" b="1" kern="1200" dirty="0">
                          <a:solidFill>
                            <a:schemeClr val="lt1"/>
                          </a:solidFill>
                          <a:effectLst/>
                          <a:latin typeface="+mn-lt"/>
                          <a:ea typeface="+mn-ea"/>
                          <a:cs typeface="+mn-cs"/>
                        </a:rPr>
                        <a:t>  printf("Before: num = %d\n", num);</a:t>
                      </a:r>
                    </a:p>
                    <a:p>
                      <a:pPr>
                        <a:lnSpc>
                          <a:spcPct val="130000"/>
                        </a:lnSpc>
                      </a:pPr>
                      <a:r>
                        <a:rPr lang="pt-BR" altLang="zh-CN" sz="2400" b="1" kern="1200" dirty="0">
                          <a:solidFill>
                            <a:schemeClr val="lt1"/>
                          </a:solidFill>
                          <a:effectLst/>
                          <a:latin typeface="+mn-lt"/>
                          <a:ea typeface="+mn-ea"/>
                          <a:cs typeface="+mn-cs"/>
                        </a:rPr>
                        <a:t>  printf("%100d%n\n", num, &amp;num);</a:t>
                      </a:r>
                    </a:p>
                    <a:p>
                      <a:pPr>
                        <a:lnSpc>
                          <a:spcPct val="130000"/>
                        </a:lnSpc>
                      </a:pPr>
                      <a:r>
                        <a:rPr lang="pt-BR" altLang="zh-CN" sz="2400" b="1" kern="1200" dirty="0">
                          <a:solidFill>
                            <a:schemeClr val="lt1"/>
                          </a:solidFill>
                          <a:effectLst/>
                          <a:latin typeface="+mn-lt"/>
                          <a:ea typeface="+mn-ea"/>
                          <a:cs typeface="+mn-cs"/>
                        </a:rPr>
                        <a:t>  printf("After: num = %d\n", num);</a:t>
                      </a:r>
                    </a:p>
                    <a:p>
                      <a:pPr>
                        <a:lnSpc>
                          <a:spcPct val="130000"/>
                        </a:lnSpc>
                      </a:pPr>
                      <a:r>
                        <a:rPr lang="pt-BR" altLang="zh-CN" sz="2400" b="1" kern="1200" dirty="0">
                          <a:solidFill>
                            <a:schemeClr val="lt1"/>
                          </a:solidFill>
                          <a:effectLst/>
                          <a:latin typeface="+mn-lt"/>
                          <a:ea typeface="+mn-ea"/>
                          <a:cs typeface="+mn-cs"/>
                        </a:rPr>
                        <a:t>}</a:t>
                      </a:r>
                    </a:p>
                  </a:txBody>
                  <a:tcPr/>
                </a:tc>
                <a:extLst>
                  <a:ext uri="{0D108BD9-81ED-4DB2-BD59-A6C34878D82A}">
                    <a16:rowId xmlns:a16="http://schemas.microsoft.com/office/drawing/2014/main" val="10000"/>
                  </a:ext>
                </a:extLst>
              </a:tr>
            </a:tbl>
          </a:graphicData>
        </a:graphic>
      </p:graphicFrame>
      <p:sp>
        <p:nvSpPr>
          <p:cNvPr id="8" name="矩形 7"/>
          <p:cNvSpPr/>
          <p:nvPr/>
        </p:nvSpPr>
        <p:spPr>
          <a:xfrm>
            <a:off x="6575251" y="4768453"/>
            <a:ext cx="5544616" cy="1754326"/>
          </a:xfrm>
          <a:prstGeom prst="rect">
            <a:avLst/>
          </a:prstGeom>
          <a:ln>
            <a:solidFill>
              <a:schemeClr val="tx1"/>
            </a:solidFill>
          </a:ln>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我们也可以使用</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%02333d</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这种形式。在打印数值右侧用</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补齐不足位数的方式来补齐，而不是空格。</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478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16807" y="3108493"/>
            <a:ext cx="10729192"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知识点六：整数溢出漏洞</a:t>
            </a:r>
            <a:endParaRPr lang="zh-CN" altLang="en-US" sz="6000" b="1" dirty="0"/>
          </a:p>
        </p:txBody>
      </p:sp>
    </p:spTree>
    <p:extLst>
      <p:ext uri="{BB962C8B-B14F-4D97-AF65-F5344CB8AC3E}">
        <p14:creationId xmlns:p14="http://schemas.microsoft.com/office/powerpoint/2010/main" val="2550264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整数溢出</a:t>
              </a: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1263229" y="1989440"/>
            <a:ext cx="10638753" cy="4075156"/>
            <a:chOff x="1263230" y="1989440"/>
            <a:chExt cx="10332290" cy="3067339"/>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532831" y="2259923"/>
              <a:ext cx="9505056" cy="2796856"/>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高级程序语言中，整数分为无符号数和有符号数两类，其中有符号负整数最高位为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，正整数最高位为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，无符号整数则无此限制。常见的整数类型有</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位以及</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64</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位等，对应的每种类型整数都包含一定的范围。当对整数进行加、乘等运算时，计算的结果如果大于该类型的整数所表示的范围时，就会发生整数溢出。</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4764" y="4480421"/>
            <a:ext cx="2520132" cy="2520132"/>
          </a:xfrm>
          <a:prstGeom prst="rect">
            <a:avLst/>
          </a:prstGeom>
        </p:spPr>
      </p:pic>
    </p:spTree>
    <p:extLst>
      <p:ext uri="{BB962C8B-B14F-4D97-AF65-F5344CB8AC3E}">
        <p14:creationId xmlns:p14="http://schemas.microsoft.com/office/powerpoint/2010/main" val="276950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2031573" y="1381278"/>
            <a:ext cx="8795604" cy="1785104"/>
            <a:chOff x="4933525" y="2179537"/>
            <a:chExt cx="8795604" cy="1785104"/>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）存储溢出</a:t>
              </a: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179537"/>
              <a:ext cx="6744861"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存储溢出是使用另外的数据类型来存储整型数造成的</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。例如，把一个大的变量放入一个小变量的存储区域，最终是只能保留小变量能够存储的位，其他的位都无法存储，以至于造成安全隐患。</a:t>
              </a:r>
              <a:b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b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2031573" y="3149188"/>
            <a:ext cx="8646274" cy="1415772"/>
            <a:chOff x="4933525" y="2447147"/>
            <a:chExt cx="8646274" cy="1415772"/>
          </a:xfrm>
        </p:grpSpPr>
        <p:sp>
          <p:nvSpPr>
            <p:cNvPr id="16" name="六边形 15">
              <a:extLst>
                <a:ext uri="{FF2B5EF4-FFF2-40B4-BE49-F238E27FC236}">
                  <a16:creationId xmlns:a16="http://schemas.microsoft.com/office/drawing/2014/main"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）运算溢出</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447147"/>
              <a:ext cx="6595531"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运算溢出是对整型变量进行运算时没有考虑到其边界范围</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，造成运算后的数值范围超出了其存储空间。</a:t>
              </a:r>
              <a:b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b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1822" y="4815217"/>
            <a:ext cx="2320947" cy="2248869"/>
          </a:xfrm>
          <a:prstGeom prst="rect">
            <a:avLst/>
          </a:prstGeom>
        </p:spPr>
      </p:pic>
      <p:sp>
        <p:nvSpPr>
          <p:cNvPr id="2" name="矩形 1">
            <a:extLst>
              <a:ext uri="{FF2B5EF4-FFF2-40B4-BE49-F238E27FC236}">
                <a16:creationId xmlns:a16="http://schemas.microsoft.com/office/drawing/2014/main" id="{2B0F8355-E235-45BA-8659-D01D02E1B9A3}"/>
              </a:ext>
            </a:extLst>
          </p:cNvPr>
          <p:cNvSpPr/>
          <p:nvPr/>
        </p:nvSpPr>
        <p:spPr>
          <a:xfrm>
            <a:off x="2907191" y="650060"/>
            <a:ext cx="7272808" cy="830997"/>
          </a:xfrm>
          <a:prstGeom prst="rect">
            <a:avLst/>
          </a:prstGeom>
        </p:spPr>
        <p:txBody>
          <a:bodyPr wrap="square">
            <a:spAutoFit/>
          </a:bodyPr>
          <a:lstStyle/>
          <a:p>
            <a:r>
              <a:rPr lang="zh-CN"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根据溢出原理的不同，整数溢出可以分为以下三类：</a:t>
            </a:r>
            <a:b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3" name="组合 12">
            <a:extLst>
              <a:ext uri="{FF2B5EF4-FFF2-40B4-BE49-F238E27FC236}">
                <a16:creationId xmlns:a16="http://schemas.microsoft.com/office/drawing/2014/main" id="{A966E62C-14C7-4578-B387-8809A39F42E0}"/>
              </a:ext>
            </a:extLst>
          </p:cNvPr>
          <p:cNvGrpSpPr/>
          <p:nvPr/>
        </p:nvGrpSpPr>
        <p:grpSpPr>
          <a:xfrm>
            <a:off x="2082069" y="4547765"/>
            <a:ext cx="8379753" cy="1785104"/>
            <a:chOff x="4933525" y="2262945"/>
            <a:chExt cx="8379753" cy="1785104"/>
          </a:xfrm>
        </p:grpSpPr>
        <p:sp>
          <p:nvSpPr>
            <p:cNvPr id="19" name="六边形 18">
              <a:extLst>
                <a:ext uri="{FF2B5EF4-FFF2-40B4-BE49-F238E27FC236}">
                  <a16:creationId xmlns:a16="http://schemas.microsoft.com/office/drawing/2014/main" id="{338F7297-61BE-49BC-A137-94242E301ADA}"/>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）符号问题</a:t>
              </a:r>
            </a:p>
          </p:txBody>
        </p:sp>
        <p:sp>
          <p:nvSpPr>
            <p:cNvPr id="20" name="文本框 7">
              <a:extLst>
                <a:ext uri="{FF2B5EF4-FFF2-40B4-BE49-F238E27FC236}">
                  <a16:creationId xmlns:a16="http://schemas.microsoft.com/office/drawing/2014/main" id="{848DB362-81D4-48C7-9853-289543A0BE59}"/>
                </a:ext>
              </a:extLst>
            </p:cNvPr>
            <p:cNvSpPr txBox="1">
              <a:spLocks noChangeArrowheads="1"/>
            </p:cNvSpPr>
            <p:nvPr/>
          </p:nvSpPr>
          <p:spPr bwMode="auto">
            <a:xfrm>
              <a:off x="6959020" y="2262945"/>
              <a:ext cx="6354258"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整型数可分为有符号整型数和无符号整型数两种。在开发过程中，一般长度变量使用无符号整型数，然而如果程序员</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忽略了符号，在进行安全检查判断的时候就可能出现问题</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b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b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1" name="直接连接符 20">
              <a:extLst>
                <a:ext uri="{FF2B5EF4-FFF2-40B4-BE49-F238E27FC236}">
                  <a16:creationId xmlns:a16="http://schemas.microsoft.com/office/drawing/2014/main" id="{A4742F61-9B62-4617-A434-DF82F5E30C0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975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 presetClass="entr" presetSubtype="2" decel="6000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CD2D8B-A26E-44BE-8D60-02066AA39DEC}"/>
              </a:ext>
            </a:extLst>
          </p:cNvPr>
          <p:cNvGrpSpPr/>
          <p:nvPr/>
        </p:nvGrpSpPr>
        <p:grpSpPr>
          <a:xfrm>
            <a:off x="7206220" y="1024037"/>
            <a:ext cx="4370829" cy="4746165"/>
            <a:chOff x="2025743" y="1904805"/>
            <a:chExt cx="9012144" cy="1703515"/>
          </a:xfrm>
        </p:grpSpPr>
        <p:grpSp>
          <p:nvGrpSpPr>
            <p:cNvPr id="5" name="组合 4">
              <a:extLst>
                <a:ext uri="{FF2B5EF4-FFF2-40B4-BE49-F238E27FC236}">
                  <a16:creationId xmlns:a16="http://schemas.microsoft.com/office/drawing/2014/main" id="{D61C7D4D-59A8-4EA3-B19A-1E3E61BC600A}"/>
                </a:ext>
              </a:extLst>
            </p:cNvPr>
            <p:cNvGrpSpPr/>
            <p:nvPr/>
          </p:nvGrpSpPr>
          <p:grpSpPr>
            <a:xfrm>
              <a:off x="2025743" y="1904805"/>
              <a:ext cx="9012144" cy="1703515"/>
              <a:chOff x="2025743" y="1904805"/>
              <a:chExt cx="9012144" cy="1703515"/>
            </a:xfrm>
          </p:grpSpPr>
          <p:sp>
            <p:nvSpPr>
              <p:cNvPr id="3" name="矩形: 圆角 2">
                <a:extLst>
                  <a:ext uri="{FF2B5EF4-FFF2-40B4-BE49-F238E27FC236}">
                    <a16:creationId xmlns:a16="http://schemas.microsoft.com/office/drawing/2014/main" id="{0FE0C827-1134-433D-A1A4-E91EB3EF9DF3}"/>
                  </a:ext>
                </a:extLst>
              </p:cNvPr>
              <p:cNvSpPr/>
              <p:nvPr/>
            </p:nvSpPr>
            <p:spPr>
              <a:xfrm>
                <a:off x="2180904" y="1950666"/>
                <a:ext cx="8712969" cy="1599823"/>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a:extLst>
                  <a:ext uri="{FF2B5EF4-FFF2-40B4-BE49-F238E27FC236}">
                    <a16:creationId xmlns:a16="http://schemas.microsoft.com/office/drawing/2014/main" id="{A9844954-E0B1-4981-86D5-36E77C2577DE}"/>
                  </a:ext>
                </a:extLst>
              </p:cNvPr>
              <p:cNvSpPr/>
              <p:nvPr/>
            </p:nvSpPr>
            <p:spPr>
              <a:xfrm>
                <a:off x="2025743" y="1904805"/>
                <a:ext cx="9012144" cy="1703515"/>
              </a:xfrm>
              <a:prstGeom prst="roundRect">
                <a:avLst/>
              </a:prstGeom>
              <a:noFill/>
              <a:ln w="19050">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FB6C00C5-3178-4462-AF93-CFC6145076AC}"/>
                </a:ext>
              </a:extLst>
            </p:cNvPr>
            <p:cNvSpPr/>
            <p:nvPr/>
          </p:nvSpPr>
          <p:spPr>
            <a:xfrm>
              <a:off x="2596396" y="1968426"/>
              <a:ext cx="8358246" cy="1491326"/>
            </a:xfrm>
            <a:prstGeom prst="rect">
              <a:avLst/>
            </a:prstGeom>
          </p:spPr>
          <p:txBody>
            <a:bodyPr wrap="square">
              <a:spAutoFit/>
            </a:bodyPr>
            <a:lstStyle/>
            <a:p>
              <a:pPr fontAlgn="auto">
                <a:lnSpc>
                  <a:spcPct val="150000"/>
                </a:lnSpc>
                <a:spcBef>
                  <a:spcPts val="0"/>
                </a:spcBef>
                <a:spcAft>
                  <a:spcPts val="0"/>
                </a:spcAft>
                <a:defRPr/>
              </a:pP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该函数将用户输入的数据拷贝到新的缓冲区，并在最后写入结尾符</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。如果攻击者将</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0xFFFFFFFF</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作为参数传入</a:t>
              </a:r>
              <a:r>
                <a:rPr lang="en-US" altLang="zh-CN" sz="22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len</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，当计算</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size</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时会发生整数溢出，</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malloc</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会分配大小为</a:t>
              </a:r>
              <a:r>
                <a:rPr lang="en-US" altLang="zh-CN"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的内存块（</a:t>
              </a:r>
              <a:r>
                <a:rPr lang="zh-CN" altLang="en-US" sz="2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将得到有效地址</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），后面执行</a:t>
              </a:r>
              <a:r>
                <a:rPr lang="en-US" altLang="zh-CN" sz="22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memcpy</a:t>
              </a:r>
              <a:r>
                <a:rPr lang="zh-CN" altLang="en-US" sz="2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时会发生堆溢出。</a:t>
              </a:r>
            </a:p>
          </p:txBody>
        </p:sp>
      </p:grpSp>
      <p:sp>
        <p:nvSpPr>
          <p:cNvPr id="15" name="矩形 14">
            <a:extLst>
              <a:ext uri="{FF2B5EF4-FFF2-40B4-BE49-F238E27FC236}">
                <a16:creationId xmlns:a16="http://schemas.microsoft.com/office/drawing/2014/main" id="{837C6307-C372-44CF-922A-0BC99E423DB1}"/>
              </a:ext>
            </a:extLst>
          </p:cNvPr>
          <p:cNvSpPr/>
          <p:nvPr/>
        </p:nvSpPr>
        <p:spPr>
          <a:xfrm>
            <a:off x="1244799" y="635709"/>
            <a:ext cx="4578176" cy="403316"/>
          </a:xfrm>
          <a:prstGeom prst="rect">
            <a:avLst/>
          </a:prstGeom>
        </p:spPr>
        <p:txBody>
          <a:bodyPr wrap="none">
            <a:spAutoFit/>
          </a:bodyPr>
          <a:lstStyle/>
          <a:p>
            <a:pPr indent="236220" algn="just">
              <a:lnSpc>
                <a:spcPct val="125000"/>
              </a:lnSpc>
              <a:spcAft>
                <a:spcPts val="0"/>
              </a:spcAft>
            </a:pPr>
            <a:r>
              <a:rPr lang="zh-CN" altLang="zh-CN" kern="1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整数溢出的样例可通过下面的代码了解。</a:t>
            </a:r>
          </a:p>
        </p:txBody>
      </p:sp>
      <p:grpSp>
        <p:nvGrpSpPr>
          <p:cNvPr id="8" name="组合 7">
            <a:extLst>
              <a:ext uri="{FF2B5EF4-FFF2-40B4-BE49-F238E27FC236}">
                <a16:creationId xmlns:a16="http://schemas.microsoft.com/office/drawing/2014/main" id="{0A21F266-936A-4210-96E9-CA771224504A}"/>
              </a:ext>
            </a:extLst>
          </p:cNvPr>
          <p:cNvGrpSpPr/>
          <p:nvPr/>
        </p:nvGrpSpPr>
        <p:grpSpPr>
          <a:xfrm>
            <a:off x="895785" y="1324147"/>
            <a:ext cx="6209680" cy="4632038"/>
            <a:chOff x="6242359" y="2419903"/>
            <a:chExt cx="6429375" cy="4386847"/>
          </a:xfrm>
        </p:grpSpPr>
        <p:sp>
          <p:nvSpPr>
            <p:cNvPr id="12" name="矩形 11">
              <a:extLst>
                <a:ext uri="{FF2B5EF4-FFF2-40B4-BE49-F238E27FC236}">
                  <a16:creationId xmlns:a16="http://schemas.microsoft.com/office/drawing/2014/main" id="{F64B0172-1215-4FA4-B54A-0A3EAA687BB1}"/>
                </a:ext>
              </a:extLst>
            </p:cNvPr>
            <p:cNvSpPr/>
            <p:nvPr/>
          </p:nvSpPr>
          <p:spPr>
            <a:xfrm>
              <a:off x="6357367" y="2419903"/>
              <a:ext cx="5960974" cy="4284932"/>
            </a:xfrm>
            <a:prstGeom prst="rect">
              <a:avLst/>
            </a:prstGeom>
            <a:noFill/>
            <a:ln w="1905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F380062C-6C2D-4991-8F0E-CD88C94589B5}"/>
                </a:ext>
              </a:extLst>
            </p:cNvPr>
            <p:cNvSpPr/>
            <p:nvPr/>
          </p:nvSpPr>
          <p:spPr>
            <a:xfrm>
              <a:off x="6242359" y="2419903"/>
              <a:ext cx="6429375" cy="4386847"/>
            </a:xfrm>
            <a:prstGeom prst="rect">
              <a:avLst/>
            </a:prstGeom>
          </p:spPr>
          <p:txBody>
            <a:bodyPr>
              <a:spAutoFit/>
            </a:bodyPr>
            <a:lstStyle/>
            <a:p>
              <a:pPr marL="266700"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char* </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integer_overflow</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(int* data,</a:t>
              </a:r>
            </a:p>
            <a:p>
              <a:pPr marL="266700" algn="just">
                <a:lnSpc>
                  <a:spcPct val="125000"/>
                </a:lnSpc>
                <a:spcAft>
                  <a:spcPts val="0"/>
                </a:spcAft>
              </a:pPr>
              <a:r>
                <a:rPr lang="en-US" altLang="zh-CN" sz="2400" b="1" kern="100" dirty="0">
                  <a:latin typeface="Times New Roman" panose="02020603050405020304" pitchFamily="18" charset="0"/>
                  <a:ea typeface="微软雅黑" panose="020B0503020204020204" pitchFamily="34" charset="-122"/>
                  <a:cs typeface="Times New Roman" panose="02020603050405020304" pitchFamily="18" charset="0"/>
                </a:rPr>
                <a:t>unsigned int </a:t>
              </a:r>
              <a:r>
                <a:rPr lang="en-US" altLang="zh-CN" sz="2400" b="1" kern="1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unsigned int size = </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+ 1;</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char *buffer = (char*)malloc(size);</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if(!buffer)       </a:t>
              </a:r>
            </a:p>
            <a:p>
              <a:pPr marL="400050"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return NULL;</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memcpy</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(buffer, data, </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400050"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buffer[</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len</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0860" algn="just">
                <a:lnSpc>
                  <a:spcPct val="125000"/>
                </a:lnSpc>
                <a:spcAft>
                  <a:spcPts val="0"/>
                </a:spcAft>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return buffer;</a:t>
              </a:r>
              <a:endPar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indent="130810" algn="just">
                <a:lnSpc>
                  <a:spcPct val="125000"/>
                </a:lnSpc>
                <a:spcAft>
                  <a:spcPts val="0"/>
                </a:spcAft>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6" name="矩形 15">
            <a:extLst>
              <a:ext uri="{FF2B5EF4-FFF2-40B4-BE49-F238E27FC236}">
                <a16:creationId xmlns:a16="http://schemas.microsoft.com/office/drawing/2014/main" id="{FC5AB11D-18F2-4F4E-9881-CE5BB8C6B160}"/>
              </a:ext>
            </a:extLst>
          </p:cNvPr>
          <p:cNvSpPr/>
          <p:nvPr/>
        </p:nvSpPr>
        <p:spPr>
          <a:xfrm>
            <a:off x="1514998" y="6125762"/>
            <a:ext cx="10585574" cy="507831"/>
          </a:xfrm>
          <a:prstGeom prst="rect">
            <a:avLst/>
          </a:prstGeom>
        </p:spPr>
        <p:txBody>
          <a:bodyPr wrap="square">
            <a:spAutoFit/>
          </a:bodyPr>
          <a:lstStyle/>
          <a:p>
            <a:pPr lvl="0" fontAlgn="auto">
              <a:lnSpc>
                <a:spcPct val="150000"/>
              </a:lnSpc>
              <a:spcBef>
                <a:spcPts val="0"/>
              </a:spcBef>
              <a:spcAft>
                <a:spcPts val="0"/>
              </a:spcAft>
              <a:defRPr/>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整数溢出一般不能被单独利用，而是用来绕过目标程序中的条件检测，进而实现其他攻击。</a:t>
            </a:r>
          </a:p>
        </p:txBody>
      </p:sp>
    </p:spTree>
    <p:extLst>
      <p:ext uri="{BB962C8B-B14F-4D97-AF65-F5344CB8AC3E}">
        <p14:creationId xmlns:p14="http://schemas.microsoft.com/office/powerpoint/2010/main" val="25333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24719" y="930915"/>
            <a:ext cx="3351606" cy="522733"/>
            <a:chOff x="1420106" y="1388858"/>
            <a:chExt cx="3351606" cy="52273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959274" y="423785"/>
              <a:ext cx="522732" cy="245287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271775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分析如下实例：</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4" name="矩形: 圆角 3">
            <a:extLst>
              <a:ext uri="{FF2B5EF4-FFF2-40B4-BE49-F238E27FC236}">
                <a16:creationId xmlns:a16="http://schemas.microsoft.com/office/drawing/2014/main" id="{AC0F91AE-3150-4A4F-BE5C-5BD47F5BEB70}"/>
              </a:ext>
            </a:extLst>
          </p:cNvPr>
          <p:cNvSpPr/>
          <p:nvPr/>
        </p:nvSpPr>
        <p:spPr>
          <a:xfrm>
            <a:off x="4085069" y="159941"/>
            <a:ext cx="5944706" cy="6441623"/>
          </a:xfrm>
          <a:prstGeom prst="roundRect">
            <a:avLst/>
          </a:prstGeom>
          <a:noFill/>
          <a:ln>
            <a:solidFill>
              <a:srgbClr val="0050A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#include&lt;iostream&gt;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windows.h</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shellapi.h</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stdlib.h</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#define MAX_INFO 32767</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using namespace std;</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func</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ShellExecute</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NULL,"open","notepad",NULL,NULL,SW_SHOW</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打开记事本</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void func1()</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ShellExecute</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NULL,"open","calc",NULL,NULL,SW_SHOW</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打开计算器</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7" name="图片 26">
            <a:extLst>
              <a:ext uri="{FF2B5EF4-FFF2-40B4-BE49-F238E27FC236}">
                <a16:creationId xmlns:a16="http://schemas.microsoft.com/office/drawing/2014/main" id="{A533CF8D-71BB-4712-A893-1C6407C0C8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0612" y="4552429"/>
            <a:ext cx="2592158" cy="2511657"/>
          </a:xfrm>
          <a:prstGeom prst="rect">
            <a:avLst/>
          </a:prstGeom>
        </p:spPr>
      </p:pic>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532831" y="3108493"/>
            <a:ext cx="10729192"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知识点五：格式化字符串漏洞</a:t>
            </a:r>
            <a:endParaRPr lang="zh-CN" altLang="en-US" sz="60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C0F91AE-3150-4A4F-BE5C-5BD47F5BEB70}"/>
              </a:ext>
            </a:extLst>
          </p:cNvPr>
          <p:cNvSpPr/>
          <p:nvPr/>
        </p:nvSpPr>
        <p:spPr>
          <a:xfrm>
            <a:off x="1028775" y="159941"/>
            <a:ext cx="5356682" cy="6560691"/>
          </a:xfrm>
          <a:prstGeom prst="roundRect">
            <a:avLst/>
          </a:prstGeom>
          <a:noFill/>
          <a:ln>
            <a:solidFill>
              <a:srgbClr val="0050A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int main()</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void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fuc_ptr</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func</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info[MAX_INFO];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char info1[30000];	char info2[30000];</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freopen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input.txt","r",stdin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cin.getline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(info1,30000,' ');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cin.getline</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(info2,30000,'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short len1 =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strlen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(info1);</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short len2 =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strlen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(info2);</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short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all_len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len1 + len2;</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if(</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all_len</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&lt;MAX_INFO)</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strcpy</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(info,info1);</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strcat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(info,info2);</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fuc_ptr</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return 0;</a:t>
            </a:r>
          </a:p>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3" name="组合 2">
            <a:extLst>
              <a:ext uri="{FF2B5EF4-FFF2-40B4-BE49-F238E27FC236}">
                <a16:creationId xmlns:a16="http://schemas.microsoft.com/office/drawing/2014/main" id="{2FEBDB79-1C03-4FAD-A6F9-A7D1DD55EDCE}"/>
              </a:ext>
            </a:extLst>
          </p:cNvPr>
          <p:cNvGrpSpPr/>
          <p:nvPr/>
        </p:nvGrpSpPr>
        <p:grpSpPr>
          <a:xfrm>
            <a:off x="5687458" y="736005"/>
            <a:ext cx="6142517" cy="4464496"/>
            <a:chOff x="5687458" y="736005"/>
            <a:chExt cx="6142517" cy="4464496"/>
          </a:xfrm>
        </p:grpSpPr>
        <p:sp>
          <p:nvSpPr>
            <p:cNvPr id="8" name="ïṧḷïḓê-Straight Connector 5">
              <a:extLst>
                <a:ext uri="{FF2B5EF4-FFF2-40B4-BE49-F238E27FC236}">
                  <a16:creationId xmlns:a16="http://schemas.microsoft.com/office/drawing/2014/main" id="{F1980643-2950-451D-8FFB-A64B6E62E26A}"/>
                </a:ext>
              </a:extLst>
            </p:cNvPr>
            <p:cNvSpPr/>
            <p:nvPr/>
          </p:nvSpPr>
          <p:spPr>
            <a:xfrm flipV="1">
              <a:off x="5687458" y="3442428"/>
              <a:ext cx="1849109" cy="0"/>
            </a:xfrm>
            <a:prstGeom prst="line">
              <a:avLst/>
            </a:prstGeom>
            <a:ln w="12700">
              <a:solidFill>
                <a:schemeClr val="bg1">
                  <a:lumMod val="50000"/>
                </a:schemeClr>
              </a:solidFill>
              <a:miter lim="400000"/>
            </a:ln>
          </p:spPr>
          <p:txBody>
            <a:bodyPr anchor="ctr"/>
            <a:lstStyle/>
            <a:p>
              <a:pPr algn="ctr"/>
              <a:endParaRPr>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i$liḋe-Freeform: Shape 26">
              <a:extLst>
                <a:ext uri="{FF2B5EF4-FFF2-40B4-BE49-F238E27FC236}">
                  <a16:creationId xmlns:a16="http://schemas.microsoft.com/office/drawing/2014/main" id="{A970B316-36D8-4034-9A71-EE5E814B8233}"/>
                </a:ext>
              </a:extLst>
            </p:cNvPr>
            <p:cNvSpPr/>
            <p:nvPr/>
          </p:nvSpPr>
          <p:spPr>
            <a:xfrm rot="18900000">
              <a:off x="7148101" y="3120729"/>
              <a:ext cx="716962" cy="71696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圆角 9">
              <a:extLst>
                <a:ext uri="{FF2B5EF4-FFF2-40B4-BE49-F238E27FC236}">
                  <a16:creationId xmlns:a16="http://schemas.microsoft.com/office/drawing/2014/main" id="{A27F1EF8-7CD1-429F-AAAC-3A9222C9078A}"/>
                </a:ext>
              </a:extLst>
            </p:cNvPr>
            <p:cNvSpPr/>
            <p:nvPr/>
          </p:nvSpPr>
          <p:spPr>
            <a:xfrm>
              <a:off x="8013551" y="736005"/>
              <a:ext cx="3816424" cy="446449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short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型整数表示范围为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-32768~32767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len1+len2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超过了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short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型整数的最大范围后会变为一个负数，将满足</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all_len</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&lt;MAX_INFO</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的判断条件，进而进入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的分支语句。于是继续执行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语句的时候，将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info1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info2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的内容都写进</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info</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a:t>
              </a:r>
            </a:p>
            <a:p>
              <a:b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i$liḋe-Freeform: Shape 26">
              <a:extLst>
                <a:ext uri="{FF2B5EF4-FFF2-40B4-BE49-F238E27FC236}">
                  <a16:creationId xmlns:a16="http://schemas.microsoft.com/office/drawing/2014/main" id="{28CBEA9D-1A78-41D9-8B50-7CBD6D2FDB04}"/>
                </a:ext>
              </a:extLst>
            </p:cNvPr>
            <p:cNvSpPr/>
            <p:nvPr/>
          </p:nvSpPr>
          <p:spPr>
            <a:xfrm rot="18900000">
              <a:off x="7000128" y="3106023"/>
              <a:ext cx="716962" cy="71696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 name="矩形 11">
            <a:extLst>
              <a:ext uri="{FF2B5EF4-FFF2-40B4-BE49-F238E27FC236}">
                <a16:creationId xmlns:a16="http://schemas.microsoft.com/office/drawing/2014/main" id="{BD4FE283-DA94-4BA0-8FD2-0F9DD72E5B89}"/>
              </a:ext>
            </a:extLst>
          </p:cNvPr>
          <p:cNvSpPr/>
          <p:nvPr/>
        </p:nvSpPr>
        <p:spPr>
          <a:xfrm>
            <a:off x="7149455" y="5361783"/>
            <a:ext cx="4564005" cy="1134862"/>
          </a:xfrm>
          <a:prstGeom prst="rect">
            <a:avLst/>
          </a:prstGeom>
        </p:spPr>
        <p:txBody>
          <a:bodyPr wrap="square">
            <a:spAutoFit/>
          </a:bodyPr>
          <a:lstStyle/>
          <a:p>
            <a:pPr lvl="0" algn="ctr" fontAlgn="auto">
              <a:lnSpc>
                <a:spcPct val="150000"/>
              </a:lnSpc>
              <a:spcBef>
                <a:spcPts val="0"/>
              </a:spcBef>
              <a:spcAft>
                <a:spcPts val="0"/>
              </a:spcAft>
              <a:defRPr/>
            </a:pP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思考：如何实现</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fuc_ptr</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的覆盖，改变程序执行？</a:t>
            </a:r>
          </a:p>
        </p:txBody>
      </p:sp>
    </p:spTree>
    <p:extLst>
      <p:ext uri="{BB962C8B-B14F-4D97-AF65-F5344CB8AC3E}">
        <p14:creationId xmlns:p14="http://schemas.microsoft.com/office/powerpoint/2010/main" val="8900344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16807" y="3108493"/>
            <a:ext cx="10729192"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知识点七：攻击</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虚函数</a:t>
            </a:r>
            <a:endParaRPr lang="zh-CN" altLang="en-US" sz="6000" b="1" dirty="0"/>
          </a:p>
        </p:txBody>
      </p:sp>
    </p:spTree>
    <p:extLst>
      <p:ext uri="{BB962C8B-B14F-4D97-AF65-F5344CB8AC3E}">
        <p14:creationId xmlns:p14="http://schemas.microsoft.com/office/powerpoint/2010/main" val="26916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1172791" y="1384077"/>
            <a:ext cx="10873208" cy="4616648"/>
          </a:xfrm>
          <a:prstGeom prst="rect">
            <a:avLst/>
          </a:prstGeom>
        </p:spPr>
        <p:txBody>
          <a:bodyPr wrap="square">
            <a:spAutoFit/>
          </a:bodyPr>
          <a:lstStyle/>
          <a:p>
            <a:pPr marL="457200" indent="-457200">
              <a:lnSpc>
                <a:spcPct val="150000"/>
              </a:lnSpc>
              <a:buFont typeface="Wingdings" panose="05000000000000000000" pitchFamily="2" charset="2"/>
              <a:buChar char="p"/>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多态是面向对象的一个重要特性，在</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中，这个特性主要靠对虚函数的动态调用来实现。</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类的成员函数声明时，若使用关键字</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virtual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进行修饰，则被称为虚函数。</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虚函数的入口地址被统一保存在虚表</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Vtable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对象在使用虚函数时</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先通过虚表指针找到虚表，然后从虚表中取出最终的函数入口地址进行调用</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面向对象语言的漏洞</a:t>
              </a:r>
            </a:p>
          </p:txBody>
        </p:sp>
      </p:grpSp>
    </p:spTree>
    <p:extLst>
      <p:ext uri="{BB962C8B-B14F-4D97-AF65-F5344CB8AC3E}">
        <p14:creationId xmlns:p14="http://schemas.microsoft.com/office/powerpoint/2010/main" val="42064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1100783" y="1006597"/>
            <a:ext cx="10873208" cy="1954959"/>
          </a:xfrm>
          <a:prstGeom prst="rect">
            <a:avLst/>
          </a:prstGeom>
        </p:spPr>
        <p:txBody>
          <a:bodyPr wrap="square">
            <a:spAutoFit/>
          </a:bodyPr>
          <a:lstStyle/>
          <a:p>
            <a:pPr>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虚函数和类在内存中的位置关系如图所示：（</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虚表指针保存在对象的内存空间中，紧接着虚表指针的是其他成员变量</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虚函数入口地址被统一存在虚表中</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面向对象语言的漏洞</a:t>
              </a:r>
            </a:p>
          </p:txBody>
        </p:sp>
      </p:gr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927" y="2961556"/>
            <a:ext cx="8064896" cy="412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754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1172791" y="1384077"/>
            <a:ext cx="10873208" cy="4616648"/>
          </a:xfrm>
          <a:prstGeom prst="rect">
            <a:avLst/>
          </a:prstGeom>
        </p:spPr>
        <p:txBody>
          <a:bodyPr wrap="square">
            <a:spAutoFit/>
          </a:bodyPr>
          <a:lstStyle/>
          <a:p>
            <a:pPr>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对象使用虚函数时通过</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）调用虚表指针找到虚表</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）从虚表中取出最终的函数入口地址进行调用</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如果虚表里存储的虚函数指针被篡改，程序调用虚函数的时候就会执行篡改后的指定地址的</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，就会发动虚函数攻击。</a:t>
            </a:r>
            <a:endPar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通过下述代码来复现虚函数攻击。</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攻击虚函数</a:t>
              </a:r>
            </a:p>
          </p:txBody>
        </p:sp>
      </p:grpSp>
    </p:spTree>
    <p:extLst>
      <p:ext uri="{BB962C8B-B14F-4D97-AF65-F5344CB8AC3E}">
        <p14:creationId xmlns:p14="http://schemas.microsoft.com/office/powerpoint/2010/main" val="222599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Effect transition="in" filter="blinds(horizontal)">
                                      <p:cBhvr>
                                        <p:cTn id="1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415084250"/>
              </p:ext>
            </p:extLst>
          </p:nvPr>
        </p:nvGraphicFramePr>
        <p:xfrm>
          <a:off x="380703" y="231949"/>
          <a:ext cx="5688632" cy="6768752"/>
        </p:xfrm>
        <a:graphic>
          <a:graphicData uri="http://schemas.openxmlformats.org/drawingml/2006/table">
            <a:tbl>
              <a:tblPr firstRow="1" bandRow="1">
                <a:tableStyleId>{073A0DAA-6AF3-43AB-8588-CEC1D06C72B9}</a:tableStyleId>
              </a:tblPr>
              <a:tblGrid>
                <a:gridCol w="5688632">
                  <a:extLst>
                    <a:ext uri="{9D8B030D-6E8A-4147-A177-3AD203B41FA5}">
                      <a16:colId xmlns:a16="http://schemas.microsoft.com/office/drawing/2014/main" val="20000"/>
                    </a:ext>
                  </a:extLst>
                </a:gridCol>
              </a:tblGrid>
              <a:tr h="6768752">
                <a:tc>
                  <a:txBody>
                    <a:bodyPr/>
                    <a:lstStyle/>
                    <a:p>
                      <a:pPr marL="0" marR="0" indent="0" algn="l" defTabSz="964326" rtl="0" eaLnBrk="1" fontAlgn="auto" latinLnBrk="0" hangingPunct="1">
                        <a:lnSpc>
                          <a:spcPct val="100000"/>
                        </a:lnSpc>
                        <a:spcBef>
                          <a:spcPts val="0"/>
                        </a:spcBef>
                        <a:spcAft>
                          <a:spcPts val="0"/>
                        </a:spcAft>
                        <a:buClrTx/>
                        <a:buSzTx/>
                        <a:buFontTx/>
                        <a:buNone/>
                        <a:tabLst/>
                        <a:defRPr/>
                      </a:pPr>
                      <a:r>
                        <a:rPr lang="en-US" altLang="zh-CN" sz="1898" b="1" kern="1200" dirty="0">
                          <a:solidFill>
                            <a:schemeClr val="lt1"/>
                          </a:solidFill>
                          <a:effectLst/>
                          <a:latin typeface="+mn-lt"/>
                          <a:ea typeface="+mn-ea"/>
                          <a:cs typeface="+mn-cs"/>
                        </a:rPr>
                        <a:t>char </a:t>
                      </a:r>
                      <a:r>
                        <a:rPr lang="en-US" altLang="zh-CN" sz="1898" b="1" kern="1200" dirty="0" err="1">
                          <a:solidFill>
                            <a:schemeClr val="lt1"/>
                          </a:solidFill>
                          <a:effectLst/>
                          <a:latin typeface="+mn-lt"/>
                          <a:ea typeface="+mn-ea"/>
                          <a:cs typeface="+mn-cs"/>
                        </a:rPr>
                        <a:t>shellcode</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xFC</a:t>
                      </a:r>
                      <a:r>
                        <a:rPr lang="en-US" altLang="zh-CN" sz="1898" b="1" kern="1200" dirty="0">
                          <a:solidFill>
                            <a:schemeClr val="lt1"/>
                          </a:solidFill>
                          <a:effectLst/>
                          <a:latin typeface="+mn-lt"/>
                          <a:ea typeface="+mn-ea"/>
                          <a:cs typeface="+mn-cs"/>
                        </a:rPr>
                        <a:t>\x68\x6A….. </a:t>
                      </a:r>
                      <a:r>
                        <a:rPr lang="en-US" altLang="zh-CN" sz="1898" b="1" kern="1200" dirty="0">
                          <a:solidFill>
                            <a:srgbClr val="FFFF00"/>
                          </a:solidFill>
                          <a:effectLst/>
                          <a:latin typeface="+mn-lt"/>
                          <a:ea typeface="+mn-ea"/>
                          <a:cs typeface="+mn-cs"/>
                        </a:rPr>
                        <a:t>\xA4\x8B\x42\x00</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class </a:t>
                      </a:r>
                      <a:r>
                        <a:rPr lang="en-US" altLang="zh-CN" sz="1898" b="1" kern="1200" dirty="0" err="1">
                          <a:solidFill>
                            <a:schemeClr val="lt1"/>
                          </a:solidFill>
                          <a:effectLst/>
                          <a:latin typeface="+mn-lt"/>
                          <a:ea typeface="+mn-ea"/>
                          <a:cs typeface="+mn-cs"/>
                        </a:rPr>
                        <a:t>Failwest</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public:</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char </a:t>
                      </a:r>
                      <a:r>
                        <a:rPr lang="en-US" altLang="zh-CN" sz="1898" b="1" kern="1200" dirty="0" err="1">
                          <a:solidFill>
                            <a:schemeClr val="lt1"/>
                          </a:solidFill>
                          <a:effectLst/>
                          <a:latin typeface="+mn-lt"/>
                          <a:ea typeface="+mn-ea"/>
                          <a:cs typeface="+mn-cs"/>
                        </a:rPr>
                        <a:t>buf</a:t>
                      </a:r>
                      <a:r>
                        <a:rPr lang="en-US" altLang="zh-CN" sz="1898" b="1" kern="1200" dirty="0">
                          <a:solidFill>
                            <a:schemeClr val="lt1"/>
                          </a:solidFill>
                          <a:effectLst/>
                          <a:latin typeface="+mn-lt"/>
                          <a:ea typeface="+mn-ea"/>
                          <a:cs typeface="+mn-cs"/>
                        </a:rPr>
                        <a:t>[200];</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virtual void test(void)</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cout</a:t>
                      </a:r>
                      <a:r>
                        <a:rPr lang="en-US" altLang="zh-CN" sz="1898" b="1" kern="1200" dirty="0">
                          <a:solidFill>
                            <a:schemeClr val="lt1"/>
                          </a:solidFill>
                          <a:effectLst/>
                          <a:latin typeface="+mn-lt"/>
                          <a:ea typeface="+mn-ea"/>
                          <a:cs typeface="+mn-cs"/>
                        </a:rPr>
                        <a:t>&lt;&lt;"Class </a:t>
                      </a:r>
                      <a:r>
                        <a:rPr lang="en-US" altLang="zh-CN" sz="1898" b="1" kern="1200" dirty="0" err="1">
                          <a:solidFill>
                            <a:schemeClr val="lt1"/>
                          </a:solidFill>
                          <a:effectLst/>
                          <a:latin typeface="+mn-lt"/>
                          <a:ea typeface="+mn-ea"/>
                          <a:cs typeface="+mn-cs"/>
                        </a:rPr>
                        <a:t>Vtable</a:t>
                      </a:r>
                      <a:r>
                        <a:rPr lang="en-US" altLang="zh-CN" sz="1898" b="1" kern="1200" dirty="0">
                          <a:solidFill>
                            <a:schemeClr val="lt1"/>
                          </a:solidFill>
                          <a:effectLst/>
                          <a:latin typeface="+mn-lt"/>
                          <a:ea typeface="+mn-ea"/>
                          <a:cs typeface="+mn-cs"/>
                        </a:rPr>
                        <a:t>::test()"&lt;&lt;</a:t>
                      </a:r>
                      <a:r>
                        <a:rPr lang="en-US" altLang="zh-CN" sz="1898" b="1" kern="1200" dirty="0" err="1">
                          <a:solidFill>
                            <a:schemeClr val="lt1"/>
                          </a:solidFill>
                          <a:effectLst/>
                          <a:latin typeface="+mn-lt"/>
                          <a:ea typeface="+mn-ea"/>
                          <a:cs typeface="+mn-cs"/>
                        </a:rPr>
                        <a:t>endl</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err="1">
                          <a:solidFill>
                            <a:schemeClr val="lt1"/>
                          </a:solidFill>
                          <a:effectLst/>
                          <a:latin typeface="+mn-lt"/>
                          <a:ea typeface="+mn-ea"/>
                          <a:cs typeface="+mn-cs"/>
                        </a:rPr>
                        <a:t>Failwest</a:t>
                      </a:r>
                      <a:r>
                        <a:rPr lang="en-US" altLang="zh-CN" sz="1898" b="1" kern="1200" dirty="0">
                          <a:solidFill>
                            <a:schemeClr val="lt1"/>
                          </a:solidFill>
                          <a:effectLst/>
                          <a:latin typeface="+mn-lt"/>
                          <a:ea typeface="+mn-ea"/>
                          <a:cs typeface="+mn-cs"/>
                        </a:rPr>
                        <a:t> overflow, *p;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void main(void){</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char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 = </a:t>
                      </a:r>
                      <a:r>
                        <a:rPr lang="en-US" altLang="zh-CN" sz="1898" b="1" kern="1200" dirty="0" err="1">
                          <a:solidFill>
                            <a:schemeClr val="lt1"/>
                          </a:solidFill>
                          <a:effectLst/>
                          <a:latin typeface="+mn-lt"/>
                          <a:ea typeface="+mn-ea"/>
                          <a:cs typeface="+mn-cs"/>
                        </a:rPr>
                        <a:t>overflow.buf</a:t>
                      </a:r>
                      <a:r>
                        <a:rPr lang="en-US" altLang="zh-CN" sz="1898" b="1" kern="1200" dirty="0">
                          <a:solidFill>
                            <a:schemeClr val="lt1"/>
                          </a:solidFill>
                          <a:effectLst/>
                          <a:latin typeface="+mn-lt"/>
                          <a:ea typeface="+mn-ea"/>
                          <a:cs typeface="+mn-cs"/>
                        </a:rPr>
                        <a:t> – 4;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int</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len</a:t>
                      </a:r>
                      <a:r>
                        <a:rPr lang="en-US" altLang="zh-CN" sz="1898" b="1" kern="1200" dirty="0">
                          <a:solidFill>
                            <a:schemeClr val="lt1"/>
                          </a:solidFill>
                          <a:effectLst/>
                          <a:latin typeface="+mn-lt"/>
                          <a:ea typeface="+mn-ea"/>
                          <a:cs typeface="+mn-cs"/>
                        </a:rPr>
                        <a:t> = </a:t>
                      </a:r>
                      <a:r>
                        <a:rPr lang="en-US" altLang="zh-CN" sz="1898" b="1" kern="1200" dirty="0" err="1">
                          <a:solidFill>
                            <a:schemeClr val="lt1"/>
                          </a:solidFill>
                          <a:effectLst/>
                          <a:latin typeface="+mn-lt"/>
                          <a:ea typeface="+mn-ea"/>
                          <a:cs typeface="+mn-cs"/>
                        </a:rPr>
                        <a:t>strlen</a:t>
                      </a:r>
                      <a:r>
                        <a:rPr lang="en-US" altLang="zh-CN" sz="1898" b="1" kern="1200" dirty="0">
                          <a:solidFill>
                            <a:schemeClr val="lt1"/>
                          </a:solidFill>
                          <a:effectLst/>
                          <a:latin typeface="+mn-lt"/>
                          <a:ea typeface="+mn-ea"/>
                          <a:cs typeface="+mn-cs"/>
                        </a:rPr>
                        <a:t>(</a:t>
                      </a:r>
                      <a:r>
                        <a:rPr lang="en-US" altLang="zh-CN" sz="1898" b="1" kern="1200" dirty="0" err="1">
                          <a:solidFill>
                            <a:schemeClr val="lt1"/>
                          </a:solidFill>
                          <a:effectLst/>
                          <a:latin typeface="+mn-lt"/>
                          <a:ea typeface="+mn-ea"/>
                          <a:cs typeface="+mn-cs"/>
                        </a:rPr>
                        <a:t>shellcode</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__</a:t>
                      </a:r>
                      <a:r>
                        <a:rPr lang="en-US" altLang="zh-CN" sz="1898" b="1" kern="1200" dirty="0" err="1">
                          <a:solidFill>
                            <a:schemeClr val="lt1"/>
                          </a:solidFill>
                          <a:effectLst/>
                          <a:latin typeface="+mn-lt"/>
                          <a:ea typeface="+mn-ea"/>
                          <a:cs typeface="+mn-cs"/>
                        </a:rPr>
                        <a:t>asm</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int</a:t>
                      </a:r>
                      <a:r>
                        <a:rPr lang="en-US" altLang="zh-CN" sz="1898" b="1" kern="1200" dirty="0">
                          <a:solidFill>
                            <a:schemeClr val="lt1"/>
                          </a:solidFill>
                          <a:effectLst/>
                          <a:latin typeface="+mn-lt"/>
                          <a:ea typeface="+mn-ea"/>
                          <a:cs typeface="+mn-cs"/>
                        </a:rPr>
                        <a:t> 3;  //</a:t>
                      </a:r>
                      <a:r>
                        <a:rPr lang="zh-CN" altLang="en-US" sz="1898" b="1" kern="1200" dirty="0">
                          <a:solidFill>
                            <a:schemeClr val="lt1"/>
                          </a:solidFill>
                          <a:effectLst/>
                          <a:latin typeface="+mn-lt"/>
                          <a:ea typeface="+mn-ea"/>
                          <a:cs typeface="+mn-cs"/>
                        </a:rPr>
                        <a:t>人为</a:t>
                      </a:r>
                      <a:r>
                        <a:rPr lang="zh-CN" altLang="zh-CN" sz="1898" b="1" kern="1200" dirty="0">
                          <a:solidFill>
                            <a:schemeClr val="lt1"/>
                          </a:solidFill>
                          <a:effectLst/>
                          <a:latin typeface="+mn-lt"/>
                          <a:ea typeface="+mn-ea"/>
                          <a:cs typeface="+mn-cs"/>
                        </a:rPr>
                        <a:t>增加一个断点</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[0] = 0x54;</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[1] = 0x8c;</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[2] = 0x42;</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[3] = 0x00;</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strcpy</a:t>
                      </a:r>
                      <a:r>
                        <a:rPr lang="en-US" altLang="zh-CN" sz="1898" b="1" kern="1200" dirty="0">
                          <a:solidFill>
                            <a:schemeClr val="lt1"/>
                          </a:solidFill>
                          <a:effectLst/>
                          <a:latin typeface="+mn-lt"/>
                          <a:ea typeface="+mn-ea"/>
                          <a:cs typeface="+mn-cs"/>
                        </a:rPr>
                        <a:t>(</a:t>
                      </a:r>
                      <a:r>
                        <a:rPr lang="en-US" altLang="zh-CN" sz="1898" b="1" kern="1200" dirty="0" err="1">
                          <a:solidFill>
                            <a:schemeClr val="lt1"/>
                          </a:solidFill>
                          <a:effectLst/>
                          <a:latin typeface="+mn-lt"/>
                          <a:ea typeface="+mn-ea"/>
                          <a:cs typeface="+mn-cs"/>
                        </a:rPr>
                        <a:t>overflow.buf</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shellcode</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 = &amp;overflow;</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p-&gt;test();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a:t>
                      </a:r>
                      <a:endParaRPr lang="zh-CN" altLang="en-US" dirty="0"/>
                    </a:p>
                  </a:txBody>
                  <a:tcPr/>
                </a:tc>
                <a:extLst>
                  <a:ext uri="{0D108BD9-81ED-4DB2-BD59-A6C34878D82A}">
                    <a16:rowId xmlns:a16="http://schemas.microsoft.com/office/drawing/2014/main" val="10000"/>
                  </a:ext>
                </a:extLst>
              </a:tr>
            </a:tbl>
          </a:graphicData>
        </a:graphic>
      </p:graphicFrame>
      <p:cxnSp>
        <p:nvCxnSpPr>
          <p:cNvPr id="4" name="直接箭头连接符 3"/>
          <p:cNvCxnSpPr/>
          <p:nvPr/>
        </p:nvCxnSpPr>
        <p:spPr>
          <a:xfrm flipV="1">
            <a:off x="3621063" y="952029"/>
            <a:ext cx="3096344" cy="288032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717407" y="444197"/>
            <a:ext cx="5472608" cy="2246769"/>
          </a:xfrm>
          <a:prstGeom prst="rect">
            <a:avLst/>
          </a:prstGeom>
        </p:spPr>
        <p:txBody>
          <a:bodyPr wrap="square">
            <a:spAutoFit/>
          </a:bodyPr>
          <a:lstStyle/>
          <a:p>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得到虚表指针</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：为虚表指针位于对象</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成员变量</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char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buf</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[200]</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之前，程序中通过</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p_vtable</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=overflow.buf-4</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定位到这个指针。</a:t>
            </a:r>
            <a:endParaRPr lang="zh-CN" altLang="en-US" sz="2800" dirty="0"/>
          </a:p>
        </p:txBody>
      </p:sp>
      <p:cxnSp>
        <p:nvCxnSpPr>
          <p:cNvPr id="15" name="直接箭头连接符 14"/>
          <p:cNvCxnSpPr/>
          <p:nvPr/>
        </p:nvCxnSpPr>
        <p:spPr>
          <a:xfrm flipV="1">
            <a:off x="3179477" y="4075961"/>
            <a:ext cx="3321906" cy="184462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646363" y="3030774"/>
            <a:ext cx="5851723" cy="1384995"/>
          </a:xfrm>
          <a:prstGeom prst="rect">
            <a:avLst/>
          </a:prstGeom>
        </p:spPr>
        <p:txBody>
          <a:bodyPr wrap="square">
            <a:spAutoFit/>
          </a:bodyPr>
          <a:lstStyle/>
          <a:p>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这是我们能利用的缓冲区</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，这意味着，恶意代码</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被存储到了</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overflow.buf</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位置。</a:t>
            </a:r>
          </a:p>
        </p:txBody>
      </p:sp>
      <p:sp>
        <p:nvSpPr>
          <p:cNvPr id="17" name="矩形 16"/>
          <p:cNvSpPr/>
          <p:nvPr/>
        </p:nvSpPr>
        <p:spPr>
          <a:xfrm>
            <a:off x="6758728" y="4755577"/>
            <a:ext cx="5626994" cy="2246769"/>
          </a:xfrm>
          <a:prstGeom prst="rect">
            <a:avLst/>
          </a:prstGeom>
        </p:spPr>
        <p:txBody>
          <a:bodyPr wrap="square">
            <a:spAutoFit/>
          </a:bodyPr>
          <a:lstStyle/>
          <a:p>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我们</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希望通过调用</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虚函数的时候，跳转到这个位置去执行恶意代码</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。但是，</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怎么让调用</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test</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虚函数的时候，通过虚表指针找到的虚函数指针就是我们期待的目标呢？</a:t>
            </a:r>
          </a:p>
        </p:txBody>
      </p:sp>
      <p:cxnSp>
        <p:nvCxnSpPr>
          <p:cNvPr id="18" name="直接箭头连接符 17"/>
          <p:cNvCxnSpPr/>
          <p:nvPr/>
        </p:nvCxnSpPr>
        <p:spPr>
          <a:xfrm flipV="1">
            <a:off x="2396927" y="5814898"/>
            <a:ext cx="4256856" cy="50783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06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6501383" y="4699810"/>
            <a:ext cx="5688632" cy="2012859"/>
          </a:xfrm>
          <a:prstGeom prst="rect">
            <a:avLst/>
          </a:prstGeom>
          <a:ln>
            <a:solidFill>
              <a:schemeClr val="tx1"/>
            </a:solidFill>
          </a:ln>
        </p:spPr>
        <p:txBody>
          <a:bodyPr wrap="square">
            <a:spAutoFit/>
          </a:bodyPr>
          <a:lstStyle/>
          <a:p>
            <a:pPr>
              <a:lnSpc>
                <a:spcPct val="130000"/>
              </a:lnSpc>
            </a:pP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修改虚函数指针</a:t>
            </a:r>
            <a:r>
              <a:rPr lang="zh-CN"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：修改数组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位（虚表）来指向</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overflow.buf</a:t>
            </a:r>
            <a:r>
              <a:rPr lang="zh-CN"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的内存地址，即让虚函数指针指向保</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overflow.buf</a:t>
            </a:r>
            <a:r>
              <a:rPr lang="zh-CN"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区域。</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7581503" y="447973"/>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攻击策略</a:t>
              </a:r>
            </a:p>
          </p:txBody>
        </p:sp>
      </p:grpSp>
      <p:graphicFrame>
        <p:nvGraphicFramePr>
          <p:cNvPr id="6" name="表格 5"/>
          <p:cNvGraphicFramePr>
            <a:graphicFrameLocks noGrp="1"/>
          </p:cNvGraphicFramePr>
          <p:nvPr>
            <p:extLst>
              <p:ext uri="{D42A27DB-BD31-4B8C-83A1-F6EECF244321}">
                <p14:modId xmlns:p14="http://schemas.microsoft.com/office/powerpoint/2010/main" val="448450009"/>
              </p:ext>
            </p:extLst>
          </p:nvPr>
        </p:nvGraphicFramePr>
        <p:xfrm>
          <a:off x="380703" y="545926"/>
          <a:ext cx="5688632" cy="6454775"/>
        </p:xfrm>
        <a:graphic>
          <a:graphicData uri="http://schemas.openxmlformats.org/drawingml/2006/table">
            <a:tbl>
              <a:tblPr firstRow="1" bandRow="1">
                <a:tableStyleId>{073A0DAA-6AF3-43AB-8588-CEC1D06C72B9}</a:tableStyleId>
              </a:tblPr>
              <a:tblGrid>
                <a:gridCol w="5688632">
                  <a:extLst>
                    <a:ext uri="{9D8B030D-6E8A-4147-A177-3AD203B41FA5}">
                      <a16:colId xmlns:a16="http://schemas.microsoft.com/office/drawing/2014/main" val="20000"/>
                    </a:ext>
                  </a:extLst>
                </a:gridCol>
              </a:tblGrid>
              <a:tr h="5832648">
                <a:tc>
                  <a:txBody>
                    <a:bodyPr/>
                    <a:lstStyle/>
                    <a:p>
                      <a:pPr marL="0" marR="0" indent="0" algn="l" defTabSz="964326" rtl="0" eaLnBrk="1" fontAlgn="auto" latinLnBrk="0" hangingPunct="1">
                        <a:lnSpc>
                          <a:spcPct val="100000"/>
                        </a:lnSpc>
                        <a:spcBef>
                          <a:spcPts val="0"/>
                        </a:spcBef>
                        <a:spcAft>
                          <a:spcPts val="0"/>
                        </a:spcAft>
                        <a:buClrTx/>
                        <a:buSzTx/>
                        <a:buFontTx/>
                        <a:buNone/>
                        <a:tabLst/>
                        <a:defRPr/>
                      </a:pPr>
                      <a:r>
                        <a:rPr lang="en-US" altLang="zh-CN" sz="1898" b="1" kern="1200" dirty="0">
                          <a:solidFill>
                            <a:schemeClr val="lt1"/>
                          </a:solidFill>
                          <a:effectLst/>
                          <a:latin typeface="+mn-lt"/>
                          <a:ea typeface="+mn-ea"/>
                          <a:cs typeface="+mn-cs"/>
                        </a:rPr>
                        <a:t>char </a:t>
                      </a:r>
                      <a:r>
                        <a:rPr lang="en-US" altLang="zh-CN" sz="1898" b="1" kern="1200" dirty="0" err="1">
                          <a:solidFill>
                            <a:schemeClr val="lt1"/>
                          </a:solidFill>
                          <a:effectLst/>
                          <a:latin typeface="+mn-lt"/>
                          <a:ea typeface="+mn-ea"/>
                          <a:cs typeface="+mn-cs"/>
                        </a:rPr>
                        <a:t>shellcode</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xFC</a:t>
                      </a:r>
                      <a:r>
                        <a:rPr lang="en-US" altLang="zh-CN" sz="1898" b="1" kern="1200" dirty="0">
                          <a:solidFill>
                            <a:schemeClr val="lt1"/>
                          </a:solidFill>
                          <a:effectLst/>
                          <a:latin typeface="+mn-lt"/>
                          <a:ea typeface="+mn-ea"/>
                          <a:cs typeface="+mn-cs"/>
                        </a:rPr>
                        <a:t>\x68\x6A….. </a:t>
                      </a:r>
                      <a:r>
                        <a:rPr lang="en-US" altLang="zh-CN" sz="1898" b="1" kern="1200" dirty="0">
                          <a:solidFill>
                            <a:srgbClr val="FFFF00"/>
                          </a:solidFill>
                          <a:effectLst/>
                          <a:latin typeface="+mn-lt"/>
                          <a:ea typeface="+mn-ea"/>
                          <a:cs typeface="+mn-cs"/>
                        </a:rPr>
                        <a:t>\xA4\x8B\x42\x00</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class </a:t>
                      </a:r>
                      <a:r>
                        <a:rPr lang="en-US" altLang="zh-CN" sz="1898" b="1" kern="1200" dirty="0" err="1">
                          <a:solidFill>
                            <a:schemeClr val="lt1"/>
                          </a:solidFill>
                          <a:effectLst/>
                          <a:latin typeface="+mn-lt"/>
                          <a:ea typeface="+mn-ea"/>
                          <a:cs typeface="+mn-cs"/>
                        </a:rPr>
                        <a:t>Failwest</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public:</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char </a:t>
                      </a:r>
                      <a:r>
                        <a:rPr lang="en-US" altLang="zh-CN" sz="1898" b="1" kern="1200" dirty="0" err="1">
                          <a:solidFill>
                            <a:schemeClr val="lt1"/>
                          </a:solidFill>
                          <a:effectLst/>
                          <a:latin typeface="+mn-lt"/>
                          <a:ea typeface="+mn-ea"/>
                          <a:cs typeface="+mn-cs"/>
                        </a:rPr>
                        <a:t>buf</a:t>
                      </a:r>
                      <a:r>
                        <a:rPr lang="en-US" altLang="zh-CN" sz="1898" b="1" kern="1200" dirty="0">
                          <a:solidFill>
                            <a:schemeClr val="lt1"/>
                          </a:solidFill>
                          <a:effectLst/>
                          <a:latin typeface="+mn-lt"/>
                          <a:ea typeface="+mn-ea"/>
                          <a:cs typeface="+mn-cs"/>
                        </a:rPr>
                        <a:t>[200];</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virtual void test(void)</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cout</a:t>
                      </a:r>
                      <a:r>
                        <a:rPr lang="en-US" altLang="zh-CN" sz="1898" b="1" kern="1200" dirty="0">
                          <a:solidFill>
                            <a:schemeClr val="lt1"/>
                          </a:solidFill>
                          <a:effectLst/>
                          <a:latin typeface="+mn-lt"/>
                          <a:ea typeface="+mn-ea"/>
                          <a:cs typeface="+mn-cs"/>
                        </a:rPr>
                        <a:t>&lt;&lt;"Class </a:t>
                      </a:r>
                      <a:r>
                        <a:rPr lang="en-US" altLang="zh-CN" sz="1898" b="1" kern="1200" dirty="0" err="1">
                          <a:solidFill>
                            <a:schemeClr val="lt1"/>
                          </a:solidFill>
                          <a:effectLst/>
                          <a:latin typeface="+mn-lt"/>
                          <a:ea typeface="+mn-ea"/>
                          <a:cs typeface="+mn-cs"/>
                        </a:rPr>
                        <a:t>Vtable</a:t>
                      </a:r>
                      <a:r>
                        <a:rPr lang="en-US" altLang="zh-CN" sz="1898" b="1" kern="1200" dirty="0">
                          <a:solidFill>
                            <a:schemeClr val="lt1"/>
                          </a:solidFill>
                          <a:effectLst/>
                          <a:latin typeface="+mn-lt"/>
                          <a:ea typeface="+mn-ea"/>
                          <a:cs typeface="+mn-cs"/>
                        </a:rPr>
                        <a:t>::test()"&lt;&lt;</a:t>
                      </a:r>
                      <a:r>
                        <a:rPr lang="en-US" altLang="zh-CN" sz="1898" b="1" kern="1200" dirty="0" err="1">
                          <a:solidFill>
                            <a:schemeClr val="lt1"/>
                          </a:solidFill>
                          <a:effectLst/>
                          <a:latin typeface="+mn-lt"/>
                          <a:ea typeface="+mn-ea"/>
                          <a:cs typeface="+mn-cs"/>
                        </a:rPr>
                        <a:t>endl</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err="1">
                          <a:solidFill>
                            <a:schemeClr val="lt1"/>
                          </a:solidFill>
                          <a:effectLst/>
                          <a:latin typeface="+mn-lt"/>
                          <a:ea typeface="+mn-ea"/>
                          <a:cs typeface="+mn-cs"/>
                        </a:rPr>
                        <a:t>Failwest</a:t>
                      </a:r>
                      <a:r>
                        <a:rPr lang="en-US" altLang="zh-CN" sz="1898" b="1" kern="1200" dirty="0">
                          <a:solidFill>
                            <a:schemeClr val="lt1"/>
                          </a:solidFill>
                          <a:effectLst/>
                          <a:latin typeface="+mn-lt"/>
                          <a:ea typeface="+mn-ea"/>
                          <a:cs typeface="+mn-cs"/>
                        </a:rPr>
                        <a:t> overflow, *p;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void main(void){</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char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 = </a:t>
                      </a:r>
                      <a:r>
                        <a:rPr lang="en-US" altLang="zh-CN" sz="1898" b="1" kern="1200" dirty="0" err="1">
                          <a:solidFill>
                            <a:schemeClr val="lt1"/>
                          </a:solidFill>
                          <a:effectLst/>
                          <a:latin typeface="+mn-lt"/>
                          <a:ea typeface="+mn-ea"/>
                          <a:cs typeface="+mn-cs"/>
                        </a:rPr>
                        <a:t>overflow.buf</a:t>
                      </a:r>
                      <a:r>
                        <a:rPr lang="en-US" altLang="zh-CN" sz="1898" b="1" kern="1200" dirty="0">
                          <a:solidFill>
                            <a:schemeClr val="lt1"/>
                          </a:solidFill>
                          <a:effectLst/>
                          <a:latin typeface="+mn-lt"/>
                          <a:ea typeface="+mn-ea"/>
                          <a:cs typeface="+mn-cs"/>
                        </a:rPr>
                        <a:t> – 4; </a:t>
                      </a:r>
                    </a:p>
                    <a:p>
                      <a:r>
                        <a:rPr lang="en-US" altLang="zh-CN" sz="1898" b="1" kern="1200" dirty="0">
                          <a:solidFill>
                            <a:schemeClr val="lt1"/>
                          </a:solidFill>
                          <a:effectLst/>
                          <a:latin typeface="+mn-lt"/>
                          <a:ea typeface="+mn-ea"/>
                          <a:cs typeface="+mn-cs"/>
                        </a:rPr>
                        <a:t>    ……</a:t>
                      </a:r>
                    </a:p>
                    <a:p>
                      <a:endParaRPr lang="en-US"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[0] = </a:t>
                      </a:r>
                      <a:r>
                        <a:rPr lang="en-US" altLang="zh-CN" sz="1898" b="1" kern="1200" dirty="0">
                          <a:solidFill>
                            <a:srgbClr val="FFFF00"/>
                          </a:solidFill>
                          <a:effectLst/>
                          <a:latin typeface="+mn-lt"/>
                          <a:ea typeface="+mn-ea"/>
                          <a:cs typeface="+mn-cs"/>
                        </a:rPr>
                        <a:t>0x54</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[1] = </a:t>
                      </a:r>
                      <a:r>
                        <a:rPr lang="en-US" altLang="zh-CN" sz="1898" b="1" kern="1200" dirty="0">
                          <a:solidFill>
                            <a:srgbClr val="FFFF00"/>
                          </a:solidFill>
                          <a:effectLst/>
                          <a:latin typeface="+mn-lt"/>
                          <a:ea typeface="+mn-ea"/>
                          <a:cs typeface="+mn-cs"/>
                        </a:rPr>
                        <a:t>0x8c</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[2] = </a:t>
                      </a:r>
                      <a:r>
                        <a:rPr lang="en-US" altLang="zh-CN" sz="1898" b="1" kern="1200" dirty="0">
                          <a:solidFill>
                            <a:srgbClr val="FFFF00"/>
                          </a:solidFill>
                          <a:effectLst/>
                          <a:latin typeface="+mn-lt"/>
                          <a:ea typeface="+mn-ea"/>
                          <a:cs typeface="+mn-cs"/>
                        </a:rPr>
                        <a:t>0x42</a:t>
                      </a:r>
                      <a:r>
                        <a:rPr lang="en-US" altLang="zh-CN" sz="1898" b="1" kern="1200" dirty="0">
                          <a:solidFill>
                            <a:schemeClr val="lt1"/>
                          </a:solidFill>
                          <a:effectLst/>
                          <a:latin typeface="+mn-lt"/>
                          <a:ea typeface="+mn-ea"/>
                          <a:cs typeface="+mn-cs"/>
                        </a:rPr>
                        <a:t>;</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p_vtable</a:t>
                      </a:r>
                      <a:r>
                        <a:rPr lang="en-US" altLang="zh-CN" sz="1898" b="1" kern="1200" dirty="0">
                          <a:solidFill>
                            <a:schemeClr val="lt1"/>
                          </a:solidFill>
                          <a:effectLst/>
                          <a:latin typeface="+mn-lt"/>
                          <a:ea typeface="+mn-ea"/>
                          <a:cs typeface="+mn-cs"/>
                        </a:rPr>
                        <a:t>[3] = </a:t>
                      </a:r>
                      <a:r>
                        <a:rPr lang="en-US" altLang="zh-CN" sz="1898" b="1" kern="1200" dirty="0">
                          <a:solidFill>
                            <a:srgbClr val="FFFF00"/>
                          </a:solidFill>
                          <a:effectLst/>
                          <a:latin typeface="+mn-lt"/>
                          <a:ea typeface="+mn-ea"/>
                          <a:cs typeface="+mn-cs"/>
                        </a:rPr>
                        <a:t>0x00</a:t>
                      </a:r>
                      <a:r>
                        <a:rPr lang="en-US" altLang="zh-CN" sz="1898" b="1" kern="1200" dirty="0">
                          <a:solidFill>
                            <a:schemeClr val="lt1"/>
                          </a:solidFill>
                          <a:effectLst/>
                          <a:latin typeface="+mn-lt"/>
                          <a:ea typeface="+mn-ea"/>
                          <a:cs typeface="+mn-cs"/>
                        </a:rPr>
                        <a:t>;</a:t>
                      </a:r>
                    </a:p>
                    <a:p>
                      <a:endParaRPr lang="en-US"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t>
                      </a:r>
                    </a:p>
                    <a:p>
                      <a:r>
                        <a:rPr lang="en-US" altLang="zh-CN" sz="1898" b="1" kern="1200" dirty="0">
                          <a:solidFill>
                            <a:schemeClr val="lt1"/>
                          </a:solidFill>
                          <a:effectLst/>
                          <a:latin typeface="+mn-lt"/>
                          <a:ea typeface="+mn-ea"/>
                          <a:cs typeface="+mn-cs"/>
                        </a:rPr>
                        <a:t>}</a:t>
                      </a:r>
                      <a:endParaRPr lang="zh-CN" altLang="en-US" dirty="0"/>
                    </a:p>
                  </a:txBody>
                  <a:tcPr/>
                </a:tc>
                <a:extLst>
                  <a:ext uri="{0D108BD9-81ED-4DB2-BD59-A6C34878D82A}">
                    <a16:rowId xmlns:a16="http://schemas.microsoft.com/office/drawing/2014/main" val="10000"/>
                  </a:ext>
                </a:extLst>
              </a:tr>
            </a:tbl>
          </a:graphicData>
        </a:graphic>
      </p:graphicFrame>
      <p:sp>
        <p:nvSpPr>
          <p:cNvPr id="7" name="矩形 6">
            <a:extLst>
              <a:ext uri="{FF2B5EF4-FFF2-40B4-BE49-F238E27FC236}">
                <a16:creationId xmlns:a16="http://schemas.microsoft.com/office/drawing/2014/main" id="{2BBC51B5-F3C5-458F-9D61-609E11A05EBE}"/>
              </a:ext>
            </a:extLst>
          </p:cNvPr>
          <p:cNvSpPr/>
          <p:nvPr/>
        </p:nvSpPr>
        <p:spPr>
          <a:xfrm>
            <a:off x="6501383" y="2860934"/>
            <a:ext cx="5688632" cy="1772793"/>
          </a:xfrm>
          <a:prstGeom prst="rect">
            <a:avLst/>
          </a:prstGeom>
          <a:ln>
            <a:solidFill>
              <a:schemeClr val="tx1"/>
            </a:solidFill>
          </a:ln>
        </p:spPr>
        <p:txBody>
          <a:bodyPr wrap="square">
            <a:spAutoFit/>
          </a:bodyPr>
          <a:lstStyle/>
          <a:p>
            <a:pPr>
              <a:lnSpc>
                <a:spcPct val="130000"/>
              </a:lnSpc>
            </a:pP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修改虚表地址</a:t>
            </a:r>
            <a:r>
              <a:rPr lang="zh-CN"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a:t>
            </a:r>
            <a:r>
              <a:rPr lang="zh-CN"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对象</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a:t>
            </a:r>
            <a:r>
              <a:rPr lang="zh-CN"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的虚表地址修改为数组</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的倒数第四个字节开始地址。</a:t>
            </a:r>
            <a:endPar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5" name="直接箭头连接符 14"/>
          <p:cNvCxnSpPr/>
          <p:nvPr/>
        </p:nvCxnSpPr>
        <p:spPr>
          <a:xfrm flipV="1">
            <a:off x="2684959" y="1168053"/>
            <a:ext cx="1944216" cy="396044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1839889" y="922113"/>
            <a:ext cx="2285230" cy="515244"/>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336703" y="1059193"/>
            <a:ext cx="6357367" cy="1877437"/>
          </a:xfrm>
          <a:prstGeom prst="rect">
            <a:avLst/>
          </a:prstGeom>
        </p:spPr>
        <p:txBody>
          <a:bodyPr wrap="square">
            <a:spAutoFit/>
          </a:bodyPr>
          <a:lstStyle/>
          <a:p>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充分利用</a:t>
            </a:r>
            <a:r>
              <a:rPr lang="en-US" altLang="zh-CN" sz="2400" b="1" kern="100" dirty="0" err="1">
                <a:solidFill>
                  <a:srgbClr val="000000"/>
                </a:solidFill>
                <a:latin typeface="微软雅黑" panose="020B0503020204020204" pitchFamily="34" charset="-122"/>
                <a:ea typeface="微软雅黑" panose="020B0503020204020204" pitchFamily="34" charset="-122"/>
              </a:rPr>
              <a:t>overflow.buf</a:t>
            </a:r>
            <a:r>
              <a:rPr lang="zh-CN" altLang="zh-CN" sz="2400" b="1"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这个缓冲区</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err="1">
                <a:solidFill>
                  <a:srgbClr val="000000"/>
                </a:solidFill>
                <a:latin typeface="微软雅黑" panose="020B0503020204020204" pitchFamily="34" charset="-122"/>
                <a:ea typeface="微软雅黑" panose="020B0503020204020204" pitchFamily="34" charset="-122"/>
              </a:rPr>
              <a:t>overflow.buf</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的地址为</a:t>
            </a:r>
            <a:r>
              <a:rPr lang="en-US" altLang="zh-CN" sz="2400" kern="100" dirty="0">
                <a:solidFill>
                  <a:srgbClr val="000000"/>
                </a:solidFill>
                <a:latin typeface="微软雅黑" panose="020B0503020204020204" pitchFamily="34" charset="-122"/>
                <a:ea typeface="微软雅黑" panose="020B0503020204020204" pitchFamily="34" charset="-122"/>
              </a:rPr>
              <a:t>0x00428ba4 </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，其倒数第四个字节开始地址为</a:t>
            </a:r>
            <a:r>
              <a:rPr lang="en-US" altLang="zh-CN" sz="2400" kern="100" dirty="0">
                <a:solidFill>
                  <a:srgbClr val="000000"/>
                </a:solidFill>
                <a:latin typeface="微软雅黑" panose="020B0503020204020204" pitchFamily="34" charset="-122"/>
                <a:ea typeface="微软雅黑" panose="020B0503020204020204" pitchFamily="34" charset="-122"/>
              </a:rPr>
              <a:t>0x00428c54</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Strlen</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里最后一个字符是</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0x00</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，需要加上。</a:t>
            </a:r>
            <a:endParaRPr lang="zh-CN" altLang="en-US" sz="24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8" name="椭圆 7"/>
          <p:cNvSpPr/>
          <p:nvPr/>
        </p:nvSpPr>
        <p:spPr>
          <a:xfrm>
            <a:off x="1772807" y="4768453"/>
            <a:ext cx="1008112" cy="1656184"/>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873091" y="531663"/>
            <a:ext cx="2124236" cy="52753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248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par>
                                <p:cTn id="31" presetID="3" presetClass="entr" presetSubtype="1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1316807" y="303957"/>
            <a:ext cx="10873208" cy="1157817"/>
          </a:xfrm>
          <a:prstGeom prst="rect">
            <a:avLst/>
          </a:prstGeom>
        </p:spPr>
        <p:txBody>
          <a:bodyPr wrap="square">
            <a:spAutoFit/>
          </a:bodyPr>
          <a:lstStyle/>
          <a:p>
            <a:pPr>
              <a:lnSpc>
                <a:spcPct val="13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VC IDE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，进行实际调试的时候，在语句“</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p-&gt;test();”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处转入反汇编，继续单步调试，可以看到攻击成功，弹出</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failwest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的对话框：</a:t>
            </a: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879" y="1600101"/>
            <a:ext cx="9027831" cy="530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678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16807" y="3108493"/>
            <a:ext cx="10729192"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知识点八：其他类型漏洞</a:t>
            </a:r>
            <a:endParaRPr lang="zh-CN" altLang="en-US" sz="6000" b="1" dirty="0"/>
          </a:p>
        </p:txBody>
      </p:sp>
    </p:spTree>
    <p:extLst>
      <p:ext uri="{BB962C8B-B14F-4D97-AF65-F5344CB8AC3E}">
        <p14:creationId xmlns:p14="http://schemas.microsoft.com/office/powerpoint/2010/main" val="1513768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812751" y="1384077"/>
            <a:ext cx="11521280" cy="5262979"/>
          </a:xfrm>
          <a:prstGeom prst="rect">
            <a:avLst/>
          </a:prstGeom>
        </p:spPr>
        <p:txBody>
          <a:bodyPr wrap="square">
            <a:spAutoFit/>
          </a:bodyPr>
          <a:lstStyle/>
          <a:p>
            <a:pPr>
              <a:lnSpc>
                <a:spcPct val="150000"/>
              </a:lnSpc>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注入类攻击都具备一个共同的特点：来自外部的输入数据被当作代码或非预期的指令、数据被执行，从而将威胁引入到软件或者系统</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根据应用程序的工作方式，将代码注入分为两大类：</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二进制代码注入</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，即将计算机可以执行执行的二进制代码注入到其他</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应用程序的执行代码</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中。由于程序中某些缺陷导致程序的控制器被劫持，使得外部代码获得执行机会，从而实现特定的攻击目的；</a:t>
            </a:r>
          </a:p>
          <a:p>
            <a:pPr marL="457200" indent="-457200">
              <a:lnSpc>
                <a:spcPct val="150000"/>
              </a:lnSpc>
              <a:buFont typeface="Wingdings" panose="05000000000000000000" pitchFamily="2" charset="2"/>
              <a:buChar char="p"/>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脚本注入</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，即通过特定的</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脚本解释类程序</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提交可被解释执行的数据。由于应用在输入的过滤上存在缺陷，导致注入的脚本数据被执行。</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523220"/>
            <a:chOff x="5071056" y="837929"/>
            <a:chExt cx="2716641" cy="52322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523220"/>
            </a:xfrm>
            <a:prstGeom prst="rect">
              <a:avLst/>
            </a:prstGeom>
          </p:spPr>
          <p:txBody>
            <a:bodyPr wrap="square">
              <a:spAutoFit/>
            </a:bodyPr>
            <a:lstStyle/>
            <a:p>
              <a:pPr algn="ct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注入类漏洞</a:t>
              </a:r>
            </a:p>
          </p:txBody>
        </p:sp>
      </p:grpSp>
    </p:spTree>
    <p:extLst>
      <p:ext uri="{BB962C8B-B14F-4D97-AF65-F5344CB8AC3E}">
        <p14:creationId xmlns:p14="http://schemas.microsoft.com/office/powerpoint/2010/main" val="19205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blinds(horizontal)">
                                      <p:cBhvr>
                                        <p:cTn id="15" dur="500"/>
                                        <p:tgtEl>
                                          <p:spTgt spid="1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blinds(horizontal)">
                                      <p:cBhvr>
                                        <p:cTn id="1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CD2D8B-A26E-44BE-8D60-02066AA39DEC}"/>
              </a:ext>
            </a:extLst>
          </p:cNvPr>
          <p:cNvGrpSpPr/>
          <p:nvPr/>
        </p:nvGrpSpPr>
        <p:grpSpPr>
          <a:xfrm>
            <a:off x="1244799" y="1068122"/>
            <a:ext cx="10513168" cy="2836235"/>
            <a:chOff x="2025743" y="2416932"/>
            <a:chExt cx="9012144" cy="2102567"/>
          </a:xfrm>
        </p:grpSpPr>
        <p:grpSp>
          <p:nvGrpSpPr>
            <p:cNvPr id="5" name="组合 4">
              <a:extLst>
                <a:ext uri="{FF2B5EF4-FFF2-40B4-BE49-F238E27FC236}">
                  <a16:creationId xmlns:a16="http://schemas.microsoft.com/office/drawing/2014/main" id="{D61C7D4D-59A8-4EA3-B19A-1E3E61BC600A}"/>
                </a:ext>
              </a:extLst>
            </p:cNvPr>
            <p:cNvGrpSpPr/>
            <p:nvPr/>
          </p:nvGrpSpPr>
          <p:grpSpPr>
            <a:xfrm>
              <a:off x="2025743" y="2416932"/>
              <a:ext cx="9012144" cy="2102567"/>
              <a:chOff x="2025743" y="2416932"/>
              <a:chExt cx="9012144" cy="2102567"/>
            </a:xfrm>
          </p:grpSpPr>
          <p:sp>
            <p:nvSpPr>
              <p:cNvPr id="3" name="矩形: 圆角 2">
                <a:extLst>
                  <a:ext uri="{FF2B5EF4-FFF2-40B4-BE49-F238E27FC236}">
                    <a16:creationId xmlns:a16="http://schemas.microsoft.com/office/drawing/2014/main" id="{0FE0C827-1134-433D-A1A4-E91EB3EF9DF3}"/>
                  </a:ext>
                </a:extLst>
              </p:cNvPr>
              <p:cNvSpPr/>
              <p:nvPr/>
            </p:nvSpPr>
            <p:spPr>
              <a:xfrm>
                <a:off x="2180903" y="2560949"/>
                <a:ext cx="8712968" cy="1847464"/>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a:extLst>
                  <a:ext uri="{FF2B5EF4-FFF2-40B4-BE49-F238E27FC236}">
                    <a16:creationId xmlns:a16="http://schemas.microsoft.com/office/drawing/2014/main" id="{A9844954-E0B1-4981-86D5-36E77C2577DE}"/>
                  </a:ext>
                </a:extLst>
              </p:cNvPr>
              <p:cNvSpPr/>
              <p:nvPr/>
            </p:nvSpPr>
            <p:spPr>
              <a:xfrm>
                <a:off x="2025743" y="2416932"/>
                <a:ext cx="9012144" cy="2102567"/>
              </a:xfrm>
              <a:prstGeom prst="roundRect">
                <a:avLst/>
              </a:prstGeom>
              <a:noFill/>
              <a:ln w="19050">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FB6C00C5-3178-4462-AF93-CFC6145076AC}"/>
                </a:ext>
              </a:extLst>
            </p:cNvPr>
            <p:cNvSpPr/>
            <p:nvPr/>
          </p:nvSpPr>
          <p:spPr>
            <a:xfrm>
              <a:off x="2352692" y="2612608"/>
              <a:ext cx="8358246" cy="1711214"/>
            </a:xfrm>
            <a:prstGeom prst="rect">
              <a:avLst/>
            </a:prstGeom>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格式化串漏洞和普通的栈溢出有相似之处，但又有所不同，都是利用了程序员的疏忽大意来改变程序运行的正常流程。</a:t>
              </a:r>
              <a:b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首先，</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什么是格式化字符串呢</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print()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fprint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print()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系列的函数可以按照一定的格式将数据进行输出，举个最简单的例子：</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a:extLst>
              <a:ext uri="{FF2B5EF4-FFF2-40B4-BE49-F238E27FC236}">
                <a16:creationId xmlns:a16="http://schemas.microsoft.com/office/drawing/2014/main" id="{CFB9686E-8614-4540-AD15-5B153813C654}"/>
              </a:ext>
            </a:extLst>
          </p:cNvPr>
          <p:cNvGrpSpPr/>
          <p:nvPr/>
        </p:nvGrpSpPr>
        <p:grpSpPr>
          <a:xfrm>
            <a:off x="812751" y="4101930"/>
            <a:ext cx="11161239" cy="2677656"/>
            <a:chOff x="2552444" y="3014461"/>
            <a:chExt cx="7897597" cy="3483273"/>
          </a:xfrm>
        </p:grpSpPr>
        <p:sp>
          <p:nvSpPr>
            <p:cNvPr id="8" name="矩形 7">
              <a:extLst>
                <a:ext uri="{FF2B5EF4-FFF2-40B4-BE49-F238E27FC236}">
                  <a16:creationId xmlns:a16="http://schemas.microsoft.com/office/drawing/2014/main" id="{16EDA13F-2B5C-4017-AFDE-A1BD0EAF1881}"/>
                </a:ext>
              </a:extLst>
            </p:cNvPr>
            <p:cNvSpPr/>
            <p:nvPr/>
          </p:nvSpPr>
          <p:spPr>
            <a:xfrm>
              <a:off x="2552444" y="3132137"/>
              <a:ext cx="7897597" cy="328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2BBC51B5-F3C5-458F-9D61-609E11A05EBE}"/>
                </a:ext>
              </a:extLst>
            </p:cNvPr>
            <p:cNvSpPr/>
            <p:nvPr/>
          </p:nvSpPr>
          <p:spPr>
            <a:xfrm>
              <a:off x="3064675" y="3014461"/>
              <a:ext cx="6965510" cy="3483273"/>
            </a:xfrm>
            <a:prstGeom prst="rect">
              <a:avLst/>
            </a:prstGeom>
          </p:spPr>
          <p:txBody>
            <a:bodyPr wrap="square">
              <a:spAutoFit/>
            </a:bodyPr>
            <a:lstStyle/>
            <a:p>
              <a:pPr>
                <a:lnSpc>
                  <a:spcPct val="150000"/>
                </a:lnSpc>
              </a:pPr>
              <a:r>
                <a:rPr lang="en-US" altLang="zh-CN" sz="2800" i="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800" i="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 Name is:  %s" , "</a:t>
              </a:r>
              <a:r>
                <a:rPr lang="en-US" altLang="zh-CN" sz="2800" i="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bingtangguan</a:t>
              </a:r>
              <a:r>
                <a:rPr lang="en-US" altLang="zh-CN" sz="2800" i="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2800" i="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执行该函数后将返回字符串：</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 Name is</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bingtangguan</a:t>
              </a:r>
              <a:b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该</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第一个参数就是格式化字符串，它来告诉程序将数据以什么格式输出</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12" name="组合 11">
            <a:extLst>
              <a:ext uri="{FF2B5EF4-FFF2-40B4-BE49-F238E27FC236}">
                <a16:creationId xmlns:a16="http://schemas.microsoft.com/office/drawing/2014/main" id="{5740E5AC-E533-4D26-A480-1002423DC218}"/>
              </a:ext>
            </a:extLst>
          </p:cNvPr>
          <p:cNvGrpSpPr/>
          <p:nvPr/>
        </p:nvGrpSpPr>
        <p:grpSpPr>
          <a:xfrm>
            <a:off x="4413151" y="277985"/>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格式化字符串定义</a:t>
              </a:r>
            </a:p>
          </p:txBody>
        </p:sp>
      </p:grpSp>
    </p:spTree>
    <p:extLst>
      <p:ext uri="{BB962C8B-B14F-4D97-AF65-F5344CB8AC3E}">
        <p14:creationId xmlns:p14="http://schemas.microsoft.com/office/powerpoint/2010/main" val="248393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down)">
                                      <p:cBhvr>
                                        <p:cTn id="12" dur="500"/>
                                        <p:tgtEl>
                                          <p:spTgt spid="1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812751" y="1384077"/>
            <a:ext cx="11521280" cy="5493812"/>
          </a:xfrm>
          <a:prstGeom prst="rect">
            <a:avLst/>
          </a:prstGeom>
        </p:spPr>
        <p:txBody>
          <a:bodyPr wrap="square">
            <a:spAutoFit/>
          </a:bodyPr>
          <a:lstStyle/>
          <a:p>
            <a:pPr algn="ctr">
              <a:lnSpc>
                <a:spcPct val="150000"/>
              </a:lnSpc>
            </a:pP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下面介绍几种</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场景下的代码注入攻击。</a:t>
            </a:r>
            <a:endPar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Structured query language</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，结构化查询语言）是操作数据库数据的结构化查询语言，用于读取、更新、增加或删除数据库中保存的信息。应用程序通过</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语言来完成后台数据库中的数据的增加、删除、修改和查询。</a:t>
            </a:r>
            <a:endPar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注入是将</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页面的原</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、表单域或数据包输入的参数，修改拼接成</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语句，传递给</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服务器，进而传给数据库服务器以执行数据库命令</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应用程序的开发人员对用户所输入的数据不进行过滤或验证就直接传输给数据库，就可能导致拼接的异常</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语句被执行，获取对数据库的信息以及提权，发生</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注入攻击。</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a:t>
              </a:r>
            </a:p>
          </p:txBody>
        </p:sp>
      </p:grpSp>
    </p:spTree>
    <p:extLst>
      <p:ext uri="{BB962C8B-B14F-4D97-AF65-F5344CB8AC3E}">
        <p14:creationId xmlns:p14="http://schemas.microsoft.com/office/powerpoint/2010/main" val="45539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blinds(horizontal)">
                                      <p:cBhvr>
                                        <p:cTn id="15"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a:t>
              </a:r>
            </a:p>
          </p:txBody>
        </p:sp>
      </p:grpSp>
      <p:pic>
        <p:nvPicPr>
          <p:cNvPr id="6" name="图片 5"/>
          <p:cNvPicPr>
            <a:picLocks noChangeAspect="1"/>
          </p:cNvPicPr>
          <p:nvPr/>
        </p:nvPicPr>
        <p:blipFill>
          <a:blip r:embed="rId2"/>
          <a:stretch>
            <a:fillRect/>
          </a:stretch>
        </p:blipFill>
        <p:spPr>
          <a:xfrm>
            <a:off x="1748855" y="1240061"/>
            <a:ext cx="9194829" cy="1691066"/>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558240360"/>
              </p:ext>
            </p:extLst>
          </p:nvPr>
        </p:nvGraphicFramePr>
        <p:xfrm>
          <a:off x="1988552" y="3145633"/>
          <a:ext cx="8715436" cy="685800"/>
        </p:xfrm>
        <a:graphic>
          <a:graphicData uri="http://schemas.openxmlformats.org/drawingml/2006/table">
            <a:tbl>
              <a:tblPr/>
              <a:tblGrid>
                <a:gridCol w="8715436">
                  <a:extLst>
                    <a:ext uri="{9D8B030D-6E8A-4147-A177-3AD203B41FA5}">
                      <a16:colId xmlns:a16="http://schemas.microsoft.com/office/drawing/2014/main" val="20000"/>
                    </a:ext>
                  </a:extLst>
                </a:gridCol>
              </a:tblGrid>
              <a:tr h="682506">
                <a:tc>
                  <a:txBody>
                    <a:bodyPr/>
                    <a:lstStyle/>
                    <a:p>
                      <a:pPr algn="l">
                        <a:lnSpc>
                          <a:spcPct val="125000"/>
                        </a:lnSpc>
                        <a:spcAft>
                          <a:spcPts val="0"/>
                        </a:spcAft>
                      </a:pPr>
                      <a:r>
                        <a:rPr lang="en-US" sz="1800" kern="100" dirty="0" err="1">
                          <a:latin typeface="Times New Roman"/>
                          <a:ea typeface="宋体"/>
                          <a:cs typeface="Times New Roman"/>
                        </a:rPr>
                        <a:t>strKeyword</a:t>
                      </a:r>
                      <a:r>
                        <a:rPr lang="en-US" sz="1800" kern="100" dirty="0">
                          <a:latin typeface="Times New Roman"/>
                          <a:ea typeface="宋体"/>
                          <a:cs typeface="Times New Roman"/>
                        </a:rPr>
                        <a:t> = Request[“keyword”];</a:t>
                      </a:r>
                      <a:endParaRPr lang="zh-CN" sz="1800" kern="100" dirty="0">
                        <a:latin typeface="Times New Roman"/>
                        <a:ea typeface="宋体"/>
                        <a:cs typeface="Times New Roman"/>
                      </a:endParaRPr>
                    </a:p>
                    <a:p>
                      <a:pPr algn="l">
                        <a:lnSpc>
                          <a:spcPct val="125000"/>
                        </a:lnSpc>
                        <a:spcAft>
                          <a:spcPts val="0"/>
                        </a:spcAft>
                      </a:pPr>
                      <a:r>
                        <a:rPr lang="en-US" sz="1800" kern="100" dirty="0" err="1">
                          <a:latin typeface="Times New Roman"/>
                          <a:ea typeface="宋体"/>
                          <a:cs typeface="Times New Roman"/>
                        </a:rPr>
                        <a:t>sqlQuery</a:t>
                      </a:r>
                      <a:r>
                        <a:rPr lang="en-US" sz="1800" kern="100" dirty="0">
                          <a:latin typeface="Times New Roman"/>
                          <a:ea typeface="宋体"/>
                          <a:cs typeface="Times New Roman"/>
                        </a:rPr>
                        <a:t> </a:t>
                      </a:r>
                      <a:r>
                        <a:rPr lang="en-US" altLang="zh-CN" sz="1800" kern="100" dirty="0">
                          <a:latin typeface="Times New Roman"/>
                          <a:ea typeface="宋体"/>
                          <a:cs typeface="Times New Roman"/>
                        </a:rPr>
                        <a:t>=</a:t>
                      </a:r>
                      <a:r>
                        <a:rPr lang="en-US" sz="1800" kern="100" dirty="0">
                          <a:latin typeface="Times New Roman"/>
                          <a:ea typeface="宋体"/>
                          <a:cs typeface="Times New Roman"/>
                        </a:rPr>
                        <a:t> “SELECT * FROM Art</a:t>
                      </a:r>
                      <a:r>
                        <a:rPr lang="en-US" altLang="zh-CN" sz="1800" kern="100" dirty="0">
                          <a:latin typeface="Times New Roman"/>
                          <a:ea typeface="宋体"/>
                          <a:cs typeface="Times New Roman"/>
                        </a:rPr>
                        <a:t>i</a:t>
                      </a:r>
                      <a:r>
                        <a:rPr lang="en-US" sz="1800" kern="100" dirty="0">
                          <a:latin typeface="Times New Roman"/>
                          <a:ea typeface="宋体"/>
                          <a:cs typeface="Times New Roman"/>
                        </a:rPr>
                        <a:t>cles WHERE Keywords LIKE ‘%” +</a:t>
                      </a:r>
                      <a:r>
                        <a:rPr lang="en-US" sz="1800" kern="100" dirty="0" err="1">
                          <a:latin typeface="Times New Roman"/>
                          <a:ea typeface="宋体"/>
                          <a:cs typeface="Times New Roman"/>
                        </a:rPr>
                        <a:t>strKeyword</a:t>
                      </a:r>
                      <a:r>
                        <a:rPr lang="en-US" sz="1800" kern="100" dirty="0">
                          <a:latin typeface="Times New Roman"/>
                          <a:ea typeface="宋体"/>
                          <a:cs typeface="Times New Roman"/>
                        </a:rPr>
                        <a:t>+ “%’ ”;</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420503039"/>
              </p:ext>
            </p:extLst>
          </p:nvPr>
        </p:nvGraphicFramePr>
        <p:xfrm>
          <a:off x="2133864" y="4222097"/>
          <a:ext cx="3694955" cy="371171"/>
        </p:xfrm>
        <a:graphic>
          <a:graphicData uri="http://schemas.openxmlformats.org/drawingml/2006/table">
            <a:tbl>
              <a:tblPr/>
              <a:tblGrid>
                <a:gridCol w="3694955">
                  <a:extLst>
                    <a:ext uri="{9D8B030D-6E8A-4147-A177-3AD203B41FA5}">
                      <a16:colId xmlns:a16="http://schemas.microsoft.com/office/drawing/2014/main" val="20000"/>
                    </a:ext>
                  </a:extLst>
                </a:gridCol>
              </a:tblGrid>
              <a:tr h="371171">
                <a:tc>
                  <a:txBody>
                    <a:bodyPr/>
                    <a:lstStyle/>
                    <a:p>
                      <a:pPr algn="l">
                        <a:lnSpc>
                          <a:spcPct val="125000"/>
                        </a:lnSpc>
                        <a:spcAft>
                          <a:spcPts val="0"/>
                        </a:spcAft>
                      </a:pPr>
                      <a:r>
                        <a:rPr lang="en-US" altLang="zh-CN" sz="1800" dirty="0">
                          <a:solidFill>
                            <a:prstClr val="black"/>
                          </a:solidFill>
                          <a:latin typeface="Cambria" panose="02040503050406030204" pitchFamily="18" charset="0"/>
                          <a:ea typeface="Cambria" panose="02040503050406030204" pitchFamily="18" charset="0"/>
                        </a:rPr>
                        <a:t>Hack’; DROP TABLE </a:t>
                      </a:r>
                      <a:r>
                        <a:rPr lang="en-US" altLang="zh-CN" sz="1800" dirty="0" err="1">
                          <a:solidFill>
                            <a:prstClr val="black"/>
                          </a:solidFill>
                          <a:latin typeface="Cambria" panose="02040503050406030204" pitchFamily="18" charset="0"/>
                          <a:ea typeface="Cambria" panose="02040503050406030204" pitchFamily="18" charset="0"/>
                        </a:rPr>
                        <a:t>Aritcles</a:t>
                      </a:r>
                      <a:r>
                        <a:rPr lang="en-US" altLang="zh-CN" sz="1800" dirty="0">
                          <a:solidFill>
                            <a:prstClr val="black"/>
                          </a:solidFill>
                          <a:latin typeface="Cambria" panose="02040503050406030204" pitchFamily="18" charset="0"/>
                          <a:ea typeface="Cambria" panose="02040503050406030204" pitchFamily="18" charset="0"/>
                        </a:rPr>
                        <a:t>; --</a:t>
                      </a:r>
                      <a:endParaRPr lang="zh-CN" sz="1800" kern="100" dirty="0">
                        <a:latin typeface="Cambria" panose="02040503050406030204" pitchFamily="18" charset="0"/>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bl>
          </a:graphicData>
        </a:graphic>
      </p:graphicFrame>
      <p:cxnSp>
        <p:nvCxnSpPr>
          <p:cNvPr id="9" name="直接箭头连接符 8"/>
          <p:cNvCxnSpPr/>
          <p:nvPr/>
        </p:nvCxnSpPr>
        <p:spPr>
          <a:xfrm flipH="1" flipV="1">
            <a:off x="5743758" y="2683920"/>
            <a:ext cx="14177" cy="15381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565162" y="5240592"/>
            <a:ext cx="9842206" cy="1200329"/>
          </a:xfrm>
          <a:prstGeom prst="rect">
            <a:avLst/>
          </a:prstGeom>
        </p:spPr>
        <p:txBody>
          <a:bodyPr wrap="square">
            <a:spAutoFit/>
          </a:bodyPr>
          <a:lstStyle/>
          <a:p>
            <a:r>
              <a:rPr lang="en-US" altLang="zh-CN" dirty="0">
                <a:solidFill>
                  <a:prstClr val="black"/>
                </a:solidFill>
                <a:latin typeface="微软雅黑" pitchFamily="34" charset="-122"/>
                <a:ea typeface="微软雅黑" pitchFamily="34" charset="-122"/>
              </a:rPr>
              <a:t>SELECT * FROM </a:t>
            </a:r>
            <a:r>
              <a:rPr lang="en-US" altLang="zh-CN" dirty="0" err="1">
                <a:solidFill>
                  <a:prstClr val="black"/>
                </a:solidFill>
                <a:latin typeface="微软雅黑" pitchFamily="34" charset="-122"/>
                <a:ea typeface="微软雅黑" pitchFamily="34" charset="-122"/>
              </a:rPr>
              <a:t>Aritcles</a:t>
            </a:r>
            <a:r>
              <a:rPr lang="en-US" altLang="zh-CN" dirty="0">
                <a:solidFill>
                  <a:prstClr val="black"/>
                </a:solidFill>
                <a:latin typeface="微软雅黑" pitchFamily="34" charset="-122"/>
                <a:ea typeface="微软雅黑" pitchFamily="34" charset="-122"/>
              </a:rPr>
              <a:t> WHERE Keywords LIKE ‘%</a:t>
            </a:r>
            <a:r>
              <a:rPr lang="en-US" altLang="zh-CN" b="1" dirty="0">
                <a:solidFill>
                  <a:srgbClr val="FF0000"/>
                </a:solidFill>
                <a:latin typeface="微软雅黑" pitchFamily="34" charset="-122"/>
                <a:ea typeface="微软雅黑" pitchFamily="34" charset="-122"/>
              </a:rPr>
              <a:t>hack’; DROP TABLE </a:t>
            </a:r>
            <a:r>
              <a:rPr lang="en-US" altLang="zh-CN" b="1" dirty="0" err="1">
                <a:solidFill>
                  <a:srgbClr val="FF0000"/>
                </a:solidFill>
                <a:latin typeface="微软雅黑" pitchFamily="34" charset="-122"/>
                <a:ea typeface="微软雅黑" pitchFamily="34" charset="-122"/>
              </a:rPr>
              <a:t>Aritcles</a:t>
            </a:r>
            <a:r>
              <a:rPr lang="en-US" altLang="zh-CN" b="1" dirty="0">
                <a:solidFill>
                  <a:srgbClr val="FF0000"/>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a:t>
            </a:r>
          </a:p>
          <a:p>
            <a:endParaRPr lang="en-US" altLang="zh-CN" dirty="0">
              <a:solidFill>
                <a:prstClr val="black"/>
              </a:solidFill>
              <a:latin typeface="微软雅黑" pitchFamily="34" charset="-122"/>
              <a:ea typeface="微软雅黑" pitchFamily="34" charset="-122"/>
            </a:endParaRPr>
          </a:p>
          <a:p>
            <a:r>
              <a:rPr lang="en-US" altLang="zh-CN" dirty="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是注释符，</a:t>
            </a:r>
            <a:r>
              <a:rPr lang="zh-CN" altLang="en-US" b="1" dirty="0">
                <a:solidFill>
                  <a:prstClr val="black"/>
                </a:solidFill>
                <a:latin typeface="微软雅黑" pitchFamily="34" charset="-122"/>
                <a:ea typeface="微软雅黑" pitchFamily="34" charset="-122"/>
              </a:rPr>
              <a:t>结果是以中间的分号为标志分成两个部分</a:t>
            </a:r>
            <a:r>
              <a:rPr lang="zh-CN" altLang="en-US" dirty="0">
                <a:solidFill>
                  <a:prstClr val="black"/>
                </a:solidFill>
                <a:latin typeface="微软雅黑" pitchFamily="34" charset="-122"/>
                <a:ea typeface="微软雅黑" pitchFamily="34" charset="-122"/>
              </a:rPr>
              <a:t>，执行完 “</a:t>
            </a:r>
            <a:r>
              <a:rPr lang="en-US" altLang="zh-CN" dirty="0">
                <a:solidFill>
                  <a:prstClr val="black"/>
                </a:solidFill>
                <a:latin typeface="微软雅黑" pitchFamily="34" charset="-122"/>
                <a:ea typeface="微软雅黑" pitchFamily="34" charset="-122"/>
              </a:rPr>
              <a:t>SELECT * FROM </a:t>
            </a:r>
            <a:r>
              <a:rPr lang="en-US" altLang="zh-CN" dirty="0" err="1">
                <a:solidFill>
                  <a:prstClr val="black"/>
                </a:solidFill>
                <a:latin typeface="微软雅黑" pitchFamily="34" charset="-122"/>
                <a:ea typeface="微软雅黑" pitchFamily="34" charset="-122"/>
              </a:rPr>
              <a:t>Aritcles</a:t>
            </a:r>
            <a:r>
              <a:rPr lang="en-US" altLang="zh-CN" dirty="0">
                <a:solidFill>
                  <a:prstClr val="black"/>
                </a:solidFill>
                <a:latin typeface="微软雅黑" pitchFamily="34" charset="-122"/>
                <a:ea typeface="微软雅黑" pitchFamily="34" charset="-122"/>
              </a:rPr>
              <a:t> WHERE Keywords LIKE ‘%hack’”</a:t>
            </a:r>
            <a:r>
              <a:rPr lang="zh-CN" altLang="en-US" dirty="0">
                <a:solidFill>
                  <a:prstClr val="black"/>
                </a:solidFill>
                <a:latin typeface="微软雅黑" pitchFamily="34" charset="-122"/>
                <a:ea typeface="微软雅黑" pitchFamily="34" charset="-122"/>
              </a:rPr>
              <a:t>后，将执行</a:t>
            </a:r>
            <a:r>
              <a:rPr lang="en-US" altLang="zh-CN" dirty="0">
                <a:solidFill>
                  <a:prstClr val="black"/>
                </a:solidFill>
                <a:latin typeface="微软雅黑" pitchFamily="34" charset="-122"/>
                <a:ea typeface="微软雅黑" pitchFamily="34" charset="-122"/>
              </a:rPr>
              <a:t>” DROP TABLE </a:t>
            </a:r>
            <a:r>
              <a:rPr lang="en-US" altLang="zh-CN" dirty="0" err="1">
                <a:solidFill>
                  <a:prstClr val="black"/>
                </a:solidFill>
                <a:latin typeface="微软雅黑" pitchFamily="34" charset="-122"/>
                <a:ea typeface="微软雅黑" pitchFamily="34" charset="-122"/>
              </a:rPr>
              <a:t>Aritcles</a:t>
            </a:r>
            <a:r>
              <a:rPr lang="en-US" altLang="zh-CN" dirty="0">
                <a:solidFill>
                  <a:prstClr val="black"/>
                </a:solidFill>
                <a:latin typeface="微软雅黑" pitchFamily="34" charset="-122"/>
                <a:ea typeface="微软雅黑" pitchFamily="34" charset="-122"/>
              </a:rPr>
              <a:t>;”</a:t>
            </a:r>
            <a:endParaRPr lang="zh-CN" altLang="en-US" dirty="0"/>
          </a:p>
        </p:txBody>
      </p:sp>
      <p:sp>
        <p:nvSpPr>
          <p:cNvPr id="15" name="下箭头 14"/>
          <p:cNvSpPr/>
          <p:nvPr/>
        </p:nvSpPr>
        <p:spPr>
          <a:xfrm>
            <a:off x="7707237" y="3945650"/>
            <a:ext cx="361507" cy="104199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1894920" y="1826227"/>
            <a:ext cx="527050" cy="6351"/>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72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812751" y="1384077"/>
            <a:ext cx="11521280" cy="5493812"/>
          </a:xfrm>
          <a:prstGeom prst="rect">
            <a:avLst/>
          </a:prstGeom>
        </p:spPr>
        <p:txBody>
          <a:bodyPr wrap="square">
            <a:spAutoFit/>
          </a:bodyPr>
          <a:lstStyle/>
          <a:p>
            <a:pPr>
              <a:lnSpc>
                <a:spcPct val="150000"/>
              </a:lnSpc>
            </a:pP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操作系统命令注入攻击（</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OS Command Injection</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）是指通过</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应用，执行非法的操作系统命令达到攻击的目的。</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大多数</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服务器都能够使用内置的</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与服务器的操作系统进行几乎任何必需的交互，比如</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system</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exec</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6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wscript</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类函数</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。如果正确使用，这些</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可以丰富</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应用的功能。但是，</a:t>
            </a:r>
            <a:r>
              <a:rPr lang="zh-CN" altLang="en-US" sz="26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如果应用程序向操作系统命令程序传送用户提交的输入，而且没有对输入进行过滤和检测，就可能遭受命令注入攻击</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许多定制和非定制</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应用程序中都存在这种命令注入缺陷。在为企业服务器或防火墙、打印机和路由器之类的设备提供管理界面的应用程序中，这类缺陷尤其普遍。</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）操作系统命令注入</a:t>
              </a:r>
            </a:p>
          </p:txBody>
        </p:sp>
      </p:grpSp>
    </p:spTree>
    <p:extLst>
      <p:ext uri="{BB962C8B-B14F-4D97-AF65-F5344CB8AC3E}">
        <p14:creationId xmlns:p14="http://schemas.microsoft.com/office/powerpoint/2010/main" val="201160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774182" y="1240061"/>
            <a:ext cx="11521280" cy="5242782"/>
          </a:xfrm>
          <a:prstGeom prst="rect">
            <a:avLst/>
          </a:prstGeom>
        </p:spPr>
        <p:txBody>
          <a:bodyPr wrap="square">
            <a:spAutoFit/>
          </a:bodyPr>
          <a:lstStyle/>
          <a:p>
            <a:pPr>
              <a:lnSpc>
                <a:spcPct val="130000"/>
              </a:lnSpc>
            </a:pP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常用的</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ASP/PHP/JSP</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r>
              <a:rPr lang="en-US" altLang="zh-CN" sz="26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脚本解释语言支持动态执行在运行时生成的代码这种特点，可以帮助开发者根据各种数据和条件动态修改程序代码</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，这对于开发人员来说是有利的，但这也隐藏着巨大的风险。</a:t>
            </a:r>
            <a:endPar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这种类型的漏洞主要来自两个方面：</a:t>
            </a:r>
            <a:endPar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合并了用户提交数据的代码的动态执行</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。攻击者通过提交精心设计输入，使得</a:t>
            </a:r>
            <a:r>
              <a:rPr lang="zh-CN" altLang="en-US" sz="26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合并用户提交数据后的代码蕴含设定的非正常业务逻辑</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来实施特定攻击。</a:t>
            </a:r>
            <a:endPar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根据用户提交的数据指定的代码文件的动态包含。</a:t>
            </a:r>
            <a:r>
              <a:rPr lang="zh-CN" altLang="en-US" sz="26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多数脚本语言都支持使用包含文件（</a:t>
            </a:r>
            <a:r>
              <a:rPr lang="en-US" altLang="zh-CN" sz="26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 file</a:t>
            </a:r>
            <a:r>
              <a:rPr lang="zh-CN" altLang="en-US" sz="26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，这种功能允许开发者把</a:t>
            </a:r>
            <a:r>
              <a:rPr lang="zh-CN" altLang="en-US" sz="26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可重复使用的代码插入到单个文件</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中，在需要的时候再将它们包含到相关代码文件中。如果攻击者能修改这个文件中的代码，就让受此攻击的应用执行攻击者的代码。</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脚本语言注入</a:t>
              </a:r>
            </a:p>
          </p:txBody>
        </p:sp>
      </p:grpSp>
    </p:spTree>
    <p:extLst>
      <p:ext uri="{BB962C8B-B14F-4D97-AF65-F5344CB8AC3E}">
        <p14:creationId xmlns:p14="http://schemas.microsoft.com/office/powerpoint/2010/main" val="268426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blinds(horizontal)">
                                      <p:cBhvr>
                                        <p:cTn id="15" dur="500"/>
                                        <p:tgtEl>
                                          <p:spTgt spid="1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blinds(horizontal)">
                                      <p:cBhvr>
                                        <p:cTn id="1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774182" y="1240061"/>
            <a:ext cx="11521280" cy="4893647"/>
          </a:xfrm>
          <a:prstGeom prst="rect">
            <a:avLst/>
          </a:prstGeom>
        </p:spPr>
        <p:txBody>
          <a:bodyPr wrap="square">
            <a:spAutoFit/>
          </a:bodyPr>
          <a:lstStyle/>
          <a:p>
            <a:pPr>
              <a:lnSpc>
                <a:spcPct val="150000"/>
              </a:lnSpc>
            </a:pP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SOAP</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Simple Object Access Protocol</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，简单对象访问协议），是一个简单的基于</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的协议，它让应用程序跨</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进行信息交换</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。它主要用在</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服务中，</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通过浏览器访问的</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应用程序常常使用</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SOAP</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在后端应用程序组件之间进行通信</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26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也是一种解释型语言</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，因此</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SOAP</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也易于遭受代码注入攻击。</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XML</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元素通过元字符</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&lt;&gt;</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以语法形式表示。如果用户提交的数据中包含这些字符，并被直接插入到</a:t>
            </a:r>
            <a:r>
              <a:rPr lang="en-US" altLang="zh-CN"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SOAP</a:t>
            </a:r>
            <a:r>
              <a:rPr lang="zh-CN" altLang="en-US" sz="2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消息中，攻击者就能够破坏消息的结构，进而破坏应用程序的逻辑或造成其他不利影响。</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474140"/>
            <a:chOff x="5071056" y="837929"/>
            <a:chExt cx="2716641"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SOAP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a:t>
              </a:r>
            </a:p>
          </p:txBody>
        </p:sp>
      </p:grpSp>
    </p:spTree>
    <p:extLst>
      <p:ext uri="{BB962C8B-B14F-4D97-AF65-F5344CB8AC3E}">
        <p14:creationId xmlns:p14="http://schemas.microsoft.com/office/powerpoint/2010/main" val="282556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812751" y="1384077"/>
            <a:ext cx="11521280" cy="3323987"/>
          </a:xfrm>
          <a:prstGeom prst="rect">
            <a:avLst/>
          </a:prstGeom>
        </p:spPr>
        <p:txBody>
          <a:bodyPr wrap="square">
            <a:spAutoFit/>
          </a:bodyPr>
          <a:lstStyle/>
          <a:p>
            <a:pPr>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绝大多数系统，都具备基于用户角色的访问控制功能，根据不同用户对其权限加以区分。但攻击者为了访问受限资源或使用额外功能，会利用系统存在的缺陷或漏洞，进行自身角色的权限提升或权限扩展。</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权限越权又可以分为两种：</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水平越权与垂直越权</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523220"/>
            <a:chOff x="5071056" y="837929"/>
            <a:chExt cx="2716641" cy="52322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523220"/>
            </a:xfrm>
            <a:prstGeom prst="rect">
              <a:avLst/>
            </a:prstGeom>
          </p:spPr>
          <p:txBody>
            <a:bodyPr wrap="square">
              <a:spAutoFit/>
            </a:bodyPr>
            <a:lstStyle/>
            <a:p>
              <a:pPr algn="ct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权限类漏洞</a:t>
              </a:r>
            </a:p>
          </p:txBody>
        </p:sp>
      </p:grpSp>
    </p:spTree>
    <p:extLst>
      <p:ext uri="{BB962C8B-B14F-4D97-AF65-F5344CB8AC3E}">
        <p14:creationId xmlns:p14="http://schemas.microsoft.com/office/powerpoint/2010/main" val="145079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812751" y="1384077"/>
            <a:ext cx="11521280" cy="5186613"/>
          </a:xfrm>
          <a:prstGeom prst="rect">
            <a:avLst/>
          </a:prstGeom>
        </p:spPr>
        <p:txBody>
          <a:bodyPr wrap="square">
            <a:spAutoFit/>
          </a:bodyPr>
          <a:lstStyle/>
          <a:p>
            <a:pPr>
              <a:lnSpc>
                <a:spcPct val="150000"/>
              </a:lnSpc>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水平越权就是相同级别（权限）的用户或者同一角色的不同用户之间，可以越权访问、修改或者删除的非法操作</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出现此类漏洞，那么将可能会造成大批量数据泄露，严重的甚至会造成用户信息被恶意篡改。水平权限漏洞一般出现在一个用户对象关联多个其他对象（个人资料、修改密码，订单信息，等）、并且要实现对关联对象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CURD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的时候。</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比如，当</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应用程序接收到用户请求时，没有判断数据的所属人，或者在判断数据所属人时是从用户提交的参数中获取了</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，导致攻击者可以自行修改</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修改不属于自己的数据。</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523220"/>
            <a:chOff x="5071056" y="837929"/>
            <a:chExt cx="2716641" cy="52322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523220"/>
            </a:xfrm>
            <a:prstGeom prst="rect">
              <a:avLst/>
            </a:prstGeom>
          </p:spPr>
          <p:txBody>
            <a:bodyPr wrap="square">
              <a:spAutoFit/>
            </a:bodyPr>
            <a:lstStyle/>
            <a:p>
              <a:pPr algn="ct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权限类漏洞</a:t>
              </a:r>
            </a:p>
          </p:txBody>
        </p:sp>
      </p:grpSp>
    </p:spTree>
    <p:extLst>
      <p:ext uri="{BB962C8B-B14F-4D97-AF65-F5344CB8AC3E}">
        <p14:creationId xmlns:p14="http://schemas.microsoft.com/office/powerpoint/2010/main" val="2918506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BBC51B5-F3C5-458F-9D61-609E11A05EBE}"/>
              </a:ext>
            </a:extLst>
          </p:cNvPr>
          <p:cNvSpPr/>
          <p:nvPr/>
        </p:nvSpPr>
        <p:spPr>
          <a:xfrm>
            <a:off x="812751" y="1384077"/>
            <a:ext cx="11521280" cy="4616648"/>
          </a:xfrm>
          <a:prstGeom prst="rect">
            <a:avLst/>
          </a:prstGeom>
        </p:spPr>
        <p:txBody>
          <a:bodyPr wrap="square">
            <a:spAutoFit/>
          </a:bodyPr>
          <a:lstStyle/>
          <a:p>
            <a:pPr>
              <a:lnSpc>
                <a:spcPct val="150000"/>
              </a:lnSpc>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垂直越权又被分为向上越权与向下越权。</a:t>
            </a:r>
            <a:endPar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向上越权是指一个低权限用户或者根本没权限也可以做高权限用户相同的事情；向下越权是一个高级别用户可以访问一个低级别的用户信息</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。比如，在</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应用中，如果后台应用没有做权限控制，或仅仅在菜单、按钮上做了权限控制，导致恶意用户只要猜测其他管理页面的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或者敏感的参数信息，就可以访问或控制其他角色拥有的数据或页面，达到权限提升的目的。</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01183" y="519981"/>
            <a:ext cx="3667280" cy="523220"/>
            <a:chOff x="5071056" y="837929"/>
            <a:chExt cx="2716641" cy="52322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5071056" y="837929"/>
              <a:ext cx="2716641" cy="523220"/>
            </a:xfrm>
            <a:prstGeom prst="rect">
              <a:avLst/>
            </a:prstGeom>
          </p:spPr>
          <p:txBody>
            <a:bodyPr wrap="square">
              <a:spAutoFit/>
            </a:bodyPr>
            <a:lstStyle/>
            <a:p>
              <a:pPr algn="ct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权限类漏洞</a:t>
              </a:r>
            </a:p>
          </p:txBody>
        </p:sp>
      </p:grpSp>
    </p:spTree>
    <p:extLst>
      <p:ext uri="{BB962C8B-B14F-4D97-AF65-F5344CB8AC3E}">
        <p14:creationId xmlns:p14="http://schemas.microsoft.com/office/powerpoint/2010/main" val="235187557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4DFF9C-452F-4E69-A642-AE3E220EB167}"/>
              </a:ext>
            </a:extLst>
          </p:cNvPr>
          <p:cNvGrpSpPr/>
          <p:nvPr/>
        </p:nvGrpSpPr>
        <p:grpSpPr>
          <a:xfrm>
            <a:off x="1316807" y="736005"/>
            <a:ext cx="10513168" cy="5976664"/>
            <a:chOff x="3289663" y="1960141"/>
            <a:chExt cx="7534455" cy="4572588"/>
          </a:xfrm>
        </p:grpSpPr>
        <p:sp>
          <p:nvSpPr>
            <p:cNvPr id="6" name="矩形: 剪去单角 5">
              <a:extLst>
                <a:ext uri="{FF2B5EF4-FFF2-40B4-BE49-F238E27FC236}">
                  <a16:creationId xmlns:a16="http://schemas.microsoft.com/office/drawing/2014/main" id="{6F35C1B6-D85D-41DE-8C52-8BA17D3CD79D}"/>
                </a:ext>
              </a:extLst>
            </p:cNvPr>
            <p:cNvSpPr/>
            <p:nvPr/>
          </p:nvSpPr>
          <p:spPr>
            <a:xfrm>
              <a:off x="3289663" y="1960141"/>
              <a:ext cx="7534455" cy="4572588"/>
            </a:xfrm>
            <a:prstGeom prst="snip1Rect">
              <a:avLst/>
            </a:prstGeom>
            <a:no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8EAFA718-ED80-4E39-AE71-4A24B3D5A254}"/>
                </a:ext>
              </a:extLst>
            </p:cNvPr>
            <p:cNvSpPr/>
            <p:nvPr/>
          </p:nvSpPr>
          <p:spPr>
            <a:xfrm>
              <a:off x="3597802" y="2015232"/>
              <a:ext cx="7071499" cy="4356227"/>
            </a:xfrm>
            <a:prstGeom prst="rect">
              <a:avLst/>
            </a:prstGeom>
          </p:spPr>
          <p:txBody>
            <a:bodyPr wrap="square">
              <a:spAutoFit/>
            </a:bodyPr>
            <a:lstStyle/>
            <a:p>
              <a:pPr fontAlgn="auto">
                <a:spcBef>
                  <a:spcPts val="0"/>
                </a:spcBef>
                <a:spcAft>
                  <a:spcPts val="0"/>
                </a:spcAft>
                <a:defRPr/>
              </a:pP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函数的一般形式为：</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(“format”, </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输出表列</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8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format</a:t>
              </a:r>
              <a:r>
                <a:rPr lang="zh-CN" altLang="en-US" sz="28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的结构</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标志</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输出最小宽度</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精度</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长度</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类型</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其中类型有以下常见的几种：</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整型输出，％</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长整型输出，</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以八进制数形式输出整数，</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以十六进制数形式输出整数，</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以十进制数输出</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unsigned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型数据</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无符号数</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用来输出一个字符，</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用来输出一个字符串，</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用来输出实数，以小数形式输出。</a:t>
              </a: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b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控制</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format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参数之后结合</a:t>
              </a:r>
              <a:r>
                <a:rPr lang="en-US" altLang="zh-CN" sz="28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函数特性</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就可以进行相应攻击。</a:t>
              </a:r>
            </a:p>
          </p:txBody>
        </p:sp>
      </p:grpSp>
    </p:spTree>
    <p:extLst>
      <p:ext uri="{BB962C8B-B14F-4D97-AF65-F5344CB8AC3E}">
        <p14:creationId xmlns:p14="http://schemas.microsoft.com/office/powerpoint/2010/main" val="147382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CD2D8B-A26E-44BE-8D60-02066AA39DEC}"/>
              </a:ext>
            </a:extLst>
          </p:cNvPr>
          <p:cNvGrpSpPr/>
          <p:nvPr/>
        </p:nvGrpSpPr>
        <p:grpSpPr>
          <a:xfrm>
            <a:off x="1244799" y="5421194"/>
            <a:ext cx="10863715" cy="1485409"/>
            <a:chOff x="2025743" y="3151348"/>
            <a:chExt cx="9012144" cy="1368152"/>
          </a:xfrm>
        </p:grpSpPr>
        <p:grpSp>
          <p:nvGrpSpPr>
            <p:cNvPr id="5" name="组合 4">
              <a:extLst>
                <a:ext uri="{FF2B5EF4-FFF2-40B4-BE49-F238E27FC236}">
                  <a16:creationId xmlns:a16="http://schemas.microsoft.com/office/drawing/2014/main" id="{D61C7D4D-59A8-4EA3-B19A-1E3E61BC600A}"/>
                </a:ext>
              </a:extLst>
            </p:cNvPr>
            <p:cNvGrpSpPr/>
            <p:nvPr/>
          </p:nvGrpSpPr>
          <p:grpSpPr>
            <a:xfrm>
              <a:off x="2025743" y="3151348"/>
              <a:ext cx="9012144" cy="1368152"/>
              <a:chOff x="2025743" y="3151348"/>
              <a:chExt cx="9012144" cy="1368152"/>
            </a:xfrm>
          </p:grpSpPr>
          <p:sp>
            <p:nvSpPr>
              <p:cNvPr id="3" name="矩形: 圆角 2">
                <a:extLst>
                  <a:ext uri="{FF2B5EF4-FFF2-40B4-BE49-F238E27FC236}">
                    <a16:creationId xmlns:a16="http://schemas.microsoft.com/office/drawing/2014/main" id="{0FE0C827-1134-433D-A1A4-E91EB3EF9DF3}"/>
                  </a:ext>
                </a:extLst>
              </p:cNvPr>
              <p:cNvSpPr/>
              <p:nvPr/>
            </p:nvSpPr>
            <p:spPr>
              <a:xfrm>
                <a:off x="2180903" y="3256285"/>
                <a:ext cx="8712968" cy="1152128"/>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a:extLst>
                  <a:ext uri="{FF2B5EF4-FFF2-40B4-BE49-F238E27FC236}">
                    <a16:creationId xmlns:a16="http://schemas.microsoft.com/office/drawing/2014/main" id="{A9844954-E0B1-4981-86D5-36E77C2577DE}"/>
                  </a:ext>
                </a:extLst>
              </p:cNvPr>
              <p:cNvSpPr/>
              <p:nvPr/>
            </p:nvSpPr>
            <p:spPr>
              <a:xfrm>
                <a:off x="2025743" y="3151348"/>
                <a:ext cx="9012144" cy="1368152"/>
              </a:xfrm>
              <a:prstGeom prst="roundRect">
                <a:avLst/>
              </a:prstGeom>
              <a:noFill/>
              <a:ln w="19050">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FB6C00C5-3178-4462-AF93-CFC6145076AC}"/>
                </a:ext>
              </a:extLst>
            </p:cNvPr>
            <p:cNvSpPr/>
            <p:nvPr/>
          </p:nvSpPr>
          <p:spPr>
            <a:xfrm>
              <a:off x="2352692" y="3232317"/>
              <a:ext cx="8358246" cy="1052224"/>
            </a:xfrm>
            <a:prstGeom prst="rect">
              <a:avLst/>
            </a:prstGeom>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当格式化符号为</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时以</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进制的形式输出堆栈的内容，为</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时则输出对应地址所指向的字符串。</a:t>
              </a:r>
            </a:p>
          </p:txBody>
        </p:sp>
      </p:grpSp>
      <p:pic>
        <p:nvPicPr>
          <p:cNvPr id="2050" name="Picture 2" descr="http://www.hackbase.com/data/attachment/portal/201702/16/JZ62x2CyhHE5p45CwwHrEh.jpg">
            <a:extLst>
              <a:ext uri="{FF2B5EF4-FFF2-40B4-BE49-F238E27FC236}">
                <a16:creationId xmlns:a16="http://schemas.microsoft.com/office/drawing/2014/main" id="{A09747CA-72D2-4273-B400-6565DB674898}"/>
              </a:ext>
            </a:extLst>
          </p:cNvPr>
          <p:cNvPicPr>
            <a:picLocks noChangeAspect="1" noChangeArrowheads="1"/>
          </p:cNvPicPr>
          <p:nvPr/>
        </p:nvPicPr>
        <p:blipFill rotWithShape="1">
          <a:blip r:embed="rId2">
            <a:clrChange>
              <a:clrFrom>
                <a:srgbClr val="E6F1F3"/>
              </a:clrFrom>
              <a:clrTo>
                <a:srgbClr val="E6F1F3">
                  <a:alpha val="0"/>
                </a:srgbClr>
              </a:clrTo>
            </a:clrChange>
            <a:extLst>
              <a:ext uri="{28A0092B-C50C-407E-A947-70E740481C1C}">
                <a14:useLocalDpi xmlns:a14="http://schemas.microsoft.com/office/drawing/2010/main" val="0"/>
              </a:ext>
            </a:extLst>
          </a:blip>
          <a:srcRect t="6341" r="4158"/>
          <a:stretch/>
        </p:blipFill>
        <p:spPr bwMode="auto">
          <a:xfrm>
            <a:off x="246087" y="1374897"/>
            <a:ext cx="2907662" cy="328011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a:extLst>
              <a:ext uri="{FF2B5EF4-FFF2-40B4-BE49-F238E27FC236}">
                <a16:creationId xmlns:a16="http://schemas.microsoft.com/office/drawing/2014/main" id="{5D64436A-7111-4F5B-995C-EE3E466CC006}"/>
              </a:ext>
            </a:extLst>
          </p:cNvPr>
          <p:cNvGrpSpPr/>
          <p:nvPr/>
        </p:nvGrpSpPr>
        <p:grpSpPr>
          <a:xfrm>
            <a:off x="2900983" y="1179629"/>
            <a:ext cx="9361040" cy="4046298"/>
            <a:chOff x="5061223" y="1240061"/>
            <a:chExt cx="7128792" cy="3508755"/>
          </a:xfrm>
        </p:grpSpPr>
        <p:grpSp>
          <p:nvGrpSpPr>
            <p:cNvPr id="11" name="组合 10">
              <a:extLst>
                <a:ext uri="{FF2B5EF4-FFF2-40B4-BE49-F238E27FC236}">
                  <a16:creationId xmlns:a16="http://schemas.microsoft.com/office/drawing/2014/main" id="{716DEDEB-392E-499C-81FC-7DA5F234EC9A}"/>
                </a:ext>
              </a:extLst>
            </p:cNvPr>
            <p:cNvGrpSpPr/>
            <p:nvPr/>
          </p:nvGrpSpPr>
          <p:grpSpPr>
            <a:xfrm>
              <a:off x="5061223" y="1240061"/>
              <a:ext cx="7128792" cy="3508755"/>
              <a:chOff x="6339168" y="2476071"/>
              <a:chExt cx="6085554" cy="3508755"/>
            </a:xfrm>
          </p:grpSpPr>
          <p:sp>
            <p:nvSpPr>
              <p:cNvPr id="8" name="矩形 7">
                <a:extLst>
                  <a:ext uri="{FF2B5EF4-FFF2-40B4-BE49-F238E27FC236}">
                    <a16:creationId xmlns:a16="http://schemas.microsoft.com/office/drawing/2014/main" id="{16EDA13F-2B5C-4017-AFDE-A1BD0EAF1881}"/>
                  </a:ext>
                </a:extLst>
              </p:cNvPr>
              <p:cNvSpPr/>
              <p:nvPr/>
            </p:nvSpPr>
            <p:spPr>
              <a:xfrm>
                <a:off x="6339168" y="2476071"/>
                <a:ext cx="6085554" cy="3508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DC68AF5F-E239-46AA-AE54-9A317B9C3025}"/>
                  </a:ext>
                </a:extLst>
              </p:cNvPr>
              <p:cNvSpPr/>
              <p:nvPr/>
            </p:nvSpPr>
            <p:spPr>
              <a:xfrm>
                <a:off x="6667811" y="2476072"/>
                <a:ext cx="4217273" cy="369332"/>
              </a:xfrm>
              <a:prstGeom prst="rect">
                <a:avLst/>
              </a:prstGeom>
            </p:spPr>
            <p:txBody>
              <a:bodyPr wrap="square">
                <a:spAutoFit/>
              </a:bodyPr>
              <a:lstStyle/>
              <a:p>
                <a:pPr>
                  <a:spcAft>
                    <a:spcPts val="0"/>
                  </a:spcAft>
                </a:pPr>
                <a:endParaRPr lang="zh-CN" altLang="zh-CN"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 name="矩形 6">
              <a:extLst>
                <a:ext uri="{FF2B5EF4-FFF2-40B4-BE49-F238E27FC236}">
                  <a16:creationId xmlns:a16="http://schemas.microsoft.com/office/drawing/2014/main" id="{01732E0F-2F00-4C0D-9529-F6205C38DDFE}"/>
                </a:ext>
              </a:extLst>
            </p:cNvPr>
            <p:cNvSpPr/>
            <p:nvPr/>
          </p:nvSpPr>
          <p:spPr>
            <a:xfrm>
              <a:off x="5215763" y="1409388"/>
              <a:ext cx="6974252" cy="3175979"/>
            </a:xfrm>
            <a:prstGeom prst="rect">
              <a:avLst/>
            </a:prstGeom>
          </p:spPr>
          <p:txBody>
            <a:bodyPr wrap="square">
              <a:spAutoFit/>
            </a:bodyPr>
            <a:lstStyle/>
            <a:p>
              <a:pPr lvl="0"/>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特性一：格式化函数允许可变参数</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0"/>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语言中的</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格式化函数</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族函数，包括</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fprintf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sprintf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snprintf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允许可变参数</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，它根据传入的格式化字符串获知可变参数的个数和类型，并依据格式化符号进行参数的输出。</a:t>
              </a:r>
              <a:endPar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a:p>
              <a:pPr lvl="0"/>
              <a:endParaRPr lang="en-US" altLang="zh-CN" sz="24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a:p>
              <a:pPr lvl="0"/>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如果调用这些函数时，给出了格式化符号串，但</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没有提供实际对应参数时</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，这些</a:t>
              </a:r>
              <a:r>
                <a:rPr lang="zh-CN" altLang="en-US" sz="2800" u="sng" dirty="0">
                  <a:latin typeface="Times New Roman" panose="02020603050405020304" pitchFamily="18" charset="0"/>
                  <a:ea typeface="微软雅黑" panose="020B0503020204020204" pitchFamily="34" charset="-122"/>
                  <a:cs typeface="Times New Roman" panose="02020603050405020304" pitchFamily="18" charset="0"/>
                </a:rPr>
                <a:t>函数会将格式化字符串后面的多个栈中的内容取出作为参数，并根据格式化符号将其输出</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3" name="组合 12">
            <a:extLst>
              <a:ext uri="{FF2B5EF4-FFF2-40B4-BE49-F238E27FC236}">
                <a16:creationId xmlns:a16="http://schemas.microsoft.com/office/drawing/2014/main" id="{5740E5AC-E533-4D26-A480-1002423DC218}"/>
              </a:ext>
            </a:extLst>
          </p:cNvPr>
          <p:cNvGrpSpPr/>
          <p:nvPr/>
        </p:nvGrpSpPr>
        <p:grpSpPr>
          <a:xfrm>
            <a:off x="3153010" y="317340"/>
            <a:ext cx="7344816" cy="474140"/>
            <a:chOff x="5071056" y="837929"/>
            <a:chExt cx="2716641" cy="474140"/>
          </a:xfrm>
        </p:grpSpPr>
        <p:cxnSp>
          <p:nvCxnSpPr>
            <p:cNvPr id="14"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格式化字符串漏洞的利用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数据泄露</a:t>
              </a:r>
            </a:p>
          </p:txBody>
        </p:sp>
      </p:grpSp>
    </p:spTree>
    <p:extLst>
      <p:ext uri="{BB962C8B-B14F-4D97-AF65-F5344CB8AC3E}">
        <p14:creationId xmlns:p14="http://schemas.microsoft.com/office/powerpoint/2010/main" val="79552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500" fill="hold"/>
                                        <p:tgtEl>
                                          <p:spTgt spid="2050"/>
                                        </p:tgtEl>
                                        <p:attrNameLst>
                                          <p:attrName>ppt_w</p:attrName>
                                        </p:attrNameLst>
                                      </p:cBhvr>
                                      <p:tavLst>
                                        <p:tav tm="0">
                                          <p:val>
                                            <p:fltVal val="0"/>
                                          </p:val>
                                        </p:tav>
                                        <p:tav tm="100000">
                                          <p:val>
                                            <p:strVal val="#ppt_w"/>
                                          </p:val>
                                        </p:tav>
                                      </p:tavLst>
                                    </p:anim>
                                    <p:anim calcmode="lin" valueType="num">
                                      <p:cBhvr>
                                        <p:cTn id="12" dur="500" fill="hold"/>
                                        <p:tgtEl>
                                          <p:spTgt spid="2050"/>
                                        </p:tgtEl>
                                        <p:attrNameLst>
                                          <p:attrName>ppt_h</p:attrName>
                                        </p:attrNameLst>
                                      </p:cBhvr>
                                      <p:tavLst>
                                        <p:tav tm="0">
                                          <p:val>
                                            <p:fltVal val="0"/>
                                          </p:val>
                                        </p:tav>
                                        <p:tav tm="100000">
                                          <p:val>
                                            <p:strVal val="#ppt_h"/>
                                          </p:val>
                                        </p:tav>
                                      </p:tavLst>
                                    </p:anim>
                                    <p:anim calcmode="lin" valueType="num">
                                      <p:cBhvr>
                                        <p:cTn id="13" dur="500" fill="hold"/>
                                        <p:tgtEl>
                                          <p:spTgt spid="2050"/>
                                        </p:tgtEl>
                                        <p:attrNameLst>
                                          <p:attrName>style.rotation</p:attrName>
                                        </p:attrNameLst>
                                      </p:cBhvr>
                                      <p:tavLst>
                                        <p:tav tm="0">
                                          <p:val>
                                            <p:fltVal val="360"/>
                                          </p:val>
                                        </p:tav>
                                        <p:tav tm="100000">
                                          <p:val>
                                            <p:fltVal val="0"/>
                                          </p:val>
                                        </p:tav>
                                      </p:tavLst>
                                    </p:anim>
                                    <p:animEffect transition="in" filter="fade">
                                      <p:cBhvr>
                                        <p:cTn id="14" dur="500"/>
                                        <p:tgtEl>
                                          <p:spTgt spid="2050"/>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ppt_x</p:attrName>
                                        </p:attrNameLst>
                                      </p:cBhvr>
                                      <p:tavLst>
                                        <p:tav tm="0">
                                          <p:val>
                                            <p:strVal val="#ppt_x-#ppt_w*1.125000"/>
                                          </p:val>
                                        </p:tav>
                                        <p:tav tm="100000">
                                          <p:val>
                                            <p:strVal val="#ppt_x"/>
                                          </p:val>
                                        </p:tav>
                                      </p:tavLst>
                                    </p:anim>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CD2D8B-A26E-44BE-8D60-02066AA39DEC}"/>
              </a:ext>
            </a:extLst>
          </p:cNvPr>
          <p:cNvGrpSpPr/>
          <p:nvPr/>
        </p:nvGrpSpPr>
        <p:grpSpPr>
          <a:xfrm>
            <a:off x="2611775" y="4336405"/>
            <a:ext cx="8692331" cy="2304256"/>
            <a:chOff x="2025743" y="1952237"/>
            <a:chExt cx="9012144" cy="1709339"/>
          </a:xfrm>
        </p:grpSpPr>
        <p:grpSp>
          <p:nvGrpSpPr>
            <p:cNvPr id="5" name="组合 4">
              <a:extLst>
                <a:ext uri="{FF2B5EF4-FFF2-40B4-BE49-F238E27FC236}">
                  <a16:creationId xmlns:a16="http://schemas.microsoft.com/office/drawing/2014/main" id="{D61C7D4D-59A8-4EA3-B19A-1E3E61BC600A}"/>
                </a:ext>
              </a:extLst>
            </p:cNvPr>
            <p:cNvGrpSpPr/>
            <p:nvPr/>
          </p:nvGrpSpPr>
          <p:grpSpPr>
            <a:xfrm>
              <a:off x="2025743" y="1952237"/>
              <a:ext cx="9012144" cy="1709339"/>
              <a:chOff x="2025743" y="1952237"/>
              <a:chExt cx="9012144" cy="1709339"/>
            </a:xfrm>
          </p:grpSpPr>
          <p:sp>
            <p:nvSpPr>
              <p:cNvPr id="3" name="矩形: 圆角 2">
                <a:extLst>
                  <a:ext uri="{FF2B5EF4-FFF2-40B4-BE49-F238E27FC236}">
                    <a16:creationId xmlns:a16="http://schemas.microsoft.com/office/drawing/2014/main" id="{0FE0C827-1134-433D-A1A4-E91EB3EF9DF3}"/>
                  </a:ext>
                </a:extLst>
              </p:cNvPr>
              <p:cNvSpPr/>
              <p:nvPr/>
            </p:nvSpPr>
            <p:spPr>
              <a:xfrm>
                <a:off x="2180903" y="2066062"/>
                <a:ext cx="8712968" cy="1484426"/>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圆角 3">
                <a:extLst>
                  <a:ext uri="{FF2B5EF4-FFF2-40B4-BE49-F238E27FC236}">
                    <a16:creationId xmlns:a16="http://schemas.microsoft.com/office/drawing/2014/main" id="{A9844954-E0B1-4981-86D5-36E77C2577DE}"/>
                  </a:ext>
                </a:extLst>
              </p:cNvPr>
              <p:cNvSpPr/>
              <p:nvPr/>
            </p:nvSpPr>
            <p:spPr>
              <a:xfrm>
                <a:off x="2025743" y="1952237"/>
                <a:ext cx="9012144" cy="1709339"/>
              </a:xfrm>
              <a:prstGeom prst="roundRect">
                <a:avLst/>
              </a:prstGeom>
              <a:noFill/>
              <a:ln w="19050">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FB6C00C5-3178-4462-AF93-CFC6145076AC}"/>
                </a:ext>
              </a:extLst>
            </p:cNvPr>
            <p:cNvSpPr/>
            <p:nvPr/>
          </p:nvSpPr>
          <p:spPr>
            <a:xfrm>
              <a:off x="2325700" y="2077224"/>
              <a:ext cx="8568171" cy="1252827"/>
            </a:xfrm>
            <a:prstGeom prst="rect">
              <a:avLst/>
            </a:prstGeom>
          </p:spPr>
          <p:txBody>
            <a:bodyPr wrap="square">
              <a:spAutoFit/>
            </a:bodyPr>
            <a:lstStyle/>
            <a:p>
              <a:pPr fontAlgn="auto">
                <a:lnSpc>
                  <a:spcPct val="150000"/>
                </a:lnSpc>
                <a:spcBef>
                  <a:spcPts val="0"/>
                </a:spcBef>
                <a:spcAft>
                  <a:spcPts val="0"/>
                </a:spcAft>
                <a:defRP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调用时如果传入”</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x%x</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会打印出堆栈中的内容，不断增加</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的个数会逐渐显示堆栈中高地址的数据，从而导致堆栈中的数据泄漏。</a:t>
              </a:r>
            </a:p>
          </p:txBody>
        </p:sp>
      </p:grpSp>
      <p:pic>
        <p:nvPicPr>
          <p:cNvPr id="11" name="图片 10">
            <a:extLst>
              <a:ext uri="{FF2B5EF4-FFF2-40B4-BE49-F238E27FC236}">
                <a16:creationId xmlns:a16="http://schemas.microsoft.com/office/drawing/2014/main" id="{F50B834A-E0E3-4D04-A61C-5DB204559624}"/>
              </a:ext>
            </a:extLst>
          </p:cNvPr>
          <p:cNvPicPr>
            <a:picLocks noChangeAspect="1"/>
          </p:cNvPicPr>
          <p:nvPr/>
        </p:nvPicPr>
        <p:blipFill rotWithShape="1">
          <a:blip r:embed="rId2">
            <a:extLst>
              <a:ext uri="{28A0092B-C50C-407E-A947-70E740481C1C}">
                <a14:useLocalDpi xmlns:a14="http://schemas.microsoft.com/office/drawing/2010/main" val="0"/>
              </a:ext>
            </a:extLst>
          </a:blip>
          <a:srcRect b="17210"/>
          <a:stretch/>
        </p:blipFill>
        <p:spPr>
          <a:xfrm>
            <a:off x="1284230" y="663997"/>
            <a:ext cx="5714286" cy="3153911"/>
          </a:xfrm>
          <a:prstGeom prst="rect">
            <a:avLst/>
          </a:prstGeom>
          <a:effectLst>
            <a:reflection blurRad="6350" stA="18000" endPos="19000" dist="50800" dir="5400000" sy="-100000" algn="bl" rotWithShape="0"/>
          </a:effectLst>
        </p:spPr>
      </p:pic>
      <p:grpSp>
        <p:nvGrpSpPr>
          <p:cNvPr id="8" name="组合 7">
            <a:extLst>
              <a:ext uri="{FF2B5EF4-FFF2-40B4-BE49-F238E27FC236}">
                <a16:creationId xmlns:a16="http://schemas.microsoft.com/office/drawing/2014/main" id="{3949C646-0D83-4104-85F5-BE774F95B94D}"/>
              </a:ext>
            </a:extLst>
          </p:cNvPr>
          <p:cNvGrpSpPr/>
          <p:nvPr/>
        </p:nvGrpSpPr>
        <p:grpSpPr>
          <a:xfrm>
            <a:off x="2612951" y="845870"/>
            <a:ext cx="8691155" cy="3271141"/>
            <a:chOff x="2612951" y="1088075"/>
            <a:chExt cx="8691155" cy="3271141"/>
          </a:xfrm>
        </p:grpSpPr>
        <p:grpSp>
          <p:nvGrpSpPr>
            <p:cNvPr id="14" name="组合 13">
              <a:extLst>
                <a:ext uri="{FF2B5EF4-FFF2-40B4-BE49-F238E27FC236}">
                  <a16:creationId xmlns:a16="http://schemas.microsoft.com/office/drawing/2014/main" id="{B3DE2880-1E67-4BA3-9B46-BA0DCE9F0465}"/>
                </a:ext>
              </a:extLst>
            </p:cNvPr>
            <p:cNvGrpSpPr/>
            <p:nvPr/>
          </p:nvGrpSpPr>
          <p:grpSpPr>
            <a:xfrm>
              <a:off x="2612951" y="1088075"/>
              <a:ext cx="8691155" cy="3271141"/>
              <a:chOff x="2908238" y="3832349"/>
              <a:chExt cx="8691155" cy="2240536"/>
            </a:xfrm>
          </p:grpSpPr>
          <p:sp>
            <p:nvSpPr>
              <p:cNvPr id="12" name="矩形 11">
                <a:extLst>
                  <a:ext uri="{FF2B5EF4-FFF2-40B4-BE49-F238E27FC236}">
                    <a16:creationId xmlns:a16="http://schemas.microsoft.com/office/drawing/2014/main" id="{F64B0172-1215-4FA4-B54A-0A3EAA687BB1}"/>
                  </a:ext>
                </a:extLst>
              </p:cNvPr>
              <p:cNvSpPr/>
              <p:nvPr/>
            </p:nvSpPr>
            <p:spPr>
              <a:xfrm>
                <a:off x="2908238" y="3832349"/>
                <a:ext cx="8496944" cy="2160240"/>
              </a:xfrm>
              <a:prstGeom prst="rect">
                <a:avLst/>
              </a:prstGeom>
              <a:noFill/>
              <a:ln w="1905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CC2E98B0-ED4C-42B0-ABD8-E7EFE28C3522}"/>
                  </a:ext>
                </a:extLst>
              </p:cNvPr>
              <p:cNvSpPr/>
              <p:nvPr/>
            </p:nvSpPr>
            <p:spPr>
              <a:xfrm>
                <a:off x="6166615" y="4458223"/>
                <a:ext cx="5432778" cy="1614662"/>
              </a:xfrm>
              <a:prstGeom prst="rect">
                <a:avLst/>
              </a:prstGeom>
            </p:spPr>
            <p:txBody>
              <a:bodyPr wrap="square">
                <a:spAutoFit/>
              </a:bodyPr>
              <a:lstStyle/>
              <a:p>
                <a:pPr>
                  <a:lnSpc>
                    <a:spcPct val="125000"/>
                  </a:lnSpc>
                  <a:spcAft>
                    <a:spcPts val="0"/>
                  </a:spcAft>
                </a:pP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void formatstring_func1(char *</a:t>
                </a:r>
                <a:r>
                  <a:rPr lang="en-US" altLang="zh-CN" sz="2400" b="1" kern="0" dirty="0" err="1">
                    <a:latin typeface="Times New Roman" panose="02020603050405020304" pitchFamily="18" charset="0"/>
                    <a:ea typeface="微软雅黑" panose="020B0503020204020204" pitchFamily="34" charset="-122"/>
                    <a:cs typeface="Times New Roman" panose="02020603050405020304" pitchFamily="18" charset="0"/>
                  </a:rPr>
                  <a:t>buf</a:t>
                </a: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spcAft>
                    <a:spcPts val="0"/>
                  </a:spcAft>
                </a:pP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spcAft>
                    <a:spcPts val="0"/>
                  </a:spcAft>
                </a:pP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char mark[] = “ABCD”;</a:t>
                </a:r>
              </a:p>
              <a:p>
                <a:pPr>
                  <a:lnSpc>
                    <a:spcPct val="125000"/>
                  </a:lnSpc>
                  <a:spcAft>
                    <a:spcPts val="0"/>
                  </a:spcAft>
                </a:pP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0" dirty="0" err="1">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0" dirty="0" err="1">
                    <a:latin typeface="Times New Roman" panose="02020603050405020304" pitchFamily="18" charset="0"/>
                    <a:ea typeface="微软雅黑" panose="020B0503020204020204" pitchFamily="34" charset="-122"/>
                    <a:cs typeface="Times New Roman" panose="02020603050405020304" pitchFamily="18" charset="0"/>
                  </a:rPr>
                  <a:t>buf</a:t>
                </a: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spcAft>
                    <a:spcPts val="0"/>
                  </a:spcAft>
                </a:pPr>
                <a:r>
                  <a:rPr lang="en-US" altLang="zh-CN" sz="2400" b="1" kern="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400" b="1"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 name="矩形 6">
              <a:extLst>
                <a:ext uri="{FF2B5EF4-FFF2-40B4-BE49-F238E27FC236}">
                  <a16:creationId xmlns:a16="http://schemas.microsoft.com/office/drawing/2014/main" id="{7F6E5F44-0327-49E4-8A3E-B7C5D95ED572}"/>
                </a:ext>
              </a:extLst>
            </p:cNvPr>
            <p:cNvSpPr/>
            <p:nvPr/>
          </p:nvSpPr>
          <p:spPr>
            <a:xfrm>
              <a:off x="2651310" y="1287377"/>
              <a:ext cx="8186857" cy="581057"/>
            </a:xfrm>
            <a:prstGeom prst="rect">
              <a:avLst/>
            </a:prstGeom>
          </p:spPr>
          <p:txBody>
            <a:bodyPr wrap="none">
              <a:spAutoFit/>
            </a:bodyPr>
            <a:lstStyle/>
            <a:p>
              <a:pPr fontAlgn="auto">
                <a:lnSpc>
                  <a:spcPct val="150000"/>
                </a:lnSpc>
                <a:spcBef>
                  <a:spcPts val="0"/>
                </a:spcBef>
                <a:spcAft>
                  <a:spcPts val="0"/>
                </a:spcAft>
                <a:defRPr/>
              </a:pP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下面以下述程序样本为例，分析格式化字符串溢出的原理。</a:t>
              </a:r>
              <a:endPar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88969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a16="http://schemas.microsoft.com/office/drawing/2014/main" id="{D562888E-2225-420B-A240-6BC2D443EACD}"/>
              </a:ext>
            </a:extLst>
          </p:cNvPr>
          <p:cNvGraphicFramePr>
            <a:graphicFrameLocks noGrp="1"/>
          </p:cNvGraphicFramePr>
          <p:nvPr>
            <p:extLst>
              <p:ext uri="{D42A27DB-BD31-4B8C-83A1-F6EECF244321}">
                <p14:modId xmlns:p14="http://schemas.microsoft.com/office/powerpoint/2010/main" val="894989582"/>
              </p:ext>
            </p:extLst>
          </p:nvPr>
        </p:nvGraphicFramePr>
        <p:xfrm>
          <a:off x="524719" y="1168053"/>
          <a:ext cx="5140819" cy="3657600"/>
        </p:xfrm>
        <a:graphic>
          <a:graphicData uri="http://schemas.openxmlformats.org/drawingml/2006/table">
            <a:tbl>
              <a:tblPr firstRow="1" firstCol="1" bandRow="1">
                <a:tableStyleId>{5C22544A-7EE6-4342-B048-85BDC9FD1C3A}</a:tableStyleId>
              </a:tblPr>
              <a:tblGrid>
                <a:gridCol w="5140819">
                  <a:extLst>
                    <a:ext uri="{9D8B030D-6E8A-4147-A177-3AD203B41FA5}">
                      <a16:colId xmlns:a16="http://schemas.microsoft.com/office/drawing/2014/main" val="1549613571"/>
                    </a:ext>
                  </a:extLst>
                </a:gridCol>
              </a:tblGrid>
              <a:tr h="0">
                <a:tc>
                  <a:txBody>
                    <a:bodyPr/>
                    <a:lstStyle/>
                    <a:p>
                      <a:pPr indent="236220" algn="just">
                        <a:lnSpc>
                          <a:spcPct val="125000"/>
                        </a:lnSpc>
                        <a:spcAft>
                          <a:spcPts val="0"/>
                        </a:spcAft>
                      </a:pPr>
                      <a:r>
                        <a:rPr lang="en-US" sz="2400" kern="100" dirty="0">
                          <a:effectLst/>
                        </a:rPr>
                        <a:t>#include &lt;</a:t>
                      </a:r>
                      <a:r>
                        <a:rPr lang="en-US" sz="2400" kern="100" dirty="0" err="1">
                          <a:effectLst/>
                        </a:rPr>
                        <a:t>stdio.h</a:t>
                      </a:r>
                      <a:r>
                        <a:rPr lang="en-US" sz="2400" kern="100" dirty="0">
                          <a:effectLst/>
                        </a:rPr>
                        <a:t>&gt;</a:t>
                      </a:r>
                    </a:p>
                    <a:p>
                      <a:pPr indent="236220" algn="just">
                        <a:lnSpc>
                          <a:spcPct val="125000"/>
                        </a:lnSpc>
                        <a:spcAft>
                          <a:spcPts val="0"/>
                        </a:spcAft>
                      </a:pPr>
                      <a:r>
                        <a:rPr lang="en-US" sz="2400" kern="100" dirty="0" err="1">
                          <a:effectLst/>
                        </a:rPr>
                        <a:t>int</a:t>
                      </a:r>
                      <a:r>
                        <a:rPr lang="en-US" sz="2400" kern="100" dirty="0">
                          <a:effectLst/>
                        </a:rPr>
                        <a:t> main(void)</a:t>
                      </a:r>
                    </a:p>
                    <a:p>
                      <a:pPr indent="236220" algn="just">
                        <a:lnSpc>
                          <a:spcPct val="125000"/>
                        </a:lnSpc>
                        <a:spcAft>
                          <a:spcPts val="0"/>
                        </a:spcAft>
                      </a:pPr>
                      <a:r>
                        <a:rPr lang="en-US" sz="2400" kern="100" dirty="0">
                          <a:effectLst/>
                        </a:rPr>
                        <a:t>{</a:t>
                      </a:r>
                    </a:p>
                    <a:p>
                      <a:pPr indent="236220" algn="just">
                        <a:lnSpc>
                          <a:spcPct val="125000"/>
                        </a:lnSpc>
                        <a:spcAft>
                          <a:spcPts val="0"/>
                        </a:spcAft>
                      </a:pPr>
                      <a:r>
                        <a:rPr lang="en-US" sz="2400" kern="100" dirty="0" err="1">
                          <a:effectLst/>
                        </a:rPr>
                        <a:t>int</a:t>
                      </a:r>
                      <a:r>
                        <a:rPr lang="en-US" sz="2400" kern="100" dirty="0">
                          <a:effectLst/>
                        </a:rPr>
                        <a:t> a=1,b=2,c=3;</a:t>
                      </a:r>
                    </a:p>
                    <a:p>
                      <a:pPr indent="236220" algn="just">
                        <a:lnSpc>
                          <a:spcPct val="125000"/>
                        </a:lnSpc>
                        <a:spcAft>
                          <a:spcPts val="0"/>
                        </a:spcAft>
                      </a:pPr>
                      <a:r>
                        <a:rPr lang="en-US" sz="2400" kern="100" dirty="0">
                          <a:effectLst/>
                        </a:rPr>
                        <a:t>char </a:t>
                      </a:r>
                      <a:r>
                        <a:rPr lang="en-US" sz="2400" kern="100" dirty="0" err="1">
                          <a:effectLst/>
                        </a:rPr>
                        <a:t>buf</a:t>
                      </a:r>
                      <a:r>
                        <a:rPr lang="en-US" sz="2400" kern="100" dirty="0">
                          <a:effectLst/>
                        </a:rPr>
                        <a:t>[]="test";</a:t>
                      </a:r>
                    </a:p>
                    <a:p>
                      <a:pPr indent="236220" algn="just">
                        <a:lnSpc>
                          <a:spcPct val="125000"/>
                        </a:lnSpc>
                        <a:spcAft>
                          <a:spcPts val="0"/>
                        </a:spcAft>
                      </a:pPr>
                      <a:r>
                        <a:rPr lang="en-US" sz="2400" kern="100" dirty="0" err="1">
                          <a:effectLst/>
                        </a:rPr>
                        <a:t>printf</a:t>
                      </a:r>
                      <a:r>
                        <a:rPr lang="en-US" sz="2400" kern="100" dirty="0">
                          <a:effectLst/>
                        </a:rPr>
                        <a:t>("%s %d %d %d\n",</a:t>
                      </a:r>
                      <a:r>
                        <a:rPr lang="en-US" sz="2400" kern="100" dirty="0" err="1">
                          <a:effectLst/>
                        </a:rPr>
                        <a:t>buf,a,b,c</a:t>
                      </a:r>
                      <a:r>
                        <a:rPr lang="en-US" sz="2400" kern="100" dirty="0">
                          <a:effectLst/>
                        </a:rPr>
                        <a:t>);</a:t>
                      </a:r>
                    </a:p>
                    <a:p>
                      <a:pPr indent="236220" algn="just">
                        <a:lnSpc>
                          <a:spcPct val="125000"/>
                        </a:lnSpc>
                        <a:spcAft>
                          <a:spcPts val="0"/>
                        </a:spcAft>
                      </a:pPr>
                      <a:r>
                        <a:rPr lang="en-US" sz="2400" kern="100" dirty="0">
                          <a:effectLst/>
                        </a:rPr>
                        <a:t>return 0;</a:t>
                      </a:r>
                    </a:p>
                    <a:p>
                      <a:pPr indent="236220" algn="just">
                        <a:lnSpc>
                          <a:spcPct val="125000"/>
                        </a:lnSpc>
                        <a:spcAft>
                          <a:spcPts val="0"/>
                        </a:spcAft>
                      </a:pPr>
                      <a:r>
                        <a:rPr lang="en-US" sz="2400" kern="100" dirty="0">
                          <a:effectLst/>
                        </a:rPr>
                        <a:t>}</a:t>
                      </a:r>
                    </a:p>
                  </a:txBody>
                  <a:tcPr marL="68580" marR="68580" marT="0" marB="0">
                    <a:solidFill>
                      <a:schemeClr val="tx1"/>
                    </a:solidFill>
                  </a:tcPr>
                </a:tc>
                <a:extLst>
                  <a:ext uri="{0D108BD9-81ED-4DB2-BD59-A6C34878D82A}">
                    <a16:rowId xmlns:a16="http://schemas.microsoft.com/office/drawing/2014/main" val="287891597"/>
                  </a:ext>
                </a:extLst>
              </a:tr>
            </a:tbl>
          </a:graphicData>
        </a:graphic>
      </p:graphicFrame>
      <p:sp>
        <p:nvSpPr>
          <p:cNvPr id="10" name="矩形 9">
            <a:extLst>
              <a:ext uri="{FF2B5EF4-FFF2-40B4-BE49-F238E27FC236}">
                <a16:creationId xmlns:a16="http://schemas.microsoft.com/office/drawing/2014/main" id="{E029ACBA-0CF0-4E9F-B284-408378A3652D}"/>
              </a:ext>
            </a:extLst>
          </p:cNvPr>
          <p:cNvSpPr/>
          <p:nvPr/>
        </p:nvSpPr>
        <p:spPr>
          <a:xfrm>
            <a:off x="5636093" y="1312069"/>
            <a:ext cx="6807954" cy="592726"/>
          </a:xfrm>
          <a:prstGeom prst="rect">
            <a:avLst/>
          </a:prstGeom>
        </p:spPr>
        <p:txBody>
          <a:bodyPr wrap="none">
            <a:spAutoFit/>
          </a:bodyPr>
          <a:lstStyle/>
          <a:p>
            <a:pPr indent="236220" algn="just">
              <a:lnSpc>
                <a:spcPct val="125000"/>
              </a:lnSpc>
              <a:spcAft>
                <a:spcPts val="0"/>
              </a:spcAft>
            </a:pPr>
            <a:r>
              <a:rPr lang="zh-CN" altLang="en-US" sz="2800" b="1" u="sng" kern="100" dirty="0">
                <a:latin typeface="Times New Roman" panose="02020603050405020304" pitchFamily="18" charset="0"/>
                <a:ea typeface="华文楷体" panose="02010600040101010101" pitchFamily="2" charset="-122"/>
              </a:rPr>
              <a:t>编译之后运行（</a:t>
            </a:r>
            <a:r>
              <a:rPr lang="en-US" altLang="zh-CN" sz="2800" b="1" u="sng" kern="100" dirty="0">
                <a:latin typeface="Times New Roman" panose="02020603050405020304" pitchFamily="18" charset="0"/>
                <a:ea typeface="华文楷体" panose="02010600040101010101" pitchFamily="2" charset="-122"/>
              </a:rPr>
              <a:t>Debug</a:t>
            </a:r>
            <a:r>
              <a:rPr lang="zh-CN" altLang="en-US" sz="2800" b="1" u="sng" kern="100" dirty="0">
                <a:latin typeface="Times New Roman" panose="02020603050405020304" pitchFamily="18" charset="0"/>
                <a:ea typeface="华文楷体" panose="02010600040101010101" pitchFamily="2" charset="-122"/>
              </a:rPr>
              <a:t>模式）： </a:t>
            </a:r>
            <a:r>
              <a:rPr lang="en-US" altLang="zh-CN" sz="2800" b="1" u="sng" kern="100" dirty="0">
                <a:latin typeface="Times New Roman" panose="02020603050405020304" pitchFamily="18" charset="0"/>
                <a:ea typeface="华文楷体" panose="02010600040101010101" pitchFamily="2" charset="-122"/>
              </a:rPr>
              <a:t>test 1 2 3</a:t>
            </a:r>
            <a:endParaRPr lang="zh-CN" altLang="zh-CN" sz="2800" b="1" u="sng" kern="100" dirty="0">
              <a:latin typeface="Times New Roman" panose="02020603050405020304" pitchFamily="18" charset="0"/>
            </a:endParaRPr>
          </a:p>
        </p:txBody>
      </p:sp>
      <p:sp>
        <p:nvSpPr>
          <p:cNvPr id="15" name="矩形 14">
            <a:extLst>
              <a:ext uri="{FF2B5EF4-FFF2-40B4-BE49-F238E27FC236}">
                <a16:creationId xmlns:a16="http://schemas.microsoft.com/office/drawing/2014/main" id="{7A491587-024B-45B6-B0EC-700EC0D95160}"/>
              </a:ext>
            </a:extLst>
          </p:cNvPr>
          <p:cNvSpPr/>
          <p:nvPr/>
        </p:nvSpPr>
        <p:spPr>
          <a:xfrm>
            <a:off x="5637287" y="2032149"/>
            <a:ext cx="6696744" cy="2246769"/>
          </a:xfrm>
          <a:prstGeom prst="rect">
            <a:avLst/>
          </a:prstGeom>
        </p:spPr>
        <p:txBody>
          <a:bodyPr wrap="square">
            <a:spAutoFit/>
          </a:bodyPr>
          <a:lstStyle/>
          <a:p>
            <a:pPr indent="236220" algn="just">
              <a:lnSpc>
                <a:spcPct val="125000"/>
              </a:lnSpc>
              <a:spcAft>
                <a:spcPts val="0"/>
              </a:spcAft>
            </a:pPr>
            <a:r>
              <a:rPr lang="zh-CN" altLang="en-US" sz="2800" kern="100" dirty="0">
                <a:latin typeface="Times New Roman" panose="02020603050405020304" pitchFamily="18" charset="0"/>
                <a:ea typeface="华文楷体" panose="02010600040101010101" pitchFamily="2" charset="-122"/>
              </a:rPr>
              <a:t>增加一个</a:t>
            </a:r>
            <a:r>
              <a:rPr lang="en-US" altLang="zh-CN" sz="2800" kern="100" dirty="0" err="1">
                <a:latin typeface="Times New Roman" panose="02020603050405020304" pitchFamily="18" charset="0"/>
                <a:ea typeface="华文楷体" panose="02010600040101010101" pitchFamily="2" charset="-122"/>
              </a:rPr>
              <a:t>printf</a:t>
            </a:r>
            <a:r>
              <a:rPr lang="en-US" altLang="zh-CN" sz="2800" kern="100" dirty="0">
                <a:latin typeface="Times New Roman" panose="02020603050405020304" pitchFamily="18" charset="0"/>
                <a:ea typeface="华文楷体" panose="02010600040101010101" pitchFamily="2" charset="-122"/>
              </a:rPr>
              <a:t>()</a:t>
            </a:r>
            <a:r>
              <a:rPr lang="zh-CN" altLang="en-US" sz="2800" kern="100" dirty="0">
                <a:latin typeface="Times New Roman" panose="02020603050405020304" pitchFamily="18" charset="0"/>
                <a:ea typeface="华文楷体" panose="02010600040101010101" pitchFamily="2" charset="-122"/>
              </a:rPr>
              <a:t>的</a:t>
            </a:r>
            <a:r>
              <a:rPr lang="en-US" altLang="zh-CN" sz="2800" kern="100" dirty="0">
                <a:latin typeface="Times New Roman" panose="02020603050405020304" pitchFamily="18" charset="0"/>
                <a:ea typeface="华文楷体" panose="02010600040101010101" pitchFamily="2" charset="-122"/>
              </a:rPr>
              <a:t>format</a:t>
            </a:r>
            <a:r>
              <a:rPr lang="zh-CN" altLang="en-US" sz="2800" kern="100" dirty="0">
                <a:latin typeface="Times New Roman" panose="02020603050405020304" pitchFamily="18" charset="0"/>
                <a:ea typeface="华文楷体" panose="02010600040101010101" pitchFamily="2" charset="-122"/>
              </a:rPr>
              <a:t>参数，改为：</a:t>
            </a:r>
          </a:p>
          <a:p>
            <a:pPr indent="236220" algn="just">
              <a:lnSpc>
                <a:spcPct val="125000"/>
              </a:lnSpc>
              <a:spcAft>
                <a:spcPts val="0"/>
              </a:spcAft>
            </a:pPr>
            <a:r>
              <a:rPr lang="en-US" altLang="zh-CN" sz="2800" kern="100" dirty="0" err="1">
                <a:latin typeface="Times New Roman" panose="02020603050405020304" pitchFamily="18" charset="0"/>
                <a:ea typeface="华文楷体" panose="02010600040101010101" pitchFamily="2" charset="-122"/>
              </a:rPr>
              <a:t>printf</a:t>
            </a:r>
            <a:r>
              <a:rPr lang="en-US" altLang="zh-CN" sz="2800" kern="100" dirty="0">
                <a:latin typeface="Times New Roman" panose="02020603050405020304" pitchFamily="18" charset="0"/>
                <a:ea typeface="华文楷体" panose="02010600040101010101" pitchFamily="2" charset="-122"/>
              </a:rPr>
              <a:t>("%s %d %d %d %x\n",</a:t>
            </a:r>
            <a:r>
              <a:rPr lang="en-US" altLang="zh-CN" sz="2800" kern="100" dirty="0" err="1">
                <a:latin typeface="Times New Roman" panose="02020603050405020304" pitchFamily="18" charset="0"/>
                <a:ea typeface="华文楷体" panose="02010600040101010101" pitchFamily="2" charset="-122"/>
              </a:rPr>
              <a:t>buf,a,b,c</a:t>
            </a:r>
            <a:r>
              <a:rPr lang="en-US" altLang="zh-CN" sz="2800" kern="100" dirty="0">
                <a:latin typeface="Times New Roman" panose="02020603050405020304" pitchFamily="18" charset="0"/>
                <a:ea typeface="华文楷体" panose="02010600040101010101" pitchFamily="2" charset="-122"/>
              </a:rPr>
              <a:t>)</a:t>
            </a:r>
            <a:r>
              <a:rPr lang="zh-CN" altLang="en-US" sz="2800" kern="100" dirty="0">
                <a:latin typeface="Times New Roman" panose="02020603050405020304" pitchFamily="18" charset="0"/>
                <a:ea typeface="华文楷体" panose="02010600040101010101" pitchFamily="2" charset="-122"/>
              </a:rPr>
              <a:t>，</a:t>
            </a:r>
          </a:p>
          <a:p>
            <a:pPr indent="236220" algn="just">
              <a:lnSpc>
                <a:spcPct val="125000"/>
              </a:lnSpc>
              <a:spcAft>
                <a:spcPts val="0"/>
              </a:spcAft>
            </a:pPr>
            <a:r>
              <a:rPr lang="zh-CN" altLang="en-US" sz="2800" kern="100" dirty="0">
                <a:latin typeface="Times New Roman" panose="02020603050405020304" pitchFamily="18" charset="0"/>
                <a:ea typeface="华文楷体" panose="02010600040101010101" pitchFamily="2" charset="-122"/>
              </a:rPr>
              <a:t>编译后运行（</a:t>
            </a:r>
            <a:r>
              <a:rPr lang="en-US" altLang="zh-CN" sz="2800" kern="100" dirty="0">
                <a:latin typeface="Times New Roman" panose="02020603050405020304" pitchFamily="18" charset="0"/>
                <a:ea typeface="华文楷体" panose="02010600040101010101" pitchFamily="2" charset="-122"/>
              </a:rPr>
              <a:t>Debug</a:t>
            </a:r>
            <a:r>
              <a:rPr lang="zh-CN" altLang="en-US" sz="2800" kern="100" dirty="0">
                <a:latin typeface="Times New Roman" panose="02020603050405020304" pitchFamily="18" charset="0"/>
                <a:ea typeface="华文楷体" panose="02010600040101010101" pitchFamily="2" charset="-122"/>
              </a:rPr>
              <a:t>模式）：</a:t>
            </a:r>
            <a:endParaRPr lang="en-US" altLang="zh-CN" sz="2800" kern="100" dirty="0">
              <a:latin typeface="Times New Roman" panose="02020603050405020304" pitchFamily="18" charset="0"/>
              <a:ea typeface="华文楷体" panose="02010600040101010101" pitchFamily="2" charset="-122"/>
            </a:endParaRPr>
          </a:p>
          <a:p>
            <a:pPr indent="236220" algn="just">
              <a:lnSpc>
                <a:spcPct val="125000"/>
              </a:lnSpc>
              <a:spcAft>
                <a:spcPts val="0"/>
              </a:spcAft>
            </a:pPr>
            <a:r>
              <a:rPr lang="zh-CN" altLang="en-US" sz="2800" kern="100" dirty="0">
                <a:latin typeface="Times New Roman" panose="02020603050405020304" pitchFamily="18" charset="0"/>
                <a:ea typeface="华文楷体" panose="02010600040101010101" pitchFamily="2" charset="-122"/>
              </a:rPr>
              <a:t> </a:t>
            </a:r>
            <a:r>
              <a:rPr lang="en-US" altLang="zh-CN" sz="2800" kern="100" dirty="0">
                <a:latin typeface="Times New Roman" panose="02020603050405020304" pitchFamily="18" charset="0"/>
                <a:ea typeface="华文楷体" panose="02010600040101010101" pitchFamily="2" charset="-122"/>
              </a:rPr>
              <a:t>test 1 2 3 </a:t>
            </a:r>
            <a:r>
              <a:rPr lang="en-US" altLang="zh-CN" sz="2800" kern="100" dirty="0">
                <a:solidFill>
                  <a:srgbClr val="FF0000"/>
                </a:solidFill>
                <a:latin typeface="Times New Roman" panose="02020603050405020304" pitchFamily="18" charset="0"/>
                <a:ea typeface="华文楷体" panose="02010600040101010101" pitchFamily="2" charset="-122"/>
              </a:rPr>
              <a:t>12C62E</a:t>
            </a:r>
          </a:p>
        </p:txBody>
      </p:sp>
      <p:grpSp>
        <p:nvGrpSpPr>
          <p:cNvPr id="5" name="组合 4">
            <a:extLst>
              <a:ext uri="{FF2B5EF4-FFF2-40B4-BE49-F238E27FC236}">
                <a16:creationId xmlns:a16="http://schemas.microsoft.com/office/drawing/2014/main" id="{5740E5AC-E533-4D26-A480-1002423DC218}"/>
              </a:ext>
            </a:extLst>
          </p:cNvPr>
          <p:cNvGrpSpPr/>
          <p:nvPr/>
        </p:nvGrpSpPr>
        <p:grpSpPr>
          <a:xfrm>
            <a:off x="4989215" y="303957"/>
            <a:ext cx="3636403" cy="562681"/>
            <a:chOff x="5071056" y="837929"/>
            <a:chExt cx="2716641" cy="474140"/>
          </a:xfrm>
        </p:grpSpPr>
        <p:cxnSp>
          <p:nvCxnSpPr>
            <p:cNvPr id="6"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泄露内存数据</a:t>
              </a:r>
            </a:p>
          </p:txBody>
        </p:sp>
      </p:grpSp>
      <p:sp>
        <p:nvSpPr>
          <p:cNvPr id="2" name="矩形 1"/>
          <p:cNvSpPr/>
          <p:nvPr/>
        </p:nvSpPr>
        <p:spPr>
          <a:xfrm>
            <a:off x="6141343" y="4406272"/>
            <a:ext cx="4647426" cy="523220"/>
          </a:xfrm>
          <a:prstGeom prst="rect">
            <a:avLst/>
          </a:prstGeom>
        </p:spPr>
        <p:txBody>
          <a:bodyPr wrap="none">
            <a:spAutoFit/>
          </a:bodyPr>
          <a:lstStyle/>
          <a:p>
            <a:r>
              <a:rPr lang="zh-CN" altLang="zh-CN" sz="2800" b="1" u="sng" kern="100" dirty="0">
                <a:solidFill>
                  <a:srgbClr val="FF0000"/>
                </a:solidFill>
                <a:latin typeface="Times New Roman" panose="02020603050405020304" pitchFamily="18" charset="0"/>
                <a:cs typeface="Times New Roman" panose="02020603050405020304" pitchFamily="18" charset="0"/>
              </a:rPr>
              <a:t>为什么输出了一个</a:t>
            </a:r>
            <a:r>
              <a:rPr lang="en-US" altLang="zh-CN" sz="2800" b="1" u="sng" kern="100" dirty="0">
                <a:solidFill>
                  <a:srgbClr val="FF0000"/>
                </a:solidFill>
                <a:latin typeface="Times New Roman" panose="02020603050405020304" pitchFamily="18" charset="0"/>
              </a:rPr>
              <a:t>12C62E</a:t>
            </a:r>
            <a:r>
              <a:rPr lang="zh-CN" altLang="zh-CN" sz="2800" b="1" u="sng" kern="100" dirty="0">
                <a:solidFill>
                  <a:srgbClr val="FF0000"/>
                </a:solidFill>
                <a:latin typeface="Times New Roman" panose="02020603050405020304" pitchFamily="18" charset="0"/>
                <a:cs typeface="Times New Roman" panose="02020603050405020304" pitchFamily="18" charset="0"/>
              </a:rPr>
              <a:t>？</a:t>
            </a:r>
            <a:endParaRPr lang="zh-CN" altLang="en-US" sz="2800" b="1" u="sng" dirty="0">
              <a:solidFill>
                <a:srgbClr val="FF0000"/>
              </a:solidFill>
            </a:endParaRPr>
          </a:p>
        </p:txBody>
      </p:sp>
      <p:sp>
        <p:nvSpPr>
          <p:cNvPr id="3" name="矩形 2"/>
          <p:cNvSpPr/>
          <p:nvPr/>
        </p:nvSpPr>
        <p:spPr>
          <a:xfrm>
            <a:off x="1244799" y="5344517"/>
            <a:ext cx="10513168" cy="1200329"/>
          </a:xfrm>
          <a:prstGeom prst="rect">
            <a:avLst/>
          </a:prstGeom>
          <a:ln>
            <a:solidFill>
              <a:schemeClr val="tx1"/>
            </a:solidFill>
          </a:ln>
        </p:spPr>
        <p:txBody>
          <a:bodyPr wrap="square">
            <a:spAutoFit/>
          </a:bodyPr>
          <a:lstStyle/>
          <a:p>
            <a:pPr>
              <a:lnSpc>
                <a:spcPct val="150000"/>
              </a:lnSpc>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原因：函数调用，是要参数入栈的；</a:t>
            </a:r>
            <a:r>
              <a:rPr lang="en-US" altLang="zh-CN" sz="24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printf</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函数会到入栈的参数位置去取参数；</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在没有给出</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的参数的时候，将自动将栈区参数的下一个地址作为参数输入。</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61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a16="http://schemas.microsoft.com/office/drawing/2014/main" id="{D562888E-2225-420B-A240-6BC2D443EACD}"/>
              </a:ext>
            </a:extLst>
          </p:cNvPr>
          <p:cNvGraphicFramePr>
            <a:graphicFrameLocks noGrp="1"/>
          </p:cNvGraphicFramePr>
          <p:nvPr>
            <p:extLst>
              <p:ext uri="{D42A27DB-BD31-4B8C-83A1-F6EECF244321}">
                <p14:modId xmlns:p14="http://schemas.microsoft.com/office/powerpoint/2010/main" val="2092743008"/>
              </p:ext>
            </p:extLst>
          </p:nvPr>
        </p:nvGraphicFramePr>
        <p:xfrm>
          <a:off x="2756967" y="1168053"/>
          <a:ext cx="7560840" cy="3657600"/>
        </p:xfrm>
        <a:graphic>
          <a:graphicData uri="http://schemas.openxmlformats.org/drawingml/2006/table">
            <a:tbl>
              <a:tblPr firstRow="1" firstCol="1" bandRow="1">
                <a:tableStyleId>{5C22544A-7EE6-4342-B048-85BDC9FD1C3A}</a:tableStyleId>
              </a:tblPr>
              <a:tblGrid>
                <a:gridCol w="7560840">
                  <a:extLst>
                    <a:ext uri="{9D8B030D-6E8A-4147-A177-3AD203B41FA5}">
                      <a16:colId xmlns:a16="http://schemas.microsoft.com/office/drawing/2014/main" val="1549613571"/>
                    </a:ext>
                  </a:extLst>
                </a:gridCol>
              </a:tblGrid>
              <a:tr h="0">
                <a:tc>
                  <a:txBody>
                    <a:bodyPr/>
                    <a:lstStyle/>
                    <a:p>
                      <a:pPr indent="236220" algn="just">
                        <a:lnSpc>
                          <a:spcPct val="125000"/>
                        </a:lnSpc>
                        <a:spcAft>
                          <a:spcPts val="0"/>
                        </a:spcAft>
                      </a:pPr>
                      <a:r>
                        <a:rPr lang="en-US" sz="2400" kern="100" dirty="0">
                          <a:effectLst/>
                        </a:rPr>
                        <a:t>#include &lt;</a:t>
                      </a:r>
                      <a:r>
                        <a:rPr lang="en-US" sz="2400" kern="100" dirty="0" err="1">
                          <a:effectLst/>
                        </a:rPr>
                        <a:t>stdio.h</a:t>
                      </a:r>
                      <a:r>
                        <a:rPr lang="en-US" sz="2400" kern="100" dirty="0">
                          <a:effectLst/>
                        </a:rPr>
                        <a:t>&gt;</a:t>
                      </a:r>
                    </a:p>
                    <a:p>
                      <a:pPr indent="236220" algn="just">
                        <a:lnSpc>
                          <a:spcPct val="125000"/>
                        </a:lnSpc>
                        <a:spcAft>
                          <a:spcPts val="0"/>
                        </a:spcAft>
                      </a:pPr>
                      <a:r>
                        <a:rPr lang="en-US" sz="2400" kern="100" dirty="0">
                          <a:effectLst/>
                        </a:rPr>
                        <a:t>int main(int </a:t>
                      </a:r>
                      <a:r>
                        <a:rPr lang="en-US" sz="2400" kern="100" dirty="0" err="1">
                          <a:effectLst/>
                        </a:rPr>
                        <a:t>argc</a:t>
                      </a:r>
                      <a:r>
                        <a:rPr lang="en-US" sz="2400" kern="100" dirty="0">
                          <a:effectLst/>
                        </a:rPr>
                        <a:t>, char *</a:t>
                      </a:r>
                      <a:r>
                        <a:rPr lang="en-US" sz="2400" kern="100" dirty="0" err="1">
                          <a:effectLst/>
                        </a:rPr>
                        <a:t>argv</a:t>
                      </a:r>
                      <a:r>
                        <a:rPr lang="en-US" sz="2400" kern="100" dirty="0">
                          <a:effectLst/>
                        </a:rPr>
                        <a:t>[])</a:t>
                      </a:r>
                    </a:p>
                    <a:p>
                      <a:pPr indent="236220" algn="just">
                        <a:lnSpc>
                          <a:spcPct val="125000"/>
                        </a:lnSpc>
                        <a:spcAft>
                          <a:spcPts val="0"/>
                        </a:spcAft>
                      </a:pPr>
                      <a:r>
                        <a:rPr lang="en-US" sz="2400" kern="100" dirty="0">
                          <a:effectLst/>
                        </a:rPr>
                        <a:t>{</a:t>
                      </a:r>
                    </a:p>
                    <a:p>
                      <a:pPr indent="236220" algn="just">
                        <a:lnSpc>
                          <a:spcPct val="125000"/>
                        </a:lnSpc>
                        <a:spcAft>
                          <a:spcPts val="0"/>
                        </a:spcAft>
                      </a:pPr>
                      <a:r>
                        <a:rPr lang="en-US" sz="2400" kern="100" dirty="0">
                          <a:effectLst/>
                        </a:rPr>
                        <a:t>    char str[200];</a:t>
                      </a:r>
                    </a:p>
                    <a:p>
                      <a:pPr indent="236220" algn="just">
                        <a:lnSpc>
                          <a:spcPct val="125000"/>
                        </a:lnSpc>
                        <a:spcAft>
                          <a:spcPts val="0"/>
                        </a:spcAft>
                      </a:pPr>
                      <a:r>
                        <a:rPr lang="en-US" sz="2400" kern="100" dirty="0">
                          <a:effectLst/>
                        </a:rPr>
                        <a:t>    </a:t>
                      </a:r>
                      <a:r>
                        <a:rPr lang="en-US" sz="2400" kern="100" dirty="0" err="1">
                          <a:effectLst/>
                        </a:rPr>
                        <a:t>fgets</a:t>
                      </a:r>
                      <a:r>
                        <a:rPr lang="en-US" sz="2400" kern="100" dirty="0">
                          <a:effectLst/>
                        </a:rPr>
                        <a:t>(str,200,stdin);</a:t>
                      </a:r>
                    </a:p>
                    <a:p>
                      <a:pPr indent="236220" algn="just">
                        <a:lnSpc>
                          <a:spcPct val="125000"/>
                        </a:lnSpc>
                        <a:spcAft>
                          <a:spcPts val="0"/>
                        </a:spcAft>
                      </a:pPr>
                      <a:r>
                        <a:rPr lang="en-US" sz="2400" kern="100" dirty="0">
                          <a:effectLst/>
                        </a:rPr>
                        <a:t>    </a:t>
                      </a:r>
                      <a:r>
                        <a:rPr lang="en-US" sz="2400" kern="100" dirty="0" err="1">
                          <a:effectLst/>
                        </a:rPr>
                        <a:t>printf</a:t>
                      </a:r>
                      <a:r>
                        <a:rPr lang="en-US" sz="2400" kern="100" dirty="0">
                          <a:effectLst/>
                        </a:rPr>
                        <a:t>(str);</a:t>
                      </a:r>
                    </a:p>
                    <a:p>
                      <a:pPr indent="236220" algn="just">
                        <a:lnSpc>
                          <a:spcPct val="125000"/>
                        </a:lnSpc>
                        <a:spcAft>
                          <a:spcPts val="0"/>
                        </a:spcAft>
                      </a:pPr>
                      <a:r>
                        <a:rPr lang="en-US" sz="2400" kern="100" dirty="0">
                          <a:effectLst/>
                        </a:rPr>
                        <a:t>    return 0;</a:t>
                      </a:r>
                    </a:p>
                    <a:p>
                      <a:pPr indent="236220" algn="just">
                        <a:lnSpc>
                          <a:spcPct val="125000"/>
                        </a:lnSpc>
                        <a:spcAft>
                          <a:spcPts val="0"/>
                        </a:spcAft>
                      </a:pPr>
                      <a:r>
                        <a:rPr lang="en-US" sz="2400" kern="100" dirty="0">
                          <a:effectLst/>
                        </a:rPr>
                        <a:t>}</a:t>
                      </a:r>
                    </a:p>
                  </a:txBody>
                  <a:tcPr marL="68580" marR="68580" marT="0" marB="0">
                    <a:solidFill>
                      <a:schemeClr val="tx1"/>
                    </a:solidFill>
                  </a:tcPr>
                </a:tc>
                <a:extLst>
                  <a:ext uri="{0D108BD9-81ED-4DB2-BD59-A6C34878D82A}">
                    <a16:rowId xmlns:a16="http://schemas.microsoft.com/office/drawing/2014/main" val="287891597"/>
                  </a:ext>
                </a:extLst>
              </a:tr>
            </a:tbl>
          </a:graphicData>
        </a:graphic>
      </p:graphicFrame>
      <p:sp>
        <p:nvSpPr>
          <p:cNvPr id="10" name="矩形 9">
            <a:extLst>
              <a:ext uri="{FF2B5EF4-FFF2-40B4-BE49-F238E27FC236}">
                <a16:creationId xmlns:a16="http://schemas.microsoft.com/office/drawing/2014/main" id="{E029ACBA-0CF0-4E9F-B284-408378A3652D}"/>
              </a:ext>
            </a:extLst>
          </p:cNvPr>
          <p:cNvSpPr/>
          <p:nvPr/>
        </p:nvSpPr>
        <p:spPr>
          <a:xfrm>
            <a:off x="2579620" y="4774085"/>
            <a:ext cx="8152873" cy="553998"/>
          </a:xfrm>
          <a:prstGeom prst="rect">
            <a:avLst/>
          </a:prstGeom>
        </p:spPr>
        <p:txBody>
          <a:bodyPr wrap="none">
            <a:spAutoFit/>
          </a:bodyPr>
          <a:lstStyle/>
          <a:p>
            <a:pPr indent="236220" algn="just">
              <a:lnSpc>
                <a:spcPct val="125000"/>
              </a:lnSpc>
              <a:spcAft>
                <a:spcPts val="0"/>
              </a:spcAft>
            </a:pPr>
            <a:r>
              <a:rPr lang="zh-CN" altLang="en-US" sz="2400" b="1" kern="100" dirty="0">
                <a:latin typeface="Times New Roman" panose="02020603050405020304" pitchFamily="18" charset="0"/>
                <a:ea typeface="华文楷体" panose="02010600040101010101" pitchFamily="2" charset="-122"/>
              </a:rPr>
              <a:t>编译后运行（</a:t>
            </a:r>
            <a:r>
              <a:rPr lang="en-US" altLang="zh-CN" sz="2400" b="1" kern="100" dirty="0">
                <a:solidFill>
                  <a:srgbClr val="FF0000"/>
                </a:solidFill>
                <a:latin typeface="Times New Roman" panose="02020603050405020304" pitchFamily="18" charset="0"/>
                <a:ea typeface="华文楷体" panose="02010600040101010101" pitchFamily="2" charset="-122"/>
              </a:rPr>
              <a:t>Release</a:t>
            </a:r>
            <a:r>
              <a:rPr lang="zh-CN" altLang="en-US" sz="2400" b="1" kern="100" dirty="0">
                <a:solidFill>
                  <a:srgbClr val="FF0000"/>
                </a:solidFill>
                <a:latin typeface="Times New Roman" panose="02020603050405020304" pitchFamily="18" charset="0"/>
                <a:ea typeface="华文楷体" panose="02010600040101010101" pitchFamily="2" charset="-122"/>
              </a:rPr>
              <a:t>模式</a:t>
            </a:r>
            <a:r>
              <a:rPr lang="zh-CN" altLang="en-US" sz="2400" b="1" kern="100" dirty="0">
                <a:latin typeface="Times New Roman" panose="02020603050405020304" pitchFamily="18" charset="0"/>
                <a:ea typeface="华文楷体" panose="02010600040101010101" pitchFamily="2" charset="-122"/>
              </a:rPr>
              <a:t>）并输入：</a:t>
            </a:r>
            <a:r>
              <a:rPr lang="en-US" altLang="zh-CN" sz="2400" b="1" kern="100" dirty="0" err="1">
                <a:latin typeface="Times New Roman" panose="02020603050405020304" pitchFamily="18" charset="0"/>
                <a:ea typeface="华文楷体" panose="02010600040101010101" pitchFamily="2" charset="-122"/>
              </a:rPr>
              <a:t>AAAA%x%x%x%x</a:t>
            </a:r>
            <a:endParaRPr lang="zh-CN" altLang="zh-CN" sz="2400" b="1" kern="100" dirty="0">
              <a:latin typeface="Times New Roman" panose="02020603050405020304" pitchFamily="18" charset="0"/>
            </a:endParaRPr>
          </a:p>
        </p:txBody>
      </p:sp>
      <p:sp>
        <p:nvSpPr>
          <p:cNvPr id="15" name="矩形 14">
            <a:extLst>
              <a:ext uri="{FF2B5EF4-FFF2-40B4-BE49-F238E27FC236}">
                <a16:creationId xmlns:a16="http://schemas.microsoft.com/office/drawing/2014/main" id="{7A491587-024B-45B6-B0EC-700EC0D95160}"/>
              </a:ext>
            </a:extLst>
          </p:cNvPr>
          <p:cNvSpPr/>
          <p:nvPr/>
        </p:nvSpPr>
        <p:spPr>
          <a:xfrm>
            <a:off x="1532831" y="5290159"/>
            <a:ext cx="10153128" cy="1131335"/>
          </a:xfrm>
          <a:prstGeom prst="rect">
            <a:avLst/>
          </a:prstGeom>
        </p:spPr>
        <p:txBody>
          <a:bodyPr wrap="square">
            <a:spAutoFit/>
          </a:bodyPr>
          <a:lstStyle/>
          <a:p>
            <a:pPr indent="236220" algn="ctr">
              <a:lnSpc>
                <a:spcPct val="125000"/>
              </a:lnSpc>
              <a:spcAft>
                <a:spcPts val="0"/>
              </a:spcAft>
            </a:pPr>
            <a:r>
              <a:rPr lang="zh-CN" altLang="en-US" sz="2800" kern="100" dirty="0">
                <a:latin typeface="Times New Roman" panose="02020603050405020304" pitchFamily="18" charset="0"/>
                <a:ea typeface="华文楷体" panose="02010600040101010101" pitchFamily="2" charset="-122"/>
              </a:rPr>
              <a:t>我们成功读到了</a:t>
            </a:r>
            <a:r>
              <a:rPr lang="en-US" altLang="zh-CN" sz="2800" kern="100" dirty="0">
                <a:latin typeface="Times New Roman" panose="02020603050405020304" pitchFamily="18" charset="0"/>
                <a:ea typeface="华文楷体" panose="02010600040101010101" pitchFamily="2" charset="-122"/>
              </a:rPr>
              <a:t>AAAA</a:t>
            </a:r>
            <a:r>
              <a:rPr lang="zh-CN" altLang="en-US" sz="2800" kern="100" dirty="0">
                <a:latin typeface="Times New Roman" panose="02020603050405020304" pitchFamily="18" charset="0"/>
                <a:ea typeface="华文楷体" panose="02010600040101010101" pitchFamily="2" charset="-122"/>
              </a:rPr>
              <a:t>：</a:t>
            </a:r>
            <a:r>
              <a:rPr lang="en-US" altLang="zh-CN" sz="2800" kern="100" dirty="0">
                <a:latin typeface="Times New Roman" panose="02020603050405020304" pitchFamily="18" charset="0"/>
                <a:ea typeface="华文楷体" panose="02010600040101010101" pitchFamily="2" charset="-122"/>
              </a:rPr>
              <a:t>AAAA18FE84BB40603041414141</a:t>
            </a:r>
            <a:r>
              <a:rPr lang="zh-CN" altLang="en-US" sz="2800" kern="100" dirty="0">
                <a:latin typeface="Times New Roman" panose="02020603050405020304" pitchFamily="18" charset="0"/>
                <a:ea typeface="华文楷体" panose="02010600040101010101" pitchFamily="2" charset="-122"/>
              </a:rPr>
              <a:t>（</a:t>
            </a:r>
            <a:r>
              <a:rPr lang="en-US" altLang="zh-CN" sz="2800" kern="100" dirty="0">
                <a:latin typeface="Times New Roman" panose="02020603050405020304" pitchFamily="18" charset="0"/>
                <a:ea typeface="华文楷体" panose="02010600040101010101" pitchFamily="2" charset="-122"/>
              </a:rPr>
              <a:t>0x41</a:t>
            </a:r>
            <a:r>
              <a:rPr lang="zh-CN" altLang="en-US" sz="2800" kern="100" dirty="0">
                <a:latin typeface="Times New Roman" panose="02020603050405020304" pitchFamily="18" charset="0"/>
                <a:ea typeface="华文楷体" panose="02010600040101010101" pitchFamily="2" charset="-122"/>
              </a:rPr>
              <a:t>就是</a:t>
            </a:r>
            <a:r>
              <a:rPr lang="en-US" altLang="zh-CN" sz="2800" kern="100" dirty="0">
                <a:latin typeface="Times New Roman" panose="02020603050405020304" pitchFamily="18" charset="0"/>
                <a:ea typeface="华文楷体" panose="02010600040101010101" pitchFamily="2" charset="-122"/>
              </a:rPr>
              <a:t>ASCII</a:t>
            </a:r>
            <a:r>
              <a:rPr lang="zh-CN" altLang="en-US" sz="2800" kern="100" dirty="0">
                <a:latin typeface="Times New Roman" panose="02020603050405020304" pitchFamily="18" charset="0"/>
                <a:ea typeface="华文楷体" panose="02010600040101010101" pitchFamily="2" charset="-122"/>
              </a:rPr>
              <a:t>的字母</a:t>
            </a:r>
            <a:r>
              <a:rPr lang="en-US" altLang="zh-CN" sz="2800" kern="100" dirty="0">
                <a:latin typeface="Times New Roman" panose="02020603050405020304" pitchFamily="18" charset="0"/>
                <a:ea typeface="华文楷体" panose="02010600040101010101" pitchFamily="2" charset="-122"/>
              </a:rPr>
              <a:t>A</a:t>
            </a:r>
            <a:r>
              <a:rPr lang="zh-CN" altLang="en-US" sz="2800" kern="100" dirty="0">
                <a:latin typeface="Times New Roman" panose="02020603050405020304" pitchFamily="18" charset="0"/>
                <a:ea typeface="华文楷体" panose="02010600040101010101" pitchFamily="2" charset="-122"/>
              </a:rPr>
              <a:t>的值）。</a:t>
            </a:r>
            <a:endParaRPr lang="zh-CN" altLang="en-US" sz="2000" dirty="0">
              <a:solidFill>
                <a:srgbClr val="FF0000"/>
              </a:solidFill>
            </a:endParaRPr>
          </a:p>
        </p:txBody>
      </p:sp>
      <p:sp>
        <p:nvSpPr>
          <p:cNvPr id="2" name="矩形 1">
            <a:extLst>
              <a:ext uri="{FF2B5EF4-FFF2-40B4-BE49-F238E27FC236}">
                <a16:creationId xmlns:a16="http://schemas.microsoft.com/office/drawing/2014/main" id="{A305E7DF-C600-4441-BEB6-0206CB33974E}"/>
              </a:ext>
            </a:extLst>
          </p:cNvPr>
          <p:cNvSpPr/>
          <p:nvPr/>
        </p:nvSpPr>
        <p:spPr>
          <a:xfrm>
            <a:off x="3117007" y="6424590"/>
            <a:ext cx="6429375" cy="521297"/>
          </a:xfrm>
          <a:prstGeom prst="rect">
            <a:avLst/>
          </a:prstGeom>
        </p:spPr>
        <p:txBody>
          <a:bodyPr>
            <a:spAutoFit/>
          </a:bodyPr>
          <a:lstStyle/>
          <a:p>
            <a:pPr indent="236220" algn="ctr">
              <a:lnSpc>
                <a:spcPct val="125000"/>
              </a:lnSpc>
              <a:spcAft>
                <a:spcPts val="0"/>
              </a:spcAft>
            </a:pPr>
            <a:r>
              <a:rPr lang="zh-CN" altLang="en-US" sz="2400" kern="100" dirty="0">
                <a:solidFill>
                  <a:srgbClr val="FF0000"/>
                </a:solidFill>
                <a:latin typeface="Times New Roman" panose="02020603050405020304" pitchFamily="18" charset="0"/>
                <a:ea typeface="华文楷体" panose="02010600040101010101" pitchFamily="2" charset="-122"/>
              </a:rPr>
              <a:t>思考：这个</a:t>
            </a:r>
            <a:r>
              <a:rPr lang="en-US" altLang="zh-CN" sz="2400" kern="100" dirty="0">
                <a:solidFill>
                  <a:srgbClr val="FF0000"/>
                </a:solidFill>
                <a:latin typeface="Times New Roman" panose="02020603050405020304" pitchFamily="18" charset="0"/>
                <a:ea typeface="华文楷体" panose="02010600040101010101" pitchFamily="2" charset="-122"/>
              </a:rPr>
              <a:t>41414141</a:t>
            </a:r>
            <a:r>
              <a:rPr lang="zh-CN" altLang="en-US" sz="2400" kern="100" dirty="0">
                <a:solidFill>
                  <a:srgbClr val="FF0000"/>
                </a:solidFill>
                <a:latin typeface="Times New Roman" panose="02020603050405020304" pitchFamily="18" charset="0"/>
                <a:ea typeface="华文楷体" panose="02010600040101010101" pitchFamily="2" charset="-122"/>
              </a:rPr>
              <a:t>是怎么读到的？</a:t>
            </a:r>
            <a:endParaRPr lang="zh-CN" altLang="en-US" dirty="0">
              <a:solidFill>
                <a:srgbClr val="FF0000"/>
              </a:solidFill>
            </a:endParaRPr>
          </a:p>
        </p:txBody>
      </p:sp>
      <p:grpSp>
        <p:nvGrpSpPr>
          <p:cNvPr id="6" name="组合 5">
            <a:extLst>
              <a:ext uri="{FF2B5EF4-FFF2-40B4-BE49-F238E27FC236}">
                <a16:creationId xmlns:a16="http://schemas.microsoft.com/office/drawing/2014/main" id="{5740E5AC-E533-4D26-A480-1002423DC218}"/>
              </a:ext>
            </a:extLst>
          </p:cNvPr>
          <p:cNvGrpSpPr/>
          <p:nvPr/>
        </p:nvGrpSpPr>
        <p:grpSpPr>
          <a:xfrm>
            <a:off x="4917207" y="303957"/>
            <a:ext cx="3636403" cy="562681"/>
            <a:chOff x="5071056" y="837929"/>
            <a:chExt cx="2716641" cy="474140"/>
          </a:xfrm>
        </p:grpSpPr>
        <p:cxnSp>
          <p:nvCxnSpPr>
            <p:cNvPr id="7"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A1D3DA1-51C1-4984-A4E2-0E78C88C2324}"/>
                </a:ext>
              </a:extLst>
            </p:cNvPr>
            <p:cNvSpPr/>
            <p:nvPr/>
          </p:nvSpPr>
          <p:spPr>
            <a:xfrm>
              <a:off x="5071056" y="837929"/>
              <a:ext cx="2716641" cy="389019"/>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读取任意内存地址的数据</a:t>
              </a:r>
            </a:p>
          </p:txBody>
        </p:sp>
      </p:grpSp>
    </p:spTree>
    <p:extLst>
      <p:ext uri="{BB962C8B-B14F-4D97-AF65-F5344CB8AC3E}">
        <p14:creationId xmlns:p14="http://schemas.microsoft.com/office/powerpoint/2010/main" val="31453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740E5AC-E533-4D26-A480-1002423DC218}"/>
              </a:ext>
            </a:extLst>
          </p:cNvPr>
          <p:cNvGrpSpPr/>
          <p:nvPr/>
        </p:nvGrpSpPr>
        <p:grpSpPr>
          <a:xfrm>
            <a:off x="4917207" y="303957"/>
            <a:ext cx="3636403" cy="562681"/>
            <a:chOff x="5071056" y="837929"/>
            <a:chExt cx="2716641" cy="474140"/>
          </a:xfrm>
        </p:grpSpPr>
        <p:cxnSp>
          <p:nvCxnSpPr>
            <p:cNvPr id="7"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A1D3DA1-51C1-4984-A4E2-0E78C88C2324}"/>
                </a:ext>
              </a:extLst>
            </p:cNvPr>
            <p:cNvSpPr/>
            <p:nvPr/>
          </p:nvSpPr>
          <p:spPr>
            <a:xfrm>
              <a:off x="5071056" y="837929"/>
              <a:ext cx="2716641" cy="389019"/>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读取任意内存地址的数据</a:t>
              </a:r>
            </a:p>
          </p:txBody>
        </p:sp>
      </p:grpSp>
      <p:sp>
        <p:nvSpPr>
          <p:cNvPr id="3" name="矩形 2"/>
          <p:cNvSpPr/>
          <p:nvPr/>
        </p:nvSpPr>
        <p:spPr>
          <a:xfrm>
            <a:off x="1224539" y="1045740"/>
            <a:ext cx="9963305" cy="461665"/>
          </a:xfrm>
          <a:prstGeom prst="rect">
            <a:avLst/>
          </a:prstGeom>
        </p:spPr>
        <p:txBody>
          <a:bodyPr wrap="none">
            <a:spAutoFit/>
          </a:bodyPr>
          <a:lstStyle/>
          <a:p>
            <a:r>
              <a:rPr lang="zh-CN" altLang="zh-CN" sz="2400" dirty="0">
                <a:latin typeface="微软雅黑" panose="020B0503020204020204" pitchFamily="34" charset="-122"/>
                <a:ea typeface="微软雅黑" panose="020B0503020204020204" pitchFamily="34" charset="-122"/>
              </a:rPr>
              <a:t>执行</a:t>
            </a:r>
            <a:r>
              <a:rPr lang="en-US" altLang="zh-CN" sz="2400" dirty="0" err="1">
                <a:latin typeface="微软雅黑" panose="020B0503020204020204" pitchFamily="34" charset="-122"/>
                <a:ea typeface="微软雅黑" panose="020B0503020204020204" pitchFamily="34" charset="-122"/>
              </a:rPr>
              <a:t>printf</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str</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语句的时候</a:t>
            </a:r>
            <a:r>
              <a:rPr lang="zh-CN" altLang="en-US" sz="2400" dirty="0">
                <a:latin typeface="微软雅黑" panose="020B0503020204020204" pitchFamily="34" charset="-122"/>
                <a:ea typeface="微软雅黑" panose="020B0503020204020204" pitchFamily="34" charset="-122"/>
              </a:rPr>
              <a:t>，</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对比</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Debug</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模式和</a:t>
            </a:r>
            <a:r>
              <a:rPr lang="en-US" altLang="zh-CN" sz="24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Relase</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模式的栈帧结构：</a:t>
            </a:r>
            <a:endParaRPr lang="zh-CN" altLang="en-US" sz="2400" dirty="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1748855" y="2536205"/>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73306631"/>
              </p:ext>
            </p:extLst>
          </p:nvPr>
        </p:nvGraphicFramePr>
        <p:xfrm>
          <a:off x="2396927" y="1813739"/>
          <a:ext cx="8424936" cy="4921638"/>
        </p:xfrm>
        <a:graphic>
          <a:graphicData uri="http://schemas.openxmlformats.org/presentationml/2006/ole">
            <mc:AlternateContent xmlns:mc="http://schemas.openxmlformats.org/markup-compatibility/2006">
              <mc:Choice xmlns:v="urn:schemas-microsoft-com:vml" Requires="v">
                <p:oleObj spid="_x0000_s1063" name="Visio" r:id="rId4" imgW="5003849" imgH="2921350" progId="Visio.Drawing.15">
                  <p:embed/>
                </p:oleObj>
              </mc:Choice>
              <mc:Fallback>
                <p:oleObj name="Visio" r:id="rId4" imgW="5003849" imgH="292135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6927" y="1813739"/>
                        <a:ext cx="8424936" cy="4921638"/>
                      </a:xfrm>
                      <a:prstGeom prst="rect">
                        <a:avLst/>
                      </a:prstGeom>
                      <a:noFill/>
                    </p:spPr>
                  </p:pic>
                </p:oleObj>
              </mc:Fallback>
            </mc:AlternateContent>
          </a:graphicData>
        </a:graphic>
      </p:graphicFrame>
    </p:spTree>
    <p:extLst>
      <p:ext uri="{BB962C8B-B14F-4D97-AF65-F5344CB8AC3E}">
        <p14:creationId xmlns:p14="http://schemas.microsoft.com/office/powerpoint/2010/main" val="333932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4327</Words>
  <Application>Microsoft Office PowerPoint</Application>
  <PresentationFormat>自定义</PresentationFormat>
  <Paragraphs>301</Paragraphs>
  <Slides>37</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6" baseType="lpstr">
      <vt:lpstr>微软雅黑</vt:lpstr>
      <vt:lpstr>Arial</vt:lpstr>
      <vt:lpstr>Calibri</vt:lpstr>
      <vt:lpstr>Calibri Light</vt:lpstr>
      <vt:lpstr>Cambria</vt:lpstr>
      <vt:lpstr>Times New Roman</vt:lpstr>
      <vt:lpstr>Wingdings</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2022-02-09T10:52:37Z</dcterms:modified>
</cp:coreProperties>
</file>