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56"/>
  </p:notesMasterIdLst>
  <p:handoutMasterIdLst>
    <p:handoutMasterId r:id="rId57"/>
  </p:handoutMasterIdLst>
  <p:sldIdLst>
    <p:sldId id="9228" r:id="rId2"/>
    <p:sldId id="9234" r:id="rId3"/>
    <p:sldId id="9411" r:id="rId4"/>
    <p:sldId id="9412" r:id="rId5"/>
    <p:sldId id="9413" r:id="rId6"/>
    <p:sldId id="9434" r:id="rId7"/>
    <p:sldId id="9414" r:id="rId8"/>
    <p:sldId id="9217" r:id="rId9"/>
    <p:sldId id="9232" r:id="rId10"/>
    <p:sldId id="9233" r:id="rId11"/>
    <p:sldId id="9415" r:id="rId12"/>
    <p:sldId id="9235" r:id="rId13"/>
    <p:sldId id="9236" r:id="rId14"/>
    <p:sldId id="9416" r:id="rId15"/>
    <p:sldId id="9417" r:id="rId16"/>
    <p:sldId id="9239" r:id="rId17"/>
    <p:sldId id="9305" r:id="rId18"/>
    <p:sldId id="9418" r:id="rId19"/>
    <p:sldId id="9419" r:id="rId20"/>
    <p:sldId id="9230" r:id="rId21"/>
    <p:sldId id="9420" r:id="rId22"/>
    <p:sldId id="9421" r:id="rId23"/>
    <p:sldId id="9240" r:id="rId24"/>
    <p:sldId id="9422" r:id="rId25"/>
    <p:sldId id="9423" r:id="rId26"/>
    <p:sldId id="9424" r:id="rId27"/>
    <p:sldId id="9237" r:id="rId28"/>
    <p:sldId id="9238" r:id="rId29"/>
    <p:sldId id="9241" r:id="rId30"/>
    <p:sldId id="9435" r:id="rId31"/>
    <p:sldId id="9436" r:id="rId32"/>
    <p:sldId id="9437" r:id="rId33"/>
    <p:sldId id="9438" r:id="rId34"/>
    <p:sldId id="9439" r:id="rId35"/>
    <p:sldId id="9440" r:id="rId36"/>
    <p:sldId id="9454" r:id="rId37"/>
    <p:sldId id="9441" r:id="rId38"/>
    <p:sldId id="9442" r:id="rId39"/>
    <p:sldId id="9443" r:id="rId40"/>
    <p:sldId id="9455" r:id="rId41"/>
    <p:sldId id="9456" r:id="rId42"/>
    <p:sldId id="9457" r:id="rId43"/>
    <p:sldId id="9318" r:id="rId44"/>
    <p:sldId id="9229" r:id="rId45"/>
    <p:sldId id="9231" r:id="rId46"/>
    <p:sldId id="9427" r:id="rId47"/>
    <p:sldId id="9428" r:id="rId48"/>
    <p:sldId id="9429" r:id="rId49"/>
    <p:sldId id="9448" r:id="rId50"/>
    <p:sldId id="9449" r:id="rId51"/>
    <p:sldId id="9450" r:id="rId52"/>
    <p:sldId id="9451" r:id="rId53"/>
    <p:sldId id="9452" r:id="rId54"/>
    <p:sldId id="9453" r:id="rId55"/>
  </p:sldIdLst>
  <p:sldSz cx="12858750" cy="7232650"/>
  <p:notesSz cx="6858000" cy="9144000"/>
  <p:custDataLst>
    <p:tags r:id="rId5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B5E"/>
    <a:srgbClr val="0050A3"/>
    <a:srgbClr val="1092F1"/>
    <a:srgbClr val="007DFA"/>
    <a:srgbClr val="969696"/>
    <a:srgbClr val="2278F4"/>
    <a:srgbClr val="000000"/>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90812" autoAdjust="0"/>
  </p:normalViewPr>
  <p:slideViewPr>
    <p:cSldViewPr>
      <p:cViewPr varScale="1">
        <p:scale>
          <a:sx n="72" d="100"/>
          <a:sy n="72" d="100"/>
        </p:scale>
        <p:origin x="984" y="38"/>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275181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656387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846741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273871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526039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319810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4201631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738067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11784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904785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952464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395029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943375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1863856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837386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145296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206555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511431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61884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592398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395225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808355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555057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1459318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29692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614270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869709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28535565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35303689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296521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898793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1387357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19053945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3763458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36081787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923654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42496889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10240111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8541422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241146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6236779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50</a:t>
            </a:fld>
            <a:endParaRPr lang="zh-CN" altLang="en-US"/>
          </a:p>
        </p:txBody>
      </p:sp>
    </p:spTree>
    <p:extLst>
      <p:ext uri="{BB962C8B-B14F-4D97-AF65-F5344CB8AC3E}">
        <p14:creationId xmlns:p14="http://schemas.microsoft.com/office/powerpoint/2010/main" val="24859862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7186223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52</a:t>
            </a:fld>
            <a:endParaRPr lang="zh-CN" altLang="en-US"/>
          </a:p>
        </p:txBody>
      </p:sp>
    </p:spTree>
    <p:extLst>
      <p:ext uri="{BB962C8B-B14F-4D97-AF65-F5344CB8AC3E}">
        <p14:creationId xmlns:p14="http://schemas.microsoft.com/office/powerpoint/2010/main" val="2427392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53</a:t>
            </a:fld>
            <a:endParaRPr lang="zh-CN" altLang="en-US"/>
          </a:p>
        </p:txBody>
      </p:sp>
    </p:spTree>
    <p:extLst>
      <p:ext uri="{BB962C8B-B14F-4D97-AF65-F5344CB8AC3E}">
        <p14:creationId xmlns:p14="http://schemas.microsoft.com/office/powerpoint/2010/main" val="17259600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54</a:t>
            </a:fld>
            <a:endParaRPr lang="zh-CN" altLang="en-US"/>
          </a:p>
        </p:txBody>
      </p:sp>
    </p:spTree>
    <p:extLst>
      <p:ext uri="{BB962C8B-B14F-4D97-AF65-F5344CB8AC3E}">
        <p14:creationId xmlns:p14="http://schemas.microsoft.com/office/powerpoint/2010/main" val="355372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27945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46043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4289466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20663" y="15925"/>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748855" y="1312069"/>
            <a:ext cx="1065718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第五章   漏洞利用</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安全防护技术</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知识点七：地址定位技术</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API</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函数自搜索技术</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知识点九：返回导向编程</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知识点十：绕过其它安全防护</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947224"/>
            <a:ext cx="1698481" cy="508861"/>
            <a:chOff x="1420106" y="1402730"/>
            <a:chExt cx="1698481"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68178" y="1402731"/>
              <a:ext cx="89816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DEP </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grpSp>
        <p:nvGrpSpPr>
          <p:cNvPr id="5" name="组合 4">
            <a:extLst>
              <a:ext uri="{FF2B5EF4-FFF2-40B4-BE49-F238E27FC236}">
                <a16:creationId xmlns:a16="http://schemas.microsoft.com/office/drawing/2014/main" id="{366527D8-BC5C-4B41-8DBA-3B3C66021B27}"/>
              </a:ext>
            </a:extLst>
          </p:cNvPr>
          <p:cNvGrpSpPr/>
          <p:nvPr/>
        </p:nvGrpSpPr>
        <p:grpSpPr>
          <a:xfrm>
            <a:off x="1185257" y="1600101"/>
            <a:ext cx="10698724" cy="1152128"/>
            <a:chOff x="1820864" y="1384077"/>
            <a:chExt cx="9289032" cy="1152128"/>
          </a:xfrm>
        </p:grpSpPr>
        <p:sp>
          <p:nvSpPr>
            <p:cNvPr id="35" name="文本框 34">
              <a:extLst>
                <a:ext uri="{FF2B5EF4-FFF2-40B4-BE49-F238E27FC236}">
                  <a16:creationId xmlns:a16="http://schemas.microsoft.com/office/drawing/2014/main" id="{A2C57A0D-0707-41A0-98AF-CC5988247A48}"/>
                </a:ext>
              </a:extLst>
            </p:cNvPr>
            <p:cNvSpPr txBox="1"/>
            <p:nvPr/>
          </p:nvSpPr>
          <p:spPr>
            <a:xfrm>
              <a:off x="1930811" y="1608754"/>
              <a:ext cx="8968384" cy="825883"/>
            </a:xfrm>
            <a:prstGeom prst="rect">
              <a:avLst/>
            </a:prstGeom>
            <a:noFill/>
          </p:spPr>
          <p:txBody>
            <a:bodyPr wrap="square" lIns="86376" tIns="43188" rIns="86376" bIns="43188" rtlCol="0">
              <a:spAutoFit/>
            </a:bodyPr>
            <a:lstStyle/>
            <a:p>
              <a:pPr algn="just"/>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数据执行保护</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DEP(data execute prevention)</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技术可以</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限制内存堆栈区的代码为不可执行状态</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，从而</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防范溢出后代码的执行</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圆角 3">
              <a:extLst>
                <a:ext uri="{FF2B5EF4-FFF2-40B4-BE49-F238E27FC236}">
                  <a16:creationId xmlns:a16="http://schemas.microsoft.com/office/drawing/2014/main" id="{AC0F91AE-3150-4A4F-BE5C-5BD47F5BEB70}"/>
                </a:ext>
              </a:extLst>
            </p:cNvPr>
            <p:cNvSpPr/>
            <p:nvPr/>
          </p:nvSpPr>
          <p:spPr>
            <a:xfrm>
              <a:off x="1820864" y="1384077"/>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0088AA31-6B8D-4191-9076-8614D840D781}"/>
              </a:ext>
            </a:extLst>
          </p:cNvPr>
          <p:cNvSpPr txBox="1"/>
          <p:nvPr/>
        </p:nvSpPr>
        <p:spPr>
          <a:xfrm>
            <a:off x="1046779" y="3045429"/>
            <a:ext cx="10999220" cy="1933879"/>
          </a:xfrm>
          <a:prstGeom prst="rect">
            <a:avLst/>
          </a:prstGeom>
          <a:noFill/>
        </p:spPr>
        <p:txBody>
          <a:bodyPr wrap="square" lIns="86376" tIns="43188" rIns="86376" bIns="43188" rtlCol="0">
            <a:spAutoFit/>
          </a:bodyPr>
          <a:lstStyle/>
          <a:p>
            <a:pPr algn="just"/>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操作系统中，默认情况下将包含执行代码和</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DLL</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文件的</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.text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段即代码段的内存区域设置为可执行代码的内存区域。其他的内存区域不包含执行代码，应该不能具有代码执行权限，但是</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Windows XP</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及其之前的操作系统，没有对这些内存区域的代码执行进行限制</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。因此，对于缓冲区溢出攻击，攻击者能够对内存的堆栈或堆的缓冲区进行覆盖操作，并执行写入的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a:t>
            </a:r>
          </a:p>
        </p:txBody>
      </p:sp>
      <p:sp>
        <p:nvSpPr>
          <p:cNvPr id="11" name="íṡľíḍè-Rectangle 17">
            <a:extLst>
              <a:ext uri="{FF2B5EF4-FFF2-40B4-BE49-F238E27FC236}">
                <a16:creationId xmlns:a16="http://schemas.microsoft.com/office/drawing/2014/main" id="{025CE2B9-F27E-41F8-AA16-97367BBA300A}"/>
              </a:ext>
            </a:extLst>
          </p:cNvPr>
          <p:cNvSpPr/>
          <p:nvPr/>
        </p:nvSpPr>
        <p:spPr>
          <a:xfrm>
            <a:off x="1185258" y="5272509"/>
            <a:ext cx="10698724" cy="12799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启用</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DEP</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机制后，</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DEP</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机制将这些敏感区域设置不可执行的</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non-executable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标志位</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，因此在溢出后即使跳转到恶意代码的地址，恶意代码也将无法运行，从而有效地阻止了缓冲区溢出攻击的执行。</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146995413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2" presetClass="entr" presetSubtype="2" decel="6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1+#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947224"/>
            <a:ext cx="1698481" cy="508861"/>
            <a:chOff x="1420106" y="1402730"/>
            <a:chExt cx="1698481"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68178" y="1402731"/>
              <a:ext cx="89816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DEP </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grpSp>
        <p:nvGrpSpPr>
          <p:cNvPr id="12" name="组合 11">
            <a:extLst>
              <a:ext uri="{FF2B5EF4-FFF2-40B4-BE49-F238E27FC236}">
                <a16:creationId xmlns:a16="http://schemas.microsoft.com/office/drawing/2014/main" id="{6154DB68-2FAF-403B-AAB4-F4BB1DA4C1F6}"/>
              </a:ext>
            </a:extLst>
          </p:cNvPr>
          <p:cNvGrpSpPr/>
          <p:nvPr/>
        </p:nvGrpSpPr>
        <p:grpSpPr>
          <a:xfrm>
            <a:off x="1206242" y="1816125"/>
            <a:ext cx="10476276" cy="4536503"/>
            <a:chOff x="1259836" y="1880519"/>
            <a:chExt cx="10332290" cy="3125102"/>
          </a:xfrm>
        </p:grpSpPr>
        <p:sp>
          <p:nvSpPr>
            <p:cNvPr id="13" name="矩形: 圆角 12">
              <a:extLst>
                <a:ext uri="{FF2B5EF4-FFF2-40B4-BE49-F238E27FC236}">
                  <a16:creationId xmlns:a16="http://schemas.microsoft.com/office/drawing/2014/main" id="{AD773D99-A70D-47F4-A6FA-A0790D50D4DA}"/>
                </a:ext>
              </a:extLst>
            </p:cNvPr>
            <p:cNvSpPr/>
            <p:nvPr/>
          </p:nvSpPr>
          <p:spPr>
            <a:xfrm>
              <a:off x="1259836" y="1880519"/>
              <a:ext cx="10332290" cy="3125102"/>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8DFCBF38-EFDF-45C0-A67C-8869D8EC3D91}"/>
                </a:ext>
              </a:extLst>
            </p:cNvPr>
            <p:cNvSpPr/>
            <p:nvPr/>
          </p:nvSpPr>
          <p:spPr>
            <a:xfrm>
              <a:off x="1673453" y="2128543"/>
              <a:ext cx="9505056" cy="2626938"/>
            </a:xfrm>
            <a:prstGeom prst="rect">
              <a:avLst/>
            </a:prstGeom>
          </p:spPr>
          <p:txBody>
            <a:bodyPr wrap="square">
              <a:spAutoFit/>
            </a:bodyPr>
            <a:lstStyle/>
            <a:p>
              <a:pPr algn="just">
                <a:lnSpc>
                  <a:spcPct val="13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分为</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软件</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硬件</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。硬件</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需要</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的支持</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需要</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在页表增加一个保护位</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NX(no execute)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，来控制页面是否可执行。现在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一般都支持硬件</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NX</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，所以现在的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保护机制一般都采用的硬件</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设置</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non-executable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标志位的内存区域，</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会添加</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NX</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保护位来控制内存区域的代码执行。</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spcBef>
                  <a:spcPts val="0"/>
                </a:spcBef>
                <a:spcAft>
                  <a:spcPts val="0"/>
                </a:spcAft>
              </a:pPr>
              <a:endParaRPr lang="en-US" altLang="zh-CN" sz="2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spcBef>
                  <a:spcPts val="0"/>
                </a:spcBef>
                <a:spcAft>
                  <a:spcPts val="0"/>
                </a:spcAft>
              </a:pP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此外，</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Visual Studio</a:t>
              </a:r>
              <a:r>
                <a:rPr lang="zh-CN" altLang="en-US" sz="2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编译器提供了一个链接标志</a:t>
              </a:r>
              <a:r>
                <a:rPr lang="en-US" altLang="zh-CN" sz="2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/NXCOMPAT</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，可以在生成目标应用程序的时候使程序启用</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保护。</a:t>
              </a:r>
            </a:p>
          </p:txBody>
        </p:sp>
      </p:grpSp>
      <p:pic>
        <p:nvPicPr>
          <p:cNvPr id="15" name="图片 14">
            <a:extLst>
              <a:ext uri="{FF2B5EF4-FFF2-40B4-BE49-F238E27FC236}">
                <a16:creationId xmlns:a16="http://schemas.microsoft.com/office/drawing/2014/main" id="{F4D06DBF-1CC4-49D6-8BB3-40E18D6725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7887" y="5619022"/>
            <a:ext cx="1512168" cy="1512168"/>
          </a:xfrm>
          <a:prstGeom prst="rect">
            <a:avLst/>
          </a:prstGeom>
        </p:spPr>
      </p:pic>
    </p:spTree>
    <p:extLst>
      <p:ext uri="{BB962C8B-B14F-4D97-AF65-F5344CB8AC3E}">
        <p14:creationId xmlns:p14="http://schemas.microsoft.com/office/powerpoint/2010/main" val="202177004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591989"/>
            <a:ext cx="2221540" cy="508862"/>
            <a:chOff x="1420106" y="1402730"/>
            <a:chExt cx="222154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3494" y="833441"/>
              <a:ext cx="508859" cy="164744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49354" y="1402731"/>
              <a:ext cx="15121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itchFamily="34" charset="-122"/>
                  <a:cs typeface="Times New Roman" panose="02020603050405020304" pitchFamily="18" charset="0"/>
                  <a:sym typeface="+mn-lt"/>
                </a:rPr>
                <a:t>SafeSEH</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4</a:t>
              </a:r>
            </a:p>
          </p:txBody>
        </p:sp>
      </p:grpSp>
      <p:sp>
        <p:nvSpPr>
          <p:cNvPr id="19" name="íṡľíḍè-Rectangle 17">
            <a:extLst>
              <a:ext uri="{FF2B5EF4-FFF2-40B4-BE49-F238E27FC236}">
                <a16:creationId xmlns:a16="http://schemas.microsoft.com/office/drawing/2014/main" id="{9487456D-1E84-4177-BC47-6D4CB87CDAEF}"/>
              </a:ext>
            </a:extLst>
          </p:cNvPr>
          <p:cNvSpPr/>
          <p:nvPr/>
        </p:nvSpPr>
        <p:spPr>
          <a:xfrm>
            <a:off x="1244799" y="1888133"/>
            <a:ext cx="10531992" cy="108012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20000"/>
              </a:lnSpc>
              <a:spcBef>
                <a:spcPts val="0"/>
              </a:spcBef>
              <a:spcAft>
                <a:spcPts val="0"/>
              </a:spcAft>
              <a:buClrTx/>
              <a:buSzTx/>
              <a:buFontTx/>
              <a:buNone/>
              <a:tabLst/>
              <a:defRPr/>
            </a:pP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SEH</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a:t>
            </a: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Structured Exception Handler</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）是</a:t>
            </a: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Windows</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异常处理机制所采用的重要数据结构链表。</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程序设计者可以根据自身需要，定义程序发生各种异常时相应的处理函数，保存在</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中。</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20" name="íṡľíḍè-Rectangle 17">
            <a:extLst>
              <a:ext uri="{FF2B5EF4-FFF2-40B4-BE49-F238E27FC236}">
                <a16:creationId xmlns:a16="http://schemas.microsoft.com/office/drawing/2014/main" id="{A2B7D8A4-3B49-491E-9F55-33BF8F94A8C6}"/>
              </a:ext>
            </a:extLst>
          </p:cNvPr>
          <p:cNvSpPr/>
          <p:nvPr/>
        </p:nvSpPr>
        <p:spPr>
          <a:xfrm>
            <a:off x="1244799" y="1308801"/>
            <a:ext cx="2448272"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SEH</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21" name="íṡľíḍè-Rectangle 17">
            <a:extLst>
              <a:ext uri="{FF2B5EF4-FFF2-40B4-BE49-F238E27FC236}">
                <a16:creationId xmlns:a16="http://schemas.microsoft.com/office/drawing/2014/main" id="{04A8A67A-BC0B-4843-8CB9-182DEE33EF13}"/>
              </a:ext>
            </a:extLst>
          </p:cNvPr>
          <p:cNvSpPr/>
          <p:nvPr/>
        </p:nvSpPr>
        <p:spPr>
          <a:xfrm>
            <a:off x="1225975" y="3219480"/>
            <a:ext cx="1053199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20000"/>
              </a:lnSpc>
              <a:spcBef>
                <a:spcPts val="0"/>
              </a:spcBef>
              <a:spcAft>
                <a:spcPts val="0"/>
              </a:spcAft>
              <a:buClrTx/>
              <a:buSzTx/>
              <a:buFontTx/>
              <a:buNone/>
              <a:tabLst/>
              <a:defRPr/>
            </a:pP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通过精心构造，攻击者通过缓冲区溢出覆盖</a:t>
            </a: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SEH</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中异常处理函数句柄，将其替换为指向恶意代码</a:t>
            </a: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shellcode</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的地址，并触发相应异常，从而使程序流程转向执行恶意代码。</a:t>
            </a:r>
            <a:endParaRPr kumimoji="0" sz="2000" b="0" i="0" u="none" strike="noStrike" kern="0" cap="none" spc="0" normalizeH="0" baseline="0" noProof="0" dirty="0">
              <a:ln>
                <a:noFill/>
              </a:ln>
              <a:solidFill>
                <a:srgbClr val="0050A3"/>
              </a:solidFill>
              <a:effectLst/>
              <a:uLnTx/>
              <a:uFillTx/>
              <a:latin typeface="Times New Roman" panose="02020603050405020304" pitchFamily="18" charset="0"/>
              <a:ea typeface="微软雅黑"/>
              <a:cs typeface="Times New Roman" panose="02020603050405020304" pitchFamily="18" charset="0"/>
            </a:endParaRPr>
          </a:p>
        </p:txBody>
      </p:sp>
      <p:sp>
        <p:nvSpPr>
          <p:cNvPr id="23" name="íṡľíḍè-Rectangle 17">
            <a:extLst>
              <a:ext uri="{FF2B5EF4-FFF2-40B4-BE49-F238E27FC236}">
                <a16:creationId xmlns:a16="http://schemas.microsoft.com/office/drawing/2014/main" id="{B4218909-D67A-423E-929B-E67FF0954F76}"/>
              </a:ext>
            </a:extLst>
          </p:cNvPr>
          <p:cNvSpPr/>
          <p:nvPr/>
        </p:nvSpPr>
        <p:spPr>
          <a:xfrm>
            <a:off x="1244799" y="5005280"/>
            <a:ext cx="10513168" cy="12799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SafeSEH</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就是一项保护</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函数不被非法利用的技术。</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微软在编译器中加入了</a:t>
            </a: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a:t>
            </a:r>
            <a:r>
              <a:rPr lang="en-US" altLang="zh-CN" sz="2000" kern="0" dirty="0" err="1">
                <a:solidFill>
                  <a:srgbClr val="0050A3"/>
                </a:solidFill>
                <a:latin typeface="Times New Roman" panose="02020603050405020304" pitchFamily="18" charset="0"/>
                <a:ea typeface="微软雅黑"/>
                <a:cs typeface="Times New Roman" panose="02020603050405020304" pitchFamily="18" charset="0"/>
              </a:rPr>
              <a:t>SafeSEH</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选项</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采用该选项编译的程序将</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PE</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文件中所有合法的</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异常处理函数的地址解析出来制成一张</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函数表，放在</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PE</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文件的数据块中</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用于异常处理时候进行匹配检查。</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24" name="íṡľíḍè-Rectangle 17">
            <a:extLst>
              <a:ext uri="{FF2B5EF4-FFF2-40B4-BE49-F238E27FC236}">
                <a16:creationId xmlns:a16="http://schemas.microsoft.com/office/drawing/2014/main" id="{A0D19195-6C3D-4187-AA82-5CE07F1A0C5A}"/>
              </a:ext>
            </a:extLst>
          </p:cNvPr>
          <p:cNvSpPr/>
          <p:nvPr/>
        </p:nvSpPr>
        <p:spPr>
          <a:xfrm>
            <a:off x="1244799" y="4421143"/>
            <a:ext cx="2448272"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err="1">
                <a:solidFill>
                  <a:prstClr val="white"/>
                </a:solidFill>
                <a:latin typeface="Times New Roman" panose="02020603050405020304" pitchFamily="18" charset="0"/>
                <a:ea typeface="微软雅黑"/>
                <a:cs typeface="Times New Roman" panose="02020603050405020304" pitchFamily="18" charset="0"/>
              </a:rPr>
              <a:t>SafeSEH</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12298544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6000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0-#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1+#ppt_w/2"/>
                                          </p:val>
                                        </p:tav>
                                        <p:tav tm="100000">
                                          <p:val>
                                            <p:strVal val="#ppt_x"/>
                                          </p:val>
                                        </p:tav>
                                      </p:tavLst>
                                    </p:anim>
                                    <p:anim calcmode="lin" valueType="num">
                                      <p:cBhvr additive="base">
                                        <p:cTn id="2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663997"/>
            <a:ext cx="2221540" cy="508862"/>
            <a:chOff x="1420106" y="1402730"/>
            <a:chExt cx="222154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3494" y="833441"/>
              <a:ext cx="508859" cy="164744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49354" y="1402731"/>
              <a:ext cx="15121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itchFamily="34" charset="-122"/>
                  <a:cs typeface="Times New Roman" panose="02020603050405020304" pitchFamily="18" charset="0"/>
                  <a:sym typeface="+mn-lt"/>
                </a:rPr>
                <a:t>SafeSEH</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4</a:t>
              </a:r>
            </a:p>
          </p:txBody>
        </p:sp>
      </p:grpSp>
      <p:sp>
        <p:nvSpPr>
          <p:cNvPr id="19" name="íṡľíḍè-Rectangle 17">
            <a:extLst>
              <a:ext uri="{FF2B5EF4-FFF2-40B4-BE49-F238E27FC236}">
                <a16:creationId xmlns:a16="http://schemas.microsoft.com/office/drawing/2014/main" id="{9487456D-1E84-4177-BC47-6D4CB87CDAEF}"/>
              </a:ext>
            </a:extLst>
          </p:cNvPr>
          <p:cNvSpPr/>
          <p:nvPr/>
        </p:nvSpPr>
        <p:spPr>
          <a:xfrm>
            <a:off x="1460823" y="1384077"/>
            <a:ext cx="10297144" cy="121548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在该</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PE</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文件被加载时</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，系统读出该</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函数表的地址，使用内存中的一个随机数加密，将</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加密后的</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SEH</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函数表</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地址、模块的基址、模块的大小、合法</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函数的个数等信息，</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放入</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ntdll.dll</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的</a:t>
            </a:r>
            <a:r>
              <a:rPr lang="en-US" altLang="zh-CN" sz="2400" kern="0" dirty="0" err="1">
                <a:solidFill>
                  <a:srgbClr val="0050A3"/>
                </a:solidFill>
                <a:latin typeface="Times New Roman" panose="02020603050405020304" pitchFamily="18" charset="0"/>
                <a:ea typeface="微软雅黑"/>
                <a:cs typeface="Times New Roman" panose="02020603050405020304" pitchFamily="18" charset="0"/>
              </a:rPr>
              <a:t>SEHIndex</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结构</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中。</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5" name="íṡľíḍè-Rectangle 17">
            <a:extLst>
              <a:ext uri="{FF2B5EF4-FFF2-40B4-BE49-F238E27FC236}">
                <a16:creationId xmlns:a16="http://schemas.microsoft.com/office/drawing/2014/main" id="{E873A874-54A5-4CF0-9130-96291B4BDE7A}"/>
              </a:ext>
            </a:extLst>
          </p:cNvPr>
          <p:cNvSpPr/>
          <p:nvPr/>
        </p:nvSpPr>
        <p:spPr>
          <a:xfrm>
            <a:off x="1447849" y="2743575"/>
            <a:ext cx="10310117" cy="238491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在</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PE</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文件运行中</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，如果需要调用异常处理函数，系统会调用加解密函数解密从而获得</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函数表地址，然后</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针对程序的每个异常处理函数检查是否在合法的</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SEH</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函数表中，</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如果没有则说明该函数非法，将终止异常处理。</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接着要检查异常处理句柄是否在栈上，如果在栈上也将停止异常处理。</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这两个检测可以防止在堆上伪造异常链和把</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shellcode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放置在栈上的情况，最后还要检测异常处理函数句柄的有效性。</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grpSp>
        <p:nvGrpSpPr>
          <p:cNvPr id="16" name="组合 15">
            <a:extLst>
              <a:ext uri="{FF2B5EF4-FFF2-40B4-BE49-F238E27FC236}">
                <a16:creationId xmlns:a16="http://schemas.microsoft.com/office/drawing/2014/main" id="{20A8B828-8EB2-498C-B22C-E09B5FA46D92}"/>
              </a:ext>
            </a:extLst>
          </p:cNvPr>
          <p:cNvGrpSpPr/>
          <p:nvPr/>
        </p:nvGrpSpPr>
        <p:grpSpPr>
          <a:xfrm>
            <a:off x="1430880" y="5416525"/>
            <a:ext cx="10327086" cy="1224136"/>
            <a:chOff x="1820864" y="1384077"/>
            <a:chExt cx="9289032" cy="1152128"/>
          </a:xfrm>
        </p:grpSpPr>
        <p:sp>
          <p:nvSpPr>
            <p:cNvPr id="17" name="文本框 16">
              <a:extLst>
                <a:ext uri="{FF2B5EF4-FFF2-40B4-BE49-F238E27FC236}">
                  <a16:creationId xmlns:a16="http://schemas.microsoft.com/office/drawing/2014/main" id="{439D12F5-9258-453C-B0D5-64C7CD67873B}"/>
                </a:ext>
              </a:extLst>
            </p:cNvPr>
            <p:cNvSpPr txBox="1"/>
            <p:nvPr/>
          </p:nvSpPr>
          <p:spPr>
            <a:xfrm>
              <a:off x="1930811" y="1608754"/>
              <a:ext cx="8968384" cy="734118"/>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Vista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开始，由于系统</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文件在编译时都采用</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SafeSEH</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编译选项，因此以前那种通过覆盖异常处理句柄的漏洞利用技术，也就不能正常使用了。</a:t>
              </a:r>
            </a:p>
          </p:txBody>
        </p:sp>
        <p:sp>
          <p:nvSpPr>
            <p:cNvPr id="18" name="矩形: 圆角 17">
              <a:extLst>
                <a:ext uri="{FF2B5EF4-FFF2-40B4-BE49-F238E27FC236}">
                  <a16:creationId xmlns:a16="http://schemas.microsoft.com/office/drawing/2014/main" id="{3245A17D-68AE-4760-A9BA-C4DEC0B71432}"/>
                </a:ext>
              </a:extLst>
            </p:cNvPr>
            <p:cNvSpPr/>
            <p:nvPr/>
          </p:nvSpPr>
          <p:spPr>
            <a:xfrm>
              <a:off x="1820864" y="1384077"/>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9299463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2" presetClass="entr" presetSubtype="2" decel="6000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947224"/>
            <a:ext cx="2221540" cy="508862"/>
            <a:chOff x="1420106" y="1402730"/>
            <a:chExt cx="222154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3494" y="833441"/>
              <a:ext cx="508859" cy="164744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122687" y="1402731"/>
              <a:ext cx="15121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SEHOP</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5</a:t>
              </a:r>
            </a:p>
          </p:txBody>
        </p:sp>
      </p:grpSp>
      <p:grpSp>
        <p:nvGrpSpPr>
          <p:cNvPr id="16" name="组合 15">
            <a:extLst>
              <a:ext uri="{FF2B5EF4-FFF2-40B4-BE49-F238E27FC236}">
                <a16:creationId xmlns:a16="http://schemas.microsoft.com/office/drawing/2014/main" id="{20A8B828-8EB2-498C-B22C-E09B5FA46D92}"/>
              </a:ext>
            </a:extLst>
          </p:cNvPr>
          <p:cNvGrpSpPr/>
          <p:nvPr/>
        </p:nvGrpSpPr>
        <p:grpSpPr>
          <a:xfrm>
            <a:off x="1347297" y="1817815"/>
            <a:ext cx="10164155" cy="1152128"/>
            <a:chOff x="1820864" y="1384077"/>
            <a:chExt cx="9289032" cy="1152128"/>
          </a:xfrm>
        </p:grpSpPr>
        <p:sp>
          <p:nvSpPr>
            <p:cNvPr id="17" name="文本框 16">
              <a:extLst>
                <a:ext uri="{FF2B5EF4-FFF2-40B4-BE49-F238E27FC236}">
                  <a16:creationId xmlns:a16="http://schemas.microsoft.com/office/drawing/2014/main" id="{439D12F5-9258-453C-B0D5-64C7CD67873B}"/>
                </a:ext>
              </a:extLst>
            </p:cNvPr>
            <p:cNvSpPr txBox="1"/>
            <p:nvPr/>
          </p:nvSpPr>
          <p:spPr>
            <a:xfrm>
              <a:off x="1930811" y="1608754"/>
              <a:ext cx="8968384" cy="825883"/>
            </a:xfrm>
            <a:prstGeom prst="rect">
              <a:avLst/>
            </a:prstGeom>
            <a:noFill/>
          </p:spPr>
          <p:txBody>
            <a:bodyPr wrap="square" lIns="86376" tIns="43188" rIns="86376" bIns="43188" rtlCol="0">
              <a:spAutoFit/>
            </a:bodyPr>
            <a:lstStyle/>
            <a:p>
              <a:pPr algn="just"/>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结构化异常处理覆盖保护</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SEHOP</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Structured Exception Handler Overwrite Protection</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）是微软针对</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攻击提出的一种安全防护方案。</a:t>
              </a:r>
            </a:p>
          </p:txBody>
        </p:sp>
        <p:sp>
          <p:nvSpPr>
            <p:cNvPr id="18" name="矩形: 圆角 17">
              <a:extLst>
                <a:ext uri="{FF2B5EF4-FFF2-40B4-BE49-F238E27FC236}">
                  <a16:creationId xmlns:a16="http://schemas.microsoft.com/office/drawing/2014/main" id="{3245A17D-68AE-4760-A9BA-C4DEC0B71432}"/>
                </a:ext>
              </a:extLst>
            </p:cNvPr>
            <p:cNvSpPr/>
            <p:nvPr/>
          </p:nvSpPr>
          <p:spPr>
            <a:xfrm>
              <a:off x="1820864" y="1384077"/>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56ABB53B-AF6D-404E-A6A9-31ECF75C4152}"/>
              </a:ext>
            </a:extLst>
          </p:cNvPr>
          <p:cNvGrpSpPr/>
          <p:nvPr/>
        </p:nvGrpSpPr>
        <p:grpSpPr>
          <a:xfrm>
            <a:off x="1292173" y="3331672"/>
            <a:ext cx="10321778" cy="2151627"/>
            <a:chOff x="1207194" y="2059307"/>
            <a:chExt cx="10332290" cy="1719539"/>
          </a:xfrm>
        </p:grpSpPr>
        <p:sp>
          <p:nvSpPr>
            <p:cNvPr id="13" name="矩形: 圆角 12">
              <a:extLst>
                <a:ext uri="{FF2B5EF4-FFF2-40B4-BE49-F238E27FC236}">
                  <a16:creationId xmlns:a16="http://schemas.microsoft.com/office/drawing/2014/main" id="{E4FFBC87-8B5A-4CBF-B77F-ABC4A0A18BE1}"/>
                </a:ext>
              </a:extLst>
            </p:cNvPr>
            <p:cNvSpPr/>
            <p:nvPr/>
          </p:nvSpPr>
          <p:spPr>
            <a:xfrm>
              <a:off x="1207194" y="2059307"/>
              <a:ext cx="10332290" cy="1719539"/>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94FFADE4-1E02-4A8D-8BAE-B76604CB260D}"/>
                </a:ext>
              </a:extLst>
            </p:cNvPr>
            <p:cNvSpPr/>
            <p:nvPr/>
          </p:nvSpPr>
          <p:spPr>
            <a:xfrm>
              <a:off x="1508304" y="2402350"/>
              <a:ext cx="9730069" cy="841215"/>
            </a:xfrm>
            <a:prstGeom prst="rect">
              <a:avLst/>
            </a:prstGeom>
          </p:spPr>
          <p:txBody>
            <a:bodyPr wrap="square">
              <a:spAutoFit/>
            </a:bodyPr>
            <a:lstStyle/>
            <a:p>
              <a:pPr algn="just">
                <a:lnSpc>
                  <a:spcPct val="13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攻击是指通过栈溢出或者其他漏洞，使用精心构造的数据覆盖</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上面的某个函数或者多个函数，从而控制</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（控制程序执行流程）。</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0" name="图片 19">
            <a:extLst>
              <a:ext uri="{FF2B5EF4-FFF2-40B4-BE49-F238E27FC236}">
                <a16:creationId xmlns:a16="http://schemas.microsoft.com/office/drawing/2014/main" id="{CCEE43F6-2DA3-4081-8486-FC4A1D7513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261" y="4813512"/>
            <a:ext cx="2095304" cy="2095304"/>
          </a:xfrm>
          <a:prstGeom prst="rect">
            <a:avLst/>
          </a:prstGeom>
        </p:spPr>
      </p:pic>
    </p:spTree>
    <p:extLst>
      <p:ext uri="{BB962C8B-B14F-4D97-AF65-F5344CB8AC3E}">
        <p14:creationId xmlns:p14="http://schemas.microsoft.com/office/powerpoint/2010/main" val="4422732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947224"/>
            <a:ext cx="2221540" cy="508862"/>
            <a:chOff x="1420106" y="1402730"/>
            <a:chExt cx="222154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3494" y="833441"/>
              <a:ext cx="508859" cy="164744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122687" y="1402731"/>
              <a:ext cx="15121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SEHOP</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5</a:t>
              </a:r>
            </a:p>
          </p:txBody>
        </p:sp>
      </p:grpSp>
      <p:grpSp>
        <p:nvGrpSpPr>
          <p:cNvPr id="16" name="组合 15">
            <a:extLst>
              <a:ext uri="{FF2B5EF4-FFF2-40B4-BE49-F238E27FC236}">
                <a16:creationId xmlns:a16="http://schemas.microsoft.com/office/drawing/2014/main" id="{20A8B828-8EB2-498C-B22C-E09B5FA46D92}"/>
              </a:ext>
            </a:extLst>
          </p:cNvPr>
          <p:cNvGrpSpPr/>
          <p:nvPr/>
        </p:nvGrpSpPr>
        <p:grpSpPr>
          <a:xfrm>
            <a:off x="1634356" y="1822578"/>
            <a:ext cx="9590038" cy="1152128"/>
            <a:chOff x="1820864" y="1384077"/>
            <a:chExt cx="9289032" cy="1152128"/>
          </a:xfrm>
        </p:grpSpPr>
        <p:sp>
          <p:nvSpPr>
            <p:cNvPr id="17" name="文本框 16">
              <a:extLst>
                <a:ext uri="{FF2B5EF4-FFF2-40B4-BE49-F238E27FC236}">
                  <a16:creationId xmlns:a16="http://schemas.microsoft.com/office/drawing/2014/main" id="{439D12F5-9258-453C-B0D5-64C7CD67873B}"/>
                </a:ext>
              </a:extLst>
            </p:cNvPr>
            <p:cNvSpPr txBox="1"/>
            <p:nvPr/>
          </p:nvSpPr>
          <p:spPr>
            <a:xfrm>
              <a:off x="1930811" y="1608754"/>
              <a:ext cx="8968384" cy="825883"/>
            </a:xfrm>
            <a:prstGeom prst="rect">
              <a:avLst/>
            </a:prstGeom>
            <a:noFill/>
          </p:spPr>
          <p:txBody>
            <a:bodyPr wrap="square" lIns="86376" tIns="43188" rIns="86376" bIns="43188" rtlCol="0">
              <a:spAutoFit/>
            </a:bodyPr>
            <a:lstStyle/>
            <a:p>
              <a:pPr algn="just"/>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SEHOP</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的核心是检测程序栈中的所有</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结构链表的完整性</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，来判断应用程序是否受到了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a:t>
              </a:r>
            </a:p>
          </p:txBody>
        </p:sp>
        <p:sp>
          <p:nvSpPr>
            <p:cNvPr id="18" name="矩形: 圆角 17">
              <a:extLst>
                <a:ext uri="{FF2B5EF4-FFF2-40B4-BE49-F238E27FC236}">
                  <a16:creationId xmlns:a16="http://schemas.microsoft.com/office/drawing/2014/main" id="{3245A17D-68AE-4760-A9BA-C4DEC0B71432}"/>
                </a:ext>
              </a:extLst>
            </p:cNvPr>
            <p:cNvSpPr/>
            <p:nvPr/>
          </p:nvSpPr>
          <p:spPr>
            <a:xfrm>
              <a:off x="1820864" y="1384077"/>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5" name="文本框 14">
            <a:extLst>
              <a:ext uri="{FF2B5EF4-FFF2-40B4-BE49-F238E27FC236}">
                <a16:creationId xmlns:a16="http://schemas.microsoft.com/office/drawing/2014/main" id="{8289FD7C-CA89-4455-B984-198F3F3BD2F7}"/>
              </a:ext>
            </a:extLst>
          </p:cNvPr>
          <p:cNvSpPr txBox="1"/>
          <p:nvPr/>
        </p:nvSpPr>
        <p:spPr>
          <a:xfrm>
            <a:off x="1532831" y="3274463"/>
            <a:ext cx="10297143" cy="2441069"/>
          </a:xfrm>
          <a:prstGeom prst="rect">
            <a:avLst/>
          </a:prstGeom>
          <a:noFill/>
        </p:spPr>
        <p:txBody>
          <a:bodyPr wrap="square" lIns="86376" tIns="43188" rIns="86376" bIns="43188" rtlCol="0">
            <a:spAutoFit/>
          </a:bodyPr>
          <a:lstStyle/>
          <a:p>
            <a:pPr>
              <a:lnSpc>
                <a:spcPct val="13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SEHOP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针对下列条件进行检测，包括：</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结构都必须在栈上，最后一个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结构也必须在栈上；</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所有的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结构都必须是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字节对齐的；</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结构中异常处理函数的句柄</a:t>
            </a: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handle</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（即处理函数地址）必须不在栈上；</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handle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必须是</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ntdll!FinalExceptionHandler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等。</a:t>
            </a:r>
          </a:p>
        </p:txBody>
      </p:sp>
    </p:spTree>
    <p:extLst>
      <p:ext uri="{BB962C8B-B14F-4D97-AF65-F5344CB8AC3E}">
        <p14:creationId xmlns:p14="http://schemas.microsoft.com/office/powerpoint/2010/main" val="287074751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6ABB53B-AF6D-404E-A6A9-31ECF75C4152}"/>
              </a:ext>
            </a:extLst>
          </p:cNvPr>
          <p:cNvGrpSpPr/>
          <p:nvPr/>
        </p:nvGrpSpPr>
        <p:grpSpPr>
          <a:xfrm>
            <a:off x="884759" y="1168053"/>
            <a:ext cx="11089232" cy="4464496"/>
            <a:chOff x="1263230" y="1989440"/>
            <a:chExt cx="10332290" cy="2880320"/>
          </a:xfrm>
        </p:grpSpPr>
        <p:sp>
          <p:nvSpPr>
            <p:cNvPr id="13" name="矩形: 圆角 12">
              <a:extLst>
                <a:ext uri="{FF2B5EF4-FFF2-40B4-BE49-F238E27FC236}">
                  <a16:creationId xmlns:a16="http://schemas.microsoft.com/office/drawing/2014/main" id="{E4FFBC87-8B5A-4CBF-B77F-ABC4A0A18BE1}"/>
                </a:ext>
              </a:extLst>
            </p:cNvPr>
            <p:cNvSpPr/>
            <p:nvPr/>
          </p:nvSpPr>
          <p:spPr>
            <a:xfrm>
              <a:off x="1263230" y="1989440"/>
              <a:ext cx="10332290" cy="2880320"/>
            </a:xfrm>
            <a:prstGeom prst="roundRect">
              <a:avLst>
                <a:gd name="adj" fmla="val 14462"/>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94FFADE4-1E02-4A8D-8BAE-B76604CB260D}"/>
                </a:ext>
              </a:extLst>
            </p:cNvPr>
            <p:cNvSpPr/>
            <p:nvPr/>
          </p:nvSpPr>
          <p:spPr>
            <a:xfrm>
              <a:off x="1676847" y="2205464"/>
              <a:ext cx="9505056" cy="1918143"/>
            </a:xfrm>
            <a:prstGeom prst="rect">
              <a:avLst/>
            </a:prstGeom>
          </p:spPr>
          <p:txBody>
            <a:bodyPr wrap="square">
              <a:spAutoFit/>
            </a:bodyPr>
            <a:lstStyle/>
            <a:p>
              <a:pPr algn="just">
                <a:lnSpc>
                  <a:spcPct val="13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需要说明的是，虽然微软启用了</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GS</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ASLR</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SafeSEH</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SEHOP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等漏洞利用的防护技术，然而攻击者也在陆续发现着其他的漏洞利用手段，突破微软的防护技术。用魔高一尺道高一丈来描述两者间在漏洞利用技术上的对抗，一点也不为过。</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spcBef>
                  <a:spcPts val="0"/>
                </a:spcBef>
                <a:spcAft>
                  <a:spcPts val="0"/>
                </a:spcAft>
              </a:pP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接下来，介绍一些进一步的漏洞利用技术。</a:t>
              </a:r>
            </a:p>
          </p:txBody>
        </p:sp>
      </p:grpSp>
      <p:pic>
        <p:nvPicPr>
          <p:cNvPr id="20" name="图片 19">
            <a:extLst>
              <a:ext uri="{FF2B5EF4-FFF2-40B4-BE49-F238E27FC236}">
                <a16:creationId xmlns:a16="http://schemas.microsoft.com/office/drawing/2014/main" id="{CCEE43F6-2DA3-4081-8486-FC4A1D7513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3896" y="4624437"/>
            <a:ext cx="2304108" cy="2304108"/>
          </a:xfrm>
          <a:prstGeom prst="rect">
            <a:avLst/>
          </a:prstGeom>
        </p:spPr>
      </p:pic>
    </p:spTree>
    <p:extLst>
      <p:ext uri="{BB962C8B-B14F-4D97-AF65-F5344CB8AC3E}">
        <p14:creationId xmlns:p14="http://schemas.microsoft.com/office/powerpoint/2010/main" val="1367530646"/>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174379" y="3200826"/>
            <a:ext cx="10943628" cy="830997"/>
          </a:xfrm>
          <a:prstGeom prst="rect">
            <a:avLst/>
          </a:prstGeom>
        </p:spPr>
        <p:txBody>
          <a:bodyPr wrap="square">
            <a:spAutoFit/>
          </a:bodyPr>
          <a:lstStyle/>
          <a:p>
            <a:pPr algn="ct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知识点七：地址定位技术</a:t>
            </a:r>
            <a:endParaRPr lang="zh-CN" altLang="en-US" sz="4800" b="1" dirty="0"/>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263229" y="1888133"/>
            <a:ext cx="10782769" cy="3024336"/>
            <a:chOff x="1263230" y="2133456"/>
            <a:chExt cx="10332290" cy="1800200"/>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2133456"/>
              <a:ext cx="10332290" cy="1800200"/>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892300" y="2406813"/>
              <a:ext cx="9074150" cy="1027105"/>
            </a:xfrm>
            <a:prstGeom prst="rect">
              <a:avLst/>
            </a:prstGeom>
          </p:spPr>
          <p:txBody>
            <a:bodyPr wrap="square">
              <a:spAutoFit/>
            </a:bodyPr>
            <a:lstStyle/>
            <a:p>
              <a:pPr>
                <a:lnSpc>
                  <a:spcPct val="130000"/>
                </a:lnSpc>
                <a:spcBef>
                  <a:spcPts val="0"/>
                </a:spcBef>
                <a:spcAft>
                  <a:spcPts val="0"/>
                </a:spcAft>
              </a:pPr>
              <a:r>
                <a:rPr lang="zh-CN" altLang="en-US" sz="2800" dirty="0">
                  <a:solidFill>
                    <a:schemeClr val="bg1"/>
                  </a:solidFill>
                  <a:latin typeface="+mn-lt"/>
                  <a:ea typeface="微软雅黑" panose="020B0503020204020204" pitchFamily="34" charset="-122"/>
                  <a:cs typeface="Times New Roman" panose="02020603050405020304" pitchFamily="18" charset="0"/>
                </a:rPr>
                <a:t>根据软件漏洞触发条件的不同，内存给调用函数分配内存的方式不同，</a:t>
              </a:r>
              <a:r>
                <a:rPr lang="en-US" altLang="zh-CN" sz="2800" dirty="0">
                  <a:solidFill>
                    <a:schemeClr val="bg1"/>
                  </a:solidFill>
                  <a:latin typeface="+mn-lt"/>
                  <a:ea typeface="微软雅黑" panose="020B0503020204020204" pitchFamily="34" charset="-122"/>
                  <a:cs typeface="Times New Roman" panose="02020603050405020304" pitchFamily="18" charset="0"/>
                </a:rPr>
                <a:t>shellcode</a:t>
              </a:r>
              <a:r>
                <a:rPr lang="zh-CN" altLang="en-US" sz="2800" dirty="0">
                  <a:solidFill>
                    <a:schemeClr val="bg1"/>
                  </a:solidFill>
                  <a:latin typeface="+mn-lt"/>
                  <a:ea typeface="微软雅黑" panose="020B0503020204020204" pitchFamily="34" charset="-122"/>
                  <a:cs typeface="Times New Roman" panose="02020603050405020304" pitchFamily="18" charset="0"/>
                </a:rPr>
                <a:t>的植入地址也不相同。下面根据</a:t>
              </a:r>
              <a:r>
                <a:rPr lang="en-US" altLang="zh-CN" sz="2800" dirty="0">
                  <a:solidFill>
                    <a:schemeClr val="bg1"/>
                  </a:solidFill>
                  <a:latin typeface="+mn-lt"/>
                  <a:ea typeface="微软雅黑" panose="020B0503020204020204" pitchFamily="34" charset="-122"/>
                  <a:cs typeface="Times New Roman" panose="02020603050405020304" pitchFamily="18" charset="0"/>
                </a:rPr>
                <a:t>shellcode</a:t>
              </a:r>
              <a:r>
                <a:rPr lang="zh-CN" altLang="en-US" sz="2800" dirty="0">
                  <a:solidFill>
                    <a:schemeClr val="bg1"/>
                  </a:solidFill>
                  <a:latin typeface="+mn-lt"/>
                  <a:ea typeface="微软雅黑" panose="020B0503020204020204" pitchFamily="34" charset="-122"/>
                  <a:cs typeface="Times New Roman" panose="02020603050405020304" pitchFamily="18" charset="0"/>
                </a:rPr>
                <a:t>代码不同的定位方式，介绍三种漏洞利用技术。</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3631" y="4138062"/>
            <a:ext cx="2520132" cy="2520132"/>
          </a:xfrm>
          <a:prstGeom prst="rect">
            <a:avLst/>
          </a:prstGeom>
        </p:spPr>
      </p:pic>
    </p:spTree>
    <p:extLst>
      <p:ext uri="{BB962C8B-B14F-4D97-AF65-F5344CB8AC3E}">
        <p14:creationId xmlns:p14="http://schemas.microsoft.com/office/powerpoint/2010/main" val="50748931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4941867" cy="508861"/>
            <a:chOff x="1420106" y="1402730"/>
            <a:chExt cx="4941867"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923658" y="-526724"/>
              <a:ext cx="508859" cy="436777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4262692"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静态</a:t>
              </a: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shellcode</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地址的利用技术</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
        <p:nvSpPr>
          <p:cNvPr id="24" name="矩形: 圆角 23">
            <a:extLst>
              <a:ext uri="{FF2B5EF4-FFF2-40B4-BE49-F238E27FC236}">
                <a16:creationId xmlns:a16="http://schemas.microsoft.com/office/drawing/2014/main" id="{E0D7DF31-F968-4DDC-87DD-6E0B5A43E38B}"/>
              </a:ext>
            </a:extLst>
          </p:cNvPr>
          <p:cNvSpPr/>
          <p:nvPr/>
        </p:nvSpPr>
        <p:spPr>
          <a:xfrm>
            <a:off x="1388815" y="1816125"/>
            <a:ext cx="10153128" cy="165618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如果存在溢出漏洞的程序，是一个操作系统每次启动都要加载的程序，操作系统启动时为其分配的内存地址一般是固定的，则函数调用时分配的栈帧地址也是固定的。</a:t>
            </a:r>
          </a:p>
        </p:txBody>
      </p:sp>
      <p:sp>
        <p:nvSpPr>
          <p:cNvPr id="25" name="矩形 24">
            <a:extLst>
              <a:ext uri="{FF2B5EF4-FFF2-40B4-BE49-F238E27FC236}">
                <a16:creationId xmlns:a16="http://schemas.microsoft.com/office/drawing/2014/main" id="{CBA60E18-AC42-4D93-96EC-31E66D22E5ED}"/>
              </a:ext>
            </a:extLst>
          </p:cNvPr>
          <p:cNvSpPr/>
          <p:nvPr/>
        </p:nvSpPr>
        <p:spPr>
          <a:xfrm>
            <a:off x="1195556" y="4048373"/>
            <a:ext cx="10945216" cy="1754326"/>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这种情况下，溢出后写入栈帧的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shellcode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代码其内存地址也是静态不变的，所以可以直接将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shellcode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代码在栈帧中的静态地址覆盖原有返回地址。在函数返回时，通过新的返回地址指向</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shellcode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代码地址，从而执行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shellcode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a:t>
            </a:r>
          </a:p>
        </p:txBody>
      </p:sp>
    </p:spTree>
    <p:extLst>
      <p:ext uri="{BB962C8B-B14F-4D97-AF65-F5344CB8AC3E}">
        <p14:creationId xmlns:p14="http://schemas.microsoft.com/office/powerpoint/2010/main" val="82817037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20663"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460823" y="2968253"/>
            <a:ext cx="10225136" cy="830997"/>
          </a:xfrm>
          <a:prstGeom prst="rect">
            <a:avLst/>
          </a:prstGeom>
        </p:spPr>
        <p:txBody>
          <a:bodyPr wrap="square">
            <a:spAutoFit/>
          </a:bodyPr>
          <a:lstStyle/>
          <a:p>
            <a:pPr algn="ct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安全防护技术</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E0D7DF31-F968-4DDC-87DD-6E0B5A43E38B}"/>
              </a:ext>
            </a:extLst>
          </p:cNvPr>
          <p:cNvSpPr/>
          <p:nvPr/>
        </p:nvSpPr>
        <p:spPr>
          <a:xfrm>
            <a:off x="1820863" y="1008033"/>
            <a:ext cx="9217024" cy="91261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shellcode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为静态地址时，缓冲区溢出前后内存中栈帧的变化示意图参见下图。</a:t>
            </a:r>
          </a:p>
        </p:txBody>
      </p:sp>
      <p:grpSp>
        <p:nvGrpSpPr>
          <p:cNvPr id="72" name="组合 71">
            <a:extLst>
              <a:ext uri="{FF2B5EF4-FFF2-40B4-BE49-F238E27FC236}">
                <a16:creationId xmlns:a16="http://schemas.microsoft.com/office/drawing/2014/main" id="{A1ABFC04-BDFE-481F-904E-C7F8F61EF91C}"/>
              </a:ext>
            </a:extLst>
          </p:cNvPr>
          <p:cNvGrpSpPr/>
          <p:nvPr/>
        </p:nvGrpSpPr>
        <p:grpSpPr>
          <a:xfrm>
            <a:off x="2925097" y="2121065"/>
            <a:ext cx="6476212" cy="4248419"/>
            <a:chOff x="2925097" y="2281085"/>
            <a:chExt cx="6476212" cy="4248419"/>
          </a:xfrm>
        </p:grpSpPr>
        <p:grpSp>
          <p:nvGrpSpPr>
            <p:cNvPr id="4" name="组合 3">
              <a:extLst>
                <a:ext uri="{FF2B5EF4-FFF2-40B4-BE49-F238E27FC236}">
                  <a16:creationId xmlns:a16="http://schemas.microsoft.com/office/drawing/2014/main" id="{687F34EC-B013-41E8-A17F-F768ACEF4F92}"/>
                </a:ext>
              </a:extLst>
            </p:cNvPr>
            <p:cNvGrpSpPr/>
            <p:nvPr/>
          </p:nvGrpSpPr>
          <p:grpSpPr>
            <a:xfrm>
              <a:off x="3886423" y="2283891"/>
              <a:ext cx="1457102" cy="3600400"/>
              <a:chOff x="3886423" y="2283891"/>
              <a:chExt cx="1457102" cy="3600400"/>
            </a:xfrm>
          </p:grpSpPr>
          <p:sp>
            <p:nvSpPr>
              <p:cNvPr id="3" name="矩形 2">
                <a:extLst>
                  <a:ext uri="{FF2B5EF4-FFF2-40B4-BE49-F238E27FC236}">
                    <a16:creationId xmlns:a16="http://schemas.microsoft.com/office/drawing/2014/main" id="{FF60089C-5344-4C99-B476-939B9B78BA3F}"/>
                  </a:ext>
                </a:extLst>
              </p:cNvPr>
              <p:cNvSpPr/>
              <p:nvPr/>
            </p:nvSpPr>
            <p:spPr>
              <a:xfrm>
                <a:off x="3886423" y="228389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45C0860-0E89-47AC-9416-270F224440ED}"/>
                  </a:ext>
                </a:extLst>
              </p:cNvPr>
              <p:cNvSpPr/>
              <p:nvPr/>
            </p:nvSpPr>
            <p:spPr>
              <a:xfrm>
                <a:off x="3886423" y="264393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5F91264-F3F5-4054-8FB0-CE5226C86E62}"/>
                  </a:ext>
                </a:extLst>
              </p:cNvPr>
              <p:cNvSpPr/>
              <p:nvPr/>
            </p:nvSpPr>
            <p:spPr>
              <a:xfrm>
                <a:off x="3886423" y="300397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C5AC2CE-9D84-4BE0-84A7-D679D08F4AC3}"/>
                  </a:ext>
                </a:extLst>
              </p:cNvPr>
              <p:cNvSpPr/>
              <p:nvPr/>
            </p:nvSpPr>
            <p:spPr>
              <a:xfrm>
                <a:off x="3886423" y="336401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B997121-0B4B-4F04-AFEE-A4C70AA66936}"/>
                  </a:ext>
                </a:extLst>
              </p:cNvPr>
              <p:cNvSpPr/>
              <p:nvPr/>
            </p:nvSpPr>
            <p:spPr>
              <a:xfrm>
                <a:off x="3886423" y="372405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754ACE-E5CA-451C-B81F-37FE9D183951}"/>
                  </a:ext>
                </a:extLst>
              </p:cNvPr>
              <p:cNvSpPr/>
              <p:nvPr/>
            </p:nvSpPr>
            <p:spPr>
              <a:xfrm>
                <a:off x="3886423" y="408409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3DEAEBE-D77C-4627-BEE4-5BCBC3A9F922}"/>
                  </a:ext>
                </a:extLst>
              </p:cNvPr>
              <p:cNvSpPr/>
              <p:nvPr/>
            </p:nvSpPr>
            <p:spPr>
              <a:xfrm>
                <a:off x="3886423" y="444413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FBFF1F1-8BFC-4DC4-9735-0CD1520062C4}"/>
                  </a:ext>
                </a:extLst>
              </p:cNvPr>
              <p:cNvSpPr/>
              <p:nvPr/>
            </p:nvSpPr>
            <p:spPr>
              <a:xfrm>
                <a:off x="3886423" y="480417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BFFBF0D-3D67-4E1F-AC92-3DEA805DC2C5}"/>
                  </a:ext>
                </a:extLst>
              </p:cNvPr>
              <p:cNvSpPr/>
              <p:nvPr/>
            </p:nvSpPr>
            <p:spPr>
              <a:xfrm>
                <a:off x="3886423" y="516421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E5487D5-9C51-4706-B4CC-598D439A0758}"/>
                  </a:ext>
                </a:extLst>
              </p:cNvPr>
              <p:cNvSpPr/>
              <p:nvPr/>
            </p:nvSpPr>
            <p:spPr>
              <a:xfrm>
                <a:off x="3886423" y="552425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874D97DE-E155-4109-ADEC-A1130BE85299}"/>
                </a:ext>
              </a:extLst>
            </p:cNvPr>
            <p:cNvGrpSpPr/>
            <p:nvPr/>
          </p:nvGrpSpPr>
          <p:grpSpPr>
            <a:xfrm>
              <a:off x="6892513" y="2283891"/>
              <a:ext cx="1457102" cy="3600400"/>
              <a:chOff x="6892513" y="2283891"/>
              <a:chExt cx="1457102" cy="3600400"/>
            </a:xfrm>
          </p:grpSpPr>
          <p:sp>
            <p:nvSpPr>
              <p:cNvPr id="20" name="矩形 19">
                <a:extLst>
                  <a:ext uri="{FF2B5EF4-FFF2-40B4-BE49-F238E27FC236}">
                    <a16:creationId xmlns:a16="http://schemas.microsoft.com/office/drawing/2014/main" id="{A6053979-2A41-4C50-B990-A0AD4AE08F34}"/>
                  </a:ext>
                </a:extLst>
              </p:cNvPr>
              <p:cNvSpPr/>
              <p:nvPr/>
            </p:nvSpPr>
            <p:spPr>
              <a:xfrm>
                <a:off x="6892513" y="228389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64649E37-FACF-4C1B-811C-32F447FD3BF8}"/>
                  </a:ext>
                </a:extLst>
              </p:cNvPr>
              <p:cNvSpPr/>
              <p:nvPr/>
            </p:nvSpPr>
            <p:spPr>
              <a:xfrm>
                <a:off x="6892513" y="264393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7776262-2948-48D7-A89E-90313B562BE9}"/>
                  </a:ext>
                </a:extLst>
              </p:cNvPr>
              <p:cNvSpPr/>
              <p:nvPr/>
            </p:nvSpPr>
            <p:spPr>
              <a:xfrm>
                <a:off x="6892513" y="300397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2813B534-47FF-48BC-AC4A-B2CDAE8CBBF5}"/>
                  </a:ext>
                </a:extLst>
              </p:cNvPr>
              <p:cNvSpPr/>
              <p:nvPr/>
            </p:nvSpPr>
            <p:spPr>
              <a:xfrm>
                <a:off x="6892513" y="336401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218F0CA6-6696-4146-94BE-5B546F25683B}"/>
                  </a:ext>
                </a:extLst>
              </p:cNvPr>
              <p:cNvSpPr/>
              <p:nvPr/>
            </p:nvSpPr>
            <p:spPr>
              <a:xfrm>
                <a:off x="6892513" y="372405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D41D7E2-DF8E-4C62-A156-48B0BC91A681}"/>
                  </a:ext>
                </a:extLst>
              </p:cNvPr>
              <p:cNvSpPr/>
              <p:nvPr/>
            </p:nvSpPr>
            <p:spPr>
              <a:xfrm>
                <a:off x="6892513" y="408409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6C7BAFC6-428E-4C54-8744-C92461F75DB1}"/>
                  </a:ext>
                </a:extLst>
              </p:cNvPr>
              <p:cNvSpPr/>
              <p:nvPr/>
            </p:nvSpPr>
            <p:spPr>
              <a:xfrm>
                <a:off x="6892513" y="444413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FDA913B8-87DE-44FB-AA51-E14B6371B09F}"/>
                  </a:ext>
                </a:extLst>
              </p:cNvPr>
              <p:cNvSpPr/>
              <p:nvPr/>
            </p:nvSpPr>
            <p:spPr>
              <a:xfrm>
                <a:off x="6892513" y="480417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26648941-5E55-429A-B88B-197AC48D771A}"/>
                  </a:ext>
                </a:extLst>
              </p:cNvPr>
              <p:cNvSpPr/>
              <p:nvPr/>
            </p:nvSpPr>
            <p:spPr>
              <a:xfrm>
                <a:off x="6892513" y="516421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8A038A84-9BDF-48D9-9328-BC564AB708F3}"/>
                  </a:ext>
                </a:extLst>
              </p:cNvPr>
              <p:cNvSpPr/>
              <p:nvPr/>
            </p:nvSpPr>
            <p:spPr>
              <a:xfrm>
                <a:off x="6892513" y="552425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1A6D9E46-D51E-4031-A18C-4F16A4434C09}"/>
                </a:ext>
              </a:extLst>
            </p:cNvPr>
            <p:cNvSpPr txBox="1"/>
            <p:nvPr/>
          </p:nvSpPr>
          <p:spPr>
            <a:xfrm>
              <a:off x="4401396" y="2281085"/>
              <a:ext cx="184731" cy="307777"/>
            </a:xfrm>
            <a:prstGeom prst="rect">
              <a:avLst/>
            </a:prstGeom>
            <a:noFill/>
          </p:spPr>
          <p:txBody>
            <a:bodyPr wrap="none" rtlCol="0">
              <a:spAutoFit/>
            </a:bodyPr>
            <a:lstStyle/>
            <a:p>
              <a:endParaRPr lang="zh-CN" altLang="en-US" sz="1400" dirty="0"/>
            </a:p>
          </p:txBody>
        </p:sp>
        <p:sp>
          <p:nvSpPr>
            <p:cNvPr id="36" name="文本框 35">
              <a:extLst>
                <a:ext uri="{FF2B5EF4-FFF2-40B4-BE49-F238E27FC236}">
                  <a16:creationId xmlns:a16="http://schemas.microsoft.com/office/drawing/2014/main" id="{1EE8A525-0A2B-496B-8B84-2B5B56281AD6}"/>
                </a:ext>
              </a:extLst>
            </p:cNvPr>
            <p:cNvSpPr txBox="1"/>
            <p:nvPr/>
          </p:nvSpPr>
          <p:spPr>
            <a:xfrm>
              <a:off x="4156893" y="2683735"/>
              <a:ext cx="992579" cy="307777"/>
            </a:xfrm>
            <a:prstGeom prst="rect">
              <a:avLst/>
            </a:prstGeom>
            <a:noFill/>
          </p:spPr>
          <p:txBody>
            <a:bodyPr wrap="none" rtlCol="0">
              <a:spAutoFit/>
            </a:bodyPr>
            <a:lstStyle/>
            <a:p>
              <a:r>
                <a:rPr lang="zh-CN" altLang="en-US" sz="1400" dirty="0">
                  <a:latin typeface="+mn-lt"/>
                  <a:ea typeface="+mn-ea"/>
                </a:rPr>
                <a:t>局部变量</a:t>
              </a:r>
              <a:r>
                <a:rPr lang="en-US" altLang="zh-CN" sz="1400" dirty="0">
                  <a:latin typeface="+mn-lt"/>
                  <a:ea typeface="+mn-ea"/>
                </a:rPr>
                <a:t>n</a:t>
              </a:r>
              <a:endParaRPr lang="zh-CN" altLang="en-US" sz="1400" dirty="0">
                <a:latin typeface="+mn-lt"/>
                <a:ea typeface="+mn-ea"/>
              </a:endParaRPr>
            </a:p>
          </p:txBody>
        </p:sp>
        <p:sp>
          <p:nvSpPr>
            <p:cNvPr id="37" name="文本框 36">
              <a:extLst>
                <a:ext uri="{FF2B5EF4-FFF2-40B4-BE49-F238E27FC236}">
                  <a16:creationId xmlns:a16="http://schemas.microsoft.com/office/drawing/2014/main" id="{699C4A76-EF91-4489-AB32-B43DC948AC85}"/>
                </a:ext>
              </a:extLst>
            </p:cNvPr>
            <p:cNvSpPr txBox="1"/>
            <p:nvPr/>
          </p:nvSpPr>
          <p:spPr>
            <a:xfrm>
              <a:off x="4401396" y="2998257"/>
              <a:ext cx="431528" cy="307777"/>
            </a:xfrm>
            <a:prstGeom prst="rect">
              <a:avLst/>
            </a:prstGeom>
            <a:noFill/>
          </p:spPr>
          <p:txBody>
            <a:bodyPr wrap="none" rtlCol="0">
              <a:spAutoFit/>
            </a:bodyPr>
            <a:lstStyle/>
            <a:p>
              <a:r>
                <a:rPr lang="en-US" altLang="zh-CN" sz="1400" dirty="0"/>
                <a:t>……</a:t>
              </a:r>
              <a:endParaRPr lang="zh-CN" altLang="en-US" sz="1400" dirty="0"/>
            </a:p>
          </p:txBody>
        </p:sp>
        <p:sp>
          <p:nvSpPr>
            <p:cNvPr id="38" name="文本框 37">
              <a:extLst>
                <a:ext uri="{FF2B5EF4-FFF2-40B4-BE49-F238E27FC236}">
                  <a16:creationId xmlns:a16="http://schemas.microsoft.com/office/drawing/2014/main" id="{CC4E8A98-2124-4A7A-9FD3-772A255AF947}"/>
                </a:ext>
              </a:extLst>
            </p:cNvPr>
            <p:cNvSpPr txBox="1"/>
            <p:nvPr/>
          </p:nvSpPr>
          <p:spPr>
            <a:xfrm>
              <a:off x="4151211" y="3406757"/>
              <a:ext cx="992579" cy="307777"/>
            </a:xfrm>
            <a:prstGeom prst="rect">
              <a:avLst/>
            </a:prstGeom>
            <a:noFill/>
          </p:spPr>
          <p:txBody>
            <a:bodyPr wrap="none" rtlCol="0">
              <a:spAutoFit/>
            </a:bodyPr>
            <a:lstStyle/>
            <a:p>
              <a:r>
                <a:rPr lang="zh-CN" altLang="en-US" sz="1400" dirty="0">
                  <a:latin typeface="+mn-lt"/>
                  <a:ea typeface="+mn-ea"/>
                </a:rPr>
                <a:t>局部变量</a:t>
              </a:r>
              <a:r>
                <a:rPr lang="en-US" altLang="zh-CN" sz="1400" dirty="0">
                  <a:latin typeface="+mn-lt"/>
                  <a:ea typeface="+mn-ea"/>
                </a:rPr>
                <a:t>1</a:t>
              </a:r>
              <a:endParaRPr lang="zh-CN" altLang="en-US" sz="1400" dirty="0">
                <a:latin typeface="+mn-lt"/>
                <a:ea typeface="+mn-ea"/>
              </a:endParaRPr>
            </a:p>
          </p:txBody>
        </p:sp>
        <p:sp>
          <p:nvSpPr>
            <p:cNvPr id="39" name="文本框 38">
              <a:extLst>
                <a:ext uri="{FF2B5EF4-FFF2-40B4-BE49-F238E27FC236}">
                  <a16:creationId xmlns:a16="http://schemas.microsoft.com/office/drawing/2014/main" id="{53DD8F61-271D-4E1C-BD52-876938DB90F1}"/>
                </a:ext>
              </a:extLst>
            </p:cNvPr>
            <p:cNvSpPr txBox="1"/>
            <p:nvPr/>
          </p:nvSpPr>
          <p:spPr>
            <a:xfrm>
              <a:off x="3887889" y="3767649"/>
              <a:ext cx="1441420" cy="307777"/>
            </a:xfrm>
            <a:prstGeom prst="rect">
              <a:avLst/>
            </a:prstGeom>
            <a:noFill/>
          </p:spPr>
          <p:txBody>
            <a:bodyPr wrap="none" rtlCol="0">
              <a:spAutoFit/>
            </a:bodyPr>
            <a:lstStyle/>
            <a:p>
              <a:r>
                <a:rPr lang="zh-CN" altLang="en-US" sz="1400" dirty="0">
                  <a:latin typeface="+mn-lt"/>
                  <a:ea typeface="+mn-ea"/>
                </a:rPr>
                <a:t>前一个栈帧指针</a:t>
              </a:r>
            </a:p>
          </p:txBody>
        </p:sp>
        <p:sp>
          <p:nvSpPr>
            <p:cNvPr id="40" name="文本框 39">
              <a:extLst>
                <a:ext uri="{FF2B5EF4-FFF2-40B4-BE49-F238E27FC236}">
                  <a16:creationId xmlns:a16="http://schemas.microsoft.com/office/drawing/2014/main" id="{C7E96D9E-29C1-42CD-8115-603CD8438C57}"/>
                </a:ext>
              </a:extLst>
            </p:cNvPr>
            <p:cNvSpPr txBox="1"/>
            <p:nvPr/>
          </p:nvSpPr>
          <p:spPr>
            <a:xfrm>
              <a:off x="4196094" y="4122577"/>
              <a:ext cx="902811" cy="307777"/>
            </a:xfrm>
            <a:prstGeom prst="rect">
              <a:avLst/>
            </a:prstGeom>
            <a:noFill/>
          </p:spPr>
          <p:txBody>
            <a:bodyPr wrap="none" rtlCol="0">
              <a:spAutoFit/>
            </a:bodyPr>
            <a:lstStyle/>
            <a:p>
              <a:r>
                <a:rPr lang="zh-CN" altLang="en-US" sz="1400" dirty="0">
                  <a:latin typeface="+mn-lt"/>
                  <a:ea typeface="+mn-ea"/>
                </a:rPr>
                <a:t>返回地址</a:t>
              </a:r>
            </a:p>
          </p:txBody>
        </p:sp>
        <p:sp>
          <p:nvSpPr>
            <p:cNvPr id="41" name="文本框 40">
              <a:extLst>
                <a:ext uri="{FF2B5EF4-FFF2-40B4-BE49-F238E27FC236}">
                  <a16:creationId xmlns:a16="http://schemas.microsoft.com/office/drawing/2014/main" id="{D23682CF-10BB-4B6A-B251-159B8FC38E6C}"/>
                </a:ext>
              </a:extLst>
            </p:cNvPr>
            <p:cNvSpPr txBox="1"/>
            <p:nvPr/>
          </p:nvSpPr>
          <p:spPr>
            <a:xfrm>
              <a:off x="4298218" y="4470262"/>
              <a:ext cx="633507" cy="307777"/>
            </a:xfrm>
            <a:prstGeom prst="rect">
              <a:avLst/>
            </a:prstGeom>
            <a:noFill/>
          </p:spPr>
          <p:txBody>
            <a:bodyPr wrap="none" rtlCol="0">
              <a:spAutoFit/>
            </a:bodyPr>
            <a:lstStyle/>
            <a:p>
              <a:r>
                <a:rPr lang="zh-CN" altLang="en-US" sz="1400" dirty="0">
                  <a:latin typeface="+mn-lt"/>
                  <a:ea typeface="+mn-ea"/>
                </a:rPr>
                <a:t>实参</a:t>
              </a:r>
              <a:r>
                <a:rPr lang="en-US" altLang="zh-CN" sz="1400" dirty="0">
                  <a:latin typeface="+mn-lt"/>
                  <a:ea typeface="+mn-ea"/>
                </a:rPr>
                <a:t>1</a:t>
              </a:r>
            </a:p>
          </p:txBody>
        </p:sp>
        <p:sp>
          <p:nvSpPr>
            <p:cNvPr id="43" name="文本框 42">
              <a:extLst>
                <a:ext uri="{FF2B5EF4-FFF2-40B4-BE49-F238E27FC236}">
                  <a16:creationId xmlns:a16="http://schemas.microsoft.com/office/drawing/2014/main" id="{EC121DC3-C2CD-4DA2-A917-698280BD08E9}"/>
                </a:ext>
              </a:extLst>
            </p:cNvPr>
            <p:cNvSpPr txBox="1"/>
            <p:nvPr/>
          </p:nvSpPr>
          <p:spPr>
            <a:xfrm>
              <a:off x="4401396" y="4815813"/>
              <a:ext cx="431528" cy="307777"/>
            </a:xfrm>
            <a:prstGeom prst="rect">
              <a:avLst/>
            </a:prstGeom>
            <a:noFill/>
          </p:spPr>
          <p:txBody>
            <a:bodyPr wrap="none" rtlCol="0">
              <a:spAutoFit/>
            </a:bodyPr>
            <a:lstStyle/>
            <a:p>
              <a:r>
                <a:rPr lang="en-US" altLang="zh-CN" sz="1400" dirty="0"/>
                <a:t>……</a:t>
              </a:r>
              <a:endParaRPr lang="zh-CN" altLang="en-US" sz="1400" dirty="0"/>
            </a:p>
          </p:txBody>
        </p:sp>
        <p:sp>
          <p:nvSpPr>
            <p:cNvPr id="44" name="文本框 43">
              <a:extLst>
                <a:ext uri="{FF2B5EF4-FFF2-40B4-BE49-F238E27FC236}">
                  <a16:creationId xmlns:a16="http://schemas.microsoft.com/office/drawing/2014/main" id="{21065798-041D-4006-8D76-18326EFE049D}"/>
                </a:ext>
              </a:extLst>
            </p:cNvPr>
            <p:cNvSpPr txBox="1"/>
            <p:nvPr/>
          </p:nvSpPr>
          <p:spPr>
            <a:xfrm>
              <a:off x="4330745" y="5177559"/>
              <a:ext cx="633507" cy="307777"/>
            </a:xfrm>
            <a:prstGeom prst="rect">
              <a:avLst/>
            </a:prstGeom>
            <a:noFill/>
          </p:spPr>
          <p:txBody>
            <a:bodyPr wrap="none" rtlCol="0">
              <a:spAutoFit/>
            </a:bodyPr>
            <a:lstStyle/>
            <a:p>
              <a:r>
                <a:rPr lang="zh-CN" altLang="en-US" sz="1400" dirty="0">
                  <a:latin typeface="+mn-lt"/>
                  <a:ea typeface="+mn-ea"/>
                </a:rPr>
                <a:t>实参</a:t>
              </a:r>
              <a:r>
                <a:rPr lang="en-US" altLang="zh-CN" sz="1400" dirty="0">
                  <a:latin typeface="+mn-lt"/>
                  <a:ea typeface="+mn-ea"/>
                </a:rPr>
                <a:t>n</a:t>
              </a:r>
            </a:p>
          </p:txBody>
        </p:sp>
        <p:sp>
          <p:nvSpPr>
            <p:cNvPr id="45" name="文本框 44">
              <a:extLst>
                <a:ext uri="{FF2B5EF4-FFF2-40B4-BE49-F238E27FC236}">
                  <a16:creationId xmlns:a16="http://schemas.microsoft.com/office/drawing/2014/main" id="{9F9CEFCD-7BF0-4444-B9D7-400CCEAAD601}"/>
                </a:ext>
              </a:extLst>
            </p:cNvPr>
            <p:cNvSpPr txBox="1"/>
            <p:nvPr/>
          </p:nvSpPr>
          <p:spPr>
            <a:xfrm>
              <a:off x="7403675" y="5544656"/>
              <a:ext cx="431528" cy="307777"/>
            </a:xfrm>
            <a:prstGeom prst="rect">
              <a:avLst/>
            </a:prstGeom>
            <a:noFill/>
          </p:spPr>
          <p:txBody>
            <a:bodyPr wrap="square" rtlCol="0">
              <a:spAutoFit/>
            </a:bodyPr>
            <a:lstStyle/>
            <a:p>
              <a:r>
                <a:rPr lang="en-US" altLang="zh-CN" sz="1400" dirty="0"/>
                <a:t>……</a:t>
              </a:r>
              <a:endParaRPr lang="zh-CN" altLang="en-US" sz="1400" dirty="0"/>
            </a:p>
          </p:txBody>
        </p:sp>
        <p:sp>
          <p:nvSpPr>
            <p:cNvPr id="46" name="文本框 45">
              <a:extLst>
                <a:ext uri="{FF2B5EF4-FFF2-40B4-BE49-F238E27FC236}">
                  <a16:creationId xmlns:a16="http://schemas.microsoft.com/office/drawing/2014/main" id="{EB3F6696-B350-4AFC-8B27-18BAFA29D864}"/>
                </a:ext>
              </a:extLst>
            </p:cNvPr>
            <p:cNvSpPr txBox="1"/>
            <p:nvPr/>
          </p:nvSpPr>
          <p:spPr>
            <a:xfrm>
              <a:off x="7302687" y="5198334"/>
              <a:ext cx="633507" cy="307777"/>
            </a:xfrm>
            <a:prstGeom prst="rect">
              <a:avLst/>
            </a:prstGeom>
            <a:noFill/>
          </p:spPr>
          <p:txBody>
            <a:bodyPr wrap="square" rtlCol="0">
              <a:spAutoFit/>
            </a:bodyPr>
            <a:lstStyle/>
            <a:p>
              <a:r>
                <a:rPr lang="zh-CN" altLang="en-US" sz="1400" dirty="0">
                  <a:latin typeface="+mn-lt"/>
                  <a:ea typeface="+mn-ea"/>
                </a:rPr>
                <a:t>实参</a:t>
              </a:r>
              <a:r>
                <a:rPr lang="en-US" altLang="zh-CN" sz="1400" dirty="0">
                  <a:latin typeface="+mn-lt"/>
                  <a:ea typeface="+mn-ea"/>
                </a:rPr>
                <a:t>n</a:t>
              </a:r>
              <a:endParaRPr lang="zh-CN" altLang="en-US" sz="1400" dirty="0">
                <a:latin typeface="+mn-lt"/>
                <a:ea typeface="+mn-ea"/>
              </a:endParaRPr>
            </a:p>
          </p:txBody>
        </p:sp>
        <p:sp>
          <p:nvSpPr>
            <p:cNvPr id="47" name="文本框 46">
              <a:extLst>
                <a:ext uri="{FF2B5EF4-FFF2-40B4-BE49-F238E27FC236}">
                  <a16:creationId xmlns:a16="http://schemas.microsoft.com/office/drawing/2014/main" id="{DF1E8F74-0629-4FCA-A1A4-91BD493CE846}"/>
                </a:ext>
              </a:extLst>
            </p:cNvPr>
            <p:cNvSpPr txBox="1"/>
            <p:nvPr/>
          </p:nvSpPr>
          <p:spPr>
            <a:xfrm>
              <a:off x="7403676" y="4790221"/>
              <a:ext cx="431528" cy="307777"/>
            </a:xfrm>
            <a:prstGeom prst="rect">
              <a:avLst/>
            </a:prstGeom>
            <a:noFill/>
          </p:spPr>
          <p:txBody>
            <a:bodyPr wrap="square" rtlCol="0">
              <a:spAutoFit/>
            </a:bodyPr>
            <a:lstStyle/>
            <a:p>
              <a:r>
                <a:rPr lang="en-US" altLang="zh-CN" sz="1400" dirty="0"/>
                <a:t>……</a:t>
              </a:r>
              <a:endParaRPr lang="zh-CN" altLang="en-US" sz="1400" dirty="0"/>
            </a:p>
          </p:txBody>
        </p:sp>
        <p:sp>
          <p:nvSpPr>
            <p:cNvPr id="48" name="文本框 47">
              <a:extLst>
                <a:ext uri="{FF2B5EF4-FFF2-40B4-BE49-F238E27FC236}">
                  <a16:creationId xmlns:a16="http://schemas.microsoft.com/office/drawing/2014/main" id="{4308DD89-97C7-488C-9124-258F4DF9B60D}"/>
                </a:ext>
              </a:extLst>
            </p:cNvPr>
            <p:cNvSpPr txBox="1"/>
            <p:nvPr/>
          </p:nvSpPr>
          <p:spPr>
            <a:xfrm>
              <a:off x="7302687" y="4486191"/>
              <a:ext cx="633507" cy="307777"/>
            </a:xfrm>
            <a:prstGeom prst="rect">
              <a:avLst/>
            </a:prstGeom>
            <a:noFill/>
          </p:spPr>
          <p:txBody>
            <a:bodyPr wrap="square" rtlCol="0">
              <a:spAutoFit/>
            </a:bodyPr>
            <a:lstStyle/>
            <a:p>
              <a:r>
                <a:rPr lang="zh-CN" altLang="en-US" sz="1400" dirty="0">
                  <a:latin typeface="+mn-lt"/>
                  <a:ea typeface="+mn-ea"/>
                </a:rPr>
                <a:t>实参</a:t>
              </a:r>
              <a:r>
                <a:rPr lang="en-US" altLang="zh-CN" sz="1400" dirty="0">
                  <a:latin typeface="+mn-lt"/>
                  <a:ea typeface="+mn-ea"/>
                </a:rPr>
                <a:t>1</a:t>
              </a:r>
              <a:endParaRPr lang="zh-CN" altLang="en-US" sz="1400" dirty="0">
                <a:latin typeface="+mn-lt"/>
                <a:ea typeface="+mn-ea"/>
              </a:endParaRPr>
            </a:p>
          </p:txBody>
        </p:sp>
        <p:sp>
          <p:nvSpPr>
            <p:cNvPr id="49" name="文本框 48">
              <a:extLst>
                <a:ext uri="{FF2B5EF4-FFF2-40B4-BE49-F238E27FC236}">
                  <a16:creationId xmlns:a16="http://schemas.microsoft.com/office/drawing/2014/main" id="{27604F7A-DD2B-4141-A33E-F7B22B5A3BDC}"/>
                </a:ext>
              </a:extLst>
            </p:cNvPr>
            <p:cNvSpPr txBox="1"/>
            <p:nvPr/>
          </p:nvSpPr>
          <p:spPr>
            <a:xfrm>
              <a:off x="6824511" y="4102231"/>
              <a:ext cx="1620333" cy="307777"/>
            </a:xfrm>
            <a:prstGeom prst="rect">
              <a:avLst/>
            </a:prstGeom>
            <a:noFill/>
          </p:spPr>
          <p:txBody>
            <a:bodyPr wrap="square" rtlCol="0">
              <a:spAutoFit/>
            </a:bodyPr>
            <a:lstStyle/>
            <a:p>
              <a:r>
                <a:rPr lang="zh-CN" altLang="en-US" sz="1400" dirty="0">
                  <a:latin typeface="+mn-lt"/>
                  <a:ea typeface="+mn-ea"/>
                </a:rPr>
                <a:t>覆盖后的返回地址</a:t>
              </a:r>
            </a:p>
          </p:txBody>
        </p:sp>
        <p:sp>
          <p:nvSpPr>
            <p:cNvPr id="50" name="文本框 49">
              <a:extLst>
                <a:ext uri="{FF2B5EF4-FFF2-40B4-BE49-F238E27FC236}">
                  <a16:creationId xmlns:a16="http://schemas.microsoft.com/office/drawing/2014/main" id="{11678245-F688-4CBD-8B54-A2480FE99E14}"/>
                </a:ext>
              </a:extLst>
            </p:cNvPr>
            <p:cNvSpPr txBox="1"/>
            <p:nvPr/>
          </p:nvSpPr>
          <p:spPr>
            <a:xfrm>
              <a:off x="7178713" y="2694439"/>
              <a:ext cx="894547" cy="307777"/>
            </a:xfrm>
            <a:prstGeom prst="rect">
              <a:avLst/>
            </a:prstGeom>
            <a:noFill/>
          </p:spPr>
          <p:txBody>
            <a:bodyPr wrap="square" rtlCol="0">
              <a:spAutoFit/>
            </a:bodyPr>
            <a:lstStyle/>
            <a:p>
              <a:r>
                <a:rPr lang="en-US" altLang="zh-CN" sz="1400" dirty="0">
                  <a:latin typeface="+mn-lt"/>
                  <a:ea typeface="+mn-ea"/>
                </a:rPr>
                <a:t>Shellcode</a:t>
              </a:r>
              <a:endParaRPr lang="zh-CN" altLang="en-US" sz="1400" dirty="0">
                <a:latin typeface="+mn-lt"/>
                <a:ea typeface="+mn-ea"/>
              </a:endParaRPr>
            </a:p>
          </p:txBody>
        </p:sp>
        <p:sp>
          <p:nvSpPr>
            <p:cNvPr id="51" name="文本框 50">
              <a:extLst>
                <a:ext uri="{FF2B5EF4-FFF2-40B4-BE49-F238E27FC236}">
                  <a16:creationId xmlns:a16="http://schemas.microsoft.com/office/drawing/2014/main" id="{6DC1E6DE-63D2-4FD0-B466-5A67B159B617}"/>
                </a:ext>
              </a:extLst>
            </p:cNvPr>
            <p:cNvSpPr txBox="1"/>
            <p:nvPr/>
          </p:nvSpPr>
          <p:spPr>
            <a:xfrm>
              <a:off x="7178713" y="3043008"/>
              <a:ext cx="894547" cy="307777"/>
            </a:xfrm>
            <a:prstGeom prst="rect">
              <a:avLst/>
            </a:prstGeom>
            <a:noFill/>
          </p:spPr>
          <p:txBody>
            <a:bodyPr wrap="square" rtlCol="0">
              <a:spAutoFit/>
            </a:bodyPr>
            <a:lstStyle/>
            <a:p>
              <a:r>
                <a:rPr lang="en-US" altLang="zh-CN" sz="1400" dirty="0">
                  <a:latin typeface="+mn-lt"/>
                  <a:ea typeface="+mn-ea"/>
                </a:rPr>
                <a:t>Shellcode</a:t>
              </a:r>
              <a:endParaRPr lang="zh-CN" altLang="en-US" sz="1400" dirty="0">
                <a:latin typeface="+mn-lt"/>
                <a:ea typeface="+mn-ea"/>
              </a:endParaRPr>
            </a:p>
          </p:txBody>
        </p:sp>
        <p:sp>
          <p:nvSpPr>
            <p:cNvPr id="52" name="文本框 51">
              <a:extLst>
                <a:ext uri="{FF2B5EF4-FFF2-40B4-BE49-F238E27FC236}">
                  <a16:creationId xmlns:a16="http://schemas.microsoft.com/office/drawing/2014/main" id="{65F22697-7375-4F68-8BAA-55673189D9F9}"/>
                </a:ext>
              </a:extLst>
            </p:cNvPr>
            <p:cNvSpPr txBox="1"/>
            <p:nvPr/>
          </p:nvSpPr>
          <p:spPr>
            <a:xfrm>
              <a:off x="7178713" y="3421330"/>
              <a:ext cx="894547" cy="307777"/>
            </a:xfrm>
            <a:prstGeom prst="rect">
              <a:avLst/>
            </a:prstGeom>
            <a:noFill/>
          </p:spPr>
          <p:txBody>
            <a:bodyPr wrap="square" rtlCol="0">
              <a:spAutoFit/>
            </a:bodyPr>
            <a:lstStyle/>
            <a:p>
              <a:r>
                <a:rPr lang="en-US" altLang="zh-CN" sz="1400" dirty="0">
                  <a:latin typeface="+mn-lt"/>
                  <a:ea typeface="+mn-ea"/>
                </a:rPr>
                <a:t>Shellcode</a:t>
              </a:r>
              <a:endParaRPr lang="zh-CN" altLang="en-US" sz="1400" dirty="0">
                <a:latin typeface="+mn-lt"/>
                <a:ea typeface="+mn-ea"/>
              </a:endParaRPr>
            </a:p>
          </p:txBody>
        </p:sp>
        <p:sp>
          <p:nvSpPr>
            <p:cNvPr id="53" name="文本框 52">
              <a:extLst>
                <a:ext uri="{FF2B5EF4-FFF2-40B4-BE49-F238E27FC236}">
                  <a16:creationId xmlns:a16="http://schemas.microsoft.com/office/drawing/2014/main" id="{5D361862-9703-4C0D-8937-1786E8B24636}"/>
                </a:ext>
              </a:extLst>
            </p:cNvPr>
            <p:cNvSpPr txBox="1"/>
            <p:nvPr/>
          </p:nvSpPr>
          <p:spPr>
            <a:xfrm>
              <a:off x="7178713" y="3764446"/>
              <a:ext cx="894547" cy="307777"/>
            </a:xfrm>
            <a:prstGeom prst="rect">
              <a:avLst/>
            </a:prstGeom>
            <a:noFill/>
          </p:spPr>
          <p:txBody>
            <a:bodyPr wrap="square" rtlCol="0">
              <a:spAutoFit/>
            </a:bodyPr>
            <a:lstStyle/>
            <a:p>
              <a:r>
                <a:rPr lang="en-US" altLang="zh-CN" sz="1400" dirty="0">
                  <a:latin typeface="+mn-lt"/>
                  <a:ea typeface="+mn-ea"/>
                </a:rPr>
                <a:t>Shellcode</a:t>
              </a:r>
              <a:endParaRPr lang="zh-CN" altLang="en-US" sz="1400" dirty="0">
                <a:latin typeface="+mn-lt"/>
                <a:ea typeface="+mn-ea"/>
              </a:endParaRPr>
            </a:p>
          </p:txBody>
        </p:sp>
        <p:cxnSp>
          <p:nvCxnSpPr>
            <p:cNvPr id="10" name="直接箭头连接符 9">
              <a:extLst>
                <a:ext uri="{FF2B5EF4-FFF2-40B4-BE49-F238E27FC236}">
                  <a16:creationId xmlns:a16="http://schemas.microsoft.com/office/drawing/2014/main" id="{F83ABE32-05F8-4B46-A2AD-DC027F746AD0}"/>
                </a:ext>
              </a:extLst>
            </p:cNvPr>
            <p:cNvCxnSpPr/>
            <p:nvPr/>
          </p:nvCxnSpPr>
          <p:spPr>
            <a:xfrm>
              <a:off x="3451859" y="2501737"/>
              <a:ext cx="41932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C05D66F2-C13B-4813-98F3-0135492A9C12}"/>
                </a:ext>
              </a:extLst>
            </p:cNvPr>
            <p:cNvCxnSpPr/>
            <p:nvPr/>
          </p:nvCxnSpPr>
          <p:spPr>
            <a:xfrm>
              <a:off x="3451859" y="3912893"/>
              <a:ext cx="41932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BECC026A-0B13-42D0-9020-15578A0CEF46}"/>
                </a:ext>
              </a:extLst>
            </p:cNvPr>
            <p:cNvCxnSpPr/>
            <p:nvPr/>
          </p:nvCxnSpPr>
          <p:spPr>
            <a:xfrm>
              <a:off x="6473190" y="3912893"/>
              <a:ext cx="41932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D7469AC0-C2D9-4C0E-87F0-9ED871A52577}"/>
                </a:ext>
              </a:extLst>
            </p:cNvPr>
            <p:cNvCxnSpPr/>
            <p:nvPr/>
          </p:nvCxnSpPr>
          <p:spPr>
            <a:xfrm>
              <a:off x="6473190" y="2504285"/>
              <a:ext cx="41932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任意多边形: 形状 56">
              <a:extLst>
                <a:ext uri="{FF2B5EF4-FFF2-40B4-BE49-F238E27FC236}">
                  <a16:creationId xmlns:a16="http://schemas.microsoft.com/office/drawing/2014/main" id="{81287489-FE50-468F-B379-D09273B9CE68}"/>
                </a:ext>
              </a:extLst>
            </p:cNvPr>
            <p:cNvSpPr/>
            <p:nvPr/>
          </p:nvSpPr>
          <p:spPr>
            <a:xfrm flipV="1">
              <a:off x="8366760" y="2818882"/>
              <a:ext cx="533400" cy="1469792"/>
            </a:xfrm>
            <a:custGeom>
              <a:avLst/>
              <a:gdLst>
                <a:gd name="connsiteX0" fmla="*/ 0 w 533400"/>
                <a:gd name="connsiteY0" fmla="*/ 0 h 1463040"/>
                <a:gd name="connsiteX1" fmla="*/ 533400 w 533400"/>
                <a:gd name="connsiteY1" fmla="*/ 0 h 1463040"/>
                <a:gd name="connsiteX2" fmla="*/ 533400 w 533400"/>
                <a:gd name="connsiteY2" fmla="*/ 1463040 h 1463040"/>
                <a:gd name="connsiteX3" fmla="*/ 0 w 533400"/>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533400" h="1463040">
                  <a:moveTo>
                    <a:pt x="0" y="0"/>
                  </a:moveTo>
                  <a:lnTo>
                    <a:pt x="533400" y="0"/>
                  </a:lnTo>
                  <a:lnTo>
                    <a:pt x="533400" y="1463040"/>
                  </a:lnTo>
                  <a:lnTo>
                    <a:pt x="0" y="1463040"/>
                  </a:ln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21E159EA-5311-4543-A4A5-5D06BF103679}"/>
                </a:ext>
              </a:extLst>
            </p:cNvPr>
            <p:cNvSpPr txBox="1"/>
            <p:nvPr/>
          </p:nvSpPr>
          <p:spPr>
            <a:xfrm>
              <a:off x="2925097" y="2302193"/>
              <a:ext cx="492443" cy="369332"/>
            </a:xfrm>
            <a:prstGeom prst="rect">
              <a:avLst/>
            </a:prstGeom>
            <a:noFill/>
          </p:spPr>
          <p:txBody>
            <a:bodyPr wrap="none" rtlCol="0">
              <a:spAutoFit/>
            </a:bodyPr>
            <a:lstStyle/>
            <a:p>
              <a:r>
                <a:rPr lang="en-US" altLang="zh-CN" dirty="0" err="1">
                  <a:latin typeface="+mn-lt"/>
                </a:rPr>
                <a:t>esp</a:t>
              </a:r>
              <a:endParaRPr lang="zh-CN" altLang="en-US" dirty="0">
                <a:latin typeface="+mn-lt"/>
              </a:endParaRPr>
            </a:p>
          </p:txBody>
        </p:sp>
        <p:sp>
          <p:nvSpPr>
            <p:cNvPr id="59" name="文本框 58">
              <a:extLst>
                <a:ext uri="{FF2B5EF4-FFF2-40B4-BE49-F238E27FC236}">
                  <a16:creationId xmlns:a16="http://schemas.microsoft.com/office/drawing/2014/main" id="{645EB242-E5CF-49F6-813C-8E610391DB19}"/>
                </a:ext>
              </a:extLst>
            </p:cNvPr>
            <p:cNvSpPr txBox="1"/>
            <p:nvPr/>
          </p:nvSpPr>
          <p:spPr>
            <a:xfrm>
              <a:off x="2925097" y="3710234"/>
              <a:ext cx="518091" cy="369332"/>
            </a:xfrm>
            <a:prstGeom prst="rect">
              <a:avLst/>
            </a:prstGeom>
            <a:noFill/>
          </p:spPr>
          <p:txBody>
            <a:bodyPr wrap="none" rtlCol="0">
              <a:spAutoFit/>
            </a:bodyPr>
            <a:lstStyle/>
            <a:p>
              <a:r>
                <a:rPr lang="en-US" altLang="zh-CN" dirty="0" err="1">
                  <a:latin typeface="+mn-lt"/>
                </a:rPr>
                <a:t>ebp</a:t>
              </a:r>
              <a:endParaRPr lang="zh-CN" altLang="en-US" dirty="0">
                <a:latin typeface="+mn-lt"/>
              </a:endParaRPr>
            </a:p>
          </p:txBody>
        </p:sp>
        <p:sp>
          <p:nvSpPr>
            <p:cNvPr id="63" name="文本框 62">
              <a:extLst>
                <a:ext uri="{FF2B5EF4-FFF2-40B4-BE49-F238E27FC236}">
                  <a16:creationId xmlns:a16="http://schemas.microsoft.com/office/drawing/2014/main" id="{D6F4AF51-E4B3-4DB5-B49F-491E750E2C4A}"/>
                </a:ext>
              </a:extLst>
            </p:cNvPr>
            <p:cNvSpPr txBox="1"/>
            <p:nvPr/>
          </p:nvSpPr>
          <p:spPr>
            <a:xfrm>
              <a:off x="5931363" y="3713349"/>
              <a:ext cx="518091" cy="369332"/>
            </a:xfrm>
            <a:prstGeom prst="rect">
              <a:avLst/>
            </a:prstGeom>
            <a:noFill/>
          </p:spPr>
          <p:txBody>
            <a:bodyPr wrap="none" rtlCol="0">
              <a:spAutoFit/>
            </a:bodyPr>
            <a:lstStyle/>
            <a:p>
              <a:r>
                <a:rPr lang="en-US" altLang="zh-CN" dirty="0" err="1">
                  <a:latin typeface="+mn-lt"/>
                </a:rPr>
                <a:t>ebp</a:t>
              </a:r>
              <a:endParaRPr lang="zh-CN" altLang="en-US" dirty="0">
                <a:latin typeface="+mn-lt"/>
              </a:endParaRPr>
            </a:p>
          </p:txBody>
        </p:sp>
        <p:sp>
          <p:nvSpPr>
            <p:cNvPr id="64" name="文本框 63">
              <a:extLst>
                <a:ext uri="{FF2B5EF4-FFF2-40B4-BE49-F238E27FC236}">
                  <a16:creationId xmlns:a16="http://schemas.microsoft.com/office/drawing/2014/main" id="{1AA6E0A9-639B-423D-8970-D1609614679C}"/>
                </a:ext>
              </a:extLst>
            </p:cNvPr>
            <p:cNvSpPr txBox="1"/>
            <p:nvPr/>
          </p:nvSpPr>
          <p:spPr>
            <a:xfrm>
              <a:off x="5931363" y="2301626"/>
              <a:ext cx="492443" cy="369332"/>
            </a:xfrm>
            <a:prstGeom prst="rect">
              <a:avLst/>
            </a:prstGeom>
            <a:noFill/>
          </p:spPr>
          <p:txBody>
            <a:bodyPr wrap="none" rtlCol="0">
              <a:spAutoFit/>
            </a:bodyPr>
            <a:lstStyle/>
            <a:p>
              <a:r>
                <a:rPr lang="en-US" altLang="zh-CN" dirty="0" err="1">
                  <a:latin typeface="+mn-lt"/>
                </a:rPr>
                <a:t>esp</a:t>
              </a:r>
              <a:endParaRPr lang="zh-CN" altLang="en-US" dirty="0">
                <a:latin typeface="+mn-lt"/>
              </a:endParaRPr>
            </a:p>
          </p:txBody>
        </p:sp>
        <p:sp>
          <p:nvSpPr>
            <p:cNvPr id="65" name="文本框 64">
              <a:extLst>
                <a:ext uri="{FF2B5EF4-FFF2-40B4-BE49-F238E27FC236}">
                  <a16:creationId xmlns:a16="http://schemas.microsoft.com/office/drawing/2014/main" id="{17CABF9F-B973-4680-BE0A-0C2064B7C9FD}"/>
                </a:ext>
              </a:extLst>
            </p:cNvPr>
            <p:cNvSpPr txBox="1"/>
            <p:nvPr/>
          </p:nvSpPr>
          <p:spPr>
            <a:xfrm>
              <a:off x="8985811" y="2454619"/>
              <a:ext cx="415498" cy="369332"/>
            </a:xfrm>
            <a:prstGeom prst="rect">
              <a:avLst/>
            </a:prstGeom>
            <a:noFill/>
          </p:spPr>
          <p:txBody>
            <a:bodyPr wrap="none" rtlCol="0">
              <a:spAutoFit/>
            </a:bodyPr>
            <a:lstStyle/>
            <a:p>
              <a:r>
                <a:rPr lang="zh-CN" altLang="en-US" dirty="0"/>
                <a:t>低</a:t>
              </a:r>
            </a:p>
          </p:txBody>
        </p:sp>
        <p:sp>
          <p:nvSpPr>
            <p:cNvPr id="66" name="文本框 65">
              <a:extLst>
                <a:ext uri="{FF2B5EF4-FFF2-40B4-BE49-F238E27FC236}">
                  <a16:creationId xmlns:a16="http://schemas.microsoft.com/office/drawing/2014/main" id="{105482BE-EB2B-4190-9945-AB1EB9645F93}"/>
                </a:ext>
              </a:extLst>
            </p:cNvPr>
            <p:cNvSpPr txBox="1"/>
            <p:nvPr/>
          </p:nvSpPr>
          <p:spPr>
            <a:xfrm>
              <a:off x="8985811" y="5935901"/>
              <a:ext cx="415498" cy="369332"/>
            </a:xfrm>
            <a:prstGeom prst="rect">
              <a:avLst/>
            </a:prstGeom>
            <a:noFill/>
          </p:spPr>
          <p:txBody>
            <a:bodyPr wrap="none" rtlCol="0">
              <a:spAutoFit/>
            </a:bodyPr>
            <a:lstStyle/>
            <a:p>
              <a:r>
                <a:rPr lang="zh-CN" altLang="en-US" dirty="0"/>
                <a:t>高</a:t>
              </a:r>
            </a:p>
          </p:txBody>
        </p:sp>
        <p:cxnSp>
          <p:nvCxnSpPr>
            <p:cNvPr id="68" name="直接箭头连接符 67">
              <a:extLst>
                <a:ext uri="{FF2B5EF4-FFF2-40B4-BE49-F238E27FC236}">
                  <a16:creationId xmlns:a16="http://schemas.microsoft.com/office/drawing/2014/main" id="{8843B19E-DE99-402D-B210-270CF2C2CF61}"/>
                </a:ext>
              </a:extLst>
            </p:cNvPr>
            <p:cNvCxnSpPr>
              <a:cxnSpLocks/>
            </p:cNvCxnSpPr>
            <p:nvPr/>
          </p:nvCxnSpPr>
          <p:spPr>
            <a:xfrm>
              <a:off x="9193560" y="2785772"/>
              <a:ext cx="0" cy="31501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CAD7482F-77E6-4F9E-876A-F115C178DECB}"/>
                </a:ext>
              </a:extLst>
            </p:cNvPr>
            <p:cNvSpPr txBox="1"/>
            <p:nvPr/>
          </p:nvSpPr>
          <p:spPr>
            <a:xfrm>
              <a:off x="4176391" y="6160172"/>
              <a:ext cx="877163" cy="369332"/>
            </a:xfrm>
            <a:prstGeom prst="rect">
              <a:avLst/>
            </a:prstGeom>
            <a:noFill/>
          </p:spPr>
          <p:txBody>
            <a:bodyPr wrap="none" rtlCol="0">
              <a:spAutoFit/>
            </a:bodyPr>
            <a:lstStyle/>
            <a:p>
              <a:r>
                <a:rPr lang="zh-CN" altLang="en-US" dirty="0">
                  <a:latin typeface="+mn-ea"/>
                  <a:ea typeface="+mn-ea"/>
                </a:rPr>
                <a:t>溢出前</a:t>
              </a:r>
            </a:p>
          </p:txBody>
        </p:sp>
        <p:sp>
          <p:nvSpPr>
            <p:cNvPr id="71" name="文本框 70">
              <a:extLst>
                <a:ext uri="{FF2B5EF4-FFF2-40B4-BE49-F238E27FC236}">
                  <a16:creationId xmlns:a16="http://schemas.microsoft.com/office/drawing/2014/main" id="{16AF7956-D2EB-4A9B-9E33-14703E9EA318}"/>
                </a:ext>
              </a:extLst>
            </p:cNvPr>
            <p:cNvSpPr txBox="1"/>
            <p:nvPr/>
          </p:nvSpPr>
          <p:spPr>
            <a:xfrm>
              <a:off x="7196097" y="6160172"/>
              <a:ext cx="877163" cy="369332"/>
            </a:xfrm>
            <a:prstGeom prst="rect">
              <a:avLst/>
            </a:prstGeom>
            <a:noFill/>
          </p:spPr>
          <p:txBody>
            <a:bodyPr wrap="none" rtlCol="0">
              <a:spAutoFit/>
            </a:bodyPr>
            <a:lstStyle/>
            <a:p>
              <a:r>
                <a:rPr lang="zh-CN" altLang="en-US" dirty="0">
                  <a:latin typeface="+mn-ea"/>
                  <a:ea typeface="+mn-ea"/>
                </a:rPr>
                <a:t>溢出后</a:t>
              </a:r>
            </a:p>
          </p:txBody>
        </p:sp>
        <p:sp>
          <p:nvSpPr>
            <p:cNvPr id="60" name="文本框 59">
              <a:extLst>
                <a:ext uri="{FF2B5EF4-FFF2-40B4-BE49-F238E27FC236}">
                  <a16:creationId xmlns:a16="http://schemas.microsoft.com/office/drawing/2014/main" id="{699C4A76-EF91-4489-AB32-B43DC948AC85}"/>
                </a:ext>
              </a:extLst>
            </p:cNvPr>
            <p:cNvSpPr txBox="1"/>
            <p:nvPr/>
          </p:nvSpPr>
          <p:spPr>
            <a:xfrm>
              <a:off x="4428612" y="5507464"/>
              <a:ext cx="431528" cy="307777"/>
            </a:xfrm>
            <a:prstGeom prst="rect">
              <a:avLst/>
            </a:prstGeom>
            <a:noFill/>
          </p:spPr>
          <p:txBody>
            <a:bodyPr wrap="none" rtlCol="0">
              <a:spAutoFit/>
            </a:bodyPr>
            <a:lstStyle/>
            <a:p>
              <a:r>
                <a:rPr lang="en-US" altLang="zh-CN" sz="1400" dirty="0"/>
                <a:t>……</a:t>
              </a:r>
              <a:endParaRPr lang="zh-CN" altLang="en-US" sz="1400" dirty="0"/>
            </a:p>
          </p:txBody>
        </p:sp>
      </p:grpSp>
    </p:spTree>
    <p:extLst>
      <p:ext uri="{BB962C8B-B14F-4D97-AF65-F5344CB8AC3E}">
        <p14:creationId xmlns:p14="http://schemas.microsoft.com/office/powerpoint/2010/main" val="144681986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up)">
                                      <p:cBhvr>
                                        <p:cTn id="1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5832648" cy="508861"/>
            <a:chOff x="1420106" y="1402730"/>
            <a:chExt cx="5832648"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4369048" y="-972114"/>
              <a:ext cx="508859" cy="525855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31098" y="1402731"/>
              <a:ext cx="519879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mn-lt"/>
                  <a:ea typeface="微软雅黑" pitchFamily="34" charset="-122"/>
                  <a:cs typeface="Times New Roman" panose="02020603050405020304" pitchFamily="18" charset="0"/>
                  <a:sym typeface="+mn-lt"/>
                </a:rPr>
                <a:t>基于跳板指令的地址定位技术</a:t>
              </a:r>
              <a:endParaRPr kumimoji="0" lang="en-US" altLang="zh-CN" sz="2400" b="1" i="0" u="none" strike="noStrike" kern="0" cap="none" spc="0" normalizeH="0" baseline="0" noProof="0" dirty="0">
                <a:ln>
                  <a:noFill/>
                </a:ln>
                <a:solidFill>
                  <a:prstClr val="white"/>
                </a:solidFill>
                <a:effectLst/>
                <a:uLnTx/>
                <a:uFillTx/>
                <a:latin typeface="+mn-lt"/>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sp>
        <p:nvSpPr>
          <p:cNvPr id="24" name="矩形: 圆角 23">
            <a:extLst>
              <a:ext uri="{FF2B5EF4-FFF2-40B4-BE49-F238E27FC236}">
                <a16:creationId xmlns:a16="http://schemas.microsoft.com/office/drawing/2014/main" id="{E0D7DF31-F968-4DDC-87DD-6E0B5A43E38B}"/>
              </a:ext>
            </a:extLst>
          </p:cNvPr>
          <p:cNvSpPr/>
          <p:nvPr/>
        </p:nvSpPr>
        <p:spPr>
          <a:xfrm>
            <a:off x="1028775" y="1816125"/>
            <a:ext cx="10585176" cy="29523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lumMod val="75000"/>
                    <a:lumOff val="25000"/>
                  </a:schemeClr>
                </a:solidFill>
                <a:ea typeface="微软雅黑" panose="020B0503020204020204" pitchFamily="34" charset="-122"/>
              </a:rPr>
              <a:t>有些软件的漏洞存在于某些动态链接库中，它们在进程运行时被</a:t>
            </a:r>
            <a:r>
              <a:rPr lang="zh-CN" altLang="en-US" sz="2400" b="1" dirty="0">
                <a:solidFill>
                  <a:schemeClr val="tx1">
                    <a:lumMod val="75000"/>
                    <a:lumOff val="25000"/>
                  </a:schemeClr>
                </a:solidFill>
                <a:ea typeface="微软雅黑" panose="020B0503020204020204" pitchFamily="34" charset="-122"/>
              </a:rPr>
              <a:t>动态加载</a:t>
            </a:r>
            <a:r>
              <a:rPr lang="zh-CN" altLang="en-US" sz="2400" dirty="0">
                <a:solidFill>
                  <a:schemeClr val="tx1">
                    <a:lumMod val="75000"/>
                    <a:lumOff val="25000"/>
                  </a:schemeClr>
                </a:solidFill>
                <a:ea typeface="微软雅黑" panose="020B0503020204020204" pitchFamily="34" charset="-122"/>
              </a:rPr>
              <a:t>，因而在下一次被重新装载到内存中时，其</a:t>
            </a:r>
            <a:r>
              <a:rPr lang="zh-CN" altLang="en-US" sz="2400" b="1" dirty="0">
                <a:solidFill>
                  <a:schemeClr val="tx1">
                    <a:lumMod val="75000"/>
                    <a:lumOff val="25000"/>
                  </a:schemeClr>
                </a:solidFill>
                <a:ea typeface="微软雅黑" panose="020B0503020204020204" pitchFamily="34" charset="-122"/>
              </a:rPr>
              <a:t>在内存中的栈帧地址是动态变化</a:t>
            </a:r>
            <a:r>
              <a:rPr lang="zh-CN" altLang="en-US" sz="2400" dirty="0">
                <a:solidFill>
                  <a:schemeClr val="tx1">
                    <a:lumMod val="75000"/>
                    <a:lumOff val="25000"/>
                  </a:schemeClr>
                </a:solidFill>
                <a:ea typeface="微软雅黑" panose="020B0503020204020204" pitchFamily="34" charset="-122"/>
              </a:rPr>
              <a:t>的，则植入的</a:t>
            </a:r>
            <a:r>
              <a:rPr lang="en-US" altLang="zh-CN" sz="2400" dirty="0">
                <a:solidFill>
                  <a:schemeClr val="tx1">
                    <a:lumMod val="75000"/>
                    <a:lumOff val="25000"/>
                  </a:schemeClr>
                </a:solidFill>
                <a:ea typeface="微软雅黑" panose="020B0503020204020204" pitchFamily="34" charset="-122"/>
              </a:rPr>
              <a:t>shellcode</a:t>
            </a:r>
            <a:r>
              <a:rPr lang="zh-CN" altLang="en-US" sz="2400" dirty="0">
                <a:solidFill>
                  <a:schemeClr val="tx1">
                    <a:lumMod val="75000"/>
                    <a:lumOff val="25000"/>
                  </a:schemeClr>
                </a:solidFill>
                <a:ea typeface="微软雅黑" panose="020B0503020204020204" pitchFamily="34" charset="-122"/>
              </a:rPr>
              <a:t>代码在内存中的起始地址也是变化的。</a:t>
            </a:r>
            <a:r>
              <a:rPr lang="zh-CN" altLang="en-US" sz="2400" dirty="0">
                <a:solidFill>
                  <a:srgbClr val="0050A3"/>
                </a:solidFill>
                <a:ea typeface="微软雅黑" panose="020B0503020204020204" pitchFamily="34" charset="-122"/>
              </a:rPr>
              <a:t>此外，如果在使用</a:t>
            </a:r>
            <a:r>
              <a:rPr lang="en-US" altLang="zh-CN" sz="2400" dirty="0">
                <a:solidFill>
                  <a:srgbClr val="0050A3"/>
                </a:solidFill>
                <a:ea typeface="微软雅黑" panose="020B0503020204020204" pitchFamily="34" charset="-122"/>
              </a:rPr>
              <a:t>ASLR</a:t>
            </a:r>
            <a:r>
              <a:rPr lang="zh-CN" altLang="en-US" sz="2400" dirty="0">
                <a:solidFill>
                  <a:srgbClr val="0050A3"/>
                </a:solidFill>
                <a:ea typeface="微软雅黑" panose="020B0503020204020204" pitchFamily="34" charset="-122"/>
              </a:rPr>
              <a:t>技术的操作系统中，地址会因为引入的随机数每次发生变化。</a:t>
            </a:r>
          </a:p>
        </p:txBody>
      </p:sp>
      <p:sp>
        <p:nvSpPr>
          <p:cNvPr id="25" name="矩形 24">
            <a:extLst>
              <a:ext uri="{FF2B5EF4-FFF2-40B4-BE49-F238E27FC236}">
                <a16:creationId xmlns:a16="http://schemas.microsoft.com/office/drawing/2014/main" id="{CBA60E18-AC42-4D93-96EC-31E66D22E5ED}"/>
              </a:ext>
            </a:extLst>
          </p:cNvPr>
          <p:cNvSpPr/>
          <p:nvPr/>
        </p:nvSpPr>
        <p:spPr>
          <a:xfrm>
            <a:off x="1424819" y="5344517"/>
            <a:ext cx="10009112" cy="55399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mn-lt"/>
                <a:ea typeface="+mn-ea"/>
              </a:rPr>
              <a:t>此时，</a:t>
            </a:r>
            <a:r>
              <a:rPr lang="zh-CN" altLang="en-US" sz="2000" dirty="0">
                <a:solidFill>
                  <a:srgbClr val="0050A3"/>
                </a:solidFill>
                <a:latin typeface="+mn-lt"/>
                <a:ea typeface="+mn-ea"/>
              </a:rPr>
              <a:t>需要让覆盖返回地址后新写入的返回地址能够自动定位到</a:t>
            </a:r>
            <a:r>
              <a:rPr lang="en-US" altLang="zh-CN" sz="2000" dirty="0">
                <a:solidFill>
                  <a:srgbClr val="0050A3"/>
                </a:solidFill>
                <a:latin typeface="+mn-lt"/>
                <a:ea typeface="+mn-ea"/>
              </a:rPr>
              <a:t>shellcode</a:t>
            </a:r>
            <a:r>
              <a:rPr lang="zh-CN" altLang="en-US" sz="2000" dirty="0">
                <a:solidFill>
                  <a:srgbClr val="0050A3"/>
                </a:solidFill>
                <a:latin typeface="+mn-lt"/>
                <a:ea typeface="+mn-ea"/>
              </a:rPr>
              <a:t>的起始地址。 </a:t>
            </a:r>
          </a:p>
        </p:txBody>
      </p:sp>
    </p:spTree>
    <p:extLst>
      <p:ext uri="{BB962C8B-B14F-4D97-AF65-F5344CB8AC3E}">
        <p14:creationId xmlns:p14="http://schemas.microsoft.com/office/powerpoint/2010/main" val="67948296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E0D7DF31-F968-4DDC-87DD-6E0B5A43E38B}"/>
              </a:ext>
            </a:extLst>
          </p:cNvPr>
          <p:cNvSpPr/>
          <p:nvPr/>
        </p:nvSpPr>
        <p:spPr>
          <a:xfrm>
            <a:off x="1172791" y="663997"/>
            <a:ext cx="10513168" cy="260173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lumMod val="75000"/>
                    <a:lumOff val="25000"/>
                  </a:schemeClr>
                </a:solidFill>
                <a:ea typeface="微软雅黑" panose="020B0503020204020204" pitchFamily="34" charset="-122"/>
              </a:rPr>
              <a:t>为了解决这个问题，可以</a:t>
            </a:r>
            <a:r>
              <a:rPr lang="zh-CN" altLang="en-US" sz="2400" b="1" dirty="0">
                <a:solidFill>
                  <a:schemeClr val="tx1">
                    <a:lumMod val="75000"/>
                    <a:lumOff val="25000"/>
                  </a:schemeClr>
                </a:solidFill>
                <a:ea typeface="微软雅黑" panose="020B0503020204020204" pitchFamily="34" charset="-122"/>
              </a:rPr>
              <a:t>利用</a:t>
            </a:r>
            <a:r>
              <a:rPr lang="en-US" altLang="zh-CN" sz="2400" b="1" dirty="0" err="1">
                <a:solidFill>
                  <a:schemeClr val="tx1">
                    <a:lumMod val="75000"/>
                    <a:lumOff val="25000"/>
                  </a:schemeClr>
                </a:solidFill>
                <a:ea typeface="微软雅黑" panose="020B0503020204020204" pitchFamily="34" charset="-122"/>
              </a:rPr>
              <a:t>esp</a:t>
            </a:r>
            <a:r>
              <a:rPr lang="zh-CN" altLang="en-US" sz="2400" b="1" dirty="0">
                <a:solidFill>
                  <a:schemeClr val="tx1">
                    <a:lumMod val="75000"/>
                    <a:lumOff val="25000"/>
                  </a:schemeClr>
                </a:solidFill>
                <a:ea typeface="微软雅黑" panose="020B0503020204020204" pitchFamily="34" charset="-122"/>
              </a:rPr>
              <a:t>寄存器</a:t>
            </a:r>
            <a:r>
              <a:rPr lang="zh-CN" altLang="en-US" sz="2400" dirty="0">
                <a:solidFill>
                  <a:schemeClr val="tx1">
                    <a:lumMod val="75000"/>
                    <a:lumOff val="25000"/>
                  </a:schemeClr>
                </a:solidFill>
                <a:ea typeface="微软雅黑" panose="020B0503020204020204" pitchFamily="34" charset="-122"/>
              </a:rPr>
              <a:t>的特性实现：</a:t>
            </a:r>
            <a:endParaRPr lang="en-US" altLang="zh-CN" sz="2400" dirty="0">
              <a:solidFill>
                <a:schemeClr val="tx1">
                  <a:lumMod val="75000"/>
                  <a:lumOff val="25000"/>
                </a:schemeClr>
              </a:solidFill>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400" b="1" dirty="0">
                <a:solidFill>
                  <a:schemeClr val="tx1">
                    <a:lumMod val="75000"/>
                    <a:lumOff val="25000"/>
                  </a:schemeClr>
                </a:solidFill>
                <a:ea typeface="微软雅黑" panose="020B0503020204020204" pitchFamily="34" charset="-122"/>
              </a:rPr>
              <a:t>在函数调用结束后，被调用函数的栈帧被释放，</a:t>
            </a:r>
            <a:r>
              <a:rPr lang="en-US" altLang="zh-CN" sz="2400" b="1" dirty="0" err="1">
                <a:solidFill>
                  <a:schemeClr val="tx1">
                    <a:lumMod val="75000"/>
                    <a:lumOff val="25000"/>
                  </a:schemeClr>
                </a:solidFill>
                <a:ea typeface="微软雅黑" panose="020B0503020204020204" pitchFamily="34" charset="-122"/>
              </a:rPr>
              <a:t>esp</a:t>
            </a:r>
            <a:r>
              <a:rPr lang="zh-CN" altLang="en-US" sz="2400" b="1" dirty="0">
                <a:solidFill>
                  <a:schemeClr val="tx1">
                    <a:lumMod val="75000"/>
                    <a:lumOff val="25000"/>
                  </a:schemeClr>
                </a:solidFill>
                <a:ea typeface="微软雅黑" panose="020B0503020204020204" pitchFamily="34" charset="-122"/>
              </a:rPr>
              <a:t>寄存器中的栈顶指针指向返回地址</a:t>
            </a:r>
            <a:r>
              <a:rPr lang="zh-CN" altLang="en-US" sz="2400" dirty="0">
                <a:solidFill>
                  <a:srgbClr val="0050A3"/>
                </a:solidFill>
                <a:ea typeface="微软雅黑" panose="020B0503020204020204" pitchFamily="34" charset="-122"/>
              </a:rPr>
              <a:t>在内存高地址方向的相邻位置。</a:t>
            </a:r>
            <a:endParaRPr lang="en-US" altLang="zh-CN" sz="2400" dirty="0">
              <a:solidFill>
                <a:srgbClr val="0050A3"/>
              </a:solidFill>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400" b="1" dirty="0">
                <a:solidFill>
                  <a:schemeClr val="tx1">
                    <a:lumMod val="75000"/>
                    <a:lumOff val="25000"/>
                  </a:schemeClr>
                </a:solidFill>
                <a:ea typeface="微软雅黑" panose="020B0503020204020204" pitchFamily="34" charset="-122"/>
              </a:rPr>
              <a:t>可见，通过</a:t>
            </a:r>
            <a:r>
              <a:rPr lang="en-US" altLang="zh-CN" sz="2400" b="1" dirty="0" err="1">
                <a:solidFill>
                  <a:schemeClr val="tx1">
                    <a:lumMod val="75000"/>
                    <a:lumOff val="25000"/>
                  </a:schemeClr>
                </a:solidFill>
                <a:ea typeface="微软雅黑" panose="020B0503020204020204" pitchFamily="34" charset="-122"/>
              </a:rPr>
              <a:t>esp</a:t>
            </a:r>
            <a:r>
              <a:rPr lang="zh-CN" altLang="en-US" sz="2400" b="1" dirty="0">
                <a:solidFill>
                  <a:schemeClr val="tx1">
                    <a:lumMod val="75000"/>
                    <a:lumOff val="25000"/>
                  </a:schemeClr>
                </a:solidFill>
                <a:ea typeface="微软雅黑" panose="020B0503020204020204" pitchFamily="34" charset="-122"/>
              </a:rPr>
              <a:t>寄存器，可以准确定位返回地址所在的位置。 </a:t>
            </a:r>
          </a:p>
        </p:txBody>
      </p:sp>
      <p:sp>
        <p:nvSpPr>
          <p:cNvPr id="25" name="矩形 24">
            <a:extLst>
              <a:ext uri="{FF2B5EF4-FFF2-40B4-BE49-F238E27FC236}">
                <a16:creationId xmlns:a16="http://schemas.microsoft.com/office/drawing/2014/main" id="{CBA60E18-AC42-4D93-96EC-31E66D22E5ED}"/>
              </a:ext>
            </a:extLst>
          </p:cNvPr>
          <p:cNvSpPr/>
          <p:nvPr/>
        </p:nvSpPr>
        <p:spPr>
          <a:xfrm>
            <a:off x="1820863" y="3491624"/>
            <a:ext cx="9217024" cy="583108"/>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mn-lt"/>
                <a:ea typeface="+mn-ea"/>
              </a:rPr>
              <a:t>利用这种特性，可以实现对</a:t>
            </a:r>
            <a:r>
              <a:rPr lang="en-US" altLang="zh-CN" sz="2400" dirty="0">
                <a:solidFill>
                  <a:schemeClr val="tx1">
                    <a:lumMod val="75000"/>
                    <a:lumOff val="25000"/>
                  </a:schemeClr>
                </a:solidFill>
                <a:latin typeface="+mn-lt"/>
                <a:ea typeface="+mn-ea"/>
              </a:rPr>
              <a:t>shellcode</a:t>
            </a:r>
            <a:r>
              <a:rPr lang="zh-CN" altLang="en-US" sz="2400" dirty="0">
                <a:solidFill>
                  <a:schemeClr val="tx1">
                    <a:lumMod val="75000"/>
                    <a:lumOff val="25000"/>
                  </a:schemeClr>
                </a:solidFill>
                <a:latin typeface="+mn-lt"/>
                <a:ea typeface="+mn-ea"/>
              </a:rPr>
              <a:t>的动态定位，具体步骤如下：</a:t>
            </a:r>
          </a:p>
        </p:txBody>
      </p:sp>
      <p:sp>
        <p:nvSpPr>
          <p:cNvPr id="9" name="íṡľíḍè-Rectangle 17">
            <a:extLst>
              <a:ext uri="{FF2B5EF4-FFF2-40B4-BE49-F238E27FC236}">
                <a16:creationId xmlns:a16="http://schemas.microsoft.com/office/drawing/2014/main" id="{238BEAD5-E507-4216-84BA-3B9C3B14956E}"/>
              </a:ext>
            </a:extLst>
          </p:cNvPr>
          <p:cNvSpPr/>
          <p:nvPr/>
        </p:nvSpPr>
        <p:spPr>
          <a:xfrm>
            <a:off x="1172791" y="4300627"/>
            <a:ext cx="10513168" cy="161995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rgbClr val="0050A3"/>
                </a:solidFill>
                <a:latin typeface="Arial"/>
                <a:ea typeface="微软雅黑"/>
              </a:rPr>
              <a:t>第一步，找到内存中任意一个汇编指令</a:t>
            </a:r>
            <a:r>
              <a:rPr lang="en-US" altLang="zh-CN" sz="2400" kern="0" dirty="0" err="1">
                <a:solidFill>
                  <a:srgbClr val="0050A3"/>
                </a:solidFill>
                <a:latin typeface="Arial"/>
                <a:ea typeface="微软雅黑"/>
              </a:rPr>
              <a:t>jmp</a:t>
            </a:r>
            <a:r>
              <a:rPr lang="en-US" altLang="zh-CN" sz="2400" kern="0" dirty="0">
                <a:solidFill>
                  <a:srgbClr val="0050A3"/>
                </a:solidFill>
                <a:latin typeface="Arial"/>
                <a:ea typeface="微软雅黑"/>
              </a:rPr>
              <a:t> </a:t>
            </a:r>
            <a:r>
              <a:rPr lang="en-US" altLang="zh-CN" sz="2400" kern="0" dirty="0" err="1">
                <a:solidFill>
                  <a:srgbClr val="0050A3"/>
                </a:solidFill>
                <a:latin typeface="Arial"/>
                <a:ea typeface="微软雅黑"/>
              </a:rPr>
              <a:t>esp</a:t>
            </a:r>
            <a:r>
              <a:rPr lang="zh-CN" altLang="en-US" sz="2400" kern="0" dirty="0">
                <a:solidFill>
                  <a:schemeClr val="tx1">
                    <a:lumMod val="75000"/>
                    <a:lumOff val="25000"/>
                  </a:schemeClr>
                </a:solidFill>
                <a:latin typeface="Arial"/>
                <a:ea typeface="微软雅黑"/>
              </a:rPr>
              <a:t>，这条指令执行后可跳转到</a:t>
            </a:r>
            <a:r>
              <a:rPr lang="en-US" altLang="zh-CN" sz="2400" kern="0" dirty="0" err="1">
                <a:solidFill>
                  <a:schemeClr val="tx1">
                    <a:lumMod val="75000"/>
                    <a:lumOff val="25000"/>
                  </a:schemeClr>
                </a:solidFill>
                <a:latin typeface="Arial"/>
                <a:ea typeface="微软雅黑"/>
              </a:rPr>
              <a:t>esp</a:t>
            </a:r>
            <a:r>
              <a:rPr lang="zh-CN" altLang="en-US" sz="2400" kern="0" dirty="0">
                <a:solidFill>
                  <a:schemeClr val="tx1">
                    <a:lumMod val="75000"/>
                    <a:lumOff val="25000"/>
                  </a:schemeClr>
                </a:solidFill>
                <a:latin typeface="Arial"/>
                <a:ea typeface="微软雅黑"/>
              </a:rPr>
              <a:t>寄存器保存的地址，下面准备在溢出后</a:t>
            </a:r>
            <a:r>
              <a:rPr lang="zh-CN" altLang="en-US" sz="2400" kern="0" dirty="0">
                <a:solidFill>
                  <a:srgbClr val="0050A3"/>
                </a:solidFill>
                <a:latin typeface="Arial"/>
                <a:ea typeface="微软雅黑"/>
              </a:rPr>
              <a:t>将这条指令的地址覆盖返回地址。</a:t>
            </a:r>
          </a:p>
        </p:txBody>
      </p:sp>
    </p:spTree>
    <p:extLst>
      <p:ext uri="{BB962C8B-B14F-4D97-AF65-F5344CB8AC3E}">
        <p14:creationId xmlns:p14="http://schemas.microsoft.com/office/powerpoint/2010/main" val="208872623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par>
                                <p:cTn id="13" presetID="2" presetClass="entr" presetSubtype="2" decel="6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146001" y="656808"/>
            <a:ext cx="10755981" cy="5256584"/>
            <a:chOff x="1263229" y="1730389"/>
            <a:chExt cx="10332290" cy="3457181"/>
          </a:xfrm>
        </p:grpSpPr>
        <p:sp>
          <p:nvSpPr>
            <p:cNvPr id="10" name="矩形: 圆角 9">
              <a:extLst>
                <a:ext uri="{FF2B5EF4-FFF2-40B4-BE49-F238E27FC236}">
                  <a16:creationId xmlns:a16="http://schemas.microsoft.com/office/drawing/2014/main" id="{E5E3EC1C-74FC-4C48-9D84-DA52DC0FBCE8}"/>
                </a:ext>
              </a:extLst>
            </p:cNvPr>
            <p:cNvSpPr/>
            <p:nvPr/>
          </p:nvSpPr>
          <p:spPr>
            <a:xfrm>
              <a:off x="1263229" y="1730389"/>
              <a:ext cx="10332290" cy="3457181"/>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104329"/>
              <a:ext cx="9505056" cy="1228545"/>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第二步，设计</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好缓冲区溢出漏洞利用程序中的</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输入数据</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，使缓冲区溢出后，前面的填充内容为任意数据，紧接着</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覆盖返回地址的是</a:t>
              </a:r>
              <a:r>
                <a:rPr lang="en-US" altLang="zh-CN" sz="24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jmp</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指令的地址</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，再接着覆盖</a:t>
              </a:r>
              <a:r>
                <a:rPr lang="zh-CN" altLang="en-US" sz="2400" b="1"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与返回地址相邻的高地址位置</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并写入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a:t>
              </a:r>
            </a:p>
          </p:txBody>
        </p:sp>
        <p:sp>
          <p:nvSpPr>
            <p:cNvPr id="6" name="矩形 5">
              <a:extLst>
                <a:ext uri="{FF2B5EF4-FFF2-40B4-BE49-F238E27FC236}">
                  <a16:creationId xmlns:a16="http://schemas.microsoft.com/office/drawing/2014/main" id="{809E256B-2D85-4291-8F74-7281F7E6F601}"/>
                </a:ext>
              </a:extLst>
            </p:cNvPr>
            <p:cNvSpPr/>
            <p:nvPr/>
          </p:nvSpPr>
          <p:spPr>
            <a:xfrm>
              <a:off x="1676847" y="3458980"/>
              <a:ext cx="9505056" cy="1631546"/>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第三步</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，函数调用完成后函数返回，</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根据返回地址中指向的</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jmp</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指令的地址去执行</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jmp</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操作</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，即跳转到</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寄存器中保存的地址，而函数返回后</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中保存的地址是与返回地址相邻的高地址位置，在这个位置保存的是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代码，则</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代码被执行。</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742" y="5200501"/>
            <a:ext cx="1835750" cy="1835750"/>
          </a:xfrm>
          <a:prstGeom prst="rect">
            <a:avLst/>
          </a:prstGeom>
        </p:spPr>
      </p:pic>
    </p:spTree>
    <p:extLst>
      <p:ext uri="{BB962C8B-B14F-4D97-AF65-F5344CB8AC3E}">
        <p14:creationId xmlns:p14="http://schemas.microsoft.com/office/powerpoint/2010/main" val="12082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E0D7DF31-F968-4DDC-87DD-6E0B5A43E38B}"/>
              </a:ext>
            </a:extLst>
          </p:cNvPr>
          <p:cNvSpPr/>
          <p:nvPr/>
        </p:nvSpPr>
        <p:spPr>
          <a:xfrm>
            <a:off x="1504110" y="952029"/>
            <a:ext cx="9897240" cy="151216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dirty="0">
                <a:solidFill>
                  <a:schemeClr val="tx1">
                    <a:lumMod val="75000"/>
                    <a:lumOff val="25000"/>
                  </a:schemeClr>
                </a:solidFill>
                <a:ea typeface="微软雅黑" panose="020B0503020204020204" pitchFamily="34" charset="-122"/>
              </a:rPr>
              <a:t>上述方法</a:t>
            </a:r>
            <a:r>
              <a:rPr lang="zh-CN" altLang="en-US" sz="2800" dirty="0">
                <a:solidFill>
                  <a:srgbClr val="0050A3"/>
                </a:solidFill>
                <a:ea typeface="微软雅黑" panose="020B0503020204020204" pitchFamily="34" charset="-122"/>
              </a:rPr>
              <a:t>使用</a:t>
            </a:r>
            <a:r>
              <a:rPr lang="en-US" altLang="zh-CN" sz="2800" dirty="0" err="1">
                <a:solidFill>
                  <a:srgbClr val="0050A3"/>
                </a:solidFill>
                <a:ea typeface="微软雅黑" panose="020B0503020204020204" pitchFamily="34" charset="-122"/>
              </a:rPr>
              <a:t>jmp</a:t>
            </a:r>
            <a:r>
              <a:rPr lang="en-US" altLang="zh-CN" sz="2800" dirty="0">
                <a:solidFill>
                  <a:srgbClr val="0050A3"/>
                </a:solidFill>
                <a:ea typeface="微软雅黑" panose="020B0503020204020204" pitchFamily="34" charset="-122"/>
              </a:rPr>
              <a:t> </a:t>
            </a:r>
            <a:r>
              <a:rPr lang="en-US" altLang="zh-CN" sz="2800" dirty="0" err="1">
                <a:solidFill>
                  <a:srgbClr val="0050A3"/>
                </a:solidFill>
                <a:ea typeface="微软雅黑" panose="020B0503020204020204" pitchFamily="34" charset="-122"/>
              </a:rPr>
              <a:t>esp</a:t>
            </a:r>
            <a:r>
              <a:rPr lang="zh-CN" altLang="en-US" sz="2800" dirty="0">
                <a:solidFill>
                  <a:srgbClr val="0050A3"/>
                </a:solidFill>
                <a:ea typeface="微软雅黑" panose="020B0503020204020204" pitchFamily="34" charset="-122"/>
              </a:rPr>
              <a:t>指令做为跳板</a:t>
            </a:r>
            <a:r>
              <a:rPr lang="zh-CN" altLang="en-US" sz="2800" dirty="0">
                <a:solidFill>
                  <a:schemeClr val="tx1">
                    <a:lumMod val="75000"/>
                    <a:lumOff val="25000"/>
                  </a:schemeClr>
                </a:solidFill>
                <a:ea typeface="微软雅黑" panose="020B0503020204020204" pitchFamily="34" charset="-122"/>
              </a:rPr>
              <a:t>，实现了在栈帧动态分配的情况下，可以自动跳回</a:t>
            </a:r>
            <a:r>
              <a:rPr lang="en-US" altLang="zh-CN" sz="2800" dirty="0">
                <a:solidFill>
                  <a:schemeClr val="tx1">
                    <a:lumMod val="75000"/>
                    <a:lumOff val="25000"/>
                  </a:schemeClr>
                </a:solidFill>
                <a:ea typeface="微软雅黑" panose="020B0503020204020204" pitchFamily="34" charset="-122"/>
              </a:rPr>
              <a:t>shellcode</a:t>
            </a:r>
            <a:r>
              <a:rPr lang="zh-CN" altLang="en-US" sz="2800" dirty="0">
                <a:solidFill>
                  <a:schemeClr val="tx1">
                    <a:lumMod val="75000"/>
                    <a:lumOff val="25000"/>
                  </a:schemeClr>
                </a:solidFill>
                <a:ea typeface="微软雅黑" panose="020B0503020204020204" pitchFamily="34" charset="-122"/>
              </a:rPr>
              <a:t>的地址并执行。</a:t>
            </a:r>
          </a:p>
        </p:txBody>
      </p:sp>
      <p:sp>
        <p:nvSpPr>
          <p:cNvPr id="9" name="íṡľíḍè-Rectangle 17">
            <a:extLst>
              <a:ext uri="{FF2B5EF4-FFF2-40B4-BE49-F238E27FC236}">
                <a16:creationId xmlns:a16="http://schemas.microsoft.com/office/drawing/2014/main" id="{238BEAD5-E507-4216-84BA-3B9C3B14956E}"/>
              </a:ext>
            </a:extLst>
          </p:cNvPr>
          <p:cNvSpPr/>
          <p:nvPr/>
        </p:nvSpPr>
        <p:spPr>
          <a:xfrm>
            <a:off x="1288086" y="2752229"/>
            <a:ext cx="10329288" cy="360040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对于查找</a:t>
            </a:r>
            <a:r>
              <a:rPr lang="en-US" altLang="zh-CN" sz="2400" kern="0" dirty="0" err="1">
                <a:solidFill>
                  <a:schemeClr val="tx1">
                    <a:lumMod val="75000"/>
                    <a:lumOff val="25000"/>
                  </a:schemeClr>
                </a:solidFill>
                <a:latin typeface="微软雅黑" panose="020B0503020204020204" pitchFamily="34" charset="-122"/>
                <a:ea typeface="微软雅黑" panose="020B0503020204020204" pitchFamily="34" charset="-122"/>
              </a:rPr>
              <a:t>jmp</a:t>
            </a:r>
            <a:r>
              <a:rPr lang="en-US" altLang="zh-CN" sz="24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kern="0" dirty="0" err="1">
                <a:solidFill>
                  <a:schemeClr val="tx1">
                    <a:lumMod val="75000"/>
                    <a:lumOff val="25000"/>
                  </a:schemeClr>
                </a:solidFill>
                <a:latin typeface="微软雅黑" panose="020B0503020204020204" pitchFamily="34" charset="-122"/>
                <a:ea typeface="微软雅黑" panose="020B0503020204020204" pitchFamily="34" charset="-122"/>
              </a:rPr>
              <a:t>esp</a:t>
            </a: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的指令地址，可以在系统常用的</a:t>
            </a:r>
            <a:r>
              <a:rPr lang="en-US" altLang="zh-CN" sz="2400" kern="0" dirty="0">
                <a:solidFill>
                  <a:schemeClr val="tx1">
                    <a:lumMod val="75000"/>
                    <a:lumOff val="25000"/>
                  </a:schemeClr>
                </a:solidFill>
                <a:latin typeface="微软雅黑" panose="020B0503020204020204" pitchFamily="34" charset="-122"/>
                <a:ea typeface="微软雅黑" panose="020B0503020204020204" pitchFamily="34" charset="-122"/>
              </a:rPr>
              <a:t>user32.dll</a:t>
            </a: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等动态链接库，或者其他被所有程序都加载的模块中查找，这些动态链接库或者模块加载的基地址始终是固定的。</a:t>
            </a:r>
            <a:endParaRPr lang="en-US" altLang="zh-CN" sz="24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虽然采用了</a:t>
            </a:r>
            <a:r>
              <a:rPr lang="en-US" altLang="zh-CN" sz="2400" kern="0" dirty="0">
                <a:solidFill>
                  <a:schemeClr val="tx1">
                    <a:lumMod val="75000"/>
                    <a:lumOff val="25000"/>
                  </a:schemeClr>
                </a:solidFill>
                <a:latin typeface="微软雅黑" panose="020B0503020204020204" pitchFamily="34" charset="-122"/>
                <a:ea typeface="微软雅黑" panose="020B0503020204020204" pitchFamily="34" charset="-122"/>
              </a:rPr>
              <a:t>ASLR</a:t>
            </a: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技术，高版本</a:t>
            </a:r>
            <a:r>
              <a:rPr lang="en-US" altLang="zh-CN" sz="2400" kern="0" dirty="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系统有很多并没有受到</a:t>
            </a:r>
            <a:r>
              <a:rPr lang="en-US" altLang="zh-CN" sz="2400" kern="0" dirty="0">
                <a:solidFill>
                  <a:schemeClr val="tx1">
                    <a:lumMod val="75000"/>
                    <a:lumOff val="25000"/>
                  </a:schemeClr>
                </a:solidFill>
                <a:latin typeface="微软雅黑" panose="020B0503020204020204" pitchFamily="34" charset="-122"/>
                <a:ea typeface="微软雅黑" panose="020B0503020204020204" pitchFamily="34" charset="-122"/>
              </a:rPr>
              <a:t>ASLR</a:t>
            </a: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保护的动态链接库或者系统函数，可以用来查找固定不变的</a:t>
            </a:r>
            <a:r>
              <a:rPr lang="en-US" altLang="zh-CN" sz="2400" kern="0" dirty="0" err="1">
                <a:solidFill>
                  <a:schemeClr val="tx1">
                    <a:lumMod val="75000"/>
                    <a:lumOff val="25000"/>
                  </a:schemeClr>
                </a:solidFill>
                <a:latin typeface="微软雅黑" panose="020B0503020204020204" pitchFamily="34" charset="-122"/>
                <a:ea typeface="微软雅黑" panose="020B0503020204020204" pitchFamily="34" charset="-122"/>
              </a:rPr>
              <a:t>jmp</a:t>
            </a:r>
            <a:r>
              <a:rPr lang="en-US" altLang="zh-CN" sz="24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kern="0" dirty="0" err="1">
                <a:solidFill>
                  <a:schemeClr val="tx1">
                    <a:lumMod val="75000"/>
                    <a:lumOff val="25000"/>
                  </a:schemeClr>
                </a:solidFill>
                <a:latin typeface="微软雅黑" panose="020B0503020204020204" pitchFamily="34" charset="-122"/>
                <a:ea typeface="微软雅黑" panose="020B0503020204020204" pitchFamily="34" charset="-122"/>
              </a:rPr>
              <a:t>esp</a:t>
            </a: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等指令。</a:t>
            </a:r>
          </a:p>
        </p:txBody>
      </p:sp>
    </p:spTree>
    <p:extLst>
      <p:ext uri="{BB962C8B-B14F-4D97-AF65-F5344CB8AC3E}">
        <p14:creationId xmlns:p14="http://schemas.microsoft.com/office/powerpoint/2010/main" val="114144683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E0D7DF31-F968-4DDC-87DD-6E0B5A43E38B}"/>
              </a:ext>
            </a:extLst>
          </p:cNvPr>
          <p:cNvSpPr/>
          <p:nvPr/>
        </p:nvSpPr>
        <p:spPr>
          <a:xfrm>
            <a:off x="2684959" y="375965"/>
            <a:ext cx="6854507" cy="60359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ea typeface="微软雅黑" panose="020B0503020204020204" pitchFamily="34" charset="-122"/>
              </a:rPr>
              <a:t>以</a:t>
            </a:r>
            <a:r>
              <a:rPr lang="en-US" altLang="zh-CN" sz="2000" dirty="0" err="1">
                <a:solidFill>
                  <a:schemeClr val="tx1">
                    <a:lumMod val="75000"/>
                    <a:lumOff val="25000"/>
                  </a:schemeClr>
                </a:solidFill>
                <a:ea typeface="微软雅黑" panose="020B0503020204020204" pitchFamily="34" charset="-122"/>
              </a:rPr>
              <a:t>jmp</a:t>
            </a:r>
            <a:r>
              <a:rPr lang="en-US" altLang="zh-CN" sz="2000" dirty="0">
                <a:solidFill>
                  <a:schemeClr val="tx1">
                    <a:lumMod val="75000"/>
                    <a:lumOff val="25000"/>
                  </a:schemeClr>
                </a:solidFill>
                <a:ea typeface="微软雅黑" panose="020B0503020204020204" pitchFamily="34" charset="-122"/>
              </a:rPr>
              <a:t> </a:t>
            </a:r>
            <a:r>
              <a:rPr lang="en-US" altLang="zh-CN" sz="2000" dirty="0" err="1">
                <a:solidFill>
                  <a:schemeClr val="tx1">
                    <a:lumMod val="75000"/>
                    <a:lumOff val="25000"/>
                  </a:schemeClr>
                </a:solidFill>
                <a:ea typeface="微软雅黑" panose="020B0503020204020204" pitchFamily="34" charset="-122"/>
              </a:rPr>
              <a:t>esp</a:t>
            </a:r>
            <a:r>
              <a:rPr lang="zh-CN" altLang="en-US" sz="2000" dirty="0">
                <a:solidFill>
                  <a:schemeClr val="tx1">
                    <a:lumMod val="75000"/>
                    <a:lumOff val="25000"/>
                  </a:schemeClr>
                </a:solidFill>
                <a:ea typeface="微软雅黑" panose="020B0503020204020204" pitchFamily="34" charset="-122"/>
              </a:rPr>
              <a:t>做为跳板定位</a:t>
            </a:r>
            <a:r>
              <a:rPr lang="en-US" altLang="zh-CN" sz="2000" dirty="0">
                <a:solidFill>
                  <a:schemeClr val="tx1">
                    <a:lumMod val="75000"/>
                    <a:lumOff val="25000"/>
                  </a:schemeClr>
                </a:solidFill>
                <a:ea typeface="微软雅黑" panose="020B0503020204020204" pitchFamily="34" charset="-122"/>
              </a:rPr>
              <a:t>shellcode</a:t>
            </a:r>
            <a:r>
              <a:rPr lang="zh-CN" altLang="en-US" sz="2000" dirty="0">
                <a:solidFill>
                  <a:schemeClr val="tx1">
                    <a:lumMod val="75000"/>
                    <a:lumOff val="25000"/>
                  </a:schemeClr>
                </a:solidFill>
                <a:ea typeface="微软雅黑" panose="020B0503020204020204" pitchFamily="34" charset="-122"/>
              </a:rPr>
              <a:t>的内存地址示意图见下图。</a:t>
            </a:r>
          </a:p>
        </p:txBody>
      </p:sp>
      <p:grpSp>
        <p:nvGrpSpPr>
          <p:cNvPr id="65" name="组合 64">
            <a:extLst>
              <a:ext uri="{FF2B5EF4-FFF2-40B4-BE49-F238E27FC236}">
                <a16:creationId xmlns:a16="http://schemas.microsoft.com/office/drawing/2014/main" id="{049A29FD-44F8-4175-8805-02E2ADF69195}"/>
              </a:ext>
            </a:extLst>
          </p:cNvPr>
          <p:cNvGrpSpPr/>
          <p:nvPr/>
        </p:nvGrpSpPr>
        <p:grpSpPr>
          <a:xfrm>
            <a:off x="2259548" y="1272925"/>
            <a:ext cx="7904500" cy="4674118"/>
            <a:chOff x="2344400" y="1836420"/>
            <a:chExt cx="7904500" cy="4674118"/>
          </a:xfrm>
        </p:grpSpPr>
        <p:sp>
          <p:nvSpPr>
            <p:cNvPr id="3" name="矩形 2">
              <a:extLst>
                <a:ext uri="{FF2B5EF4-FFF2-40B4-BE49-F238E27FC236}">
                  <a16:creationId xmlns:a16="http://schemas.microsoft.com/office/drawing/2014/main" id="{9E04AC81-EE32-4118-A9B2-B91DEB92BF6D}"/>
                </a:ext>
              </a:extLst>
            </p:cNvPr>
            <p:cNvSpPr/>
            <p:nvPr/>
          </p:nvSpPr>
          <p:spPr>
            <a:xfrm>
              <a:off x="2369820" y="183642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DF23B2F-BBC7-4B5F-857F-5E33320EF79B}"/>
                </a:ext>
              </a:extLst>
            </p:cNvPr>
            <p:cNvSpPr/>
            <p:nvPr/>
          </p:nvSpPr>
          <p:spPr>
            <a:xfrm>
              <a:off x="2369820" y="22631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5B17D9F-2B56-4C4F-84D3-D9C369949AA6}"/>
                </a:ext>
              </a:extLst>
            </p:cNvPr>
            <p:cNvSpPr/>
            <p:nvPr/>
          </p:nvSpPr>
          <p:spPr>
            <a:xfrm>
              <a:off x="2369820" y="26822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7B6A5F9-0706-4027-9F0D-88AC67A6B1A0}"/>
                </a:ext>
              </a:extLst>
            </p:cNvPr>
            <p:cNvSpPr/>
            <p:nvPr/>
          </p:nvSpPr>
          <p:spPr>
            <a:xfrm>
              <a:off x="2369820" y="31013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C36856D-C6AB-4BD2-B31F-669C3AAB1B1C}"/>
                </a:ext>
              </a:extLst>
            </p:cNvPr>
            <p:cNvSpPr/>
            <p:nvPr/>
          </p:nvSpPr>
          <p:spPr>
            <a:xfrm>
              <a:off x="2369820" y="35204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B74B895-3ABF-454F-A8DC-77F5AC5714F3}"/>
                </a:ext>
              </a:extLst>
            </p:cNvPr>
            <p:cNvSpPr/>
            <p:nvPr/>
          </p:nvSpPr>
          <p:spPr>
            <a:xfrm>
              <a:off x="2369820" y="39395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363EF100-383A-4EA9-A7A0-FBDE79A07CFA}"/>
                </a:ext>
              </a:extLst>
            </p:cNvPr>
            <p:cNvSpPr/>
            <p:nvPr/>
          </p:nvSpPr>
          <p:spPr>
            <a:xfrm>
              <a:off x="2369820" y="43586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DAD5B42-506D-46B8-BD79-10A58A118926}"/>
                </a:ext>
              </a:extLst>
            </p:cNvPr>
            <p:cNvSpPr/>
            <p:nvPr/>
          </p:nvSpPr>
          <p:spPr>
            <a:xfrm>
              <a:off x="2369820" y="47777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DADEFAEB-3520-4D1F-8A91-5B129CD93512}"/>
                </a:ext>
              </a:extLst>
            </p:cNvPr>
            <p:cNvSpPr/>
            <p:nvPr/>
          </p:nvSpPr>
          <p:spPr>
            <a:xfrm>
              <a:off x="2369820" y="51968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F8507691-1B49-45E2-8DBD-EE87154FDF5B}"/>
                </a:ext>
              </a:extLst>
            </p:cNvPr>
            <p:cNvSpPr/>
            <p:nvPr/>
          </p:nvSpPr>
          <p:spPr>
            <a:xfrm>
              <a:off x="2369820" y="56159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B179B95-A5C1-4780-89B3-A6888AB7AD2A}"/>
                </a:ext>
              </a:extLst>
            </p:cNvPr>
            <p:cNvSpPr/>
            <p:nvPr/>
          </p:nvSpPr>
          <p:spPr>
            <a:xfrm>
              <a:off x="5951220" y="183642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0E44503B-03E4-4827-B301-1C1CA01B7935}"/>
                </a:ext>
              </a:extLst>
            </p:cNvPr>
            <p:cNvSpPr/>
            <p:nvPr/>
          </p:nvSpPr>
          <p:spPr>
            <a:xfrm>
              <a:off x="5951220" y="22631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6EBAE01-B803-4083-9092-41F34A3CC163}"/>
                </a:ext>
              </a:extLst>
            </p:cNvPr>
            <p:cNvSpPr/>
            <p:nvPr/>
          </p:nvSpPr>
          <p:spPr>
            <a:xfrm>
              <a:off x="5951220" y="26822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47975AE-6C81-4012-9DEB-A3A10FDAE537}"/>
                </a:ext>
              </a:extLst>
            </p:cNvPr>
            <p:cNvSpPr/>
            <p:nvPr/>
          </p:nvSpPr>
          <p:spPr>
            <a:xfrm>
              <a:off x="5951220" y="31013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1DA299A-C0B7-492F-9C00-CEAA7650DFE6}"/>
                </a:ext>
              </a:extLst>
            </p:cNvPr>
            <p:cNvSpPr/>
            <p:nvPr/>
          </p:nvSpPr>
          <p:spPr>
            <a:xfrm>
              <a:off x="5951220" y="35204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2221D303-42EF-488B-A750-A1C695386587}"/>
                </a:ext>
              </a:extLst>
            </p:cNvPr>
            <p:cNvSpPr/>
            <p:nvPr/>
          </p:nvSpPr>
          <p:spPr>
            <a:xfrm>
              <a:off x="5951220" y="39395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BF068CF-D007-4A42-873F-6447734CD907}"/>
                </a:ext>
              </a:extLst>
            </p:cNvPr>
            <p:cNvSpPr/>
            <p:nvPr/>
          </p:nvSpPr>
          <p:spPr>
            <a:xfrm>
              <a:off x="5951220" y="43586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F8463EF3-9B0A-497C-A8FC-5BCCE9D4B7EA}"/>
                </a:ext>
              </a:extLst>
            </p:cNvPr>
            <p:cNvSpPr/>
            <p:nvPr/>
          </p:nvSpPr>
          <p:spPr>
            <a:xfrm>
              <a:off x="5951220" y="47777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A9911AF-34EB-4A7D-903E-48A923BAFCE7}"/>
                </a:ext>
              </a:extLst>
            </p:cNvPr>
            <p:cNvSpPr/>
            <p:nvPr/>
          </p:nvSpPr>
          <p:spPr>
            <a:xfrm>
              <a:off x="5951220" y="51968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AD78131-DA6A-4432-A3D9-B3FFB1A6C65F}"/>
                </a:ext>
              </a:extLst>
            </p:cNvPr>
            <p:cNvSpPr/>
            <p:nvPr/>
          </p:nvSpPr>
          <p:spPr>
            <a:xfrm>
              <a:off x="5951220" y="56159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F2213B36-C0C1-449F-AFCA-EB685B6A18F8}"/>
                </a:ext>
              </a:extLst>
            </p:cNvPr>
            <p:cNvSpPr/>
            <p:nvPr/>
          </p:nvSpPr>
          <p:spPr>
            <a:xfrm>
              <a:off x="8084820" y="2611744"/>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D7ADA59E-6B17-4EB5-81F0-732EC21118F9}"/>
                </a:ext>
              </a:extLst>
            </p:cNvPr>
            <p:cNvSpPr/>
            <p:nvPr/>
          </p:nvSpPr>
          <p:spPr>
            <a:xfrm>
              <a:off x="8084820" y="3030844"/>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BF7C70-6A8B-4374-8BB6-2FAAF4E84398}"/>
                </a:ext>
              </a:extLst>
            </p:cNvPr>
            <p:cNvSpPr/>
            <p:nvPr/>
          </p:nvSpPr>
          <p:spPr>
            <a:xfrm>
              <a:off x="8084820" y="3449944"/>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F771BBC1-2EA2-449E-A169-B72907054E24}"/>
                </a:ext>
              </a:extLst>
            </p:cNvPr>
            <p:cNvSpPr/>
            <p:nvPr/>
          </p:nvSpPr>
          <p:spPr>
            <a:xfrm>
              <a:off x="8515350" y="4435253"/>
              <a:ext cx="647700" cy="3213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769DE5BB-BF15-4B1F-AC16-B16957ABEAD8}"/>
                </a:ext>
              </a:extLst>
            </p:cNvPr>
            <p:cNvCxnSpPr/>
            <p:nvPr/>
          </p:nvCxnSpPr>
          <p:spPr>
            <a:xfrm flipV="1">
              <a:off x="7558870" y="3230869"/>
              <a:ext cx="525950" cy="85853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任意多边形: 形状 5">
              <a:extLst>
                <a:ext uri="{FF2B5EF4-FFF2-40B4-BE49-F238E27FC236}">
                  <a16:creationId xmlns:a16="http://schemas.microsoft.com/office/drawing/2014/main" id="{2870CCB3-0602-45B2-94F0-47D47E9D49F8}"/>
                </a:ext>
              </a:extLst>
            </p:cNvPr>
            <p:cNvSpPr/>
            <p:nvPr/>
          </p:nvSpPr>
          <p:spPr>
            <a:xfrm flipV="1">
              <a:off x="9163050" y="3230869"/>
              <a:ext cx="1085850" cy="1371898"/>
            </a:xfrm>
            <a:custGeom>
              <a:avLst/>
              <a:gdLst>
                <a:gd name="connsiteX0" fmla="*/ 520700 w 1085850"/>
                <a:gd name="connsiteY0" fmla="*/ 977900 h 977900"/>
                <a:gd name="connsiteX1" fmla="*/ 1085850 w 1085850"/>
                <a:gd name="connsiteY1" fmla="*/ 977900 h 977900"/>
                <a:gd name="connsiteX2" fmla="*/ 1085850 w 1085850"/>
                <a:gd name="connsiteY2" fmla="*/ 0 h 977900"/>
                <a:gd name="connsiteX3" fmla="*/ 0 w 1085850"/>
                <a:gd name="connsiteY3" fmla="*/ 0 h 977900"/>
              </a:gdLst>
              <a:ahLst/>
              <a:cxnLst>
                <a:cxn ang="0">
                  <a:pos x="connsiteX0" y="connsiteY0"/>
                </a:cxn>
                <a:cxn ang="0">
                  <a:pos x="connsiteX1" y="connsiteY1"/>
                </a:cxn>
                <a:cxn ang="0">
                  <a:pos x="connsiteX2" y="connsiteY2"/>
                </a:cxn>
                <a:cxn ang="0">
                  <a:pos x="connsiteX3" y="connsiteY3"/>
                </a:cxn>
              </a:cxnLst>
              <a:rect l="l" t="t" r="r" b="b"/>
              <a:pathLst>
                <a:path w="1085850" h="977900">
                  <a:moveTo>
                    <a:pt x="520700" y="977900"/>
                  </a:moveTo>
                  <a:lnTo>
                    <a:pt x="1085850" y="977900"/>
                  </a:lnTo>
                  <a:lnTo>
                    <a:pt x="1085850" y="0"/>
                  </a:lnTo>
                  <a:lnTo>
                    <a:pt x="0"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C46A6F8C-70AD-4776-9E75-37FDE2CCEB97}"/>
                </a:ext>
              </a:extLst>
            </p:cNvPr>
            <p:cNvCxnSpPr/>
            <p:nvPr/>
          </p:nvCxnSpPr>
          <p:spPr>
            <a:xfrm flipH="1">
              <a:off x="7607300" y="4585113"/>
              <a:ext cx="9080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B875EA35-1E28-49E9-8BEE-F4BD4B3FD7F1}"/>
                </a:ext>
              </a:extLst>
            </p:cNvPr>
            <p:cNvSpPr txBox="1"/>
            <p:nvPr/>
          </p:nvSpPr>
          <p:spPr>
            <a:xfrm>
              <a:off x="2936522" y="2661981"/>
              <a:ext cx="466794" cy="338554"/>
            </a:xfrm>
            <a:prstGeom prst="rect">
              <a:avLst/>
            </a:prstGeom>
            <a:noFill/>
          </p:spPr>
          <p:txBody>
            <a:bodyPr wrap="none" rtlCol="0">
              <a:spAutoFit/>
            </a:bodyPr>
            <a:lstStyle/>
            <a:p>
              <a:pPr algn="ctr"/>
              <a:r>
                <a:rPr lang="en-US" altLang="zh-CN" sz="1600" dirty="0"/>
                <a:t>……</a:t>
              </a:r>
              <a:endParaRPr lang="zh-CN" altLang="en-US" sz="1600" dirty="0"/>
            </a:p>
          </p:txBody>
        </p:sp>
        <p:sp>
          <p:nvSpPr>
            <p:cNvPr id="41" name="文本框 40">
              <a:extLst>
                <a:ext uri="{FF2B5EF4-FFF2-40B4-BE49-F238E27FC236}">
                  <a16:creationId xmlns:a16="http://schemas.microsoft.com/office/drawing/2014/main" id="{263EABEA-6683-4770-916C-07A7D08A88B8}"/>
                </a:ext>
              </a:extLst>
            </p:cNvPr>
            <p:cNvSpPr txBox="1"/>
            <p:nvPr/>
          </p:nvSpPr>
          <p:spPr>
            <a:xfrm>
              <a:off x="2779932" y="5244790"/>
              <a:ext cx="697627" cy="338554"/>
            </a:xfrm>
            <a:prstGeom prst="rect">
              <a:avLst/>
            </a:prstGeom>
            <a:noFill/>
          </p:spPr>
          <p:txBody>
            <a:bodyPr wrap="none" rtlCol="0">
              <a:spAutoFit/>
            </a:bodyPr>
            <a:lstStyle/>
            <a:p>
              <a:pPr algn="ctr"/>
              <a:r>
                <a:rPr lang="zh-CN" altLang="en-US" sz="1600" dirty="0">
                  <a:latin typeface="+mn-lt"/>
                  <a:ea typeface="+mn-ea"/>
                </a:rPr>
                <a:t>实参</a:t>
              </a:r>
              <a:r>
                <a:rPr lang="en-US" altLang="zh-CN" sz="1600" dirty="0">
                  <a:latin typeface="+mn-lt"/>
                  <a:ea typeface="+mn-ea"/>
                </a:rPr>
                <a:t>n</a:t>
              </a:r>
              <a:endParaRPr lang="zh-CN" altLang="en-US" sz="1600" dirty="0">
                <a:latin typeface="+mn-lt"/>
                <a:ea typeface="+mn-ea"/>
              </a:endParaRPr>
            </a:p>
          </p:txBody>
        </p:sp>
        <p:sp>
          <p:nvSpPr>
            <p:cNvPr id="42" name="文本框 41">
              <a:extLst>
                <a:ext uri="{FF2B5EF4-FFF2-40B4-BE49-F238E27FC236}">
                  <a16:creationId xmlns:a16="http://schemas.microsoft.com/office/drawing/2014/main" id="{0590F725-AEF9-40FB-8F4F-37368070406B}"/>
                </a:ext>
              </a:extLst>
            </p:cNvPr>
            <p:cNvSpPr txBox="1"/>
            <p:nvPr/>
          </p:nvSpPr>
          <p:spPr>
            <a:xfrm>
              <a:off x="2921481" y="4755494"/>
              <a:ext cx="466794" cy="338554"/>
            </a:xfrm>
            <a:prstGeom prst="rect">
              <a:avLst/>
            </a:prstGeom>
            <a:noFill/>
          </p:spPr>
          <p:txBody>
            <a:bodyPr wrap="none" rtlCol="0">
              <a:spAutoFit/>
            </a:bodyPr>
            <a:lstStyle/>
            <a:p>
              <a:pPr algn="ctr"/>
              <a:r>
                <a:rPr lang="en-US" altLang="zh-CN" sz="1600" dirty="0"/>
                <a:t>……</a:t>
              </a:r>
              <a:endParaRPr lang="zh-CN" altLang="en-US" sz="1600" dirty="0"/>
            </a:p>
          </p:txBody>
        </p:sp>
        <p:sp>
          <p:nvSpPr>
            <p:cNvPr id="43" name="文本框 42">
              <a:extLst>
                <a:ext uri="{FF2B5EF4-FFF2-40B4-BE49-F238E27FC236}">
                  <a16:creationId xmlns:a16="http://schemas.microsoft.com/office/drawing/2014/main" id="{D07A9180-DC2F-4CCB-BAFC-325E6A0AC5A7}"/>
                </a:ext>
              </a:extLst>
            </p:cNvPr>
            <p:cNvSpPr txBox="1"/>
            <p:nvPr/>
          </p:nvSpPr>
          <p:spPr>
            <a:xfrm>
              <a:off x="2821104" y="4435475"/>
              <a:ext cx="697627" cy="338554"/>
            </a:xfrm>
            <a:prstGeom prst="rect">
              <a:avLst/>
            </a:prstGeom>
            <a:noFill/>
          </p:spPr>
          <p:txBody>
            <a:bodyPr wrap="none" rtlCol="0">
              <a:spAutoFit/>
            </a:bodyPr>
            <a:lstStyle/>
            <a:p>
              <a:pPr algn="ctr"/>
              <a:r>
                <a:rPr lang="zh-CN" altLang="en-US" sz="1600" dirty="0">
                  <a:latin typeface="+mn-lt"/>
                  <a:ea typeface="+mn-ea"/>
                </a:rPr>
                <a:t>实参</a:t>
              </a:r>
              <a:r>
                <a:rPr lang="en-US" altLang="zh-CN" sz="1600" dirty="0">
                  <a:latin typeface="+mn-lt"/>
                  <a:ea typeface="+mn-ea"/>
                </a:rPr>
                <a:t>1</a:t>
              </a:r>
              <a:endParaRPr lang="zh-CN" altLang="en-US" sz="1600" dirty="0">
                <a:latin typeface="+mn-lt"/>
                <a:ea typeface="+mn-ea"/>
              </a:endParaRPr>
            </a:p>
          </p:txBody>
        </p:sp>
        <p:sp>
          <p:nvSpPr>
            <p:cNvPr id="44" name="文本框 43">
              <a:extLst>
                <a:ext uri="{FF2B5EF4-FFF2-40B4-BE49-F238E27FC236}">
                  <a16:creationId xmlns:a16="http://schemas.microsoft.com/office/drawing/2014/main" id="{155BBD3A-65A6-4D2E-8887-D694F2495ABF}"/>
                </a:ext>
              </a:extLst>
            </p:cNvPr>
            <p:cNvSpPr txBox="1"/>
            <p:nvPr/>
          </p:nvSpPr>
          <p:spPr>
            <a:xfrm>
              <a:off x="2625828" y="4008705"/>
              <a:ext cx="1005403" cy="338554"/>
            </a:xfrm>
            <a:prstGeom prst="rect">
              <a:avLst/>
            </a:prstGeom>
            <a:noFill/>
          </p:spPr>
          <p:txBody>
            <a:bodyPr wrap="none" rtlCol="0">
              <a:spAutoFit/>
            </a:bodyPr>
            <a:lstStyle/>
            <a:p>
              <a:pPr algn="ctr"/>
              <a:r>
                <a:rPr lang="zh-CN" altLang="en-US" sz="1600" dirty="0">
                  <a:latin typeface="+mn-lt"/>
                  <a:ea typeface="+mn-ea"/>
                </a:rPr>
                <a:t>返回地址</a:t>
              </a:r>
            </a:p>
          </p:txBody>
        </p:sp>
        <p:sp>
          <p:nvSpPr>
            <p:cNvPr id="45" name="文本框 44">
              <a:extLst>
                <a:ext uri="{FF2B5EF4-FFF2-40B4-BE49-F238E27FC236}">
                  <a16:creationId xmlns:a16="http://schemas.microsoft.com/office/drawing/2014/main" id="{2B035EC0-7DCA-4126-B5AC-C1E7888E319B}"/>
                </a:ext>
              </a:extLst>
            </p:cNvPr>
            <p:cNvSpPr txBox="1"/>
            <p:nvPr/>
          </p:nvSpPr>
          <p:spPr>
            <a:xfrm>
              <a:off x="2344400" y="3578225"/>
              <a:ext cx="1620957" cy="338554"/>
            </a:xfrm>
            <a:prstGeom prst="rect">
              <a:avLst/>
            </a:prstGeom>
            <a:noFill/>
          </p:spPr>
          <p:txBody>
            <a:bodyPr wrap="none" rtlCol="0">
              <a:spAutoFit/>
            </a:bodyPr>
            <a:lstStyle/>
            <a:p>
              <a:pPr algn="ctr"/>
              <a:r>
                <a:rPr lang="zh-CN" altLang="en-US" sz="1600" dirty="0">
                  <a:latin typeface="+mn-lt"/>
                  <a:ea typeface="+mn-ea"/>
                </a:rPr>
                <a:t>前一个栈帧指针</a:t>
              </a:r>
            </a:p>
          </p:txBody>
        </p:sp>
        <p:sp>
          <p:nvSpPr>
            <p:cNvPr id="46" name="文本框 45">
              <a:extLst>
                <a:ext uri="{FF2B5EF4-FFF2-40B4-BE49-F238E27FC236}">
                  <a16:creationId xmlns:a16="http://schemas.microsoft.com/office/drawing/2014/main" id="{E532810F-F4DC-40D3-9E12-04DC0EA8F48C}"/>
                </a:ext>
              </a:extLst>
            </p:cNvPr>
            <p:cNvSpPr txBox="1"/>
            <p:nvPr/>
          </p:nvSpPr>
          <p:spPr>
            <a:xfrm>
              <a:off x="2615920" y="3171087"/>
              <a:ext cx="1107997" cy="338554"/>
            </a:xfrm>
            <a:prstGeom prst="rect">
              <a:avLst/>
            </a:prstGeom>
            <a:noFill/>
          </p:spPr>
          <p:txBody>
            <a:bodyPr wrap="none" rtlCol="0">
              <a:spAutoFit/>
            </a:bodyPr>
            <a:lstStyle/>
            <a:p>
              <a:pPr algn="ctr"/>
              <a:r>
                <a:rPr lang="zh-CN" altLang="en-US" sz="1600" dirty="0">
                  <a:latin typeface="+mn-lt"/>
                  <a:ea typeface="+mn-ea"/>
                </a:rPr>
                <a:t>局部变量</a:t>
              </a:r>
              <a:r>
                <a:rPr lang="en-US" altLang="zh-CN" sz="1600" dirty="0">
                  <a:latin typeface="+mn-lt"/>
                  <a:ea typeface="+mn-ea"/>
                </a:rPr>
                <a:t>1</a:t>
              </a:r>
              <a:endParaRPr lang="zh-CN" altLang="en-US" sz="1600" dirty="0">
                <a:latin typeface="+mn-lt"/>
                <a:ea typeface="+mn-ea"/>
              </a:endParaRPr>
            </a:p>
          </p:txBody>
        </p:sp>
        <p:sp>
          <p:nvSpPr>
            <p:cNvPr id="47" name="文本框 46">
              <a:extLst>
                <a:ext uri="{FF2B5EF4-FFF2-40B4-BE49-F238E27FC236}">
                  <a16:creationId xmlns:a16="http://schemas.microsoft.com/office/drawing/2014/main" id="{EEEE23F8-BCED-4FF6-A862-3A4E6AEDCA74}"/>
                </a:ext>
              </a:extLst>
            </p:cNvPr>
            <p:cNvSpPr txBox="1"/>
            <p:nvPr/>
          </p:nvSpPr>
          <p:spPr>
            <a:xfrm>
              <a:off x="2895132" y="5656863"/>
              <a:ext cx="466794" cy="338554"/>
            </a:xfrm>
            <a:prstGeom prst="rect">
              <a:avLst/>
            </a:prstGeom>
            <a:noFill/>
          </p:spPr>
          <p:txBody>
            <a:bodyPr wrap="none" rtlCol="0">
              <a:spAutoFit/>
            </a:bodyPr>
            <a:lstStyle/>
            <a:p>
              <a:pPr algn="ctr"/>
              <a:r>
                <a:rPr lang="en-US" altLang="zh-CN" sz="1600" dirty="0"/>
                <a:t>……</a:t>
              </a:r>
              <a:endParaRPr lang="zh-CN" altLang="en-US" sz="1600" dirty="0"/>
            </a:p>
          </p:txBody>
        </p:sp>
        <p:sp>
          <p:nvSpPr>
            <p:cNvPr id="48" name="文本框 47">
              <a:extLst>
                <a:ext uri="{FF2B5EF4-FFF2-40B4-BE49-F238E27FC236}">
                  <a16:creationId xmlns:a16="http://schemas.microsoft.com/office/drawing/2014/main" id="{7D3178DE-BBD4-45F8-A1CD-4C54A8CA13FB}"/>
                </a:ext>
              </a:extLst>
            </p:cNvPr>
            <p:cNvSpPr txBox="1"/>
            <p:nvPr/>
          </p:nvSpPr>
          <p:spPr>
            <a:xfrm>
              <a:off x="2615921" y="2273939"/>
              <a:ext cx="1107997" cy="338554"/>
            </a:xfrm>
            <a:prstGeom prst="rect">
              <a:avLst/>
            </a:prstGeom>
            <a:noFill/>
          </p:spPr>
          <p:txBody>
            <a:bodyPr wrap="none" rtlCol="0">
              <a:spAutoFit/>
            </a:bodyPr>
            <a:lstStyle/>
            <a:p>
              <a:pPr algn="ctr"/>
              <a:r>
                <a:rPr lang="zh-CN" altLang="en-US" sz="1600" dirty="0">
                  <a:latin typeface="+mn-lt"/>
                  <a:ea typeface="+mn-ea"/>
                </a:rPr>
                <a:t>局部变量</a:t>
              </a:r>
              <a:r>
                <a:rPr lang="en-US" altLang="zh-CN" sz="1600" dirty="0">
                  <a:latin typeface="+mn-lt"/>
                  <a:ea typeface="+mn-ea"/>
                </a:rPr>
                <a:t>n</a:t>
              </a:r>
              <a:endParaRPr lang="zh-CN" altLang="en-US" sz="1600" dirty="0">
                <a:latin typeface="+mn-lt"/>
                <a:ea typeface="+mn-ea"/>
              </a:endParaRPr>
            </a:p>
          </p:txBody>
        </p:sp>
        <p:sp>
          <p:nvSpPr>
            <p:cNvPr id="49" name="文本框 48">
              <a:extLst>
                <a:ext uri="{FF2B5EF4-FFF2-40B4-BE49-F238E27FC236}">
                  <a16:creationId xmlns:a16="http://schemas.microsoft.com/office/drawing/2014/main" id="{B76D4B79-C73D-43F0-9408-B93F907A1C0D}"/>
                </a:ext>
              </a:extLst>
            </p:cNvPr>
            <p:cNvSpPr txBox="1"/>
            <p:nvPr/>
          </p:nvSpPr>
          <p:spPr>
            <a:xfrm>
              <a:off x="6517923" y="1844040"/>
              <a:ext cx="466794" cy="338554"/>
            </a:xfrm>
            <a:prstGeom prst="rect">
              <a:avLst/>
            </a:prstGeom>
            <a:noFill/>
          </p:spPr>
          <p:txBody>
            <a:bodyPr wrap="none" rtlCol="0">
              <a:spAutoFit/>
            </a:bodyPr>
            <a:lstStyle/>
            <a:p>
              <a:pPr algn="ctr"/>
              <a:r>
                <a:rPr lang="en-US" altLang="zh-CN" sz="1600" dirty="0"/>
                <a:t>……</a:t>
              </a:r>
              <a:endParaRPr lang="zh-CN" altLang="en-US" sz="1600" dirty="0"/>
            </a:p>
          </p:txBody>
        </p:sp>
        <p:sp>
          <p:nvSpPr>
            <p:cNvPr id="50" name="文本框 49">
              <a:extLst>
                <a:ext uri="{FF2B5EF4-FFF2-40B4-BE49-F238E27FC236}">
                  <a16:creationId xmlns:a16="http://schemas.microsoft.com/office/drawing/2014/main" id="{945668E6-C2BB-4E1C-8B6F-98A8D52462FC}"/>
                </a:ext>
              </a:extLst>
            </p:cNvPr>
            <p:cNvSpPr txBox="1"/>
            <p:nvPr/>
          </p:nvSpPr>
          <p:spPr>
            <a:xfrm>
              <a:off x="6237402" y="4407571"/>
              <a:ext cx="995785" cy="338554"/>
            </a:xfrm>
            <a:prstGeom prst="rect">
              <a:avLst/>
            </a:prstGeom>
            <a:noFill/>
          </p:spPr>
          <p:txBody>
            <a:bodyPr wrap="none" rtlCol="0">
              <a:spAutoFit/>
            </a:bodyPr>
            <a:lstStyle/>
            <a:p>
              <a:pPr algn="ctr"/>
              <a:r>
                <a:rPr lang="en-US" altLang="zh-CN" sz="1600" dirty="0">
                  <a:latin typeface="+mn-lt"/>
                  <a:ea typeface="+mn-ea"/>
                </a:rPr>
                <a:t>Shellcode</a:t>
              </a:r>
              <a:endParaRPr lang="zh-CN" altLang="en-US" sz="1600" dirty="0">
                <a:latin typeface="+mn-lt"/>
                <a:ea typeface="+mn-ea"/>
              </a:endParaRPr>
            </a:p>
          </p:txBody>
        </p:sp>
        <p:sp>
          <p:nvSpPr>
            <p:cNvPr id="51" name="文本框 50">
              <a:extLst>
                <a:ext uri="{FF2B5EF4-FFF2-40B4-BE49-F238E27FC236}">
                  <a16:creationId xmlns:a16="http://schemas.microsoft.com/office/drawing/2014/main" id="{97715588-3CD3-4C18-9585-72613F88CE36}"/>
                </a:ext>
              </a:extLst>
            </p:cNvPr>
            <p:cNvSpPr txBox="1"/>
            <p:nvPr/>
          </p:nvSpPr>
          <p:spPr>
            <a:xfrm>
              <a:off x="6237402" y="4774029"/>
              <a:ext cx="995785" cy="338554"/>
            </a:xfrm>
            <a:prstGeom prst="rect">
              <a:avLst/>
            </a:prstGeom>
            <a:noFill/>
          </p:spPr>
          <p:txBody>
            <a:bodyPr wrap="none" rtlCol="0">
              <a:spAutoFit/>
            </a:bodyPr>
            <a:lstStyle/>
            <a:p>
              <a:pPr algn="ctr"/>
              <a:r>
                <a:rPr lang="en-US" altLang="zh-CN" sz="1600" dirty="0">
                  <a:latin typeface="+mj-lt"/>
                </a:rPr>
                <a:t>Shellcode</a:t>
              </a:r>
              <a:endParaRPr lang="zh-CN" altLang="en-US" sz="1600" dirty="0">
                <a:latin typeface="+mj-lt"/>
              </a:endParaRPr>
            </a:p>
          </p:txBody>
        </p:sp>
        <p:sp>
          <p:nvSpPr>
            <p:cNvPr id="52" name="文本框 51">
              <a:extLst>
                <a:ext uri="{FF2B5EF4-FFF2-40B4-BE49-F238E27FC236}">
                  <a16:creationId xmlns:a16="http://schemas.microsoft.com/office/drawing/2014/main" id="{BC9CAFE5-FC9D-4488-8F2B-7FA66C666758}"/>
                </a:ext>
              </a:extLst>
            </p:cNvPr>
            <p:cNvSpPr txBox="1"/>
            <p:nvPr/>
          </p:nvSpPr>
          <p:spPr>
            <a:xfrm>
              <a:off x="6237401" y="5246284"/>
              <a:ext cx="995786" cy="338554"/>
            </a:xfrm>
            <a:prstGeom prst="rect">
              <a:avLst/>
            </a:prstGeom>
            <a:noFill/>
          </p:spPr>
          <p:txBody>
            <a:bodyPr wrap="none" rtlCol="0">
              <a:spAutoFit/>
            </a:bodyPr>
            <a:lstStyle/>
            <a:p>
              <a:pPr algn="ctr"/>
              <a:r>
                <a:rPr lang="en-US" altLang="zh-CN" sz="1600" dirty="0">
                  <a:latin typeface="+mj-lt"/>
                </a:rPr>
                <a:t>Shellcode</a:t>
              </a:r>
              <a:endParaRPr lang="zh-CN" altLang="en-US" sz="1600" dirty="0">
                <a:latin typeface="+mj-lt"/>
              </a:endParaRPr>
            </a:p>
          </p:txBody>
        </p:sp>
        <p:sp>
          <p:nvSpPr>
            <p:cNvPr id="53" name="文本框 52">
              <a:extLst>
                <a:ext uri="{FF2B5EF4-FFF2-40B4-BE49-F238E27FC236}">
                  <a16:creationId xmlns:a16="http://schemas.microsoft.com/office/drawing/2014/main" id="{48056021-828D-4551-B604-A528068E9B1D}"/>
                </a:ext>
              </a:extLst>
            </p:cNvPr>
            <p:cNvSpPr txBox="1"/>
            <p:nvPr/>
          </p:nvSpPr>
          <p:spPr>
            <a:xfrm>
              <a:off x="5832534" y="4004953"/>
              <a:ext cx="1826142" cy="338554"/>
            </a:xfrm>
            <a:prstGeom prst="rect">
              <a:avLst/>
            </a:prstGeom>
            <a:noFill/>
          </p:spPr>
          <p:txBody>
            <a:bodyPr wrap="none" rtlCol="0">
              <a:spAutoFit/>
            </a:bodyPr>
            <a:lstStyle/>
            <a:p>
              <a:pPr algn="ctr"/>
              <a:r>
                <a:rPr lang="zh-CN" altLang="en-US" sz="1600" dirty="0">
                  <a:latin typeface="+mn-lt"/>
                  <a:ea typeface="+mn-ea"/>
                </a:rPr>
                <a:t>覆盖后的返回地址</a:t>
              </a:r>
            </a:p>
          </p:txBody>
        </p:sp>
        <p:sp>
          <p:nvSpPr>
            <p:cNvPr id="54" name="文本框 53">
              <a:extLst>
                <a:ext uri="{FF2B5EF4-FFF2-40B4-BE49-F238E27FC236}">
                  <a16:creationId xmlns:a16="http://schemas.microsoft.com/office/drawing/2014/main" id="{5E431AA7-51FD-4975-885F-9518EB2966A0}"/>
                </a:ext>
              </a:extLst>
            </p:cNvPr>
            <p:cNvSpPr txBox="1"/>
            <p:nvPr/>
          </p:nvSpPr>
          <p:spPr>
            <a:xfrm>
              <a:off x="6418870" y="2313305"/>
              <a:ext cx="593432" cy="338554"/>
            </a:xfrm>
            <a:prstGeom prst="rect">
              <a:avLst/>
            </a:prstGeom>
            <a:noFill/>
          </p:spPr>
          <p:txBody>
            <a:bodyPr wrap="none" rtlCol="0">
              <a:spAutoFit/>
            </a:bodyPr>
            <a:lstStyle/>
            <a:p>
              <a:pPr algn="ctr"/>
              <a:r>
                <a:rPr lang="en-US" altLang="zh-CN" sz="1600" dirty="0">
                  <a:latin typeface="+mn-lt"/>
                  <a:ea typeface="+mn-ea"/>
                </a:rPr>
                <a:t>NOP</a:t>
              </a:r>
              <a:endParaRPr lang="zh-CN" altLang="en-US" sz="1600" dirty="0">
                <a:latin typeface="+mn-lt"/>
                <a:ea typeface="+mn-ea"/>
              </a:endParaRPr>
            </a:p>
          </p:txBody>
        </p:sp>
        <p:sp>
          <p:nvSpPr>
            <p:cNvPr id="55" name="文本框 54">
              <a:extLst>
                <a:ext uri="{FF2B5EF4-FFF2-40B4-BE49-F238E27FC236}">
                  <a16:creationId xmlns:a16="http://schemas.microsoft.com/office/drawing/2014/main" id="{CFE74ABE-FE42-4FB5-B2DA-C78A54E85943}"/>
                </a:ext>
              </a:extLst>
            </p:cNvPr>
            <p:cNvSpPr txBox="1"/>
            <p:nvPr/>
          </p:nvSpPr>
          <p:spPr>
            <a:xfrm>
              <a:off x="6418871" y="2719963"/>
              <a:ext cx="593432" cy="338554"/>
            </a:xfrm>
            <a:prstGeom prst="rect">
              <a:avLst/>
            </a:prstGeom>
            <a:noFill/>
          </p:spPr>
          <p:txBody>
            <a:bodyPr wrap="none" rtlCol="0">
              <a:spAutoFit/>
            </a:bodyPr>
            <a:lstStyle/>
            <a:p>
              <a:pPr algn="ctr"/>
              <a:r>
                <a:rPr lang="en-US" altLang="zh-CN" sz="1600" dirty="0">
                  <a:latin typeface="+mj-lt"/>
                </a:rPr>
                <a:t>NOP</a:t>
              </a:r>
              <a:endParaRPr lang="zh-CN" altLang="en-US" sz="1600" dirty="0">
                <a:latin typeface="+mj-lt"/>
              </a:endParaRPr>
            </a:p>
          </p:txBody>
        </p:sp>
        <p:sp>
          <p:nvSpPr>
            <p:cNvPr id="56" name="文本框 55">
              <a:extLst>
                <a:ext uri="{FF2B5EF4-FFF2-40B4-BE49-F238E27FC236}">
                  <a16:creationId xmlns:a16="http://schemas.microsoft.com/office/drawing/2014/main" id="{473E047D-E0C8-40CD-BDC9-C9E11D37ABCC}"/>
                </a:ext>
              </a:extLst>
            </p:cNvPr>
            <p:cNvSpPr txBox="1"/>
            <p:nvPr/>
          </p:nvSpPr>
          <p:spPr>
            <a:xfrm>
              <a:off x="6418870" y="3168551"/>
              <a:ext cx="593432" cy="338554"/>
            </a:xfrm>
            <a:prstGeom prst="rect">
              <a:avLst/>
            </a:prstGeom>
            <a:noFill/>
          </p:spPr>
          <p:txBody>
            <a:bodyPr wrap="none" rtlCol="0">
              <a:spAutoFit/>
            </a:bodyPr>
            <a:lstStyle/>
            <a:p>
              <a:pPr algn="ctr"/>
              <a:r>
                <a:rPr lang="en-US" altLang="zh-CN" sz="1600" dirty="0">
                  <a:latin typeface="+mj-lt"/>
                </a:rPr>
                <a:t>NOP</a:t>
              </a:r>
              <a:endParaRPr lang="zh-CN" altLang="en-US" sz="1600" dirty="0">
                <a:latin typeface="+mj-lt"/>
              </a:endParaRPr>
            </a:p>
          </p:txBody>
        </p:sp>
        <p:sp>
          <p:nvSpPr>
            <p:cNvPr id="57" name="文本框 56">
              <a:extLst>
                <a:ext uri="{FF2B5EF4-FFF2-40B4-BE49-F238E27FC236}">
                  <a16:creationId xmlns:a16="http://schemas.microsoft.com/office/drawing/2014/main" id="{EAF90F9D-A3FA-4EBB-AE42-585AB9B4023F}"/>
                </a:ext>
              </a:extLst>
            </p:cNvPr>
            <p:cNvSpPr txBox="1"/>
            <p:nvPr/>
          </p:nvSpPr>
          <p:spPr>
            <a:xfrm>
              <a:off x="6418872" y="3578225"/>
              <a:ext cx="593432" cy="338554"/>
            </a:xfrm>
            <a:prstGeom prst="rect">
              <a:avLst/>
            </a:prstGeom>
            <a:noFill/>
          </p:spPr>
          <p:txBody>
            <a:bodyPr wrap="none" rtlCol="0">
              <a:spAutoFit/>
            </a:bodyPr>
            <a:lstStyle/>
            <a:p>
              <a:pPr algn="ctr"/>
              <a:r>
                <a:rPr lang="en-US" altLang="zh-CN" sz="1600" dirty="0">
                  <a:latin typeface="+mj-lt"/>
                </a:rPr>
                <a:t>NOP</a:t>
              </a:r>
              <a:endParaRPr lang="zh-CN" altLang="en-US" sz="1600" dirty="0">
                <a:latin typeface="+mj-lt"/>
              </a:endParaRPr>
            </a:p>
          </p:txBody>
        </p:sp>
        <p:sp>
          <p:nvSpPr>
            <p:cNvPr id="58" name="文本框 57">
              <a:extLst>
                <a:ext uri="{FF2B5EF4-FFF2-40B4-BE49-F238E27FC236}">
                  <a16:creationId xmlns:a16="http://schemas.microsoft.com/office/drawing/2014/main" id="{365C4F9A-73D4-4C8B-B871-DB803A4F51B2}"/>
                </a:ext>
              </a:extLst>
            </p:cNvPr>
            <p:cNvSpPr txBox="1"/>
            <p:nvPr/>
          </p:nvSpPr>
          <p:spPr>
            <a:xfrm>
              <a:off x="8609810" y="4389434"/>
              <a:ext cx="458780" cy="338554"/>
            </a:xfrm>
            <a:prstGeom prst="rect">
              <a:avLst/>
            </a:prstGeom>
            <a:noFill/>
          </p:spPr>
          <p:txBody>
            <a:bodyPr wrap="none" rtlCol="0">
              <a:spAutoFit/>
            </a:bodyPr>
            <a:lstStyle/>
            <a:p>
              <a:pPr algn="ctr"/>
              <a:r>
                <a:rPr lang="en-US" altLang="zh-CN" sz="1600" dirty="0" err="1">
                  <a:latin typeface="+mn-lt"/>
                  <a:ea typeface="+mn-ea"/>
                </a:rPr>
                <a:t>esp</a:t>
              </a:r>
              <a:endParaRPr lang="zh-CN" altLang="en-US" sz="1600" dirty="0">
                <a:latin typeface="+mn-lt"/>
                <a:ea typeface="+mn-ea"/>
              </a:endParaRPr>
            </a:p>
          </p:txBody>
        </p:sp>
        <p:sp>
          <p:nvSpPr>
            <p:cNvPr id="59" name="文本框 58">
              <a:extLst>
                <a:ext uri="{FF2B5EF4-FFF2-40B4-BE49-F238E27FC236}">
                  <a16:creationId xmlns:a16="http://schemas.microsoft.com/office/drawing/2014/main" id="{A046D4CB-19E1-4810-9084-7FBFFFFA8E19}"/>
                </a:ext>
              </a:extLst>
            </p:cNvPr>
            <p:cNvSpPr txBox="1"/>
            <p:nvPr/>
          </p:nvSpPr>
          <p:spPr>
            <a:xfrm>
              <a:off x="8541684" y="2592694"/>
              <a:ext cx="595035" cy="338554"/>
            </a:xfrm>
            <a:prstGeom prst="rect">
              <a:avLst/>
            </a:prstGeom>
            <a:noFill/>
          </p:spPr>
          <p:txBody>
            <a:bodyPr wrap="none" rtlCol="0">
              <a:spAutoFit/>
            </a:bodyPr>
            <a:lstStyle/>
            <a:p>
              <a:pPr algn="ctr"/>
              <a:r>
                <a:rPr lang="en-US" altLang="zh-CN" sz="1600" dirty="0">
                  <a:latin typeface="+mn-lt"/>
                  <a:ea typeface="+mn-ea"/>
                </a:rPr>
                <a:t>……</a:t>
              </a:r>
              <a:endParaRPr lang="zh-CN" altLang="en-US" sz="1600" dirty="0">
                <a:latin typeface="+mn-lt"/>
                <a:ea typeface="+mn-ea"/>
              </a:endParaRPr>
            </a:p>
          </p:txBody>
        </p:sp>
        <p:sp>
          <p:nvSpPr>
            <p:cNvPr id="60" name="文本框 59">
              <a:extLst>
                <a:ext uri="{FF2B5EF4-FFF2-40B4-BE49-F238E27FC236}">
                  <a16:creationId xmlns:a16="http://schemas.microsoft.com/office/drawing/2014/main" id="{011C4D15-29A6-4503-AABF-3954F97E9E17}"/>
                </a:ext>
              </a:extLst>
            </p:cNvPr>
            <p:cNvSpPr txBox="1"/>
            <p:nvPr/>
          </p:nvSpPr>
          <p:spPr>
            <a:xfrm>
              <a:off x="8412644" y="3039367"/>
              <a:ext cx="853119" cy="338554"/>
            </a:xfrm>
            <a:prstGeom prst="rect">
              <a:avLst/>
            </a:prstGeom>
            <a:noFill/>
          </p:spPr>
          <p:txBody>
            <a:bodyPr wrap="none" rtlCol="0">
              <a:spAutoFit/>
            </a:bodyPr>
            <a:lstStyle/>
            <a:p>
              <a:pPr algn="ctr"/>
              <a:r>
                <a:rPr lang="en-US" altLang="zh-CN" sz="1600" dirty="0" err="1">
                  <a:latin typeface="+mn-lt"/>
                  <a:ea typeface="+mn-ea"/>
                </a:rPr>
                <a:t>jmp</a:t>
              </a:r>
              <a:r>
                <a:rPr lang="en-US" altLang="zh-CN" sz="1600" dirty="0">
                  <a:latin typeface="+mn-lt"/>
                  <a:ea typeface="+mn-ea"/>
                </a:rPr>
                <a:t> </a:t>
              </a:r>
              <a:r>
                <a:rPr lang="en-US" altLang="zh-CN" sz="1600" dirty="0" err="1">
                  <a:latin typeface="+mn-lt"/>
                  <a:ea typeface="+mn-ea"/>
                </a:rPr>
                <a:t>esp</a:t>
              </a:r>
              <a:endParaRPr lang="zh-CN" altLang="en-US" sz="1600" dirty="0">
                <a:latin typeface="+mn-lt"/>
                <a:ea typeface="+mn-ea"/>
              </a:endParaRPr>
            </a:p>
          </p:txBody>
        </p:sp>
        <p:sp>
          <p:nvSpPr>
            <p:cNvPr id="62" name="文本框 61">
              <a:extLst>
                <a:ext uri="{FF2B5EF4-FFF2-40B4-BE49-F238E27FC236}">
                  <a16:creationId xmlns:a16="http://schemas.microsoft.com/office/drawing/2014/main" id="{050814B2-77C7-43C1-AB66-05F22DF7A42A}"/>
                </a:ext>
              </a:extLst>
            </p:cNvPr>
            <p:cNvSpPr txBox="1"/>
            <p:nvPr/>
          </p:nvSpPr>
          <p:spPr>
            <a:xfrm>
              <a:off x="8541684" y="3449944"/>
              <a:ext cx="595035" cy="338554"/>
            </a:xfrm>
            <a:prstGeom prst="rect">
              <a:avLst/>
            </a:prstGeom>
            <a:noFill/>
          </p:spPr>
          <p:txBody>
            <a:bodyPr wrap="none" rtlCol="0">
              <a:spAutoFit/>
            </a:bodyPr>
            <a:lstStyle/>
            <a:p>
              <a:pPr algn="ctr"/>
              <a:r>
                <a:rPr lang="en-US" altLang="zh-CN" sz="1600" dirty="0">
                  <a:latin typeface="+mn-lt"/>
                  <a:ea typeface="+mn-ea"/>
                </a:rPr>
                <a:t>……</a:t>
              </a:r>
              <a:endParaRPr lang="zh-CN" altLang="en-US" sz="1600" dirty="0">
                <a:latin typeface="+mn-lt"/>
                <a:ea typeface="+mn-ea"/>
              </a:endParaRPr>
            </a:p>
          </p:txBody>
        </p:sp>
        <p:sp>
          <p:nvSpPr>
            <p:cNvPr id="63" name="文本框 62">
              <a:extLst>
                <a:ext uri="{FF2B5EF4-FFF2-40B4-BE49-F238E27FC236}">
                  <a16:creationId xmlns:a16="http://schemas.microsoft.com/office/drawing/2014/main" id="{FAC8F8EB-3686-47FF-895D-17D930E0EFE1}"/>
                </a:ext>
              </a:extLst>
            </p:cNvPr>
            <p:cNvSpPr txBox="1"/>
            <p:nvPr/>
          </p:nvSpPr>
          <p:spPr>
            <a:xfrm>
              <a:off x="2769811" y="6171984"/>
              <a:ext cx="800220" cy="338554"/>
            </a:xfrm>
            <a:prstGeom prst="rect">
              <a:avLst/>
            </a:prstGeom>
            <a:noFill/>
          </p:spPr>
          <p:txBody>
            <a:bodyPr wrap="none" rtlCol="0">
              <a:spAutoFit/>
            </a:bodyPr>
            <a:lstStyle/>
            <a:p>
              <a:pPr algn="ctr"/>
              <a:r>
                <a:rPr lang="zh-CN" altLang="en-US" sz="1600" dirty="0">
                  <a:latin typeface="+mn-lt"/>
                  <a:ea typeface="+mn-ea"/>
                </a:rPr>
                <a:t>溢出前</a:t>
              </a:r>
            </a:p>
          </p:txBody>
        </p:sp>
        <p:sp>
          <p:nvSpPr>
            <p:cNvPr id="64" name="文本框 63">
              <a:extLst>
                <a:ext uri="{FF2B5EF4-FFF2-40B4-BE49-F238E27FC236}">
                  <a16:creationId xmlns:a16="http://schemas.microsoft.com/office/drawing/2014/main" id="{A9609580-5715-4E78-B843-9D087554A006}"/>
                </a:ext>
              </a:extLst>
            </p:cNvPr>
            <p:cNvSpPr txBox="1"/>
            <p:nvPr/>
          </p:nvSpPr>
          <p:spPr>
            <a:xfrm>
              <a:off x="6361478" y="6171984"/>
              <a:ext cx="800220" cy="338554"/>
            </a:xfrm>
            <a:prstGeom prst="rect">
              <a:avLst/>
            </a:prstGeom>
            <a:noFill/>
          </p:spPr>
          <p:txBody>
            <a:bodyPr wrap="none" rtlCol="0">
              <a:spAutoFit/>
            </a:bodyPr>
            <a:lstStyle/>
            <a:p>
              <a:pPr algn="ctr"/>
              <a:r>
                <a:rPr lang="zh-CN" altLang="en-US" sz="1600" dirty="0">
                  <a:latin typeface="+mj-ea"/>
                  <a:ea typeface="+mj-ea"/>
                </a:rPr>
                <a:t>溢出后</a:t>
              </a:r>
            </a:p>
          </p:txBody>
        </p:sp>
        <p:sp>
          <p:nvSpPr>
            <p:cNvPr id="70" name="文本框 69">
              <a:extLst>
                <a:ext uri="{FF2B5EF4-FFF2-40B4-BE49-F238E27FC236}">
                  <a16:creationId xmlns:a16="http://schemas.microsoft.com/office/drawing/2014/main" id="{BC9CAFE5-FC9D-4488-8F2B-7FA66C666758}"/>
                </a:ext>
              </a:extLst>
            </p:cNvPr>
            <p:cNvSpPr txBox="1"/>
            <p:nvPr/>
          </p:nvSpPr>
          <p:spPr>
            <a:xfrm>
              <a:off x="6237401" y="5677248"/>
              <a:ext cx="995786" cy="338554"/>
            </a:xfrm>
            <a:prstGeom prst="rect">
              <a:avLst/>
            </a:prstGeom>
            <a:noFill/>
          </p:spPr>
          <p:txBody>
            <a:bodyPr wrap="none" rtlCol="0">
              <a:spAutoFit/>
            </a:bodyPr>
            <a:lstStyle/>
            <a:p>
              <a:pPr algn="ctr"/>
              <a:r>
                <a:rPr lang="en-US" altLang="zh-CN" sz="1600" dirty="0">
                  <a:latin typeface="+mj-lt"/>
                </a:rPr>
                <a:t>Shellcode</a:t>
              </a:r>
              <a:endParaRPr lang="zh-CN" altLang="en-US" sz="1600" dirty="0">
                <a:latin typeface="+mj-lt"/>
              </a:endParaRPr>
            </a:p>
          </p:txBody>
        </p:sp>
      </p:grpSp>
      <p:grpSp>
        <p:nvGrpSpPr>
          <p:cNvPr id="61" name="组合 60">
            <a:extLst>
              <a:ext uri="{FF2B5EF4-FFF2-40B4-BE49-F238E27FC236}">
                <a16:creationId xmlns:a16="http://schemas.microsoft.com/office/drawing/2014/main" id="{7BBAC9C5-2DEE-4C7F-9121-868E7BDE7493}"/>
              </a:ext>
            </a:extLst>
          </p:cNvPr>
          <p:cNvGrpSpPr/>
          <p:nvPr/>
        </p:nvGrpSpPr>
        <p:grpSpPr>
          <a:xfrm>
            <a:off x="1532831" y="6136605"/>
            <a:ext cx="9870622" cy="518173"/>
            <a:chOff x="1494064" y="2844075"/>
            <a:chExt cx="9870622" cy="772250"/>
          </a:xfrm>
        </p:grpSpPr>
        <p:sp>
          <p:nvSpPr>
            <p:cNvPr id="66" name="六边形 65">
              <a:extLst>
                <a:ext uri="{FF2B5EF4-FFF2-40B4-BE49-F238E27FC236}">
                  <a16:creationId xmlns:a16="http://schemas.microsoft.com/office/drawing/2014/main" id="{37F62594-DA91-4A52-9B90-ABE8BCD9B625}"/>
                </a:ext>
              </a:extLst>
            </p:cNvPr>
            <p:cNvSpPr/>
            <p:nvPr/>
          </p:nvSpPr>
          <p:spPr>
            <a:xfrm>
              <a:off x="1494064" y="2844075"/>
              <a:ext cx="9870622" cy="772250"/>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67" name="矩形 66">
              <a:extLst>
                <a:ext uri="{FF2B5EF4-FFF2-40B4-BE49-F238E27FC236}">
                  <a16:creationId xmlns:a16="http://schemas.microsoft.com/office/drawing/2014/main" id="{64EEFDB6-C54D-4B3E-B5A3-E2D1ED2086D2}"/>
                </a:ext>
              </a:extLst>
            </p:cNvPr>
            <p:cNvSpPr/>
            <p:nvPr/>
          </p:nvSpPr>
          <p:spPr>
            <a:xfrm>
              <a:off x="1867556" y="2951456"/>
              <a:ext cx="9123638" cy="400110"/>
            </a:xfrm>
            <a:prstGeom prst="rect">
              <a:avLst/>
            </a:prstGeom>
          </p:spPr>
          <p:txBody>
            <a:bodyPr wrap="square">
              <a:spAutoFit/>
            </a:bodyPr>
            <a:lstStyle/>
            <a:p>
              <a:r>
                <a:rPr lang="zh-CN" altLang="en-US" sz="2000" dirty="0">
                  <a:solidFill>
                    <a:schemeClr val="bg1"/>
                  </a:solidFill>
                  <a:latin typeface="+mn-lt"/>
                  <a:ea typeface="+mn-ea"/>
                </a:rPr>
                <a:t>除了</a:t>
              </a:r>
              <a:r>
                <a:rPr lang="en-US" altLang="zh-CN" sz="2000" dirty="0" err="1">
                  <a:solidFill>
                    <a:schemeClr val="bg1"/>
                  </a:solidFill>
                  <a:latin typeface="+mn-lt"/>
                  <a:ea typeface="+mn-ea"/>
                </a:rPr>
                <a:t>jmp</a:t>
              </a:r>
              <a:r>
                <a:rPr lang="en-US" altLang="zh-CN" sz="2000" dirty="0">
                  <a:solidFill>
                    <a:schemeClr val="bg1"/>
                  </a:solidFill>
                  <a:latin typeface="+mn-lt"/>
                  <a:ea typeface="+mn-ea"/>
                </a:rPr>
                <a:t> </a:t>
              </a:r>
              <a:r>
                <a:rPr lang="en-US" altLang="zh-CN" sz="2000" dirty="0" err="1">
                  <a:solidFill>
                    <a:schemeClr val="bg1"/>
                  </a:solidFill>
                  <a:latin typeface="+mn-lt"/>
                  <a:ea typeface="+mn-ea"/>
                </a:rPr>
                <a:t>esp</a:t>
              </a:r>
              <a:r>
                <a:rPr lang="zh-CN" altLang="en-US" sz="2000" dirty="0">
                  <a:solidFill>
                    <a:schemeClr val="bg1"/>
                  </a:solidFill>
                  <a:latin typeface="+mn-lt"/>
                  <a:ea typeface="+mn-ea"/>
                </a:rPr>
                <a:t>之外，</a:t>
              </a:r>
              <a:r>
                <a:rPr lang="en-US" altLang="zh-CN" sz="2000" dirty="0">
                  <a:solidFill>
                    <a:schemeClr val="bg1"/>
                  </a:solidFill>
                  <a:latin typeface="+mn-lt"/>
                  <a:ea typeface="+mn-ea"/>
                </a:rPr>
                <a:t>mov </a:t>
              </a:r>
              <a:r>
                <a:rPr lang="en-US" altLang="zh-CN" sz="2000" dirty="0" err="1">
                  <a:solidFill>
                    <a:schemeClr val="bg1"/>
                  </a:solidFill>
                  <a:latin typeface="+mn-lt"/>
                  <a:ea typeface="+mn-ea"/>
                </a:rPr>
                <a:t>eax,esp</a:t>
              </a:r>
              <a:r>
                <a:rPr lang="zh-CN" altLang="en-US" sz="2000" dirty="0">
                  <a:solidFill>
                    <a:schemeClr val="bg1"/>
                  </a:solidFill>
                  <a:latin typeface="+mn-lt"/>
                  <a:ea typeface="+mn-ea"/>
                </a:rPr>
                <a:t>和</a:t>
              </a:r>
              <a:r>
                <a:rPr lang="en-US" altLang="zh-CN" sz="2000" dirty="0" err="1">
                  <a:solidFill>
                    <a:schemeClr val="bg1"/>
                  </a:solidFill>
                  <a:latin typeface="+mn-lt"/>
                  <a:ea typeface="+mn-ea"/>
                </a:rPr>
                <a:t>jmp</a:t>
              </a:r>
              <a:r>
                <a:rPr lang="en-US" altLang="zh-CN" sz="2000" dirty="0">
                  <a:solidFill>
                    <a:schemeClr val="bg1"/>
                  </a:solidFill>
                  <a:latin typeface="+mn-lt"/>
                  <a:ea typeface="+mn-ea"/>
                </a:rPr>
                <a:t> </a:t>
              </a:r>
              <a:r>
                <a:rPr lang="en-US" altLang="zh-CN" sz="2000" dirty="0" err="1">
                  <a:solidFill>
                    <a:schemeClr val="bg1"/>
                  </a:solidFill>
                  <a:latin typeface="+mn-lt"/>
                  <a:ea typeface="+mn-ea"/>
                </a:rPr>
                <a:t>eax</a:t>
              </a:r>
              <a:r>
                <a:rPr lang="zh-CN" altLang="en-US" sz="2000" dirty="0">
                  <a:solidFill>
                    <a:schemeClr val="bg1"/>
                  </a:solidFill>
                  <a:latin typeface="+mn-lt"/>
                  <a:ea typeface="+mn-ea"/>
                </a:rPr>
                <a:t>等指令序列也可以实现进入栈区的功能。</a:t>
              </a:r>
            </a:p>
          </p:txBody>
        </p:sp>
      </p:grpSp>
    </p:spTree>
    <p:extLst>
      <p:ext uri="{BB962C8B-B14F-4D97-AF65-F5344CB8AC3E}">
        <p14:creationId xmlns:p14="http://schemas.microsoft.com/office/powerpoint/2010/main" val="107683061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par>
                                <p:cTn id="8" presetID="22" presetClass="entr" presetSubtype="8"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wipe(left)">
                                      <p:cBhvr>
                                        <p:cTn id="1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887732472"/>
              </p:ext>
            </p:extLst>
          </p:nvPr>
        </p:nvGraphicFramePr>
        <p:xfrm>
          <a:off x="308695" y="447973"/>
          <a:ext cx="5688632" cy="6264696"/>
        </p:xfrm>
        <a:graphic>
          <a:graphicData uri="http://schemas.openxmlformats.org/drawingml/2006/table">
            <a:tbl>
              <a:tblPr firstRow="1" firstCol="1" bandRow="1">
                <a:tableStyleId>{073A0DAA-6AF3-43AB-8588-CEC1D06C72B9}</a:tableStyleId>
              </a:tblPr>
              <a:tblGrid>
                <a:gridCol w="5688632">
                  <a:extLst>
                    <a:ext uri="{9D8B030D-6E8A-4147-A177-3AD203B41FA5}">
                      <a16:colId xmlns:a16="http://schemas.microsoft.com/office/drawing/2014/main" val="20000"/>
                    </a:ext>
                  </a:extLst>
                </a:gridCol>
              </a:tblGrid>
              <a:tr h="6264696">
                <a:tc>
                  <a:txBody>
                    <a:bodyPr/>
                    <a:lstStyle/>
                    <a:p>
                      <a:pPr algn="just">
                        <a:lnSpc>
                          <a:spcPct val="125000"/>
                        </a:lnSpc>
                        <a:spcAft>
                          <a:spcPts val="0"/>
                        </a:spcAft>
                      </a:pPr>
                      <a:r>
                        <a:rPr lang="en-US" sz="1600" kern="100" dirty="0">
                          <a:effectLst/>
                        </a:rPr>
                        <a:t>#include &lt;</a:t>
                      </a:r>
                      <a:r>
                        <a:rPr lang="en-US" sz="1600" kern="100" dirty="0" err="1">
                          <a:effectLst/>
                        </a:rPr>
                        <a:t>stdio.h</a:t>
                      </a:r>
                      <a:r>
                        <a:rPr lang="en-US" sz="1600" kern="100" dirty="0">
                          <a:effectLst/>
                        </a:rPr>
                        <a:t>&gt;</a:t>
                      </a:r>
                      <a:endParaRPr lang="zh-CN" sz="1600" kern="100" dirty="0">
                        <a:effectLst/>
                      </a:endParaRPr>
                    </a:p>
                    <a:p>
                      <a:pPr algn="just">
                        <a:lnSpc>
                          <a:spcPct val="125000"/>
                        </a:lnSpc>
                        <a:spcAft>
                          <a:spcPts val="0"/>
                        </a:spcAft>
                      </a:pPr>
                      <a:r>
                        <a:rPr lang="en-US" sz="1600" kern="100" dirty="0">
                          <a:effectLst/>
                        </a:rPr>
                        <a:t>#include &lt;</a:t>
                      </a:r>
                      <a:r>
                        <a:rPr lang="en-US" sz="1600" kern="100" dirty="0" err="1">
                          <a:effectLst/>
                        </a:rPr>
                        <a:t>windows.h</a:t>
                      </a:r>
                      <a:r>
                        <a:rPr lang="en-US" sz="1600" kern="100" dirty="0">
                          <a:effectLst/>
                        </a:rPr>
                        <a:t>&gt;</a:t>
                      </a:r>
                      <a:endParaRPr lang="zh-CN" sz="1600" kern="100" dirty="0">
                        <a:effectLst/>
                      </a:endParaRPr>
                    </a:p>
                    <a:p>
                      <a:pPr algn="just">
                        <a:lnSpc>
                          <a:spcPct val="125000"/>
                        </a:lnSpc>
                        <a:spcAft>
                          <a:spcPts val="0"/>
                        </a:spcAft>
                      </a:pPr>
                      <a:r>
                        <a:rPr lang="en-US" sz="1600" kern="100" dirty="0">
                          <a:effectLst/>
                        </a:rPr>
                        <a:t>#define DLL_NAME "user32.dll" //</a:t>
                      </a:r>
                      <a:r>
                        <a:rPr lang="zh-CN" sz="1600" kern="100" dirty="0">
                          <a:effectLst/>
                        </a:rPr>
                        <a:t>此处定义需要查找的</a:t>
                      </a:r>
                      <a:r>
                        <a:rPr lang="en-US" sz="1600" kern="100" dirty="0" err="1">
                          <a:effectLst/>
                        </a:rPr>
                        <a:t>dll</a:t>
                      </a:r>
                      <a:r>
                        <a:rPr lang="zh-CN" sz="1600" kern="100" dirty="0">
                          <a:effectLst/>
                        </a:rPr>
                        <a:t>名字</a:t>
                      </a:r>
                    </a:p>
                    <a:p>
                      <a:pPr algn="just">
                        <a:lnSpc>
                          <a:spcPct val="125000"/>
                        </a:lnSpc>
                        <a:spcAft>
                          <a:spcPts val="0"/>
                        </a:spcAft>
                      </a:pPr>
                      <a:r>
                        <a:rPr lang="en-US" sz="1600" kern="100" dirty="0">
                          <a:effectLst/>
                        </a:rPr>
                        <a:t> </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int</a:t>
                      </a:r>
                      <a:r>
                        <a:rPr lang="en-US" sz="1600" kern="100" dirty="0">
                          <a:effectLst/>
                        </a:rPr>
                        <a:t> main()</a:t>
                      </a:r>
                      <a:endParaRPr lang="zh-CN" sz="1600" kern="100" dirty="0">
                        <a:effectLst/>
                      </a:endParaRPr>
                    </a:p>
                    <a:p>
                      <a:pPr algn="just">
                        <a:lnSpc>
                          <a:spcPct val="125000"/>
                        </a:lnSpc>
                        <a:spcAft>
                          <a:spcPts val="0"/>
                        </a:spcAft>
                      </a:pPr>
                      <a:r>
                        <a:rPr lang="en-US" sz="1600" kern="100" dirty="0">
                          <a:effectLst/>
                        </a:rPr>
                        <a:t> {</a:t>
                      </a:r>
                      <a:endParaRPr lang="zh-CN" sz="1600" kern="100" dirty="0">
                        <a:effectLst/>
                      </a:endParaRPr>
                    </a:p>
                    <a:p>
                      <a:pPr algn="just">
                        <a:lnSpc>
                          <a:spcPct val="125000"/>
                        </a:lnSpc>
                        <a:spcAft>
                          <a:spcPts val="0"/>
                        </a:spcAft>
                      </a:pPr>
                      <a:r>
                        <a:rPr lang="en-US" sz="1600" kern="100" dirty="0">
                          <a:effectLst/>
                        </a:rPr>
                        <a:t>  BYTE *</a:t>
                      </a:r>
                      <a:r>
                        <a:rPr lang="en-US" sz="1600" kern="100" dirty="0" err="1">
                          <a:effectLst/>
                        </a:rPr>
                        <a:t>ptr</a:t>
                      </a:r>
                      <a:r>
                        <a:rPr lang="en-US" sz="1600" kern="100" dirty="0">
                          <a:effectLst/>
                        </a:rPr>
                        <a:t>;</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int</a:t>
                      </a:r>
                      <a:r>
                        <a:rPr lang="en-US" sz="1600" kern="100" dirty="0">
                          <a:effectLst/>
                        </a:rPr>
                        <a:t> </a:t>
                      </a:r>
                      <a:r>
                        <a:rPr lang="en-US" sz="1600" kern="100" dirty="0" err="1">
                          <a:effectLst/>
                        </a:rPr>
                        <a:t>position,address</a:t>
                      </a:r>
                      <a:r>
                        <a:rPr lang="en-US" sz="1600" kern="100" dirty="0">
                          <a:effectLst/>
                        </a:rPr>
                        <a:t>;</a:t>
                      </a:r>
                      <a:endParaRPr lang="zh-CN" sz="1600" kern="100" dirty="0">
                        <a:effectLst/>
                      </a:endParaRPr>
                    </a:p>
                    <a:p>
                      <a:pPr algn="just">
                        <a:lnSpc>
                          <a:spcPct val="125000"/>
                        </a:lnSpc>
                        <a:spcAft>
                          <a:spcPts val="0"/>
                        </a:spcAft>
                      </a:pPr>
                      <a:r>
                        <a:rPr lang="en-US" sz="1600" kern="100" dirty="0">
                          <a:effectLst/>
                        </a:rPr>
                        <a:t>  HINSTANCE handle;</a:t>
                      </a:r>
                      <a:endParaRPr lang="zh-CN" sz="1600" kern="100" dirty="0">
                        <a:effectLst/>
                      </a:endParaRPr>
                    </a:p>
                    <a:p>
                      <a:pPr algn="just">
                        <a:lnSpc>
                          <a:spcPct val="125000"/>
                        </a:lnSpc>
                        <a:spcAft>
                          <a:spcPts val="0"/>
                        </a:spcAft>
                      </a:pPr>
                      <a:r>
                        <a:rPr lang="en-US" sz="1600" kern="100" dirty="0">
                          <a:effectLst/>
                        </a:rPr>
                        <a:t>  BOOL </a:t>
                      </a:r>
                      <a:r>
                        <a:rPr lang="en-US" sz="1600" kern="100" dirty="0" err="1">
                          <a:effectLst/>
                        </a:rPr>
                        <a:t>done_flag</a:t>
                      </a:r>
                      <a:r>
                        <a:rPr lang="en-US" sz="1600" kern="100" dirty="0">
                          <a:effectLst/>
                        </a:rPr>
                        <a:t> = FALSE;</a:t>
                      </a:r>
                      <a:endParaRPr lang="zh-CN" sz="1600" kern="100" dirty="0">
                        <a:effectLst/>
                      </a:endParaRPr>
                    </a:p>
                    <a:p>
                      <a:pPr algn="just">
                        <a:lnSpc>
                          <a:spcPct val="125000"/>
                        </a:lnSpc>
                        <a:spcAft>
                          <a:spcPts val="0"/>
                        </a:spcAft>
                      </a:pPr>
                      <a:r>
                        <a:rPr lang="en-US" sz="1600" kern="100" dirty="0">
                          <a:effectLst/>
                        </a:rPr>
                        <a:t>  handle = </a:t>
                      </a:r>
                      <a:r>
                        <a:rPr lang="en-US" sz="1600" kern="100" dirty="0" err="1">
                          <a:effectLst/>
                        </a:rPr>
                        <a:t>LoadLibraryA</a:t>
                      </a:r>
                      <a:r>
                        <a:rPr lang="en-US" sz="1600" kern="100" dirty="0">
                          <a:effectLst/>
                        </a:rPr>
                        <a:t>(DLL_NAME);  //</a:t>
                      </a:r>
                      <a:r>
                        <a:rPr lang="en-US" sz="1600" kern="100" dirty="0" err="1">
                          <a:effectLst/>
                        </a:rPr>
                        <a:t>LoadLibraryA</a:t>
                      </a:r>
                      <a:r>
                        <a:rPr lang="en-US" sz="1600" kern="100" dirty="0">
                          <a:effectLst/>
                        </a:rPr>
                        <a:t> </a:t>
                      </a:r>
                      <a:r>
                        <a:rPr lang="zh-CN" sz="1600" kern="100" dirty="0">
                          <a:effectLst/>
                        </a:rPr>
                        <a:t>是调用</a:t>
                      </a:r>
                      <a:r>
                        <a:rPr lang="en-US" sz="1600" kern="100" dirty="0" err="1">
                          <a:effectLst/>
                        </a:rPr>
                        <a:t>dll</a:t>
                      </a:r>
                      <a:r>
                        <a:rPr lang="zh-CN" sz="1600" kern="100" dirty="0">
                          <a:effectLst/>
                        </a:rPr>
                        <a:t>的函数名</a:t>
                      </a:r>
                    </a:p>
                    <a:p>
                      <a:pPr algn="just">
                        <a:lnSpc>
                          <a:spcPct val="125000"/>
                        </a:lnSpc>
                        <a:spcAft>
                          <a:spcPts val="0"/>
                        </a:spcAft>
                      </a:pPr>
                      <a:r>
                        <a:rPr lang="en-US" sz="1600" kern="100" dirty="0">
                          <a:effectLst/>
                        </a:rPr>
                        <a:t>  if(!handle)  //</a:t>
                      </a:r>
                      <a:r>
                        <a:rPr lang="zh-CN" sz="1600" kern="100" dirty="0">
                          <a:effectLst/>
                        </a:rPr>
                        <a:t>若没找到则进入该</a:t>
                      </a:r>
                      <a:r>
                        <a:rPr lang="en-US" sz="1600" kern="100" dirty="0">
                          <a:effectLst/>
                        </a:rPr>
                        <a:t>if</a:t>
                      </a:r>
                      <a:endParaRPr lang="zh-CN" sz="1600" kern="100" dirty="0">
                        <a:effectLst/>
                      </a:endParaRPr>
                    </a:p>
                    <a:p>
                      <a:pPr algn="just">
                        <a:lnSpc>
                          <a:spcPct val="125000"/>
                        </a:lnSpc>
                        <a:spcAft>
                          <a:spcPts val="0"/>
                        </a:spcAft>
                      </a:pPr>
                      <a:r>
                        <a:rPr lang="en-US" sz="1600" kern="100" dirty="0">
                          <a:effectLst/>
                        </a:rPr>
                        <a:t>  {</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printf</a:t>
                      </a:r>
                      <a:r>
                        <a:rPr lang="en-US" sz="1600" kern="100" dirty="0">
                          <a:effectLst/>
                        </a:rPr>
                        <a:t>(" load </a:t>
                      </a:r>
                      <a:r>
                        <a:rPr lang="en-US" sz="1600" kern="100" dirty="0" err="1">
                          <a:effectLst/>
                        </a:rPr>
                        <a:t>dll</a:t>
                      </a:r>
                      <a:r>
                        <a:rPr lang="en-US" sz="1600" kern="100" dirty="0">
                          <a:effectLst/>
                        </a:rPr>
                        <a:t> error!");</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getchar</a:t>
                      </a:r>
                      <a:r>
                        <a:rPr lang="en-US" sz="1600" kern="100" dirty="0">
                          <a:effectLst/>
                        </a:rPr>
                        <a:t>();</a:t>
                      </a:r>
                      <a:endParaRPr lang="zh-CN" sz="1600" kern="100" dirty="0">
                        <a:effectLst/>
                      </a:endParaRPr>
                    </a:p>
                    <a:p>
                      <a:pPr algn="just">
                        <a:lnSpc>
                          <a:spcPct val="125000"/>
                        </a:lnSpc>
                        <a:spcAft>
                          <a:spcPts val="0"/>
                        </a:spcAft>
                      </a:pPr>
                      <a:r>
                        <a:rPr lang="en-US" sz="1600" kern="100" dirty="0">
                          <a:effectLst/>
                        </a:rPr>
                        <a:t>   return 0;</a:t>
                      </a:r>
                      <a:endParaRPr lang="zh-CN" sz="1600" kern="100" dirty="0">
                        <a:effectLst/>
                      </a:endParaRPr>
                    </a:p>
                    <a:p>
                      <a:pPr algn="just">
                        <a:lnSpc>
                          <a:spcPct val="125000"/>
                        </a:lnSpc>
                        <a:spcAft>
                          <a:spcPts val="0"/>
                        </a:spcAft>
                      </a:pPr>
                      <a:r>
                        <a:rPr lang="en-US" sz="1600" kern="100" dirty="0">
                          <a:effectLst/>
                        </a:rPr>
                        <a:t>  }</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ptr</a:t>
                      </a:r>
                      <a:r>
                        <a:rPr lang="en-US" sz="1600" kern="100" dirty="0">
                          <a:effectLst/>
                        </a:rPr>
                        <a:t> = (BYTE*)handle;</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printf</a:t>
                      </a:r>
                      <a:r>
                        <a:rPr lang="en-US" sz="1600" kern="100" dirty="0">
                          <a:effectLst/>
                        </a:rPr>
                        <a:t>("start at 0x%x\</a:t>
                      </a:r>
                      <a:r>
                        <a:rPr lang="en-US" sz="1600" kern="100" dirty="0" err="1">
                          <a:effectLst/>
                        </a:rPr>
                        <a:t>n",handle</a:t>
                      </a:r>
                      <a:r>
                        <a:rPr lang="en-US" sz="1600" kern="100" dirty="0">
                          <a:effectLst/>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0347" marR="40347" marT="0" marB="0"/>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803503"/>
              </p:ext>
            </p:extLst>
          </p:nvPr>
        </p:nvGraphicFramePr>
        <p:xfrm>
          <a:off x="6285359" y="447973"/>
          <a:ext cx="6120680" cy="6260361"/>
        </p:xfrm>
        <a:graphic>
          <a:graphicData uri="http://schemas.openxmlformats.org/drawingml/2006/table">
            <a:tbl>
              <a:tblPr firstRow="1" bandRow="1">
                <a:tableStyleId>{073A0DAA-6AF3-43AB-8588-CEC1D06C72B9}</a:tableStyleId>
              </a:tblPr>
              <a:tblGrid>
                <a:gridCol w="6120680">
                  <a:extLst>
                    <a:ext uri="{9D8B030D-6E8A-4147-A177-3AD203B41FA5}">
                      <a16:colId xmlns:a16="http://schemas.microsoft.com/office/drawing/2014/main" val="20000"/>
                    </a:ext>
                  </a:extLst>
                </a:gridCol>
              </a:tblGrid>
              <a:tr h="6260361">
                <a:tc>
                  <a:txBody>
                    <a:bodyPr/>
                    <a:lstStyle/>
                    <a:p>
                      <a:r>
                        <a:rPr lang="en-US" altLang="zh-CN" sz="1898" kern="1200" dirty="0">
                          <a:effectLst/>
                        </a:rPr>
                        <a:t>for(position = 0 ; !</a:t>
                      </a:r>
                      <a:r>
                        <a:rPr lang="en-US" altLang="zh-CN" sz="1898" kern="1200" dirty="0" err="1">
                          <a:effectLst/>
                        </a:rPr>
                        <a:t>done_flag</a:t>
                      </a:r>
                      <a:r>
                        <a:rPr lang="en-US" altLang="zh-CN" sz="1898" kern="1200" dirty="0">
                          <a:effectLst/>
                        </a:rPr>
                        <a:t> ; position++)</a:t>
                      </a:r>
                      <a:endParaRPr lang="zh-CN" altLang="zh-CN" sz="1898" kern="1200" dirty="0">
                        <a:effectLst/>
                      </a:endParaRPr>
                    </a:p>
                    <a:p>
                      <a:r>
                        <a:rPr lang="en-US" altLang="zh-CN" sz="1898" kern="1200" dirty="0">
                          <a:effectLst/>
                        </a:rPr>
                        <a:t>  {</a:t>
                      </a:r>
                      <a:endParaRPr lang="zh-CN" altLang="zh-CN" sz="1898" kern="1200" dirty="0">
                        <a:effectLst/>
                      </a:endParaRPr>
                    </a:p>
                    <a:p>
                      <a:r>
                        <a:rPr lang="en-US" altLang="zh-CN" sz="1898" kern="1200" dirty="0">
                          <a:effectLst/>
                        </a:rPr>
                        <a:t>   __try</a:t>
                      </a:r>
                      <a:endParaRPr lang="zh-CN" altLang="zh-CN" sz="1898" kern="1200" dirty="0">
                        <a:effectLst/>
                      </a:endParaRPr>
                    </a:p>
                    <a:p>
                      <a:r>
                        <a:rPr lang="en-US" altLang="zh-CN" sz="1898" kern="1200" dirty="0">
                          <a:effectLst/>
                        </a:rPr>
                        <a:t>   {</a:t>
                      </a:r>
                      <a:endParaRPr lang="zh-CN" altLang="zh-CN" sz="1898" kern="1200" dirty="0">
                        <a:effectLst/>
                      </a:endParaRPr>
                    </a:p>
                    <a:p>
                      <a:r>
                        <a:rPr lang="en-US" altLang="zh-CN" sz="1898" kern="1200" dirty="0">
                          <a:solidFill>
                            <a:srgbClr val="FFFF00"/>
                          </a:solidFill>
                          <a:effectLst/>
                        </a:rPr>
                        <a:t>    if(</a:t>
                      </a:r>
                      <a:r>
                        <a:rPr lang="en-US" altLang="zh-CN" sz="1898" kern="1200" dirty="0" err="1">
                          <a:solidFill>
                            <a:srgbClr val="FFFF00"/>
                          </a:solidFill>
                          <a:effectLst/>
                        </a:rPr>
                        <a:t>ptr</a:t>
                      </a:r>
                      <a:r>
                        <a:rPr lang="en-US" altLang="zh-CN" sz="1898" kern="1200" dirty="0">
                          <a:solidFill>
                            <a:srgbClr val="FFFF00"/>
                          </a:solidFill>
                          <a:effectLst/>
                        </a:rPr>
                        <a:t>[position] == 0xFF &amp;&amp; </a:t>
                      </a:r>
                      <a:r>
                        <a:rPr lang="en-US" altLang="zh-CN" sz="1898" kern="1200" dirty="0" err="1">
                          <a:solidFill>
                            <a:srgbClr val="FFFF00"/>
                          </a:solidFill>
                          <a:effectLst/>
                        </a:rPr>
                        <a:t>ptr</a:t>
                      </a:r>
                      <a:r>
                        <a:rPr lang="en-US" altLang="zh-CN" sz="1898" kern="1200" dirty="0">
                          <a:solidFill>
                            <a:srgbClr val="FFFF00"/>
                          </a:solidFill>
                          <a:effectLst/>
                        </a:rPr>
                        <a:t>[position+1] == 0xE4)   //</a:t>
                      </a:r>
                      <a:r>
                        <a:rPr lang="en-US" altLang="zh-CN" sz="1898" kern="1200" dirty="0" err="1">
                          <a:solidFill>
                            <a:srgbClr val="FFFF00"/>
                          </a:solidFill>
                          <a:effectLst/>
                        </a:rPr>
                        <a:t>jmp</a:t>
                      </a:r>
                      <a:r>
                        <a:rPr lang="en-US" altLang="zh-CN" sz="1898" kern="1200" dirty="0">
                          <a:solidFill>
                            <a:srgbClr val="FFFF00"/>
                          </a:solidFill>
                          <a:effectLst/>
                        </a:rPr>
                        <a:t> </a:t>
                      </a:r>
                      <a:r>
                        <a:rPr lang="en-US" altLang="zh-CN" sz="1898" kern="1200" dirty="0" err="1">
                          <a:solidFill>
                            <a:srgbClr val="FFFF00"/>
                          </a:solidFill>
                          <a:effectLst/>
                        </a:rPr>
                        <a:t>esp</a:t>
                      </a:r>
                      <a:r>
                        <a:rPr lang="en-US" altLang="zh-CN" sz="1898" kern="1200" dirty="0">
                          <a:solidFill>
                            <a:srgbClr val="FFFF00"/>
                          </a:solidFill>
                          <a:effectLst/>
                        </a:rPr>
                        <a:t> </a:t>
                      </a:r>
                      <a:r>
                        <a:rPr lang="zh-CN" altLang="zh-CN" sz="1898" kern="1200" dirty="0">
                          <a:solidFill>
                            <a:srgbClr val="FFFF00"/>
                          </a:solidFill>
                          <a:effectLst/>
                        </a:rPr>
                        <a:t>的机器码为</a:t>
                      </a:r>
                      <a:r>
                        <a:rPr lang="en-US" altLang="zh-CN" sz="1898" kern="1200" dirty="0">
                          <a:solidFill>
                            <a:srgbClr val="FFFF00"/>
                          </a:solidFill>
                          <a:effectLst/>
                        </a:rPr>
                        <a:t> E4FF</a:t>
                      </a:r>
                      <a:endParaRPr lang="zh-CN" altLang="zh-CN" sz="1898" kern="1200" dirty="0">
                        <a:solidFill>
                          <a:srgbClr val="FFFF00"/>
                        </a:solidFill>
                        <a:effectLst/>
                      </a:endParaRPr>
                    </a:p>
                    <a:p>
                      <a:r>
                        <a:rPr lang="en-US" altLang="zh-CN" sz="1898" kern="1200" dirty="0">
                          <a:effectLst/>
                        </a:rPr>
                        <a:t>    {</a:t>
                      </a:r>
                      <a:endParaRPr lang="zh-CN" altLang="zh-CN" sz="1898" kern="1200" dirty="0">
                        <a:effectLst/>
                      </a:endParaRPr>
                    </a:p>
                    <a:p>
                      <a:r>
                        <a:rPr lang="en-US" altLang="zh-CN" sz="1898" kern="1200" dirty="0">
                          <a:effectLst/>
                        </a:rPr>
                        <a:t>     address = (</a:t>
                      </a:r>
                      <a:r>
                        <a:rPr lang="en-US" altLang="zh-CN" sz="1898" kern="1200" dirty="0" err="1">
                          <a:effectLst/>
                        </a:rPr>
                        <a:t>int</a:t>
                      </a:r>
                      <a:r>
                        <a:rPr lang="en-US" altLang="zh-CN" sz="1898" kern="1200" dirty="0">
                          <a:effectLst/>
                        </a:rPr>
                        <a:t>)</a:t>
                      </a:r>
                      <a:r>
                        <a:rPr lang="en-US" altLang="zh-CN" sz="1898" kern="1200" dirty="0" err="1">
                          <a:effectLst/>
                        </a:rPr>
                        <a:t>ptr</a:t>
                      </a:r>
                      <a:r>
                        <a:rPr lang="en-US" altLang="zh-CN" sz="1898" kern="1200" dirty="0">
                          <a:effectLst/>
                        </a:rPr>
                        <a:t> + position;</a:t>
                      </a:r>
                      <a:endParaRPr lang="zh-CN" altLang="zh-CN" sz="1898" kern="1200" dirty="0">
                        <a:effectLst/>
                      </a:endParaRPr>
                    </a:p>
                    <a:p>
                      <a:r>
                        <a:rPr lang="en-US" altLang="zh-CN" sz="1898" kern="1200" dirty="0">
                          <a:effectLst/>
                        </a:rPr>
                        <a:t>     </a:t>
                      </a:r>
                      <a:r>
                        <a:rPr lang="en-US" altLang="zh-CN" sz="1898" kern="1200" dirty="0" err="1">
                          <a:effectLst/>
                        </a:rPr>
                        <a:t>printf</a:t>
                      </a:r>
                      <a:r>
                        <a:rPr lang="en-US" altLang="zh-CN" sz="1898" kern="1200" dirty="0">
                          <a:effectLst/>
                        </a:rPr>
                        <a:t>("</a:t>
                      </a:r>
                      <a:r>
                        <a:rPr lang="en-US" altLang="zh-CN" sz="1898" kern="1200" dirty="0" err="1">
                          <a:effectLst/>
                        </a:rPr>
                        <a:t>jmp</a:t>
                      </a:r>
                      <a:r>
                        <a:rPr lang="en-US" altLang="zh-CN" sz="1898" kern="1200" dirty="0">
                          <a:effectLst/>
                        </a:rPr>
                        <a:t> </a:t>
                      </a:r>
                      <a:r>
                        <a:rPr lang="en-US" altLang="zh-CN" sz="1898" kern="1200" dirty="0" err="1">
                          <a:effectLst/>
                        </a:rPr>
                        <a:t>esp</a:t>
                      </a:r>
                      <a:r>
                        <a:rPr lang="en-US" altLang="zh-CN" sz="1898" kern="1200" dirty="0">
                          <a:effectLst/>
                        </a:rPr>
                        <a:t> found at 0x%x\</a:t>
                      </a:r>
                      <a:r>
                        <a:rPr lang="en-US" altLang="zh-CN" sz="1898" kern="1200" dirty="0" err="1">
                          <a:effectLst/>
                        </a:rPr>
                        <a:t>n",address</a:t>
                      </a:r>
                      <a:r>
                        <a:rPr lang="en-US" altLang="zh-CN" sz="1898" kern="1200" dirty="0">
                          <a:effectLst/>
                        </a:rPr>
                        <a:t>);</a:t>
                      </a:r>
                      <a:endParaRPr lang="zh-CN" altLang="zh-CN" sz="1898" kern="1200" dirty="0">
                        <a:effectLst/>
                      </a:endParaRPr>
                    </a:p>
                    <a:p>
                      <a:r>
                        <a:rPr lang="en-US" altLang="zh-CN" sz="1898" kern="1200" dirty="0">
                          <a:effectLst/>
                        </a:rPr>
                        <a:t>    }   </a:t>
                      </a:r>
                      <a:endParaRPr lang="zh-CN" altLang="zh-CN" sz="1898" kern="1200" dirty="0">
                        <a:effectLst/>
                      </a:endParaRPr>
                    </a:p>
                    <a:p>
                      <a:r>
                        <a:rPr lang="en-US" altLang="zh-CN" sz="1898" kern="1200" dirty="0">
                          <a:effectLst/>
                        </a:rPr>
                        <a:t>   }</a:t>
                      </a:r>
                      <a:endParaRPr lang="zh-CN" altLang="zh-CN" sz="1898" kern="1200" dirty="0">
                        <a:effectLst/>
                      </a:endParaRPr>
                    </a:p>
                    <a:p>
                      <a:r>
                        <a:rPr lang="en-US" altLang="zh-CN" sz="1898" kern="1200" dirty="0">
                          <a:effectLst/>
                        </a:rPr>
                        <a:t>   __except(2)</a:t>
                      </a:r>
                      <a:endParaRPr lang="zh-CN" altLang="zh-CN" sz="1898" kern="1200" dirty="0">
                        <a:effectLst/>
                      </a:endParaRPr>
                    </a:p>
                    <a:p>
                      <a:r>
                        <a:rPr lang="en-US" altLang="zh-CN" sz="1898" kern="1200" dirty="0">
                          <a:effectLst/>
                        </a:rPr>
                        <a:t>   {</a:t>
                      </a:r>
                      <a:endParaRPr lang="zh-CN" altLang="zh-CN" sz="1898" kern="1200" dirty="0">
                        <a:effectLst/>
                      </a:endParaRPr>
                    </a:p>
                    <a:p>
                      <a:r>
                        <a:rPr lang="en-US" altLang="zh-CN" sz="1898" kern="1200" dirty="0">
                          <a:effectLst/>
                        </a:rPr>
                        <a:t>    address = (</a:t>
                      </a:r>
                      <a:r>
                        <a:rPr lang="en-US" altLang="zh-CN" sz="1898" kern="1200" dirty="0" err="1">
                          <a:effectLst/>
                        </a:rPr>
                        <a:t>int</a:t>
                      </a:r>
                      <a:r>
                        <a:rPr lang="en-US" altLang="zh-CN" sz="1898" kern="1200" dirty="0">
                          <a:effectLst/>
                        </a:rPr>
                        <a:t>)</a:t>
                      </a:r>
                      <a:r>
                        <a:rPr lang="en-US" altLang="zh-CN" sz="1898" kern="1200" dirty="0" err="1">
                          <a:effectLst/>
                        </a:rPr>
                        <a:t>ptr</a:t>
                      </a:r>
                      <a:r>
                        <a:rPr lang="en-US" altLang="zh-CN" sz="1898" kern="1200" dirty="0">
                          <a:effectLst/>
                        </a:rPr>
                        <a:t> + position;</a:t>
                      </a:r>
                      <a:endParaRPr lang="zh-CN" altLang="zh-CN" sz="1898" kern="1200" dirty="0">
                        <a:effectLst/>
                      </a:endParaRPr>
                    </a:p>
                    <a:p>
                      <a:r>
                        <a:rPr lang="en-US" altLang="zh-CN" sz="1898" kern="1200" dirty="0">
                          <a:effectLst/>
                        </a:rPr>
                        <a:t>    </a:t>
                      </a:r>
                      <a:r>
                        <a:rPr lang="en-US" altLang="zh-CN" sz="1898" kern="1200" dirty="0" err="1">
                          <a:effectLst/>
                        </a:rPr>
                        <a:t>printf</a:t>
                      </a:r>
                      <a:r>
                        <a:rPr lang="en-US" altLang="zh-CN" sz="1898" kern="1200" dirty="0">
                          <a:effectLst/>
                        </a:rPr>
                        <a:t>("END of 0x%x\</a:t>
                      </a:r>
                      <a:r>
                        <a:rPr lang="en-US" altLang="zh-CN" sz="1898" kern="1200" dirty="0" err="1">
                          <a:effectLst/>
                        </a:rPr>
                        <a:t>n",address</a:t>
                      </a:r>
                      <a:r>
                        <a:rPr lang="en-US" altLang="zh-CN" sz="1898" kern="1200" dirty="0">
                          <a:effectLst/>
                        </a:rPr>
                        <a:t>);</a:t>
                      </a:r>
                      <a:endParaRPr lang="zh-CN" altLang="zh-CN" sz="1898" kern="1200" dirty="0">
                        <a:effectLst/>
                      </a:endParaRPr>
                    </a:p>
                    <a:p>
                      <a:r>
                        <a:rPr lang="en-US" altLang="zh-CN" sz="1898" kern="1200" dirty="0">
                          <a:effectLst/>
                        </a:rPr>
                        <a:t>    </a:t>
                      </a:r>
                      <a:r>
                        <a:rPr lang="en-US" altLang="zh-CN" sz="1898" kern="1200" dirty="0" err="1">
                          <a:effectLst/>
                        </a:rPr>
                        <a:t>done_flag</a:t>
                      </a:r>
                      <a:r>
                        <a:rPr lang="en-US" altLang="zh-CN" sz="1898" kern="1200" dirty="0">
                          <a:effectLst/>
                        </a:rPr>
                        <a:t> = TRUE;</a:t>
                      </a:r>
                      <a:endParaRPr lang="zh-CN" altLang="zh-CN" sz="1898" kern="1200" dirty="0">
                        <a:effectLst/>
                      </a:endParaRPr>
                    </a:p>
                    <a:p>
                      <a:r>
                        <a:rPr lang="en-US" altLang="zh-CN" sz="1898" kern="1200" dirty="0">
                          <a:effectLst/>
                        </a:rPr>
                        <a:t>   }</a:t>
                      </a:r>
                      <a:endParaRPr lang="zh-CN" altLang="zh-CN" sz="1898" kern="1200" dirty="0">
                        <a:effectLst/>
                      </a:endParaRPr>
                    </a:p>
                    <a:p>
                      <a:r>
                        <a:rPr lang="en-US" altLang="zh-CN" sz="1898" kern="1200" dirty="0">
                          <a:effectLst/>
                        </a:rPr>
                        <a:t>  }</a:t>
                      </a:r>
                      <a:endParaRPr lang="zh-CN" altLang="zh-CN" sz="1898" kern="1200" dirty="0">
                        <a:effectLst/>
                      </a:endParaRPr>
                    </a:p>
                    <a:p>
                      <a:r>
                        <a:rPr lang="en-US" altLang="zh-CN" sz="1898" kern="1200" dirty="0">
                          <a:effectLst/>
                        </a:rPr>
                        <a:t>  </a:t>
                      </a:r>
                      <a:r>
                        <a:rPr lang="en-US" altLang="zh-CN" sz="1898" kern="1200" dirty="0" err="1">
                          <a:effectLst/>
                        </a:rPr>
                        <a:t>getchar</a:t>
                      </a:r>
                      <a:r>
                        <a:rPr lang="en-US" altLang="zh-CN" sz="1898" kern="1200" dirty="0">
                          <a:effectLst/>
                        </a:rPr>
                        <a:t>();</a:t>
                      </a:r>
                      <a:endParaRPr lang="zh-CN" altLang="zh-CN" sz="1898" kern="1200" dirty="0">
                        <a:effectLst/>
                      </a:endParaRPr>
                    </a:p>
                    <a:p>
                      <a:r>
                        <a:rPr lang="en-US" altLang="zh-CN" sz="1898" kern="1200" dirty="0">
                          <a:effectLst/>
                        </a:rPr>
                        <a:t>  return 0;</a:t>
                      </a:r>
                      <a:endParaRPr lang="zh-CN" altLang="zh-CN" sz="1898" kern="1200" dirty="0">
                        <a:effectLst/>
                      </a:endParaRPr>
                    </a:p>
                    <a:p>
                      <a:r>
                        <a:rPr lang="en-US" altLang="zh-CN" sz="1898" kern="1200" dirty="0">
                          <a:effectLst/>
                        </a:rPr>
                        <a:t> }</a:t>
                      </a:r>
                      <a:endParaRPr lang="zh-CN" altLang="en-US" dirty="0"/>
                    </a:p>
                  </a:txBody>
                  <a:tcPr/>
                </a:tc>
                <a:extLst>
                  <a:ext uri="{0D108BD9-81ED-4DB2-BD59-A6C34878D82A}">
                    <a16:rowId xmlns:a16="http://schemas.microsoft.com/office/drawing/2014/main" val="10000"/>
                  </a:ext>
                </a:extLst>
              </a:tr>
            </a:tbl>
          </a:graphicData>
        </a:graphic>
      </p:graphicFrame>
      <p:sp>
        <p:nvSpPr>
          <p:cNvPr id="8" name="矩形 7"/>
          <p:cNvSpPr/>
          <p:nvPr/>
        </p:nvSpPr>
        <p:spPr>
          <a:xfrm>
            <a:off x="2828975" y="6784677"/>
            <a:ext cx="8257389"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通过上述程序运行就可以得到很多</a:t>
            </a:r>
            <a:r>
              <a:rPr lang="en-US" altLang="zh-CN" kern="100" dirty="0" err="1">
                <a:solidFill>
                  <a:srgbClr val="000000"/>
                </a:solidFill>
                <a:latin typeface="Times New Roman" panose="02020603050405020304" pitchFamily="18" charset="0"/>
              </a:rPr>
              <a:t>jmp</a:t>
            </a:r>
            <a:r>
              <a:rPr lang="en-US" altLang="zh-CN" kern="100" dirty="0">
                <a:solidFill>
                  <a:srgbClr val="000000"/>
                </a:solidFill>
                <a:latin typeface="Times New Roman" panose="02020603050405020304" pitchFamily="18" charset="0"/>
              </a:rPr>
              <a:t> </a:t>
            </a:r>
            <a:r>
              <a:rPr lang="en-US" altLang="zh-CN" kern="100" dirty="0" err="1">
                <a:solidFill>
                  <a:srgbClr val="000000"/>
                </a:solidFill>
                <a:latin typeface="Times New Roman" panose="02020603050405020304" pitchFamily="18" charset="0"/>
              </a:rPr>
              <a:t>esp</a:t>
            </a:r>
            <a:r>
              <a:rPr lang="zh-CN" altLang="zh-CN" kern="100" dirty="0">
                <a:solidFill>
                  <a:srgbClr val="000000"/>
                </a:solidFill>
                <a:latin typeface="Times New Roman" panose="02020603050405020304" pitchFamily="18" charset="0"/>
                <a:cs typeface="Times New Roman" panose="02020603050405020304" pitchFamily="18" charset="0"/>
              </a:rPr>
              <a:t>的指令地址</a:t>
            </a:r>
            <a:r>
              <a:rPr lang="en-US" altLang="zh-CN" kern="100" dirty="0">
                <a:solidFill>
                  <a:srgbClr val="000000"/>
                </a:solidFill>
                <a:latin typeface="Times New Roman" panose="02020603050405020304" pitchFamily="18" charset="0"/>
                <a:cs typeface="Times New Roman" panose="02020603050405020304" pitchFamily="18" charset="0"/>
              </a:rPr>
              <a:t>—XP</a:t>
            </a:r>
            <a:r>
              <a:rPr lang="zh-CN" altLang="en-US" kern="100" dirty="0">
                <a:solidFill>
                  <a:srgbClr val="000000"/>
                </a:solidFill>
                <a:latin typeface="Times New Roman" panose="02020603050405020304" pitchFamily="18" charset="0"/>
                <a:cs typeface="Times New Roman" panose="02020603050405020304" pitchFamily="18" charset="0"/>
              </a:rPr>
              <a:t>下有效（没有</a:t>
            </a:r>
            <a:r>
              <a:rPr lang="en-US" altLang="zh-CN" kern="100" dirty="0">
                <a:solidFill>
                  <a:srgbClr val="000000"/>
                </a:solidFill>
                <a:latin typeface="Times New Roman" panose="02020603050405020304" pitchFamily="18" charset="0"/>
                <a:cs typeface="Times New Roman" panose="02020603050405020304" pitchFamily="18" charset="0"/>
              </a:rPr>
              <a:t>ASLR</a:t>
            </a:r>
            <a:r>
              <a:rPr lang="zh-CN" altLang="en-US" kern="100" dirty="0">
                <a:solidFill>
                  <a:srgbClr val="000000"/>
                </a:solidFill>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285066518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3206171" cy="508863"/>
            <a:chOff x="1420106" y="1402730"/>
            <a:chExt cx="3206171" cy="50886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55810" y="341126"/>
              <a:ext cx="508859" cy="263207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31098" y="1402731"/>
              <a:ext cx="2386381"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mn-lt"/>
                  <a:ea typeface="微软雅黑" pitchFamily="34" charset="-122"/>
                  <a:cs typeface="Times New Roman" panose="02020603050405020304" pitchFamily="18" charset="0"/>
                  <a:sym typeface="+mn-lt"/>
                </a:rPr>
                <a:t>内存喷洒技术</a:t>
              </a:r>
              <a:endParaRPr kumimoji="0" lang="en-US" altLang="zh-CN" sz="2400" b="1" i="0" u="none" strike="noStrike" kern="0" cap="none" spc="0" normalizeH="0" baseline="0" noProof="0" dirty="0">
                <a:ln>
                  <a:noFill/>
                </a:ln>
                <a:solidFill>
                  <a:prstClr val="white"/>
                </a:solidFill>
                <a:effectLst/>
                <a:uLnTx/>
                <a:uFillTx/>
                <a:latin typeface="+mn-lt"/>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sp>
        <p:nvSpPr>
          <p:cNvPr id="24" name="矩形: 圆角 23">
            <a:extLst>
              <a:ext uri="{FF2B5EF4-FFF2-40B4-BE49-F238E27FC236}">
                <a16:creationId xmlns:a16="http://schemas.microsoft.com/office/drawing/2014/main" id="{E0D7DF31-F968-4DDC-87DD-6E0B5A43E38B}"/>
              </a:ext>
            </a:extLst>
          </p:cNvPr>
          <p:cNvSpPr/>
          <p:nvPr/>
        </p:nvSpPr>
        <p:spPr>
          <a:xfrm>
            <a:off x="1028776" y="1549414"/>
            <a:ext cx="11089232" cy="18508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50A3"/>
                </a:solidFill>
                <a:ea typeface="微软雅黑" panose="020B0503020204020204" pitchFamily="34" charset="-122"/>
              </a:rPr>
              <a:t>有些特殊的软件漏洞，不支持或者不能实现精确定位</a:t>
            </a:r>
            <a:r>
              <a:rPr lang="en-US" altLang="zh-CN" sz="2800" dirty="0">
                <a:solidFill>
                  <a:srgbClr val="0050A3"/>
                </a:solidFill>
                <a:ea typeface="微软雅黑" panose="020B0503020204020204" pitchFamily="34" charset="-122"/>
              </a:rPr>
              <a:t>shellcode</a:t>
            </a:r>
            <a:r>
              <a:rPr lang="zh-CN" altLang="en-US" sz="2800" dirty="0">
                <a:solidFill>
                  <a:srgbClr val="0050A3"/>
                </a:solidFill>
                <a:ea typeface="微软雅黑" panose="020B0503020204020204" pitchFamily="34" charset="-122"/>
              </a:rPr>
              <a:t>。</a:t>
            </a:r>
            <a:r>
              <a:rPr lang="zh-CN" altLang="en-US" sz="2800" dirty="0">
                <a:solidFill>
                  <a:schemeClr val="tx1">
                    <a:lumMod val="75000"/>
                    <a:lumOff val="25000"/>
                  </a:schemeClr>
                </a:solidFill>
                <a:ea typeface="微软雅黑" panose="020B0503020204020204" pitchFamily="34" charset="-122"/>
              </a:rPr>
              <a:t>同时，</a:t>
            </a:r>
            <a:r>
              <a:rPr lang="zh-CN" altLang="en-US" sz="2800" b="1" dirty="0">
                <a:solidFill>
                  <a:schemeClr val="tx1">
                    <a:lumMod val="75000"/>
                    <a:lumOff val="25000"/>
                  </a:schemeClr>
                </a:solidFill>
                <a:ea typeface="微软雅黑" panose="020B0503020204020204" pitchFamily="34" charset="-122"/>
              </a:rPr>
              <a:t>存在漏洞的软件其加载地址动态变化，采用</a:t>
            </a:r>
            <a:r>
              <a:rPr lang="en-US" altLang="zh-CN" sz="2800" b="1" dirty="0">
                <a:solidFill>
                  <a:schemeClr val="tx1">
                    <a:lumMod val="75000"/>
                    <a:lumOff val="25000"/>
                  </a:schemeClr>
                </a:solidFill>
                <a:ea typeface="微软雅黑" panose="020B0503020204020204" pitchFamily="34" charset="-122"/>
              </a:rPr>
              <a:t>shellcode</a:t>
            </a:r>
            <a:r>
              <a:rPr lang="zh-CN" altLang="en-US" sz="2800" b="1" dirty="0">
                <a:solidFill>
                  <a:schemeClr val="tx1">
                    <a:lumMod val="75000"/>
                    <a:lumOff val="25000"/>
                  </a:schemeClr>
                </a:solidFill>
                <a:ea typeface="微软雅黑" panose="020B0503020204020204" pitchFamily="34" charset="-122"/>
              </a:rPr>
              <a:t>的静态地址覆盖方法难以实施。</a:t>
            </a:r>
            <a:r>
              <a:rPr lang="zh-CN" altLang="en-US" sz="2800" dirty="0">
                <a:solidFill>
                  <a:schemeClr val="tx1">
                    <a:lumMod val="75000"/>
                    <a:lumOff val="25000"/>
                  </a:schemeClr>
                </a:solidFill>
                <a:ea typeface="微软雅黑" panose="020B0503020204020204" pitchFamily="34" charset="-122"/>
              </a:rPr>
              <a:t>由于堆分配地址随机性较大，为了</a:t>
            </a:r>
            <a:r>
              <a:rPr lang="zh-CN" altLang="en-US" sz="2800" b="1" dirty="0">
                <a:solidFill>
                  <a:schemeClr val="tx1">
                    <a:lumMod val="75000"/>
                    <a:lumOff val="25000"/>
                  </a:schemeClr>
                </a:solidFill>
                <a:ea typeface="微软雅黑" panose="020B0503020204020204" pitchFamily="34" charset="-122"/>
              </a:rPr>
              <a:t>解决</a:t>
            </a:r>
            <a:r>
              <a:rPr lang="en-US" altLang="zh-CN" sz="2800" b="1" dirty="0">
                <a:solidFill>
                  <a:schemeClr val="tx1">
                    <a:lumMod val="75000"/>
                    <a:lumOff val="25000"/>
                  </a:schemeClr>
                </a:solidFill>
                <a:ea typeface="微软雅黑" panose="020B0503020204020204" pitchFamily="34" charset="-122"/>
              </a:rPr>
              <a:t>shellcode</a:t>
            </a:r>
            <a:r>
              <a:rPr lang="zh-CN" altLang="en-US" sz="2800" b="1" dirty="0">
                <a:solidFill>
                  <a:schemeClr val="tx1">
                    <a:lumMod val="75000"/>
                    <a:lumOff val="25000"/>
                  </a:schemeClr>
                </a:solidFill>
                <a:ea typeface="微软雅黑" panose="020B0503020204020204" pitchFamily="34" charset="-122"/>
              </a:rPr>
              <a:t>在堆中的定位以便触发，可以采用</a:t>
            </a:r>
            <a:r>
              <a:rPr lang="en-US" altLang="zh-CN" sz="2800" b="1" dirty="0">
                <a:solidFill>
                  <a:schemeClr val="tx1">
                    <a:lumMod val="75000"/>
                    <a:lumOff val="25000"/>
                  </a:schemeClr>
                </a:solidFill>
                <a:ea typeface="微软雅黑" panose="020B0503020204020204" pitchFamily="34" charset="-122"/>
              </a:rPr>
              <a:t>heap spray</a:t>
            </a:r>
            <a:r>
              <a:rPr lang="zh-CN" altLang="en-US" sz="2800" b="1" dirty="0">
                <a:solidFill>
                  <a:schemeClr val="tx1">
                    <a:lumMod val="75000"/>
                    <a:lumOff val="25000"/>
                  </a:schemeClr>
                </a:solidFill>
                <a:ea typeface="微软雅黑" panose="020B0503020204020204" pitchFamily="34" charset="-122"/>
              </a:rPr>
              <a:t>的方法。</a:t>
            </a:r>
          </a:p>
        </p:txBody>
      </p:sp>
      <p:sp>
        <p:nvSpPr>
          <p:cNvPr id="9" name="íṡľíḍè-Rectangle 17">
            <a:extLst>
              <a:ext uri="{FF2B5EF4-FFF2-40B4-BE49-F238E27FC236}">
                <a16:creationId xmlns:a16="http://schemas.microsoft.com/office/drawing/2014/main" id="{238BEAD5-E507-4216-84BA-3B9C3B14956E}"/>
              </a:ext>
            </a:extLst>
          </p:cNvPr>
          <p:cNvSpPr/>
          <p:nvPr/>
        </p:nvSpPr>
        <p:spPr>
          <a:xfrm>
            <a:off x="1028775" y="3565636"/>
            <a:ext cx="11163208" cy="314703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b="1" kern="0" dirty="0">
                <a:solidFill>
                  <a:schemeClr val="tx1">
                    <a:lumMod val="75000"/>
                    <a:lumOff val="25000"/>
                  </a:schemeClr>
                </a:solidFill>
                <a:latin typeface="微软雅黑" panose="020B0503020204020204" pitchFamily="34" charset="-122"/>
                <a:ea typeface="微软雅黑" panose="020B0503020204020204" pitchFamily="34" charset="-122"/>
              </a:rPr>
              <a:t>内存喷射技术的代表是堆喷洒</a:t>
            </a:r>
            <a:r>
              <a:rPr lang="en-US" altLang="zh-CN" sz="2400" b="1" kern="0" dirty="0">
                <a:solidFill>
                  <a:schemeClr val="tx1">
                    <a:lumMod val="75000"/>
                    <a:lumOff val="25000"/>
                  </a:schemeClr>
                </a:solidFill>
                <a:latin typeface="微软雅黑" panose="020B0503020204020204" pitchFamily="34" charset="-122"/>
                <a:ea typeface="微软雅黑" panose="020B0503020204020204" pitchFamily="34" charset="-122"/>
              </a:rPr>
              <a:t>Heap spray</a:t>
            </a:r>
            <a:r>
              <a:rPr lang="zh-CN" altLang="en-US" sz="2400" b="1" kern="0" dirty="0">
                <a:solidFill>
                  <a:schemeClr val="tx1">
                    <a:lumMod val="75000"/>
                    <a:lumOff val="25000"/>
                  </a:schemeClr>
                </a:solidFill>
                <a:latin typeface="微软雅黑" panose="020B0503020204020204" pitchFamily="34" charset="-122"/>
                <a:ea typeface="微软雅黑" panose="020B0503020204020204" pitchFamily="34" charset="-122"/>
              </a:rPr>
              <a:t>，也称为堆喷洒技术</a:t>
            </a: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，是在</a:t>
            </a:r>
            <a:r>
              <a:rPr lang="en-US" altLang="zh-CN" sz="2400" kern="0" dirty="0">
                <a:solidFill>
                  <a:schemeClr val="tx1">
                    <a:lumMod val="75000"/>
                    <a:lumOff val="25000"/>
                  </a:schemeClr>
                </a:solidFill>
                <a:latin typeface="微软雅黑" panose="020B0503020204020204" pitchFamily="34" charset="-122"/>
                <a:ea typeface="微软雅黑" panose="020B0503020204020204" pitchFamily="34" charset="-122"/>
              </a:rPr>
              <a:t>shellcode</a:t>
            </a: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的前面加上大量的</a:t>
            </a:r>
            <a:r>
              <a:rPr lang="zh-CN" altLang="en-US" sz="2400" b="1" kern="0" dirty="0">
                <a:solidFill>
                  <a:schemeClr val="tx1">
                    <a:lumMod val="75000"/>
                    <a:lumOff val="25000"/>
                  </a:schemeClr>
                </a:solidFill>
                <a:latin typeface="微软雅黑" panose="020B0503020204020204" pitchFamily="34" charset="-122"/>
                <a:ea typeface="微软雅黑" panose="020B0503020204020204" pitchFamily="34" charset="-122"/>
              </a:rPr>
              <a:t>滑板指令（</a:t>
            </a:r>
            <a:r>
              <a:rPr lang="en-US" altLang="zh-CN" sz="2400" b="1" kern="0" dirty="0">
                <a:solidFill>
                  <a:schemeClr val="tx1">
                    <a:lumMod val="75000"/>
                    <a:lumOff val="25000"/>
                  </a:schemeClr>
                </a:solidFill>
                <a:latin typeface="微软雅黑" panose="020B0503020204020204" pitchFamily="34" charset="-122"/>
                <a:ea typeface="微软雅黑" panose="020B0503020204020204" pitchFamily="34" charset="-122"/>
              </a:rPr>
              <a:t>slide code</a:t>
            </a:r>
            <a:r>
              <a:rPr lang="zh-CN" altLang="en-US" sz="2400" b="1"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，组成一个非常长的注入代码段。然后向系统申请大量内存，并且</a:t>
            </a:r>
            <a:r>
              <a:rPr lang="zh-CN" altLang="en-US" sz="2400" b="1" kern="0" dirty="0">
                <a:solidFill>
                  <a:schemeClr val="tx1">
                    <a:lumMod val="75000"/>
                    <a:lumOff val="25000"/>
                  </a:schemeClr>
                </a:solidFill>
                <a:latin typeface="微软雅黑" panose="020B0503020204020204" pitchFamily="34" charset="-122"/>
                <a:ea typeface="微软雅黑" panose="020B0503020204020204" pitchFamily="34" charset="-122"/>
              </a:rPr>
              <a:t>反复用这个注入代码段来填充。</a:t>
            </a:r>
            <a:r>
              <a:rPr lang="zh-CN" altLang="en-US" sz="2400" kern="0" dirty="0">
                <a:solidFill>
                  <a:schemeClr val="tx1">
                    <a:lumMod val="75000"/>
                    <a:lumOff val="25000"/>
                  </a:schemeClr>
                </a:solidFill>
                <a:latin typeface="微软雅黑" panose="020B0503020204020204" pitchFamily="34" charset="-122"/>
                <a:ea typeface="微软雅黑" panose="020B0503020204020204" pitchFamily="34" charset="-122"/>
              </a:rPr>
              <a:t>这样就使得内存空间被大量的注入代码所占据。攻击者再结合漏洞利用技术，</a:t>
            </a:r>
            <a:r>
              <a:rPr lang="zh-CN" altLang="en-US" sz="2400" b="1" kern="0" dirty="0">
                <a:solidFill>
                  <a:schemeClr val="tx1">
                    <a:lumMod val="75000"/>
                    <a:lumOff val="25000"/>
                  </a:schemeClr>
                </a:solidFill>
                <a:latin typeface="微软雅黑" panose="020B0503020204020204" pitchFamily="34" charset="-122"/>
                <a:ea typeface="微软雅黑" panose="020B0503020204020204" pitchFamily="34" charset="-122"/>
              </a:rPr>
              <a:t>只要使程序跳转到堆中被填充了注入代码的任何一个地址，程序指令就会顺着滑板指令最终执行到</a:t>
            </a:r>
            <a:r>
              <a:rPr lang="en-US" altLang="zh-CN" sz="2400" b="1" kern="0" dirty="0">
                <a:solidFill>
                  <a:schemeClr val="tx1">
                    <a:lumMod val="75000"/>
                    <a:lumOff val="25000"/>
                  </a:schemeClr>
                </a:solidFill>
                <a:latin typeface="微软雅黑" panose="020B0503020204020204" pitchFamily="34" charset="-122"/>
                <a:ea typeface="微软雅黑" panose="020B0503020204020204" pitchFamily="34" charset="-122"/>
              </a:rPr>
              <a:t>shellcode</a:t>
            </a:r>
            <a:r>
              <a:rPr lang="zh-CN" altLang="en-US" sz="2400" b="1" kern="0" dirty="0">
                <a:solidFill>
                  <a:schemeClr val="tx1">
                    <a:lumMod val="75000"/>
                    <a:lumOff val="25000"/>
                  </a:schemeClr>
                </a:solidFill>
                <a:latin typeface="微软雅黑" panose="020B0503020204020204" pitchFamily="34" charset="-122"/>
                <a:ea typeface="微软雅黑" panose="020B0503020204020204" pitchFamily="34" charset="-122"/>
              </a:rPr>
              <a:t>代码。</a:t>
            </a:r>
          </a:p>
        </p:txBody>
      </p:sp>
    </p:spTree>
    <p:extLst>
      <p:ext uri="{BB962C8B-B14F-4D97-AF65-F5344CB8AC3E}">
        <p14:creationId xmlns:p14="http://schemas.microsoft.com/office/powerpoint/2010/main" val="102131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par>
                                <p:cTn id="13" presetID="2" presetClass="entr" presetSubtype="2" decel="6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24819" y="1752189"/>
            <a:ext cx="10333148" cy="265622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kern="0" dirty="0">
                <a:solidFill>
                  <a:srgbClr val="0050A3"/>
                </a:solidFill>
                <a:latin typeface="Arial"/>
                <a:ea typeface="微软雅黑"/>
              </a:rPr>
              <a:t>滑板指令（</a:t>
            </a:r>
            <a:r>
              <a:rPr lang="en-US" altLang="zh-CN" sz="2400" kern="0" dirty="0">
                <a:solidFill>
                  <a:srgbClr val="0050A3"/>
                </a:solidFill>
                <a:latin typeface="Arial"/>
                <a:ea typeface="微软雅黑"/>
              </a:rPr>
              <a:t>slide code</a:t>
            </a:r>
            <a:r>
              <a:rPr lang="zh-CN" altLang="en-US" sz="2400" kern="0" dirty="0">
                <a:solidFill>
                  <a:srgbClr val="0050A3"/>
                </a:solidFill>
                <a:latin typeface="Arial"/>
                <a:ea typeface="微软雅黑"/>
              </a:rPr>
              <a:t>）</a:t>
            </a:r>
            <a:r>
              <a:rPr lang="zh-CN" altLang="en-US" sz="2400" kern="0" dirty="0">
                <a:solidFill>
                  <a:schemeClr val="tx1">
                    <a:lumMod val="75000"/>
                    <a:lumOff val="25000"/>
                  </a:schemeClr>
                </a:solidFill>
                <a:latin typeface="Arial"/>
                <a:ea typeface="微软雅黑"/>
              </a:rPr>
              <a:t>是由大量</a:t>
            </a:r>
            <a:r>
              <a:rPr lang="en-US" altLang="zh-CN" sz="2400" kern="0" dirty="0">
                <a:solidFill>
                  <a:srgbClr val="0050A3"/>
                </a:solidFill>
                <a:latin typeface="Arial"/>
                <a:ea typeface="微软雅黑"/>
              </a:rPr>
              <a:t>NOP(no-operation)</a:t>
            </a:r>
            <a:r>
              <a:rPr lang="zh-CN" altLang="en-US" sz="2400" kern="0" dirty="0">
                <a:solidFill>
                  <a:srgbClr val="0050A3"/>
                </a:solidFill>
                <a:latin typeface="Arial"/>
                <a:ea typeface="微软雅黑"/>
              </a:rPr>
              <a:t>空指令</a:t>
            </a:r>
            <a:r>
              <a:rPr lang="en-US" altLang="zh-CN" sz="2400" kern="0" dirty="0">
                <a:solidFill>
                  <a:srgbClr val="0050A3"/>
                </a:solidFill>
                <a:latin typeface="Arial"/>
                <a:ea typeface="微软雅黑"/>
              </a:rPr>
              <a:t>0x90</a:t>
            </a:r>
            <a:r>
              <a:rPr lang="zh-CN" altLang="en-US" sz="2400" kern="0" dirty="0">
                <a:solidFill>
                  <a:schemeClr val="tx1">
                    <a:lumMod val="75000"/>
                    <a:lumOff val="25000"/>
                  </a:schemeClr>
                </a:solidFill>
                <a:latin typeface="Arial"/>
                <a:ea typeface="微软雅黑"/>
              </a:rPr>
              <a:t>填充组成的指令序列，当遇到这些</a:t>
            </a:r>
            <a:r>
              <a:rPr lang="en-US" altLang="zh-CN" sz="2400" kern="0" dirty="0">
                <a:solidFill>
                  <a:schemeClr val="tx1">
                    <a:lumMod val="75000"/>
                    <a:lumOff val="25000"/>
                  </a:schemeClr>
                </a:solidFill>
                <a:latin typeface="Arial"/>
                <a:ea typeface="微软雅黑"/>
              </a:rPr>
              <a:t>NOP</a:t>
            </a:r>
            <a:r>
              <a:rPr lang="zh-CN" altLang="en-US" sz="2400" kern="0" dirty="0">
                <a:solidFill>
                  <a:schemeClr val="tx1">
                    <a:lumMod val="75000"/>
                    <a:lumOff val="25000"/>
                  </a:schemeClr>
                </a:solidFill>
                <a:latin typeface="Arial"/>
                <a:ea typeface="微软雅黑"/>
              </a:rPr>
              <a:t>指令时，</a:t>
            </a:r>
            <a:r>
              <a:rPr lang="en-US" altLang="zh-CN" sz="2400" kern="0" dirty="0">
                <a:solidFill>
                  <a:schemeClr val="tx1">
                    <a:lumMod val="75000"/>
                    <a:lumOff val="25000"/>
                  </a:schemeClr>
                </a:solidFill>
                <a:latin typeface="Arial"/>
                <a:ea typeface="微软雅黑"/>
              </a:rPr>
              <a:t>CPU</a:t>
            </a:r>
            <a:r>
              <a:rPr lang="zh-CN" altLang="en-US" sz="2400" kern="0" dirty="0">
                <a:solidFill>
                  <a:schemeClr val="tx1">
                    <a:lumMod val="75000"/>
                    <a:lumOff val="25000"/>
                  </a:schemeClr>
                </a:solidFill>
                <a:latin typeface="Arial"/>
                <a:ea typeface="微软雅黑"/>
              </a:rPr>
              <a:t>指令指针会一个指令接一个指令的执行下去，中间不做任何具体操作，直到“滑”过最后一个滑板指令后，接着执行这些指令后面的其他指令，往往后面接着的是</a:t>
            </a:r>
            <a:r>
              <a:rPr lang="en-US" altLang="zh-CN" sz="2400" kern="0" dirty="0">
                <a:solidFill>
                  <a:schemeClr val="tx1">
                    <a:lumMod val="75000"/>
                    <a:lumOff val="25000"/>
                  </a:schemeClr>
                </a:solidFill>
                <a:latin typeface="Arial"/>
                <a:ea typeface="微软雅黑"/>
              </a:rPr>
              <a:t>shellcode</a:t>
            </a:r>
            <a:r>
              <a:rPr lang="zh-CN" altLang="en-US" sz="2400" kern="0" dirty="0">
                <a:solidFill>
                  <a:schemeClr val="tx1">
                    <a:lumMod val="75000"/>
                    <a:lumOff val="25000"/>
                  </a:schemeClr>
                </a:solidFill>
                <a:latin typeface="Arial"/>
                <a:ea typeface="微软雅黑"/>
              </a:rPr>
              <a:t>代码。 </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424819" y="1168053"/>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滑板指令</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424819" y="4768453"/>
            <a:ext cx="10333148" cy="1339896"/>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随着一些新的攻击技术的出现，</a:t>
            </a:r>
            <a:r>
              <a:rPr lang="zh-CN" altLang="en-US" sz="2400" b="1" kern="0" dirty="0">
                <a:solidFill>
                  <a:schemeClr val="tx1">
                    <a:lumMod val="75000"/>
                    <a:lumOff val="25000"/>
                  </a:schemeClr>
                </a:solidFill>
                <a:latin typeface="Arial"/>
                <a:ea typeface="微软雅黑"/>
              </a:rPr>
              <a:t>滑板指令除了利用</a:t>
            </a:r>
            <a:r>
              <a:rPr lang="en-US" altLang="zh-CN" sz="2400" b="1" kern="0" dirty="0">
                <a:solidFill>
                  <a:schemeClr val="tx1">
                    <a:lumMod val="75000"/>
                    <a:lumOff val="25000"/>
                  </a:schemeClr>
                </a:solidFill>
                <a:latin typeface="Arial"/>
                <a:ea typeface="微软雅黑"/>
              </a:rPr>
              <a:t>NOP</a:t>
            </a:r>
            <a:r>
              <a:rPr lang="zh-CN" altLang="en-US" sz="2400" b="1" kern="0" dirty="0">
                <a:solidFill>
                  <a:schemeClr val="tx1">
                    <a:lumMod val="75000"/>
                    <a:lumOff val="25000"/>
                  </a:schemeClr>
                </a:solidFill>
                <a:latin typeface="Arial"/>
                <a:ea typeface="微软雅黑"/>
              </a:rPr>
              <a:t>指令填充外，也逐渐开始使用更多的类</a:t>
            </a:r>
            <a:r>
              <a:rPr lang="en-US" altLang="zh-CN" sz="2400" b="1" kern="0" dirty="0">
                <a:solidFill>
                  <a:schemeClr val="tx1">
                    <a:lumMod val="75000"/>
                    <a:lumOff val="25000"/>
                  </a:schemeClr>
                </a:solidFill>
                <a:latin typeface="Arial"/>
                <a:ea typeface="微软雅黑"/>
              </a:rPr>
              <a:t>NOP</a:t>
            </a:r>
            <a:r>
              <a:rPr lang="zh-CN" altLang="en-US" sz="2400" b="1" kern="0" dirty="0">
                <a:solidFill>
                  <a:schemeClr val="tx1">
                    <a:lumMod val="75000"/>
                    <a:lumOff val="25000"/>
                  </a:schemeClr>
                </a:solidFill>
                <a:latin typeface="Arial"/>
                <a:ea typeface="微软雅黑"/>
              </a:rPr>
              <a:t>指令，譬如</a:t>
            </a:r>
            <a:r>
              <a:rPr lang="en-US" altLang="zh-CN" sz="2400" b="1" kern="0" dirty="0">
                <a:solidFill>
                  <a:schemeClr val="tx1">
                    <a:lumMod val="75000"/>
                    <a:lumOff val="25000"/>
                  </a:schemeClr>
                </a:solidFill>
                <a:latin typeface="Arial"/>
                <a:ea typeface="微软雅黑"/>
              </a:rPr>
              <a:t>0x0C</a:t>
            </a:r>
            <a:r>
              <a:rPr lang="zh-CN" altLang="en-US" sz="2400" b="1" kern="0" dirty="0">
                <a:solidFill>
                  <a:schemeClr val="tx1">
                    <a:lumMod val="75000"/>
                    <a:lumOff val="25000"/>
                  </a:schemeClr>
                </a:solidFill>
                <a:latin typeface="Arial"/>
                <a:ea typeface="微软雅黑"/>
              </a:rPr>
              <a:t>，</a:t>
            </a:r>
            <a:r>
              <a:rPr lang="en-US" altLang="zh-CN" sz="2400" b="1" kern="0" dirty="0">
                <a:solidFill>
                  <a:schemeClr val="tx1">
                    <a:lumMod val="75000"/>
                    <a:lumOff val="25000"/>
                  </a:schemeClr>
                </a:solidFill>
                <a:latin typeface="Arial"/>
                <a:ea typeface="微软雅黑"/>
              </a:rPr>
              <a:t>0x0D</a:t>
            </a:r>
            <a:r>
              <a:rPr lang="zh-CN" altLang="en-US" sz="2400" b="1" kern="0" dirty="0">
                <a:solidFill>
                  <a:schemeClr val="tx1">
                    <a:lumMod val="75000"/>
                    <a:lumOff val="25000"/>
                  </a:schemeClr>
                </a:solidFill>
                <a:latin typeface="Arial"/>
                <a:ea typeface="微软雅黑"/>
              </a:rPr>
              <a:t>（回车、换行）等。</a:t>
            </a:r>
            <a:endParaRPr kumimoji="0" sz="2400" b="1"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Tree>
    <p:extLst>
      <p:ext uri="{BB962C8B-B14F-4D97-AF65-F5344CB8AC3E}">
        <p14:creationId xmlns:p14="http://schemas.microsoft.com/office/powerpoint/2010/main" val="10686771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1+#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956767" y="1105215"/>
            <a:ext cx="11161240" cy="1683939"/>
          </a:xfrm>
          <a:prstGeom prst="rect">
            <a:avLst/>
          </a:prstGeom>
          <a:noFill/>
        </p:spPr>
        <p:txBody>
          <a:bodyPr wrap="square" lIns="86376" tIns="43188" rIns="86376" bIns="43188" rtlCol="0">
            <a:spAutoFit/>
          </a:bodyPr>
          <a:lstStyle/>
          <a:p>
            <a:pPr algn="just">
              <a:lnSpc>
                <a:spcPct val="150000"/>
              </a:lnSpc>
            </a:pP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Heap Spray</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技术通过使用类</a:t>
            </a: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NOP</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指令来进行覆盖，对</a:t>
            </a: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地址的跳转准确性要求不高了，从而增加了缓冲区溢出攻击的成功率。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Heap Spray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会导致被攻击进程的内存占用非常大，计算机无法正常运转，因而容易被察觉。</a:t>
            </a:r>
          </a:p>
        </p:txBody>
      </p:sp>
      <p:grpSp>
        <p:nvGrpSpPr>
          <p:cNvPr id="24" name="组合 23">
            <a:extLst>
              <a:ext uri="{FF2B5EF4-FFF2-40B4-BE49-F238E27FC236}">
                <a16:creationId xmlns:a16="http://schemas.microsoft.com/office/drawing/2014/main" id="{F76EEAAC-71D8-4D51-9335-C151373C3FDB}"/>
              </a:ext>
            </a:extLst>
          </p:cNvPr>
          <p:cNvGrpSpPr/>
          <p:nvPr/>
        </p:nvGrpSpPr>
        <p:grpSpPr>
          <a:xfrm>
            <a:off x="1494064" y="3199694"/>
            <a:ext cx="9870622" cy="772250"/>
            <a:chOff x="1494064" y="2844075"/>
            <a:chExt cx="9870622" cy="772250"/>
          </a:xfrm>
        </p:grpSpPr>
        <p:sp>
          <p:nvSpPr>
            <p:cNvPr id="25" name="六边形 24">
              <a:extLst>
                <a:ext uri="{FF2B5EF4-FFF2-40B4-BE49-F238E27FC236}">
                  <a16:creationId xmlns:a16="http://schemas.microsoft.com/office/drawing/2014/main" id="{6E11F8EB-D69A-4352-AB45-85074B66B935}"/>
                </a:ext>
              </a:extLst>
            </p:cNvPr>
            <p:cNvSpPr/>
            <p:nvPr/>
          </p:nvSpPr>
          <p:spPr>
            <a:xfrm>
              <a:off x="1494064" y="2844075"/>
              <a:ext cx="9870622" cy="772250"/>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C7D809D9-39BA-473E-A729-8ACB282CD633}"/>
                </a:ext>
              </a:extLst>
            </p:cNvPr>
            <p:cNvSpPr/>
            <p:nvPr/>
          </p:nvSpPr>
          <p:spPr>
            <a:xfrm>
              <a:off x="1867556" y="2953201"/>
              <a:ext cx="9123638" cy="553998"/>
            </a:xfrm>
            <a:prstGeom prst="rect">
              <a:avLst/>
            </a:prstGeom>
          </p:spPr>
          <p:txBody>
            <a:bodyPr wrap="square">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它一般配合堆栈溢出攻击，不能用于主动攻击，也不能保证成功。</a:t>
              </a:r>
            </a:p>
          </p:txBody>
        </p:sp>
      </p:grpSp>
      <p:sp>
        <p:nvSpPr>
          <p:cNvPr id="28" name="íṡľíḍè-Rectangle 17">
            <a:extLst>
              <a:ext uri="{FF2B5EF4-FFF2-40B4-BE49-F238E27FC236}">
                <a16:creationId xmlns:a16="http://schemas.microsoft.com/office/drawing/2014/main" id="{D2A94457-AAF1-4115-ACBF-4F8E8EC37533}"/>
              </a:ext>
            </a:extLst>
          </p:cNvPr>
          <p:cNvSpPr/>
          <p:nvPr/>
        </p:nvSpPr>
        <p:spPr>
          <a:xfrm>
            <a:off x="956767" y="4585617"/>
            <a:ext cx="11017224" cy="126295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针对</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rPr>
              <a:t>Heap Spray</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，对于</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系统比较好的系统防范办法是开启</a:t>
            </a:r>
            <a:r>
              <a:rPr lang="en-US" altLang="zh-CN" sz="2000" kern="0" dirty="0">
                <a:solidFill>
                  <a:srgbClr val="0050A3"/>
                </a:solidFill>
                <a:latin typeface="微软雅黑" panose="020B0503020204020204" pitchFamily="34" charset="-122"/>
                <a:ea typeface="微软雅黑" panose="020B0503020204020204" pitchFamily="34" charset="-122"/>
              </a:rPr>
              <a:t>DEP</a:t>
            </a:r>
            <a:r>
              <a:rPr lang="zh-CN" altLang="en-US" sz="2000" kern="0" dirty="0">
                <a:solidFill>
                  <a:srgbClr val="0050A3"/>
                </a:solidFill>
                <a:latin typeface="微软雅黑" panose="020B0503020204020204" pitchFamily="34" charset="-122"/>
                <a:ea typeface="微软雅黑" panose="020B0503020204020204" pitchFamily="34" charset="-122"/>
              </a:rPr>
              <a:t>功能</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，即使被绕过，被利用的概率也会大大降低。</a:t>
            </a:r>
            <a:endParaRPr kumimoji="0" sz="2000" b="1"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4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2" presetClass="entr" presetSubtype="2" decel="6000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028775" y="880021"/>
            <a:ext cx="10657184" cy="5256584"/>
            <a:chOff x="1263230" y="1989440"/>
            <a:chExt cx="10332290" cy="3130274"/>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6" y="2279395"/>
              <a:ext cx="9569609" cy="2840319"/>
            </a:xfrm>
            <a:prstGeom prst="rect">
              <a:avLst/>
            </a:prstGeom>
          </p:spPr>
          <p:txBody>
            <a:bodyPr wrap="square">
              <a:spAutoFit/>
            </a:bodyPr>
            <a:lstStyle/>
            <a:p>
              <a:pPr algn="just">
                <a:spcBef>
                  <a:spcPts val="0"/>
                </a:spcBef>
                <a:spcAft>
                  <a:spcPts val="0"/>
                </a:spcAft>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等高级程序语言在</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边界检查方面存在的不足</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，致使缓冲区溢出漏洞等多种软件漏洞已成为信息系统安全的主要威胁之一，尤其对于使用广泛的</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操作系统及其应用程序造成了极大的危害。为了能在操作系统层面提供对软件漏洞的防范，</a:t>
              </a:r>
              <a:r>
                <a:rPr lang="en-US" altLang="zh-CN"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操作系统自</a:t>
              </a:r>
              <a:r>
                <a:rPr lang="en-US" altLang="zh-CN"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Vista</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版本开始</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，到现在普遍采用的</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Windows7/8/10</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等版本，陆续提供了多种防范措施和手段，对于提高</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操作系统抵御漏洞攻击起到了关键作用。</a:t>
              </a:r>
              <a:endPar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endPar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下面介绍</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操作系统中提供的主要几种软件漏洞利用的</a:t>
              </a:r>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防范技术</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8" y="5190576"/>
            <a:ext cx="1828877" cy="1828877"/>
          </a:xfrm>
          <a:prstGeom prst="rect">
            <a:avLst/>
          </a:prstGeom>
        </p:spPr>
      </p:pic>
    </p:spTree>
    <p:extLst>
      <p:ext uri="{BB962C8B-B14F-4D97-AF65-F5344CB8AC3E}">
        <p14:creationId xmlns:p14="http://schemas.microsoft.com/office/powerpoint/2010/main" val="3308041849"/>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956767" y="3200826"/>
            <a:ext cx="11521280" cy="830997"/>
          </a:xfrm>
          <a:prstGeom prst="rect">
            <a:avLst/>
          </a:prstGeom>
        </p:spPr>
        <p:txBody>
          <a:bodyPr wrap="square">
            <a:spAutoFit/>
          </a:bodyPr>
          <a:lstStyle/>
          <a:p>
            <a:pPr algn="ct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API</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函数自搜索技术</a:t>
            </a:r>
            <a:endParaRPr lang="zh-CN" altLang="en-US" sz="4800" b="1" dirty="0"/>
          </a:p>
        </p:txBody>
      </p:sp>
    </p:spTree>
    <p:extLst>
      <p:ext uri="{BB962C8B-B14F-4D97-AF65-F5344CB8AC3E}">
        <p14:creationId xmlns:p14="http://schemas.microsoft.com/office/powerpoint/2010/main" val="2300427911"/>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740743" y="1168053"/>
            <a:ext cx="11737304" cy="4980867"/>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前面的</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都</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采用硬编址的方式来调用相应</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。首先，获取所要使用函数的地址，然后将该地址写入</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，从而实现调用。如果系统版本变了，很多函数的地址往往会发生变化，那么调用肯定就会失败了。</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编写通用</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自身就必须具备动态的自动搜索所需</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函数地址的能力，即</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函数自搜索技术</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函数的调用的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为例，来解释通用型</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的编写逻辑。</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user32.dll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中，用于弹出消息框。</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LoadLibraryA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中，用于加载</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user32.dll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435940" y="837929"/>
              <a:ext cx="198687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函数自搜索技术</a:t>
              </a:r>
            </a:p>
          </p:txBody>
        </p:sp>
      </p:grpSp>
    </p:spTree>
    <p:extLst>
      <p:ext uri="{BB962C8B-B14F-4D97-AF65-F5344CB8AC3E}">
        <p14:creationId xmlns:p14="http://schemas.microsoft.com/office/powerpoint/2010/main" val="377152995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Effect transition="in" filter="blinds(horizontal)">
                                      <p:cBhvr>
                                        <p:cTn id="7" dur="500"/>
                                        <p:tgtEl>
                                          <p:spTgt spid="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3" end="3"/>
                                            </p:txEl>
                                          </p:spTgt>
                                        </p:tgtEl>
                                        <p:attrNameLst>
                                          <p:attrName>style.visibility</p:attrName>
                                        </p:attrNameLst>
                                      </p:cBhvr>
                                      <p:to>
                                        <p:strVal val="visible"/>
                                      </p:to>
                                    </p:set>
                                    <p:animEffect transition="in" filter="blinds(horizontal)">
                                      <p:cBhvr>
                                        <p:cTn id="12"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096045"/>
            <a:ext cx="10747122" cy="5719531"/>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调用</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函数，应该先使用</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LoadLibrary</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(“user32.dll”)</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装载</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user32.dll</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LoadLibrary</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函数的步骤如下：</a:t>
            </a:r>
          </a:p>
          <a:p>
            <a:pPr marL="457200" indent="-457200" algn="just">
              <a:lnSpc>
                <a:spcPct val="150000"/>
              </a:lnSpc>
              <a:buFont typeface="Wingdings" panose="05000000000000000000" pitchFamily="2" charset="2"/>
              <a:buChar char="Ø"/>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第一步：定位</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lgn="just">
              <a:lnSpc>
                <a:spcPct val="150000"/>
              </a:lnSpc>
              <a:buFont typeface="Wingdings" panose="05000000000000000000" pitchFamily="2" charset="2"/>
              <a:buChar char="Ø"/>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第二步：解析</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的导出表</a:t>
            </a:r>
            <a:endPar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Ø"/>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第三步：搜索定位</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LoadLibrary</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等目标函数</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lgn="just">
              <a:lnSpc>
                <a:spcPct val="150000"/>
              </a:lnSpc>
              <a:buFont typeface="Wingdings" panose="05000000000000000000" pitchFamily="2" charset="2"/>
              <a:buChar char="Ø"/>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第四步：基于找到的函数地址，完成</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的编写。</a:t>
            </a:r>
          </a:p>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难点在于第一步到第三步，即如何实现</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函数自搜索。</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所有的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Win32</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程序都会自动加载</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ntdll.dll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这两个最基础的动态链接库，接下来，我们看看怎么完成对</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里的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的搜索。</a:t>
            </a: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440371" y="533631"/>
            <a:ext cx="3858750" cy="474140"/>
            <a:chOff x="5123457" y="837929"/>
            <a:chExt cx="261183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123457" y="837929"/>
              <a:ext cx="261183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通用型</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的编写逻辑</a:t>
              </a:r>
            </a:p>
          </p:txBody>
        </p:sp>
      </p:grpSp>
    </p:spTree>
    <p:extLst>
      <p:ext uri="{BB962C8B-B14F-4D97-AF65-F5344CB8AC3E}">
        <p14:creationId xmlns:p14="http://schemas.microsoft.com/office/powerpoint/2010/main" val="167635172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6" end="6"/>
                                            </p:txEl>
                                          </p:spTgt>
                                        </p:tgtEl>
                                        <p:attrNameLst>
                                          <p:attrName>style.visibility</p:attrName>
                                        </p:attrNameLst>
                                      </p:cBhvr>
                                      <p:to>
                                        <p:strVal val="visible"/>
                                      </p:to>
                                    </p:set>
                                    <p:animEffect transition="in" filter="blinds(horizontal)">
                                      <p:cBhvr>
                                        <p:cTn id="7"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028775" y="1168053"/>
            <a:ext cx="10747122" cy="5627198"/>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首先通过段选择字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在内存中</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找到当前的线程环境块</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线程环境块偏移地址为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0x30</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的地址</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存放着指向进程环境块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的指针。</a:t>
            </a: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进程环境块中偏移地址为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的地方存放着指向</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PEB_LDR_DATA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结构体的指针，其中，存放着已经被进程装载的动态链接库的信息。</a:t>
            </a: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 PEB_LDR_DATA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结构体偏移位置为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0x1C</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的地址</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存放着指向模块初始化链表的头指针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InInitializationOrderModuleList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模块初始化链表</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InInitializationOrderModuleList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中按顺序存放着</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装入运行时初始化模块的信息，第一个链表结点是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ntdll.dll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，第二个链表结点就是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找到属于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的结点后，在其基础上再偏移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0x08</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在内存中的加载基地址。</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398508" y="837929"/>
              <a:ext cx="206173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15886005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028775" y="1168053"/>
            <a:ext cx="10747122" cy="494319"/>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上述过程细节读者暂时不需要去深究，如上复杂的操作可以用如下简单的代码来实现：</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398508" y="837929"/>
              <a:ext cx="206173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2" name="表格 1"/>
          <p:cNvGraphicFramePr>
            <a:graphicFrameLocks noGrp="1"/>
          </p:cNvGraphicFramePr>
          <p:nvPr>
            <p:extLst>
              <p:ext uri="{D42A27DB-BD31-4B8C-83A1-F6EECF244321}">
                <p14:modId xmlns:p14="http://schemas.microsoft.com/office/powerpoint/2010/main" val="3605769559"/>
              </p:ext>
            </p:extLst>
          </p:nvPr>
        </p:nvGraphicFramePr>
        <p:xfrm>
          <a:off x="956767" y="1816125"/>
          <a:ext cx="11161240" cy="4896544"/>
        </p:xfrm>
        <a:graphic>
          <a:graphicData uri="http://schemas.openxmlformats.org/drawingml/2006/table">
            <a:tbl>
              <a:tblPr firstRow="1" bandRow="1">
                <a:tableStyleId>{073A0DAA-6AF3-43AB-8588-CEC1D06C72B9}</a:tableStyleId>
              </a:tblPr>
              <a:tblGrid>
                <a:gridCol w="11161240">
                  <a:extLst>
                    <a:ext uri="{9D8B030D-6E8A-4147-A177-3AD203B41FA5}">
                      <a16:colId xmlns:a16="http://schemas.microsoft.com/office/drawing/2014/main" val="20000"/>
                    </a:ext>
                  </a:extLst>
                </a:gridCol>
              </a:tblGrid>
              <a:tr h="4896544">
                <a:tc>
                  <a:txBody>
                    <a:bodyPr/>
                    <a:lstStyle/>
                    <a:p>
                      <a:r>
                        <a:rPr lang="en-US" altLang="zh-CN" sz="2400" kern="1200" dirty="0" err="1">
                          <a:effectLst/>
                        </a:rPr>
                        <a:t>int</a:t>
                      </a:r>
                      <a:r>
                        <a:rPr lang="en-US" altLang="zh-CN" sz="2400" kern="1200" dirty="0">
                          <a:effectLst/>
                        </a:rPr>
                        <a:t> main()</a:t>
                      </a:r>
                      <a:endParaRPr lang="zh-CN" altLang="zh-CN" sz="2400" kern="1200" dirty="0">
                        <a:effectLst/>
                      </a:endParaRPr>
                    </a:p>
                    <a:p>
                      <a:r>
                        <a:rPr lang="en-US" altLang="zh-CN" sz="2400" kern="1200" dirty="0">
                          <a:effectLst/>
                        </a:rPr>
                        <a:t>{</a:t>
                      </a:r>
                      <a:endParaRPr lang="zh-CN" altLang="zh-CN" sz="2400" kern="1200" dirty="0">
                        <a:effectLst/>
                      </a:endParaRPr>
                    </a:p>
                    <a:p>
                      <a:r>
                        <a:rPr lang="en-US" altLang="zh-CN" sz="2400" kern="1200" dirty="0">
                          <a:effectLst/>
                        </a:rPr>
                        <a:t>     _</a:t>
                      </a:r>
                      <a:r>
                        <a:rPr lang="en-US" altLang="zh-CN" sz="2400" kern="1200" dirty="0" err="1">
                          <a:effectLst/>
                        </a:rPr>
                        <a:t>asm</a:t>
                      </a:r>
                      <a:endParaRPr lang="zh-CN" altLang="zh-CN" sz="2400" kern="1200" dirty="0">
                        <a:effectLst/>
                      </a:endParaRPr>
                    </a:p>
                    <a:p>
                      <a:r>
                        <a:rPr lang="en-US" altLang="zh-CN" sz="2400" kern="1200" dirty="0">
                          <a:effectLst/>
                        </a:rPr>
                        <a:t>     {</a:t>
                      </a:r>
                      <a:endParaRPr lang="zh-CN" altLang="zh-CN" sz="2400" kern="1200" dirty="0">
                        <a:effectLst/>
                      </a:endParaRPr>
                    </a:p>
                    <a:p>
                      <a:r>
                        <a:rPr lang="en-US" altLang="zh-CN" sz="2400" kern="1200" dirty="0">
                          <a:effectLst/>
                        </a:rPr>
                        <a:t>             </a:t>
                      </a:r>
                      <a:r>
                        <a:rPr lang="en-US" altLang="zh-CN" sz="2400" kern="1200" dirty="0" err="1">
                          <a:effectLst/>
                        </a:rPr>
                        <a:t>mov</a:t>
                      </a:r>
                      <a:r>
                        <a:rPr lang="en-US" altLang="zh-CN" sz="2400" kern="1200" dirty="0">
                          <a:effectLst/>
                        </a:rPr>
                        <a:t> </a:t>
                      </a:r>
                      <a:r>
                        <a:rPr lang="en-US" altLang="zh-CN" sz="2400" kern="1200" dirty="0" err="1">
                          <a:effectLst/>
                        </a:rPr>
                        <a:t>eax</a:t>
                      </a:r>
                      <a:r>
                        <a:rPr lang="en-US" altLang="zh-CN" sz="2400" kern="1200" dirty="0">
                          <a:effectLst/>
                        </a:rPr>
                        <a:t>, fs:[0x30] ;PEB</a:t>
                      </a:r>
                      <a:r>
                        <a:rPr lang="zh-CN" altLang="zh-CN" sz="2400" kern="1200" dirty="0">
                          <a:effectLst/>
                        </a:rPr>
                        <a:t>的地址</a:t>
                      </a:r>
                      <a:r>
                        <a:rPr lang="en-US" altLang="zh-CN" sz="2400" kern="1200" dirty="0">
                          <a:effectLst/>
                        </a:rPr>
                        <a:t> </a:t>
                      </a:r>
                      <a:endParaRPr lang="zh-CN" altLang="zh-CN" sz="2400" kern="1200" dirty="0">
                        <a:effectLst/>
                      </a:endParaRPr>
                    </a:p>
                    <a:p>
                      <a:r>
                        <a:rPr lang="en-US" altLang="zh-CN" sz="2400" kern="1200" dirty="0">
                          <a:effectLst/>
                        </a:rPr>
                        <a:t>             </a:t>
                      </a:r>
                      <a:r>
                        <a:rPr lang="en-US" altLang="zh-CN" sz="2400" kern="1200" dirty="0" err="1">
                          <a:effectLst/>
                        </a:rPr>
                        <a:t>mov</a:t>
                      </a:r>
                      <a:r>
                        <a:rPr lang="en-US" altLang="zh-CN" sz="2400" kern="1200" dirty="0">
                          <a:effectLst/>
                        </a:rPr>
                        <a:t> </a:t>
                      </a:r>
                      <a:r>
                        <a:rPr lang="en-US" altLang="zh-CN" sz="2400" kern="1200" dirty="0" err="1">
                          <a:effectLst/>
                        </a:rPr>
                        <a:t>eax</a:t>
                      </a:r>
                      <a:r>
                        <a:rPr lang="en-US" altLang="zh-CN" sz="2400" kern="1200" dirty="0">
                          <a:effectLst/>
                        </a:rPr>
                        <a:t>, [</a:t>
                      </a:r>
                      <a:r>
                        <a:rPr lang="en-US" altLang="zh-CN" sz="2400" kern="1200" dirty="0" err="1">
                          <a:effectLst/>
                        </a:rPr>
                        <a:t>eax</a:t>
                      </a:r>
                      <a:r>
                        <a:rPr lang="en-US" altLang="zh-CN" sz="2400" kern="1200" dirty="0">
                          <a:effectLst/>
                        </a:rPr>
                        <a:t> + 0x0c] ; PEB_LDR_DATA</a:t>
                      </a:r>
                      <a:r>
                        <a:rPr lang="zh-CN" altLang="en-US" sz="2400" kern="1200" dirty="0">
                          <a:effectLst/>
                        </a:rPr>
                        <a:t>结构体</a:t>
                      </a:r>
                      <a:r>
                        <a:rPr lang="zh-CN" altLang="zh-CN" sz="2400" kern="1200" dirty="0">
                          <a:effectLst/>
                        </a:rPr>
                        <a:t>的地址</a:t>
                      </a:r>
                      <a:r>
                        <a:rPr lang="en-US" altLang="zh-CN" sz="2400" kern="1200" dirty="0">
                          <a:effectLst/>
                        </a:rPr>
                        <a:t> </a:t>
                      </a:r>
                      <a:endParaRPr lang="zh-CN" altLang="zh-CN" sz="2400" kern="1200" dirty="0">
                        <a:effectLst/>
                      </a:endParaRPr>
                    </a:p>
                    <a:p>
                      <a:r>
                        <a:rPr lang="en-US" altLang="zh-CN" sz="2400" kern="1200" dirty="0">
                          <a:effectLst/>
                        </a:rPr>
                        <a:t>             </a:t>
                      </a:r>
                      <a:r>
                        <a:rPr lang="en-US" altLang="zh-CN" sz="2400" kern="1200" dirty="0" err="1">
                          <a:effectLst/>
                        </a:rPr>
                        <a:t>mov</a:t>
                      </a:r>
                      <a:r>
                        <a:rPr lang="en-US" altLang="zh-CN" sz="2400" kern="1200" dirty="0">
                          <a:effectLst/>
                        </a:rPr>
                        <a:t> </a:t>
                      </a:r>
                      <a:r>
                        <a:rPr lang="en-US" altLang="zh-CN" sz="2400" kern="1200" dirty="0" err="1">
                          <a:effectLst/>
                        </a:rPr>
                        <a:t>esi</a:t>
                      </a:r>
                      <a:r>
                        <a:rPr lang="en-US" altLang="zh-CN" sz="2400" kern="1200" dirty="0">
                          <a:effectLst/>
                        </a:rPr>
                        <a:t>, [</a:t>
                      </a:r>
                      <a:r>
                        <a:rPr lang="en-US" altLang="zh-CN" sz="2400" kern="1200" dirty="0" err="1">
                          <a:effectLst/>
                        </a:rPr>
                        <a:t>eax</a:t>
                      </a:r>
                      <a:r>
                        <a:rPr lang="en-US" altLang="zh-CN" sz="2400" kern="1200" dirty="0">
                          <a:effectLst/>
                        </a:rPr>
                        <a:t> + 0x1c] ; </a:t>
                      </a:r>
                      <a:r>
                        <a:rPr lang="en-US" altLang="zh-CN" sz="2400" kern="1200" dirty="0" err="1">
                          <a:effectLst/>
                        </a:rPr>
                        <a:t>InInitializationOrderModuleList</a:t>
                      </a:r>
                      <a:r>
                        <a:rPr lang="zh-CN" altLang="zh-CN" sz="2400" kern="1200" dirty="0">
                          <a:effectLst/>
                        </a:rPr>
                        <a:t>地址</a:t>
                      </a:r>
                      <a:r>
                        <a:rPr lang="en-US" altLang="zh-CN" sz="2400" kern="1200" dirty="0">
                          <a:effectLst/>
                        </a:rPr>
                        <a:t> </a:t>
                      </a:r>
                      <a:endParaRPr lang="zh-CN" altLang="zh-CN" sz="2400" kern="1200" dirty="0">
                        <a:effectLst/>
                      </a:endParaRPr>
                    </a:p>
                    <a:p>
                      <a:r>
                        <a:rPr lang="en-US" altLang="zh-CN" sz="2400" kern="1200" dirty="0">
                          <a:effectLst/>
                        </a:rPr>
                        <a:t>             </a:t>
                      </a:r>
                      <a:r>
                        <a:rPr lang="en-US" altLang="zh-CN" sz="2400" kern="1200" dirty="0" err="1">
                          <a:effectLst/>
                        </a:rPr>
                        <a:t>lodsd</a:t>
                      </a:r>
                      <a:r>
                        <a:rPr lang="en-US" altLang="zh-CN" sz="2400" kern="1200" dirty="0">
                          <a:effectLst/>
                        </a:rPr>
                        <a:t>      ;</a:t>
                      </a:r>
                      <a:r>
                        <a:rPr lang="zh-CN" altLang="en-US" sz="2400" kern="1200" dirty="0">
                          <a:effectLst/>
                        </a:rPr>
                        <a:t>取得是双字节</a:t>
                      </a:r>
                      <a:r>
                        <a:rPr lang="en-US" altLang="zh-CN" sz="2400" kern="1200" dirty="0">
                          <a:effectLst/>
                        </a:rPr>
                        <a:t>,</a:t>
                      </a:r>
                      <a:r>
                        <a:rPr lang="zh-CN" altLang="en-US" sz="2400" kern="1200" dirty="0">
                          <a:effectLst/>
                        </a:rPr>
                        <a:t>即</a:t>
                      </a:r>
                      <a:r>
                        <a:rPr lang="en-US" altLang="zh-CN" sz="2400" kern="1200" dirty="0">
                          <a:effectLst/>
                        </a:rPr>
                        <a:t>mov </a:t>
                      </a:r>
                      <a:r>
                        <a:rPr lang="en-US" altLang="zh-CN" sz="2400" kern="1200" dirty="0" err="1">
                          <a:effectLst/>
                        </a:rPr>
                        <a:t>eax</a:t>
                      </a:r>
                      <a:r>
                        <a:rPr lang="en-US" altLang="zh-CN" sz="2400" kern="1200" dirty="0">
                          <a:effectLst/>
                        </a:rPr>
                        <a:t>,[</a:t>
                      </a:r>
                      <a:r>
                        <a:rPr lang="en-US" altLang="zh-CN" sz="2400" kern="1200" dirty="0" err="1">
                          <a:effectLst/>
                        </a:rPr>
                        <a:t>esi</a:t>
                      </a:r>
                      <a:r>
                        <a:rPr lang="en-US" altLang="zh-CN" sz="2400" kern="1200" dirty="0">
                          <a:effectLst/>
                        </a:rPr>
                        <a:t>],</a:t>
                      </a:r>
                      <a:r>
                        <a:rPr lang="en-US" altLang="zh-CN" sz="2400" kern="1200" dirty="0" err="1">
                          <a:effectLst/>
                        </a:rPr>
                        <a:t>esi</a:t>
                      </a:r>
                      <a:r>
                        <a:rPr lang="en-US" altLang="zh-CN" sz="2400" kern="1200" dirty="0">
                          <a:effectLst/>
                        </a:rPr>
                        <a:t>=esi+4;</a:t>
                      </a:r>
                      <a:endParaRPr lang="zh-CN" altLang="zh-CN" sz="2400" kern="1200" dirty="0">
                        <a:effectLst/>
                      </a:endParaRPr>
                    </a:p>
                    <a:p>
                      <a:r>
                        <a:rPr lang="en-US" altLang="zh-CN" sz="2400" kern="1200" dirty="0">
                          <a:effectLst/>
                        </a:rPr>
                        <a:t>             </a:t>
                      </a:r>
                      <a:r>
                        <a:rPr lang="en-US" altLang="zh-CN" sz="2400" kern="1200" dirty="0" err="1">
                          <a:effectLst/>
                        </a:rPr>
                        <a:t>mov</a:t>
                      </a:r>
                      <a:r>
                        <a:rPr lang="en-US" altLang="zh-CN" sz="2400" kern="1200" dirty="0">
                          <a:effectLst/>
                        </a:rPr>
                        <a:t> </a:t>
                      </a:r>
                      <a:r>
                        <a:rPr lang="en-US" altLang="zh-CN" sz="2400" kern="1200" dirty="0" err="1">
                          <a:effectLst/>
                        </a:rPr>
                        <a:t>eax</a:t>
                      </a:r>
                      <a:r>
                        <a:rPr lang="en-US" altLang="zh-CN" sz="2400" kern="1200" dirty="0">
                          <a:effectLst/>
                        </a:rPr>
                        <a:t>, [</a:t>
                      </a:r>
                      <a:r>
                        <a:rPr lang="en-US" altLang="zh-CN" sz="2400" kern="1200" dirty="0" err="1">
                          <a:effectLst/>
                        </a:rPr>
                        <a:t>eax</a:t>
                      </a:r>
                      <a:r>
                        <a:rPr lang="en-US" altLang="zh-CN" sz="2400" kern="1200" dirty="0">
                          <a:effectLst/>
                        </a:rPr>
                        <a:t> + 0x08] ;</a:t>
                      </a:r>
                      <a:r>
                        <a:rPr lang="en-US" altLang="zh-CN" sz="2400" kern="1200" dirty="0" err="1">
                          <a:effectLst/>
                        </a:rPr>
                        <a:t>eax</a:t>
                      </a:r>
                      <a:r>
                        <a:rPr lang="zh-CN" altLang="zh-CN" sz="2400" kern="1200" dirty="0">
                          <a:effectLst/>
                        </a:rPr>
                        <a:t>就是</a:t>
                      </a:r>
                      <a:r>
                        <a:rPr lang="en-US" altLang="zh-CN" sz="2400" kern="1200" dirty="0">
                          <a:effectLst/>
                        </a:rPr>
                        <a:t>kernel32.dll</a:t>
                      </a:r>
                      <a:r>
                        <a:rPr lang="zh-CN" altLang="zh-CN" sz="2400" kern="1200" dirty="0">
                          <a:effectLst/>
                        </a:rPr>
                        <a:t>的地址</a:t>
                      </a:r>
                      <a:r>
                        <a:rPr lang="en-US" altLang="zh-CN" sz="2400" kern="1200" dirty="0">
                          <a:effectLst/>
                        </a:rPr>
                        <a:t> </a:t>
                      </a:r>
                      <a:endParaRPr lang="zh-CN" altLang="zh-CN" sz="2400" kern="1200" dirty="0">
                        <a:effectLst/>
                      </a:endParaRPr>
                    </a:p>
                    <a:p>
                      <a:r>
                        <a:rPr lang="en-US" altLang="zh-CN" sz="2400" kern="1200" dirty="0">
                          <a:effectLst/>
                        </a:rPr>
                        <a:t>     }</a:t>
                      </a:r>
                      <a:endParaRPr lang="zh-CN" altLang="zh-CN" sz="2400" kern="1200" dirty="0">
                        <a:effectLst/>
                      </a:endParaRPr>
                    </a:p>
                    <a:p>
                      <a:r>
                        <a:rPr lang="en-US" altLang="zh-CN" sz="2400" kern="1200" dirty="0">
                          <a:effectLst/>
                        </a:rPr>
                        <a:t>     return 0;</a:t>
                      </a:r>
                      <a:endParaRPr lang="zh-CN" altLang="zh-CN" sz="2400" kern="1200" dirty="0">
                        <a:effectLst/>
                      </a:endParaRPr>
                    </a:p>
                    <a:p>
                      <a:r>
                        <a:rPr lang="en-US" altLang="zh-CN" sz="2400" kern="1200" dirty="0">
                          <a:effectLst/>
                        </a:rPr>
                        <a:t>}</a:t>
                      </a:r>
                      <a:endParaRPr lang="zh-CN" altLang="en-US" sz="24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7697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028775" y="1168053"/>
            <a:ext cx="10747122" cy="5128600"/>
          </a:xfrm>
          <a:prstGeom prst="rect">
            <a:avLst/>
          </a:prstGeom>
          <a:noFill/>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找到了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，由于它也是属于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文件，那么我们可以根据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文件的结构特征，定位其导出表，进而定位导出函数列表信息，然后进行解析、遍历搜索，找到我们所需要的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定位导出表及函数列表的步骤如下</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 </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加载基址算起，偏移</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0x3c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的地方就是其</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头的指针。</a:t>
            </a: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 PE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头偏移</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0x78</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的地方存放着指向函数导出表的指针。</a:t>
            </a: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[9] </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获得导出函数偏移地址（</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RVA</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）列表、导出函数名列表：</a:t>
            </a: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导出表偏移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0x1c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处的指针指向存储导出函数偏移地址（</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RVA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）的列表。</a:t>
            </a: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导出表偏移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0x20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处的指针指向存储导出函数函数名的列表。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8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231179" y="533631"/>
            <a:ext cx="4277133" cy="474140"/>
            <a:chOff x="4981863" y="837929"/>
            <a:chExt cx="2895024"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4981863" y="837929"/>
              <a:ext cx="2895024"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的导出表</a:t>
              </a:r>
            </a:p>
          </p:txBody>
        </p:sp>
      </p:grpSp>
    </p:spTree>
    <p:extLst>
      <p:ext uri="{BB962C8B-B14F-4D97-AF65-F5344CB8AC3E}">
        <p14:creationId xmlns:p14="http://schemas.microsoft.com/office/powerpoint/2010/main" val="1300038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4" end="4"/>
                                            </p:txEl>
                                          </p:spTgt>
                                        </p:tgtEl>
                                        <p:attrNameLst>
                                          <p:attrName>style.visibility</p:attrName>
                                        </p:attrNameLst>
                                      </p:cBhvr>
                                      <p:to>
                                        <p:strVal val="visible"/>
                                      </p:to>
                                    </p:set>
                                    <p:animEffect transition="in" filter="blinds(horizontal)">
                                      <p:cBhvr>
                                        <p:cTn id="7" dur="500"/>
                                        <p:tgtEl>
                                          <p:spTgt spid="3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
                                            <p:txEl>
                                              <p:pRg st="5" end="5"/>
                                            </p:txEl>
                                          </p:spTgt>
                                        </p:tgtEl>
                                        <p:attrNameLst>
                                          <p:attrName>style.visibility</p:attrName>
                                        </p:attrNameLst>
                                      </p:cBhvr>
                                      <p:to>
                                        <p:strVal val="visible"/>
                                      </p:to>
                                    </p:set>
                                    <p:animEffect transition="in" filter="blinds(horizontal)">
                                      <p:cBhvr>
                                        <p:cTn id="10" dur="500"/>
                                        <p:tgtEl>
                                          <p:spTgt spid="3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
                                            <p:txEl>
                                              <p:pRg st="6" end="6"/>
                                            </p:txEl>
                                          </p:spTgt>
                                        </p:tgtEl>
                                        <p:attrNameLst>
                                          <p:attrName>style.visibility</p:attrName>
                                        </p:attrNameLst>
                                      </p:cBhvr>
                                      <p:to>
                                        <p:strVal val="visible"/>
                                      </p:to>
                                    </p:set>
                                    <p:animEffect transition="in" filter="blinds(horizontal)">
                                      <p:cBhvr>
                                        <p:cTn id="13"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028775" y="1168053"/>
            <a:ext cx="10747122" cy="494319"/>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定位导出表及函数列表，可以用如下简单的代码来实现：</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231182" y="533631"/>
            <a:ext cx="4277133" cy="474140"/>
            <a:chOff x="4981865" y="837929"/>
            <a:chExt cx="2895024"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4981865" y="837929"/>
              <a:ext cx="2895024"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的导出表</a:t>
              </a:r>
            </a:p>
          </p:txBody>
        </p:sp>
      </p:grpSp>
      <p:graphicFrame>
        <p:nvGraphicFramePr>
          <p:cNvPr id="2" name="表格 1"/>
          <p:cNvGraphicFramePr>
            <a:graphicFrameLocks noGrp="1"/>
          </p:cNvGraphicFramePr>
          <p:nvPr>
            <p:extLst>
              <p:ext uri="{D42A27DB-BD31-4B8C-83A1-F6EECF244321}">
                <p14:modId xmlns:p14="http://schemas.microsoft.com/office/powerpoint/2010/main" val="125416731"/>
              </p:ext>
            </p:extLst>
          </p:nvPr>
        </p:nvGraphicFramePr>
        <p:xfrm>
          <a:off x="956767" y="1816125"/>
          <a:ext cx="11161240" cy="4896544"/>
        </p:xfrm>
        <a:graphic>
          <a:graphicData uri="http://schemas.openxmlformats.org/drawingml/2006/table">
            <a:tbl>
              <a:tblPr firstRow="1" bandRow="1">
                <a:tableStyleId>{073A0DAA-6AF3-43AB-8588-CEC1D06C72B9}</a:tableStyleId>
              </a:tblPr>
              <a:tblGrid>
                <a:gridCol w="11161240">
                  <a:extLst>
                    <a:ext uri="{9D8B030D-6E8A-4147-A177-3AD203B41FA5}">
                      <a16:colId xmlns:a16="http://schemas.microsoft.com/office/drawing/2014/main" val="20000"/>
                    </a:ext>
                  </a:extLst>
                </a:gridCol>
              </a:tblGrid>
              <a:tr h="4896544">
                <a:tc>
                  <a:txBody>
                    <a:bodyPr/>
                    <a:lstStyle/>
                    <a:p>
                      <a:pPr>
                        <a:lnSpc>
                          <a:spcPct val="150000"/>
                        </a:lnSpc>
                      </a:pPr>
                      <a:r>
                        <a:rPr lang="en-US" altLang="zh-CN" sz="2800" kern="1200" dirty="0" err="1">
                          <a:effectLst/>
                        </a:rPr>
                        <a:t>mov</a:t>
                      </a:r>
                      <a:r>
                        <a:rPr lang="en-US" altLang="zh-CN" sz="2800" kern="1200" dirty="0">
                          <a:effectLst/>
                        </a:rPr>
                        <a:t>    </a:t>
                      </a:r>
                      <a:r>
                        <a:rPr lang="en-US" altLang="zh-CN" sz="2800" kern="1200" dirty="0" err="1">
                          <a:effectLst/>
                        </a:rPr>
                        <a:t>ebp</a:t>
                      </a:r>
                      <a:r>
                        <a:rPr lang="en-US" altLang="zh-CN" sz="2800" kern="1200" dirty="0">
                          <a:effectLst/>
                        </a:rPr>
                        <a:t>, </a:t>
                      </a:r>
                      <a:r>
                        <a:rPr lang="en-US" altLang="zh-CN" sz="2800" kern="1200" dirty="0" err="1">
                          <a:effectLst/>
                        </a:rPr>
                        <a:t>eax</a:t>
                      </a:r>
                      <a:r>
                        <a:rPr lang="en-US" altLang="zh-CN" sz="2800" kern="1200" dirty="0">
                          <a:effectLst/>
                        </a:rPr>
                        <a:t>                                            //</a:t>
                      </a:r>
                      <a:r>
                        <a:rPr lang="zh-CN" altLang="en-US" sz="2800" kern="1200" dirty="0">
                          <a:effectLst/>
                        </a:rPr>
                        <a:t>将</a:t>
                      </a:r>
                      <a:r>
                        <a:rPr lang="en-US" altLang="zh-CN" sz="2800" kern="1200" dirty="0">
                          <a:effectLst/>
                        </a:rPr>
                        <a:t>kernel32.dll</a:t>
                      </a:r>
                      <a:r>
                        <a:rPr lang="zh-CN" altLang="en-US" sz="2800" kern="1200" dirty="0">
                          <a:effectLst/>
                        </a:rPr>
                        <a:t>基地址赋值给</a:t>
                      </a:r>
                      <a:r>
                        <a:rPr lang="en-US" altLang="zh-CN" sz="2800" kern="1200" dirty="0" err="1">
                          <a:effectLst/>
                        </a:rPr>
                        <a:t>ebp</a:t>
                      </a:r>
                      <a:endParaRPr lang="en-US" altLang="zh-CN" sz="2800" kern="1200" dirty="0">
                        <a:effectLst/>
                      </a:endParaRPr>
                    </a:p>
                    <a:p>
                      <a:pPr>
                        <a:lnSpc>
                          <a:spcPct val="150000"/>
                        </a:lnSpc>
                      </a:pPr>
                      <a:r>
                        <a:rPr lang="en-US" altLang="zh-CN" sz="2800" kern="1200" dirty="0" err="1">
                          <a:effectLst/>
                        </a:rPr>
                        <a:t>mov</a:t>
                      </a:r>
                      <a:r>
                        <a:rPr lang="en-US" altLang="zh-CN" sz="2800" kern="1200" dirty="0">
                          <a:effectLst/>
                        </a:rPr>
                        <a:t>		</a:t>
                      </a:r>
                      <a:r>
                        <a:rPr lang="en-US" altLang="zh-CN" sz="2800" kern="1200" dirty="0" err="1">
                          <a:effectLst/>
                        </a:rPr>
                        <a:t>eax</a:t>
                      </a:r>
                      <a:r>
                        <a:rPr lang="en-US" altLang="zh-CN" sz="2800" kern="1200" dirty="0">
                          <a:effectLst/>
                        </a:rPr>
                        <a:t>,[ebp+0x3C]	 //</a:t>
                      </a:r>
                      <a:r>
                        <a:rPr lang="en-US" altLang="zh-CN" sz="2800" kern="1200" dirty="0" err="1">
                          <a:effectLst/>
                        </a:rPr>
                        <a:t>dll</a:t>
                      </a:r>
                      <a:r>
                        <a:rPr lang="zh-CN" altLang="en-US" sz="2800" kern="1200" dirty="0">
                          <a:effectLst/>
                        </a:rPr>
                        <a:t>的</a:t>
                      </a:r>
                      <a:r>
                        <a:rPr lang="en-US" altLang="zh-CN" sz="2800" kern="1200" dirty="0">
                          <a:effectLst/>
                        </a:rPr>
                        <a:t>PE</a:t>
                      </a:r>
                      <a:r>
                        <a:rPr lang="zh-CN" altLang="en-US" sz="2800" kern="1200" dirty="0">
                          <a:effectLst/>
                        </a:rPr>
                        <a:t>头的指针（相对地址） </a:t>
                      </a:r>
                    </a:p>
                    <a:p>
                      <a:pPr>
                        <a:lnSpc>
                          <a:spcPct val="150000"/>
                        </a:lnSpc>
                      </a:pPr>
                      <a:r>
                        <a:rPr lang="en-US" altLang="zh-CN" sz="2800" kern="1200" dirty="0" err="1">
                          <a:effectLst/>
                        </a:rPr>
                        <a:t>mov</a:t>
                      </a:r>
                      <a:r>
                        <a:rPr lang="en-US" altLang="zh-CN" sz="2800" kern="1200" dirty="0">
                          <a:effectLst/>
                        </a:rPr>
                        <a:t>		</a:t>
                      </a:r>
                      <a:r>
                        <a:rPr lang="en-US" altLang="zh-CN" sz="2800" kern="1200" dirty="0" err="1">
                          <a:effectLst/>
                        </a:rPr>
                        <a:t>ecx</a:t>
                      </a:r>
                      <a:r>
                        <a:rPr lang="en-US" altLang="zh-CN" sz="2800" kern="1200" dirty="0">
                          <a:effectLst/>
                        </a:rPr>
                        <a:t>,[ebp+eax+0x78]	//</a:t>
                      </a:r>
                      <a:r>
                        <a:rPr lang="zh-CN" altLang="en-US" sz="2800" kern="1200" dirty="0">
                          <a:effectLst/>
                        </a:rPr>
                        <a:t>导出表的指针（相对地址）</a:t>
                      </a:r>
                    </a:p>
                    <a:p>
                      <a:pPr>
                        <a:lnSpc>
                          <a:spcPct val="150000"/>
                        </a:lnSpc>
                      </a:pPr>
                      <a:r>
                        <a:rPr lang="en-US" altLang="zh-CN" sz="2800" kern="1200" dirty="0">
                          <a:effectLst/>
                        </a:rPr>
                        <a:t>add		</a:t>
                      </a:r>
                      <a:r>
                        <a:rPr lang="en-US" altLang="zh-CN" sz="2800" kern="1200" dirty="0" err="1">
                          <a:effectLst/>
                        </a:rPr>
                        <a:t>ecx,ebp</a:t>
                      </a:r>
                      <a:r>
                        <a:rPr lang="en-US" altLang="zh-CN" sz="2800" kern="1200" dirty="0">
                          <a:effectLst/>
                        </a:rPr>
                        <a:t>	              // </a:t>
                      </a:r>
                      <a:r>
                        <a:rPr lang="zh-CN" altLang="en-US" sz="2800" kern="1200" dirty="0">
                          <a:effectLst/>
                        </a:rPr>
                        <a:t>得到导出表的内存地址</a:t>
                      </a:r>
                    </a:p>
                    <a:p>
                      <a:pPr>
                        <a:lnSpc>
                          <a:spcPct val="150000"/>
                        </a:lnSpc>
                      </a:pPr>
                      <a:r>
                        <a:rPr lang="en-US" altLang="zh-CN" sz="2800" kern="1200" dirty="0" err="1">
                          <a:effectLst/>
                        </a:rPr>
                        <a:t>mov</a:t>
                      </a:r>
                      <a:r>
                        <a:rPr lang="en-US" altLang="zh-CN" sz="2800" kern="1200" dirty="0">
                          <a:effectLst/>
                        </a:rPr>
                        <a:t>		</a:t>
                      </a:r>
                      <a:r>
                        <a:rPr lang="en-US" altLang="zh-CN" sz="2800" kern="1200" dirty="0" err="1">
                          <a:effectLst/>
                        </a:rPr>
                        <a:t>ebx</a:t>
                      </a:r>
                      <a:r>
                        <a:rPr lang="en-US" altLang="zh-CN" sz="2800" kern="1200" dirty="0">
                          <a:effectLst/>
                        </a:rPr>
                        <a:t>,[ecx+0x20]		//</a:t>
                      </a:r>
                      <a:r>
                        <a:rPr lang="zh-CN" altLang="en-US" sz="2800" kern="1200" dirty="0">
                          <a:effectLst/>
                        </a:rPr>
                        <a:t>导出函数名列表指针</a:t>
                      </a:r>
                    </a:p>
                    <a:p>
                      <a:pPr>
                        <a:lnSpc>
                          <a:spcPct val="150000"/>
                        </a:lnSpc>
                      </a:pPr>
                      <a:r>
                        <a:rPr lang="en-US" altLang="zh-CN" sz="2800" kern="1200" dirty="0">
                          <a:effectLst/>
                        </a:rPr>
                        <a:t>add		</a:t>
                      </a:r>
                      <a:r>
                        <a:rPr lang="en-US" altLang="zh-CN" sz="2800" kern="1200" dirty="0" err="1">
                          <a:effectLst/>
                        </a:rPr>
                        <a:t>ebx,ebp</a:t>
                      </a:r>
                      <a:r>
                        <a:rPr lang="en-US" altLang="zh-CN" sz="2800" kern="1200" dirty="0">
                          <a:effectLst/>
                        </a:rPr>
                        <a:t>                          //</a:t>
                      </a:r>
                      <a:r>
                        <a:rPr lang="zh-CN" altLang="en-US" sz="2800" kern="1200" dirty="0">
                          <a:effectLst/>
                        </a:rPr>
                        <a:t>导出函数名列表指针的基地址</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9917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573100" y="1456085"/>
            <a:ext cx="11593288" cy="4611535"/>
          </a:xfrm>
          <a:prstGeom prst="rect">
            <a:avLst/>
          </a:prstGeom>
          <a:noFill/>
        </p:spPr>
        <p:txBody>
          <a:bodyPr wrap="square" lIns="86376" tIns="43188" rIns="86376" bIns="43188" rtlCol="0">
            <a:spAutoFit/>
          </a:bodyPr>
          <a:lstStyle/>
          <a:p>
            <a:pPr algn="just">
              <a:lnSpc>
                <a:spcPct val="150000"/>
              </a:lnSpc>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可以通过遍历两个函数相关列表，算出所需函数的入口地址</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lnSpc>
                <a:spcPct val="150000"/>
              </a:lnSpc>
              <a:buFont typeface="Wingdings" panose="05000000000000000000" pitchFamily="2" charset="2"/>
              <a:buChar char="Ø"/>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RVA</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地址和名字按照顺序存放在上述两个列表中，可以在名称列表中定位到所需的函数是第几个，然后在地址列表中找到对应的</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RVA</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lnSpc>
                <a:spcPct val="150000"/>
              </a:lnSpc>
              <a:buFont typeface="Wingdings" panose="05000000000000000000" pitchFamily="2" charset="2"/>
              <a:buChar char="Ø"/>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获得</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RVA</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后，再加上前边已经得到的动态链接库的加载地址，就获得了所需</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此刻在内存中的虚拟地址，这个地址就是最终在</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中调用时需要的地址。</a:t>
            </a:r>
          </a:p>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按照这个方法，就可以获得</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kernel32.dll</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中的任意函数。</a:t>
            </a: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273188" y="837929"/>
              <a:ext cx="2312373"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）搜索定位目标函数</a:t>
              </a:r>
            </a:p>
          </p:txBody>
        </p:sp>
      </p:grpSp>
    </p:spTree>
    <p:extLst>
      <p:ext uri="{BB962C8B-B14F-4D97-AF65-F5344CB8AC3E}">
        <p14:creationId xmlns:p14="http://schemas.microsoft.com/office/powerpoint/2010/main" val="44457336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Effect transition="in" filter="blinds(horizontal)">
                                      <p:cBhvr>
                                        <p:cTn id="7" dur="500"/>
                                        <p:tgtEl>
                                          <p:spTgt spid="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3" end="3"/>
                                            </p:txEl>
                                          </p:spTgt>
                                        </p:tgtEl>
                                        <p:attrNameLst>
                                          <p:attrName>style.visibility</p:attrName>
                                        </p:attrNameLst>
                                      </p:cBhvr>
                                      <p:to>
                                        <p:strVal val="visible"/>
                                      </p:to>
                                    </p:set>
                                    <p:animEffect transition="in" filter="blinds(horizontal)">
                                      <p:cBhvr>
                                        <p:cTn id="12"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b3b73020fcce38cf359a9d78760a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815" y="-154138"/>
            <a:ext cx="9513035" cy="738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大括号 1"/>
          <p:cNvSpPr/>
          <p:nvPr/>
        </p:nvSpPr>
        <p:spPr>
          <a:xfrm>
            <a:off x="7725519" y="375965"/>
            <a:ext cx="1440160" cy="1440160"/>
          </a:xfrm>
          <a:prstGeom prst="rightBrace">
            <a:avLst>
              <a:gd name="adj1" fmla="val 8333"/>
              <a:gd name="adj2" fmla="val 100000"/>
            </a:avLst>
          </a:prstGeom>
          <a:ln w="57150">
            <a:solidFill>
              <a:srgbClr val="FF3B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8733631" y="1096045"/>
            <a:ext cx="2309158" cy="369332"/>
          </a:xfrm>
          <a:prstGeom prst="rect">
            <a:avLst/>
          </a:prstGeom>
          <a:noFill/>
        </p:spPr>
        <p:txBody>
          <a:bodyPr wrap="non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1. </a:t>
            </a:r>
            <a:r>
              <a:rPr lang="zh-CN" altLang="en-US" b="1" dirty="0">
                <a:solidFill>
                  <a:srgbClr val="FF0000"/>
                </a:solidFill>
                <a:latin typeface="微软雅黑" panose="020B0503020204020204" pitchFamily="34" charset="-122"/>
                <a:ea typeface="微软雅黑" panose="020B0503020204020204" pitchFamily="34" charset="-122"/>
              </a:rPr>
              <a:t>定位</a:t>
            </a:r>
            <a:r>
              <a:rPr lang="en-US" altLang="zh-CN" b="1" dirty="0">
                <a:solidFill>
                  <a:srgbClr val="FF0000"/>
                </a:solidFill>
                <a:latin typeface="微软雅黑" panose="020B0503020204020204" pitchFamily="34" charset="-122"/>
                <a:ea typeface="微软雅黑" panose="020B0503020204020204" pitchFamily="34" charset="-122"/>
              </a:rPr>
              <a:t>Kenerl32.dll</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2" name="右大括号 11"/>
          <p:cNvSpPr/>
          <p:nvPr/>
        </p:nvSpPr>
        <p:spPr>
          <a:xfrm>
            <a:off x="10847376" y="2536205"/>
            <a:ext cx="1440160" cy="1440160"/>
          </a:xfrm>
          <a:prstGeom prst="rightBrace">
            <a:avLst>
              <a:gd name="adj1" fmla="val 8333"/>
              <a:gd name="adj2" fmla="val 100000"/>
            </a:avLst>
          </a:prstGeom>
          <a:ln w="57150">
            <a:solidFill>
              <a:srgbClr val="FF3B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8663162" y="2824237"/>
            <a:ext cx="2770310" cy="369332"/>
          </a:xfrm>
          <a:prstGeom prst="rect">
            <a:avLst/>
          </a:prstGeom>
          <a:noFill/>
        </p:spPr>
        <p:txBody>
          <a:bodyPr wrap="non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2. </a:t>
            </a:r>
            <a:r>
              <a:rPr lang="zh-CN" altLang="en-US" b="1" dirty="0">
                <a:solidFill>
                  <a:srgbClr val="FF0000"/>
                </a:solidFill>
                <a:latin typeface="微软雅黑" panose="020B0503020204020204" pitchFamily="34" charset="-122"/>
                <a:ea typeface="微软雅黑" panose="020B0503020204020204" pitchFamily="34" charset="-122"/>
              </a:rPr>
              <a:t>定位导出表及函数列表</a:t>
            </a:r>
          </a:p>
        </p:txBody>
      </p:sp>
      <p:sp>
        <p:nvSpPr>
          <p:cNvPr id="14" name="文本框 13"/>
          <p:cNvSpPr txBox="1"/>
          <p:nvPr/>
        </p:nvSpPr>
        <p:spPr>
          <a:xfrm>
            <a:off x="2396927" y="5560541"/>
            <a:ext cx="3001143" cy="369332"/>
          </a:xfrm>
          <a:prstGeom prst="rect">
            <a:avLst/>
          </a:prstGeom>
          <a:noFill/>
        </p:spPr>
        <p:txBody>
          <a:bodyPr wrap="non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3. </a:t>
            </a:r>
            <a:r>
              <a:rPr lang="zh-CN" altLang="en-US" b="1" dirty="0">
                <a:solidFill>
                  <a:srgbClr val="FF0000"/>
                </a:solidFill>
                <a:latin typeface="微软雅黑" panose="020B0503020204020204" pitchFamily="34" charset="-122"/>
                <a:ea typeface="微软雅黑" panose="020B0503020204020204" pitchFamily="34" charset="-122"/>
              </a:rPr>
              <a:t>遍历函数列表、定位函数</a:t>
            </a:r>
          </a:p>
        </p:txBody>
      </p:sp>
    </p:spTree>
    <p:extLst>
      <p:ext uri="{BB962C8B-B14F-4D97-AF65-F5344CB8AC3E}">
        <p14:creationId xmlns:p14="http://schemas.microsoft.com/office/powerpoint/2010/main" val="398609182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2" grpId="0" animBg="1"/>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88815" y="2392189"/>
            <a:ext cx="10297144" cy="2677656"/>
          </a:xfrm>
          <a:prstGeom prst="rect">
            <a:avLst/>
          </a:prstGeom>
        </p:spPr>
        <p:txBody>
          <a:bodyPr wrap="square">
            <a:spAutoFit/>
          </a:bodyPr>
          <a:lstStyle/>
          <a:p>
            <a:pPr>
              <a:lnSpc>
                <a:spcPct val="200000"/>
              </a:lnSpc>
            </a:pPr>
            <a:r>
              <a:rPr lang="zh-CN" altLang="zh-CN" sz="28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完整</a:t>
            </a:r>
            <a:r>
              <a:rPr lang="en-US" altLang="zh-CN" sz="2800" b="1" kern="100" dirty="0">
                <a:solidFill>
                  <a:srgbClr val="000000"/>
                </a:solidFill>
                <a:latin typeface="微软雅黑" panose="020B0503020204020204" pitchFamily="34" charset="-122"/>
                <a:ea typeface="微软雅黑" panose="020B0503020204020204" pitchFamily="34" charset="-122"/>
              </a:rPr>
              <a:t>API</a:t>
            </a:r>
            <a:r>
              <a:rPr lang="zh-CN" altLang="zh-CN" sz="28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函数自搜索代码</a:t>
            </a:r>
            <a:r>
              <a:rPr lang="zh-CN" altLang="zh-CN" sz="2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。基于上述流程找到函数的入口地址</a:t>
            </a:r>
            <a:r>
              <a:rPr lang="zh-CN" altLang="en-US" sz="2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之后</a:t>
            </a:r>
            <a:r>
              <a:rPr lang="zh-CN" altLang="en-US" sz="2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就</a:t>
            </a:r>
            <a:r>
              <a:rPr lang="zh-CN" altLang="zh-CN" sz="2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可以编写自己的</a:t>
            </a:r>
            <a:r>
              <a:rPr lang="en-US" altLang="zh-CN" sz="2800" kern="100" dirty="0" err="1">
                <a:solidFill>
                  <a:srgbClr val="000000"/>
                </a:solidFill>
                <a:latin typeface="微软雅黑" panose="020B0503020204020204" pitchFamily="34" charset="-122"/>
                <a:ea typeface="微软雅黑" panose="020B0503020204020204" pitchFamily="34" charset="-122"/>
              </a:rPr>
              <a:t>shellcode</a:t>
            </a:r>
            <a:r>
              <a:rPr lang="zh-CN" altLang="zh-CN" sz="2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如课本示例</a:t>
            </a:r>
            <a:r>
              <a:rPr lang="en-US" altLang="zh-CN" sz="2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5-11</a:t>
            </a:r>
            <a:r>
              <a:rPr lang="zh-CN" altLang="en-US" sz="28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，各位同学还需要自行阅读了解代码的工作原理。</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408215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947224"/>
            <a:ext cx="1698481" cy="508861"/>
            <a:chOff x="1420106" y="1402730"/>
            <a:chExt cx="1698481"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62101" y="1402731"/>
              <a:ext cx="1130953"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ASLR </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grpSp>
        <p:nvGrpSpPr>
          <p:cNvPr id="5" name="组合 4">
            <a:extLst>
              <a:ext uri="{FF2B5EF4-FFF2-40B4-BE49-F238E27FC236}">
                <a16:creationId xmlns:a16="http://schemas.microsoft.com/office/drawing/2014/main" id="{366527D8-BC5C-4B41-8DBA-3B3C66021B27}"/>
              </a:ext>
            </a:extLst>
          </p:cNvPr>
          <p:cNvGrpSpPr/>
          <p:nvPr/>
        </p:nvGrpSpPr>
        <p:grpSpPr>
          <a:xfrm>
            <a:off x="1190931" y="1600101"/>
            <a:ext cx="10572710" cy="2480153"/>
            <a:chOff x="1820864" y="1888133"/>
            <a:chExt cx="9289032" cy="1341720"/>
          </a:xfrm>
        </p:grpSpPr>
        <p:sp>
          <p:nvSpPr>
            <p:cNvPr id="35" name="文本框 34">
              <a:extLst>
                <a:ext uri="{FF2B5EF4-FFF2-40B4-BE49-F238E27FC236}">
                  <a16:creationId xmlns:a16="http://schemas.microsoft.com/office/drawing/2014/main" id="{A2C57A0D-0707-41A0-98AF-CC5988247A48}"/>
                </a:ext>
              </a:extLst>
            </p:cNvPr>
            <p:cNvSpPr txBox="1"/>
            <p:nvPr/>
          </p:nvSpPr>
          <p:spPr>
            <a:xfrm>
              <a:off x="1944079" y="2008016"/>
              <a:ext cx="8968384" cy="1221837"/>
            </a:xfrm>
            <a:prstGeom prst="rect">
              <a:avLst/>
            </a:prstGeom>
            <a:noFill/>
          </p:spPr>
          <p:txBody>
            <a:bodyPr wrap="square" lIns="86376" tIns="43188" rIns="86376" bIns="43188" rtlCol="0">
              <a:spAutoFit/>
            </a:bodyPr>
            <a:lstStyle/>
            <a:p>
              <a:pPr algn="just">
                <a:lnSpc>
                  <a:spcPct val="130000"/>
                </a:lnSpc>
              </a:pPr>
              <a:r>
                <a:rPr lang="zh-CN" altLang="en-US" sz="28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地址空间分布随机化</a:t>
              </a:r>
              <a:r>
                <a:rPr lang="en-US" altLang="zh-CN"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ASLR(</a:t>
              </a:r>
              <a:r>
                <a:rPr lang="en-US" altLang="zh-CN" sz="28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addressspace</a:t>
              </a:r>
              <a:r>
                <a:rPr lang="en-US" altLang="zh-CN"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 layout randomization)</a:t>
              </a:r>
              <a:r>
                <a:rPr lang="zh-CN" altLang="en-US"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是一项通过</a:t>
              </a:r>
              <a:r>
                <a:rPr lang="zh-CN" altLang="en-US" sz="28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将系统关键地址随机化</a:t>
              </a:r>
              <a:r>
                <a:rPr lang="en-US" altLang="zh-CN"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从而使攻击者无法获得需要跳转的精确地址</a:t>
              </a:r>
              <a:r>
                <a:rPr lang="zh-CN" altLang="en-US"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的技术</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圆角 3">
              <a:extLst>
                <a:ext uri="{FF2B5EF4-FFF2-40B4-BE49-F238E27FC236}">
                  <a16:creationId xmlns:a16="http://schemas.microsoft.com/office/drawing/2014/main" id="{AC0F91AE-3150-4A4F-BE5C-5BD47F5BEB70}"/>
                </a:ext>
              </a:extLst>
            </p:cNvPr>
            <p:cNvSpPr/>
            <p:nvPr/>
          </p:nvSpPr>
          <p:spPr>
            <a:xfrm>
              <a:off x="1820864" y="1888133"/>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0088AA31-6B8D-4191-9076-8614D840D781}"/>
              </a:ext>
            </a:extLst>
          </p:cNvPr>
          <p:cNvSpPr txBox="1"/>
          <p:nvPr/>
        </p:nvSpPr>
        <p:spPr>
          <a:xfrm>
            <a:off x="1170821" y="4047034"/>
            <a:ext cx="10592820" cy="2273011"/>
          </a:xfrm>
          <a:prstGeom prst="rect">
            <a:avLst/>
          </a:prstGeom>
          <a:noFill/>
        </p:spPr>
        <p:txBody>
          <a:bodyPr wrap="square" lIns="86376" tIns="43188" rIns="86376" bIns="43188" rtlCol="0">
            <a:spAutoFit/>
          </a:bodyPr>
          <a:lstStyle/>
          <a:p>
            <a:pPr algn="just">
              <a:lnSpc>
                <a:spcPct val="130000"/>
              </a:lnSpc>
            </a:pPr>
            <a:r>
              <a:rPr lang="en-US" altLang="zh-CN"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需要调用一些系统函数才能实现系统功能达到攻击目的</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，因为这些函数的地址往往是系统</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DLL</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Dll</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）、可执行文件本身、栈数据或</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PEB</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Process Environment Block</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，进程环境块）中的</a:t>
            </a:r>
            <a:r>
              <a:rPr lang="zh-CN" altLang="en-US"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固定调用地址</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，所以为</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的调用提供了方便。</a:t>
            </a:r>
          </a:p>
        </p:txBody>
      </p:sp>
    </p:spTree>
    <p:extLst>
      <p:ext uri="{BB962C8B-B14F-4D97-AF65-F5344CB8AC3E}">
        <p14:creationId xmlns:p14="http://schemas.microsoft.com/office/powerpoint/2010/main" val="103676639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34342" y="1215081"/>
            <a:ext cx="10470807" cy="494319"/>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基于上面提到的自定义</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搜索技术，可以在找到函数入口地址之后，进行利用。</a:t>
            </a: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9"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331779" y="837929"/>
              <a:ext cx="2195193"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完整的通用型</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2" name="表格 1"/>
          <p:cNvGraphicFramePr>
            <a:graphicFrameLocks noGrp="1"/>
          </p:cNvGraphicFramePr>
          <p:nvPr/>
        </p:nvGraphicFramePr>
        <p:xfrm>
          <a:off x="812751" y="1745243"/>
          <a:ext cx="6120680" cy="5297805"/>
        </p:xfrm>
        <a:graphic>
          <a:graphicData uri="http://schemas.openxmlformats.org/drawingml/2006/table">
            <a:tbl>
              <a:tblPr firstRow="1" bandRow="1">
                <a:tableStyleId>{073A0DAA-6AF3-43AB-8588-CEC1D06C72B9}</a:tableStyleId>
              </a:tblPr>
              <a:tblGrid>
                <a:gridCol w="6120680">
                  <a:extLst>
                    <a:ext uri="{9D8B030D-6E8A-4147-A177-3AD203B41FA5}">
                      <a16:colId xmlns:a16="http://schemas.microsoft.com/office/drawing/2014/main" val="20000"/>
                    </a:ext>
                  </a:extLst>
                </a:gridCol>
              </a:tblGrid>
              <a:tr h="5075277">
                <a:tc>
                  <a:txBody>
                    <a:bodyPr/>
                    <a:lstStyle/>
                    <a:p>
                      <a:r>
                        <a:rPr lang="en-US" altLang="zh-CN" sz="1898" b="1" kern="1200" dirty="0" err="1">
                          <a:solidFill>
                            <a:schemeClr val="lt1"/>
                          </a:solidFill>
                          <a:effectLst/>
                          <a:latin typeface="+mn-lt"/>
                          <a:ea typeface="+mn-ea"/>
                          <a:cs typeface="+mn-cs"/>
                        </a:rPr>
                        <a:t>int</a:t>
                      </a:r>
                      <a:r>
                        <a:rPr lang="en-US" altLang="zh-CN" sz="1898" b="1" kern="1200" dirty="0">
                          <a:solidFill>
                            <a:schemeClr val="lt1"/>
                          </a:solidFill>
                          <a:effectLst/>
                          <a:latin typeface="+mn-lt"/>
                          <a:ea typeface="+mn-ea"/>
                          <a:cs typeface="+mn-cs"/>
                        </a:rPr>
                        <a:t> main(){</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__</a:t>
                      </a:r>
                      <a:r>
                        <a:rPr lang="en-US" altLang="zh-CN" sz="1898" b="1" kern="1200" dirty="0" err="1">
                          <a:solidFill>
                            <a:schemeClr val="lt1"/>
                          </a:solidFill>
                          <a:effectLst/>
                          <a:latin typeface="+mn-lt"/>
                          <a:ea typeface="+mn-ea"/>
                          <a:cs typeface="+mn-cs"/>
                        </a:rPr>
                        <a:t>asm</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CLD                         //</a:t>
                      </a:r>
                      <a:r>
                        <a:rPr lang="zh-CN" altLang="zh-CN" sz="1898" b="1" kern="1200" dirty="0">
                          <a:solidFill>
                            <a:schemeClr val="lt1"/>
                          </a:solidFill>
                          <a:effectLst/>
                          <a:latin typeface="+mn-lt"/>
                          <a:ea typeface="+mn-ea"/>
                          <a:cs typeface="+mn-cs"/>
                        </a:rPr>
                        <a:t>清空标志位</a:t>
                      </a:r>
                      <a:r>
                        <a:rPr lang="en-US" altLang="zh-CN" sz="1898" b="1" kern="1200" dirty="0">
                          <a:solidFill>
                            <a:schemeClr val="lt1"/>
                          </a:solidFill>
                          <a:effectLst/>
                          <a:latin typeface="+mn-lt"/>
                          <a:ea typeface="+mn-ea"/>
                          <a:cs typeface="+mn-cs"/>
                        </a:rPr>
                        <a:t>DF</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0x1E380A6A           </a:t>
                      </a:r>
                    </a:p>
                    <a:p>
                      <a:r>
                        <a:rPr lang="en-US" altLang="zh-CN" sz="1898" b="1" kern="1200" dirty="0">
                          <a:solidFill>
                            <a:schemeClr val="lt1"/>
                          </a:solidFill>
                          <a:effectLst/>
                          <a:latin typeface="+mn-lt"/>
                          <a:ea typeface="+mn-ea"/>
                          <a:cs typeface="+mn-cs"/>
                        </a:rPr>
                        <a:t>//</a:t>
                      </a:r>
                      <a:r>
                        <a:rPr lang="zh-CN" altLang="zh-CN" sz="1898" b="1" kern="1200" dirty="0">
                          <a:solidFill>
                            <a:schemeClr val="lt1"/>
                          </a:solidFill>
                          <a:effectLst/>
                          <a:latin typeface="+mn-lt"/>
                          <a:ea typeface="+mn-ea"/>
                          <a:cs typeface="+mn-cs"/>
                        </a:rPr>
                        <a:t>压入</a:t>
                      </a:r>
                      <a:r>
                        <a:rPr lang="en-US" altLang="zh-CN" sz="1898" b="1" kern="1200" dirty="0" err="1">
                          <a:solidFill>
                            <a:schemeClr val="lt1"/>
                          </a:solidFill>
                          <a:effectLst/>
                          <a:latin typeface="+mn-lt"/>
                          <a:ea typeface="+mn-ea"/>
                          <a:cs typeface="+mn-cs"/>
                        </a:rPr>
                        <a:t>MessageBoxA</a:t>
                      </a:r>
                      <a:r>
                        <a:rPr lang="zh-CN" altLang="zh-CN" sz="1898" b="1" kern="1200" dirty="0">
                          <a:solidFill>
                            <a:schemeClr val="lt1"/>
                          </a:solidFill>
                          <a:effectLst/>
                          <a:latin typeface="+mn-lt"/>
                          <a:ea typeface="+mn-ea"/>
                          <a:cs typeface="+mn-cs"/>
                        </a:rPr>
                        <a:t>的</a:t>
                      </a:r>
                      <a:r>
                        <a:rPr lang="en-US" altLang="zh-CN" sz="1898" b="1" kern="1200" dirty="0">
                          <a:solidFill>
                            <a:schemeClr val="lt1"/>
                          </a:solidFill>
                          <a:effectLst/>
                          <a:latin typeface="+mn-lt"/>
                          <a:ea typeface="+mn-ea"/>
                          <a:cs typeface="+mn-cs"/>
                        </a:rPr>
                        <a:t>hash--&gt;user32.dll</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0x4FD18963           </a:t>
                      </a:r>
                    </a:p>
                    <a:p>
                      <a:r>
                        <a:rPr lang="en-US" altLang="zh-CN" sz="1898" b="1" kern="1200" dirty="0">
                          <a:solidFill>
                            <a:schemeClr val="lt1"/>
                          </a:solidFill>
                          <a:effectLst/>
                          <a:latin typeface="+mn-lt"/>
                          <a:ea typeface="+mn-ea"/>
                          <a:cs typeface="+mn-cs"/>
                        </a:rPr>
                        <a:t>//</a:t>
                      </a:r>
                      <a:r>
                        <a:rPr lang="zh-CN" altLang="zh-CN" sz="1898" b="1" kern="1200" dirty="0">
                          <a:solidFill>
                            <a:schemeClr val="lt1"/>
                          </a:solidFill>
                          <a:effectLst/>
                          <a:latin typeface="+mn-lt"/>
                          <a:ea typeface="+mn-ea"/>
                          <a:cs typeface="+mn-cs"/>
                        </a:rPr>
                        <a:t>压入</a:t>
                      </a:r>
                      <a:r>
                        <a:rPr lang="en-US" altLang="zh-CN" sz="1898" b="1" kern="1200" dirty="0" err="1">
                          <a:solidFill>
                            <a:schemeClr val="lt1"/>
                          </a:solidFill>
                          <a:effectLst/>
                          <a:latin typeface="+mn-lt"/>
                          <a:ea typeface="+mn-ea"/>
                          <a:cs typeface="+mn-cs"/>
                        </a:rPr>
                        <a:t>ExitProcess</a:t>
                      </a:r>
                      <a:r>
                        <a:rPr lang="zh-CN" altLang="zh-CN" sz="1898" b="1" kern="1200" dirty="0">
                          <a:solidFill>
                            <a:schemeClr val="lt1"/>
                          </a:solidFill>
                          <a:effectLst/>
                          <a:latin typeface="+mn-lt"/>
                          <a:ea typeface="+mn-ea"/>
                          <a:cs typeface="+mn-cs"/>
                        </a:rPr>
                        <a:t>的</a:t>
                      </a:r>
                      <a:r>
                        <a:rPr lang="en-US" altLang="zh-CN" sz="1898" b="1" kern="1200" dirty="0">
                          <a:solidFill>
                            <a:schemeClr val="lt1"/>
                          </a:solidFill>
                          <a:effectLst/>
                          <a:latin typeface="+mn-lt"/>
                          <a:ea typeface="+mn-ea"/>
                          <a:cs typeface="+mn-cs"/>
                        </a:rPr>
                        <a:t>hash--&gt;kernel32.dll</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0x0C917432           </a:t>
                      </a:r>
                    </a:p>
                    <a:p>
                      <a:r>
                        <a:rPr lang="en-US" altLang="zh-CN" sz="1898" b="1" kern="1200" dirty="0">
                          <a:solidFill>
                            <a:schemeClr val="lt1"/>
                          </a:solidFill>
                          <a:effectLst/>
                          <a:latin typeface="+mn-lt"/>
                          <a:ea typeface="+mn-ea"/>
                          <a:cs typeface="+mn-cs"/>
                        </a:rPr>
                        <a:t>//</a:t>
                      </a:r>
                      <a:r>
                        <a:rPr lang="zh-CN" altLang="zh-CN" sz="1898" b="1" kern="1200" dirty="0">
                          <a:solidFill>
                            <a:schemeClr val="lt1"/>
                          </a:solidFill>
                          <a:effectLst/>
                          <a:latin typeface="+mn-lt"/>
                          <a:ea typeface="+mn-ea"/>
                          <a:cs typeface="+mn-cs"/>
                        </a:rPr>
                        <a:t>压入</a:t>
                      </a:r>
                      <a:r>
                        <a:rPr lang="en-US" altLang="zh-CN" sz="1898" b="1" kern="1200" dirty="0" err="1">
                          <a:solidFill>
                            <a:schemeClr val="lt1"/>
                          </a:solidFill>
                          <a:effectLst/>
                          <a:latin typeface="+mn-lt"/>
                          <a:ea typeface="+mn-ea"/>
                          <a:cs typeface="+mn-cs"/>
                        </a:rPr>
                        <a:t>LoadLibraryA</a:t>
                      </a:r>
                      <a:r>
                        <a:rPr lang="zh-CN" altLang="zh-CN" sz="1898" b="1" kern="1200" dirty="0">
                          <a:solidFill>
                            <a:schemeClr val="lt1"/>
                          </a:solidFill>
                          <a:effectLst/>
                          <a:latin typeface="+mn-lt"/>
                          <a:ea typeface="+mn-ea"/>
                          <a:cs typeface="+mn-cs"/>
                        </a:rPr>
                        <a:t>的</a:t>
                      </a:r>
                      <a:r>
                        <a:rPr lang="en-US" altLang="zh-CN" sz="1898" b="1" kern="1200" dirty="0">
                          <a:solidFill>
                            <a:schemeClr val="lt1"/>
                          </a:solidFill>
                          <a:effectLst/>
                          <a:latin typeface="+mn-lt"/>
                          <a:ea typeface="+mn-ea"/>
                          <a:cs typeface="+mn-cs"/>
                        </a:rPr>
                        <a:t>hash--&gt;kernel32.dll</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mov</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esi,esp</a:t>
                      </a:r>
                      <a:r>
                        <a:rPr lang="en-US" altLang="zh-CN" sz="1898" b="1" kern="1200" dirty="0">
                          <a:solidFill>
                            <a:schemeClr val="lt1"/>
                          </a:solidFill>
                          <a:effectLst/>
                          <a:latin typeface="+mn-lt"/>
                          <a:ea typeface="+mn-ea"/>
                          <a:cs typeface="+mn-cs"/>
                        </a:rPr>
                        <a:t>                 </a:t>
                      </a: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esi</a:t>
                      </a:r>
                      <a:r>
                        <a:rPr lang="en-US" altLang="zh-CN" sz="1898" b="1" kern="1200" dirty="0">
                          <a:solidFill>
                            <a:schemeClr val="lt1"/>
                          </a:solidFill>
                          <a:effectLst/>
                          <a:latin typeface="+mn-lt"/>
                          <a:ea typeface="+mn-ea"/>
                          <a:cs typeface="+mn-cs"/>
                        </a:rPr>
                        <a:t>=</a:t>
                      </a:r>
                      <a:r>
                        <a:rPr lang="en-US" altLang="zh-CN" sz="1898" b="1" kern="1200" dirty="0" err="1">
                          <a:solidFill>
                            <a:schemeClr val="lt1"/>
                          </a:solidFill>
                          <a:effectLst/>
                          <a:latin typeface="+mn-lt"/>
                          <a:ea typeface="+mn-ea"/>
                          <a:cs typeface="+mn-cs"/>
                        </a:rPr>
                        <a:t>esp</a:t>
                      </a:r>
                      <a:r>
                        <a:rPr lang="en-US" altLang="zh-CN" sz="1898" b="1" kern="1200" dirty="0">
                          <a:solidFill>
                            <a:schemeClr val="lt1"/>
                          </a:solidFill>
                          <a:effectLst/>
                          <a:latin typeface="+mn-lt"/>
                          <a:ea typeface="+mn-ea"/>
                          <a:cs typeface="+mn-cs"/>
                        </a:rPr>
                        <a:t>,</a:t>
                      </a:r>
                      <a:r>
                        <a:rPr lang="zh-CN" altLang="zh-CN" sz="1898" b="1" kern="1200" dirty="0">
                          <a:solidFill>
                            <a:schemeClr val="lt1"/>
                          </a:solidFill>
                          <a:effectLst/>
                          <a:latin typeface="+mn-lt"/>
                          <a:ea typeface="+mn-ea"/>
                          <a:cs typeface="+mn-cs"/>
                        </a:rPr>
                        <a:t>指向堆栈中存放</a:t>
                      </a:r>
                      <a:r>
                        <a:rPr lang="en-US" altLang="zh-CN" sz="1898" b="1" kern="1200" dirty="0" err="1">
                          <a:solidFill>
                            <a:schemeClr val="lt1"/>
                          </a:solidFill>
                          <a:effectLst/>
                          <a:latin typeface="+mn-lt"/>
                          <a:ea typeface="+mn-ea"/>
                          <a:cs typeface="+mn-cs"/>
                        </a:rPr>
                        <a:t>LoadLibraryA</a:t>
                      </a:r>
                      <a:r>
                        <a:rPr lang="zh-CN" altLang="zh-CN" sz="1898" b="1" kern="1200" dirty="0">
                          <a:solidFill>
                            <a:schemeClr val="lt1"/>
                          </a:solidFill>
                          <a:effectLst/>
                          <a:latin typeface="+mn-lt"/>
                          <a:ea typeface="+mn-ea"/>
                          <a:cs typeface="+mn-cs"/>
                        </a:rPr>
                        <a:t>的地址</a:t>
                      </a:r>
                    </a:p>
                    <a:p>
                      <a:r>
                        <a:rPr lang="en-US" altLang="zh-CN" sz="1898" b="1" kern="1200" dirty="0">
                          <a:solidFill>
                            <a:schemeClr val="lt1"/>
                          </a:solidFill>
                          <a:effectLst/>
                          <a:latin typeface="+mn-lt"/>
                          <a:ea typeface="+mn-ea"/>
                          <a:cs typeface="+mn-cs"/>
                        </a:rPr>
                        <a:t>        lea  </a:t>
                      </a:r>
                      <a:r>
                        <a:rPr lang="en-US" altLang="zh-CN" sz="1898" b="1" kern="1200" dirty="0" err="1">
                          <a:solidFill>
                            <a:schemeClr val="lt1"/>
                          </a:solidFill>
                          <a:effectLst/>
                          <a:latin typeface="+mn-lt"/>
                          <a:ea typeface="+mn-ea"/>
                          <a:cs typeface="+mn-cs"/>
                        </a:rPr>
                        <a:t>edi</a:t>
                      </a:r>
                      <a:r>
                        <a:rPr lang="en-US" altLang="zh-CN" sz="1898" b="1" kern="1200" dirty="0">
                          <a:solidFill>
                            <a:schemeClr val="lt1"/>
                          </a:solidFill>
                          <a:effectLst/>
                          <a:latin typeface="+mn-lt"/>
                          <a:ea typeface="+mn-ea"/>
                          <a:cs typeface="+mn-cs"/>
                        </a:rPr>
                        <a:t>,[esi-0xc]	           </a:t>
                      </a:r>
                    </a:p>
                    <a:p>
                      <a:r>
                        <a:rPr lang="en-US" altLang="zh-CN" sz="1898" b="1" kern="1200" dirty="0">
                          <a:solidFill>
                            <a:schemeClr val="lt1"/>
                          </a:solidFill>
                          <a:effectLst/>
                          <a:latin typeface="+mn-lt"/>
                          <a:ea typeface="+mn-ea"/>
                          <a:cs typeface="+mn-cs"/>
                        </a:rPr>
                        <a:t>//</a:t>
                      </a:r>
                      <a:r>
                        <a:rPr lang="zh-CN" altLang="zh-CN" sz="1898" b="1" kern="1200" dirty="0">
                          <a:solidFill>
                            <a:schemeClr val="lt1"/>
                          </a:solidFill>
                          <a:effectLst/>
                          <a:latin typeface="+mn-lt"/>
                          <a:ea typeface="+mn-ea"/>
                          <a:cs typeface="+mn-cs"/>
                        </a:rPr>
                        <a:t>空出</a:t>
                      </a:r>
                      <a:r>
                        <a:rPr lang="en-US" altLang="zh-CN" sz="1898" b="1" kern="1200" dirty="0">
                          <a:solidFill>
                            <a:schemeClr val="lt1"/>
                          </a:solidFill>
                          <a:effectLst/>
                          <a:latin typeface="+mn-lt"/>
                          <a:ea typeface="+mn-ea"/>
                          <a:cs typeface="+mn-cs"/>
                        </a:rPr>
                        <a:t>8</a:t>
                      </a:r>
                      <a:r>
                        <a:rPr lang="zh-CN" altLang="zh-CN" sz="1898" b="1" kern="1200" dirty="0">
                          <a:solidFill>
                            <a:schemeClr val="lt1"/>
                          </a:solidFill>
                          <a:effectLst/>
                          <a:latin typeface="+mn-lt"/>
                          <a:ea typeface="+mn-ea"/>
                          <a:cs typeface="+mn-cs"/>
                        </a:rPr>
                        <a:t>字节应该是为了兼容性</a:t>
                      </a:r>
                    </a:p>
                    <a:p>
                      <a:r>
                        <a:rPr lang="en-US" altLang="zh-CN" sz="1898" b="1" kern="1200" dirty="0">
                          <a:solidFill>
                            <a:schemeClr val="lt1"/>
                          </a:solidFill>
                          <a:effectLst/>
                          <a:latin typeface="+mn-lt"/>
                          <a:ea typeface="+mn-ea"/>
                          <a:cs typeface="+mn-cs"/>
                        </a:rPr>
                        <a:t>        //======</a:t>
                      </a:r>
                      <a:r>
                        <a:rPr lang="zh-CN" altLang="zh-CN" sz="1898" b="1" kern="1200" dirty="0">
                          <a:solidFill>
                            <a:schemeClr val="lt1"/>
                          </a:solidFill>
                          <a:effectLst/>
                          <a:latin typeface="+mn-lt"/>
                          <a:ea typeface="+mn-ea"/>
                          <a:cs typeface="+mn-cs"/>
                        </a:rPr>
                        <a:t>开辟一些栈空间</a:t>
                      </a: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xor</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ebx,ebx</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mov</a:t>
                      </a:r>
                      <a:r>
                        <a:rPr lang="en-US" altLang="zh-CN" sz="1898" b="1" kern="1200" dirty="0">
                          <a:solidFill>
                            <a:schemeClr val="lt1"/>
                          </a:solidFill>
                          <a:effectLst/>
                          <a:latin typeface="+mn-lt"/>
                          <a:ea typeface="+mn-ea"/>
                          <a:cs typeface="+mn-cs"/>
                        </a:rPr>
                        <a:t>		bh,0x04</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sub		</a:t>
                      </a:r>
                      <a:r>
                        <a:rPr lang="en-US" altLang="zh-CN" sz="1898" b="1" kern="1200" dirty="0" err="1">
                          <a:solidFill>
                            <a:schemeClr val="lt1"/>
                          </a:solidFill>
                          <a:effectLst/>
                          <a:latin typeface="+mn-lt"/>
                          <a:ea typeface="+mn-ea"/>
                          <a:cs typeface="+mn-cs"/>
                        </a:rPr>
                        <a:t>esp,ebx</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esp</a:t>
                      </a:r>
                      <a:r>
                        <a:rPr lang="en-US" altLang="zh-CN" sz="1898" b="1" kern="1200" dirty="0">
                          <a:solidFill>
                            <a:schemeClr val="lt1"/>
                          </a:solidFill>
                          <a:effectLst/>
                          <a:latin typeface="+mn-lt"/>
                          <a:ea typeface="+mn-ea"/>
                          <a:cs typeface="+mn-cs"/>
                        </a:rPr>
                        <a:t>-=0x400</a:t>
                      </a:r>
                      <a:endParaRPr lang="zh-CN" altLang="zh-CN" sz="1898" b="1" kern="1200" dirty="0">
                        <a:solidFill>
                          <a:schemeClr val="lt1"/>
                        </a:solidFill>
                        <a:effectLst/>
                        <a:latin typeface="+mn-lt"/>
                        <a:ea typeface="+mn-ea"/>
                        <a:cs typeface="+mn-cs"/>
                      </a:endParaRPr>
                    </a:p>
                    <a:p>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033722913"/>
              </p:ext>
            </p:extLst>
          </p:nvPr>
        </p:nvGraphicFramePr>
        <p:xfrm>
          <a:off x="7149455" y="1816125"/>
          <a:ext cx="5184576" cy="5207000"/>
        </p:xfrm>
        <a:graphic>
          <a:graphicData uri="http://schemas.openxmlformats.org/drawingml/2006/table">
            <a:tbl>
              <a:tblPr firstRow="1" bandRow="1">
                <a:tableStyleId>{073A0DAA-6AF3-43AB-8588-CEC1D06C72B9}</a:tableStyleId>
              </a:tblPr>
              <a:tblGrid>
                <a:gridCol w="5184576">
                  <a:extLst>
                    <a:ext uri="{9D8B030D-6E8A-4147-A177-3AD203B41FA5}">
                      <a16:colId xmlns:a16="http://schemas.microsoft.com/office/drawing/2014/main" val="20000"/>
                    </a:ext>
                  </a:extLst>
                </a:gridCol>
              </a:tblGrid>
              <a:tr h="370840">
                <a:tc>
                  <a:txBody>
                    <a:bodyPr/>
                    <a:lstStyle/>
                    <a:p>
                      <a:r>
                        <a:rPr lang="en-US" altLang="zh-CN" sz="1898" b="1" kern="1200" dirty="0">
                          <a:solidFill>
                            <a:schemeClr val="lt1"/>
                          </a:solidFill>
                          <a:effectLst/>
                          <a:latin typeface="+mn-lt"/>
                          <a:ea typeface="+mn-ea"/>
                          <a:cs typeface="+mn-cs"/>
                        </a:rPr>
                        <a:t>//======</a:t>
                      </a:r>
                      <a:r>
                        <a:rPr lang="zh-CN" altLang="zh-CN" sz="1898" b="1" kern="1200" dirty="0">
                          <a:solidFill>
                            <a:schemeClr val="lt1"/>
                          </a:solidFill>
                          <a:effectLst/>
                          <a:latin typeface="+mn-lt"/>
                          <a:ea typeface="+mn-ea"/>
                          <a:cs typeface="+mn-cs"/>
                        </a:rPr>
                        <a:t>压入</a:t>
                      </a:r>
                      <a:r>
                        <a:rPr lang="en-US" altLang="zh-CN" sz="1898" b="1" kern="1200" dirty="0">
                          <a:solidFill>
                            <a:schemeClr val="lt1"/>
                          </a:solidFill>
                          <a:effectLst/>
                          <a:latin typeface="+mn-lt"/>
                          <a:ea typeface="+mn-ea"/>
                          <a:cs typeface="+mn-cs"/>
                        </a:rPr>
                        <a:t>"user32.dll"</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mov</a:t>
                      </a:r>
                      <a:r>
                        <a:rPr lang="en-US" altLang="zh-CN" sz="1898" b="1" kern="1200" dirty="0">
                          <a:solidFill>
                            <a:schemeClr val="lt1"/>
                          </a:solidFill>
                          <a:effectLst/>
                          <a:latin typeface="+mn-lt"/>
                          <a:ea typeface="+mn-ea"/>
                          <a:cs typeface="+mn-cs"/>
                        </a:rPr>
                        <a:t>		bx,0x3233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a:t>
                      </a:r>
                      <a:r>
                        <a:rPr lang="en-US" altLang="zh-CN" sz="1898" b="1" kern="1200" dirty="0" err="1">
                          <a:solidFill>
                            <a:schemeClr val="lt1"/>
                          </a:solidFill>
                          <a:effectLst/>
                          <a:latin typeface="+mn-lt"/>
                          <a:ea typeface="+mn-ea"/>
                          <a:cs typeface="+mn-cs"/>
                        </a:rPr>
                        <a:t>ebx</a:t>
                      </a:r>
                      <a:r>
                        <a:rPr lang="en-US" altLang="zh-CN" sz="1898" b="1" kern="1200" dirty="0">
                          <a:solidFill>
                            <a:schemeClr val="lt1"/>
                          </a:solidFill>
                          <a:effectLst/>
                          <a:latin typeface="+mn-lt"/>
                          <a:ea typeface="+mn-ea"/>
                          <a:cs typeface="+mn-cs"/>
                        </a:rPr>
                        <a:t>	 //"\0 32"</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0x72657375          //"user"</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a:t>
                      </a:r>
                      <a:r>
                        <a:rPr lang="en-US" altLang="zh-CN" sz="1898" b="1" kern="1200" dirty="0" err="1">
                          <a:solidFill>
                            <a:schemeClr val="lt1"/>
                          </a:solidFill>
                          <a:effectLst/>
                          <a:latin typeface="+mn-lt"/>
                          <a:ea typeface="+mn-ea"/>
                          <a:cs typeface="+mn-cs"/>
                        </a:rPr>
                        <a:t>esp</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xor</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edx,edx</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edx</a:t>
                      </a:r>
                      <a:r>
                        <a:rPr lang="en-US" altLang="zh-CN" sz="1898" b="1" kern="1200" dirty="0">
                          <a:solidFill>
                            <a:schemeClr val="lt1"/>
                          </a:solidFill>
                          <a:effectLst/>
                          <a:latin typeface="+mn-lt"/>
                          <a:ea typeface="+mn-ea"/>
                          <a:cs typeface="+mn-cs"/>
                        </a:rPr>
                        <a:t>=0</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zh-CN" altLang="zh-CN" sz="1898" b="1" kern="1200" dirty="0">
                          <a:solidFill>
                            <a:schemeClr val="lt1"/>
                          </a:solidFill>
                          <a:effectLst/>
                          <a:latin typeface="+mn-lt"/>
                          <a:ea typeface="+mn-ea"/>
                          <a:cs typeface="+mn-cs"/>
                        </a:rPr>
                        <a:t>找</a:t>
                      </a:r>
                      <a:r>
                        <a:rPr lang="en-US" altLang="zh-CN" sz="1898" b="1" kern="1200" dirty="0">
                          <a:solidFill>
                            <a:schemeClr val="lt1"/>
                          </a:solidFill>
                          <a:effectLst/>
                          <a:latin typeface="+mn-lt"/>
                          <a:ea typeface="+mn-ea"/>
                          <a:cs typeface="+mn-cs"/>
                        </a:rPr>
                        <a:t>kernel32.dll</a:t>
                      </a:r>
                      <a:r>
                        <a:rPr lang="zh-CN" altLang="zh-CN" sz="1898" b="1" kern="1200" dirty="0">
                          <a:solidFill>
                            <a:schemeClr val="lt1"/>
                          </a:solidFill>
                          <a:effectLst/>
                          <a:latin typeface="+mn-lt"/>
                          <a:ea typeface="+mn-ea"/>
                          <a:cs typeface="+mn-cs"/>
                        </a:rPr>
                        <a:t>的基地址</a:t>
                      </a: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mov</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ebx,fs</a:t>
                      </a:r>
                      <a:r>
                        <a:rPr lang="en-US" altLang="zh-CN" sz="1898" b="1" kern="1200" dirty="0">
                          <a:solidFill>
                            <a:schemeClr val="lt1"/>
                          </a:solidFill>
                          <a:effectLst/>
                          <a:latin typeface="+mn-lt"/>
                          <a:ea typeface="+mn-ea"/>
                          <a:cs typeface="+mn-cs"/>
                        </a:rPr>
                        <a:t>:[edx+0x30]   </a:t>
                      </a:r>
                    </a:p>
                    <a:p>
                      <a:r>
                        <a:rPr lang="en-US" altLang="zh-CN" sz="1898" b="1" kern="1200" dirty="0">
                          <a:solidFill>
                            <a:schemeClr val="lt1"/>
                          </a:solidFill>
                          <a:effectLst/>
                          <a:latin typeface="+mn-lt"/>
                          <a:ea typeface="+mn-ea"/>
                          <a:cs typeface="+mn-cs"/>
                        </a:rPr>
                        <a:t>//[TEB+0x30]--&gt;PEB</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mov</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ecx</a:t>
                      </a:r>
                      <a:r>
                        <a:rPr lang="en-US" altLang="zh-CN" sz="1898" b="1" kern="1200" dirty="0">
                          <a:solidFill>
                            <a:schemeClr val="lt1"/>
                          </a:solidFill>
                          <a:effectLst/>
                          <a:latin typeface="+mn-lt"/>
                          <a:ea typeface="+mn-ea"/>
                          <a:cs typeface="+mn-cs"/>
                        </a:rPr>
                        <a:t>,[ebx+0xC]	  </a:t>
                      </a:r>
                    </a:p>
                    <a:p>
                      <a:r>
                        <a:rPr lang="en-US" altLang="zh-CN" sz="1898" b="1" kern="1200" dirty="0">
                          <a:solidFill>
                            <a:schemeClr val="lt1"/>
                          </a:solidFill>
                          <a:effectLst/>
                          <a:latin typeface="+mn-lt"/>
                          <a:ea typeface="+mn-ea"/>
                          <a:cs typeface="+mn-cs"/>
                        </a:rPr>
                        <a:t>//[PEB+0xC]---&gt;PEB_LDR_DATA</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mov</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ecx</a:t>
                      </a:r>
                      <a:r>
                        <a:rPr lang="en-US" altLang="zh-CN" sz="1898" b="1" kern="1200" dirty="0">
                          <a:solidFill>
                            <a:schemeClr val="lt1"/>
                          </a:solidFill>
                          <a:effectLst/>
                          <a:latin typeface="+mn-lt"/>
                          <a:ea typeface="+mn-ea"/>
                          <a:cs typeface="+mn-cs"/>
                        </a:rPr>
                        <a:t>,[ecx+0x1C]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mov</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ecx</a:t>
                      </a:r>
                      <a:r>
                        <a:rPr lang="en-US" altLang="zh-CN" sz="1898" b="1" kern="1200" dirty="0">
                          <a:solidFill>
                            <a:schemeClr val="lt1"/>
                          </a:solidFill>
                          <a:effectLst/>
                          <a:latin typeface="+mn-lt"/>
                          <a:ea typeface="+mn-ea"/>
                          <a:cs typeface="+mn-cs"/>
                        </a:rPr>
                        <a:t>,[</a:t>
                      </a:r>
                      <a:r>
                        <a:rPr lang="en-US" altLang="zh-CN" sz="1898" b="1" kern="1200" dirty="0" err="1">
                          <a:solidFill>
                            <a:schemeClr val="lt1"/>
                          </a:solidFill>
                          <a:effectLst/>
                          <a:latin typeface="+mn-lt"/>
                          <a:ea typeface="+mn-ea"/>
                          <a:cs typeface="+mn-cs"/>
                        </a:rPr>
                        <a:t>ecx</a:t>
                      </a:r>
                      <a:r>
                        <a:rPr lang="en-US" altLang="zh-CN" sz="1898" b="1" kern="1200" dirty="0">
                          <a:solidFill>
                            <a:schemeClr val="lt1"/>
                          </a:solidFill>
                          <a:effectLst/>
                          <a:latin typeface="+mn-lt"/>
                          <a:ea typeface="+mn-ea"/>
                          <a:cs typeface="+mn-cs"/>
                        </a:rPr>
                        <a:t>]         </a:t>
                      </a:r>
                    </a:p>
                    <a:p>
                      <a:r>
                        <a:rPr lang="en-US" altLang="zh-CN" sz="1898" b="1" kern="1200" dirty="0">
                          <a:solidFill>
                            <a:schemeClr val="lt1"/>
                          </a:solidFill>
                          <a:effectLst/>
                          <a:latin typeface="+mn-lt"/>
                          <a:ea typeface="+mn-ea"/>
                          <a:cs typeface="+mn-cs"/>
                        </a:rPr>
                        <a:t>//</a:t>
                      </a:r>
                      <a:r>
                        <a:rPr lang="zh-CN" altLang="zh-CN" sz="1898" b="1" kern="1200" dirty="0">
                          <a:solidFill>
                            <a:schemeClr val="lt1"/>
                          </a:solidFill>
                          <a:effectLst/>
                          <a:latin typeface="+mn-lt"/>
                          <a:ea typeface="+mn-ea"/>
                          <a:cs typeface="+mn-cs"/>
                        </a:rPr>
                        <a:t>进入链表第一个就是</a:t>
                      </a:r>
                      <a:r>
                        <a:rPr lang="en-US" altLang="zh-CN" sz="1898" b="1" kern="1200" dirty="0">
                          <a:solidFill>
                            <a:schemeClr val="lt1"/>
                          </a:solidFill>
                          <a:effectLst/>
                          <a:latin typeface="+mn-lt"/>
                          <a:ea typeface="+mn-ea"/>
                          <a:cs typeface="+mn-cs"/>
                        </a:rPr>
                        <a:t>ntdll.dll</a:t>
                      </a:r>
                      <a:endParaRPr lang="zh-CN" altLang="zh-CN" sz="1898" b="1" kern="1200" dirty="0">
                        <a:solidFill>
                          <a:schemeClr val="lt1"/>
                        </a:solidFill>
                        <a:effectLst/>
                        <a:latin typeface="+mn-lt"/>
                        <a:ea typeface="+mn-ea"/>
                        <a:cs typeface="+mn-cs"/>
                      </a:endParaRPr>
                    </a:p>
                    <a:p>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mov</a:t>
                      </a:r>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ebp</a:t>
                      </a:r>
                      <a:r>
                        <a:rPr lang="en-US" altLang="zh-CN" sz="1898" b="1" kern="1200" dirty="0">
                          <a:solidFill>
                            <a:srgbClr val="FFFF00"/>
                          </a:solidFill>
                          <a:effectLst/>
                          <a:latin typeface="+mn-lt"/>
                          <a:ea typeface="+mn-ea"/>
                          <a:cs typeface="+mn-cs"/>
                        </a:rPr>
                        <a:t>,[ecx+0x8]</a:t>
                      </a:r>
                      <a:r>
                        <a:rPr lang="en-US" altLang="zh-CN" sz="1898" b="1" kern="1200" dirty="0">
                          <a:solidFill>
                            <a:schemeClr val="lt1"/>
                          </a:solidFill>
                          <a:effectLst/>
                          <a:latin typeface="+mn-lt"/>
                          <a:ea typeface="+mn-ea"/>
                          <a:cs typeface="+mn-cs"/>
                        </a:rPr>
                        <a:t>		</a:t>
                      </a:r>
                    </a:p>
                    <a:p>
                      <a:r>
                        <a:rPr lang="en-US" altLang="zh-CN" sz="1898" b="1" kern="1200" dirty="0">
                          <a:solidFill>
                            <a:srgbClr val="FFFF00"/>
                          </a:solidFill>
                          <a:effectLst/>
                          <a:latin typeface="+mn-lt"/>
                          <a:ea typeface="+mn-ea"/>
                          <a:cs typeface="+mn-cs"/>
                        </a:rPr>
                        <a:t>//</a:t>
                      </a:r>
                      <a:r>
                        <a:rPr lang="en-US" altLang="zh-CN" sz="1898" b="1" kern="1200" dirty="0" err="1">
                          <a:solidFill>
                            <a:srgbClr val="FFFF00"/>
                          </a:solidFill>
                          <a:effectLst/>
                          <a:latin typeface="+mn-lt"/>
                          <a:ea typeface="+mn-ea"/>
                          <a:cs typeface="+mn-cs"/>
                        </a:rPr>
                        <a:t>ebp</a:t>
                      </a:r>
                      <a:r>
                        <a:rPr lang="en-US" altLang="zh-CN" sz="1898" b="1" kern="1200" dirty="0">
                          <a:solidFill>
                            <a:srgbClr val="FFFF00"/>
                          </a:solidFill>
                          <a:effectLst/>
                          <a:latin typeface="+mn-lt"/>
                          <a:ea typeface="+mn-ea"/>
                          <a:cs typeface="+mn-cs"/>
                        </a:rPr>
                        <a:t>= kernel32.dll</a:t>
                      </a:r>
                      <a:r>
                        <a:rPr lang="zh-CN" altLang="zh-CN" sz="1898" b="1" kern="1200" dirty="0">
                          <a:solidFill>
                            <a:srgbClr val="FFFF00"/>
                          </a:solidFill>
                          <a:effectLst/>
                          <a:latin typeface="+mn-lt"/>
                          <a:ea typeface="+mn-ea"/>
                          <a:cs typeface="+mn-cs"/>
                        </a:rPr>
                        <a:t>的基地址</a:t>
                      </a:r>
                      <a:endParaRPr lang="en-US" altLang="zh-CN" sz="1898" b="1" kern="1200" dirty="0">
                        <a:solidFill>
                          <a:srgbClr val="FFFF00"/>
                        </a:solidFill>
                        <a:effectLst/>
                        <a:latin typeface="+mn-lt"/>
                        <a:ea typeface="+mn-ea"/>
                        <a:cs typeface="+mn-cs"/>
                      </a:endParaRPr>
                    </a:p>
                    <a:p>
                      <a:endParaRPr lang="en-US" altLang="zh-CN" sz="3200" b="1" kern="1200" dirty="0">
                        <a:solidFill>
                          <a:srgbClr val="FFFF0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8" name="右大括号 7"/>
          <p:cNvSpPr/>
          <p:nvPr/>
        </p:nvSpPr>
        <p:spPr>
          <a:xfrm>
            <a:off x="5421263" y="3688333"/>
            <a:ext cx="1440160" cy="1440160"/>
          </a:xfrm>
          <a:prstGeom prst="rightBrace">
            <a:avLst>
              <a:gd name="adj1" fmla="val 8333"/>
              <a:gd name="adj2" fmla="val 100000"/>
            </a:avLst>
          </a:prstGeom>
          <a:ln w="571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4091113" y="5272509"/>
            <a:ext cx="2887329" cy="369332"/>
          </a:xfrm>
          <a:prstGeom prst="rect">
            <a:avLst/>
          </a:prstGeom>
          <a:noFill/>
        </p:spPr>
        <p:txBody>
          <a:bodyPr wrap="none" rtlCol="0">
            <a:spAutoFit/>
          </a:bodyPr>
          <a:lstStyle/>
          <a:p>
            <a:r>
              <a:rPr lang="en-US" altLang="zh-CN" b="1" dirty="0">
                <a:solidFill>
                  <a:srgbClr val="FFFF00"/>
                </a:solidFill>
                <a:latin typeface="微软雅黑" panose="020B0503020204020204" pitchFamily="34" charset="-122"/>
                <a:ea typeface="微软雅黑" panose="020B0503020204020204" pitchFamily="34" charset="-122"/>
              </a:rPr>
              <a:t>1. ESI</a:t>
            </a:r>
            <a:r>
              <a:rPr lang="zh-CN" altLang="en-US" b="1" dirty="0">
                <a:solidFill>
                  <a:srgbClr val="FFFF00"/>
                </a:solidFill>
                <a:latin typeface="微软雅黑" panose="020B0503020204020204" pitchFamily="34" charset="-122"/>
                <a:ea typeface="微软雅黑" panose="020B0503020204020204" pitchFamily="34" charset="-122"/>
              </a:rPr>
              <a:t>保存三个哈希值地址</a:t>
            </a:r>
          </a:p>
        </p:txBody>
      </p:sp>
      <p:sp>
        <p:nvSpPr>
          <p:cNvPr id="14" name="右大括号 13"/>
          <p:cNvSpPr/>
          <p:nvPr/>
        </p:nvSpPr>
        <p:spPr>
          <a:xfrm>
            <a:off x="11469935" y="1945894"/>
            <a:ext cx="1440160" cy="1440160"/>
          </a:xfrm>
          <a:prstGeom prst="rightBrace">
            <a:avLst>
              <a:gd name="adj1" fmla="val 8333"/>
              <a:gd name="adj2" fmla="val 100000"/>
            </a:avLst>
          </a:prstGeom>
          <a:ln w="571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9021663" y="2946336"/>
            <a:ext cx="3215945" cy="369332"/>
          </a:xfrm>
          <a:prstGeom prst="rect">
            <a:avLst/>
          </a:prstGeom>
          <a:noFill/>
        </p:spPr>
        <p:txBody>
          <a:bodyPr wrap="none" rtlCol="0">
            <a:spAutoFit/>
          </a:bodyPr>
          <a:lstStyle/>
          <a:p>
            <a:r>
              <a:rPr lang="en-US" altLang="zh-CN" b="1" dirty="0">
                <a:solidFill>
                  <a:srgbClr val="FFFF00"/>
                </a:solidFill>
                <a:latin typeface="微软雅黑" panose="020B0503020204020204" pitchFamily="34" charset="-122"/>
                <a:ea typeface="微软雅黑" panose="020B0503020204020204" pitchFamily="34" charset="-122"/>
              </a:rPr>
              <a:t>2. </a:t>
            </a:r>
            <a:r>
              <a:rPr lang="zh-CN" altLang="en-US" b="1" dirty="0">
                <a:solidFill>
                  <a:srgbClr val="FFFF00"/>
                </a:solidFill>
                <a:latin typeface="微软雅黑" panose="020B0503020204020204" pitchFamily="34" charset="-122"/>
                <a:ea typeface="微软雅黑" panose="020B0503020204020204" pitchFamily="34" charset="-122"/>
              </a:rPr>
              <a:t>保存</a:t>
            </a:r>
            <a:r>
              <a:rPr lang="en-US" altLang="zh-CN" b="1" dirty="0">
                <a:solidFill>
                  <a:srgbClr val="FFFF00"/>
                </a:solidFill>
                <a:latin typeface="微软雅黑" panose="020B0503020204020204" pitchFamily="34" charset="-122"/>
                <a:ea typeface="微软雅黑" panose="020B0503020204020204" pitchFamily="34" charset="-122"/>
              </a:rPr>
              <a:t>user32.dll</a:t>
            </a:r>
            <a:r>
              <a:rPr lang="zh-CN" altLang="en-US" b="1" dirty="0">
                <a:solidFill>
                  <a:srgbClr val="FFFF00"/>
                </a:solidFill>
                <a:latin typeface="微软雅黑" panose="020B0503020204020204" pitchFamily="34" charset="-122"/>
                <a:ea typeface="微软雅黑" panose="020B0503020204020204" pitchFamily="34" charset="-122"/>
              </a:rPr>
              <a:t>字符串地址</a:t>
            </a:r>
          </a:p>
        </p:txBody>
      </p:sp>
      <p:sp>
        <p:nvSpPr>
          <p:cNvPr id="16" name="文本框 15"/>
          <p:cNvSpPr txBox="1"/>
          <p:nvPr/>
        </p:nvSpPr>
        <p:spPr>
          <a:xfrm>
            <a:off x="8377429" y="6568653"/>
            <a:ext cx="3419719" cy="369332"/>
          </a:xfrm>
          <a:prstGeom prst="rect">
            <a:avLst/>
          </a:prstGeom>
          <a:noFill/>
        </p:spPr>
        <p:txBody>
          <a:bodyPr wrap="none" rtlCol="0">
            <a:spAutoFit/>
          </a:bodyPr>
          <a:lstStyle/>
          <a:p>
            <a:r>
              <a:rPr lang="en-US" altLang="zh-CN" b="1" dirty="0">
                <a:solidFill>
                  <a:srgbClr val="FFFF00"/>
                </a:solidFill>
                <a:latin typeface="微软雅黑" panose="020B0503020204020204" pitchFamily="34" charset="-122"/>
                <a:ea typeface="微软雅黑" panose="020B0503020204020204" pitchFamily="34" charset="-122"/>
              </a:rPr>
              <a:t>3. EBP</a:t>
            </a:r>
            <a:r>
              <a:rPr lang="zh-CN" altLang="en-US" b="1" dirty="0">
                <a:solidFill>
                  <a:srgbClr val="FFFF00"/>
                </a:solidFill>
                <a:latin typeface="微软雅黑" panose="020B0503020204020204" pitchFamily="34" charset="-122"/>
                <a:ea typeface="微软雅黑" panose="020B0503020204020204" pitchFamily="34" charset="-122"/>
              </a:rPr>
              <a:t>保存</a:t>
            </a:r>
            <a:r>
              <a:rPr lang="en-US" altLang="zh-CN" b="1" dirty="0">
                <a:solidFill>
                  <a:srgbClr val="FFFF00"/>
                </a:solidFill>
                <a:latin typeface="微软雅黑" panose="020B0503020204020204" pitchFamily="34" charset="-122"/>
                <a:ea typeface="微软雅黑" panose="020B0503020204020204" pitchFamily="34" charset="-122"/>
              </a:rPr>
              <a:t>kernel32.dll</a:t>
            </a:r>
            <a:r>
              <a:rPr lang="zh-CN" altLang="en-US" b="1" dirty="0">
                <a:solidFill>
                  <a:srgbClr val="FFFF00"/>
                </a:solidFill>
                <a:latin typeface="微软雅黑" panose="020B0503020204020204" pitchFamily="34" charset="-122"/>
                <a:ea typeface="微软雅黑" panose="020B0503020204020204" pitchFamily="34" charset="-122"/>
              </a:rPr>
              <a:t>基地址</a:t>
            </a:r>
          </a:p>
        </p:txBody>
      </p:sp>
    </p:spTree>
    <p:extLst>
      <p:ext uri="{BB962C8B-B14F-4D97-AF65-F5344CB8AC3E}">
        <p14:creationId xmlns:p14="http://schemas.microsoft.com/office/powerpoint/2010/main" val="68532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4" grpId="0" animBg="1"/>
      <p:bldP spid="15"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52711" y="159941"/>
          <a:ext cx="6120680" cy="6949440"/>
        </p:xfrm>
        <a:graphic>
          <a:graphicData uri="http://schemas.openxmlformats.org/drawingml/2006/table">
            <a:tbl>
              <a:tblPr firstRow="1" bandRow="1">
                <a:tableStyleId>{073A0DAA-6AF3-43AB-8588-CEC1D06C72B9}</a:tableStyleId>
              </a:tblPr>
              <a:tblGrid>
                <a:gridCol w="6120680">
                  <a:extLst>
                    <a:ext uri="{9D8B030D-6E8A-4147-A177-3AD203B41FA5}">
                      <a16:colId xmlns:a16="http://schemas.microsoft.com/office/drawing/2014/main" val="20000"/>
                    </a:ext>
                  </a:extLst>
                </a:gridCol>
              </a:tblGrid>
              <a:tr h="5075277">
                <a:tc>
                  <a:txBody>
                    <a:bodyPr/>
                    <a:lstStyle/>
                    <a:p>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是否找到了自己所需全部的函数</a:t>
                      </a:r>
                    </a:p>
                    <a:p>
                      <a:r>
                        <a:rPr lang="en-US" altLang="zh-CN" sz="1800" b="1" kern="1200" dirty="0" err="1">
                          <a:solidFill>
                            <a:schemeClr val="lt1"/>
                          </a:solidFill>
                          <a:effectLst/>
                          <a:latin typeface="+mn-lt"/>
                          <a:ea typeface="+mn-ea"/>
                          <a:cs typeface="+mn-cs"/>
                        </a:rPr>
                        <a:t>find_lib_functions</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rgbClr val="FFFF00"/>
                          </a:solidFill>
                          <a:effectLst/>
                          <a:latin typeface="+mn-lt"/>
                          <a:ea typeface="+mn-ea"/>
                          <a:cs typeface="+mn-cs"/>
                        </a:rPr>
                        <a:t>        </a:t>
                      </a:r>
                      <a:r>
                        <a:rPr lang="en-US" altLang="zh-CN" sz="1800" b="1" kern="1200" dirty="0" err="1">
                          <a:solidFill>
                            <a:srgbClr val="FFFF00"/>
                          </a:solidFill>
                          <a:effectLst/>
                          <a:latin typeface="+mn-lt"/>
                          <a:ea typeface="+mn-ea"/>
                          <a:cs typeface="+mn-cs"/>
                        </a:rPr>
                        <a:t>lodsd</a:t>
                      </a:r>
                      <a:r>
                        <a:rPr lang="en-US" altLang="zh-CN" sz="1800" b="1" kern="1200" dirty="0">
                          <a:solidFill>
                            <a:srgbClr val="FFFF00"/>
                          </a:solidFill>
                          <a:effectLst/>
                          <a:latin typeface="+mn-lt"/>
                          <a:ea typeface="+mn-ea"/>
                          <a:cs typeface="+mn-cs"/>
                        </a:rPr>
                        <a:t>   //</a:t>
                      </a:r>
                      <a:r>
                        <a:rPr lang="zh-CN" altLang="en-US" sz="1600" b="1" kern="1200" dirty="0">
                          <a:solidFill>
                            <a:srgbClr val="FFFF00"/>
                          </a:solidFill>
                          <a:effectLst/>
                          <a:latin typeface="+mn-lt"/>
                          <a:ea typeface="+mn-ea"/>
                          <a:cs typeface="+mn-cs"/>
                        </a:rPr>
                        <a:t>即</a:t>
                      </a:r>
                      <a:r>
                        <a:rPr lang="en-US" altLang="zh-CN" sz="1600" b="1" kern="1200" dirty="0" err="1">
                          <a:solidFill>
                            <a:srgbClr val="FFFF00"/>
                          </a:solidFill>
                          <a:effectLst/>
                          <a:latin typeface="+mn-lt"/>
                          <a:ea typeface="+mn-ea"/>
                          <a:cs typeface="+mn-cs"/>
                        </a:rPr>
                        <a:t>mov</a:t>
                      </a:r>
                      <a:r>
                        <a:rPr lang="en-US" altLang="zh-CN" sz="1600" b="1" kern="1200" dirty="0">
                          <a:solidFill>
                            <a:srgbClr val="FFFF00"/>
                          </a:solidFill>
                          <a:effectLst/>
                          <a:latin typeface="+mn-lt"/>
                          <a:ea typeface="+mn-ea"/>
                          <a:cs typeface="+mn-cs"/>
                        </a:rPr>
                        <a:t> </a:t>
                      </a:r>
                      <a:r>
                        <a:rPr lang="en-US" altLang="zh-CN" sz="1600" b="1" kern="1200" dirty="0" err="1">
                          <a:solidFill>
                            <a:srgbClr val="FFFF00"/>
                          </a:solidFill>
                          <a:effectLst/>
                          <a:latin typeface="+mn-lt"/>
                          <a:ea typeface="+mn-ea"/>
                          <a:cs typeface="+mn-cs"/>
                        </a:rPr>
                        <a:t>eax</a:t>
                      </a:r>
                      <a:r>
                        <a:rPr lang="en-US" altLang="zh-CN" sz="1600" b="1" kern="1200" dirty="0">
                          <a:solidFill>
                            <a:srgbClr val="FFFF00"/>
                          </a:solidFill>
                          <a:effectLst/>
                          <a:latin typeface="+mn-lt"/>
                          <a:ea typeface="+mn-ea"/>
                          <a:cs typeface="+mn-cs"/>
                        </a:rPr>
                        <a:t>,[</a:t>
                      </a:r>
                      <a:r>
                        <a:rPr lang="en-US" altLang="zh-CN" sz="1600" b="1" kern="1200" dirty="0" err="1">
                          <a:solidFill>
                            <a:srgbClr val="FFFF00"/>
                          </a:solidFill>
                          <a:effectLst/>
                          <a:latin typeface="+mn-lt"/>
                          <a:ea typeface="+mn-ea"/>
                          <a:cs typeface="+mn-cs"/>
                        </a:rPr>
                        <a:t>esi</a:t>
                      </a:r>
                      <a:r>
                        <a:rPr lang="en-US" altLang="zh-CN" sz="1600" b="1" kern="1200" dirty="0">
                          <a:solidFill>
                            <a:srgbClr val="FFFF00"/>
                          </a:solidFill>
                          <a:effectLst/>
                          <a:latin typeface="+mn-lt"/>
                          <a:ea typeface="+mn-ea"/>
                          <a:cs typeface="+mn-cs"/>
                        </a:rPr>
                        <a:t>],</a:t>
                      </a:r>
                      <a:r>
                        <a:rPr lang="en-US" altLang="zh-CN" sz="1600" b="1" kern="1200" dirty="0" err="1">
                          <a:solidFill>
                            <a:srgbClr val="FFFF00"/>
                          </a:solidFill>
                          <a:effectLst/>
                          <a:latin typeface="+mn-lt"/>
                          <a:ea typeface="+mn-ea"/>
                          <a:cs typeface="+mn-cs"/>
                        </a:rPr>
                        <a:t>esi</a:t>
                      </a:r>
                      <a:r>
                        <a:rPr lang="en-US" altLang="zh-CN" sz="1600" b="1" kern="1200" dirty="0">
                          <a:solidFill>
                            <a:srgbClr val="FFFF00"/>
                          </a:solidFill>
                          <a:effectLst/>
                          <a:latin typeface="+mn-lt"/>
                          <a:ea typeface="+mn-ea"/>
                          <a:cs typeface="+mn-cs"/>
                        </a:rPr>
                        <a:t>+=4, </a:t>
                      </a:r>
                      <a:r>
                        <a:rPr lang="zh-CN" altLang="en-US" sz="1600" b="1" u="sng" kern="1200" dirty="0">
                          <a:solidFill>
                            <a:srgbClr val="FFFF00"/>
                          </a:solidFill>
                          <a:effectLst/>
                          <a:latin typeface="+mn-lt"/>
                          <a:ea typeface="+mn-ea"/>
                          <a:cs typeface="+mn-cs"/>
                        </a:rPr>
                        <a:t>第一次取</a:t>
                      </a:r>
                      <a:r>
                        <a:rPr lang="en-US" altLang="zh-CN" sz="1400" b="1" u="sng" kern="1200" dirty="0" err="1">
                          <a:solidFill>
                            <a:srgbClr val="FFFF00"/>
                          </a:solidFill>
                          <a:effectLst/>
                          <a:latin typeface="+mn-lt"/>
                          <a:ea typeface="+mn-ea"/>
                          <a:cs typeface="+mn-cs"/>
                        </a:rPr>
                        <a:t>LoadLibraryA</a:t>
                      </a:r>
                      <a:r>
                        <a:rPr lang="zh-CN" altLang="en-US" sz="1400" b="1" u="sng" kern="1200" dirty="0">
                          <a:solidFill>
                            <a:srgbClr val="FFFF00"/>
                          </a:solidFill>
                          <a:effectLst/>
                          <a:latin typeface="+mn-lt"/>
                          <a:ea typeface="+mn-ea"/>
                          <a:cs typeface="+mn-cs"/>
                        </a:rPr>
                        <a:t>的</a:t>
                      </a:r>
                      <a:r>
                        <a:rPr lang="en-US" altLang="zh-CN" sz="1400" b="1" u="sng" kern="1200" dirty="0">
                          <a:solidFill>
                            <a:srgbClr val="FFFF00"/>
                          </a:solidFill>
                          <a:effectLst/>
                          <a:latin typeface="+mn-lt"/>
                          <a:ea typeface="+mn-ea"/>
                          <a:cs typeface="+mn-cs"/>
                        </a:rPr>
                        <a:t>hash</a:t>
                      </a:r>
                      <a:r>
                        <a:rPr lang="en-US" altLang="zh-CN" sz="1600" b="1" u="sng" kern="1200" dirty="0">
                          <a:solidFill>
                            <a:srgbClr val="FFFF00"/>
                          </a:solidFill>
                          <a:effectLst/>
                          <a:latin typeface="+mn-lt"/>
                          <a:ea typeface="+mn-ea"/>
                          <a:cs typeface="+mn-cs"/>
                        </a:rPr>
                        <a:t>          </a:t>
                      </a:r>
                      <a:endParaRPr lang="zh-CN" altLang="zh-CN" sz="1800" b="1" u="sng" kern="1200" dirty="0">
                        <a:solidFill>
                          <a:srgbClr val="FFFF00"/>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en-US" altLang="zh-CN" sz="1800" b="1" kern="1200" dirty="0" err="1">
                          <a:solidFill>
                            <a:srgbClr val="FFFF00"/>
                          </a:solidFill>
                          <a:effectLst/>
                          <a:latin typeface="+mn-lt"/>
                          <a:ea typeface="+mn-ea"/>
                          <a:cs typeface="+mn-cs"/>
                        </a:rPr>
                        <a:t>cmp</a:t>
                      </a:r>
                      <a:r>
                        <a:rPr lang="en-US" altLang="zh-CN" sz="1800" b="1" kern="1200" dirty="0">
                          <a:solidFill>
                            <a:srgbClr val="FFFF00"/>
                          </a:solidFill>
                          <a:effectLst/>
                          <a:latin typeface="+mn-lt"/>
                          <a:ea typeface="+mn-ea"/>
                          <a:cs typeface="+mn-cs"/>
                        </a:rPr>
                        <a:t>	eax,0x1E380A6A        //</a:t>
                      </a:r>
                      <a:r>
                        <a:rPr lang="zh-CN" altLang="zh-CN" sz="1800" b="1" kern="1200" dirty="0">
                          <a:solidFill>
                            <a:srgbClr val="FFFF00"/>
                          </a:solidFill>
                          <a:effectLst/>
                          <a:latin typeface="+mn-lt"/>
                          <a:ea typeface="+mn-ea"/>
                          <a:cs typeface="+mn-cs"/>
                        </a:rPr>
                        <a:t>与</a:t>
                      </a:r>
                      <a:r>
                        <a:rPr lang="en-US" altLang="zh-CN" sz="1800" b="1" kern="1200" dirty="0" err="1">
                          <a:solidFill>
                            <a:srgbClr val="FFFF00"/>
                          </a:solidFill>
                          <a:effectLst/>
                          <a:latin typeface="+mn-lt"/>
                          <a:ea typeface="+mn-ea"/>
                          <a:cs typeface="+mn-cs"/>
                        </a:rPr>
                        <a:t>MessageBoxA</a:t>
                      </a:r>
                      <a:r>
                        <a:rPr lang="zh-CN" altLang="zh-CN" sz="1800" b="1" kern="1200" dirty="0">
                          <a:solidFill>
                            <a:srgbClr val="FFFF00"/>
                          </a:solidFill>
                          <a:effectLst/>
                          <a:latin typeface="+mn-lt"/>
                          <a:ea typeface="+mn-ea"/>
                          <a:cs typeface="+mn-cs"/>
                        </a:rPr>
                        <a:t>的</a:t>
                      </a:r>
                      <a:r>
                        <a:rPr lang="en-US" altLang="zh-CN" sz="1800" b="1" kern="1200" dirty="0">
                          <a:solidFill>
                            <a:srgbClr val="FFFF00"/>
                          </a:solidFill>
                          <a:effectLst/>
                          <a:latin typeface="+mn-lt"/>
                          <a:ea typeface="+mn-ea"/>
                          <a:cs typeface="+mn-cs"/>
                        </a:rPr>
                        <a:t>hash</a:t>
                      </a:r>
                      <a:r>
                        <a:rPr lang="zh-CN" altLang="zh-CN" sz="1800" b="1" kern="1200" dirty="0">
                          <a:solidFill>
                            <a:srgbClr val="FFFF00"/>
                          </a:solidFill>
                          <a:effectLst/>
                          <a:latin typeface="+mn-lt"/>
                          <a:ea typeface="+mn-ea"/>
                          <a:cs typeface="+mn-cs"/>
                        </a:rPr>
                        <a:t>比较</a:t>
                      </a:r>
                    </a:p>
                    <a:p>
                      <a:r>
                        <a:rPr lang="en-US" altLang="zh-CN" sz="1800" b="1" kern="1200" dirty="0">
                          <a:solidFill>
                            <a:srgbClr val="FFFF00"/>
                          </a:solidFill>
                          <a:effectLst/>
                          <a:latin typeface="+mn-lt"/>
                          <a:ea typeface="+mn-ea"/>
                          <a:cs typeface="+mn-cs"/>
                        </a:rPr>
                        <a:t>        </a:t>
                      </a:r>
                      <a:r>
                        <a:rPr lang="en-US" altLang="zh-CN" sz="1800" b="1" kern="1200" dirty="0" err="1">
                          <a:solidFill>
                            <a:srgbClr val="FFFF00"/>
                          </a:solidFill>
                          <a:effectLst/>
                          <a:latin typeface="+mn-lt"/>
                          <a:ea typeface="+mn-ea"/>
                          <a:cs typeface="+mn-cs"/>
                        </a:rPr>
                        <a:t>jne</a:t>
                      </a:r>
                      <a:r>
                        <a:rPr lang="en-US" altLang="zh-CN" sz="1800" b="1" kern="1200" dirty="0">
                          <a:solidFill>
                            <a:srgbClr val="FFFF00"/>
                          </a:solidFill>
                          <a:effectLst/>
                          <a:latin typeface="+mn-lt"/>
                          <a:ea typeface="+mn-ea"/>
                          <a:cs typeface="+mn-cs"/>
                        </a:rPr>
                        <a:t>	</a:t>
                      </a:r>
                      <a:r>
                        <a:rPr lang="en-US" altLang="zh-CN" sz="1800" b="1" kern="1200" dirty="0" err="1">
                          <a:solidFill>
                            <a:srgbClr val="FFFF00"/>
                          </a:solidFill>
                          <a:effectLst/>
                          <a:latin typeface="+mn-lt"/>
                          <a:ea typeface="+mn-ea"/>
                          <a:cs typeface="+mn-cs"/>
                        </a:rPr>
                        <a:t>find_functions</a:t>
                      </a:r>
                      <a:r>
                        <a:rPr lang="en-US" altLang="zh-CN" sz="1800" b="1" kern="1200" dirty="0">
                          <a:solidFill>
                            <a:srgbClr val="FFFF00"/>
                          </a:solidFill>
                          <a:effectLst/>
                          <a:latin typeface="+mn-lt"/>
                          <a:ea typeface="+mn-ea"/>
                          <a:cs typeface="+mn-cs"/>
                        </a:rPr>
                        <a:t>  </a:t>
                      </a:r>
                      <a:r>
                        <a:rPr lang="en-US" altLang="zh-CN" sz="1600" b="1" kern="1200" dirty="0">
                          <a:solidFill>
                            <a:srgbClr val="FFFF00"/>
                          </a:solidFill>
                          <a:effectLst/>
                          <a:latin typeface="+mn-lt"/>
                          <a:ea typeface="+mn-ea"/>
                          <a:cs typeface="+mn-cs"/>
                        </a:rPr>
                        <a:t>//</a:t>
                      </a:r>
                      <a:r>
                        <a:rPr lang="zh-CN" altLang="en-US" sz="1600" b="1" kern="1200" dirty="0">
                          <a:solidFill>
                            <a:srgbClr val="FFFF00"/>
                          </a:solidFill>
                          <a:effectLst/>
                          <a:latin typeface="+mn-lt"/>
                          <a:ea typeface="+mn-ea"/>
                          <a:cs typeface="+mn-cs"/>
                        </a:rPr>
                        <a:t>如果没有找到最后一个函数，继续找</a:t>
                      </a:r>
                      <a:endParaRPr lang="zh-CN" altLang="zh-CN" sz="1800" b="1" kern="1200" dirty="0">
                        <a:solidFill>
                          <a:srgbClr val="FFFF00"/>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xchg</a:t>
                      </a:r>
                      <a:r>
                        <a:rPr lang="en-US" altLang="zh-CN" sz="1800" b="1" kern="1200" dirty="0">
                          <a:solidFill>
                            <a:schemeClr val="lt1"/>
                          </a:solidFill>
                          <a:effectLst/>
                          <a:latin typeface="+mn-lt"/>
                          <a:ea typeface="+mn-ea"/>
                          <a:cs typeface="+mn-cs"/>
                        </a:rPr>
                        <a:t>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call	[edi-0x8]     //</a:t>
                      </a:r>
                      <a:r>
                        <a:rPr lang="en-US" altLang="zh-CN" sz="1800" b="1" kern="1200" dirty="0" err="1">
                          <a:solidFill>
                            <a:schemeClr val="lt1"/>
                          </a:solidFill>
                          <a:effectLst/>
                          <a:latin typeface="+mn-lt"/>
                          <a:ea typeface="+mn-ea"/>
                          <a:cs typeface="+mn-cs"/>
                        </a:rPr>
                        <a:t>LoadLibraryA</a:t>
                      </a:r>
                      <a:r>
                        <a:rPr lang="en-US" altLang="zh-CN" sz="1800" b="1" kern="1200" dirty="0">
                          <a:solidFill>
                            <a:schemeClr val="lt1"/>
                          </a:solidFill>
                          <a:effectLst/>
                          <a:latin typeface="+mn-lt"/>
                          <a:ea typeface="+mn-ea"/>
                          <a:cs typeface="+mn-cs"/>
                        </a:rPr>
                        <a:t>("user32")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xchg</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eax,ebp</a:t>
                      </a:r>
                      <a:r>
                        <a:rPr lang="en-US" altLang="zh-CN" sz="1800" b="1" kern="1200" dirty="0">
                          <a:solidFill>
                            <a:schemeClr val="lt1"/>
                          </a:solidFill>
                          <a:effectLst/>
                          <a:latin typeface="+mn-lt"/>
                          <a:ea typeface="+mn-ea"/>
                          <a:cs typeface="+mn-cs"/>
                        </a:rPr>
                        <a:t>    </a:t>
                      </a:r>
                    </a:p>
                    <a:p>
                      <a:r>
                        <a:rPr lang="en-US" altLang="zh-CN" sz="1800" b="1" kern="1200" dirty="0">
                          <a:solidFill>
                            <a:schemeClr val="lt1"/>
                          </a:solidFill>
                          <a:effectLst/>
                          <a:latin typeface="+mn-lt"/>
                          <a:ea typeface="+mn-ea"/>
                          <a:cs typeface="+mn-cs"/>
                        </a:rPr>
                        <a:t> //ebp=userl32.dll</a:t>
                      </a:r>
                      <a:r>
                        <a:rPr lang="zh-CN" altLang="zh-CN" sz="1800" b="1" kern="1200" dirty="0">
                          <a:solidFill>
                            <a:schemeClr val="lt1"/>
                          </a:solidFill>
                          <a:effectLst/>
                          <a:latin typeface="+mn-lt"/>
                          <a:ea typeface="+mn-ea"/>
                          <a:cs typeface="+mn-cs"/>
                        </a:rPr>
                        <a:t>基地址</a:t>
                      </a:r>
                      <a:r>
                        <a:rPr lang="en-US" altLang="zh-CN" sz="1800" b="1" kern="1200" dirty="0">
                          <a:solidFill>
                            <a:schemeClr val="lt1"/>
                          </a:solidFill>
                          <a:effectLst/>
                          <a:latin typeface="+mn-lt"/>
                          <a:ea typeface="+mn-ea"/>
                          <a:cs typeface="+mn-cs"/>
                        </a:rPr>
                        <a:t>,</a:t>
                      </a:r>
                      <a:r>
                        <a:rPr lang="en-US" altLang="zh-CN" sz="1800" b="1" kern="1200" dirty="0" err="1">
                          <a:solidFill>
                            <a:schemeClr val="lt1"/>
                          </a:solidFill>
                          <a:effectLst/>
                          <a:latin typeface="+mn-lt"/>
                          <a:ea typeface="+mn-ea"/>
                          <a:cs typeface="+mn-cs"/>
                        </a:rPr>
                        <a:t>eax</a:t>
                      </a:r>
                      <a:r>
                        <a:rPr lang="en-US" altLang="zh-CN" sz="1800" b="1" kern="1200" dirty="0">
                          <a:solidFill>
                            <a:schemeClr val="lt1"/>
                          </a:solidFill>
                          <a:effectLst/>
                          <a:latin typeface="+mn-lt"/>
                          <a:ea typeface="+mn-ea"/>
                          <a:cs typeface="+mn-cs"/>
                        </a:rPr>
                        <a:t>=</a:t>
                      </a:r>
                      <a:r>
                        <a:rPr lang="en-US" altLang="zh-CN" sz="1800" b="1" kern="1200" dirty="0" err="1">
                          <a:solidFill>
                            <a:schemeClr val="lt1"/>
                          </a:solidFill>
                          <a:effectLst/>
                          <a:latin typeface="+mn-lt"/>
                          <a:ea typeface="+mn-ea"/>
                          <a:cs typeface="+mn-cs"/>
                        </a:rPr>
                        <a:t>MessageBoxA</a:t>
                      </a:r>
                      <a:r>
                        <a:rPr lang="zh-CN" altLang="zh-CN" sz="1800" b="1" kern="1200" dirty="0">
                          <a:solidFill>
                            <a:schemeClr val="lt1"/>
                          </a:solidFill>
                          <a:effectLst/>
                          <a:latin typeface="+mn-lt"/>
                          <a:ea typeface="+mn-ea"/>
                          <a:cs typeface="+mn-cs"/>
                        </a:rPr>
                        <a:t>的</a:t>
                      </a:r>
                      <a:r>
                        <a:rPr lang="en-US" altLang="zh-CN" sz="1800" b="1" kern="1200" dirty="0">
                          <a:solidFill>
                            <a:schemeClr val="lt1"/>
                          </a:solidFill>
                          <a:effectLst/>
                          <a:latin typeface="+mn-lt"/>
                          <a:ea typeface="+mn-ea"/>
                          <a:cs typeface="+mn-cs"/>
                        </a:rPr>
                        <a:t>hash  &lt;--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导出函数名列表指针</a:t>
                      </a:r>
                    </a:p>
                    <a:p>
                      <a:r>
                        <a:rPr lang="en-US" altLang="zh-CN" sz="1800" b="1" kern="1200" dirty="0" err="1">
                          <a:solidFill>
                            <a:schemeClr val="lt1"/>
                          </a:solidFill>
                          <a:effectLst/>
                          <a:latin typeface="+mn-lt"/>
                          <a:ea typeface="+mn-ea"/>
                          <a:cs typeface="+mn-cs"/>
                        </a:rPr>
                        <a:t>find_functions</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pushad</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保护寄存器</a:t>
                      </a:r>
                    </a:p>
                    <a:p>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mov</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eax</a:t>
                      </a:r>
                      <a:r>
                        <a:rPr lang="en-US" altLang="zh-CN" sz="1800" b="1" kern="1200" dirty="0">
                          <a:solidFill>
                            <a:schemeClr val="lt1"/>
                          </a:solidFill>
                          <a:effectLst/>
                          <a:latin typeface="+mn-lt"/>
                          <a:ea typeface="+mn-ea"/>
                          <a:cs typeface="+mn-cs"/>
                        </a:rPr>
                        <a:t>,[ebp+0x3C]	 //</a:t>
                      </a:r>
                      <a:r>
                        <a:rPr lang="en-US" altLang="zh-CN" sz="1800" b="1" kern="1200" dirty="0" err="1">
                          <a:solidFill>
                            <a:schemeClr val="lt1"/>
                          </a:solidFill>
                          <a:effectLst/>
                          <a:latin typeface="+mn-lt"/>
                          <a:ea typeface="+mn-ea"/>
                          <a:cs typeface="+mn-cs"/>
                        </a:rPr>
                        <a:t>dll</a:t>
                      </a:r>
                      <a:r>
                        <a:rPr lang="zh-CN" altLang="zh-CN" sz="1800" b="1" kern="1200" dirty="0">
                          <a:solidFill>
                            <a:schemeClr val="lt1"/>
                          </a:solidFill>
                          <a:effectLst/>
                          <a:latin typeface="+mn-lt"/>
                          <a:ea typeface="+mn-ea"/>
                          <a:cs typeface="+mn-cs"/>
                        </a:rPr>
                        <a:t>的</a:t>
                      </a:r>
                      <a:r>
                        <a:rPr lang="en-US" altLang="zh-CN" sz="1800" b="1" kern="1200" dirty="0">
                          <a:solidFill>
                            <a:schemeClr val="lt1"/>
                          </a:solidFill>
                          <a:effectLst/>
                          <a:latin typeface="+mn-lt"/>
                          <a:ea typeface="+mn-ea"/>
                          <a:cs typeface="+mn-cs"/>
                        </a:rPr>
                        <a:t>PE</a:t>
                      </a:r>
                      <a:r>
                        <a:rPr lang="zh-CN" altLang="zh-CN" sz="1800" b="1" kern="1200" dirty="0">
                          <a:solidFill>
                            <a:schemeClr val="lt1"/>
                          </a:solidFill>
                          <a:effectLst/>
                          <a:latin typeface="+mn-lt"/>
                          <a:ea typeface="+mn-ea"/>
                          <a:cs typeface="+mn-cs"/>
                        </a:rPr>
                        <a:t>头</a:t>
                      </a:r>
                    </a:p>
                    <a:p>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mov</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ecx</a:t>
                      </a:r>
                      <a:r>
                        <a:rPr lang="en-US" altLang="zh-CN" sz="1800" b="1" kern="1200" dirty="0">
                          <a:solidFill>
                            <a:schemeClr val="lt1"/>
                          </a:solidFill>
                          <a:effectLst/>
                          <a:latin typeface="+mn-lt"/>
                          <a:ea typeface="+mn-ea"/>
                          <a:cs typeface="+mn-cs"/>
                        </a:rPr>
                        <a:t>,[ebp+eax+0x78]  //</a:t>
                      </a:r>
                      <a:r>
                        <a:rPr lang="zh-CN" altLang="zh-CN" sz="1800" b="1" kern="1200" dirty="0">
                          <a:solidFill>
                            <a:schemeClr val="lt1"/>
                          </a:solidFill>
                          <a:effectLst/>
                          <a:latin typeface="+mn-lt"/>
                          <a:ea typeface="+mn-ea"/>
                          <a:cs typeface="+mn-cs"/>
                        </a:rPr>
                        <a:t>导出表的指针</a:t>
                      </a:r>
                    </a:p>
                    <a:p>
                      <a:r>
                        <a:rPr lang="en-US" altLang="zh-CN" sz="1800" b="1" kern="1200" dirty="0">
                          <a:solidFill>
                            <a:schemeClr val="lt1"/>
                          </a:solidFill>
                          <a:effectLst/>
                          <a:latin typeface="+mn-lt"/>
                          <a:ea typeface="+mn-ea"/>
                          <a:cs typeface="+mn-cs"/>
                        </a:rPr>
                        <a:t>        add	</a:t>
                      </a:r>
                      <a:r>
                        <a:rPr lang="en-US" altLang="zh-CN" sz="1800" b="1" kern="1200" dirty="0" err="1">
                          <a:solidFill>
                            <a:schemeClr val="lt1"/>
                          </a:solidFill>
                          <a:effectLst/>
                          <a:latin typeface="+mn-lt"/>
                          <a:ea typeface="+mn-ea"/>
                          <a:cs typeface="+mn-cs"/>
                        </a:rPr>
                        <a:t>ecx,ebp</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ecx</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导出表的基地址</a:t>
                      </a:r>
                    </a:p>
                    <a:p>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mov</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ebx</a:t>
                      </a:r>
                      <a:r>
                        <a:rPr lang="en-US" altLang="zh-CN" sz="1800" b="1" kern="1200" dirty="0">
                          <a:solidFill>
                            <a:schemeClr val="lt1"/>
                          </a:solidFill>
                          <a:effectLst/>
                          <a:latin typeface="+mn-lt"/>
                          <a:ea typeface="+mn-ea"/>
                          <a:cs typeface="+mn-cs"/>
                        </a:rPr>
                        <a:t>,[ecx+0x20]//</a:t>
                      </a:r>
                      <a:r>
                        <a:rPr lang="zh-CN" altLang="zh-CN" sz="1800" b="1" kern="1200" dirty="0">
                          <a:solidFill>
                            <a:schemeClr val="lt1"/>
                          </a:solidFill>
                          <a:effectLst/>
                          <a:latin typeface="+mn-lt"/>
                          <a:ea typeface="+mn-ea"/>
                          <a:cs typeface="+mn-cs"/>
                        </a:rPr>
                        <a:t>导出函数名列表指针</a:t>
                      </a:r>
                    </a:p>
                    <a:p>
                      <a:r>
                        <a:rPr lang="en-US" altLang="zh-CN" sz="1800" b="1" kern="1200" dirty="0">
                          <a:solidFill>
                            <a:schemeClr val="lt1"/>
                          </a:solidFill>
                          <a:effectLst/>
                          <a:latin typeface="+mn-lt"/>
                          <a:ea typeface="+mn-ea"/>
                          <a:cs typeface="+mn-cs"/>
                        </a:rPr>
                        <a:t>        add	</a:t>
                      </a:r>
                      <a:r>
                        <a:rPr lang="en-US" altLang="zh-CN" sz="1800" b="1" kern="1200" dirty="0" err="1">
                          <a:solidFill>
                            <a:schemeClr val="lt1"/>
                          </a:solidFill>
                          <a:effectLst/>
                          <a:latin typeface="+mn-lt"/>
                          <a:ea typeface="+mn-ea"/>
                          <a:cs typeface="+mn-cs"/>
                        </a:rPr>
                        <a:t>ebx,ebp</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ebx</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导出函数名列表指针的基地址</a:t>
                      </a:r>
                    </a:p>
                    <a:p>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xor</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edi,edi</a:t>
                      </a:r>
                      <a:r>
                        <a:rPr lang="en-US" altLang="zh-CN" sz="1800" b="1" kern="1200" dirty="0">
                          <a:solidFill>
                            <a:schemeClr val="lt1"/>
                          </a:solidFill>
                          <a:effectLst/>
                          <a:latin typeface="+mn-lt"/>
                          <a:ea typeface="+mn-ea"/>
                          <a:cs typeface="+mn-cs"/>
                        </a:rPr>
                        <a:t> </a:t>
                      </a:r>
                    </a:p>
                    <a:p>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找下一个函数名</a:t>
                      </a:r>
                      <a:r>
                        <a:rPr lang="en-US" altLang="zh-CN" sz="1800" b="1" kern="1200" dirty="0">
                          <a:solidFill>
                            <a:schemeClr val="lt1"/>
                          </a:solidFill>
                          <a:effectLst/>
                          <a:latin typeface="+mn-lt"/>
                          <a:ea typeface="+mn-ea"/>
                          <a:cs typeface="+mn-cs"/>
                        </a:rPr>
                        <a:t>       </a:t>
                      </a:r>
                      <a:endParaRPr lang="zh-CN" altLang="zh-CN" sz="1800" b="1" kern="1200" dirty="0">
                        <a:solidFill>
                          <a:schemeClr val="lt1"/>
                        </a:solidFill>
                        <a:effectLst/>
                        <a:latin typeface="+mn-lt"/>
                        <a:ea typeface="+mn-ea"/>
                        <a:cs typeface="+mn-cs"/>
                      </a:endParaRPr>
                    </a:p>
                    <a:p>
                      <a:r>
                        <a:rPr lang="en-US" altLang="zh-CN" sz="1800" b="1" kern="1200" dirty="0" err="1">
                          <a:solidFill>
                            <a:schemeClr val="lt1"/>
                          </a:solidFill>
                          <a:effectLst/>
                          <a:latin typeface="+mn-lt"/>
                          <a:ea typeface="+mn-ea"/>
                          <a:cs typeface="+mn-cs"/>
                        </a:rPr>
                        <a:t>next_function_loop</a:t>
                      </a:r>
                      <a:r>
                        <a:rPr lang="en-US" altLang="zh-CN" sz="1800" b="1" kern="1200" dirty="0">
                          <a:solidFill>
                            <a:schemeClr val="lt1"/>
                          </a:solidFill>
                          <a:effectLst/>
                          <a:latin typeface="+mn-lt"/>
                          <a:ea typeface="+mn-ea"/>
                          <a:cs typeface="+mn-cs"/>
                        </a:rPr>
                        <a:t>:</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inc</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edi</a:t>
                      </a:r>
                      <a:endParaRPr lang="zh-CN" altLang="zh-CN" sz="1800" b="1" kern="1200" dirty="0">
                        <a:solidFill>
                          <a:schemeClr val="lt1"/>
                        </a:solidFill>
                        <a:effectLst/>
                        <a:latin typeface="+mn-lt"/>
                        <a:ea typeface="+mn-ea"/>
                        <a:cs typeface="+mn-cs"/>
                      </a:endParaRPr>
                    </a:p>
                    <a:p>
                      <a:r>
                        <a:rPr lang="en-US" altLang="zh-CN" sz="1800" b="1" kern="1200" dirty="0">
                          <a:solidFill>
                            <a:schemeClr val="lt1"/>
                          </a:solidFill>
                          <a:effectLst/>
                          <a:latin typeface="+mn-lt"/>
                          <a:ea typeface="+mn-ea"/>
                          <a:cs typeface="+mn-cs"/>
                        </a:rPr>
                        <a:t>        </a:t>
                      </a:r>
                      <a:r>
                        <a:rPr lang="en-US" altLang="zh-CN" sz="1800" b="1" kern="1200" dirty="0" err="1">
                          <a:solidFill>
                            <a:srgbClr val="FFFF00"/>
                          </a:solidFill>
                          <a:effectLst/>
                          <a:latin typeface="+mn-lt"/>
                          <a:ea typeface="+mn-ea"/>
                          <a:cs typeface="+mn-cs"/>
                        </a:rPr>
                        <a:t>mov</a:t>
                      </a:r>
                      <a:r>
                        <a:rPr lang="en-US" altLang="zh-CN" sz="1800" b="1" kern="1200" dirty="0">
                          <a:solidFill>
                            <a:srgbClr val="FFFF00"/>
                          </a:solidFill>
                          <a:effectLst/>
                          <a:latin typeface="+mn-lt"/>
                          <a:ea typeface="+mn-ea"/>
                          <a:cs typeface="+mn-cs"/>
                        </a:rPr>
                        <a:t>     </a:t>
                      </a:r>
                      <a:r>
                        <a:rPr lang="en-US" altLang="zh-CN" sz="1800" b="1" kern="1200" dirty="0" err="1">
                          <a:solidFill>
                            <a:srgbClr val="FFFF00"/>
                          </a:solidFill>
                          <a:effectLst/>
                          <a:latin typeface="+mn-lt"/>
                          <a:ea typeface="+mn-ea"/>
                          <a:cs typeface="+mn-cs"/>
                        </a:rPr>
                        <a:t>esi</a:t>
                      </a:r>
                      <a:r>
                        <a:rPr lang="en-US" altLang="zh-CN" sz="1800" b="1" kern="1200" dirty="0">
                          <a:solidFill>
                            <a:srgbClr val="FFFF00"/>
                          </a:solidFill>
                          <a:effectLst/>
                          <a:latin typeface="+mn-lt"/>
                          <a:ea typeface="+mn-ea"/>
                          <a:cs typeface="+mn-cs"/>
                        </a:rPr>
                        <a:t>,[</a:t>
                      </a:r>
                      <a:r>
                        <a:rPr lang="en-US" altLang="zh-CN" sz="1800" b="1" kern="1200" dirty="0" err="1">
                          <a:solidFill>
                            <a:srgbClr val="FFFF00"/>
                          </a:solidFill>
                          <a:effectLst/>
                          <a:latin typeface="+mn-lt"/>
                          <a:ea typeface="+mn-ea"/>
                          <a:cs typeface="+mn-cs"/>
                        </a:rPr>
                        <a:t>ebx+edi</a:t>
                      </a:r>
                      <a:r>
                        <a:rPr lang="en-US" altLang="zh-CN" sz="1800" b="1" kern="1200" dirty="0">
                          <a:solidFill>
                            <a:srgbClr val="FFFF00"/>
                          </a:solidFill>
                          <a:effectLst/>
                          <a:latin typeface="+mn-lt"/>
                          <a:ea typeface="+mn-ea"/>
                          <a:cs typeface="+mn-cs"/>
                        </a:rPr>
                        <a:t>*4]      //</a:t>
                      </a:r>
                      <a:r>
                        <a:rPr lang="zh-CN" altLang="zh-CN" sz="1800" b="1" kern="1200" dirty="0">
                          <a:solidFill>
                            <a:srgbClr val="FFFF00"/>
                          </a:solidFill>
                          <a:effectLst/>
                          <a:latin typeface="+mn-lt"/>
                          <a:ea typeface="+mn-ea"/>
                          <a:cs typeface="+mn-cs"/>
                        </a:rPr>
                        <a:t>从列表数组中读取</a:t>
                      </a:r>
                      <a:r>
                        <a:rPr lang="zh-CN" altLang="en-US" sz="1800" b="1" kern="1200" dirty="0">
                          <a:solidFill>
                            <a:srgbClr val="FFFF00"/>
                          </a:solidFill>
                          <a:effectLst/>
                          <a:latin typeface="+mn-lt"/>
                          <a:ea typeface="+mn-ea"/>
                          <a:cs typeface="+mn-cs"/>
                        </a:rPr>
                        <a:t>函数名</a:t>
                      </a:r>
                      <a:endParaRPr lang="zh-CN" altLang="zh-CN" sz="1800" b="1" kern="1200" dirty="0">
                        <a:solidFill>
                          <a:srgbClr val="FFFF00"/>
                        </a:solidFill>
                        <a:effectLst/>
                        <a:latin typeface="+mn-lt"/>
                        <a:ea typeface="+mn-ea"/>
                        <a:cs typeface="+mn-cs"/>
                      </a:endParaRPr>
                    </a:p>
                    <a:p>
                      <a:r>
                        <a:rPr lang="en-US" altLang="zh-CN" sz="1800" b="1" kern="1200" dirty="0">
                          <a:solidFill>
                            <a:schemeClr val="lt1"/>
                          </a:solidFill>
                          <a:effectLst/>
                          <a:latin typeface="+mn-lt"/>
                          <a:ea typeface="+mn-ea"/>
                          <a:cs typeface="+mn-cs"/>
                        </a:rPr>
                        <a:t>        add	</a:t>
                      </a:r>
                      <a:r>
                        <a:rPr lang="en-US" altLang="zh-CN" sz="1800" b="1" kern="1200" dirty="0" err="1">
                          <a:solidFill>
                            <a:schemeClr val="lt1"/>
                          </a:solidFill>
                          <a:effectLst/>
                          <a:latin typeface="+mn-lt"/>
                          <a:ea typeface="+mn-ea"/>
                          <a:cs typeface="+mn-cs"/>
                        </a:rPr>
                        <a:t>esi,ebp</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esi</a:t>
                      </a:r>
                      <a:r>
                        <a:rPr lang="en-US" altLang="zh-CN" sz="1800" b="1" kern="1200" dirty="0">
                          <a:solidFill>
                            <a:schemeClr val="lt1"/>
                          </a:solidFill>
                          <a:effectLst/>
                          <a:latin typeface="+mn-lt"/>
                          <a:ea typeface="+mn-ea"/>
                          <a:cs typeface="+mn-cs"/>
                        </a:rPr>
                        <a:t> = </a:t>
                      </a:r>
                      <a:r>
                        <a:rPr lang="zh-CN" altLang="zh-CN" sz="1800" b="1" kern="1200" dirty="0">
                          <a:solidFill>
                            <a:schemeClr val="lt1"/>
                          </a:solidFill>
                          <a:effectLst/>
                          <a:latin typeface="+mn-lt"/>
                          <a:ea typeface="+mn-ea"/>
                          <a:cs typeface="+mn-cs"/>
                        </a:rPr>
                        <a:t>函数名称所在地址</a:t>
                      </a:r>
                    </a:p>
                    <a:p>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cdq</a:t>
                      </a:r>
                      <a:r>
                        <a:rPr lang="en-US" altLang="zh-CN" sz="1800" b="1" kern="1200" dirty="0">
                          <a:solidFill>
                            <a:schemeClr val="lt1"/>
                          </a:solidFill>
                          <a:effectLst/>
                          <a:latin typeface="+mn-lt"/>
                          <a:ea typeface="+mn-ea"/>
                          <a:cs typeface="+mn-cs"/>
                        </a:rPr>
                        <a:t>                        //</a:t>
                      </a:r>
                      <a:r>
                        <a:rPr lang="en-US" altLang="zh-CN" sz="1800" b="1" kern="1200" dirty="0" err="1">
                          <a:solidFill>
                            <a:schemeClr val="lt1"/>
                          </a:solidFill>
                          <a:effectLst/>
                          <a:latin typeface="+mn-lt"/>
                          <a:ea typeface="+mn-ea"/>
                          <a:cs typeface="+mn-cs"/>
                        </a:rPr>
                        <a:t>edx</a:t>
                      </a:r>
                      <a:r>
                        <a:rPr lang="en-US" altLang="zh-CN" sz="1800" b="1" kern="1200" dirty="0">
                          <a:solidFill>
                            <a:schemeClr val="lt1"/>
                          </a:solidFill>
                          <a:effectLst/>
                          <a:latin typeface="+mn-lt"/>
                          <a:ea typeface="+mn-ea"/>
                          <a:cs typeface="+mn-cs"/>
                        </a:rPr>
                        <a:t> = 0</a:t>
                      </a:r>
                      <a:endParaRPr lang="zh-CN" altLang="en-US" sz="1800" dirty="0"/>
                    </a:p>
                  </a:txBody>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6861423" y="159941"/>
          <a:ext cx="5832648" cy="6918960"/>
        </p:xfrm>
        <a:graphic>
          <a:graphicData uri="http://schemas.openxmlformats.org/drawingml/2006/table">
            <a:tbl>
              <a:tblPr firstRow="1" bandRow="1">
                <a:tableStyleId>{073A0DAA-6AF3-43AB-8588-CEC1D06C72B9}</a:tableStyleId>
              </a:tblPr>
              <a:tblGrid>
                <a:gridCol w="5832648">
                  <a:extLst>
                    <a:ext uri="{9D8B030D-6E8A-4147-A177-3AD203B41FA5}">
                      <a16:colId xmlns:a16="http://schemas.microsoft.com/office/drawing/2014/main" val="20000"/>
                    </a:ext>
                  </a:extLst>
                </a:gridCol>
              </a:tblGrid>
              <a:tr h="6840760">
                <a:tc>
                  <a:txBody>
                    <a:bodyPr/>
                    <a:lstStyle/>
                    <a:p>
                      <a:r>
                        <a:rPr lang="en-US" altLang="zh-CN" sz="1600" b="1" kern="1200" dirty="0">
                          <a:solidFill>
                            <a:schemeClr val="lt1"/>
                          </a:solidFill>
                          <a:effectLst/>
                          <a:latin typeface="+mn-lt"/>
                          <a:ea typeface="+mn-ea"/>
                          <a:cs typeface="+mn-cs"/>
                        </a:rPr>
                        <a:t>//======</a:t>
                      </a:r>
                      <a:r>
                        <a:rPr lang="zh-CN" altLang="zh-CN" sz="1600" b="1" kern="1200" dirty="0">
                          <a:solidFill>
                            <a:schemeClr val="lt1"/>
                          </a:solidFill>
                          <a:effectLst/>
                          <a:latin typeface="+mn-lt"/>
                          <a:ea typeface="+mn-ea"/>
                          <a:cs typeface="+mn-cs"/>
                        </a:rPr>
                        <a:t>函数名的</a:t>
                      </a:r>
                      <a:r>
                        <a:rPr lang="en-US" altLang="zh-CN" sz="1600" b="1" kern="1200" dirty="0">
                          <a:solidFill>
                            <a:schemeClr val="lt1"/>
                          </a:solidFill>
                          <a:effectLst/>
                          <a:latin typeface="+mn-lt"/>
                          <a:ea typeface="+mn-ea"/>
                          <a:cs typeface="+mn-cs"/>
                        </a:rPr>
                        <a:t>hash</a:t>
                      </a:r>
                      <a:r>
                        <a:rPr lang="zh-CN" altLang="zh-CN" sz="1600" b="1" kern="1200" dirty="0">
                          <a:solidFill>
                            <a:schemeClr val="lt1"/>
                          </a:solidFill>
                          <a:effectLst/>
                          <a:latin typeface="+mn-lt"/>
                          <a:ea typeface="+mn-ea"/>
                          <a:cs typeface="+mn-cs"/>
                        </a:rPr>
                        <a:t>运算</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err="1">
                          <a:solidFill>
                            <a:schemeClr val="lt1"/>
                          </a:solidFill>
                          <a:effectLst/>
                          <a:latin typeface="+mn-lt"/>
                          <a:ea typeface="+mn-ea"/>
                          <a:cs typeface="+mn-cs"/>
                        </a:rPr>
                        <a:t>hash_loop</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movsx</a:t>
                      </a:r>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eax,byte</a:t>
                      </a:r>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ptr</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esi</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cmp</a:t>
                      </a:r>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al,ah</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字符串结尾就跳出当前函数</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jz</a:t>
                      </a:r>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compare_hash</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ror</a:t>
                      </a:r>
                      <a:r>
                        <a:rPr lang="en-US" altLang="zh-CN" sz="1600" b="1" kern="1200" dirty="0">
                          <a:solidFill>
                            <a:schemeClr val="lt1"/>
                          </a:solidFill>
                          <a:effectLst/>
                          <a:latin typeface="+mn-lt"/>
                          <a:ea typeface="+mn-ea"/>
                          <a:cs typeface="+mn-cs"/>
                        </a:rPr>
                        <a:t>     edx,7</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add	</a:t>
                      </a:r>
                      <a:r>
                        <a:rPr lang="en-US" altLang="zh-CN" sz="1600" b="1" kern="1200" dirty="0" err="1">
                          <a:solidFill>
                            <a:schemeClr val="lt1"/>
                          </a:solidFill>
                          <a:effectLst/>
                          <a:latin typeface="+mn-lt"/>
                          <a:ea typeface="+mn-ea"/>
                          <a:cs typeface="+mn-cs"/>
                        </a:rPr>
                        <a:t>edx,eax</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inc</a:t>
                      </a:r>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esi</a:t>
                      </a:r>
                      <a:endParaRPr lang="zh-CN" altLang="zh-CN" sz="1600" b="1" kern="1200" dirty="0">
                        <a:solidFill>
                          <a:schemeClr val="lt1"/>
                        </a:solidFill>
                        <a:effectLst/>
                        <a:latin typeface="+mn-lt"/>
                        <a:ea typeface="+mn-ea"/>
                        <a:cs typeface="+mn-cs"/>
                      </a:endParaRPr>
                    </a:p>
                    <a:p>
                      <a:r>
                        <a:rPr lang="en-US" altLang="zh-CN" sz="1600" b="1" kern="1200" dirty="0">
                          <a:solidFill>
                            <a:srgbClr val="FFFF00"/>
                          </a:solidFill>
                          <a:effectLst/>
                          <a:latin typeface="+mn-lt"/>
                          <a:ea typeface="+mn-ea"/>
                          <a:cs typeface="+mn-cs"/>
                        </a:rPr>
                        <a:t>        </a:t>
                      </a:r>
                      <a:r>
                        <a:rPr lang="en-US" altLang="zh-CN" sz="1600" b="1" kern="1200" dirty="0" err="1">
                          <a:solidFill>
                            <a:srgbClr val="FFFF00"/>
                          </a:solidFill>
                          <a:effectLst/>
                          <a:latin typeface="+mn-lt"/>
                          <a:ea typeface="+mn-ea"/>
                          <a:cs typeface="+mn-cs"/>
                        </a:rPr>
                        <a:t>jmp</a:t>
                      </a:r>
                      <a:r>
                        <a:rPr lang="en-US" altLang="zh-CN" sz="1600" b="1" kern="1200" dirty="0">
                          <a:solidFill>
                            <a:srgbClr val="FFFF00"/>
                          </a:solidFill>
                          <a:effectLst/>
                          <a:latin typeface="+mn-lt"/>
                          <a:ea typeface="+mn-ea"/>
                          <a:cs typeface="+mn-cs"/>
                        </a:rPr>
                        <a:t>	</a:t>
                      </a:r>
                      <a:r>
                        <a:rPr lang="en-US" altLang="zh-CN" sz="1600" b="1" kern="1200" dirty="0" err="1">
                          <a:solidFill>
                            <a:srgbClr val="FFFF00"/>
                          </a:solidFill>
                          <a:effectLst/>
                          <a:latin typeface="+mn-lt"/>
                          <a:ea typeface="+mn-ea"/>
                          <a:cs typeface="+mn-cs"/>
                        </a:rPr>
                        <a:t>hash_loop</a:t>
                      </a:r>
                      <a:endParaRPr lang="en-US" altLang="zh-CN" sz="1600" b="1" kern="1200" dirty="0">
                        <a:solidFill>
                          <a:srgbClr val="FFFF00"/>
                        </a:solidFill>
                        <a:effectLst/>
                        <a:latin typeface="+mn-lt"/>
                        <a:ea typeface="+mn-ea"/>
                        <a:cs typeface="+mn-cs"/>
                      </a:endParaRPr>
                    </a:p>
                    <a:p>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a:t>
                      </a:r>
                      <a:r>
                        <a:rPr lang="zh-CN" altLang="zh-CN" sz="1600" b="1" kern="1200" dirty="0">
                          <a:solidFill>
                            <a:schemeClr val="lt1"/>
                          </a:solidFill>
                          <a:effectLst/>
                          <a:latin typeface="+mn-lt"/>
                          <a:ea typeface="+mn-ea"/>
                          <a:cs typeface="+mn-cs"/>
                        </a:rPr>
                        <a:t>比较找到的当前函数的</a:t>
                      </a:r>
                      <a:r>
                        <a:rPr lang="en-US" altLang="zh-CN" sz="1600" b="1" kern="1200" dirty="0">
                          <a:solidFill>
                            <a:schemeClr val="lt1"/>
                          </a:solidFill>
                          <a:effectLst/>
                          <a:latin typeface="+mn-lt"/>
                          <a:ea typeface="+mn-ea"/>
                          <a:cs typeface="+mn-cs"/>
                        </a:rPr>
                        <a:t>hash</a:t>
                      </a:r>
                      <a:r>
                        <a:rPr lang="zh-CN" altLang="zh-CN" sz="1600" b="1" kern="1200" dirty="0">
                          <a:solidFill>
                            <a:schemeClr val="lt1"/>
                          </a:solidFill>
                          <a:effectLst/>
                          <a:latin typeface="+mn-lt"/>
                          <a:ea typeface="+mn-ea"/>
                          <a:cs typeface="+mn-cs"/>
                        </a:rPr>
                        <a:t>是否是自己想找的</a:t>
                      </a:r>
                    </a:p>
                    <a:p>
                      <a:r>
                        <a:rPr lang="en-US" altLang="zh-CN" sz="1600" b="1" kern="1200" dirty="0" err="1">
                          <a:solidFill>
                            <a:schemeClr val="lt1"/>
                          </a:solidFill>
                          <a:effectLst/>
                          <a:latin typeface="+mn-lt"/>
                          <a:ea typeface="+mn-ea"/>
                          <a:cs typeface="+mn-cs"/>
                        </a:rPr>
                        <a:t>compare_hash</a:t>
                      </a:r>
                      <a:r>
                        <a:rPr lang="en-US" altLang="zh-CN" sz="1600" b="1" kern="1200" dirty="0">
                          <a:solidFill>
                            <a:schemeClr val="lt1"/>
                          </a:solidFill>
                          <a:effectLst/>
                          <a:latin typeface="+mn-lt"/>
                          <a:ea typeface="+mn-ea"/>
                          <a:cs typeface="+mn-cs"/>
                        </a:rPr>
                        <a:t>:</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cmp</a:t>
                      </a:r>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edx</a:t>
                      </a:r>
                      <a:r>
                        <a:rPr lang="en-US" altLang="zh-CN" sz="1600" b="1" kern="1200" dirty="0">
                          <a:solidFill>
                            <a:schemeClr val="lt1"/>
                          </a:solidFill>
                          <a:effectLst/>
                          <a:latin typeface="+mn-lt"/>
                          <a:ea typeface="+mn-ea"/>
                          <a:cs typeface="+mn-cs"/>
                        </a:rPr>
                        <a:t>,[esp+0x1C]   //</a:t>
                      </a:r>
                      <a:r>
                        <a:rPr lang="zh-CN" altLang="zh-CN" sz="1600" b="1" kern="1200" dirty="0">
                          <a:solidFill>
                            <a:schemeClr val="lt1"/>
                          </a:solidFill>
                          <a:effectLst/>
                          <a:latin typeface="+mn-lt"/>
                          <a:ea typeface="+mn-ea"/>
                          <a:cs typeface="+mn-cs"/>
                        </a:rPr>
                        <a:t>栈</a:t>
                      </a:r>
                      <a:r>
                        <a:rPr lang="en-US" altLang="zh-CN" sz="1600" b="1" kern="1200" dirty="0">
                          <a:solidFill>
                            <a:schemeClr val="lt1"/>
                          </a:solidFill>
                          <a:effectLst/>
                          <a:latin typeface="+mn-lt"/>
                          <a:ea typeface="+mn-ea"/>
                          <a:cs typeface="+mn-cs"/>
                        </a:rPr>
                        <a:t>+1c</a:t>
                      </a:r>
                      <a:r>
                        <a:rPr lang="zh-CN" altLang="zh-CN" sz="1600" b="1" kern="1200" dirty="0">
                          <a:solidFill>
                            <a:schemeClr val="lt1"/>
                          </a:solidFill>
                          <a:effectLst/>
                          <a:latin typeface="+mn-lt"/>
                          <a:ea typeface="+mn-ea"/>
                          <a:cs typeface="+mn-cs"/>
                        </a:rPr>
                        <a:t>为</a:t>
                      </a:r>
                      <a:r>
                        <a:rPr lang="en-US" altLang="zh-CN" sz="1600" b="1" kern="1200" dirty="0" err="1">
                          <a:solidFill>
                            <a:schemeClr val="lt1"/>
                          </a:solidFill>
                          <a:effectLst/>
                          <a:latin typeface="+mn-lt"/>
                          <a:ea typeface="+mn-ea"/>
                          <a:cs typeface="+mn-cs"/>
                        </a:rPr>
                        <a:t>LoadLibraryA</a:t>
                      </a:r>
                      <a:r>
                        <a:rPr lang="zh-CN" altLang="zh-CN" sz="1600" b="1" kern="1200" dirty="0">
                          <a:solidFill>
                            <a:schemeClr val="lt1"/>
                          </a:solidFill>
                          <a:effectLst/>
                          <a:latin typeface="+mn-lt"/>
                          <a:ea typeface="+mn-ea"/>
                          <a:cs typeface="+mn-cs"/>
                        </a:rPr>
                        <a:t>的</a:t>
                      </a:r>
                      <a:r>
                        <a:rPr lang="en-US" altLang="zh-CN" sz="1600" b="1" kern="1200" dirty="0">
                          <a:solidFill>
                            <a:schemeClr val="lt1"/>
                          </a:solidFill>
                          <a:effectLst/>
                          <a:latin typeface="+mn-lt"/>
                          <a:ea typeface="+mn-ea"/>
                          <a:cs typeface="+mn-cs"/>
                        </a:rPr>
                        <a:t>hash</a:t>
                      </a:r>
                      <a:endParaRPr lang="zh-CN" altLang="zh-CN" sz="1600" b="1" kern="1200" dirty="0">
                        <a:solidFill>
                          <a:schemeClr val="lt1"/>
                        </a:solidFill>
                        <a:effectLst/>
                        <a:latin typeface="+mn-lt"/>
                        <a:ea typeface="+mn-ea"/>
                        <a:cs typeface="+mn-cs"/>
                      </a:endParaRPr>
                    </a:p>
                    <a:p>
                      <a:r>
                        <a:rPr lang="en-US" altLang="zh-CN" sz="1600" b="1" kern="1200" dirty="0">
                          <a:solidFill>
                            <a:srgbClr val="FFFF00"/>
                          </a:solidFill>
                          <a:effectLst/>
                          <a:latin typeface="+mn-lt"/>
                          <a:ea typeface="+mn-ea"/>
                          <a:cs typeface="+mn-cs"/>
                        </a:rPr>
                        <a:t>        </a:t>
                      </a:r>
                      <a:r>
                        <a:rPr lang="en-US" altLang="zh-CN" sz="1600" b="1" kern="1200" dirty="0" err="1">
                          <a:solidFill>
                            <a:srgbClr val="FFFF00"/>
                          </a:solidFill>
                          <a:effectLst/>
                          <a:latin typeface="+mn-lt"/>
                          <a:ea typeface="+mn-ea"/>
                          <a:cs typeface="+mn-cs"/>
                        </a:rPr>
                        <a:t>jnz</a:t>
                      </a:r>
                      <a:r>
                        <a:rPr lang="en-US" altLang="zh-CN" sz="1600" b="1" kern="1200" dirty="0">
                          <a:solidFill>
                            <a:srgbClr val="FFFF00"/>
                          </a:solidFill>
                          <a:effectLst/>
                          <a:latin typeface="+mn-lt"/>
                          <a:ea typeface="+mn-ea"/>
                          <a:cs typeface="+mn-cs"/>
                        </a:rPr>
                        <a:t>	</a:t>
                      </a:r>
                      <a:r>
                        <a:rPr lang="en-US" altLang="zh-CN" sz="1600" b="1" kern="1200" dirty="0" err="1">
                          <a:solidFill>
                            <a:srgbClr val="FFFF00"/>
                          </a:solidFill>
                          <a:effectLst/>
                          <a:latin typeface="+mn-lt"/>
                          <a:ea typeface="+mn-ea"/>
                          <a:cs typeface="+mn-cs"/>
                        </a:rPr>
                        <a:t>next_function_loop</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mov</a:t>
                      </a:r>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ebx</a:t>
                      </a:r>
                      <a:r>
                        <a:rPr lang="en-US" altLang="zh-CN" sz="1600" b="1" kern="1200" dirty="0">
                          <a:solidFill>
                            <a:schemeClr val="lt1"/>
                          </a:solidFill>
                          <a:effectLst/>
                          <a:latin typeface="+mn-lt"/>
                          <a:ea typeface="+mn-ea"/>
                          <a:cs typeface="+mn-cs"/>
                        </a:rPr>
                        <a:t>,[ecx+0x24]    //</a:t>
                      </a:r>
                      <a:r>
                        <a:rPr lang="en-US" altLang="zh-CN" sz="1600" b="1" kern="1200" dirty="0" err="1">
                          <a:solidFill>
                            <a:schemeClr val="lt1"/>
                          </a:solidFill>
                          <a:effectLst/>
                          <a:latin typeface="+mn-lt"/>
                          <a:ea typeface="+mn-ea"/>
                          <a:cs typeface="+mn-cs"/>
                        </a:rPr>
                        <a:t>ebx</a:t>
                      </a:r>
                      <a:r>
                        <a:rPr lang="en-US" altLang="zh-CN" sz="1600" b="1" kern="1200" dirty="0">
                          <a:solidFill>
                            <a:schemeClr val="lt1"/>
                          </a:solidFill>
                          <a:effectLst/>
                          <a:latin typeface="+mn-lt"/>
                          <a:ea typeface="+mn-ea"/>
                          <a:cs typeface="+mn-cs"/>
                        </a:rPr>
                        <a:t> = </a:t>
                      </a:r>
                      <a:r>
                        <a:rPr lang="zh-CN" altLang="zh-CN" sz="1600" b="1" kern="1200" dirty="0">
                          <a:solidFill>
                            <a:schemeClr val="lt1"/>
                          </a:solidFill>
                          <a:effectLst/>
                          <a:latin typeface="+mn-lt"/>
                          <a:ea typeface="+mn-ea"/>
                          <a:cs typeface="+mn-cs"/>
                        </a:rPr>
                        <a:t>顺序表的相对偏移量</a:t>
                      </a:r>
                    </a:p>
                    <a:p>
                      <a:r>
                        <a:rPr lang="en-US" altLang="zh-CN" sz="1600" b="1" kern="1200" dirty="0">
                          <a:solidFill>
                            <a:schemeClr val="lt1"/>
                          </a:solidFill>
                          <a:effectLst/>
                          <a:latin typeface="+mn-lt"/>
                          <a:ea typeface="+mn-ea"/>
                          <a:cs typeface="+mn-cs"/>
                        </a:rPr>
                        <a:t>        add	</a:t>
                      </a:r>
                      <a:r>
                        <a:rPr lang="en-US" altLang="zh-CN" sz="1600" b="1" kern="1200" dirty="0" err="1">
                          <a:solidFill>
                            <a:schemeClr val="lt1"/>
                          </a:solidFill>
                          <a:effectLst/>
                          <a:latin typeface="+mn-lt"/>
                          <a:ea typeface="+mn-ea"/>
                          <a:cs typeface="+mn-cs"/>
                        </a:rPr>
                        <a:t>ebx,ebp</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顺序表的基地址</a:t>
                      </a: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mov</a:t>
                      </a:r>
                      <a:r>
                        <a:rPr lang="en-US" altLang="zh-CN" sz="1600" b="1" kern="1200" dirty="0">
                          <a:solidFill>
                            <a:schemeClr val="lt1"/>
                          </a:solidFill>
                          <a:effectLst/>
                          <a:latin typeface="+mn-lt"/>
                          <a:ea typeface="+mn-ea"/>
                          <a:cs typeface="+mn-cs"/>
                        </a:rPr>
                        <a:t>     di,[ebx+2*</a:t>
                      </a:r>
                      <a:r>
                        <a:rPr lang="en-US" altLang="zh-CN" sz="1600" b="1" kern="1200" dirty="0" err="1">
                          <a:solidFill>
                            <a:schemeClr val="lt1"/>
                          </a:solidFill>
                          <a:effectLst/>
                          <a:latin typeface="+mn-lt"/>
                          <a:ea typeface="+mn-ea"/>
                          <a:cs typeface="+mn-cs"/>
                        </a:rPr>
                        <a:t>edi</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匹配函数的序号</a:t>
                      </a: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mov</a:t>
                      </a:r>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ebx</a:t>
                      </a:r>
                      <a:r>
                        <a:rPr lang="en-US" altLang="zh-CN" sz="1600" b="1" kern="1200" dirty="0">
                          <a:solidFill>
                            <a:schemeClr val="lt1"/>
                          </a:solidFill>
                          <a:effectLst/>
                          <a:latin typeface="+mn-lt"/>
                          <a:ea typeface="+mn-ea"/>
                          <a:cs typeface="+mn-cs"/>
                        </a:rPr>
                        <a:t>,[ecx+0x1C]    //</a:t>
                      </a:r>
                      <a:r>
                        <a:rPr lang="zh-CN" altLang="zh-CN" sz="1600" b="1" kern="1200" dirty="0">
                          <a:solidFill>
                            <a:schemeClr val="lt1"/>
                          </a:solidFill>
                          <a:effectLst/>
                          <a:latin typeface="+mn-lt"/>
                          <a:ea typeface="+mn-ea"/>
                          <a:cs typeface="+mn-cs"/>
                        </a:rPr>
                        <a:t>地址表的相对偏移量</a:t>
                      </a:r>
                    </a:p>
                    <a:p>
                      <a:r>
                        <a:rPr lang="en-US" altLang="zh-CN" sz="1600" b="1" kern="1200" dirty="0">
                          <a:solidFill>
                            <a:schemeClr val="lt1"/>
                          </a:solidFill>
                          <a:effectLst/>
                          <a:latin typeface="+mn-lt"/>
                          <a:ea typeface="+mn-ea"/>
                          <a:cs typeface="+mn-cs"/>
                        </a:rPr>
                        <a:t>        add	</a:t>
                      </a:r>
                      <a:r>
                        <a:rPr lang="en-US" altLang="zh-CN" sz="1600" b="1" kern="1200" dirty="0" err="1">
                          <a:solidFill>
                            <a:schemeClr val="lt1"/>
                          </a:solidFill>
                          <a:effectLst/>
                          <a:latin typeface="+mn-lt"/>
                          <a:ea typeface="+mn-ea"/>
                          <a:cs typeface="+mn-cs"/>
                        </a:rPr>
                        <a:t>ebx,ebp</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地址表的基地址</a:t>
                      </a:r>
                    </a:p>
                    <a:p>
                      <a:r>
                        <a:rPr lang="en-US" altLang="zh-CN" sz="1600" b="1" kern="1200" dirty="0">
                          <a:solidFill>
                            <a:schemeClr val="lt1"/>
                          </a:solidFill>
                          <a:effectLst/>
                          <a:latin typeface="+mn-lt"/>
                          <a:ea typeface="+mn-ea"/>
                          <a:cs typeface="+mn-cs"/>
                        </a:rPr>
                        <a:t>        add	</a:t>
                      </a:r>
                      <a:r>
                        <a:rPr lang="en-US" altLang="zh-CN" sz="1600" b="1" kern="1200" dirty="0" err="1">
                          <a:solidFill>
                            <a:schemeClr val="lt1"/>
                          </a:solidFill>
                          <a:effectLst/>
                          <a:latin typeface="+mn-lt"/>
                          <a:ea typeface="+mn-ea"/>
                          <a:cs typeface="+mn-cs"/>
                        </a:rPr>
                        <a:t>ebp</a:t>
                      </a:r>
                      <a:r>
                        <a:rPr lang="en-US" altLang="zh-CN" sz="1600" b="1" kern="1200" dirty="0">
                          <a:solidFill>
                            <a:schemeClr val="lt1"/>
                          </a:solidFill>
                          <a:effectLst/>
                          <a:latin typeface="+mn-lt"/>
                          <a:ea typeface="+mn-ea"/>
                          <a:cs typeface="+mn-cs"/>
                        </a:rPr>
                        <a:t>,[ebx+4*</a:t>
                      </a:r>
                      <a:r>
                        <a:rPr lang="en-US" altLang="zh-CN" sz="1600" b="1" kern="1200" dirty="0" err="1">
                          <a:solidFill>
                            <a:schemeClr val="lt1"/>
                          </a:solidFill>
                          <a:effectLst/>
                          <a:latin typeface="+mn-lt"/>
                          <a:ea typeface="+mn-ea"/>
                          <a:cs typeface="+mn-cs"/>
                        </a:rPr>
                        <a:t>edi</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函数的基地址</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xchg</a:t>
                      </a:r>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eax,ebp</a:t>
                      </a:r>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eax</a:t>
                      </a:r>
                      <a:r>
                        <a:rPr lang="en-US" altLang="zh-CN" sz="1600" b="1" kern="1200" dirty="0">
                          <a:solidFill>
                            <a:schemeClr val="lt1"/>
                          </a:solidFill>
                          <a:effectLst/>
                          <a:latin typeface="+mn-lt"/>
                          <a:ea typeface="+mn-ea"/>
                          <a:cs typeface="+mn-cs"/>
                        </a:rPr>
                        <a:t>&lt;==&gt;</a:t>
                      </a:r>
                      <a:r>
                        <a:rPr lang="en-US" altLang="zh-CN" sz="1600" b="1" kern="1200" dirty="0" err="1">
                          <a:solidFill>
                            <a:schemeClr val="lt1"/>
                          </a:solidFill>
                          <a:effectLst/>
                          <a:latin typeface="+mn-lt"/>
                          <a:ea typeface="+mn-ea"/>
                          <a:cs typeface="+mn-cs"/>
                        </a:rPr>
                        <a:t>ebp</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交换</a:t>
                      </a:r>
                    </a:p>
                    <a:p>
                      <a:r>
                        <a:rPr lang="en-US" altLang="zh-CN" sz="1600" b="1" kern="1200" dirty="0">
                          <a:solidFill>
                            <a:schemeClr val="lt1"/>
                          </a:solidFill>
                          <a:effectLst/>
                          <a:latin typeface="+mn-lt"/>
                          <a:ea typeface="+mn-ea"/>
                          <a:cs typeface="+mn-cs"/>
                        </a:rPr>
                        <a:t>               </a:t>
                      </a:r>
                    </a:p>
                    <a:p>
                      <a:r>
                        <a:rPr lang="en-US" altLang="zh-CN" sz="1600" b="1" kern="1200" dirty="0">
                          <a:solidFill>
                            <a:schemeClr val="lt1"/>
                          </a:solidFill>
                          <a:effectLst/>
                          <a:latin typeface="+mn-lt"/>
                          <a:ea typeface="+mn-ea"/>
                          <a:cs typeface="+mn-cs"/>
                        </a:rPr>
                        <a:t>        pop	</a:t>
                      </a:r>
                      <a:r>
                        <a:rPr lang="en-US" altLang="zh-CN" sz="1600" b="1" kern="1200" dirty="0" err="1">
                          <a:solidFill>
                            <a:schemeClr val="lt1"/>
                          </a:solidFill>
                          <a:effectLst/>
                          <a:latin typeface="+mn-lt"/>
                          <a:ea typeface="+mn-ea"/>
                          <a:cs typeface="+mn-cs"/>
                        </a:rPr>
                        <a:t>edi</a:t>
                      </a:r>
                      <a:endParaRPr lang="zh-CN" altLang="zh-CN" sz="1600" b="1" kern="1200" dirty="0">
                        <a:solidFill>
                          <a:schemeClr val="lt1"/>
                        </a:solidFill>
                        <a:effectLst/>
                        <a:latin typeface="+mn-lt"/>
                        <a:ea typeface="+mn-ea"/>
                        <a:cs typeface="+mn-cs"/>
                      </a:endParaRPr>
                    </a:p>
                    <a:p>
                      <a:r>
                        <a:rPr lang="en-US" altLang="zh-CN" sz="1600" b="1" kern="1200" dirty="0">
                          <a:solidFill>
                            <a:srgbClr val="FFFF00"/>
                          </a:solidFill>
                          <a:effectLst/>
                          <a:latin typeface="+mn-lt"/>
                          <a:ea typeface="+mn-ea"/>
                          <a:cs typeface="+mn-cs"/>
                        </a:rPr>
                        <a:t>        </a:t>
                      </a:r>
                      <a:r>
                        <a:rPr lang="en-US" altLang="zh-CN" sz="1600" b="1" kern="1200" dirty="0" err="1">
                          <a:solidFill>
                            <a:srgbClr val="92D050"/>
                          </a:solidFill>
                          <a:effectLst/>
                          <a:latin typeface="+mn-lt"/>
                          <a:ea typeface="+mn-ea"/>
                          <a:cs typeface="+mn-cs"/>
                        </a:rPr>
                        <a:t>stosd</a:t>
                      </a:r>
                      <a:r>
                        <a:rPr lang="en-US" altLang="zh-CN" sz="1600" b="1" kern="1200" dirty="0">
                          <a:solidFill>
                            <a:srgbClr val="92D050"/>
                          </a:solidFill>
                          <a:effectLst/>
                          <a:latin typeface="+mn-lt"/>
                          <a:ea typeface="+mn-ea"/>
                          <a:cs typeface="+mn-cs"/>
                        </a:rPr>
                        <a:t>                    //</a:t>
                      </a:r>
                      <a:r>
                        <a:rPr lang="zh-CN" altLang="zh-CN" sz="1600" b="1" kern="1200" dirty="0">
                          <a:solidFill>
                            <a:srgbClr val="92D050"/>
                          </a:solidFill>
                          <a:effectLst/>
                          <a:latin typeface="+mn-lt"/>
                          <a:ea typeface="+mn-ea"/>
                          <a:cs typeface="+mn-cs"/>
                        </a:rPr>
                        <a:t>把找到的函数保存到</a:t>
                      </a:r>
                      <a:r>
                        <a:rPr lang="en-US" altLang="zh-CN" sz="1600" b="1" kern="1200" dirty="0" err="1">
                          <a:solidFill>
                            <a:srgbClr val="92D050"/>
                          </a:solidFill>
                          <a:effectLst/>
                          <a:latin typeface="+mn-lt"/>
                          <a:ea typeface="+mn-ea"/>
                          <a:cs typeface="+mn-cs"/>
                        </a:rPr>
                        <a:t>edi</a:t>
                      </a:r>
                      <a:r>
                        <a:rPr lang="zh-CN" altLang="zh-CN" sz="1600" b="1" kern="1200" dirty="0">
                          <a:solidFill>
                            <a:srgbClr val="92D050"/>
                          </a:solidFill>
                          <a:effectLst/>
                          <a:latin typeface="+mn-lt"/>
                          <a:ea typeface="+mn-ea"/>
                          <a:cs typeface="+mn-cs"/>
                        </a:rPr>
                        <a:t>的位置</a:t>
                      </a:r>
                    </a:p>
                    <a:p>
                      <a:r>
                        <a:rPr lang="en-US" altLang="zh-CN" sz="1600" b="1" kern="1200" dirty="0">
                          <a:solidFill>
                            <a:schemeClr val="lt1"/>
                          </a:solidFill>
                          <a:effectLst/>
                          <a:latin typeface="+mn-lt"/>
                          <a:ea typeface="+mn-ea"/>
                          <a:cs typeface="+mn-cs"/>
                        </a:rPr>
                        <a:t>        </a:t>
                      </a:r>
                      <a:r>
                        <a:rPr lang="en-US" altLang="zh-CN" sz="1600" b="1" kern="1200" dirty="0">
                          <a:solidFill>
                            <a:srgbClr val="FFFF00"/>
                          </a:solidFill>
                          <a:effectLst/>
                          <a:latin typeface="+mn-lt"/>
                          <a:ea typeface="+mn-ea"/>
                          <a:cs typeface="+mn-cs"/>
                        </a:rPr>
                        <a:t>push	</a:t>
                      </a:r>
                      <a:r>
                        <a:rPr lang="en-US" altLang="zh-CN" sz="1600" b="1" kern="1200" dirty="0" err="1">
                          <a:solidFill>
                            <a:srgbClr val="FFFF00"/>
                          </a:solidFill>
                          <a:effectLst/>
                          <a:latin typeface="+mn-lt"/>
                          <a:ea typeface="+mn-ea"/>
                          <a:cs typeface="+mn-cs"/>
                        </a:rPr>
                        <a:t>edi</a:t>
                      </a:r>
                      <a:r>
                        <a:rPr lang="en-US" altLang="zh-CN" sz="1600" b="1" kern="1200" dirty="0">
                          <a:solidFill>
                            <a:srgbClr val="FFFF00"/>
                          </a:solidFill>
                          <a:effectLst/>
                          <a:latin typeface="+mn-lt"/>
                          <a:ea typeface="+mn-ea"/>
                          <a:cs typeface="+mn-cs"/>
                        </a:rPr>
                        <a:t>        </a:t>
                      </a:r>
                      <a:endParaRPr lang="zh-CN" altLang="zh-CN" sz="1600" b="1" kern="1200" dirty="0">
                        <a:solidFill>
                          <a:srgbClr val="FFFF00"/>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rgbClr val="92D050"/>
                          </a:solidFill>
                          <a:effectLst/>
                          <a:latin typeface="+mn-lt"/>
                          <a:ea typeface="+mn-ea"/>
                          <a:cs typeface="+mn-cs"/>
                        </a:rPr>
                        <a:t>popad</a:t>
                      </a:r>
                      <a:r>
                        <a:rPr lang="en-US" altLang="zh-CN" sz="1600" b="1" kern="1200" dirty="0">
                          <a:solidFill>
                            <a:srgbClr val="92D050"/>
                          </a:solidFill>
                          <a:effectLst/>
                          <a:latin typeface="+mn-lt"/>
                          <a:ea typeface="+mn-ea"/>
                          <a:cs typeface="+mn-cs"/>
                        </a:rPr>
                        <a:t>   </a:t>
                      </a:r>
                      <a:r>
                        <a:rPr lang="en-US" altLang="zh-CN" sz="1600" b="1" kern="1200" dirty="0">
                          <a:solidFill>
                            <a:schemeClr val="lt1"/>
                          </a:solidFill>
                          <a:effectLst/>
                          <a:latin typeface="+mn-lt"/>
                          <a:ea typeface="+mn-ea"/>
                          <a:cs typeface="+mn-cs"/>
                        </a:rPr>
                        <a:t>               </a:t>
                      </a:r>
                      <a:r>
                        <a:rPr lang="en-US" altLang="zh-CN" sz="1600" b="1" kern="1200" dirty="0">
                          <a:solidFill>
                            <a:srgbClr val="92D050"/>
                          </a:solidFill>
                          <a:effectLst/>
                          <a:latin typeface="+mn-lt"/>
                          <a:ea typeface="+mn-ea"/>
                          <a:cs typeface="+mn-cs"/>
                        </a:rPr>
                        <a:t>//</a:t>
                      </a:r>
                      <a:r>
                        <a:rPr lang="zh-CN" altLang="en-US" sz="1600" b="1" kern="1200" dirty="0">
                          <a:solidFill>
                            <a:srgbClr val="92D050"/>
                          </a:solidFill>
                          <a:effectLst/>
                          <a:latin typeface="+mn-lt"/>
                          <a:ea typeface="+mn-ea"/>
                          <a:cs typeface="+mn-cs"/>
                        </a:rPr>
                        <a:t>一次性完成多个寄存器状态保存和恢复</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rgbClr val="FFFF00"/>
                          </a:solidFill>
                          <a:effectLst/>
                          <a:latin typeface="+mn-lt"/>
                          <a:ea typeface="+mn-ea"/>
                          <a:cs typeface="+mn-cs"/>
                        </a:rPr>
                        <a:t>        </a:t>
                      </a:r>
                      <a:r>
                        <a:rPr lang="en-US" altLang="zh-CN" sz="1600" b="1" kern="1200" dirty="0" err="1">
                          <a:solidFill>
                            <a:srgbClr val="FFFF00"/>
                          </a:solidFill>
                          <a:effectLst/>
                          <a:latin typeface="+mn-lt"/>
                          <a:ea typeface="+mn-ea"/>
                          <a:cs typeface="+mn-cs"/>
                        </a:rPr>
                        <a:t>cmp</a:t>
                      </a:r>
                      <a:r>
                        <a:rPr lang="en-US" altLang="zh-CN" sz="1600" b="1" kern="1200" dirty="0">
                          <a:solidFill>
                            <a:srgbClr val="FFFF00"/>
                          </a:solidFill>
                          <a:effectLst/>
                          <a:latin typeface="+mn-lt"/>
                          <a:ea typeface="+mn-ea"/>
                          <a:cs typeface="+mn-cs"/>
                        </a:rPr>
                        <a:t> eax,0x1e380a6a  //</a:t>
                      </a:r>
                      <a:r>
                        <a:rPr lang="zh-CN" altLang="en-US" sz="1600" b="1" kern="1200" dirty="0">
                          <a:solidFill>
                            <a:srgbClr val="FFFF00"/>
                          </a:solidFill>
                          <a:effectLst/>
                          <a:latin typeface="+mn-lt"/>
                          <a:ea typeface="+mn-ea"/>
                          <a:cs typeface="+mn-cs"/>
                        </a:rPr>
                        <a:t>找到函数</a:t>
                      </a:r>
                      <a:r>
                        <a:rPr lang="en-US" altLang="zh-CN" sz="1600" b="1" kern="1200" dirty="0" err="1">
                          <a:solidFill>
                            <a:srgbClr val="FFFF00"/>
                          </a:solidFill>
                          <a:effectLst/>
                          <a:latin typeface="+mn-lt"/>
                          <a:ea typeface="+mn-ea"/>
                          <a:cs typeface="+mn-cs"/>
                        </a:rPr>
                        <a:t>MessageBox</a:t>
                      </a:r>
                      <a:r>
                        <a:rPr lang="zh-CN" altLang="en-US" sz="1600" b="1" kern="1200" dirty="0">
                          <a:solidFill>
                            <a:srgbClr val="FFFF00"/>
                          </a:solidFill>
                          <a:effectLst/>
                          <a:latin typeface="+mn-lt"/>
                          <a:ea typeface="+mn-ea"/>
                          <a:cs typeface="+mn-cs"/>
                        </a:rPr>
                        <a:t>后，跳出循环</a:t>
                      </a:r>
                      <a:endParaRPr lang="en-US" altLang="zh-CN" sz="1600" b="1" kern="1200" dirty="0">
                        <a:solidFill>
                          <a:srgbClr val="FFFF00"/>
                        </a:solidFill>
                        <a:effectLst/>
                        <a:latin typeface="+mn-lt"/>
                        <a:ea typeface="+mn-ea"/>
                        <a:cs typeface="+mn-cs"/>
                      </a:endParaRPr>
                    </a:p>
                    <a:p>
                      <a:r>
                        <a:rPr lang="en-US" altLang="zh-CN" sz="1600" b="1" kern="1200" dirty="0">
                          <a:solidFill>
                            <a:srgbClr val="FFFF00"/>
                          </a:solidFill>
                          <a:effectLst/>
                          <a:latin typeface="+mn-lt"/>
                          <a:ea typeface="+mn-ea"/>
                          <a:cs typeface="+mn-cs"/>
                        </a:rPr>
                        <a:t>        </a:t>
                      </a:r>
                      <a:r>
                        <a:rPr lang="en-US" altLang="zh-CN" sz="1600" b="1" kern="1200" dirty="0" err="1">
                          <a:solidFill>
                            <a:srgbClr val="FFFF00"/>
                          </a:solidFill>
                          <a:effectLst/>
                          <a:latin typeface="+mn-lt"/>
                          <a:ea typeface="+mn-ea"/>
                          <a:cs typeface="+mn-cs"/>
                        </a:rPr>
                        <a:t>jne</a:t>
                      </a:r>
                      <a:r>
                        <a:rPr lang="en-US" altLang="zh-CN" sz="1600" b="1" kern="1200" dirty="0">
                          <a:solidFill>
                            <a:srgbClr val="FFFF00"/>
                          </a:solidFill>
                          <a:effectLst/>
                          <a:latin typeface="+mn-lt"/>
                          <a:ea typeface="+mn-ea"/>
                          <a:cs typeface="+mn-cs"/>
                        </a:rPr>
                        <a:t>	</a:t>
                      </a:r>
                      <a:r>
                        <a:rPr lang="en-US" altLang="zh-CN" sz="1600" b="1" kern="1200" dirty="0" err="1">
                          <a:solidFill>
                            <a:srgbClr val="FFFF00"/>
                          </a:solidFill>
                          <a:effectLst/>
                          <a:latin typeface="+mn-lt"/>
                          <a:ea typeface="+mn-ea"/>
                          <a:cs typeface="+mn-cs"/>
                        </a:rPr>
                        <a:t>find_lib_functions</a:t>
                      </a:r>
                      <a:endParaRPr lang="zh-CN" altLang="zh-CN" sz="1600" b="1" kern="1200" dirty="0">
                        <a:solidFill>
                          <a:srgbClr val="FFFF00"/>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3" name="圆角矩形 2"/>
          <p:cNvSpPr/>
          <p:nvPr/>
        </p:nvSpPr>
        <p:spPr>
          <a:xfrm>
            <a:off x="2612951" y="231949"/>
            <a:ext cx="3744416" cy="50405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依次取入栈的函数哈希</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r>
              <a:rPr lang="zh-CN" altLang="en-US" sz="1600" dirty="0">
                <a:solidFill>
                  <a:schemeClr val="tx1"/>
                </a:solidFill>
                <a:latin typeface="微软雅黑" panose="020B0503020204020204" pitchFamily="34" charset="-122"/>
                <a:ea typeface="微软雅黑" panose="020B0503020204020204" pitchFamily="34" charset="-122"/>
              </a:rPr>
              <a:t>最后一个是</a:t>
            </a:r>
            <a:r>
              <a:rPr lang="en-US" altLang="zh-CN" sz="1600" dirty="0" err="1">
                <a:solidFill>
                  <a:schemeClr val="tx1"/>
                </a:solidFill>
                <a:latin typeface="微软雅黑" panose="020B0503020204020204" pitchFamily="34" charset="-122"/>
                <a:ea typeface="微软雅黑" panose="020B0503020204020204" pitchFamily="34" charset="-122"/>
              </a:rPr>
              <a:t>MessageBoxA</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4" name="流程图: 决策 3"/>
          <p:cNvSpPr/>
          <p:nvPr/>
        </p:nvSpPr>
        <p:spPr>
          <a:xfrm>
            <a:off x="3405039" y="880021"/>
            <a:ext cx="2592288" cy="720080"/>
          </a:xfrm>
          <a:prstGeom prst="flowChartDecision">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solidFill>
                  <a:schemeClr val="tx1"/>
                </a:solidFill>
                <a:latin typeface="Ebrima" panose="02000000000000000000" pitchFamily="2" charset="0"/>
                <a:ea typeface="Ebrima" panose="02000000000000000000" pitchFamily="2" charset="0"/>
                <a:cs typeface="Ebrima" panose="02000000000000000000" pitchFamily="2" charset="0"/>
              </a:rPr>
              <a:t>MessageBoxA</a:t>
            </a:r>
            <a:r>
              <a:rPr lang="zh-CN" altLang="en-US" sz="1200" b="1" dirty="0">
                <a:solidFill>
                  <a:schemeClr val="tx1"/>
                </a:solidFill>
                <a:latin typeface="Ebrima" panose="02000000000000000000" pitchFamily="2" charset="0"/>
                <a:cs typeface="Ebrima" panose="02000000000000000000" pitchFamily="2" charset="0"/>
              </a:rPr>
              <a:t>？</a:t>
            </a:r>
            <a:endParaRPr lang="en-US" altLang="zh-CN" sz="1200" b="1" dirty="0">
              <a:solidFill>
                <a:schemeClr val="tx1"/>
              </a:solidFill>
              <a:latin typeface="Ebrima" panose="02000000000000000000" pitchFamily="2" charset="0"/>
              <a:cs typeface="Ebrima" panose="02000000000000000000" pitchFamily="2" charset="0"/>
            </a:endParaRPr>
          </a:p>
          <a:p>
            <a:pPr algn="ctr"/>
            <a:r>
              <a:rPr lang="zh-CN" altLang="en-US" sz="1200" b="1" dirty="0">
                <a:solidFill>
                  <a:schemeClr val="tx1"/>
                </a:solidFill>
                <a:latin typeface="Ebrima" panose="02000000000000000000" pitchFamily="2" charset="0"/>
                <a:cs typeface="Ebrima" panose="02000000000000000000" pitchFamily="2" charset="0"/>
              </a:rPr>
              <a:t>（最后一个）</a:t>
            </a:r>
          </a:p>
        </p:txBody>
      </p:sp>
      <p:cxnSp>
        <p:nvCxnSpPr>
          <p:cNvPr id="7" name="直接箭头连接符 6"/>
          <p:cNvCxnSpPr/>
          <p:nvPr/>
        </p:nvCxnSpPr>
        <p:spPr>
          <a:xfrm>
            <a:off x="4701183" y="1600101"/>
            <a:ext cx="0" cy="165618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189015" y="2120416"/>
            <a:ext cx="3328925" cy="307777"/>
          </a:xfrm>
          <a:prstGeom prst="rect">
            <a:avLst/>
          </a:prstGeom>
          <a:noFill/>
        </p:spPr>
        <p:txBody>
          <a:bodyPr wrap="none" rtlCol="0">
            <a:spAutoFit/>
          </a:bodyPr>
          <a:lstStyle/>
          <a:p>
            <a:r>
              <a:rPr lang="en-US" altLang="zh-CN" sz="1400" b="1" dirty="0">
                <a:solidFill>
                  <a:srgbClr val="FFFF00"/>
                </a:solidFill>
                <a:latin typeface="微软雅黑" panose="020B0503020204020204" pitchFamily="34" charset="-122"/>
                <a:ea typeface="微软雅黑" panose="020B0503020204020204" pitchFamily="34" charset="-122"/>
              </a:rPr>
              <a:t>6. </a:t>
            </a:r>
            <a:r>
              <a:rPr lang="zh-CN" altLang="en-US" sz="1400" b="1" dirty="0">
                <a:solidFill>
                  <a:srgbClr val="FFFF00"/>
                </a:solidFill>
                <a:latin typeface="微软雅黑" panose="020B0503020204020204" pitchFamily="34" charset="-122"/>
                <a:ea typeface="微软雅黑" panose="020B0503020204020204" pitchFamily="34" charset="-122"/>
              </a:rPr>
              <a:t>是</a:t>
            </a:r>
            <a:r>
              <a:rPr lang="en-US" altLang="zh-CN" sz="1400" b="1" dirty="0">
                <a:solidFill>
                  <a:srgbClr val="FFFF00"/>
                </a:solidFill>
                <a:latin typeface="微软雅黑" panose="020B0503020204020204" pitchFamily="34" charset="-122"/>
                <a:ea typeface="微软雅黑" panose="020B0503020204020204" pitchFamily="34" charset="-122"/>
              </a:rPr>
              <a:t>,</a:t>
            </a:r>
            <a:r>
              <a:rPr lang="zh-CN" altLang="en-US" sz="1400" b="1" dirty="0">
                <a:solidFill>
                  <a:srgbClr val="FFFF00"/>
                </a:solidFill>
                <a:latin typeface="微软雅黑" panose="020B0503020204020204" pitchFamily="34" charset="-122"/>
                <a:ea typeface="微软雅黑" panose="020B0503020204020204" pitchFamily="34" charset="-122"/>
              </a:rPr>
              <a:t>将执行</a:t>
            </a:r>
            <a:r>
              <a:rPr lang="en-US" altLang="zh-CN" sz="1400" b="1" dirty="0">
                <a:solidFill>
                  <a:srgbClr val="FFFF00"/>
                </a:solidFill>
                <a:latin typeface="微软雅黑" panose="020B0503020204020204" pitchFamily="34" charset="-122"/>
                <a:ea typeface="微软雅黑" panose="020B0503020204020204" pitchFamily="34" charset="-122"/>
              </a:rPr>
              <a:t>Loadlibrary(user32.dll</a:t>
            </a:r>
            <a:r>
              <a:rPr lang="zh-CN" altLang="en-US" sz="1400" b="1" dirty="0">
                <a:solidFill>
                  <a:srgbClr val="FFFF00"/>
                </a:solidFill>
                <a:latin typeface="微软雅黑" panose="020B0503020204020204" pitchFamily="34" charset="-122"/>
                <a:ea typeface="微软雅黑" panose="020B0503020204020204" pitchFamily="34" charset="-122"/>
              </a:rPr>
              <a:t>）</a:t>
            </a:r>
          </a:p>
        </p:txBody>
      </p:sp>
      <p:cxnSp>
        <p:nvCxnSpPr>
          <p:cNvPr id="11" name="直接连接符 10"/>
          <p:cNvCxnSpPr/>
          <p:nvPr/>
        </p:nvCxnSpPr>
        <p:spPr>
          <a:xfrm flipH="1">
            <a:off x="596727" y="1456085"/>
            <a:ext cx="28803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96727" y="1456085"/>
            <a:ext cx="0" cy="18002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96727" y="2680221"/>
            <a:ext cx="705642" cy="307777"/>
          </a:xfrm>
          <a:prstGeom prst="rect">
            <a:avLst/>
          </a:prstGeom>
          <a:noFill/>
        </p:spPr>
        <p:txBody>
          <a:bodyPr wrap="none" rtlCol="0">
            <a:spAutoFit/>
          </a:bodyPr>
          <a:lstStyle/>
          <a:p>
            <a:r>
              <a:rPr lang="en-US" altLang="zh-CN" sz="1400" b="1" dirty="0">
                <a:solidFill>
                  <a:srgbClr val="FFFF00"/>
                </a:solidFill>
                <a:latin typeface="微软雅黑" panose="020B0503020204020204" pitchFamily="34" charset="-122"/>
                <a:ea typeface="微软雅黑" panose="020B0503020204020204" pitchFamily="34" charset="-122"/>
              </a:rPr>
              <a:t>3.</a:t>
            </a:r>
            <a:r>
              <a:rPr lang="zh-CN" altLang="en-US" sz="1400" b="1" dirty="0">
                <a:solidFill>
                  <a:srgbClr val="FFFF00"/>
                </a:solidFill>
                <a:latin typeface="微软雅黑" panose="020B0503020204020204" pitchFamily="34" charset="-122"/>
                <a:ea typeface="微软雅黑" panose="020B0503020204020204" pitchFamily="34" charset="-122"/>
              </a:rPr>
              <a:t>不是</a:t>
            </a:r>
          </a:p>
        </p:txBody>
      </p:sp>
      <p:sp>
        <p:nvSpPr>
          <p:cNvPr id="19" name="圆角矩形 18"/>
          <p:cNvSpPr/>
          <p:nvPr/>
        </p:nvSpPr>
        <p:spPr>
          <a:xfrm>
            <a:off x="9597727" y="3112269"/>
            <a:ext cx="2808312" cy="50405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rPr>
              <a:t>4. </a:t>
            </a:r>
            <a:r>
              <a:rPr lang="zh-CN" altLang="en-US" sz="1600" dirty="0">
                <a:solidFill>
                  <a:schemeClr val="tx1"/>
                </a:solidFill>
                <a:latin typeface="微软雅黑" panose="020B0503020204020204" pitchFamily="34" charset="-122"/>
                <a:ea typeface="微软雅黑" panose="020B0503020204020204" pitchFamily="34" charset="-122"/>
              </a:rPr>
              <a:t>如果不是要找的函数，跳转到前面继续判断</a:t>
            </a:r>
          </a:p>
        </p:txBody>
      </p:sp>
      <p:sp>
        <p:nvSpPr>
          <p:cNvPr id="20" name="圆角矩形 19"/>
          <p:cNvSpPr/>
          <p:nvPr/>
        </p:nvSpPr>
        <p:spPr>
          <a:xfrm>
            <a:off x="9587241" y="5632549"/>
            <a:ext cx="2808312" cy="86409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5. </a:t>
            </a:r>
            <a:r>
              <a:rPr lang="zh-CN" altLang="en-US" sz="1400" dirty="0">
                <a:solidFill>
                  <a:schemeClr val="tx1"/>
                </a:solidFill>
                <a:latin typeface="微软雅黑" panose="020B0503020204020204" pitchFamily="34" charset="-122"/>
                <a:ea typeface="微软雅黑" panose="020B0503020204020204" pitchFamily="34" charset="-122"/>
              </a:rPr>
              <a:t>找到了存到</a:t>
            </a:r>
            <a:r>
              <a:rPr lang="en-US" altLang="zh-CN" sz="1400" dirty="0">
                <a:solidFill>
                  <a:schemeClr val="tx1"/>
                </a:solidFill>
                <a:latin typeface="微软雅黑" panose="020B0503020204020204" pitchFamily="34" charset="-122"/>
                <a:ea typeface="微软雅黑" panose="020B0503020204020204" pitchFamily="34" charset="-122"/>
              </a:rPr>
              <a:t>EDI</a:t>
            </a:r>
            <a:r>
              <a:rPr lang="zh-CN" altLang="en-US" sz="1400" dirty="0">
                <a:solidFill>
                  <a:schemeClr val="tx1"/>
                </a:solidFill>
                <a:latin typeface="微软雅黑" panose="020B0503020204020204" pitchFamily="34" charset="-122"/>
                <a:ea typeface="微软雅黑" panose="020B0503020204020204" pitchFamily="34" charset="-122"/>
              </a:rPr>
              <a:t>寄存器位置，如果不是最后一个，跳转到前面</a:t>
            </a:r>
            <a:r>
              <a:rPr lang="en-US" altLang="zh-CN" sz="1400" dirty="0" err="1">
                <a:solidFill>
                  <a:schemeClr val="tx1"/>
                </a:solidFill>
                <a:latin typeface="微软雅黑" panose="020B0503020204020204" pitchFamily="34" charset="-122"/>
                <a:ea typeface="微软雅黑" panose="020B0503020204020204" pitchFamily="34" charset="-122"/>
              </a:rPr>
              <a:t>find_lib_functions</a:t>
            </a:r>
            <a:r>
              <a:rPr lang="zh-CN" altLang="en-US" sz="1400" dirty="0">
                <a:solidFill>
                  <a:schemeClr val="tx1"/>
                </a:solidFill>
                <a:latin typeface="微软雅黑" panose="020B0503020204020204" pitchFamily="34" charset="-122"/>
                <a:ea typeface="微软雅黑" panose="020B0503020204020204" pitchFamily="34" charset="-122"/>
              </a:rPr>
              <a:t>位置继续</a:t>
            </a:r>
          </a:p>
        </p:txBody>
      </p:sp>
    </p:spTree>
    <p:extLst>
      <p:ext uri="{BB962C8B-B14F-4D97-AF65-F5344CB8AC3E}">
        <p14:creationId xmlns:p14="http://schemas.microsoft.com/office/powerpoint/2010/main" val="6354615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p:bldP spid="16" grpId="0"/>
      <p:bldP spid="19" grpId="0" animBg="1"/>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96727" y="375965"/>
          <a:ext cx="6120680" cy="6454775"/>
        </p:xfrm>
        <a:graphic>
          <a:graphicData uri="http://schemas.openxmlformats.org/drawingml/2006/table">
            <a:tbl>
              <a:tblPr firstRow="1" bandRow="1">
                <a:tableStyleId>{073A0DAA-6AF3-43AB-8588-CEC1D06C72B9}</a:tableStyleId>
              </a:tblPr>
              <a:tblGrid>
                <a:gridCol w="6120680">
                  <a:extLst>
                    <a:ext uri="{9D8B030D-6E8A-4147-A177-3AD203B41FA5}">
                      <a16:colId xmlns:a16="http://schemas.microsoft.com/office/drawing/2014/main" val="20000"/>
                    </a:ext>
                  </a:extLst>
                </a:gridCol>
              </a:tblGrid>
              <a:tr h="5075277">
                <a:tc>
                  <a:txBody>
                    <a:bodyPr/>
                    <a:lstStyle/>
                    <a:p>
                      <a:r>
                        <a:rPr lang="en-US" altLang="zh-CN" sz="1898" b="1" kern="1200" dirty="0">
                          <a:solidFill>
                            <a:schemeClr val="lt1"/>
                          </a:solidFill>
                          <a:effectLst/>
                          <a:latin typeface="+mn-lt"/>
                          <a:ea typeface="+mn-ea"/>
                          <a:cs typeface="+mn-cs"/>
                        </a:rPr>
                        <a:t> //======</a:t>
                      </a:r>
                      <a:r>
                        <a:rPr lang="zh-CN" altLang="zh-CN" sz="1898" b="1" kern="1200" dirty="0">
                          <a:solidFill>
                            <a:schemeClr val="lt1"/>
                          </a:solidFill>
                          <a:effectLst/>
                          <a:latin typeface="+mn-lt"/>
                          <a:ea typeface="+mn-ea"/>
                          <a:cs typeface="+mn-cs"/>
                        </a:rPr>
                        <a:t>让他做些自己想做的事</a:t>
                      </a:r>
                    </a:p>
                    <a:p>
                      <a:r>
                        <a:rPr lang="en-US" altLang="zh-CN" sz="1898" b="1" kern="1200" dirty="0" err="1">
                          <a:solidFill>
                            <a:schemeClr val="lt1"/>
                          </a:solidFill>
                          <a:effectLst/>
                          <a:latin typeface="+mn-lt"/>
                          <a:ea typeface="+mn-ea"/>
                          <a:cs typeface="+mn-cs"/>
                        </a:rPr>
                        <a:t>function_call</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xor</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ebx,ebx</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a:t>
                      </a:r>
                      <a:r>
                        <a:rPr lang="en-US" altLang="zh-CN" sz="1898" b="1" kern="1200" dirty="0" err="1">
                          <a:solidFill>
                            <a:schemeClr val="lt1"/>
                          </a:solidFill>
                          <a:effectLst/>
                          <a:latin typeface="+mn-lt"/>
                          <a:ea typeface="+mn-ea"/>
                          <a:cs typeface="+mn-cs"/>
                        </a:rPr>
                        <a:t>ebx</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0x74736577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0x74736577     //push "</a:t>
                      </a:r>
                      <a:r>
                        <a:rPr lang="en-US" altLang="zh-CN" sz="1898" b="1" kern="1200" dirty="0" err="1">
                          <a:solidFill>
                            <a:schemeClr val="lt1"/>
                          </a:solidFill>
                          <a:effectLst/>
                          <a:latin typeface="+mn-lt"/>
                          <a:ea typeface="+mn-ea"/>
                          <a:cs typeface="+mn-cs"/>
                        </a:rPr>
                        <a:t>westwest</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mov</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eax,esp</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a:t>
                      </a:r>
                      <a:r>
                        <a:rPr lang="en-US" altLang="zh-CN" sz="1898" b="1" kern="1200" dirty="0" err="1">
                          <a:solidFill>
                            <a:schemeClr val="lt1"/>
                          </a:solidFill>
                          <a:effectLst/>
                          <a:latin typeface="+mn-lt"/>
                          <a:ea typeface="+mn-ea"/>
                          <a:cs typeface="+mn-cs"/>
                        </a:rPr>
                        <a:t>ebx</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a:t>
                      </a:r>
                      <a:r>
                        <a:rPr lang="en-US" altLang="zh-CN" sz="1898" b="1" kern="1200" dirty="0" err="1">
                          <a:solidFill>
                            <a:schemeClr val="lt1"/>
                          </a:solidFill>
                          <a:effectLst/>
                          <a:latin typeface="+mn-lt"/>
                          <a:ea typeface="+mn-ea"/>
                          <a:cs typeface="+mn-cs"/>
                        </a:rPr>
                        <a:t>eax</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a:t>
                      </a:r>
                      <a:r>
                        <a:rPr lang="en-US" altLang="zh-CN" sz="1898" b="1" kern="1200" dirty="0" err="1">
                          <a:solidFill>
                            <a:schemeClr val="lt1"/>
                          </a:solidFill>
                          <a:effectLst/>
                          <a:latin typeface="+mn-lt"/>
                          <a:ea typeface="+mn-ea"/>
                          <a:cs typeface="+mn-cs"/>
                        </a:rPr>
                        <a:t>eax</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a:t>
                      </a:r>
                      <a:r>
                        <a:rPr lang="en-US" altLang="zh-CN" sz="1898" b="1" kern="1200" dirty="0" err="1">
                          <a:solidFill>
                            <a:schemeClr val="lt1"/>
                          </a:solidFill>
                          <a:effectLst/>
                          <a:latin typeface="+mn-lt"/>
                          <a:ea typeface="+mn-ea"/>
                          <a:cs typeface="+mn-cs"/>
                        </a:rPr>
                        <a:t>ebx</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call	[edi-0x04]        //</a:t>
                      </a:r>
                      <a:r>
                        <a:rPr lang="en-US" altLang="zh-CN" sz="1898" b="1" kern="1200" dirty="0" err="1">
                          <a:solidFill>
                            <a:schemeClr val="lt1"/>
                          </a:solidFill>
                          <a:effectLst/>
                          <a:latin typeface="+mn-lt"/>
                          <a:ea typeface="+mn-ea"/>
                          <a:cs typeface="+mn-cs"/>
                        </a:rPr>
                        <a:t>MessageBoxA</a:t>
                      </a:r>
                      <a:r>
                        <a:rPr lang="en-US" altLang="zh-CN" sz="1898" b="1" kern="1200" dirty="0">
                          <a:solidFill>
                            <a:schemeClr val="lt1"/>
                          </a:solidFill>
                          <a:effectLst/>
                          <a:latin typeface="+mn-lt"/>
                          <a:ea typeface="+mn-ea"/>
                          <a:cs typeface="+mn-cs"/>
                        </a:rPr>
                        <a:t>(NULL,"</a:t>
                      </a:r>
                      <a:r>
                        <a:rPr lang="en-US" altLang="zh-CN" sz="1898" b="1" kern="1200" dirty="0" err="1">
                          <a:solidFill>
                            <a:schemeClr val="lt1"/>
                          </a:solidFill>
                          <a:effectLst/>
                          <a:latin typeface="+mn-lt"/>
                          <a:ea typeface="+mn-ea"/>
                          <a:cs typeface="+mn-cs"/>
                        </a:rPr>
                        <a:t>westwest</a:t>
                      </a:r>
                      <a:r>
                        <a:rPr lang="en-US" altLang="zh-CN" sz="1898" b="1" kern="1200" dirty="0">
                          <a:solidFill>
                            <a:schemeClr val="lt1"/>
                          </a:solidFill>
                          <a:effectLst/>
                          <a:latin typeface="+mn-lt"/>
                          <a:ea typeface="+mn-ea"/>
                          <a:cs typeface="+mn-cs"/>
                        </a:rPr>
                        <a:t>","</a:t>
                      </a:r>
                      <a:r>
                        <a:rPr lang="en-US" altLang="zh-CN" sz="1898" b="1" kern="1200" dirty="0" err="1">
                          <a:solidFill>
                            <a:schemeClr val="lt1"/>
                          </a:solidFill>
                          <a:effectLst/>
                          <a:latin typeface="+mn-lt"/>
                          <a:ea typeface="+mn-ea"/>
                          <a:cs typeface="+mn-cs"/>
                        </a:rPr>
                        <a:t>westwest</a:t>
                      </a:r>
                      <a:r>
                        <a:rPr lang="en-US" altLang="zh-CN" sz="1898" b="1" kern="1200" dirty="0">
                          <a:solidFill>
                            <a:schemeClr val="lt1"/>
                          </a:solidFill>
                          <a:effectLst/>
                          <a:latin typeface="+mn-lt"/>
                          <a:ea typeface="+mn-ea"/>
                          <a:cs typeface="+mn-cs"/>
                        </a:rPr>
                        <a:t>",NULL)</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push	</a:t>
                      </a:r>
                      <a:r>
                        <a:rPr lang="en-US" altLang="zh-CN" sz="1898" b="1" kern="1200" dirty="0" err="1">
                          <a:solidFill>
                            <a:schemeClr val="lt1"/>
                          </a:solidFill>
                          <a:effectLst/>
                          <a:latin typeface="+mn-lt"/>
                          <a:ea typeface="+mn-ea"/>
                          <a:cs typeface="+mn-cs"/>
                        </a:rPr>
                        <a:t>ebx</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call	[edi-0x08]        //</a:t>
                      </a:r>
                      <a:r>
                        <a:rPr lang="en-US" altLang="zh-CN" sz="1898" b="1" kern="1200" dirty="0" err="1">
                          <a:solidFill>
                            <a:schemeClr val="lt1"/>
                          </a:solidFill>
                          <a:effectLst/>
                          <a:latin typeface="+mn-lt"/>
                          <a:ea typeface="+mn-ea"/>
                          <a:cs typeface="+mn-cs"/>
                        </a:rPr>
                        <a:t>ExitProcess</a:t>
                      </a:r>
                      <a:r>
                        <a:rPr lang="en-US" altLang="zh-CN" sz="1898" b="1" kern="1200" dirty="0">
                          <a:solidFill>
                            <a:schemeClr val="lt1"/>
                          </a:solidFill>
                          <a:effectLst/>
                          <a:latin typeface="+mn-lt"/>
                          <a:ea typeface="+mn-ea"/>
                          <a:cs typeface="+mn-cs"/>
                        </a:rPr>
                        <a:t>(0);</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nop</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nop</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nop</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nop</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return 0;</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a:t>
                      </a:r>
                      <a:endParaRPr lang="zh-CN" altLang="en-US" sz="1800" dirty="0"/>
                    </a:p>
                  </a:txBody>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A2C57A0D-0707-41A0-98AF-CC5988247A48}"/>
              </a:ext>
            </a:extLst>
          </p:cNvPr>
          <p:cNvSpPr txBox="1"/>
          <p:nvPr/>
        </p:nvSpPr>
        <p:spPr>
          <a:xfrm>
            <a:off x="7149455" y="880021"/>
            <a:ext cx="4968551" cy="516553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这个完整的代码，实现了</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弹窗的功能，而且可以在任意系统里执行。</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前面将找到的函数地址保存到了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所保存的地址区域，是按照前面依次入栈的顺序，即</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ExitProcess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Loadlibrary</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的入口地址。</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整个</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nop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指令作为结束。</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之后，可以用上述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提取方式来得到对应的机器码。</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0706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956767" y="3200826"/>
            <a:ext cx="12097344" cy="830997"/>
          </a:xfrm>
          <a:prstGeom prst="rect">
            <a:avLst/>
          </a:prstGeom>
        </p:spPr>
        <p:txBody>
          <a:bodyPr wrap="square">
            <a:spAutoFit/>
          </a:bodyPr>
          <a:lstStyle/>
          <a:p>
            <a:pPr algn="ct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知识点九：返回导向编程</a:t>
            </a:r>
            <a:endParaRPr lang="zh-CN" altLang="en-US" sz="48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028775" y="447973"/>
            <a:ext cx="11017224" cy="3411206"/>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DEP</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技术可以限制内存堆栈区的代码为不可执行状态，从而防范溢出后代码的执行，已经成为</a:t>
            </a:r>
            <a:r>
              <a:rPr lang="en-US" altLang="zh-CN"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Windows</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的重要保护措施，但是它依然可以被绕过</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支持硬件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会拒绝执行被标记为不可执行的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内存页的代码。</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当我们尝试在启用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的内存执行代码，程序将会返回访问冲突</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STATUS_ACCESS_VIOLATION (0xc0000005)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并终止程序，对于攻击者来说这显然不是好事。</a:t>
            </a:r>
          </a:p>
        </p:txBody>
      </p:sp>
      <p:sp>
        <p:nvSpPr>
          <p:cNvPr id="6" name="矩形: 圆角 5">
            <a:extLst>
              <a:ext uri="{FF2B5EF4-FFF2-40B4-BE49-F238E27FC236}">
                <a16:creationId xmlns:a16="http://schemas.microsoft.com/office/drawing/2014/main" id="{3327B8B4-562F-40C8-B7BF-BECC1D76AF33}"/>
              </a:ext>
            </a:extLst>
          </p:cNvPr>
          <p:cNvSpPr/>
          <p:nvPr/>
        </p:nvSpPr>
        <p:spPr>
          <a:xfrm>
            <a:off x="1028775" y="4120382"/>
            <a:ext cx="11017224" cy="237626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然而，考虑应用可用性，程序有时候需要在不可执行区域执行代码，这意味着调用某个</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Windows API</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可以把某段不可执行区域设置为可执行。</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保护下，怎么去编写</a:t>
            </a:r>
            <a:r>
              <a:rPr lang="en-US" altLang="zh-CN" sz="24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来完成函数调用呢</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421272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277570" cy="508862"/>
            <a:chOff x="1420106" y="1402730"/>
            <a:chExt cx="227757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91509" y="805426"/>
              <a:ext cx="508859" cy="170347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59839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基本思想</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24" name="íṡľíḍè-Rectangle 17">
            <a:extLst>
              <a:ext uri="{FF2B5EF4-FFF2-40B4-BE49-F238E27FC236}">
                <a16:creationId xmlns:a16="http://schemas.microsoft.com/office/drawing/2014/main" id="{38D2834D-DFE0-4536-B3AA-3FE23D0E43BF}"/>
              </a:ext>
            </a:extLst>
          </p:cNvPr>
          <p:cNvSpPr/>
          <p:nvPr/>
        </p:nvSpPr>
        <p:spPr>
          <a:xfrm>
            <a:off x="1172791" y="2112229"/>
            <a:ext cx="10765196" cy="178001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的全称为</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Return-oriented programming</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（返回导向编程）；</a:t>
            </a:r>
            <a:endPar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是一种新型的</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基于代码复用技术</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的攻击</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，它从已有的库或可执行文件中提取指令片段，构建恶意代码</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5" name="íṡľíḍè-Rectangle 17">
            <a:extLst>
              <a:ext uri="{FF2B5EF4-FFF2-40B4-BE49-F238E27FC236}">
                <a16:creationId xmlns:a16="http://schemas.microsoft.com/office/drawing/2014/main" id="{53CA3583-8410-457D-9DD6-28DF1BF36087}"/>
              </a:ext>
            </a:extLst>
          </p:cNvPr>
          <p:cNvSpPr/>
          <p:nvPr/>
        </p:nvSpPr>
        <p:spPr>
          <a:xfrm>
            <a:off x="1172791" y="1528093"/>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ROP</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íṡľíḍè-Rectangle 17">
            <a:extLst>
              <a:ext uri="{FF2B5EF4-FFF2-40B4-BE49-F238E27FC236}">
                <a16:creationId xmlns:a16="http://schemas.microsoft.com/office/drawing/2014/main" id="{2CCBA5E7-BABE-43E1-BDDC-89D109A6EAC0}"/>
              </a:ext>
            </a:extLst>
          </p:cNvPr>
          <p:cNvSpPr/>
          <p:nvPr/>
        </p:nvSpPr>
        <p:spPr>
          <a:xfrm>
            <a:off x="1172791" y="4628475"/>
            <a:ext cx="10765196" cy="1728956"/>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借助已存在的</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代码块</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也叫配件，</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Gadget)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，这些</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配件来自程序已经加载的模块；</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在已加载的模块中找到一些</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结尾的配件</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，把这些配件的地址布置在堆栈上</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当控制</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并返回时候</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程序就会跳去执行这些小配件；</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这些小</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配件是在别的模块代码段</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不受</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的影响。</a:t>
            </a:r>
          </a:p>
        </p:txBody>
      </p:sp>
      <p:sp>
        <p:nvSpPr>
          <p:cNvPr id="27" name="íṡľíḍè-Rectangle 17">
            <a:extLst>
              <a:ext uri="{FF2B5EF4-FFF2-40B4-BE49-F238E27FC236}">
                <a16:creationId xmlns:a16="http://schemas.microsoft.com/office/drawing/2014/main" id="{4FB27C89-CF21-4B5D-8AA6-2720CBF4A13D}"/>
              </a:ext>
            </a:extLst>
          </p:cNvPr>
          <p:cNvSpPr/>
          <p:nvPr/>
        </p:nvSpPr>
        <p:spPr>
          <a:xfrm>
            <a:off x="1172791" y="4044338"/>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的基本思想</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0872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6000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0-#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decel="6000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ṡľíḍè-Rectangle 17">
            <a:extLst>
              <a:ext uri="{FF2B5EF4-FFF2-40B4-BE49-F238E27FC236}">
                <a16:creationId xmlns:a16="http://schemas.microsoft.com/office/drawing/2014/main" id="{9162461B-6357-466D-A68D-B1F7664C781B}"/>
              </a:ext>
            </a:extLst>
          </p:cNvPr>
          <p:cNvSpPr/>
          <p:nvPr/>
        </p:nvSpPr>
        <p:spPr>
          <a:xfrm>
            <a:off x="1604839" y="1240061"/>
            <a:ext cx="504056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技术，可以总结为如下三点：</a:t>
            </a:r>
          </a:p>
        </p:txBody>
      </p:sp>
      <p:grpSp>
        <p:nvGrpSpPr>
          <p:cNvPr id="7" name="组合 6">
            <a:extLst>
              <a:ext uri="{FF2B5EF4-FFF2-40B4-BE49-F238E27FC236}">
                <a16:creationId xmlns:a16="http://schemas.microsoft.com/office/drawing/2014/main" id="{42391475-37B9-41A6-AB94-37C5C3E1D67C}"/>
              </a:ext>
            </a:extLst>
          </p:cNvPr>
          <p:cNvGrpSpPr/>
          <p:nvPr/>
        </p:nvGrpSpPr>
        <p:grpSpPr>
          <a:xfrm>
            <a:off x="1715403" y="2533828"/>
            <a:ext cx="8928992" cy="770394"/>
            <a:chOff x="5100541" y="2686890"/>
            <a:chExt cx="8928992" cy="770394"/>
          </a:xfrm>
        </p:grpSpPr>
        <p:sp>
          <p:nvSpPr>
            <p:cNvPr id="8" name="六边形 7">
              <a:extLst>
                <a:ext uri="{FF2B5EF4-FFF2-40B4-BE49-F238E27FC236}">
                  <a16:creationId xmlns:a16="http://schemas.microsoft.com/office/drawing/2014/main" id="{018F7659-E12F-48F1-B392-40C7B28AF2F0}"/>
                </a:ext>
              </a:extLst>
            </p:cNvPr>
            <p:cNvSpPr/>
            <p:nvPr/>
          </p:nvSpPr>
          <p:spPr>
            <a:xfrm>
              <a:off x="5100541" y="2686890"/>
              <a:ext cx="893382" cy="770394"/>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7">
              <a:extLst>
                <a:ext uri="{FF2B5EF4-FFF2-40B4-BE49-F238E27FC236}">
                  <a16:creationId xmlns:a16="http://schemas.microsoft.com/office/drawing/2014/main" id="{B159E0A0-2172-40A4-B6F6-EB772A5F695C}"/>
                </a:ext>
              </a:extLst>
            </p:cNvPr>
            <p:cNvSpPr txBox="1">
              <a:spLocks noChangeArrowheads="1"/>
            </p:cNvSpPr>
            <p:nvPr/>
          </p:nvSpPr>
          <p:spPr bwMode="auto">
            <a:xfrm>
              <a:off x="6984268" y="2841256"/>
              <a:ext cx="70452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ROP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通过</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ROP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链（</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retn</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）实现有序汇编指令的执行。</a:t>
              </a:r>
            </a:p>
          </p:txBody>
        </p:sp>
        <p:cxnSp>
          <p:nvCxnSpPr>
            <p:cNvPr id="10" name="直接连接符 9">
              <a:extLst>
                <a:ext uri="{FF2B5EF4-FFF2-40B4-BE49-F238E27FC236}">
                  <a16:creationId xmlns:a16="http://schemas.microsoft.com/office/drawing/2014/main" id="{6CBDBE26-7445-4B3D-85E9-757F16242F8B}"/>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2D897BA9-47C6-44E3-AD31-AD32F1AA37F9}"/>
              </a:ext>
            </a:extLst>
          </p:cNvPr>
          <p:cNvGrpSpPr/>
          <p:nvPr/>
        </p:nvGrpSpPr>
        <p:grpSpPr>
          <a:xfrm>
            <a:off x="1706014" y="3860709"/>
            <a:ext cx="9793088" cy="830997"/>
            <a:chOff x="5100541" y="2656590"/>
            <a:chExt cx="9793088" cy="830997"/>
          </a:xfrm>
        </p:grpSpPr>
        <p:sp>
          <p:nvSpPr>
            <p:cNvPr id="12" name="六边形 11">
              <a:extLst>
                <a:ext uri="{FF2B5EF4-FFF2-40B4-BE49-F238E27FC236}">
                  <a16:creationId xmlns:a16="http://schemas.microsoft.com/office/drawing/2014/main" id="{1754F110-C4B1-4D08-A82C-1CC234CA6874}"/>
                </a:ext>
              </a:extLst>
            </p:cNvPr>
            <p:cNvSpPr/>
            <p:nvPr/>
          </p:nvSpPr>
          <p:spPr>
            <a:xfrm>
              <a:off x="5100541" y="2686890"/>
              <a:ext cx="893382" cy="770394"/>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7">
              <a:extLst>
                <a:ext uri="{FF2B5EF4-FFF2-40B4-BE49-F238E27FC236}">
                  <a16:creationId xmlns:a16="http://schemas.microsoft.com/office/drawing/2014/main" id="{D38F4950-6814-46D5-A622-2AC8073D8A2C}"/>
                </a:ext>
              </a:extLst>
            </p:cNvPr>
            <p:cNvSpPr txBox="1">
              <a:spLocks noChangeArrowheads="1"/>
            </p:cNvSpPr>
            <p:nvPr/>
          </p:nvSpPr>
          <p:spPr bwMode="auto">
            <a:xfrm>
              <a:off x="6984268" y="2656590"/>
              <a:ext cx="7909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latin typeface="Times New Roman" panose="02020603050405020304" pitchFamily="18" charset="0"/>
                  <a:cs typeface="Times New Roman" panose="02020603050405020304" pitchFamily="18" charset="0"/>
                </a:rPr>
                <a:t>ROP</a:t>
              </a:r>
              <a:r>
                <a:rPr lang="zh-CN" altLang="en-US" sz="2400" dirty="0">
                  <a:latin typeface="Times New Roman" panose="02020603050405020304" pitchFamily="18" charset="0"/>
                  <a:cs typeface="Times New Roman" panose="02020603050405020304" pitchFamily="18" charset="0"/>
                </a:rPr>
                <a:t>链由一个个</a:t>
              </a:r>
              <a:r>
                <a:rPr lang="en-US" altLang="zh-CN" sz="2400" dirty="0">
                  <a:latin typeface="Times New Roman" panose="02020603050405020304" pitchFamily="18" charset="0"/>
                  <a:cs typeface="Times New Roman" panose="02020603050405020304" pitchFamily="18" charset="0"/>
                </a:rPr>
                <a:t>ROP</a:t>
              </a:r>
              <a:r>
                <a:rPr lang="zh-CN" altLang="en-US" sz="2400" dirty="0">
                  <a:latin typeface="Times New Roman" panose="02020603050405020304" pitchFamily="18" charset="0"/>
                  <a:cs typeface="Times New Roman" panose="02020603050405020304" pitchFamily="18" charset="0"/>
                </a:rPr>
                <a:t>小配件（</a:t>
              </a:r>
              <a:r>
                <a:rPr lang="en-US" altLang="zh-CN" sz="2400" dirty="0">
                  <a:latin typeface="Times New Roman" panose="02020603050405020304" pitchFamily="18" charset="0"/>
                  <a:cs typeface="Times New Roman" panose="02020603050405020304" pitchFamily="18" charset="0"/>
                </a:rPr>
                <a:t>Gadget</a:t>
              </a:r>
              <a:r>
                <a:rPr lang="zh-CN" altLang="en-US" sz="2400" dirty="0">
                  <a:latin typeface="Times New Roman" panose="02020603050405020304" pitchFamily="18" charset="0"/>
                  <a:cs typeface="Times New Roman" panose="02020603050405020304" pitchFamily="18" charset="0"/>
                </a:rPr>
                <a:t>，相当于一个小节点）组成。</a:t>
              </a:r>
            </a:p>
          </p:txBody>
        </p:sp>
        <p:cxnSp>
          <p:nvCxnSpPr>
            <p:cNvPr id="14" name="直接连接符 13">
              <a:extLst>
                <a:ext uri="{FF2B5EF4-FFF2-40B4-BE49-F238E27FC236}">
                  <a16:creationId xmlns:a16="http://schemas.microsoft.com/office/drawing/2014/main" id="{62F1DC79-B44B-44C6-B6AA-AADE9F74746F}"/>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0E42850B-0A1F-4E2B-8B10-04E3E4D4EE7C}"/>
              </a:ext>
            </a:extLst>
          </p:cNvPr>
          <p:cNvGrpSpPr/>
          <p:nvPr/>
        </p:nvGrpSpPr>
        <p:grpSpPr>
          <a:xfrm>
            <a:off x="1715403" y="5189282"/>
            <a:ext cx="8928992" cy="770394"/>
            <a:chOff x="5100541" y="2686890"/>
            <a:chExt cx="8928992" cy="770394"/>
          </a:xfrm>
        </p:grpSpPr>
        <p:sp>
          <p:nvSpPr>
            <p:cNvPr id="16" name="六边形 15">
              <a:extLst>
                <a:ext uri="{FF2B5EF4-FFF2-40B4-BE49-F238E27FC236}">
                  <a16:creationId xmlns:a16="http://schemas.microsoft.com/office/drawing/2014/main" id="{46EAC8EF-514C-4561-828E-654032585C68}"/>
                </a:ext>
              </a:extLst>
            </p:cNvPr>
            <p:cNvSpPr/>
            <p:nvPr/>
          </p:nvSpPr>
          <p:spPr>
            <a:xfrm>
              <a:off x="5100541" y="2686890"/>
              <a:ext cx="893382" cy="770394"/>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7">
              <a:extLst>
                <a:ext uri="{FF2B5EF4-FFF2-40B4-BE49-F238E27FC236}">
                  <a16:creationId xmlns:a16="http://schemas.microsoft.com/office/drawing/2014/main" id="{7DE80AB4-C5CD-4019-AD7C-57E8403E1E03}"/>
                </a:ext>
              </a:extLst>
            </p:cNvPr>
            <p:cNvSpPr txBox="1">
              <a:spLocks noChangeArrowheads="1"/>
            </p:cNvSpPr>
            <p:nvPr/>
          </p:nvSpPr>
          <p:spPr bwMode="auto">
            <a:xfrm>
              <a:off x="6984268" y="2841256"/>
              <a:ext cx="70452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latin typeface="Times New Roman" panose="02020603050405020304" pitchFamily="18" charset="0"/>
                  <a:cs typeface="Times New Roman" panose="02020603050405020304" pitchFamily="18" charset="0"/>
                </a:rPr>
                <a:t>ROP</a:t>
              </a:r>
              <a:r>
                <a:rPr lang="zh-CN" altLang="en-US" sz="2400" dirty="0">
                  <a:latin typeface="Times New Roman" panose="02020603050405020304" pitchFamily="18" charset="0"/>
                  <a:cs typeface="Times New Roman" panose="02020603050405020304" pitchFamily="18" charset="0"/>
                </a:rPr>
                <a:t>小配件由“目的执行指令</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retn</a:t>
              </a:r>
              <a:r>
                <a:rPr lang="zh-CN" altLang="en-US" sz="2400" dirty="0">
                  <a:latin typeface="Times New Roman" panose="02020603050405020304" pitchFamily="18" charset="0"/>
                  <a:cs typeface="Times New Roman" panose="02020603050405020304" pitchFamily="18" charset="0"/>
                </a:rPr>
                <a:t>指令组成”。</a:t>
              </a:r>
              <a:endParaRPr lang="zh-CN" altLang="en-US" sz="1400" dirty="0">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584DA347-8800-42EA-8052-A384EAF416A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366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277570" cy="508862"/>
            <a:chOff x="1420106" y="1402730"/>
            <a:chExt cx="227757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91509" y="805426"/>
              <a:ext cx="508859" cy="170347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347363" y="1402731"/>
              <a:ext cx="95032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示例 </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p>
          </p:txBody>
        </p:sp>
      </p:grpSp>
      <p:sp>
        <p:nvSpPr>
          <p:cNvPr id="11" name="íṡľíḍè-Rectangle 17">
            <a:extLst>
              <a:ext uri="{FF2B5EF4-FFF2-40B4-BE49-F238E27FC236}">
                <a16:creationId xmlns:a16="http://schemas.microsoft.com/office/drawing/2014/main" id="{76F592BF-1A7A-4CFD-B92A-B14A7C932969}"/>
              </a:ext>
            </a:extLst>
          </p:cNvPr>
          <p:cNvSpPr/>
          <p:nvPr/>
        </p:nvSpPr>
        <p:spPr>
          <a:xfrm>
            <a:off x="668735" y="1521891"/>
            <a:ext cx="4644516" cy="223224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示例</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5-11</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指针只执行</a:t>
            </a:r>
            <a:r>
              <a:rPr lang="en-US" altLang="zh-CN" sz="20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）：初始状态：即将执行</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命令，此时</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指向返回地址，而且返回地址以及后面</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个地址里都通过溢出覆写了多个</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指令的地址。</a:t>
            </a:r>
          </a:p>
        </p:txBody>
      </p:sp>
      <p:graphicFrame>
        <p:nvGraphicFramePr>
          <p:cNvPr id="12" name="表格 11">
            <a:extLst>
              <a:ext uri="{FF2B5EF4-FFF2-40B4-BE49-F238E27FC236}">
                <a16:creationId xmlns:a16="http://schemas.microsoft.com/office/drawing/2014/main" id="{E67A744E-357F-4A6B-83D3-7227D6EE585A}"/>
              </a:ext>
            </a:extLst>
          </p:cNvPr>
          <p:cNvGraphicFramePr>
            <a:graphicFrameLocks noGrp="1"/>
          </p:cNvGraphicFramePr>
          <p:nvPr>
            <p:extLst>
              <p:ext uri="{D42A27DB-BD31-4B8C-83A1-F6EECF244321}">
                <p14:modId xmlns:p14="http://schemas.microsoft.com/office/powerpoint/2010/main" val="3852873206"/>
              </p:ext>
            </p:extLst>
          </p:nvPr>
        </p:nvGraphicFramePr>
        <p:xfrm>
          <a:off x="578725" y="4192389"/>
          <a:ext cx="4536504" cy="2291855"/>
        </p:xfrm>
        <a:graphic>
          <a:graphicData uri="http://schemas.openxmlformats.org/drawingml/2006/table">
            <a:tbl>
              <a:tblPr firstRow="1" firstCol="1" bandRow="1">
                <a:tableStyleId>{073A0DAA-6AF3-43AB-8588-CEC1D06C72B9}</a:tableStyleId>
              </a:tblPr>
              <a:tblGrid>
                <a:gridCol w="4536504">
                  <a:extLst>
                    <a:ext uri="{9D8B030D-6E8A-4147-A177-3AD203B41FA5}">
                      <a16:colId xmlns:a16="http://schemas.microsoft.com/office/drawing/2014/main" val="20000"/>
                    </a:ext>
                  </a:extLst>
                </a:gridCol>
              </a:tblGrid>
              <a:tr h="2291855">
                <a:tc>
                  <a:txBody>
                    <a:bodyPr/>
                    <a:lstStyle/>
                    <a:p>
                      <a:pPr algn="just">
                        <a:lnSpc>
                          <a:spcPct val="125000"/>
                        </a:lnSpc>
                        <a:spcAft>
                          <a:spcPts val="0"/>
                        </a:spcAft>
                      </a:pPr>
                      <a:r>
                        <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初始状态，</a:t>
                      </a: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EIP</a:t>
                      </a:r>
                      <a:r>
                        <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指针指向命令</a:t>
                      </a:r>
                      <a:r>
                        <a:rPr lang="en-US" sz="2400" kern="100" dirty="0" err="1">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retn</a:t>
                      </a: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ESP -&gt; ???????? =&gt; RETN   </a:t>
                      </a:r>
                      <a:endPar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 =&gt; RETN   </a:t>
                      </a:r>
                      <a:endPar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 =&gt; RETN  </a:t>
                      </a:r>
                      <a:endPar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 =&gt; RETN    </a:t>
                      </a:r>
                      <a:endPar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bl>
          </a:graphicData>
        </a:graphic>
      </p:graphicFrame>
      <p:sp>
        <p:nvSpPr>
          <p:cNvPr id="13" name="矩形: 圆角 12">
            <a:extLst>
              <a:ext uri="{FF2B5EF4-FFF2-40B4-BE49-F238E27FC236}">
                <a16:creationId xmlns:a16="http://schemas.microsoft.com/office/drawing/2014/main" id="{FD88710B-0111-4EDE-8FFA-1CDB46BE03B7}"/>
              </a:ext>
            </a:extLst>
          </p:cNvPr>
          <p:cNvSpPr/>
          <p:nvPr/>
        </p:nvSpPr>
        <p:spPr>
          <a:xfrm>
            <a:off x="524719" y="4048373"/>
            <a:ext cx="4862146" cy="2507879"/>
          </a:xfrm>
          <a:prstGeom prst="roundRect">
            <a:avLst>
              <a:gd name="adj" fmla="val 816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208099" y="757135"/>
            <a:ext cx="9075745" cy="461665"/>
          </a:xfrm>
          <a:prstGeom prst="rect">
            <a:avLst/>
          </a:prstGeom>
        </p:spPr>
        <p:txBody>
          <a:bodyPr wrap="square">
            <a:spAutoFit/>
          </a:bodyPr>
          <a:lstStyle/>
          <a:p>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表示当前返回地址里包含的指令及跳转到该指令处执行</a:t>
            </a:r>
            <a:endParaRPr lang="zh-CN" altLang="en-US" sz="2400" dirty="0">
              <a:solidFill>
                <a:srgbClr val="FF0000"/>
              </a:solidFill>
            </a:endParaRPr>
          </a:p>
        </p:txBody>
      </p:sp>
      <p:sp>
        <p:nvSpPr>
          <p:cNvPr id="4" name="Rectangle 2"/>
          <p:cNvSpPr>
            <a:spLocks noChangeArrowheads="1"/>
          </p:cNvSpPr>
          <p:nvPr/>
        </p:nvSpPr>
        <p:spPr bwMode="auto">
          <a:xfrm>
            <a:off x="5709295" y="1672109"/>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71437811"/>
              </p:ext>
            </p:extLst>
          </p:nvPr>
        </p:nvGraphicFramePr>
        <p:xfrm>
          <a:off x="5493271" y="1513034"/>
          <a:ext cx="6699481" cy="5190778"/>
        </p:xfrm>
        <a:graphic>
          <a:graphicData uri="http://schemas.openxmlformats.org/presentationml/2006/ole">
            <mc:AlternateContent xmlns:mc="http://schemas.openxmlformats.org/markup-compatibility/2006">
              <mc:Choice xmlns:v="urn:schemas-microsoft-com:vml" Requires="v">
                <p:oleObj spid="_x0000_s1048" name="Visio" r:id="rId4" imgW="3023049" imgH="2340532" progId="Visio.Drawing.11">
                  <p:embed/>
                </p:oleObj>
              </mc:Choice>
              <mc:Fallback>
                <p:oleObj name="Visio" r:id="rId4" imgW="3023049" imgH="234053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3271" y="1513034"/>
                        <a:ext cx="6699481" cy="5190778"/>
                      </a:xfrm>
                      <a:prstGeom prst="rect">
                        <a:avLst/>
                      </a:prstGeom>
                      <a:noFill/>
                    </p:spPr>
                  </p:pic>
                </p:oleObj>
              </mc:Fallback>
            </mc:AlternateContent>
          </a:graphicData>
        </a:graphic>
      </p:graphicFrame>
    </p:spTree>
    <p:extLst>
      <p:ext uri="{BB962C8B-B14F-4D97-AF65-F5344CB8AC3E}">
        <p14:creationId xmlns:p14="http://schemas.microsoft.com/office/powerpoint/2010/main" val="142428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íṡľíḍè-Rectangle 17">
            <a:extLst>
              <a:ext uri="{FF2B5EF4-FFF2-40B4-BE49-F238E27FC236}">
                <a16:creationId xmlns:a16="http://schemas.microsoft.com/office/drawing/2014/main" id="{76F592BF-1A7A-4CFD-B92A-B14A7C932969}"/>
              </a:ext>
            </a:extLst>
          </p:cNvPr>
          <p:cNvSpPr/>
          <p:nvPr/>
        </p:nvSpPr>
        <p:spPr>
          <a:xfrm>
            <a:off x="880107" y="416467"/>
            <a:ext cx="11228766" cy="67342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下面来演示“指令</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的配件的用法，实现一定的逻辑。示例</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5-7</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（指针指向一些指令</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12" name="表格 11">
            <a:extLst>
              <a:ext uri="{FF2B5EF4-FFF2-40B4-BE49-F238E27FC236}">
                <a16:creationId xmlns:a16="http://schemas.microsoft.com/office/drawing/2014/main" id="{E67A744E-357F-4A6B-83D3-7227D6EE585A}"/>
              </a:ext>
            </a:extLst>
          </p:cNvPr>
          <p:cNvGraphicFramePr>
            <a:graphicFrameLocks noGrp="1"/>
          </p:cNvGraphicFramePr>
          <p:nvPr/>
        </p:nvGraphicFramePr>
        <p:xfrm>
          <a:off x="2881295" y="1360648"/>
          <a:ext cx="6406010" cy="1833215"/>
        </p:xfrm>
        <a:graphic>
          <a:graphicData uri="http://schemas.openxmlformats.org/drawingml/2006/table">
            <a:tbl>
              <a:tblPr firstRow="1" firstCol="1" bandRow="1">
                <a:tableStyleId>{073A0DAA-6AF3-43AB-8588-CEC1D06C72B9}</a:tableStyleId>
              </a:tblPr>
              <a:tblGrid>
                <a:gridCol w="6406010">
                  <a:extLst>
                    <a:ext uri="{9D8B030D-6E8A-4147-A177-3AD203B41FA5}">
                      <a16:colId xmlns:a16="http://schemas.microsoft.com/office/drawing/2014/main" val="20000"/>
                    </a:ext>
                  </a:extLst>
                </a:gridCol>
              </a:tblGrid>
              <a:tr h="1833215">
                <a:tc>
                  <a:txBody>
                    <a:bodyPr/>
                    <a:lstStyle/>
                    <a:p>
                      <a:pPr algn="just">
                        <a:lnSpc>
                          <a:spcPct val="125000"/>
                        </a:lnSpc>
                        <a:spcAft>
                          <a:spcPts val="0"/>
                        </a:spcAft>
                      </a:pPr>
                      <a:r>
                        <a:rPr lang="en-US" alt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ESP -&gt; ???????? =&gt; POP EAX # RETN</a:t>
                      </a:r>
                    </a:p>
                    <a:p>
                      <a:pPr algn="just">
                        <a:lnSpc>
                          <a:spcPct val="125000"/>
                        </a:lnSpc>
                        <a:spcAft>
                          <a:spcPts val="0"/>
                        </a:spcAft>
                      </a:pPr>
                      <a:r>
                        <a:rPr lang="en-US" alt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100" dirty="0" err="1">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ffffffff</a:t>
                      </a:r>
                      <a:r>
                        <a:rPr lang="en-US" alt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=&gt; we put this value in EAX</a:t>
                      </a:r>
                    </a:p>
                    <a:p>
                      <a:pPr algn="just">
                        <a:lnSpc>
                          <a:spcPct val="125000"/>
                        </a:lnSpc>
                        <a:spcAft>
                          <a:spcPts val="0"/>
                        </a:spcAft>
                      </a:pPr>
                      <a:r>
                        <a:rPr lang="en-US" alt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 =&gt; INC EAX # RETN</a:t>
                      </a:r>
                    </a:p>
                    <a:p>
                      <a:pPr algn="just">
                        <a:lnSpc>
                          <a:spcPct val="125000"/>
                        </a:lnSpc>
                        <a:spcAft>
                          <a:spcPts val="0"/>
                        </a:spcAft>
                      </a:pPr>
                      <a:r>
                        <a:rPr lang="en-US" alt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 =&gt; XCHG EAX,EDX # RETN</a:t>
                      </a:r>
                    </a:p>
                  </a:txBody>
                  <a:tcPr marL="68580" marR="68580" marT="0" marB="0">
                    <a:noFill/>
                  </a:tcPr>
                </a:tc>
                <a:extLst>
                  <a:ext uri="{0D108BD9-81ED-4DB2-BD59-A6C34878D82A}">
                    <a16:rowId xmlns:a16="http://schemas.microsoft.com/office/drawing/2014/main" val="10000"/>
                  </a:ext>
                </a:extLst>
              </a:tr>
            </a:tbl>
          </a:graphicData>
        </a:graphic>
      </p:graphicFrame>
      <p:sp>
        <p:nvSpPr>
          <p:cNvPr id="13" name="矩形: 圆角 12">
            <a:extLst>
              <a:ext uri="{FF2B5EF4-FFF2-40B4-BE49-F238E27FC236}">
                <a16:creationId xmlns:a16="http://schemas.microsoft.com/office/drawing/2014/main" id="{FD88710B-0111-4EDE-8FFA-1CDB46BE03B7}"/>
              </a:ext>
            </a:extLst>
          </p:cNvPr>
          <p:cNvSpPr/>
          <p:nvPr/>
        </p:nvSpPr>
        <p:spPr>
          <a:xfrm>
            <a:off x="2699670" y="1184942"/>
            <a:ext cx="7071481" cy="2184625"/>
          </a:xfrm>
          <a:prstGeom prst="roundRect">
            <a:avLst>
              <a:gd name="adj" fmla="val 816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íṡľíḍè-Rectangle 17">
            <a:extLst>
              <a:ext uri="{FF2B5EF4-FFF2-40B4-BE49-F238E27FC236}">
                <a16:creationId xmlns:a16="http://schemas.microsoft.com/office/drawing/2014/main" id="{DF16C0EE-F047-4513-ABE9-3621ABC453F7}"/>
              </a:ext>
            </a:extLst>
          </p:cNvPr>
          <p:cNvSpPr/>
          <p:nvPr/>
        </p:nvSpPr>
        <p:spPr>
          <a:xfrm>
            <a:off x="1489473" y="4193309"/>
            <a:ext cx="10009112" cy="264160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600" kern="0" dirty="0">
                <a:solidFill>
                  <a:schemeClr val="tx1">
                    <a:lumMod val="75000"/>
                    <a:lumOff val="25000"/>
                  </a:schemeClr>
                </a:solidFill>
                <a:latin typeface="Arial"/>
                <a:ea typeface="微软雅黑"/>
              </a:rPr>
              <a:t>[1].</a:t>
            </a:r>
            <a:r>
              <a:rPr lang="zh-CN" altLang="en-US" sz="1600" kern="0" dirty="0">
                <a:solidFill>
                  <a:schemeClr val="tx1">
                    <a:lumMod val="75000"/>
                    <a:lumOff val="25000"/>
                  </a:schemeClr>
                </a:solidFill>
                <a:latin typeface="Arial"/>
                <a:ea typeface="微软雅黑"/>
              </a:rPr>
              <a:t>执行</a:t>
            </a:r>
            <a:r>
              <a:rPr lang="en-US" altLang="zh-CN" sz="1600" kern="0" dirty="0" err="1">
                <a:solidFill>
                  <a:schemeClr val="tx1">
                    <a:lumMod val="75000"/>
                    <a:lumOff val="25000"/>
                  </a:schemeClr>
                </a:solidFill>
                <a:latin typeface="Arial"/>
                <a:ea typeface="微软雅黑"/>
              </a:rPr>
              <a:t>retn</a:t>
            </a:r>
            <a:r>
              <a:rPr lang="zh-CN" altLang="en-US" sz="1600" kern="0" dirty="0">
                <a:solidFill>
                  <a:schemeClr val="tx1">
                    <a:lumMod val="75000"/>
                    <a:lumOff val="25000"/>
                  </a:schemeClr>
                </a:solidFill>
                <a:latin typeface="Arial"/>
                <a:ea typeface="微软雅黑"/>
              </a:rPr>
              <a:t>之后，</a:t>
            </a:r>
            <a:r>
              <a:rPr lang="en-US" altLang="zh-CN" sz="1600" kern="0" dirty="0">
                <a:solidFill>
                  <a:schemeClr val="tx1">
                    <a:lumMod val="75000"/>
                    <a:lumOff val="25000"/>
                  </a:schemeClr>
                </a:solidFill>
                <a:latin typeface="Arial"/>
                <a:ea typeface="微软雅黑"/>
              </a:rPr>
              <a:t>EIP</a:t>
            </a:r>
            <a:r>
              <a:rPr lang="zh-CN" altLang="en-US" sz="1600" kern="0" dirty="0">
                <a:solidFill>
                  <a:schemeClr val="tx1">
                    <a:lumMod val="75000"/>
                    <a:lumOff val="25000"/>
                  </a:schemeClr>
                </a:solidFill>
                <a:latin typeface="Arial"/>
                <a:ea typeface="微软雅黑"/>
              </a:rPr>
              <a:t>指向了指令段“</a:t>
            </a:r>
            <a:r>
              <a:rPr lang="en-US" altLang="zh-CN" sz="1600" kern="0" dirty="0">
                <a:solidFill>
                  <a:schemeClr val="tx1">
                    <a:lumMod val="75000"/>
                    <a:lumOff val="25000"/>
                  </a:schemeClr>
                </a:solidFill>
                <a:latin typeface="Arial"/>
                <a:ea typeface="微软雅黑"/>
              </a:rPr>
              <a:t>POP EAX #RETN</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Arial"/>
                <a:ea typeface="微软雅黑"/>
              </a:rPr>
              <a:t>，</a:t>
            </a:r>
            <a:r>
              <a:rPr lang="en-US" altLang="zh-CN" sz="1600" kern="0" dirty="0">
                <a:solidFill>
                  <a:schemeClr val="tx1">
                    <a:lumMod val="75000"/>
                    <a:lumOff val="25000"/>
                  </a:schemeClr>
                </a:solidFill>
                <a:latin typeface="Arial"/>
                <a:ea typeface="微软雅黑"/>
              </a:rPr>
              <a:t>ESP</a:t>
            </a:r>
            <a:r>
              <a:rPr lang="zh-CN" altLang="en-US" sz="1600" kern="0" dirty="0">
                <a:solidFill>
                  <a:schemeClr val="tx1">
                    <a:lumMod val="75000"/>
                    <a:lumOff val="25000"/>
                  </a:schemeClr>
                </a:solidFill>
                <a:latin typeface="Arial"/>
                <a:ea typeface="微软雅黑"/>
              </a:rPr>
              <a:t>指向了高地址中的“</a:t>
            </a:r>
            <a:r>
              <a:rPr lang="en-US" altLang="zh-CN" sz="1600" kern="0" dirty="0">
                <a:solidFill>
                  <a:schemeClr val="tx1">
                    <a:lumMod val="75000"/>
                    <a:lumOff val="25000"/>
                  </a:schemeClr>
                </a:solidFill>
                <a:latin typeface="Arial"/>
                <a:ea typeface="微软雅黑"/>
              </a:rPr>
              <a:t>0xffffffff</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Arial"/>
                <a:ea typeface="微软雅黑"/>
              </a:rPr>
              <a:t>。此时，执行</a:t>
            </a:r>
            <a:r>
              <a:rPr lang="en-US" altLang="zh-CN" sz="1600" kern="0" dirty="0">
                <a:solidFill>
                  <a:schemeClr val="tx1">
                    <a:lumMod val="75000"/>
                    <a:lumOff val="25000"/>
                  </a:schemeClr>
                </a:solidFill>
                <a:latin typeface="Arial"/>
                <a:ea typeface="微软雅黑"/>
              </a:rPr>
              <a:t>POP EAX</a:t>
            </a:r>
            <a:r>
              <a:rPr lang="zh-CN" altLang="en-US" sz="1600" kern="0" dirty="0">
                <a:solidFill>
                  <a:schemeClr val="tx1">
                    <a:lumMod val="75000"/>
                    <a:lumOff val="25000"/>
                  </a:schemeClr>
                </a:solidFill>
                <a:latin typeface="Arial"/>
                <a:ea typeface="微软雅黑"/>
              </a:rPr>
              <a:t>，结果是将</a:t>
            </a:r>
            <a:r>
              <a:rPr lang="en-US" altLang="zh-CN" sz="1600" kern="0" dirty="0">
                <a:solidFill>
                  <a:schemeClr val="tx1">
                    <a:lumMod val="75000"/>
                    <a:lumOff val="25000"/>
                  </a:schemeClr>
                </a:solidFill>
                <a:latin typeface="Arial"/>
                <a:ea typeface="微软雅黑"/>
              </a:rPr>
              <a:t>0xffffffff</a:t>
            </a:r>
            <a:r>
              <a:rPr lang="zh-CN" altLang="en-US" sz="1600" kern="0" dirty="0">
                <a:solidFill>
                  <a:schemeClr val="tx1">
                    <a:lumMod val="75000"/>
                    <a:lumOff val="25000"/>
                  </a:schemeClr>
                </a:solidFill>
                <a:latin typeface="Arial"/>
                <a:ea typeface="微软雅黑"/>
              </a:rPr>
              <a:t>赋值给</a:t>
            </a:r>
            <a:r>
              <a:rPr lang="en-US" altLang="zh-CN" sz="1600" kern="0" dirty="0">
                <a:solidFill>
                  <a:schemeClr val="tx1">
                    <a:lumMod val="75000"/>
                    <a:lumOff val="25000"/>
                  </a:schemeClr>
                </a:solidFill>
                <a:latin typeface="Arial"/>
                <a:ea typeface="微软雅黑"/>
              </a:rPr>
              <a:t>EAX</a:t>
            </a:r>
            <a:r>
              <a:rPr lang="zh-CN" altLang="en-US" sz="1600" kern="0" dirty="0">
                <a:solidFill>
                  <a:schemeClr val="tx1">
                    <a:lumMod val="75000"/>
                    <a:lumOff val="25000"/>
                  </a:schemeClr>
                </a:solidFill>
                <a:latin typeface="Arial"/>
                <a:ea typeface="微软雅黑"/>
              </a:rPr>
              <a:t>；</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600" kern="0" dirty="0">
                <a:solidFill>
                  <a:schemeClr val="tx1">
                    <a:lumMod val="75000"/>
                    <a:lumOff val="25000"/>
                  </a:schemeClr>
                </a:solidFill>
                <a:latin typeface="Arial"/>
                <a:ea typeface="微软雅黑"/>
              </a:rPr>
              <a:t>[2].</a:t>
            </a:r>
            <a:r>
              <a:rPr lang="zh-CN" altLang="en-US" sz="1600" kern="0" dirty="0">
                <a:solidFill>
                  <a:schemeClr val="tx1">
                    <a:lumMod val="75000"/>
                    <a:lumOff val="25000"/>
                  </a:schemeClr>
                </a:solidFill>
                <a:latin typeface="Arial"/>
                <a:ea typeface="微软雅黑"/>
              </a:rPr>
              <a:t>然后执行</a:t>
            </a:r>
            <a:r>
              <a:rPr lang="en-US" altLang="zh-CN" sz="1600" kern="0" dirty="0">
                <a:solidFill>
                  <a:schemeClr val="tx1">
                    <a:lumMod val="75000"/>
                    <a:lumOff val="25000"/>
                  </a:schemeClr>
                </a:solidFill>
                <a:latin typeface="Arial"/>
                <a:ea typeface="微软雅黑"/>
              </a:rPr>
              <a:t>RETN</a:t>
            </a:r>
            <a:r>
              <a:rPr lang="zh-CN" altLang="en-US" sz="1600" kern="0" dirty="0">
                <a:solidFill>
                  <a:schemeClr val="tx1">
                    <a:lumMod val="75000"/>
                    <a:lumOff val="25000"/>
                  </a:schemeClr>
                </a:solidFill>
                <a:latin typeface="Arial"/>
                <a:ea typeface="微软雅黑"/>
              </a:rPr>
              <a:t>的时候，</a:t>
            </a:r>
            <a:r>
              <a:rPr lang="en-US" altLang="zh-CN" sz="1600" kern="0" dirty="0">
                <a:solidFill>
                  <a:schemeClr val="tx1">
                    <a:lumMod val="75000"/>
                    <a:lumOff val="25000"/>
                  </a:schemeClr>
                </a:solidFill>
                <a:latin typeface="Arial"/>
                <a:ea typeface="微软雅黑"/>
              </a:rPr>
              <a:t>EIP</a:t>
            </a:r>
            <a:r>
              <a:rPr lang="zh-CN" altLang="en-US" sz="1600" kern="0" dirty="0">
                <a:solidFill>
                  <a:schemeClr val="tx1">
                    <a:lumMod val="75000"/>
                    <a:lumOff val="25000"/>
                  </a:schemeClr>
                </a:solidFill>
                <a:latin typeface="Arial"/>
                <a:ea typeface="微软雅黑"/>
              </a:rPr>
              <a:t>指向了“</a:t>
            </a:r>
            <a:r>
              <a:rPr lang="en-US" altLang="zh-CN" sz="1600" kern="0" dirty="0">
                <a:solidFill>
                  <a:schemeClr val="tx1">
                    <a:lumMod val="75000"/>
                    <a:lumOff val="25000"/>
                  </a:schemeClr>
                </a:solidFill>
                <a:latin typeface="Arial"/>
                <a:ea typeface="微软雅黑"/>
              </a:rPr>
              <a:t>INC EAX # RETN</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Arial"/>
                <a:ea typeface="微软雅黑"/>
              </a:rPr>
              <a:t>，</a:t>
            </a:r>
            <a:r>
              <a:rPr lang="en-US" altLang="zh-CN" sz="1600" kern="0" dirty="0">
                <a:solidFill>
                  <a:schemeClr val="tx1">
                    <a:lumMod val="75000"/>
                    <a:lumOff val="25000"/>
                  </a:schemeClr>
                </a:solidFill>
                <a:latin typeface="Arial"/>
                <a:ea typeface="微软雅黑"/>
              </a:rPr>
              <a:t>ESP</a:t>
            </a:r>
            <a:r>
              <a:rPr lang="zh-CN" altLang="en-US" sz="1600" kern="0" dirty="0">
                <a:solidFill>
                  <a:schemeClr val="tx1">
                    <a:lumMod val="75000"/>
                    <a:lumOff val="25000"/>
                  </a:schemeClr>
                </a:solidFill>
                <a:latin typeface="Arial"/>
                <a:ea typeface="微软雅黑"/>
              </a:rPr>
              <a:t>指向了下一个高地址。此时，执行</a:t>
            </a:r>
            <a:r>
              <a:rPr lang="en-US" altLang="zh-CN" sz="1600" kern="0" dirty="0">
                <a:solidFill>
                  <a:schemeClr val="tx1">
                    <a:lumMod val="75000"/>
                    <a:lumOff val="25000"/>
                  </a:schemeClr>
                </a:solidFill>
                <a:latin typeface="Arial"/>
                <a:ea typeface="微软雅黑"/>
              </a:rPr>
              <a:t>INC EAX</a:t>
            </a:r>
            <a:r>
              <a:rPr lang="zh-CN" altLang="en-US" sz="1600" kern="0" dirty="0">
                <a:solidFill>
                  <a:schemeClr val="tx1">
                    <a:lumMod val="75000"/>
                    <a:lumOff val="25000"/>
                  </a:schemeClr>
                </a:solidFill>
                <a:latin typeface="Arial"/>
                <a:ea typeface="微软雅黑"/>
              </a:rPr>
              <a:t>，这样</a:t>
            </a:r>
            <a:r>
              <a:rPr lang="en-US" altLang="zh-CN" sz="1600" kern="0" dirty="0">
                <a:solidFill>
                  <a:schemeClr val="tx1">
                    <a:lumMod val="75000"/>
                    <a:lumOff val="25000"/>
                  </a:schemeClr>
                </a:solidFill>
                <a:latin typeface="Arial"/>
                <a:ea typeface="微软雅黑"/>
              </a:rPr>
              <a:t>EAX</a:t>
            </a:r>
            <a:r>
              <a:rPr lang="zh-CN" altLang="en-US" sz="1600" kern="0" dirty="0">
                <a:solidFill>
                  <a:schemeClr val="tx1">
                    <a:lumMod val="75000"/>
                    <a:lumOff val="25000"/>
                  </a:schemeClr>
                </a:solidFill>
                <a:latin typeface="Arial"/>
                <a:ea typeface="微软雅黑"/>
              </a:rPr>
              <a:t>的值将由</a:t>
            </a:r>
            <a:r>
              <a:rPr lang="en-US" altLang="zh-CN" sz="1600" kern="0" dirty="0">
                <a:solidFill>
                  <a:schemeClr val="tx1">
                    <a:lumMod val="75000"/>
                    <a:lumOff val="25000"/>
                  </a:schemeClr>
                </a:solidFill>
                <a:latin typeface="Arial"/>
                <a:ea typeface="微软雅黑"/>
              </a:rPr>
              <a:t>0xffffffff</a:t>
            </a:r>
            <a:r>
              <a:rPr lang="zh-CN" altLang="en-US" sz="1600" kern="0" dirty="0">
                <a:solidFill>
                  <a:schemeClr val="tx1">
                    <a:lumMod val="75000"/>
                    <a:lumOff val="25000"/>
                  </a:schemeClr>
                </a:solidFill>
                <a:latin typeface="Arial"/>
                <a:ea typeface="微软雅黑"/>
              </a:rPr>
              <a:t>变为</a:t>
            </a:r>
            <a:r>
              <a:rPr lang="en-US" altLang="zh-CN" sz="1600" kern="0" dirty="0">
                <a:solidFill>
                  <a:schemeClr val="tx1">
                    <a:lumMod val="75000"/>
                    <a:lumOff val="25000"/>
                  </a:schemeClr>
                </a:solidFill>
                <a:latin typeface="Arial"/>
                <a:ea typeface="微软雅黑"/>
              </a:rPr>
              <a:t>0</a:t>
            </a:r>
            <a:r>
              <a:rPr lang="zh-CN" altLang="en-US" sz="1600" kern="0" dirty="0">
                <a:solidFill>
                  <a:schemeClr val="tx1">
                    <a:lumMod val="75000"/>
                    <a:lumOff val="25000"/>
                  </a:schemeClr>
                </a:solidFill>
                <a:latin typeface="Arial"/>
                <a:ea typeface="微软雅黑"/>
              </a:rPr>
              <a:t>；</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600" kern="0" dirty="0">
                <a:solidFill>
                  <a:schemeClr val="tx1">
                    <a:lumMod val="75000"/>
                    <a:lumOff val="25000"/>
                  </a:schemeClr>
                </a:solidFill>
                <a:latin typeface="Arial"/>
                <a:ea typeface="微软雅黑"/>
              </a:rPr>
              <a:t>[3].</a:t>
            </a:r>
            <a:r>
              <a:rPr lang="zh-CN" altLang="en-US" sz="1600" kern="0" dirty="0">
                <a:solidFill>
                  <a:schemeClr val="tx1">
                    <a:lumMod val="75000"/>
                    <a:lumOff val="25000"/>
                  </a:schemeClr>
                </a:solidFill>
                <a:latin typeface="Arial"/>
                <a:ea typeface="微软雅黑"/>
              </a:rPr>
              <a:t>再执行</a:t>
            </a:r>
            <a:r>
              <a:rPr lang="en-US" altLang="zh-CN" sz="1600" kern="0" dirty="0">
                <a:solidFill>
                  <a:schemeClr val="tx1">
                    <a:lumMod val="75000"/>
                    <a:lumOff val="25000"/>
                  </a:schemeClr>
                </a:solidFill>
                <a:latin typeface="Arial"/>
                <a:ea typeface="微软雅黑"/>
              </a:rPr>
              <a:t>RETN</a:t>
            </a:r>
            <a:r>
              <a:rPr lang="zh-CN" altLang="en-US" sz="1600" kern="0" dirty="0">
                <a:solidFill>
                  <a:schemeClr val="tx1">
                    <a:lumMod val="75000"/>
                    <a:lumOff val="25000"/>
                  </a:schemeClr>
                </a:solidFill>
                <a:latin typeface="Arial"/>
                <a:ea typeface="微软雅黑"/>
              </a:rPr>
              <a:t>的时候，</a:t>
            </a:r>
            <a:r>
              <a:rPr lang="en-US" altLang="zh-CN" sz="1600" kern="0" dirty="0">
                <a:solidFill>
                  <a:schemeClr val="tx1">
                    <a:lumMod val="75000"/>
                    <a:lumOff val="25000"/>
                  </a:schemeClr>
                </a:solidFill>
                <a:latin typeface="Arial"/>
                <a:ea typeface="微软雅黑"/>
              </a:rPr>
              <a:t>EIP</a:t>
            </a:r>
            <a:r>
              <a:rPr lang="zh-CN" altLang="en-US" sz="1600" kern="0" dirty="0">
                <a:solidFill>
                  <a:schemeClr val="tx1">
                    <a:lumMod val="75000"/>
                    <a:lumOff val="25000"/>
                  </a:schemeClr>
                </a:solidFill>
                <a:latin typeface="Arial"/>
                <a:ea typeface="微软雅黑"/>
              </a:rPr>
              <a:t>指向了“</a:t>
            </a:r>
            <a:r>
              <a:rPr lang="en-US" altLang="zh-CN" sz="1600" kern="0" dirty="0">
                <a:solidFill>
                  <a:schemeClr val="tx1">
                    <a:lumMod val="75000"/>
                    <a:lumOff val="25000"/>
                  </a:schemeClr>
                </a:solidFill>
                <a:latin typeface="Arial"/>
                <a:ea typeface="微软雅黑"/>
              </a:rPr>
              <a:t>XCHG EAX,EDX # RETN</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Arial"/>
                <a:ea typeface="微软雅黑"/>
              </a:rPr>
              <a:t>，</a:t>
            </a:r>
            <a:r>
              <a:rPr lang="en-US" altLang="zh-CN" sz="1600" kern="0" dirty="0">
                <a:solidFill>
                  <a:schemeClr val="tx1">
                    <a:lumMod val="75000"/>
                    <a:lumOff val="25000"/>
                  </a:schemeClr>
                </a:solidFill>
                <a:latin typeface="Arial"/>
                <a:ea typeface="微软雅黑"/>
              </a:rPr>
              <a:t>ESP</a:t>
            </a:r>
            <a:r>
              <a:rPr lang="zh-CN" altLang="en-US" sz="1600" kern="0" dirty="0">
                <a:solidFill>
                  <a:schemeClr val="tx1">
                    <a:lumMod val="75000"/>
                    <a:lumOff val="25000"/>
                  </a:schemeClr>
                </a:solidFill>
                <a:latin typeface="Arial"/>
                <a:ea typeface="微软雅黑"/>
              </a:rPr>
              <a:t>指向了下一个高地址。此时，执行</a:t>
            </a:r>
            <a:r>
              <a:rPr lang="en-US" altLang="zh-CN" sz="1600" kern="0" dirty="0">
                <a:solidFill>
                  <a:schemeClr val="tx1">
                    <a:lumMod val="75000"/>
                    <a:lumOff val="25000"/>
                  </a:schemeClr>
                </a:solidFill>
                <a:latin typeface="Arial"/>
                <a:ea typeface="微软雅黑"/>
              </a:rPr>
              <a:t>XCHG EAX,EDX</a:t>
            </a:r>
            <a:r>
              <a:rPr lang="zh-CN" altLang="en-US" sz="1600" kern="0" dirty="0">
                <a:solidFill>
                  <a:schemeClr val="tx1">
                    <a:lumMod val="75000"/>
                    <a:lumOff val="25000"/>
                  </a:schemeClr>
                </a:solidFill>
                <a:latin typeface="Arial"/>
                <a:ea typeface="微软雅黑"/>
              </a:rPr>
              <a:t>，这样</a:t>
            </a:r>
            <a:r>
              <a:rPr lang="en-US" altLang="zh-CN" sz="1600" kern="0" dirty="0">
                <a:solidFill>
                  <a:schemeClr val="tx1">
                    <a:lumMod val="75000"/>
                    <a:lumOff val="25000"/>
                  </a:schemeClr>
                </a:solidFill>
                <a:latin typeface="Arial"/>
                <a:ea typeface="微软雅黑"/>
              </a:rPr>
              <a:t>EDX</a:t>
            </a:r>
            <a:r>
              <a:rPr lang="zh-CN" altLang="en-US" sz="1600" kern="0" dirty="0">
                <a:solidFill>
                  <a:schemeClr val="tx1">
                    <a:lumMod val="75000"/>
                    <a:lumOff val="25000"/>
                  </a:schemeClr>
                </a:solidFill>
                <a:latin typeface="Arial"/>
                <a:ea typeface="微软雅黑"/>
              </a:rPr>
              <a:t>的值就变为</a:t>
            </a:r>
            <a:r>
              <a:rPr lang="en-US" altLang="zh-CN" sz="1600" kern="0" dirty="0">
                <a:solidFill>
                  <a:schemeClr val="tx1">
                    <a:lumMod val="75000"/>
                    <a:lumOff val="25000"/>
                  </a:schemeClr>
                </a:solidFill>
                <a:latin typeface="Arial"/>
                <a:ea typeface="微软雅黑"/>
              </a:rPr>
              <a:t>0</a:t>
            </a:r>
            <a:r>
              <a:rPr lang="zh-CN" altLang="en-US" sz="1600" kern="0" dirty="0">
                <a:solidFill>
                  <a:schemeClr val="tx1">
                    <a:lumMod val="75000"/>
                    <a:lumOff val="25000"/>
                  </a:schemeClr>
                </a:solidFill>
                <a:latin typeface="Arial"/>
                <a:ea typeface="微软雅黑"/>
              </a:rPr>
              <a:t>。</a:t>
            </a:r>
          </a:p>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1600" kern="0" dirty="0">
                <a:solidFill>
                  <a:schemeClr val="tx1">
                    <a:lumMod val="75000"/>
                    <a:lumOff val="25000"/>
                  </a:schemeClr>
                </a:solidFill>
                <a:latin typeface="Arial"/>
                <a:ea typeface="微软雅黑"/>
              </a:rPr>
              <a:t>可见，通过上面的</a:t>
            </a:r>
            <a:r>
              <a:rPr lang="en-US" altLang="zh-CN" sz="1600" kern="0" dirty="0">
                <a:solidFill>
                  <a:schemeClr val="tx1">
                    <a:lumMod val="75000"/>
                    <a:lumOff val="25000"/>
                  </a:schemeClr>
                </a:solidFill>
                <a:latin typeface="Arial"/>
                <a:ea typeface="微软雅黑"/>
              </a:rPr>
              <a:t>ROP</a:t>
            </a:r>
            <a:r>
              <a:rPr lang="zh-CN" altLang="en-US" sz="1600" kern="0" dirty="0">
                <a:solidFill>
                  <a:schemeClr val="tx1">
                    <a:lumMod val="75000"/>
                    <a:lumOff val="25000"/>
                  </a:schemeClr>
                </a:solidFill>
                <a:latin typeface="Arial"/>
                <a:ea typeface="微软雅黑"/>
              </a:rPr>
              <a:t>指令段，我们实现了将</a:t>
            </a:r>
            <a:r>
              <a:rPr lang="en-US" altLang="zh-CN" sz="1600" kern="0" dirty="0">
                <a:solidFill>
                  <a:schemeClr val="tx1">
                    <a:lumMod val="75000"/>
                    <a:lumOff val="25000"/>
                  </a:schemeClr>
                </a:solidFill>
                <a:latin typeface="Arial"/>
                <a:ea typeface="微软雅黑"/>
              </a:rPr>
              <a:t>EDX</a:t>
            </a:r>
            <a:r>
              <a:rPr lang="zh-CN" altLang="en-US" sz="1600" kern="0" dirty="0">
                <a:solidFill>
                  <a:schemeClr val="tx1">
                    <a:lumMod val="75000"/>
                    <a:lumOff val="25000"/>
                  </a:schemeClr>
                </a:solidFill>
                <a:latin typeface="Arial"/>
                <a:ea typeface="微软雅黑"/>
              </a:rPr>
              <a:t>置</a:t>
            </a:r>
            <a:r>
              <a:rPr lang="en-US" altLang="zh-CN" sz="1600" kern="0" dirty="0">
                <a:solidFill>
                  <a:schemeClr val="tx1">
                    <a:lumMod val="75000"/>
                    <a:lumOff val="25000"/>
                  </a:schemeClr>
                </a:solidFill>
                <a:latin typeface="Arial"/>
                <a:ea typeface="微软雅黑"/>
              </a:rPr>
              <a:t>0</a:t>
            </a:r>
            <a:r>
              <a:rPr lang="zh-CN" altLang="en-US" sz="1600" kern="0" dirty="0">
                <a:solidFill>
                  <a:schemeClr val="tx1">
                    <a:lumMod val="75000"/>
                    <a:lumOff val="25000"/>
                  </a:schemeClr>
                </a:solidFill>
                <a:latin typeface="Arial"/>
                <a:ea typeface="微软雅黑"/>
              </a:rPr>
              <a:t>的结果。</a:t>
            </a:r>
          </a:p>
        </p:txBody>
      </p:sp>
      <p:sp>
        <p:nvSpPr>
          <p:cNvPr id="6" name="íṡľíḍè-Rectangle 17">
            <a:extLst>
              <a:ext uri="{FF2B5EF4-FFF2-40B4-BE49-F238E27FC236}">
                <a16:creationId xmlns:a16="http://schemas.microsoft.com/office/drawing/2014/main" id="{95947858-2762-4BDD-87C5-A75A77F7048B}"/>
              </a:ext>
            </a:extLst>
          </p:cNvPr>
          <p:cNvSpPr/>
          <p:nvPr/>
        </p:nvSpPr>
        <p:spPr>
          <a:xfrm>
            <a:off x="1489473" y="361724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kern="0" dirty="0">
                <a:solidFill>
                  <a:prstClr val="white"/>
                </a:solidFill>
                <a:latin typeface="Arial"/>
                <a:ea typeface="微软雅黑"/>
              </a:rPr>
              <a:t>在这个例子中：</a:t>
            </a:r>
          </a:p>
        </p:txBody>
      </p:sp>
    </p:spTree>
    <p:extLst>
      <p:ext uri="{BB962C8B-B14F-4D97-AF65-F5344CB8AC3E}">
        <p14:creationId xmlns:p14="http://schemas.microsoft.com/office/powerpoint/2010/main" val="390618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 presetClass="entr" presetSubtype="8" decel="6000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decel="6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4392488" cy="508861"/>
            <a:chOff x="1420106" y="1402730"/>
            <a:chExt cx="4392488"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472987" y="-76051"/>
              <a:ext cx="500782" cy="345835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375863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基于</a:t>
              </a: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ROP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的漏洞利用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p>
          </p:txBody>
        </p:sp>
      </p:grpSp>
      <p:sp>
        <p:nvSpPr>
          <p:cNvPr id="24" name="íṡľíḍè-Rectangle 17">
            <a:extLst>
              <a:ext uri="{FF2B5EF4-FFF2-40B4-BE49-F238E27FC236}">
                <a16:creationId xmlns:a16="http://schemas.microsoft.com/office/drawing/2014/main" id="{38D2834D-DFE0-4536-B3AA-3FE23D0E43BF}"/>
              </a:ext>
            </a:extLst>
          </p:cNvPr>
          <p:cNvSpPr/>
          <p:nvPr/>
        </p:nvSpPr>
        <p:spPr>
          <a:xfrm>
            <a:off x="654858" y="1600101"/>
            <a:ext cx="11161240" cy="201622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可以通过一些小配件构建期待的目标指令序列，但是因为它严重依赖内存中已存在的代码序列，因此，构建复杂和大规模的代码序列是非常难的。</a:t>
            </a:r>
          </a:p>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在实际应用中，</a:t>
            </a:r>
            <a:r>
              <a:rPr lang="zh-CN" altLang="en-US" sz="2400" b="1"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sz="2400" b="1"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400" b="1"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编写的代码序列可以利用有限的编码完成下述目标来达到攻击的目的</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1" name="组合 10">
            <a:extLst>
              <a:ext uri="{FF2B5EF4-FFF2-40B4-BE49-F238E27FC236}">
                <a16:creationId xmlns:a16="http://schemas.microsoft.com/office/drawing/2014/main" id="{42391475-37B9-41A6-AB94-37C5C3E1D67C}"/>
              </a:ext>
            </a:extLst>
          </p:cNvPr>
          <p:cNvGrpSpPr/>
          <p:nvPr/>
        </p:nvGrpSpPr>
        <p:grpSpPr>
          <a:xfrm>
            <a:off x="956767" y="3873129"/>
            <a:ext cx="11305256" cy="1200329"/>
            <a:chOff x="5100541" y="2471924"/>
            <a:chExt cx="11305256" cy="1200329"/>
          </a:xfrm>
        </p:grpSpPr>
        <p:sp>
          <p:nvSpPr>
            <p:cNvPr id="12" name="六边形 11">
              <a:extLst>
                <a:ext uri="{FF2B5EF4-FFF2-40B4-BE49-F238E27FC236}">
                  <a16:creationId xmlns:a16="http://schemas.microsoft.com/office/drawing/2014/main" id="{018F7659-E12F-48F1-B392-40C7B28AF2F0}"/>
                </a:ext>
              </a:extLst>
            </p:cNvPr>
            <p:cNvSpPr/>
            <p:nvPr/>
          </p:nvSpPr>
          <p:spPr>
            <a:xfrm>
              <a:off x="5100541" y="2686890"/>
              <a:ext cx="893382" cy="770394"/>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7">
              <a:extLst>
                <a:ext uri="{FF2B5EF4-FFF2-40B4-BE49-F238E27FC236}">
                  <a16:creationId xmlns:a16="http://schemas.microsoft.com/office/drawing/2014/main" id="{B159E0A0-2172-40A4-B6F6-EB772A5F695C}"/>
                </a:ext>
              </a:extLst>
            </p:cNvPr>
            <p:cNvSpPr txBox="1">
              <a:spLocks noChangeArrowheads="1"/>
            </p:cNvSpPr>
            <p:nvPr/>
          </p:nvSpPr>
          <p:spPr bwMode="auto">
            <a:xfrm>
              <a:off x="6984268" y="2471924"/>
              <a:ext cx="94215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调用相关</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API</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关闭或绕过</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DEP</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保护</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。相关的</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API</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包括</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SetProcessDEPPlolicy</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VirtualAlloc</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NtSetInformationProcess</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VirtualProtect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等，比如</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VirtualProtect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函数可以将内存块的属性修改为</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Executable</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p:txBody>
        </p:sp>
        <p:cxnSp>
          <p:nvCxnSpPr>
            <p:cNvPr id="14" name="直接连接符 13">
              <a:extLst>
                <a:ext uri="{FF2B5EF4-FFF2-40B4-BE49-F238E27FC236}">
                  <a16:creationId xmlns:a16="http://schemas.microsoft.com/office/drawing/2014/main" id="{6CBDBE26-7445-4B3D-85E9-757F16242F8B}"/>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2D897BA9-47C6-44E3-AD31-AD32F1AA37F9}"/>
              </a:ext>
            </a:extLst>
          </p:cNvPr>
          <p:cNvGrpSpPr/>
          <p:nvPr/>
        </p:nvGrpSpPr>
        <p:grpSpPr>
          <a:xfrm>
            <a:off x="956767" y="5010042"/>
            <a:ext cx="11161240" cy="830997"/>
            <a:chOff x="5100541" y="2656590"/>
            <a:chExt cx="10859331" cy="830997"/>
          </a:xfrm>
        </p:grpSpPr>
        <p:sp>
          <p:nvSpPr>
            <p:cNvPr id="16" name="六边形 15">
              <a:extLst>
                <a:ext uri="{FF2B5EF4-FFF2-40B4-BE49-F238E27FC236}">
                  <a16:creationId xmlns:a16="http://schemas.microsoft.com/office/drawing/2014/main" id="{1754F110-C4B1-4D08-A82C-1CC234CA6874}"/>
                </a:ext>
              </a:extLst>
            </p:cNvPr>
            <p:cNvSpPr/>
            <p:nvPr/>
          </p:nvSpPr>
          <p:spPr>
            <a:xfrm>
              <a:off x="5100541" y="2686890"/>
              <a:ext cx="893382" cy="770394"/>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7">
              <a:extLst>
                <a:ext uri="{FF2B5EF4-FFF2-40B4-BE49-F238E27FC236}">
                  <a16:creationId xmlns:a16="http://schemas.microsoft.com/office/drawing/2014/main" id="{D38F4950-6814-46D5-A622-2AC8073D8A2C}"/>
                </a:ext>
              </a:extLst>
            </p:cNvPr>
            <p:cNvSpPr txBox="1">
              <a:spLocks noChangeArrowheads="1"/>
            </p:cNvSpPr>
            <p:nvPr/>
          </p:nvSpPr>
          <p:spPr bwMode="auto">
            <a:xfrm>
              <a:off x="6984268" y="2656590"/>
              <a:ext cx="89756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latin typeface="Times New Roman" panose="02020603050405020304" pitchFamily="18" charset="0"/>
                  <a:cs typeface="Times New Roman" panose="02020603050405020304" pitchFamily="18" charset="0"/>
                </a:rPr>
                <a:t>实现地址跳转</a:t>
              </a:r>
              <a:r>
                <a:rPr lang="zh-CN" altLang="en-US" sz="2400" dirty="0">
                  <a:latin typeface="Times New Roman" panose="02020603050405020304" pitchFamily="18" charset="0"/>
                  <a:cs typeface="Times New Roman" panose="02020603050405020304" pitchFamily="18" charset="0"/>
                </a:rPr>
                <a:t>，直接转向不受</a:t>
              </a:r>
              <a:r>
                <a:rPr lang="en-US" altLang="zh-CN" sz="2400" dirty="0">
                  <a:latin typeface="Times New Roman" panose="02020603050405020304" pitchFamily="18" charset="0"/>
                  <a:cs typeface="Times New Roman" panose="02020603050405020304" pitchFamily="18" charset="0"/>
                </a:rPr>
                <a:t>DEP</a:t>
              </a:r>
              <a:r>
                <a:rPr lang="zh-CN" altLang="en-US" sz="2400" dirty="0">
                  <a:latin typeface="Times New Roman" panose="02020603050405020304" pitchFamily="18" charset="0"/>
                  <a:cs typeface="Times New Roman" panose="02020603050405020304" pitchFamily="18" charset="0"/>
                </a:rPr>
                <a:t>保护的区域里保存的</a:t>
              </a:r>
              <a:r>
                <a:rPr lang="en-US" altLang="zh-CN" sz="2400" dirty="0" err="1">
                  <a:latin typeface="Times New Roman" panose="02020603050405020304" pitchFamily="18" charset="0"/>
                  <a:cs typeface="Times New Roman" panose="02020603050405020304" pitchFamily="18" charset="0"/>
                </a:rPr>
                <a:t>shellcode</a:t>
              </a:r>
              <a:r>
                <a:rPr lang="zh-CN" altLang="en-US" sz="2400" dirty="0">
                  <a:latin typeface="Times New Roman" panose="02020603050405020304" pitchFamily="18" charset="0"/>
                  <a:cs typeface="Times New Roman" panose="02020603050405020304" pitchFamily="18" charset="0"/>
                </a:rPr>
                <a:t>执行。</a:t>
              </a:r>
            </a:p>
          </p:txBody>
        </p:sp>
        <p:cxnSp>
          <p:nvCxnSpPr>
            <p:cNvPr id="18" name="直接连接符 17">
              <a:extLst>
                <a:ext uri="{FF2B5EF4-FFF2-40B4-BE49-F238E27FC236}">
                  <a16:creationId xmlns:a16="http://schemas.microsoft.com/office/drawing/2014/main" id="{62F1DC79-B44B-44C6-B6AA-AADE9F74746F}"/>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0E42850B-0A1F-4E2B-8B10-04E3E4D4EE7C}"/>
              </a:ext>
            </a:extLst>
          </p:cNvPr>
          <p:cNvGrpSpPr/>
          <p:nvPr/>
        </p:nvGrpSpPr>
        <p:grpSpPr>
          <a:xfrm>
            <a:off x="956767" y="5962289"/>
            <a:ext cx="11161240" cy="830997"/>
            <a:chOff x="5100541" y="2656590"/>
            <a:chExt cx="11161240" cy="830997"/>
          </a:xfrm>
        </p:grpSpPr>
        <p:sp>
          <p:nvSpPr>
            <p:cNvPr id="20" name="六边形 19">
              <a:extLst>
                <a:ext uri="{FF2B5EF4-FFF2-40B4-BE49-F238E27FC236}">
                  <a16:creationId xmlns:a16="http://schemas.microsoft.com/office/drawing/2014/main" id="{46EAC8EF-514C-4561-828E-654032585C68}"/>
                </a:ext>
              </a:extLst>
            </p:cNvPr>
            <p:cNvSpPr/>
            <p:nvPr/>
          </p:nvSpPr>
          <p:spPr>
            <a:xfrm>
              <a:off x="5100541" y="2686890"/>
              <a:ext cx="893382" cy="770394"/>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7">
              <a:extLst>
                <a:ext uri="{FF2B5EF4-FFF2-40B4-BE49-F238E27FC236}">
                  <a16:creationId xmlns:a16="http://schemas.microsoft.com/office/drawing/2014/main" id="{7DE80AB4-C5CD-4019-AD7C-57E8403E1E03}"/>
                </a:ext>
              </a:extLst>
            </p:cNvPr>
            <p:cNvSpPr txBox="1">
              <a:spLocks noChangeArrowheads="1"/>
            </p:cNvSpPr>
            <p:nvPr/>
          </p:nvSpPr>
          <p:spPr bwMode="auto">
            <a:xfrm>
              <a:off x="6984268" y="2656590"/>
              <a:ext cx="9277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latin typeface="Times New Roman" panose="02020603050405020304" pitchFamily="18" charset="0"/>
                  <a:cs typeface="Times New Roman" panose="02020603050405020304" pitchFamily="18" charset="0"/>
                </a:rPr>
                <a:t>调用相关</a:t>
              </a:r>
              <a:r>
                <a:rPr lang="en-US" altLang="zh-CN" sz="2400" b="1" dirty="0">
                  <a:latin typeface="Times New Roman" panose="02020603050405020304" pitchFamily="18" charset="0"/>
                  <a:cs typeface="Times New Roman" panose="02020603050405020304" pitchFamily="18" charset="0"/>
                </a:rPr>
                <a:t>API</a:t>
              </a:r>
              <a:r>
                <a:rPr lang="zh-CN" altLang="en-US" sz="2400" b="1" dirty="0">
                  <a:latin typeface="Times New Roman" panose="02020603050405020304" pitchFamily="18" charset="0"/>
                  <a:cs typeface="Times New Roman" panose="02020603050405020304" pitchFamily="18" charset="0"/>
                </a:rPr>
                <a:t>将</a:t>
              </a:r>
              <a:r>
                <a:rPr lang="en-US" altLang="zh-CN" sz="2400" b="1" dirty="0" err="1">
                  <a:latin typeface="Times New Roman" panose="02020603050405020304" pitchFamily="18" charset="0"/>
                  <a:cs typeface="Times New Roman" panose="02020603050405020304" pitchFamily="18" charset="0"/>
                </a:rPr>
                <a:t>shellcode</a:t>
              </a:r>
              <a:r>
                <a:rPr lang="zh-CN" altLang="en-US" sz="2400" b="1" dirty="0">
                  <a:latin typeface="Times New Roman" panose="02020603050405020304" pitchFamily="18" charset="0"/>
                  <a:cs typeface="Times New Roman" panose="02020603050405020304" pitchFamily="18" charset="0"/>
                </a:rPr>
                <a:t>写入不受</a:t>
              </a:r>
              <a:r>
                <a:rPr lang="en-US" altLang="zh-CN" sz="2400" b="1" dirty="0">
                  <a:latin typeface="Times New Roman" panose="02020603050405020304" pitchFamily="18" charset="0"/>
                  <a:cs typeface="Times New Roman" panose="02020603050405020304" pitchFamily="18" charset="0"/>
                </a:rPr>
                <a:t>DEP</a:t>
              </a:r>
              <a:r>
                <a:rPr lang="zh-CN" altLang="en-US" sz="2400" b="1" dirty="0">
                  <a:latin typeface="Times New Roman" panose="02020603050405020304" pitchFamily="18" charset="0"/>
                  <a:cs typeface="Times New Roman" panose="02020603050405020304" pitchFamily="18" charset="0"/>
                </a:rPr>
                <a:t>保护的可执行内存</a:t>
              </a:r>
              <a:r>
                <a:rPr lang="zh-CN" altLang="en-US" sz="2400" dirty="0">
                  <a:latin typeface="Times New Roman" panose="02020603050405020304" pitchFamily="18" charset="0"/>
                  <a:cs typeface="Times New Roman" panose="02020603050405020304" pitchFamily="18" charset="0"/>
                </a:rPr>
                <a:t>。进而，配合基于</a:t>
              </a:r>
              <a:r>
                <a:rPr lang="en-US" altLang="zh-CN" sz="2400" dirty="0">
                  <a:latin typeface="Times New Roman" panose="02020603050405020304" pitchFamily="18" charset="0"/>
                  <a:cs typeface="Times New Roman" panose="02020603050405020304" pitchFamily="18" charset="0"/>
                </a:rPr>
                <a:t>ROP</a:t>
              </a:r>
              <a:r>
                <a:rPr lang="zh-CN" altLang="en-US" sz="2400" dirty="0">
                  <a:latin typeface="Times New Roman" panose="02020603050405020304" pitchFamily="18" charset="0"/>
                  <a:cs typeface="Times New Roman" panose="02020603050405020304" pitchFamily="18" charset="0"/>
                </a:rPr>
                <a:t>编写的地址跳转指令，完成漏洞利用。</a:t>
              </a:r>
              <a:endParaRPr lang="zh-CN" altLang="en-US" sz="1400"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584DA347-8800-42EA-8052-A384EAF416A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234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2" presetClass="entr" presetSubtype="2" decel="6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ṡľíḍè-Rectangle 17">
            <a:extLst>
              <a:ext uri="{FF2B5EF4-FFF2-40B4-BE49-F238E27FC236}">
                <a16:creationId xmlns:a16="http://schemas.microsoft.com/office/drawing/2014/main" id="{2B3CFB2C-5281-4F62-9C80-76D4A8EE959C}"/>
              </a:ext>
            </a:extLst>
          </p:cNvPr>
          <p:cNvSpPr/>
          <p:nvPr/>
        </p:nvSpPr>
        <p:spPr>
          <a:xfrm>
            <a:off x="1244799" y="2392189"/>
            <a:ext cx="10729192" cy="223224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342900" marR="0" lvl="0" indent="-342900" algn="just" defTabSz="914400" eaLnBrk="1" fontAlgn="auto" latinLnBrk="0" hangingPunct="1">
              <a:lnSpc>
                <a:spcPct val="130000"/>
              </a:lnSpc>
              <a:spcBef>
                <a:spcPts val="0"/>
              </a:spcBef>
              <a:spcAft>
                <a:spcPts val="0"/>
              </a:spcAft>
              <a:buClrTx/>
              <a:buSzTx/>
              <a:buFont typeface="Wingdings" panose="05000000000000000000" pitchFamily="2" charset="2"/>
              <a:buChar char="ü"/>
              <a:tabLst/>
              <a:defRPr/>
            </a:pPr>
            <a:r>
              <a:rPr lang="en-US" altLang="zh-CN"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ASLR</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随机化的关键系统地址包括</a:t>
            </a:r>
            <a:r>
              <a:rPr lang="en-US" altLang="zh-CN"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 PE</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文件</a:t>
            </a:r>
            <a:r>
              <a:rPr lang="en-US" altLang="zh-CN"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(exe</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文件和</a:t>
            </a:r>
            <a:r>
              <a:rPr lang="en-US" altLang="zh-CN" sz="2000" b="1"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dll</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文件</a:t>
            </a:r>
            <a:r>
              <a:rPr lang="en-US" altLang="zh-CN"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映像加载地址、堆栈基址、堆地址、</a:t>
            </a:r>
            <a:r>
              <a:rPr lang="en-US" altLang="zh-CN"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PEB</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和</a:t>
            </a:r>
            <a:r>
              <a:rPr lang="en-US" altLang="zh-CN"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TEB</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r>
              <a:rPr lang="en-US" altLang="zh-CN"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Thread Environment Block</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，线程环境块）地址</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等。</a:t>
            </a:r>
            <a:endPar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342900" marR="0" lvl="0" indent="-342900" algn="just" defTabSz="914400" eaLnBrk="1" fontAlgn="auto" latinLnBrk="0" hangingPunct="1">
              <a:lnSpc>
                <a:spcPct val="130000"/>
              </a:lnSpc>
              <a:spcBef>
                <a:spcPts val="0"/>
              </a:spcBef>
              <a:spcAft>
                <a:spcPts val="0"/>
              </a:spcAft>
              <a:buClrTx/>
              <a:buSzTx/>
              <a:buFont typeface="Wingdings" panose="05000000000000000000" pitchFamily="2" charset="2"/>
              <a:buChar char="ü"/>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在</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Windows Vista</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上，当程序启动将执行文件加载到内存时，操作系统通过内核模块提供的</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ASLR</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功能，在原来映像基址的基础上加上一个随机数作为新的映像基址。</a:t>
            </a:r>
            <a:endPar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342900" marR="0" lvl="0" indent="-342900" algn="just" defTabSz="914400" eaLnBrk="1" fontAlgn="auto" latinLnBrk="0" hangingPunct="1">
              <a:lnSpc>
                <a:spcPct val="130000"/>
              </a:lnSpc>
              <a:spcBef>
                <a:spcPts val="0"/>
              </a:spcBef>
              <a:spcAft>
                <a:spcPts val="0"/>
              </a:spcAft>
              <a:buClrTx/>
              <a:buSzTx/>
              <a:buFont typeface="Wingdings" panose="05000000000000000000" pitchFamily="2" charset="2"/>
              <a:buChar char="ü"/>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随机数的取值范围限定为</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1</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至</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254</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，并保证每个数值随机出现。</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244799" y="1816125"/>
            <a:ext cx="4356484" cy="576064"/>
          </a:xfrm>
          <a:prstGeom prst="rect">
            <a:avLst/>
          </a:prstGeom>
          <a:solidFill>
            <a:srgbClr val="1092F1"/>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系统加载地址变化</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9" name="íṡľíḍè-Rectangle 17">
            <a:extLst>
              <a:ext uri="{FF2B5EF4-FFF2-40B4-BE49-F238E27FC236}">
                <a16:creationId xmlns:a16="http://schemas.microsoft.com/office/drawing/2014/main" id="{CAF7584B-4F1B-4A35-BA9D-DAF5ED6771F6}"/>
              </a:ext>
            </a:extLst>
          </p:cNvPr>
          <p:cNvSpPr/>
          <p:nvPr/>
        </p:nvSpPr>
        <p:spPr>
          <a:xfrm>
            <a:off x="1244799" y="5360454"/>
            <a:ext cx="10729192" cy="93610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VS 2005</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及更高版本提供了选项</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/DYNAMICBASE</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，使用了该选项之后，编译后的程序每次运行时，其内部的栈等结构的地址都会被随机化。</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0" name="íṡľíḍè-Rectangle 17">
            <a:extLst>
              <a:ext uri="{FF2B5EF4-FFF2-40B4-BE49-F238E27FC236}">
                <a16:creationId xmlns:a16="http://schemas.microsoft.com/office/drawing/2014/main" id="{96449CB8-BF00-4F09-98BB-5B76A70A3EA3}"/>
              </a:ext>
            </a:extLst>
          </p:cNvPr>
          <p:cNvSpPr/>
          <p:nvPr/>
        </p:nvSpPr>
        <p:spPr>
          <a:xfrm>
            <a:off x="1244799" y="4784390"/>
            <a:ext cx="4356484"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编译器选项</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-DYNAMICBASE</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nvGrpSpPr>
          <p:cNvPr id="8" name="组合 7">
            <a:extLst>
              <a:ext uri="{FF2B5EF4-FFF2-40B4-BE49-F238E27FC236}">
                <a16:creationId xmlns:a16="http://schemas.microsoft.com/office/drawing/2014/main" id="{366527D8-BC5C-4B41-8DBA-3B3C66021B27}"/>
              </a:ext>
            </a:extLst>
          </p:cNvPr>
          <p:cNvGrpSpPr/>
          <p:nvPr/>
        </p:nvGrpSpPr>
        <p:grpSpPr>
          <a:xfrm>
            <a:off x="1316807" y="513222"/>
            <a:ext cx="10585176" cy="1174824"/>
            <a:chOff x="1820864" y="1888133"/>
            <a:chExt cx="9289032" cy="1152128"/>
          </a:xfrm>
        </p:grpSpPr>
        <p:sp>
          <p:nvSpPr>
            <p:cNvPr id="11" name="文本框 10">
              <a:extLst>
                <a:ext uri="{FF2B5EF4-FFF2-40B4-BE49-F238E27FC236}">
                  <a16:creationId xmlns:a16="http://schemas.microsoft.com/office/drawing/2014/main" id="{A2C57A0D-0707-41A0-98AF-CC5988247A48}"/>
                </a:ext>
              </a:extLst>
            </p:cNvPr>
            <p:cNvSpPr txBox="1"/>
            <p:nvPr/>
          </p:nvSpPr>
          <p:spPr>
            <a:xfrm>
              <a:off x="1944079" y="2008016"/>
              <a:ext cx="8968384" cy="981155"/>
            </a:xfrm>
            <a:prstGeom prst="rect">
              <a:avLst/>
            </a:prstGeom>
            <a:noFill/>
          </p:spPr>
          <p:txBody>
            <a:bodyPr wrap="square" lIns="86376" tIns="43188" rIns="86376" bIns="43188" rtlCol="0">
              <a:spAutoFit/>
            </a:bodyPr>
            <a:lstStyle/>
            <a:p>
              <a:pPr algn="just">
                <a:lnSpc>
                  <a:spcPct val="130000"/>
                </a:lnSpc>
              </a:pP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ASLR</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技术，微软从</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操作系统加载时的地址变化</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可执行程序编译时的编译器选项</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两个方面进行了实现和完善。</a:t>
              </a:r>
              <a:endPar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圆角 3">
              <a:extLst>
                <a:ext uri="{FF2B5EF4-FFF2-40B4-BE49-F238E27FC236}">
                  <a16:creationId xmlns:a16="http://schemas.microsoft.com/office/drawing/2014/main" id="{AC0F91AE-3150-4A4F-BE5C-5BD47F5BEB70}"/>
                </a:ext>
              </a:extLst>
            </p:cNvPr>
            <p:cNvSpPr/>
            <p:nvPr/>
          </p:nvSpPr>
          <p:spPr>
            <a:xfrm>
              <a:off x="1820864" y="1888133"/>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6446815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956767" y="3200826"/>
            <a:ext cx="10945216" cy="830997"/>
          </a:xfrm>
          <a:prstGeom prst="rect">
            <a:avLst/>
          </a:prstGeom>
        </p:spPr>
        <p:txBody>
          <a:bodyPr wrap="square">
            <a:spAutoFit/>
          </a:bodyPr>
          <a:lstStyle/>
          <a:p>
            <a:pPr algn="ct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知识点十：绕过其它安全防护</a:t>
            </a:r>
            <a:endParaRPr lang="zh-CN" altLang="en-US" sz="4800" b="1" dirty="0"/>
          </a:p>
        </p:txBody>
      </p:sp>
    </p:spTree>
    <p:extLst>
      <p:ext uri="{BB962C8B-B14F-4D97-AF65-F5344CB8AC3E}">
        <p14:creationId xmlns:p14="http://schemas.microsoft.com/office/powerpoint/2010/main" val="111061093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812751" y="663997"/>
            <a:ext cx="11233248" cy="1527614"/>
          </a:xfrm>
          <a:prstGeom prst="rect">
            <a:avLst/>
          </a:prstGeom>
          <a:noFill/>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 漏洞又称为脆弱性，本书的一个观点就是只要有不健壮的地方，就存在被利用的可能。正所谓道高一尺、魔高一丈，接下来，我们简要介绍对于</a:t>
            </a:r>
            <a:r>
              <a:rPr lang="en-US" altLang="zh-CN"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GS</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安全机制、</a:t>
            </a:r>
            <a:r>
              <a:rPr lang="en-US" altLang="zh-CN"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ASLR</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机制、</a:t>
            </a:r>
            <a:r>
              <a:rPr lang="en-US" altLang="zh-CN"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SEH</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保护机制等安全防护策略的绕过策略。</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E99E241B-4002-4B98-89C1-8A6F31F8AFDC}"/>
              </a:ext>
            </a:extLst>
          </p:cNvPr>
          <p:cNvGrpSpPr/>
          <p:nvPr/>
        </p:nvGrpSpPr>
        <p:grpSpPr>
          <a:xfrm>
            <a:off x="884759" y="2464197"/>
            <a:ext cx="4392488" cy="508861"/>
            <a:chOff x="1420106" y="1402730"/>
            <a:chExt cx="4392488" cy="508861"/>
          </a:xfrm>
          <a:effectLst>
            <a:outerShdw blurRad="50800" dist="38100" dir="2700000" algn="tl" rotWithShape="0">
              <a:prstClr val="black">
                <a:alpha val="20000"/>
              </a:prstClr>
            </a:outerShdw>
          </a:effectLst>
        </p:grpSpPr>
        <p:sp>
          <p:nvSpPr>
            <p:cNvPr id="6" name="Round Same Side Corner Rectangle 29">
              <a:extLst>
                <a:ext uri="{FF2B5EF4-FFF2-40B4-BE49-F238E27FC236}">
                  <a16:creationId xmlns:a16="http://schemas.microsoft.com/office/drawing/2014/main" id="{96BFC555-EE41-4882-9E9C-F38302277955}"/>
                </a:ext>
              </a:extLst>
            </p:cNvPr>
            <p:cNvSpPr/>
            <p:nvPr/>
          </p:nvSpPr>
          <p:spPr>
            <a:xfrm rot="5400000">
              <a:off x="3472987" y="-76051"/>
              <a:ext cx="500782" cy="345835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7"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8" name="Rectangle 62">
              <a:extLst>
                <a:ext uri="{FF2B5EF4-FFF2-40B4-BE49-F238E27FC236}">
                  <a16:creationId xmlns:a16="http://schemas.microsoft.com/office/drawing/2014/main" id="{60CBC169-D7C3-4AE3-A416-02D9691CFC6C}"/>
                </a:ext>
              </a:extLst>
            </p:cNvPr>
            <p:cNvSpPr/>
            <p:nvPr/>
          </p:nvSpPr>
          <p:spPr>
            <a:xfrm>
              <a:off x="2053958" y="1402731"/>
              <a:ext cx="375863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绕过</a:t>
              </a: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GS</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安全机制</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9"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2" name="矩形 1"/>
          <p:cNvSpPr/>
          <p:nvPr/>
        </p:nvSpPr>
        <p:spPr>
          <a:xfrm>
            <a:off x="925477" y="3237574"/>
            <a:ext cx="11017224" cy="3406445"/>
          </a:xfrm>
          <a:prstGeom prst="rect">
            <a:avLst/>
          </a:prstGeom>
          <a:ln>
            <a:solidFill>
              <a:schemeClr val="tx1"/>
            </a:solidFill>
          </a:ln>
        </p:spPr>
        <p:txBody>
          <a:bodyPr wrap="square">
            <a:spAutoFit/>
          </a:bodyPr>
          <a:lstStyle/>
          <a:p>
            <a:pPr>
              <a:lnSpc>
                <a:spcPct val="130000"/>
              </a:lnSpc>
            </a:pPr>
            <a:r>
              <a:rPr lang="x-none" altLang="zh-CN" sz="2400" kern="100" dirty="0">
                <a:solidFill>
                  <a:srgbClr val="000000"/>
                </a:solidFill>
                <a:latin typeface="微软雅黑" panose="020B0503020204020204" pitchFamily="34" charset="-122"/>
                <a:ea typeface="微软雅黑" panose="020B0503020204020204" pitchFamily="34" charset="-122"/>
              </a:rPr>
              <a:t>Visual Studio</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在实现</a:t>
            </a:r>
            <a:r>
              <a:rPr lang="x-none" altLang="zh-CN" sz="2400" b="1" kern="100" dirty="0">
                <a:solidFill>
                  <a:srgbClr val="000000"/>
                </a:solidFill>
                <a:latin typeface="微软雅黑" panose="020B0503020204020204" pitchFamily="34" charset="-122"/>
                <a:ea typeface="微软雅黑" panose="020B0503020204020204" pitchFamily="34" charset="-122"/>
              </a:rPr>
              <a:t>GS</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安全机制的时候，除了增加</a:t>
            </a:r>
            <a:r>
              <a:rPr lang="x-none" altLang="zh-CN" sz="2400" b="1" kern="100" dirty="0">
                <a:solidFill>
                  <a:srgbClr val="000000"/>
                </a:solidFill>
                <a:latin typeface="微软雅黑" panose="020B0503020204020204" pitchFamily="34" charset="-122"/>
                <a:ea typeface="微软雅黑" panose="020B0503020204020204" pitchFamily="34" charset="-122"/>
              </a:rPr>
              <a:t>Cookie</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，还会对栈中变量进行重新排序</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，比如：将字符串缓冲区分配在栈帧的最高地址上，因此，当字符串缓冲区溢出，就不能覆盖本地变量了。</a:t>
            </a:r>
            <a:endPar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pP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但是，</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考虑到效率问题，它仅按照函数隐患及危害程度进行选择性保护，因此有一部分函数可能没有得到有效的保护</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。比如：</a:t>
            </a:r>
            <a:r>
              <a:rPr lang="zh-CN" altLang="zh-CN" sz="2400" b="1" u="sng"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结构成员因为互操作性问题而不能重新排列</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，因此当它们包含缓冲区时，这个缓冲区溢出就可以将之后其它成员覆盖和控制。</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030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E99E241B-4002-4B98-89C1-8A6F31F8AFDC}"/>
              </a:ext>
            </a:extLst>
          </p:cNvPr>
          <p:cNvGrpSpPr/>
          <p:nvPr/>
        </p:nvGrpSpPr>
        <p:grpSpPr>
          <a:xfrm>
            <a:off x="884759" y="880021"/>
            <a:ext cx="4392488" cy="508861"/>
            <a:chOff x="1420106" y="1402730"/>
            <a:chExt cx="4392488" cy="508861"/>
          </a:xfrm>
          <a:effectLst>
            <a:outerShdw blurRad="50800" dist="38100" dir="2700000" algn="tl" rotWithShape="0">
              <a:prstClr val="black">
                <a:alpha val="20000"/>
              </a:prstClr>
            </a:outerShdw>
          </a:effectLst>
        </p:grpSpPr>
        <p:sp>
          <p:nvSpPr>
            <p:cNvPr id="6" name="Round Same Side Corner Rectangle 29">
              <a:extLst>
                <a:ext uri="{FF2B5EF4-FFF2-40B4-BE49-F238E27FC236}">
                  <a16:creationId xmlns:a16="http://schemas.microsoft.com/office/drawing/2014/main" id="{96BFC555-EE41-4882-9E9C-F38302277955}"/>
                </a:ext>
              </a:extLst>
            </p:cNvPr>
            <p:cNvSpPr/>
            <p:nvPr/>
          </p:nvSpPr>
          <p:spPr>
            <a:xfrm rot="5400000">
              <a:off x="3472987" y="-76051"/>
              <a:ext cx="500782" cy="345835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7"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8" name="Rectangle 62">
              <a:extLst>
                <a:ext uri="{FF2B5EF4-FFF2-40B4-BE49-F238E27FC236}">
                  <a16:creationId xmlns:a16="http://schemas.microsoft.com/office/drawing/2014/main" id="{60CBC169-D7C3-4AE3-A416-02D9691CFC6C}"/>
                </a:ext>
              </a:extLst>
            </p:cNvPr>
            <p:cNvSpPr/>
            <p:nvPr/>
          </p:nvSpPr>
          <p:spPr>
            <a:xfrm>
              <a:off x="2053958" y="1402731"/>
              <a:ext cx="375863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绕过</a:t>
              </a: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GS</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安全机制</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9"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2" name="矩形 1"/>
          <p:cNvSpPr/>
          <p:nvPr/>
        </p:nvSpPr>
        <p:spPr>
          <a:xfrm>
            <a:off x="955838" y="1816125"/>
            <a:ext cx="11017224" cy="4524315"/>
          </a:xfrm>
          <a:prstGeom prst="rect">
            <a:avLst/>
          </a:prstGeom>
          <a:ln>
            <a:solidFill>
              <a:schemeClr val="tx1"/>
            </a:solidFill>
          </a:ln>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rPr>
              <a:t>正是因为</a:t>
            </a:r>
            <a:r>
              <a:rPr lang="en-US" altLang="zh-CN" sz="2400" kern="100" dirty="0">
                <a:solidFill>
                  <a:srgbClr val="000000"/>
                </a:solidFill>
                <a:latin typeface="微软雅黑" panose="020B0503020204020204" pitchFamily="34" charset="-122"/>
                <a:ea typeface="微软雅黑" panose="020B0503020204020204" pitchFamily="34" charset="-122"/>
              </a:rPr>
              <a:t>GS</a:t>
            </a:r>
            <a:r>
              <a:rPr lang="zh-CN" altLang="en-US" sz="2400" kern="100" dirty="0">
                <a:solidFill>
                  <a:srgbClr val="000000"/>
                </a:solidFill>
                <a:latin typeface="微软雅黑" panose="020B0503020204020204" pitchFamily="34" charset="-122"/>
                <a:ea typeface="微软雅黑" panose="020B0503020204020204" pitchFamily="34" charset="-122"/>
              </a:rPr>
              <a:t>安全机制存在这些缺陷，所以聪明的攻击者构造出了各种办法来绕过</a:t>
            </a:r>
            <a:r>
              <a:rPr lang="en-US" altLang="zh-CN" sz="2400" kern="100" dirty="0">
                <a:solidFill>
                  <a:srgbClr val="000000"/>
                </a:solidFill>
                <a:latin typeface="微软雅黑" panose="020B0503020204020204" pitchFamily="34" charset="-122"/>
                <a:ea typeface="微软雅黑" panose="020B0503020204020204" pitchFamily="34" charset="-122"/>
              </a:rPr>
              <a:t>GS</a:t>
            </a:r>
            <a:r>
              <a:rPr lang="zh-CN" altLang="en-US" sz="2400" kern="100" dirty="0">
                <a:solidFill>
                  <a:srgbClr val="000000"/>
                </a:solidFill>
                <a:latin typeface="微软雅黑" panose="020B0503020204020204" pitchFamily="34" charset="-122"/>
                <a:ea typeface="微软雅黑" panose="020B0503020204020204" pitchFamily="34" charset="-122"/>
              </a:rPr>
              <a:t>保护机制。</a:t>
            </a:r>
            <a:r>
              <a:rPr lang="en-US" altLang="zh-CN" sz="2400" kern="100" dirty="0">
                <a:solidFill>
                  <a:srgbClr val="000000"/>
                </a:solidFill>
                <a:latin typeface="微软雅黑" panose="020B0503020204020204" pitchFamily="34" charset="-122"/>
                <a:ea typeface="微软雅黑" panose="020B0503020204020204" pitchFamily="34" charset="-122"/>
              </a:rPr>
              <a:t>David Litchfield</a:t>
            </a:r>
            <a:r>
              <a:rPr lang="zh-CN" altLang="en-US" sz="2400" kern="100" dirty="0">
                <a:solidFill>
                  <a:srgbClr val="000000"/>
                </a:solidFill>
                <a:latin typeface="微软雅黑" panose="020B0503020204020204" pitchFamily="34" charset="-122"/>
                <a:ea typeface="微软雅黑" panose="020B0503020204020204" pitchFamily="34" charset="-122"/>
              </a:rPr>
              <a:t>在</a:t>
            </a:r>
            <a:r>
              <a:rPr lang="en-US" altLang="zh-CN" sz="2400" kern="100" dirty="0">
                <a:solidFill>
                  <a:srgbClr val="000000"/>
                </a:solidFill>
                <a:latin typeface="微软雅黑" panose="020B0503020204020204" pitchFamily="34" charset="-122"/>
                <a:ea typeface="微软雅黑" panose="020B0503020204020204" pitchFamily="34" charset="-122"/>
              </a:rPr>
              <a:t>2003</a:t>
            </a:r>
            <a:r>
              <a:rPr lang="zh-CN" altLang="en-US" sz="2400" kern="100" dirty="0">
                <a:solidFill>
                  <a:srgbClr val="000000"/>
                </a:solidFill>
                <a:latin typeface="微软雅黑" panose="020B0503020204020204" pitchFamily="34" charset="-122"/>
                <a:ea typeface="微软雅黑" panose="020B0503020204020204" pitchFamily="34" charset="-122"/>
              </a:rPr>
              <a:t>年提出了一个技术来绕过</a:t>
            </a:r>
            <a:r>
              <a:rPr lang="en-US" altLang="zh-CN" sz="2400" kern="100" dirty="0">
                <a:solidFill>
                  <a:srgbClr val="000000"/>
                </a:solidFill>
                <a:latin typeface="微软雅黑" panose="020B0503020204020204" pitchFamily="34" charset="-122"/>
                <a:ea typeface="微软雅黑" panose="020B0503020204020204" pitchFamily="34" charset="-122"/>
              </a:rPr>
              <a:t>GS</a:t>
            </a:r>
            <a:r>
              <a:rPr lang="zh-CN" altLang="en-US" sz="2400" kern="100" dirty="0">
                <a:solidFill>
                  <a:srgbClr val="000000"/>
                </a:solidFill>
                <a:latin typeface="微软雅黑" panose="020B0503020204020204" pitchFamily="34" charset="-122"/>
                <a:ea typeface="微软雅黑" panose="020B0503020204020204" pitchFamily="34" charset="-122"/>
              </a:rPr>
              <a:t>保护机制：如果</a:t>
            </a:r>
            <a:r>
              <a:rPr lang="en-US" altLang="zh-CN" sz="2400" kern="100" dirty="0">
                <a:solidFill>
                  <a:srgbClr val="000000"/>
                </a:solidFill>
                <a:latin typeface="微软雅黑" panose="020B0503020204020204" pitchFamily="34" charset="-122"/>
                <a:ea typeface="微软雅黑" panose="020B0503020204020204" pitchFamily="34" charset="-122"/>
              </a:rPr>
              <a:t>Cookie</a:t>
            </a:r>
            <a:r>
              <a:rPr lang="zh-CN" altLang="en-US" sz="2400" kern="100" dirty="0">
                <a:solidFill>
                  <a:srgbClr val="000000"/>
                </a:solidFill>
                <a:latin typeface="微软雅黑" panose="020B0503020204020204" pitchFamily="34" charset="-122"/>
                <a:ea typeface="微软雅黑" panose="020B0503020204020204" pitchFamily="34" charset="-122"/>
              </a:rPr>
              <a:t>被一个不同的值覆盖了，代码会检查是否安装了安全处理例程，如果没有，系统的异常处理器就将接管它。</a:t>
            </a:r>
            <a:endParaRPr lang="en-US" altLang="zh-CN" sz="2400" kern="1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rPr>
              <a:t>如果黑客</a:t>
            </a:r>
            <a:r>
              <a:rPr lang="zh-CN" altLang="en-US" sz="2400" b="1" kern="100" dirty="0">
                <a:solidFill>
                  <a:srgbClr val="000000"/>
                </a:solidFill>
                <a:latin typeface="微软雅黑" panose="020B0503020204020204" pitchFamily="34" charset="-122"/>
                <a:ea typeface="微软雅黑" panose="020B0503020204020204" pitchFamily="34" charset="-122"/>
              </a:rPr>
              <a:t>覆盖掉了一个异常处理结构</a:t>
            </a:r>
            <a:r>
              <a:rPr lang="zh-CN" altLang="en-US" sz="2400" kern="100" dirty="0">
                <a:solidFill>
                  <a:srgbClr val="000000"/>
                </a:solidFill>
                <a:latin typeface="微软雅黑" panose="020B0503020204020204" pitchFamily="34" charset="-122"/>
                <a:ea typeface="微软雅黑" panose="020B0503020204020204" pitchFamily="34" charset="-122"/>
              </a:rPr>
              <a:t>，</a:t>
            </a:r>
            <a:r>
              <a:rPr lang="zh-CN" altLang="en-US" sz="2400" b="1" kern="100" dirty="0">
                <a:solidFill>
                  <a:srgbClr val="000000"/>
                </a:solidFill>
                <a:latin typeface="微软雅黑" panose="020B0503020204020204" pitchFamily="34" charset="-122"/>
                <a:ea typeface="微软雅黑" panose="020B0503020204020204" pitchFamily="34" charset="-122"/>
              </a:rPr>
              <a:t>并在</a:t>
            </a:r>
            <a:r>
              <a:rPr lang="en-US" altLang="zh-CN" sz="2400" b="1" kern="100" dirty="0">
                <a:solidFill>
                  <a:srgbClr val="000000"/>
                </a:solidFill>
                <a:latin typeface="微软雅黑" panose="020B0503020204020204" pitchFamily="34" charset="-122"/>
                <a:ea typeface="微软雅黑" panose="020B0503020204020204" pitchFamily="34" charset="-122"/>
              </a:rPr>
              <a:t>Cookie</a:t>
            </a:r>
            <a:r>
              <a:rPr lang="zh-CN" altLang="en-US" sz="2400" b="1" kern="100" dirty="0">
                <a:solidFill>
                  <a:srgbClr val="000000"/>
                </a:solidFill>
                <a:latin typeface="微软雅黑" panose="020B0503020204020204" pitchFamily="34" charset="-122"/>
                <a:ea typeface="微软雅黑" panose="020B0503020204020204" pitchFamily="34" charset="-122"/>
              </a:rPr>
              <a:t>被检查前触发一个异常，这时栈中虽然仍然存在</a:t>
            </a:r>
            <a:r>
              <a:rPr lang="en-US" altLang="zh-CN" sz="2400" b="1" kern="100" dirty="0">
                <a:solidFill>
                  <a:srgbClr val="000000"/>
                </a:solidFill>
                <a:latin typeface="微软雅黑" panose="020B0503020204020204" pitchFamily="34" charset="-122"/>
                <a:ea typeface="微软雅黑" panose="020B0503020204020204" pitchFamily="34" charset="-122"/>
              </a:rPr>
              <a:t>Cookie</a:t>
            </a:r>
            <a:r>
              <a:rPr lang="zh-CN" altLang="en-US" sz="2400" b="1" kern="100" dirty="0">
                <a:solidFill>
                  <a:srgbClr val="000000"/>
                </a:solidFill>
                <a:latin typeface="微软雅黑" panose="020B0503020204020204" pitchFamily="34" charset="-122"/>
                <a:ea typeface="微软雅黑" panose="020B0503020204020204" pitchFamily="34" charset="-122"/>
              </a:rPr>
              <a:t>，但是还是可以被成功溢出</a:t>
            </a:r>
            <a:r>
              <a:rPr lang="zh-CN" altLang="en-US" sz="2400" kern="100" dirty="0">
                <a:solidFill>
                  <a:srgbClr val="000000"/>
                </a:solidFill>
                <a:latin typeface="微软雅黑" panose="020B0503020204020204" pitchFamily="34" charset="-122"/>
                <a:ea typeface="微软雅黑" panose="020B0503020204020204" pitchFamily="34" charset="-122"/>
              </a:rPr>
              <a:t>。这个方法相当于是利用</a:t>
            </a:r>
            <a:r>
              <a:rPr lang="en-US" altLang="zh-CN" sz="2400" kern="100" dirty="0">
                <a:solidFill>
                  <a:srgbClr val="000000"/>
                </a:solidFill>
                <a:latin typeface="微软雅黑" panose="020B0503020204020204" pitchFamily="34" charset="-122"/>
                <a:ea typeface="微软雅黑" panose="020B0503020204020204" pitchFamily="34" charset="-122"/>
              </a:rPr>
              <a:t>SEH</a:t>
            </a:r>
            <a:r>
              <a:rPr lang="zh-CN" altLang="en-US" sz="2400" kern="100" dirty="0">
                <a:solidFill>
                  <a:srgbClr val="000000"/>
                </a:solidFill>
                <a:latin typeface="微软雅黑" panose="020B0503020204020204" pitchFamily="34" charset="-122"/>
                <a:ea typeface="微软雅黑" panose="020B0503020204020204" pitchFamily="34" charset="-122"/>
              </a:rPr>
              <a:t>进行漏洞攻击。可以说，</a:t>
            </a:r>
            <a:r>
              <a:rPr lang="en-US" altLang="zh-CN" sz="2400" b="1" kern="100" dirty="0">
                <a:solidFill>
                  <a:srgbClr val="000000"/>
                </a:solidFill>
                <a:latin typeface="微软雅黑" panose="020B0503020204020204" pitchFamily="34" charset="-122"/>
                <a:ea typeface="微软雅黑" panose="020B0503020204020204" pitchFamily="34" charset="-122"/>
              </a:rPr>
              <a:t>GS</a:t>
            </a:r>
            <a:r>
              <a:rPr lang="zh-CN" altLang="en-US" sz="2400" b="1" kern="100" dirty="0">
                <a:solidFill>
                  <a:srgbClr val="000000"/>
                </a:solidFill>
                <a:latin typeface="微软雅黑" panose="020B0503020204020204" pitchFamily="34" charset="-122"/>
                <a:ea typeface="微软雅黑" panose="020B0503020204020204" pitchFamily="34" charset="-122"/>
              </a:rPr>
              <a:t>安全机制最重要的一个缺陷是没有保护异常处理器</a:t>
            </a:r>
            <a:r>
              <a:rPr lang="zh-CN" altLang="en-US" sz="2400" kern="100" dirty="0">
                <a:solidFill>
                  <a:srgbClr val="000000"/>
                </a:solidFill>
                <a:latin typeface="微软雅黑" panose="020B0503020204020204" pitchFamily="34" charset="-122"/>
                <a:ea typeface="微软雅黑" panose="020B0503020204020204" pitchFamily="34" charset="-122"/>
              </a:rPr>
              <a:t>，但这点上虽然有</a:t>
            </a:r>
            <a:r>
              <a:rPr lang="en-US" altLang="zh-CN" sz="2400" kern="100" dirty="0">
                <a:solidFill>
                  <a:srgbClr val="000000"/>
                </a:solidFill>
                <a:latin typeface="微软雅黑" panose="020B0503020204020204" pitchFamily="34" charset="-122"/>
                <a:ea typeface="微软雅黑" panose="020B0503020204020204" pitchFamily="34" charset="-122"/>
              </a:rPr>
              <a:t>SEH</a:t>
            </a:r>
            <a:r>
              <a:rPr lang="zh-CN" altLang="en-US" sz="2400" kern="100" dirty="0">
                <a:solidFill>
                  <a:srgbClr val="000000"/>
                </a:solidFill>
                <a:latin typeface="微软雅黑" panose="020B0503020204020204" pitchFamily="34" charset="-122"/>
                <a:ea typeface="微软雅黑" panose="020B0503020204020204" pitchFamily="34" charset="-122"/>
              </a:rPr>
              <a:t>保护机制作为后盾，但</a:t>
            </a:r>
            <a:r>
              <a:rPr lang="en-US" altLang="zh-CN" sz="2400" kern="100" dirty="0">
                <a:solidFill>
                  <a:srgbClr val="000000"/>
                </a:solidFill>
                <a:latin typeface="微软雅黑" panose="020B0503020204020204" pitchFamily="34" charset="-122"/>
                <a:ea typeface="微软雅黑" panose="020B0503020204020204" pitchFamily="34" charset="-122"/>
              </a:rPr>
              <a:t>SEH</a:t>
            </a:r>
            <a:r>
              <a:rPr lang="zh-CN" altLang="en-US" sz="2400" kern="100" dirty="0">
                <a:solidFill>
                  <a:srgbClr val="000000"/>
                </a:solidFill>
                <a:latin typeface="微软雅黑" panose="020B0503020204020204" pitchFamily="34" charset="-122"/>
                <a:ea typeface="微软雅黑" panose="020B0503020204020204" pitchFamily="34" charset="-122"/>
              </a:rPr>
              <a:t>保护机制也是可以被绕过的。</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38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E99E241B-4002-4B98-89C1-8A6F31F8AFDC}"/>
              </a:ext>
            </a:extLst>
          </p:cNvPr>
          <p:cNvGrpSpPr/>
          <p:nvPr/>
        </p:nvGrpSpPr>
        <p:grpSpPr>
          <a:xfrm>
            <a:off x="884759" y="880021"/>
            <a:ext cx="4392488" cy="508861"/>
            <a:chOff x="1420106" y="1402730"/>
            <a:chExt cx="4392488" cy="508861"/>
          </a:xfrm>
          <a:effectLst>
            <a:outerShdw blurRad="50800" dist="38100" dir="2700000" algn="tl" rotWithShape="0">
              <a:prstClr val="black">
                <a:alpha val="20000"/>
              </a:prstClr>
            </a:outerShdw>
          </a:effectLst>
        </p:grpSpPr>
        <p:sp>
          <p:nvSpPr>
            <p:cNvPr id="6" name="Round Same Side Corner Rectangle 29">
              <a:extLst>
                <a:ext uri="{FF2B5EF4-FFF2-40B4-BE49-F238E27FC236}">
                  <a16:creationId xmlns:a16="http://schemas.microsoft.com/office/drawing/2014/main" id="{96BFC555-EE41-4882-9E9C-F38302277955}"/>
                </a:ext>
              </a:extLst>
            </p:cNvPr>
            <p:cNvSpPr/>
            <p:nvPr/>
          </p:nvSpPr>
          <p:spPr>
            <a:xfrm rot="5400000">
              <a:off x="3472987" y="-76051"/>
              <a:ext cx="500782" cy="345835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7"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8" name="Rectangle 62">
              <a:extLst>
                <a:ext uri="{FF2B5EF4-FFF2-40B4-BE49-F238E27FC236}">
                  <a16:creationId xmlns:a16="http://schemas.microsoft.com/office/drawing/2014/main" id="{60CBC169-D7C3-4AE3-A416-02D9691CFC6C}"/>
                </a:ext>
              </a:extLst>
            </p:cNvPr>
            <p:cNvSpPr/>
            <p:nvPr/>
          </p:nvSpPr>
          <p:spPr>
            <a:xfrm>
              <a:off x="2053958" y="1402731"/>
              <a:ext cx="375863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ASLR</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缺陷和绕过方法</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9"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p>
          </p:txBody>
        </p:sp>
      </p:grpSp>
      <p:sp>
        <p:nvSpPr>
          <p:cNvPr id="3" name="矩形 2"/>
          <p:cNvSpPr/>
          <p:nvPr/>
        </p:nvSpPr>
        <p:spPr>
          <a:xfrm>
            <a:off x="1028775" y="1600101"/>
            <a:ext cx="10873208" cy="3139321"/>
          </a:xfrm>
          <a:prstGeom prst="rect">
            <a:avLst/>
          </a:prstGeom>
        </p:spPr>
        <p:txBody>
          <a:bodyPr wrap="square">
            <a:spAutoFit/>
          </a:bodyPr>
          <a:lstStyle/>
          <a:p>
            <a:pPr>
              <a:lnSpc>
                <a:spcPct val="150000"/>
              </a:lnSpc>
            </a:pPr>
            <a:r>
              <a:rPr lang="en-US" altLang="zh-CN" sz="2200" kern="100" dirty="0">
                <a:solidFill>
                  <a:srgbClr val="000000"/>
                </a:solidFill>
                <a:latin typeface="微软雅黑" panose="020B0503020204020204" pitchFamily="34" charset="-122"/>
                <a:ea typeface="微软雅黑" panose="020B0503020204020204" pitchFamily="34" charset="-122"/>
              </a:rPr>
              <a:t>ASLR</a:t>
            </a:r>
            <a:r>
              <a:rPr lang="zh-CN" altLang="en-US" sz="2200" kern="100" dirty="0">
                <a:solidFill>
                  <a:srgbClr val="000000"/>
                </a:solidFill>
                <a:latin typeface="微软雅黑" panose="020B0503020204020204" pitchFamily="34" charset="-122"/>
                <a:ea typeface="微软雅黑" panose="020B0503020204020204" pitchFamily="34" charset="-122"/>
              </a:rPr>
              <a:t>通过增加随机偏移使得攻击变得非常困难。但是，</a:t>
            </a:r>
            <a:r>
              <a:rPr lang="en-US" altLang="zh-CN" sz="2200" b="1" kern="100" dirty="0">
                <a:solidFill>
                  <a:srgbClr val="000000"/>
                </a:solidFill>
                <a:latin typeface="微软雅黑" panose="020B0503020204020204" pitchFamily="34" charset="-122"/>
                <a:ea typeface="微软雅黑" panose="020B0503020204020204" pitchFamily="34" charset="-122"/>
              </a:rPr>
              <a:t>ASLR</a:t>
            </a:r>
            <a:r>
              <a:rPr lang="zh-CN" altLang="en-US" sz="2200" b="1" kern="100" dirty="0">
                <a:solidFill>
                  <a:srgbClr val="000000"/>
                </a:solidFill>
                <a:latin typeface="微软雅黑" panose="020B0503020204020204" pitchFamily="34" charset="-122"/>
                <a:ea typeface="微软雅黑" panose="020B0503020204020204" pitchFamily="34" charset="-122"/>
              </a:rPr>
              <a:t>技术存在很多脆弱性</a:t>
            </a:r>
            <a:r>
              <a:rPr lang="zh-CN" altLang="en-US" sz="2200" kern="100" dirty="0">
                <a:solidFill>
                  <a:srgbClr val="000000"/>
                </a:solidFill>
                <a:latin typeface="微软雅黑" panose="020B0503020204020204" pitchFamily="34" charset="-122"/>
                <a:ea typeface="微软雅黑" panose="020B0503020204020204" pitchFamily="34" charset="-122"/>
              </a:rPr>
              <a:t>：（</a:t>
            </a:r>
            <a:r>
              <a:rPr lang="en-US" altLang="zh-CN" sz="2200" kern="100" dirty="0">
                <a:solidFill>
                  <a:srgbClr val="000000"/>
                </a:solidFill>
                <a:latin typeface="微软雅黑" panose="020B0503020204020204" pitchFamily="34" charset="-122"/>
                <a:ea typeface="微软雅黑" panose="020B0503020204020204" pitchFamily="34" charset="-122"/>
              </a:rPr>
              <a:t>1</a:t>
            </a:r>
            <a:r>
              <a:rPr lang="zh-CN" altLang="en-US" sz="2200" kern="100" dirty="0">
                <a:solidFill>
                  <a:srgbClr val="000000"/>
                </a:solidFill>
                <a:latin typeface="微软雅黑" panose="020B0503020204020204" pitchFamily="34" charset="-122"/>
                <a:ea typeface="微软雅黑" panose="020B0503020204020204" pitchFamily="34" charset="-122"/>
              </a:rPr>
              <a:t>）为了减少虚拟地址空间的碎片，操作系统把随机加载库文件的</a:t>
            </a:r>
            <a:r>
              <a:rPr lang="zh-CN" altLang="en-US" sz="2200" b="1" kern="100" dirty="0">
                <a:solidFill>
                  <a:srgbClr val="000000"/>
                </a:solidFill>
                <a:latin typeface="微软雅黑" panose="020B0503020204020204" pitchFamily="34" charset="-122"/>
                <a:ea typeface="微软雅黑" panose="020B0503020204020204" pitchFamily="34" charset="-122"/>
              </a:rPr>
              <a:t>地址限制为</a:t>
            </a:r>
            <a:r>
              <a:rPr lang="en-US" altLang="zh-CN" sz="2200" b="1" kern="100" dirty="0">
                <a:solidFill>
                  <a:srgbClr val="000000"/>
                </a:solidFill>
                <a:latin typeface="微软雅黑" panose="020B0503020204020204" pitchFamily="34" charset="-122"/>
                <a:ea typeface="微软雅黑" panose="020B0503020204020204" pitchFamily="34" charset="-122"/>
              </a:rPr>
              <a:t>8</a:t>
            </a:r>
            <a:r>
              <a:rPr lang="zh-CN" altLang="en-US" sz="2200" b="1" kern="100" dirty="0">
                <a:solidFill>
                  <a:srgbClr val="000000"/>
                </a:solidFill>
                <a:latin typeface="微软雅黑" panose="020B0503020204020204" pitchFamily="34" charset="-122"/>
                <a:ea typeface="微软雅黑" panose="020B0503020204020204" pitchFamily="34" charset="-122"/>
              </a:rPr>
              <a:t>位</a:t>
            </a:r>
            <a:r>
              <a:rPr lang="zh-CN" altLang="en-US" sz="2200" kern="100" dirty="0">
                <a:solidFill>
                  <a:srgbClr val="000000"/>
                </a:solidFill>
                <a:latin typeface="微软雅黑" panose="020B0503020204020204" pitchFamily="34" charset="-122"/>
                <a:ea typeface="微软雅黑" panose="020B0503020204020204" pitchFamily="34" charset="-122"/>
              </a:rPr>
              <a:t>，即地址空间为</a:t>
            </a:r>
            <a:r>
              <a:rPr lang="en-US" altLang="zh-CN" sz="2200" kern="100" dirty="0">
                <a:solidFill>
                  <a:srgbClr val="000000"/>
                </a:solidFill>
                <a:latin typeface="微软雅黑" panose="020B0503020204020204" pitchFamily="34" charset="-122"/>
                <a:ea typeface="微软雅黑" panose="020B0503020204020204" pitchFamily="34" charset="-122"/>
              </a:rPr>
              <a:t>256</a:t>
            </a:r>
            <a:r>
              <a:rPr lang="zh-CN" altLang="en-US" sz="2200" kern="100" dirty="0">
                <a:solidFill>
                  <a:srgbClr val="000000"/>
                </a:solidFill>
                <a:latin typeface="微软雅黑" panose="020B0503020204020204" pitchFamily="34" charset="-122"/>
                <a:ea typeface="微软雅黑" panose="020B0503020204020204" pitchFamily="34" charset="-122"/>
              </a:rPr>
              <a:t>，而且</a:t>
            </a:r>
            <a:r>
              <a:rPr lang="zh-CN" altLang="en-US" sz="2200" b="1" kern="100" dirty="0">
                <a:solidFill>
                  <a:srgbClr val="000000"/>
                </a:solidFill>
                <a:latin typeface="微软雅黑" panose="020B0503020204020204" pitchFamily="34" charset="-122"/>
                <a:ea typeface="微软雅黑" panose="020B0503020204020204" pitchFamily="34" charset="-122"/>
              </a:rPr>
              <a:t>随机化发生在地址前两个最有意义的字节</a:t>
            </a:r>
            <a:r>
              <a:rPr lang="zh-CN" altLang="en-US" sz="2200" kern="100" dirty="0">
                <a:solidFill>
                  <a:srgbClr val="000000"/>
                </a:solidFill>
                <a:latin typeface="微软雅黑" panose="020B0503020204020204" pitchFamily="34" charset="-122"/>
                <a:ea typeface="微软雅黑" panose="020B0503020204020204" pitchFamily="34" charset="-122"/>
              </a:rPr>
              <a:t>上；</a:t>
            </a:r>
            <a:endParaRPr lang="en-US" altLang="zh-CN" sz="2200" kern="1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200" kern="100" dirty="0">
                <a:solidFill>
                  <a:srgbClr val="000000"/>
                </a:solidFill>
                <a:latin typeface="微软雅黑" panose="020B0503020204020204" pitchFamily="34" charset="-122"/>
                <a:ea typeface="微软雅黑" panose="020B0503020204020204" pitchFamily="34" charset="-122"/>
              </a:rPr>
              <a:t>（</a:t>
            </a:r>
            <a:r>
              <a:rPr lang="en-US" altLang="zh-CN" sz="2200" kern="100" dirty="0">
                <a:solidFill>
                  <a:srgbClr val="000000"/>
                </a:solidFill>
                <a:latin typeface="微软雅黑" panose="020B0503020204020204" pitchFamily="34" charset="-122"/>
                <a:ea typeface="微软雅黑" panose="020B0503020204020204" pitchFamily="34" charset="-122"/>
              </a:rPr>
              <a:t>2</a:t>
            </a:r>
            <a:r>
              <a:rPr lang="zh-CN" altLang="en-US" sz="2200" kern="100" dirty="0">
                <a:solidFill>
                  <a:srgbClr val="000000"/>
                </a:solidFill>
                <a:latin typeface="微软雅黑" panose="020B0503020204020204" pitchFamily="34" charset="-122"/>
                <a:ea typeface="微软雅黑" panose="020B0503020204020204" pitchFamily="34" charset="-122"/>
              </a:rPr>
              <a:t>）</a:t>
            </a:r>
            <a:r>
              <a:rPr lang="zh-CN" altLang="en-US" sz="2200" b="1" kern="100" dirty="0">
                <a:solidFill>
                  <a:srgbClr val="000000"/>
                </a:solidFill>
                <a:latin typeface="微软雅黑" panose="020B0503020204020204" pitchFamily="34" charset="-122"/>
                <a:ea typeface="微软雅黑" panose="020B0503020204020204" pitchFamily="34" charset="-122"/>
              </a:rPr>
              <a:t>很多应用程序和</a:t>
            </a:r>
            <a:r>
              <a:rPr lang="en-US" altLang="zh-CN" sz="2200" b="1" kern="100" dirty="0">
                <a:solidFill>
                  <a:srgbClr val="000000"/>
                </a:solidFill>
                <a:latin typeface="微软雅黑" panose="020B0503020204020204" pitchFamily="34" charset="-122"/>
                <a:ea typeface="微软雅黑" panose="020B0503020204020204" pitchFamily="34" charset="-122"/>
              </a:rPr>
              <a:t>DLL</a:t>
            </a:r>
            <a:r>
              <a:rPr lang="zh-CN" altLang="en-US" sz="2200" b="1" kern="100" dirty="0">
                <a:solidFill>
                  <a:srgbClr val="000000"/>
                </a:solidFill>
                <a:latin typeface="微软雅黑" panose="020B0503020204020204" pitchFamily="34" charset="-122"/>
                <a:ea typeface="微软雅黑" panose="020B0503020204020204" pitchFamily="34" charset="-122"/>
              </a:rPr>
              <a:t>模块并没有采用</a:t>
            </a:r>
            <a:r>
              <a:rPr lang="en-US" altLang="zh-CN" sz="2200" b="1" kern="100" dirty="0">
                <a:solidFill>
                  <a:srgbClr val="000000"/>
                </a:solidFill>
                <a:latin typeface="微软雅黑" panose="020B0503020204020204" pitchFamily="34" charset="-122"/>
                <a:ea typeface="微软雅黑" panose="020B0503020204020204" pitchFamily="34" charset="-122"/>
              </a:rPr>
              <a:t>/DYNAMICBASE</a:t>
            </a:r>
            <a:r>
              <a:rPr lang="zh-CN" altLang="en-US" sz="2200" b="1" kern="100" dirty="0">
                <a:solidFill>
                  <a:srgbClr val="000000"/>
                </a:solidFill>
                <a:latin typeface="微软雅黑" panose="020B0503020204020204" pitchFamily="34" charset="-122"/>
                <a:ea typeface="微软雅黑" panose="020B0503020204020204" pitchFamily="34" charset="-122"/>
              </a:rPr>
              <a:t>的编译选项</a:t>
            </a:r>
            <a:r>
              <a:rPr lang="zh-CN" altLang="en-US" sz="2200" kern="100" dirty="0">
                <a:solidFill>
                  <a:srgbClr val="000000"/>
                </a:solidFill>
                <a:latin typeface="微软雅黑" panose="020B0503020204020204" pitchFamily="34" charset="-122"/>
                <a:ea typeface="微软雅黑" panose="020B0503020204020204" pitchFamily="34" charset="-122"/>
              </a:rPr>
              <a:t>；</a:t>
            </a:r>
            <a:endParaRPr lang="en-US" altLang="zh-CN" sz="2200" kern="1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200" kern="100" dirty="0">
                <a:solidFill>
                  <a:srgbClr val="000000"/>
                </a:solidFill>
                <a:latin typeface="微软雅黑" panose="020B0503020204020204" pitchFamily="34" charset="-122"/>
                <a:ea typeface="微软雅黑" panose="020B0503020204020204" pitchFamily="34" charset="-122"/>
              </a:rPr>
              <a:t>（</a:t>
            </a:r>
            <a:r>
              <a:rPr lang="en-US" altLang="zh-CN" sz="2200" kern="100" dirty="0">
                <a:solidFill>
                  <a:srgbClr val="000000"/>
                </a:solidFill>
                <a:latin typeface="微软雅黑" panose="020B0503020204020204" pitchFamily="34" charset="-122"/>
                <a:ea typeface="微软雅黑" panose="020B0503020204020204" pitchFamily="34" charset="-122"/>
              </a:rPr>
              <a:t>3</a:t>
            </a:r>
            <a:r>
              <a:rPr lang="zh-CN" altLang="en-US" sz="2200" kern="100" dirty="0">
                <a:solidFill>
                  <a:srgbClr val="000000"/>
                </a:solidFill>
                <a:latin typeface="微软雅黑" panose="020B0503020204020204" pitchFamily="34" charset="-122"/>
                <a:ea typeface="微软雅黑" panose="020B0503020204020204" pitchFamily="34" charset="-122"/>
              </a:rPr>
              <a:t>）很多</a:t>
            </a:r>
            <a:r>
              <a:rPr lang="zh-CN" altLang="en-US" sz="2200" b="1" kern="100" dirty="0">
                <a:solidFill>
                  <a:srgbClr val="000000"/>
                </a:solidFill>
                <a:latin typeface="微软雅黑" panose="020B0503020204020204" pitchFamily="34" charset="-122"/>
                <a:ea typeface="微软雅黑" panose="020B0503020204020204" pitchFamily="34" charset="-122"/>
              </a:rPr>
              <a:t>应用程序使用相同的系统</a:t>
            </a:r>
            <a:r>
              <a:rPr lang="en-US" altLang="zh-CN" sz="2200" b="1" kern="100" dirty="0">
                <a:solidFill>
                  <a:srgbClr val="000000"/>
                </a:solidFill>
                <a:latin typeface="微软雅黑" panose="020B0503020204020204" pitchFamily="34" charset="-122"/>
                <a:ea typeface="微软雅黑" panose="020B0503020204020204" pitchFamily="34" charset="-122"/>
              </a:rPr>
              <a:t>DLL</a:t>
            </a:r>
            <a:r>
              <a:rPr lang="zh-CN" altLang="en-US" sz="2200" b="1" kern="100" dirty="0">
                <a:solidFill>
                  <a:srgbClr val="000000"/>
                </a:solidFill>
                <a:latin typeface="微软雅黑" panose="020B0503020204020204" pitchFamily="34" charset="-122"/>
                <a:ea typeface="微软雅黑" panose="020B0503020204020204" pitchFamily="34" charset="-122"/>
              </a:rPr>
              <a:t>文件</a:t>
            </a:r>
            <a:r>
              <a:rPr lang="zh-CN" altLang="en-US" sz="2200" kern="100" dirty="0">
                <a:solidFill>
                  <a:srgbClr val="000000"/>
                </a:solidFill>
                <a:latin typeface="微软雅黑" panose="020B0503020204020204" pitchFamily="34" charset="-122"/>
                <a:ea typeface="微软雅黑" panose="020B0503020204020204" pitchFamily="34" charset="-122"/>
              </a:rPr>
              <a:t>，这些系统</a:t>
            </a:r>
            <a:r>
              <a:rPr lang="en-US" altLang="zh-CN" sz="2200" kern="100" dirty="0">
                <a:solidFill>
                  <a:srgbClr val="000000"/>
                </a:solidFill>
                <a:latin typeface="微软雅黑" panose="020B0503020204020204" pitchFamily="34" charset="-122"/>
                <a:ea typeface="微软雅黑" panose="020B0503020204020204" pitchFamily="34" charset="-122"/>
              </a:rPr>
              <a:t>DLL</a:t>
            </a:r>
            <a:r>
              <a:rPr lang="zh-CN" altLang="en-US" sz="2200" kern="100" dirty="0">
                <a:solidFill>
                  <a:srgbClr val="000000"/>
                </a:solidFill>
                <a:latin typeface="微软雅黑" panose="020B0503020204020204" pitchFamily="34" charset="-122"/>
                <a:ea typeface="微软雅黑" panose="020B0503020204020204" pitchFamily="34" charset="-122"/>
              </a:rPr>
              <a:t>加载后地址就确定下来了，对于</a:t>
            </a:r>
            <a:r>
              <a:rPr lang="zh-CN" altLang="en-US" sz="2200" b="1" kern="100" dirty="0">
                <a:solidFill>
                  <a:srgbClr val="000000"/>
                </a:solidFill>
                <a:latin typeface="微软雅黑" panose="020B0503020204020204" pitchFamily="34" charset="-122"/>
                <a:ea typeface="微软雅黑" panose="020B0503020204020204" pitchFamily="34" charset="-122"/>
              </a:rPr>
              <a:t>本地攻击，攻击者还是很容易就能获得所需要的地址</a:t>
            </a:r>
            <a:r>
              <a:rPr lang="zh-CN" altLang="en-US" sz="2200" kern="100" dirty="0">
                <a:solidFill>
                  <a:srgbClr val="000000"/>
                </a:solidFill>
                <a:latin typeface="微软雅黑" panose="020B0503020204020204" pitchFamily="34" charset="-122"/>
                <a:ea typeface="微软雅黑" panose="020B0503020204020204" pitchFamily="34" charset="-122"/>
              </a:rPr>
              <a:t>，然后进行攻击。</a:t>
            </a:r>
          </a:p>
        </p:txBody>
      </p:sp>
      <p:sp>
        <p:nvSpPr>
          <p:cNvPr id="4" name="矩形 3"/>
          <p:cNvSpPr/>
          <p:nvPr/>
        </p:nvSpPr>
        <p:spPr>
          <a:xfrm>
            <a:off x="1028775" y="5056485"/>
            <a:ext cx="11089232" cy="1107996"/>
          </a:xfrm>
          <a:prstGeom prst="rect">
            <a:avLst/>
          </a:prstGeom>
        </p:spPr>
        <p:txBody>
          <a:bodyPr wrap="square">
            <a:spAutoFit/>
          </a:bodyPr>
          <a:lstStyle/>
          <a:p>
            <a:pPr>
              <a:lnSpc>
                <a:spcPct val="150000"/>
              </a:lnSpc>
            </a:pPr>
            <a:r>
              <a:rPr lang="zh-CN" altLang="en-US" sz="2200" kern="100" dirty="0">
                <a:solidFill>
                  <a:srgbClr val="000000"/>
                </a:solidFill>
                <a:latin typeface="微软雅黑" panose="020B0503020204020204" pitchFamily="34" charset="-122"/>
                <a:ea typeface="微软雅黑" panose="020B0503020204020204" pitchFamily="34" charset="-122"/>
              </a:rPr>
              <a:t>针对这些缺陷，还有一些其他绕过方法，比如</a:t>
            </a:r>
            <a:r>
              <a:rPr lang="zh-CN" altLang="en-US" sz="2200" b="1" kern="100" dirty="0">
                <a:solidFill>
                  <a:srgbClr val="000000"/>
                </a:solidFill>
                <a:latin typeface="微软雅黑" panose="020B0503020204020204" pitchFamily="34" charset="-122"/>
                <a:ea typeface="微软雅黑" panose="020B0503020204020204" pitchFamily="34" charset="-122"/>
              </a:rPr>
              <a:t>攻击未开启地址随机化的模块（作为跳板）、堆喷洒技术、部分返回地址覆盖法</a:t>
            </a:r>
            <a:r>
              <a:rPr lang="zh-CN" altLang="en-US" sz="2200" kern="100" dirty="0">
                <a:solidFill>
                  <a:srgbClr val="000000"/>
                </a:solidFill>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319371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E99E241B-4002-4B98-89C1-8A6F31F8AFDC}"/>
              </a:ext>
            </a:extLst>
          </p:cNvPr>
          <p:cNvGrpSpPr/>
          <p:nvPr/>
        </p:nvGrpSpPr>
        <p:grpSpPr>
          <a:xfrm>
            <a:off x="884759" y="880021"/>
            <a:ext cx="4752528" cy="508861"/>
            <a:chOff x="1420106" y="1402730"/>
            <a:chExt cx="4752528" cy="508861"/>
          </a:xfrm>
          <a:effectLst>
            <a:outerShdw blurRad="50800" dist="38100" dir="2700000" algn="tl" rotWithShape="0">
              <a:prstClr val="black">
                <a:alpha val="20000"/>
              </a:prstClr>
            </a:outerShdw>
          </a:effectLst>
        </p:grpSpPr>
        <p:sp>
          <p:nvSpPr>
            <p:cNvPr id="6" name="Round Same Side Corner Rectangle 29">
              <a:extLst>
                <a:ext uri="{FF2B5EF4-FFF2-40B4-BE49-F238E27FC236}">
                  <a16:creationId xmlns:a16="http://schemas.microsoft.com/office/drawing/2014/main" id="{96BFC555-EE41-4882-9E9C-F38302277955}"/>
                </a:ext>
              </a:extLst>
            </p:cNvPr>
            <p:cNvSpPr/>
            <p:nvPr/>
          </p:nvSpPr>
          <p:spPr>
            <a:xfrm rot="5400000">
              <a:off x="3828990" y="-432054"/>
              <a:ext cx="508856" cy="417843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7"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8" name="Rectangle 62">
              <a:extLst>
                <a:ext uri="{FF2B5EF4-FFF2-40B4-BE49-F238E27FC236}">
                  <a16:creationId xmlns:a16="http://schemas.microsoft.com/office/drawing/2014/main" id="{60CBC169-D7C3-4AE3-A416-02D9691CFC6C}"/>
                </a:ext>
              </a:extLst>
            </p:cNvPr>
            <p:cNvSpPr/>
            <p:nvPr/>
          </p:nvSpPr>
          <p:spPr>
            <a:xfrm>
              <a:off x="2053958" y="1402731"/>
              <a:ext cx="4046668" cy="478082"/>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2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SEH</a:t>
              </a:r>
              <a:r>
                <a:rPr lang="zh-CN" altLang="en-US" sz="22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保护机制缺陷和绕过方法</a:t>
              </a:r>
              <a:endParaRPr kumimoji="0" lang="en-US" altLang="zh-CN" sz="2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9"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p>
          </p:txBody>
        </p:sp>
      </p:grpSp>
      <p:sp>
        <p:nvSpPr>
          <p:cNvPr id="3" name="矩形 2"/>
          <p:cNvSpPr/>
          <p:nvPr/>
        </p:nvSpPr>
        <p:spPr>
          <a:xfrm>
            <a:off x="1028775" y="1744117"/>
            <a:ext cx="11161240" cy="5170646"/>
          </a:xfrm>
          <a:prstGeom prst="rect">
            <a:avLst/>
          </a:prstGeom>
        </p:spPr>
        <p:txBody>
          <a:bodyPr wrap="square">
            <a:spAutoFit/>
          </a:bodyPr>
          <a:lstStyle/>
          <a:p>
            <a:pPr>
              <a:lnSpc>
                <a:spcPct val="150000"/>
              </a:lnSpc>
            </a:pPr>
            <a:r>
              <a:rPr lang="zh-CN" altLang="en-US" sz="2200" b="1" kern="100" dirty="0">
                <a:solidFill>
                  <a:srgbClr val="000000"/>
                </a:solidFill>
                <a:latin typeface="微软雅黑" panose="020B0503020204020204" pitchFamily="34" charset="-122"/>
                <a:ea typeface="微软雅黑" panose="020B0503020204020204" pitchFamily="34" charset="-122"/>
              </a:rPr>
              <a:t>当一个进程中存在一个不是</a:t>
            </a:r>
            <a:r>
              <a:rPr lang="en-US" altLang="zh-CN" sz="2200" b="1" kern="100" dirty="0">
                <a:solidFill>
                  <a:srgbClr val="000000"/>
                </a:solidFill>
                <a:latin typeface="微软雅黑" panose="020B0503020204020204" pitchFamily="34" charset="-122"/>
                <a:ea typeface="微软雅黑" panose="020B0503020204020204" pitchFamily="34" charset="-122"/>
              </a:rPr>
              <a:t>/</a:t>
            </a:r>
            <a:r>
              <a:rPr lang="en-US" altLang="zh-CN" sz="2200" b="1" kern="100" dirty="0" err="1">
                <a:solidFill>
                  <a:srgbClr val="000000"/>
                </a:solidFill>
                <a:latin typeface="微软雅黑" panose="020B0503020204020204" pitchFamily="34" charset="-122"/>
                <a:ea typeface="微软雅黑" panose="020B0503020204020204" pitchFamily="34" charset="-122"/>
              </a:rPr>
              <a:t>SafeSEH</a:t>
            </a:r>
            <a:r>
              <a:rPr lang="zh-CN" altLang="en-US" sz="2200" b="1" kern="100" dirty="0">
                <a:solidFill>
                  <a:srgbClr val="000000"/>
                </a:solidFill>
                <a:latin typeface="微软雅黑" panose="020B0503020204020204" pitchFamily="34" charset="-122"/>
                <a:ea typeface="微软雅黑" panose="020B0503020204020204" pitchFamily="34" charset="-122"/>
              </a:rPr>
              <a:t>编译的</a:t>
            </a:r>
            <a:r>
              <a:rPr lang="en-US" altLang="zh-CN" sz="2200" b="1" kern="100" dirty="0">
                <a:solidFill>
                  <a:srgbClr val="000000"/>
                </a:solidFill>
                <a:latin typeface="微软雅黑" panose="020B0503020204020204" pitchFamily="34" charset="-122"/>
                <a:ea typeface="微软雅黑" panose="020B0503020204020204" pitchFamily="34" charset="-122"/>
              </a:rPr>
              <a:t>DLL</a:t>
            </a:r>
            <a:r>
              <a:rPr lang="zh-CN" altLang="en-US" sz="2200" b="1" kern="100" dirty="0">
                <a:solidFill>
                  <a:srgbClr val="000000"/>
                </a:solidFill>
                <a:latin typeface="微软雅黑" panose="020B0503020204020204" pitchFamily="34" charset="-122"/>
                <a:ea typeface="微软雅黑" panose="020B0503020204020204" pitchFamily="34" charset="-122"/>
              </a:rPr>
              <a:t>或者库文件的时候，整个</a:t>
            </a:r>
            <a:r>
              <a:rPr lang="en-US" altLang="zh-CN" sz="2200" b="1" kern="100" dirty="0" err="1">
                <a:solidFill>
                  <a:srgbClr val="000000"/>
                </a:solidFill>
                <a:latin typeface="微软雅黑" panose="020B0503020204020204" pitchFamily="34" charset="-122"/>
                <a:ea typeface="微软雅黑" panose="020B0503020204020204" pitchFamily="34" charset="-122"/>
              </a:rPr>
              <a:t>SafeSEH</a:t>
            </a:r>
            <a:r>
              <a:rPr lang="zh-CN" altLang="en-US" sz="2200" b="1" kern="100" dirty="0">
                <a:solidFill>
                  <a:srgbClr val="000000"/>
                </a:solidFill>
                <a:latin typeface="微软雅黑" panose="020B0503020204020204" pitchFamily="34" charset="-122"/>
                <a:ea typeface="微软雅黑" panose="020B0503020204020204" pitchFamily="34" charset="-122"/>
              </a:rPr>
              <a:t>机制就可能失效</a:t>
            </a:r>
            <a:r>
              <a:rPr lang="zh-CN" altLang="en-US" sz="2200" kern="100" dirty="0">
                <a:solidFill>
                  <a:srgbClr val="000000"/>
                </a:solidFill>
                <a:latin typeface="微软雅黑" panose="020B0503020204020204" pitchFamily="34" charset="-122"/>
                <a:ea typeface="微软雅黑" panose="020B0503020204020204" pitchFamily="34" charset="-122"/>
              </a:rPr>
              <a:t>。因为</a:t>
            </a:r>
            <a:r>
              <a:rPr lang="en-US" altLang="zh-CN" sz="2200" kern="100" dirty="0">
                <a:solidFill>
                  <a:srgbClr val="000000"/>
                </a:solidFill>
                <a:latin typeface="微软雅黑" panose="020B0503020204020204" pitchFamily="34" charset="-122"/>
                <a:ea typeface="微软雅黑" panose="020B0503020204020204" pitchFamily="34" charset="-122"/>
              </a:rPr>
              <a:t>/</a:t>
            </a:r>
            <a:r>
              <a:rPr lang="en-US" altLang="zh-CN" sz="2200" kern="100" dirty="0" err="1">
                <a:solidFill>
                  <a:srgbClr val="000000"/>
                </a:solidFill>
                <a:latin typeface="微软雅黑" panose="020B0503020204020204" pitchFamily="34" charset="-122"/>
                <a:ea typeface="微软雅黑" panose="020B0503020204020204" pitchFamily="34" charset="-122"/>
              </a:rPr>
              <a:t>SafeSEH</a:t>
            </a:r>
            <a:r>
              <a:rPr lang="zh-CN" altLang="en-US" sz="2200" kern="100" dirty="0">
                <a:solidFill>
                  <a:srgbClr val="000000"/>
                </a:solidFill>
                <a:latin typeface="微软雅黑" panose="020B0503020204020204" pitchFamily="34" charset="-122"/>
                <a:ea typeface="微软雅黑" panose="020B0503020204020204" pitchFamily="34" charset="-122"/>
              </a:rPr>
              <a:t>编译选项需要</a:t>
            </a:r>
            <a:r>
              <a:rPr lang="en-US" altLang="zh-CN" sz="2200" kern="100" dirty="0">
                <a:solidFill>
                  <a:srgbClr val="000000"/>
                </a:solidFill>
                <a:latin typeface="微软雅黑" panose="020B0503020204020204" pitchFamily="34" charset="-122"/>
                <a:ea typeface="微软雅黑" panose="020B0503020204020204" pitchFamily="34" charset="-122"/>
              </a:rPr>
              <a:t>.NET</a:t>
            </a:r>
            <a:r>
              <a:rPr lang="zh-CN" altLang="en-US" sz="2200" kern="100" dirty="0">
                <a:solidFill>
                  <a:srgbClr val="000000"/>
                </a:solidFill>
                <a:latin typeface="微软雅黑" panose="020B0503020204020204" pitchFamily="34" charset="-122"/>
                <a:ea typeface="微软雅黑" panose="020B0503020204020204" pitchFamily="34" charset="-122"/>
              </a:rPr>
              <a:t>的编译器支持，</a:t>
            </a:r>
            <a:r>
              <a:rPr lang="zh-CN" altLang="en-US" sz="2200" b="1" kern="100" dirty="0">
                <a:solidFill>
                  <a:srgbClr val="000000"/>
                </a:solidFill>
                <a:latin typeface="微软雅黑" panose="020B0503020204020204" pitchFamily="34" charset="-122"/>
                <a:ea typeface="微软雅黑" panose="020B0503020204020204" pitchFamily="34" charset="-122"/>
              </a:rPr>
              <a:t>现在仍有大量第三方库和程序没有使用该编译器编译或者没有启动</a:t>
            </a:r>
            <a:r>
              <a:rPr lang="en-US" altLang="zh-CN" sz="2200" b="1" kern="100" dirty="0">
                <a:solidFill>
                  <a:srgbClr val="000000"/>
                </a:solidFill>
                <a:latin typeface="微软雅黑" panose="020B0503020204020204" pitchFamily="34" charset="-122"/>
                <a:ea typeface="微软雅黑" panose="020B0503020204020204" pitchFamily="34" charset="-122"/>
              </a:rPr>
              <a:t>/</a:t>
            </a:r>
            <a:r>
              <a:rPr lang="en-US" altLang="zh-CN" sz="2200" b="1" kern="100" dirty="0" err="1">
                <a:solidFill>
                  <a:srgbClr val="000000"/>
                </a:solidFill>
                <a:latin typeface="微软雅黑" panose="020B0503020204020204" pitchFamily="34" charset="-122"/>
                <a:ea typeface="微软雅黑" panose="020B0503020204020204" pitchFamily="34" charset="-122"/>
              </a:rPr>
              <a:t>SafeSEH</a:t>
            </a:r>
            <a:r>
              <a:rPr lang="zh-CN" altLang="en-US" sz="2200" b="1" kern="100" dirty="0">
                <a:solidFill>
                  <a:srgbClr val="000000"/>
                </a:solidFill>
                <a:latin typeface="微软雅黑" panose="020B0503020204020204" pitchFamily="34" charset="-122"/>
                <a:ea typeface="微软雅黑" panose="020B0503020204020204" pitchFamily="34" charset="-122"/>
              </a:rPr>
              <a:t>选项</a:t>
            </a:r>
            <a:r>
              <a:rPr lang="zh-CN" altLang="en-US" sz="2200" kern="100" dirty="0">
                <a:solidFill>
                  <a:srgbClr val="000000"/>
                </a:solidFill>
                <a:latin typeface="微软雅黑" panose="020B0503020204020204" pitchFamily="34" charset="-122"/>
                <a:ea typeface="微软雅黑" panose="020B0503020204020204" pitchFamily="34" charset="-122"/>
              </a:rPr>
              <a:t>。</a:t>
            </a:r>
            <a:endParaRPr lang="en-US" altLang="zh-CN" sz="2200" kern="1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200" kern="100" dirty="0">
                <a:solidFill>
                  <a:srgbClr val="000000"/>
                </a:solidFill>
                <a:latin typeface="微软雅黑" panose="020B0503020204020204" pitchFamily="34" charset="-122"/>
                <a:ea typeface="微软雅黑" panose="020B0503020204020204" pitchFamily="34" charset="-122"/>
              </a:rPr>
              <a:t>目前，较为可行的绕过</a:t>
            </a:r>
            <a:r>
              <a:rPr lang="en-US" altLang="zh-CN" sz="2200" kern="100" dirty="0" err="1">
                <a:solidFill>
                  <a:srgbClr val="000000"/>
                </a:solidFill>
                <a:latin typeface="微软雅黑" panose="020B0503020204020204" pitchFamily="34" charset="-122"/>
                <a:ea typeface="微软雅黑" panose="020B0503020204020204" pitchFamily="34" charset="-122"/>
              </a:rPr>
              <a:t>SafeSEH</a:t>
            </a:r>
            <a:r>
              <a:rPr lang="zh-CN" altLang="en-US" sz="2200" kern="100" dirty="0">
                <a:solidFill>
                  <a:srgbClr val="000000"/>
                </a:solidFill>
                <a:latin typeface="微软雅黑" panose="020B0503020204020204" pitchFamily="34" charset="-122"/>
                <a:ea typeface="微软雅黑" panose="020B0503020204020204" pitchFamily="34" charset="-122"/>
              </a:rPr>
              <a:t>的方法有：</a:t>
            </a:r>
            <a:endParaRPr lang="en-US" altLang="zh-CN" sz="2200" kern="100"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200" b="1" kern="100" dirty="0">
                <a:solidFill>
                  <a:srgbClr val="000000"/>
                </a:solidFill>
                <a:latin typeface="微软雅黑" panose="020B0503020204020204" pitchFamily="34" charset="-122"/>
                <a:ea typeface="微软雅黑" panose="020B0503020204020204" pitchFamily="34" charset="-122"/>
              </a:rPr>
              <a:t>利用未开启</a:t>
            </a:r>
            <a:r>
              <a:rPr lang="en-US" altLang="zh-CN" sz="2200" b="1" kern="100" dirty="0" err="1">
                <a:solidFill>
                  <a:srgbClr val="000000"/>
                </a:solidFill>
                <a:latin typeface="微软雅黑" panose="020B0503020204020204" pitchFamily="34" charset="-122"/>
                <a:ea typeface="微软雅黑" panose="020B0503020204020204" pitchFamily="34" charset="-122"/>
              </a:rPr>
              <a:t>SafeSEH</a:t>
            </a:r>
            <a:r>
              <a:rPr lang="zh-CN" altLang="en-US" sz="2200" b="1" kern="100" dirty="0">
                <a:solidFill>
                  <a:srgbClr val="000000"/>
                </a:solidFill>
                <a:latin typeface="微软雅黑" panose="020B0503020204020204" pitchFamily="34" charset="-122"/>
                <a:ea typeface="微软雅黑" panose="020B0503020204020204" pitchFamily="34" charset="-122"/>
              </a:rPr>
              <a:t>的模块作为跳板绕过</a:t>
            </a:r>
            <a:r>
              <a:rPr lang="zh-CN" altLang="en-US" sz="2200" kern="100" dirty="0">
                <a:solidFill>
                  <a:srgbClr val="000000"/>
                </a:solidFill>
                <a:latin typeface="微软雅黑" panose="020B0503020204020204" pitchFamily="34" charset="-122"/>
                <a:ea typeface="微软雅黑" panose="020B0503020204020204" pitchFamily="34" charset="-122"/>
              </a:rPr>
              <a:t>：可以在未启用</a:t>
            </a:r>
            <a:r>
              <a:rPr lang="en-US" altLang="zh-CN" sz="2200" kern="100" dirty="0" err="1">
                <a:solidFill>
                  <a:srgbClr val="000000"/>
                </a:solidFill>
                <a:latin typeface="微软雅黑" panose="020B0503020204020204" pitchFamily="34" charset="-122"/>
                <a:ea typeface="微软雅黑" panose="020B0503020204020204" pitchFamily="34" charset="-122"/>
              </a:rPr>
              <a:t>SafeSEH</a:t>
            </a:r>
            <a:r>
              <a:rPr lang="zh-CN" altLang="en-US" sz="2200" kern="100" dirty="0">
                <a:solidFill>
                  <a:srgbClr val="000000"/>
                </a:solidFill>
                <a:latin typeface="微软雅黑" panose="020B0503020204020204" pitchFamily="34" charset="-122"/>
                <a:ea typeface="微软雅黑" panose="020B0503020204020204" pitchFamily="34" charset="-122"/>
              </a:rPr>
              <a:t>的模块里找一些跳转指令，覆盖</a:t>
            </a:r>
            <a:r>
              <a:rPr lang="en-US" altLang="zh-CN" sz="2200" kern="100" dirty="0">
                <a:solidFill>
                  <a:srgbClr val="000000"/>
                </a:solidFill>
                <a:latin typeface="微软雅黑" panose="020B0503020204020204" pitchFamily="34" charset="-122"/>
                <a:ea typeface="微软雅黑" panose="020B0503020204020204" pitchFamily="34" charset="-122"/>
              </a:rPr>
              <a:t>SEH</a:t>
            </a:r>
            <a:r>
              <a:rPr lang="zh-CN" altLang="en-US" sz="2200" kern="100" dirty="0">
                <a:solidFill>
                  <a:srgbClr val="000000"/>
                </a:solidFill>
                <a:latin typeface="微软雅黑" panose="020B0503020204020204" pitchFamily="34" charset="-122"/>
                <a:ea typeface="微软雅黑" panose="020B0503020204020204" pitchFamily="34" charset="-122"/>
              </a:rPr>
              <a:t>函数指针，由于这些指令在未启用</a:t>
            </a:r>
            <a:r>
              <a:rPr lang="en-US" altLang="zh-CN" sz="2200" kern="100" dirty="0" err="1">
                <a:solidFill>
                  <a:srgbClr val="000000"/>
                </a:solidFill>
                <a:latin typeface="微软雅黑" panose="020B0503020204020204" pitchFamily="34" charset="-122"/>
                <a:ea typeface="微软雅黑" panose="020B0503020204020204" pitchFamily="34" charset="-122"/>
              </a:rPr>
              <a:t>SafeSEH</a:t>
            </a:r>
            <a:r>
              <a:rPr lang="zh-CN" altLang="en-US" sz="2200" kern="100" dirty="0">
                <a:solidFill>
                  <a:srgbClr val="000000"/>
                </a:solidFill>
                <a:latin typeface="微软雅黑" panose="020B0503020204020204" pitchFamily="34" charset="-122"/>
                <a:ea typeface="微软雅黑" panose="020B0503020204020204" pitchFamily="34" charset="-122"/>
              </a:rPr>
              <a:t>的模块里，因此异常触发时，可以执行到这些指令。</a:t>
            </a:r>
            <a:endParaRPr lang="en-US" altLang="zh-CN" sz="2200" kern="100"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200" b="1" kern="100" dirty="0">
                <a:solidFill>
                  <a:srgbClr val="000000"/>
                </a:solidFill>
                <a:latin typeface="微软雅黑" panose="020B0503020204020204" pitchFamily="34" charset="-122"/>
                <a:ea typeface="微软雅黑" panose="020B0503020204020204" pitchFamily="34" charset="-122"/>
              </a:rPr>
              <a:t>利用加载模块之外的地址进行绕过：</a:t>
            </a:r>
            <a:r>
              <a:rPr lang="zh-CN" altLang="en-US" sz="2200" kern="100" dirty="0">
                <a:solidFill>
                  <a:srgbClr val="000000"/>
                </a:solidFill>
                <a:latin typeface="微软雅黑" panose="020B0503020204020204" pitchFamily="34" charset="-122"/>
                <a:ea typeface="微软雅黑" panose="020B0503020204020204" pitchFamily="34" charset="-122"/>
              </a:rPr>
              <a:t>可以利用加载模块之外的地址，包括从堆中进行绕过或者其他一些特定内存绕过，具体不展开介绍。</a:t>
            </a:r>
          </a:p>
          <a:p>
            <a:pPr>
              <a:lnSpc>
                <a:spcPct val="150000"/>
              </a:lnSpc>
            </a:pPr>
            <a:endParaRPr lang="zh-CN" altLang="en-US" sz="2200" kern="1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993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id="{B6043767-DC6B-4254-9127-2CD5CBDB1CF9}"/>
              </a:ext>
            </a:extLst>
          </p:cNvPr>
          <p:cNvSpPr/>
          <p:nvPr/>
        </p:nvSpPr>
        <p:spPr>
          <a:xfrm>
            <a:off x="2252911" y="439052"/>
            <a:ext cx="8712968" cy="961289"/>
          </a:xfrm>
          <a:prstGeom prst="rect">
            <a:avLst/>
          </a:prstGeom>
        </p:spPr>
        <p:txBody>
          <a:bodyPr wrap="square">
            <a:spAutoFit/>
          </a:bodyPr>
          <a:lstStyle/>
          <a:p>
            <a:pPr algn="just">
              <a:lnSpc>
                <a:spcPct val="150000"/>
              </a:lnSpc>
            </a:pPr>
            <a:r>
              <a:rPr lang="zh-CN" altLang="zh-CN" sz="2000" dirty="0">
                <a:latin typeface="微软雅黑" panose="020B0503020204020204" pitchFamily="34" charset="-122"/>
                <a:ea typeface="微软雅黑" panose="020B0503020204020204" pitchFamily="34" charset="-122"/>
              </a:rPr>
              <a:t>实验四：在</a:t>
            </a:r>
            <a:r>
              <a:rPr lang="en-US" altLang="zh-CN" sz="2000" dirty="0">
                <a:latin typeface="微软雅黑" panose="020B0503020204020204" pitchFamily="34" charset="-122"/>
                <a:ea typeface="微软雅黑" panose="020B0503020204020204" pitchFamily="34" charset="-122"/>
              </a:rPr>
              <a:t>Windows 7</a:t>
            </a:r>
            <a:r>
              <a:rPr lang="zh-CN" altLang="zh-CN" sz="2000" dirty="0">
                <a:latin typeface="微软雅黑" panose="020B0503020204020204" pitchFamily="34" charset="-122"/>
                <a:ea typeface="微软雅黑" panose="020B0503020204020204" pitchFamily="34" charset="-122"/>
              </a:rPr>
              <a:t>及以后的操作系统里运行下述程序，查看地址变化情况</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911708683"/>
              </p:ext>
            </p:extLst>
          </p:nvPr>
        </p:nvGraphicFramePr>
        <p:xfrm>
          <a:off x="1388815" y="993050"/>
          <a:ext cx="6336704" cy="6072124"/>
        </p:xfrm>
        <a:graphic>
          <a:graphicData uri="http://schemas.openxmlformats.org/drawingml/2006/table">
            <a:tbl>
              <a:tblPr firstRow="1" firstCol="1" bandRow="1">
                <a:tableStyleId>{073A0DAA-6AF3-43AB-8588-CEC1D06C72B9}</a:tableStyleId>
              </a:tblPr>
              <a:tblGrid>
                <a:gridCol w="6336704">
                  <a:extLst>
                    <a:ext uri="{9D8B030D-6E8A-4147-A177-3AD203B41FA5}">
                      <a16:colId xmlns:a16="http://schemas.microsoft.com/office/drawing/2014/main" val="20000"/>
                    </a:ext>
                  </a:extLst>
                </a:gridCol>
              </a:tblGrid>
              <a:tr h="5791627">
                <a:tc>
                  <a:txBody>
                    <a:bodyPr/>
                    <a:lstStyle/>
                    <a:p>
                      <a:pPr algn="just">
                        <a:lnSpc>
                          <a:spcPct val="125000"/>
                        </a:lnSpc>
                        <a:spcAft>
                          <a:spcPts val="0"/>
                        </a:spcAft>
                      </a:pPr>
                      <a:r>
                        <a:rPr lang="en-US" sz="1600" kern="100" dirty="0">
                          <a:effectLst/>
                        </a:rPr>
                        <a:t>#define DLL_NAME "kernel32.dll"</a:t>
                      </a:r>
                      <a:endParaRPr lang="zh-CN" sz="1600" kern="100" dirty="0">
                        <a:effectLst/>
                      </a:endParaRPr>
                    </a:p>
                    <a:p>
                      <a:pPr algn="just">
                        <a:lnSpc>
                          <a:spcPct val="125000"/>
                        </a:lnSpc>
                        <a:spcAft>
                          <a:spcPts val="0"/>
                        </a:spcAft>
                      </a:pPr>
                      <a:r>
                        <a:rPr lang="en-US" sz="1600" kern="100" dirty="0">
                          <a:effectLst/>
                        </a:rPr>
                        <a:t>unsigned long </a:t>
                      </a:r>
                      <a:r>
                        <a:rPr lang="en-US" sz="1600" kern="100" dirty="0" err="1">
                          <a:effectLst/>
                        </a:rPr>
                        <a:t>gvar</a:t>
                      </a:r>
                      <a:r>
                        <a:rPr lang="en-US" sz="1600" kern="100" dirty="0">
                          <a:effectLst/>
                        </a:rPr>
                        <a:t> = 0;</a:t>
                      </a:r>
                      <a:endParaRPr lang="zh-CN" sz="1600" kern="100" dirty="0">
                        <a:effectLst/>
                      </a:endParaRPr>
                    </a:p>
                    <a:p>
                      <a:pPr algn="just">
                        <a:lnSpc>
                          <a:spcPct val="125000"/>
                        </a:lnSpc>
                        <a:spcAft>
                          <a:spcPts val="0"/>
                        </a:spcAft>
                      </a:pPr>
                      <a:r>
                        <a:rPr lang="en-US" sz="1600" kern="100" dirty="0">
                          <a:effectLst/>
                        </a:rPr>
                        <a:t>void </a:t>
                      </a:r>
                      <a:r>
                        <a:rPr lang="en-US" sz="1600" kern="100" dirty="0" err="1">
                          <a:effectLst/>
                        </a:rPr>
                        <a:t>PrintAddress</a:t>
                      </a:r>
                      <a:r>
                        <a:rPr lang="en-US" sz="1600" kern="100" dirty="0">
                          <a:effectLst/>
                        </a:rPr>
                        <a:t>() {</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printf</a:t>
                      </a:r>
                      <a:r>
                        <a:rPr lang="en-US" sz="1600" kern="100" dirty="0">
                          <a:effectLst/>
                        </a:rPr>
                        <a:t>("</a:t>
                      </a:r>
                      <a:r>
                        <a:rPr lang="en-US" sz="1600" kern="100" dirty="0" err="1">
                          <a:effectLst/>
                        </a:rPr>
                        <a:t>PrintAddress</a:t>
                      </a:r>
                      <a:r>
                        <a:rPr lang="zh-CN" sz="1600" kern="100" dirty="0">
                          <a:effectLst/>
                        </a:rPr>
                        <a:t>的地址</a:t>
                      </a:r>
                      <a:r>
                        <a:rPr lang="en-US" sz="1600" kern="100" dirty="0">
                          <a:effectLst/>
                        </a:rPr>
                        <a:t>:%p \n", </a:t>
                      </a:r>
                      <a:r>
                        <a:rPr lang="en-US" sz="1600" kern="100" dirty="0" err="1">
                          <a:effectLst/>
                        </a:rPr>
                        <a:t>PrintAddress</a:t>
                      </a:r>
                      <a:r>
                        <a:rPr lang="en-US" sz="1600" kern="100" dirty="0">
                          <a:effectLst/>
                        </a:rPr>
                        <a:t>);</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gvar</a:t>
                      </a:r>
                      <a:r>
                        <a:rPr lang="en-US" sz="1600" kern="100" dirty="0">
                          <a:effectLst/>
                        </a:rPr>
                        <a:t>++;</a:t>
                      </a:r>
                      <a:endParaRPr lang="zh-CN" sz="1600" kern="100" dirty="0">
                        <a:effectLst/>
                      </a:endParaRPr>
                    </a:p>
                    <a:p>
                      <a:pPr algn="just">
                        <a:lnSpc>
                          <a:spcPct val="125000"/>
                        </a:lnSpc>
                        <a:spcAft>
                          <a:spcPts val="0"/>
                        </a:spcAft>
                      </a:pPr>
                      <a:r>
                        <a:rPr lang="en-US" sz="1600" kern="100" dirty="0">
                          <a:effectLst/>
                        </a:rPr>
                        <a:t>}</a:t>
                      </a:r>
                      <a:endParaRPr lang="zh-CN" sz="1600" kern="100" dirty="0">
                        <a:effectLst/>
                      </a:endParaRPr>
                    </a:p>
                    <a:p>
                      <a:pPr algn="just">
                        <a:lnSpc>
                          <a:spcPct val="125000"/>
                        </a:lnSpc>
                        <a:spcAft>
                          <a:spcPts val="0"/>
                        </a:spcAft>
                      </a:pPr>
                      <a:r>
                        <a:rPr lang="en-US" sz="1600" kern="100" dirty="0" err="1">
                          <a:effectLst/>
                        </a:rPr>
                        <a:t>int</a:t>
                      </a:r>
                      <a:r>
                        <a:rPr lang="en-US" sz="1600" kern="100" dirty="0">
                          <a:effectLst/>
                        </a:rPr>
                        <a:t> main(){  </a:t>
                      </a:r>
                      <a:endParaRPr lang="zh-CN" sz="1600" kern="100" dirty="0">
                        <a:effectLst/>
                      </a:endParaRPr>
                    </a:p>
                    <a:p>
                      <a:pPr algn="just">
                        <a:lnSpc>
                          <a:spcPct val="125000"/>
                        </a:lnSpc>
                        <a:spcAft>
                          <a:spcPts val="0"/>
                        </a:spcAft>
                      </a:pPr>
                      <a:r>
                        <a:rPr lang="en-US" sz="1600" kern="100" dirty="0">
                          <a:effectLst/>
                        </a:rPr>
                        <a:t>	HINSTANCE handle;</a:t>
                      </a:r>
                      <a:endParaRPr lang="zh-CN" sz="1600" kern="100" dirty="0">
                        <a:effectLst/>
                      </a:endParaRPr>
                    </a:p>
                    <a:p>
                      <a:pPr algn="just">
                        <a:lnSpc>
                          <a:spcPct val="125000"/>
                        </a:lnSpc>
                        <a:spcAft>
                          <a:spcPts val="0"/>
                        </a:spcAft>
                      </a:pPr>
                      <a:r>
                        <a:rPr lang="en-US" sz="1600" kern="100" dirty="0">
                          <a:effectLst/>
                        </a:rPr>
                        <a:t>	handle = </a:t>
                      </a:r>
                      <a:r>
                        <a:rPr lang="en-US" sz="1600" kern="100" dirty="0" err="1">
                          <a:effectLst/>
                        </a:rPr>
                        <a:t>LoadLibrary</a:t>
                      </a:r>
                      <a:r>
                        <a:rPr lang="en-US" sz="1600" kern="100" dirty="0">
                          <a:effectLst/>
                        </a:rPr>
                        <a:t>(DLL_NAME);</a:t>
                      </a:r>
                      <a:endParaRPr lang="zh-CN" sz="1600" kern="100" dirty="0">
                        <a:effectLst/>
                      </a:endParaRPr>
                    </a:p>
                    <a:p>
                      <a:pPr algn="just">
                        <a:lnSpc>
                          <a:spcPct val="125000"/>
                        </a:lnSpc>
                        <a:spcAft>
                          <a:spcPts val="0"/>
                        </a:spcAft>
                      </a:pPr>
                      <a:r>
                        <a:rPr lang="en-US" sz="1600" kern="100" dirty="0">
                          <a:effectLst/>
                        </a:rPr>
                        <a:t>	if (!handle) {</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printf</a:t>
                      </a:r>
                      <a:r>
                        <a:rPr lang="en-US" sz="1600" kern="100" dirty="0">
                          <a:effectLst/>
                        </a:rPr>
                        <a:t>(" load </a:t>
                      </a:r>
                      <a:r>
                        <a:rPr lang="en-US" sz="1600" kern="100" dirty="0" err="1">
                          <a:effectLst/>
                        </a:rPr>
                        <a:t>dll</a:t>
                      </a:r>
                      <a:r>
                        <a:rPr lang="en-US" sz="1600" kern="100" dirty="0">
                          <a:effectLst/>
                        </a:rPr>
                        <a:t> </a:t>
                      </a:r>
                      <a:r>
                        <a:rPr lang="en-US" sz="1600" kern="100" dirty="0" err="1">
                          <a:effectLst/>
                        </a:rPr>
                        <a:t>erro</a:t>
                      </a:r>
                      <a:r>
                        <a:rPr lang="en-US" sz="1600" kern="100" dirty="0">
                          <a:effectLst/>
                        </a:rPr>
                        <a:t> !");  exit(0);</a:t>
                      </a:r>
                      <a:endParaRPr lang="zh-CN" sz="1600" kern="100" dirty="0">
                        <a:effectLst/>
                      </a:endParaRPr>
                    </a:p>
                    <a:p>
                      <a:pPr algn="just">
                        <a:lnSpc>
                          <a:spcPct val="125000"/>
                        </a:lnSpc>
                        <a:spcAft>
                          <a:spcPts val="0"/>
                        </a:spcAft>
                      </a:pPr>
                      <a:r>
                        <a:rPr lang="en-US" sz="1600" kern="100" dirty="0">
                          <a:effectLst/>
                        </a:rPr>
                        <a:t>	} </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printf</a:t>
                      </a:r>
                      <a:r>
                        <a:rPr lang="en-US" sz="1600" kern="100" dirty="0">
                          <a:effectLst/>
                        </a:rPr>
                        <a:t>("Kernel32.dll</a:t>
                      </a:r>
                      <a:r>
                        <a:rPr lang="zh-CN" sz="1600" kern="100" dirty="0">
                          <a:effectLst/>
                        </a:rPr>
                        <a:t>文件库的地址：</a:t>
                      </a:r>
                      <a:r>
                        <a:rPr lang="en-US" sz="1600" kern="100" dirty="0">
                          <a:effectLst/>
                        </a:rPr>
                        <a:t> 0x%x\n", handle);</a:t>
                      </a:r>
                      <a:endParaRPr lang="zh-CN" sz="1600" kern="100" dirty="0">
                        <a:effectLst/>
                      </a:endParaRPr>
                    </a:p>
                    <a:p>
                      <a:pPr algn="just">
                        <a:lnSpc>
                          <a:spcPct val="125000"/>
                        </a:lnSpc>
                        <a:spcAft>
                          <a:spcPts val="0"/>
                        </a:spcAft>
                      </a:pPr>
                      <a:r>
                        <a:rPr lang="en-US" sz="1600" kern="100" dirty="0">
                          <a:effectLst/>
                        </a:rPr>
                        <a:t>	void *</a:t>
                      </a:r>
                      <a:r>
                        <a:rPr lang="en-US" sz="1600" kern="100" dirty="0" err="1">
                          <a:effectLst/>
                        </a:rPr>
                        <a:t>pvAddress</a:t>
                      </a:r>
                      <a:r>
                        <a:rPr lang="en-US" sz="1600" kern="100" dirty="0">
                          <a:effectLst/>
                        </a:rPr>
                        <a:t> = </a:t>
                      </a:r>
                      <a:r>
                        <a:rPr lang="en-US" sz="1600" kern="100" dirty="0" err="1">
                          <a:effectLst/>
                        </a:rPr>
                        <a:t>GetProcAddress</a:t>
                      </a:r>
                      <a:r>
                        <a:rPr lang="en-US" sz="1600" kern="100" dirty="0">
                          <a:effectLst/>
                        </a:rPr>
                        <a:t>(handle, "</a:t>
                      </a:r>
                      <a:r>
                        <a:rPr lang="en-US" sz="1600" kern="100" dirty="0" err="1">
                          <a:effectLst/>
                        </a:rPr>
                        <a:t>LoadLibraryW</a:t>
                      </a:r>
                      <a:r>
                        <a:rPr lang="en-US" sz="1600" kern="100" dirty="0">
                          <a:effectLst/>
                        </a:rPr>
                        <a:t>");</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printf</a:t>
                      </a:r>
                      <a:r>
                        <a:rPr lang="en-US" sz="1600" kern="100" dirty="0">
                          <a:effectLst/>
                        </a:rPr>
                        <a:t>("</a:t>
                      </a:r>
                      <a:r>
                        <a:rPr lang="en-US" sz="1600" kern="100" dirty="0" err="1">
                          <a:effectLst/>
                        </a:rPr>
                        <a:t>LoadLibrary</a:t>
                      </a:r>
                      <a:r>
                        <a:rPr lang="zh-CN" sz="1600" kern="100" dirty="0">
                          <a:effectLst/>
                        </a:rPr>
                        <a:t>函数地址：</a:t>
                      </a:r>
                      <a:r>
                        <a:rPr lang="en-US" sz="1600" kern="100" dirty="0">
                          <a:effectLst/>
                        </a:rPr>
                        <a:t>%p \n", </a:t>
                      </a:r>
                      <a:r>
                        <a:rPr lang="en-US" sz="1600" kern="100" dirty="0" err="1">
                          <a:effectLst/>
                        </a:rPr>
                        <a:t>pvAddress</a:t>
                      </a:r>
                      <a:r>
                        <a:rPr lang="en-US" sz="1600" kern="100" dirty="0">
                          <a:effectLst/>
                        </a:rPr>
                        <a:t>);</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PrintAddress</a:t>
                      </a:r>
                      <a:r>
                        <a:rPr lang="en-US" sz="1600" kern="100" dirty="0">
                          <a:effectLst/>
                        </a:rPr>
                        <a:t>();</a:t>
                      </a:r>
                      <a:endParaRPr lang="zh-CN" sz="1600" kern="100" dirty="0">
                        <a:effectLst/>
                      </a:endParaRPr>
                    </a:p>
                    <a:p>
                      <a:pPr algn="just">
                        <a:lnSpc>
                          <a:spcPct val="125000"/>
                        </a:lnSpc>
                        <a:spcAft>
                          <a:spcPts val="0"/>
                        </a:spcAft>
                      </a:pPr>
                      <a:r>
                        <a:rPr lang="en-US" sz="1600" kern="100" dirty="0">
                          <a:effectLst/>
                        </a:rPr>
                        <a:t>	</a:t>
                      </a:r>
                      <a:r>
                        <a:rPr lang="en-US" sz="1600" kern="100" dirty="0" err="1">
                          <a:effectLst/>
                        </a:rPr>
                        <a:t>printf</a:t>
                      </a:r>
                      <a:r>
                        <a:rPr lang="en-US" sz="1600" kern="100" dirty="0">
                          <a:effectLst/>
                        </a:rPr>
                        <a:t>("</a:t>
                      </a:r>
                      <a:r>
                        <a:rPr lang="zh-CN" sz="1600" kern="100" dirty="0">
                          <a:effectLst/>
                        </a:rPr>
                        <a:t>变量</a:t>
                      </a:r>
                      <a:r>
                        <a:rPr lang="en-US" sz="1600" kern="100" dirty="0" err="1">
                          <a:effectLst/>
                        </a:rPr>
                        <a:t>gvar</a:t>
                      </a:r>
                      <a:r>
                        <a:rPr lang="zh-CN" sz="1600" kern="100" dirty="0">
                          <a:effectLst/>
                        </a:rPr>
                        <a:t>的地址：</a:t>
                      </a:r>
                      <a:r>
                        <a:rPr lang="en-US" sz="1600" kern="100" dirty="0">
                          <a:effectLst/>
                        </a:rPr>
                        <a:t>%p \n", &amp;</a:t>
                      </a:r>
                      <a:r>
                        <a:rPr lang="en-US" sz="1600" kern="100" dirty="0" err="1">
                          <a:effectLst/>
                        </a:rPr>
                        <a:t>gvar</a:t>
                      </a:r>
                      <a:r>
                        <a:rPr lang="en-US" sz="1600" kern="100" dirty="0">
                          <a:effectLst/>
                        </a:rPr>
                        <a:t>);</a:t>
                      </a:r>
                      <a:endParaRPr lang="zh-CN" sz="1600" kern="100" dirty="0">
                        <a:effectLst/>
                      </a:endParaRPr>
                    </a:p>
                    <a:p>
                      <a:pPr algn="just">
                        <a:lnSpc>
                          <a:spcPct val="125000"/>
                        </a:lnSpc>
                        <a:spcAft>
                          <a:spcPts val="0"/>
                        </a:spcAft>
                      </a:pPr>
                      <a:r>
                        <a:rPr lang="en-US" sz="1600" kern="100" dirty="0">
                          <a:effectLst/>
                        </a:rPr>
                        <a:t>	system("pause");</a:t>
                      </a:r>
                      <a:endParaRPr lang="zh-CN" sz="1600" kern="100" dirty="0">
                        <a:effectLst/>
                      </a:endParaRPr>
                    </a:p>
                    <a:p>
                      <a:pPr algn="just">
                        <a:lnSpc>
                          <a:spcPct val="125000"/>
                        </a:lnSpc>
                        <a:spcAft>
                          <a:spcPts val="0"/>
                        </a:spcAft>
                      </a:pPr>
                      <a:r>
                        <a:rPr lang="en-US" sz="1600" kern="100" dirty="0">
                          <a:effectLst/>
                        </a:rPr>
                        <a:t>	return 0;</a:t>
                      </a:r>
                      <a:endParaRPr lang="zh-CN" sz="1600" kern="100" dirty="0">
                        <a:effectLst/>
                      </a:endParaRPr>
                    </a:p>
                    <a:p>
                      <a:pPr algn="just">
                        <a:lnSpc>
                          <a:spcPct val="125000"/>
                        </a:lnSpc>
                        <a:spcAft>
                          <a:spcPts val="0"/>
                        </a:spcAft>
                      </a:pPr>
                      <a:r>
                        <a:rPr lang="en-US" sz="1600" kern="100" dirty="0">
                          <a:effectLst/>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0520" marR="60520" marT="0" marB="0"/>
                </a:tc>
                <a:extLst>
                  <a:ext uri="{0D108BD9-81ED-4DB2-BD59-A6C34878D82A}">
                    <a16:rowId xmlns:a16="http://schemas.microsoft.com/office/drawing/2014/main" val="10000"/>
                  </a:ext>
                </a:extLst>
              </a:tr>
            </a:tbl>
          </a:graphicData>
        </a:graphic>
      </p:graphicFrame>
      <p:sp>
        <p:nvSpPr>
          <p:cNvPr id="3" name="矩形 2"/>
          <p:cNvSpPr/>
          <p:nvPr/>
        </p:nvSpPr>
        <p:spPr>
          <a:xfrm>
            <a:off x="8733631" y="2824237"/>
            <a:ext cx="3207929" cy="1015663"/>
          </a:xfrm>
          <a:prstGeom prst="rect">
            <a:avLst/>
          </a:prstGeom>
        </p:spPr>
        <p:txBody>
          <a:bodyPr wrap="none">
            <a:spAutoFit/>
          </a:bodyPr>
          <a:lstStyle/>
          <a:p>
            <a:r>
              <a:rPr lang="en-US" altLang="zh-CN" sz="2000" kern="100" dirty="0" err="1">
                <a:latin typeface="微软雅黑" panose="020B0503020204020204" pitchFamily="34" charset="-122"/>
                <a:ea typeface="微软雅黑" panose="020B0503020204020204" pitchFamily="34" charset="-122"/>
              </a:rPr>
              <a:t>GetProcAddress</a:t>
            </a:r>
            <a:r>
              <a:rPr lang="zh-CN" altLang="en-US" sz="2000" kern="100" dirty="0">
                <a:latin typeface="微软雅黑" panose="020B0503020204020204" pitchFamily="34" charset="-122"/>
                <a:ea typeface="微软雅黑" panose="020B0503020204020204" pitchFamily="34" charset="-122"/>
              </a:rPr>
              <a:t>函数</a:t>
            </a:r>
            <a:endParaRPr lang="en-US" altLang="zh-CN" sz="2000" kern="100" dirty="0">
              <a:latin typeface="微软雅黑" panose="020B0503020204020204" pitchFamily="34" charset="-122"/>
              <a:ea typeface="微软雅黑" panose="020B0503020204020204" pitchFamily="34" charset="-122"/>
            </a:endParaRPr>
          </a:p>
          <a:p>
            <a:endParaRPr lang="en-US" altLang="zh-CN" sz="2000" kern="100" dirty="0">
              <a:latin typeface="微软雅黑" panose="020B0503020204020204" pitchFamily="34" charset="-122"/>
              <a:ea typeface="微软雅黑" panose="020B0503020204020204" pitchFamily="34" charset="-122"/>
            </a:endParaRPr>
          </a:p>
          <a:p>
            <a:r>
              <a:rPr lang="zh-CN" altLang="en-US" sz="2000" kern="100" dirty="0">
                <a:latin typeface="微软雅黑" panose="020B0503020204020204" pitchFamily="34" charset="-122"/>
                <a:ea typeface="微软雅黑" panose="020B0503020204020204" pitchFamily="34" charset="-122"/>
              </a:rPr>
              <a:t>可以获得</a:t>
            </a:r>
            <a:r>
              <a:rPr lang="en-US" altLang="zh-CN" sz="2000" kern="100" dirty="0">
                <a:latin typeface="微软雅黑" panose="020B0503020204020204" pitchFamily="34" charset="-122"/>
                <a:ea typeface="微软雅黑" panose="020B0503020204020204" pitchFamily="34" charset="-122"/>
              </a:rPr>
              <a:t>DLL</a:t>
            </a:r>
            <a:r>
              <a:rPr lang="zh-CN" altLang="en-US" sz="2000" kern="100" dirty="0">
                <a:latin typeface="微软雅黑" panose="020B0503020204020204" pitchFamily="34" charset="-122"/>
                <a:ea typeface="微软雅黑" panose="020B0503020204020204" pitchFamily="34" charset="-122"/>
              </a:rPr>
              <a:t>中的函数地址</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548028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947224"/>
            <a:ext cx="3456384" cy="508862"/>
            <a:chOff x="1420106" y="1402730"/>
            <a:chExt cx="3456384"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172186" y="224749"/>
              <a:ext cx="508859" cy="286482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62101" y="1402732"/>
              <a:ext cx="291438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GS Stack protection</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grpSp>
        <p:nvGrpSpPr>
          <p:cNvPr id="11" name="组合 10">
            <a:extLst>
              <a:ext uri="{FF2B5EF4-FFF2-40B4-BE49-F238E27FC236}">
                <a16:creationId xmlns:a16="http://schemas.microsoft.com/office/drawing/2014/main" id="{059455C1-C7F5-4BED-BBB0-2F5EE6E559D1}"/>
              </a:ext>
            </a:extLst>
          </p:cNvPr>
          <p:cNvGrpSpPr/>
          <p:nvPr/>
        </p:nvGrpSpPr>
        <p:grpSpPr>
          <a:xfrm>
            <a:off x="1138721" y="1888133"/>
            <a:ext cx="10691253" cy="3744416"/>
            <a:chOff x="1263230" y="1989440"/>
            <a:chExt cx="10332290" cy="3067045"/>
          </a:xfrm>
        </p:grpSpPr>
        <p:sp>
          <p:nvSpPr>
            <p:cNvPr id="12" name="矩形: 圆角 11">
              <a:extLst>
                <a:ext uri="{FF2B5EF4-FFF2-40B4-BE49-F238E27FC236}">
                  <a16:creationId xmlns:a16="http://schemas.microsoft.com/office/drawing/2014/main" id="{C5FC62E3-3E02-46C3-B095-BA54F91D18E0}"/>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FDB755BB-FF42-44F8-A67B-B0ABA3F555D7}"/>
                </a:ext>
              </a:extLst>
            </p:cNvPr>
            <p:cNvSpPr/>
            <p:nvPr/>
          </p:nvSpPr>
          <p:spPr>
            <a:xfrm>
              <a:off x="1676847" y="2279395"/>
              <a:ext cx="9505056" cy="2396782"/>
            </a:xfrm>
            <a:prstGeom prst="rect">
              <a:avLst/>
            </a:prstGeom>
          </p:spPr>
          <p:txBody>
            <a:bodyPr wrap="square">
              <a:spAutoFit/>
            </a:bodyPr>
            <a:lstStyle/>
            <a:p>
              <a:pPr algn="just">
                <a:lnSpc>
                  <a:spcPct val="13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GS Stack Protection</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技术是一项缓冲区溢出的检测防护技术。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编译器中提供了一个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/GS</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编译选项，在使用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VC7.0</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Visual Studio 2005</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及后续版本编译时都支持该选项，如选择该选项，</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编译器针对函数调用和返回时添加保护和检查功能的代码，在函数被调用时，在缓冲区和函数返回地址增加一个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位的随机数</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security_cookie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，在函数返回时，调用检查函数检查</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security_cookie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的值是否有变化。</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4" name="图片 13">
            <a:extLst>
              <a:ext uri="{FF2B5EF4-FFF2-40B4-BE49-F238E27FC236}">
                <a16:creationId xmlns:a16="http://schemas.microsoft.com/office/drawing/2014/main" id="{BFF9E671-C51C-46B7-A743-389E514CDF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1200" y="4912469"/>
            <a:ext cx="2105580" cy="2105580"/>
          </a:xfrm>
          <a:prstGeom prst="rect">
            <a:avLst/>
          </a:prstGeom>
        </p:spPr>
      </p:pic>
    </p:spTree>
    <p:extLst>
      <p:ext uri="{BB962C8B-B14F-4D97-AF65-F5344CB8AC3E}">
        <p14:creationId xmlns:p14="http://schemas.microsoft.com/office/powerpoint/2010/main" val="53681820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id="{B6043767-DC6B-4254-9127-2CD5CBDB1CF9}"/>
              </a:ext>
            </a:extLst>
          </p:cNvPr>
          <p:cNvSpPr/>
          <p:nvPr/>
        </p:nvSpPr>
        <p:spPr>
          <a:xfrm>
            <a:off x="2252911" y="439052"/>
            <a:ext cx="3177786" cy="499624"/>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启用的位置如下图所示：</a:t>
            </a:r>
          </a:p>
        </p:txBody>
      </p:sp>
      <p:pic>
        <p:nvPicPr>
          <p:cNvPr id="24" name="Picture 2">
            <a:extLst>
              <a:ext uri="{FF2B5EF4-FFF2-40B4-BE49-F238E27FC236}">
                <a16:creationId xmlns:a16="http://schemas.microsoft.com/office/drawing/2014/main" id="{3E6160E6-7738-4982-A6E2-93F5E9B224BD}"/>
              </a:ext>
            </a:extLst>
          </p:cNvPr>
          <p:cNvPicPr>
            <a:picLocks noChangeAspect="1" noChangeArrowheads="1"/>
          </p:cNvPicPr>
          <p:nvPr/>
        </p:nvPicPr>
        <p:blipFill>
          <a:blip r:embed="rId3"/>
          <a:srcRect/>
          <a:stretch>
            <a:fillRect/>
          </a:stretch>
        </p:blipFill>
        <p:spPr bwMode="auto">
          <a:xfrm>
            <a:off x="2432931" y="1024037"/>
            <a:ext cx="7992888" cy="5557969"/>
          </a:xfrm>
          <a:prstGeom prst="rect">
            <a:avLst/>
          </a:prstGeom>
          <a:noFill/>
          <a:ln w="9525">
            <a:noFill/>
            <a:miter lim="800000"/>
            <a:headEnd/>
            <a:tailEnd/>
          </a:ln>
        </p:spPr>
      </p:pic>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60823" y="1392149"/>
            <a:ext cx="10369152" cy="157610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30000"/>
              </a:lnSpc>
              <a:spcBef>
                <a:spcPts val="0"/>
              </a:spcBef>
              <a:spcAft>
                <a:spcPts val="0"/>
              </a:spcAft>
              <a:buClrTx/>
              <a:buSzTx/>
              <a:buFontTx/>
              <a:buNone/>
              <a:tabLst/>
              <a:defRPr/>
            </a:pPr>
            <a:r>
              <a:rPr lang="en-US" altLang="zh-CN" sz="2400" b="1"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security_cookie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在进程启动时会随机产生</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，并且它的原始存储地址因</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Windows</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操作系统的</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ASLR</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机制也是</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随机存放</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的，攻击者无法对</a:t>
            </a:r>
            <a:r>
              <a:rPr lang="en-US" altLang="zh-CN" sz="24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security_cookie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进行篡改。</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460823" y="808013"/>
            <a:ext cx="4356484"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err="1">
                <a:solidFill>
                  <a:prstClr val="white"/>
                </a:solidFill>
                <a:latin typeface="+mn-lt"/>
                <a:ea typeface="微软雅黑"/>
                <a:cs typeface="Times New Roman" panose="02020603050405020304" pitchFamily="18" charset="0"/>
              </a:rPr>
              <a:t>security_cookie</a:t>
            </a:r>
            <a:r>
              <a:rPr lang="zh-CN" altLang="en-US" sz="2000" kern="0" dirty="0">
                <a:solidFill>
                  <a:prstClr val="white"/>
                </a:solidFill>
                <a:latin typeface="+mn-lt"/>
                <a:ea typeface="微软雅黑"/>
                <a:cs typeface="Times New Roman" panose="02020603050405020304" pitchFamily="18" charset="0"/>
              </a:rPr>
              <a:t>在进程启动时</a:t>
            </a:r>
            <a:endParaRPr kumimoji="0" sz="2000" b="0" i="0" u="none" strike="noStrike" kern="0" cap="none" spc="0" normalizeH="0" baseline="0" noProof="0" dirty="0">
              <a:ln>
                <a:noFill/>
              </a:ln>
              <a:solidFill>
                <a:prstClr val="white"/>
              </a:solidFill>
              <a:effectLst/>
              <a:uLnTx/>
              <a:uFillTx/>
              <a:latin typeface="+mn-lt"/>
              <a:ea typeface="微软雅黑"/>
              <a:cs typeface="Times New Roman" panose="02020603050405020304" pitchFamily="18" charset="0"/>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460823" y="3892208"/>
            <a:ext cx="10369152" cy="1648111"/>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3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当发生栈缓冲区溢出攻击时，对返回地址或其他指针进行覆盖的同时，会覆盖</a:t>
            </a:r>
            <a:r>
              <a:rPr lang="en-US" altLang="zh-CN" sz="24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security_cookie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的值，因此在函数调用结束返回时，对</a:t>
            </a:r>
            <a:r>
              <a:rPr lang="en-US" altLang="zh-CN" sz="24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security_cookie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进行检查就会发现它的值变化了，从而发现缓冲区溢出的操作。</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460823" y="3308072"/>
            <a:ext cx="4356484"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当发生栈缓冲区溢出攻击时</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8" name="矩形: 圆角 7">
            <a:extLst>
              <a:ext uri="{FF2B5EF4-FFF2-40B4-BE49-F238E27FC236}">
                <a16:creationId xmlns:a16="http://schemas.microsoft.com/office/drawing/2014/main" id="{265971DE-A9BD-448C-97A4-9369F9EDE04C}"/>
              </a:ext>
            </a:extLst>
          </p:cNvPr>
          <p:cNvSpPr/>
          <p:nvPr/>
        </p:nvSpPr>
        <p:spPr>
          <a:xfrm>
            <a:off x="1460823" y="5936002"/>
            <a:ext cx="10369152" cy="63265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50A3"/>
                </a:solidFill>
                <a:latin typeface="微软雅黑" panose="020B0503020204020204" pitchFamily="34" charset="-122"/>
                <a:ea typeface="微软雅黑" panose="020B0503020204020204" pitchFamily="34" charset="-122"/>
              </a:rPr>
              <a:t>因此，</a:t>
            </a:r>
            <a:r>
              <a:rPr lang="en-US" altLang="zh-CN" sz="2400" dirty="0">
                <a:solidFill>
                  <a:srgbClr val="0050A3"/>
                </a:solidFill>
                <a:latin typeface="微软雅黑" panose="020B0503020204020204" pitchFamily="34" charset="-122"/>
                <a:ea typeface="微软雅黑" panose="020B0503020204020204" pitchFamily="34" charset="-122"/>
              </a:rPr>
              <a:t>GS</a:t>
            </a:r>
            <a:r>
              <a:rPr lang="zh-CN" altLang="en-US" sz="2400" dirty="0">
                <a:solidFill>
                  <a:srgbClr val="0050A3"/>
                </a:solidFill>
                <a:latin typeface="微软雅黑" panose="020B0503020204020204" pitchFamily="34" charset="-122"/>
                <a:ea typeface="微软雅黑" panose="020B0503020204020204" pitchFamily="34" charset="-122"/>
              </a:rPr>
              <a:t>技术对基于栈的缓冲区溢出攻击能起到很好的防范作用。</a:t>
            </a:r>
          </a:p>
        </p:txBody>
      </p:sp>
    </p:spTree>
    <p:extLst>
      <p:ext uri="{BB962C8B-B14F-4D97-AF65-F5344CB8AC3E}">
        <p14:creationId xmlns:p14="http://schemas.microsoft.com/office/powerpoint/2010/main" val="168914316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6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6909</Words>
  <Application>Microsoft Office PowerPoint</Application>
  <PresentationFormat>自定义</PresentationFormat>
  <Paragraphs>526</Paragraphs>
  <Slides>54</Slides>
  <Notes>54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5" baseType="lpstr">
      <vt:lpstr>华文楷体</vt:lpstr>
      <vt:lpstr>宋体</vt:lpstr>
      <vt:lpstr>微软雅黑</vt:lpstr>
      <vt:lpstr>Arial</vt:lpstr>
      <vt:lpstr>Calibri</vt:lpstr>
      <vt:lpstr>Calibri Light</vt:lpstr>
      <vt:lpstr>Ebrima</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2022-02-09T10:53:31Z</dcterms:modified>
</cp:coreProperties>
</file>