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63"/>
  </p:notesMasterIdLst>
  <p:handoutMasterIdLst>
    <p:handoutMasterId r:id="rId64"/>
  </p:handoutMasterIdLst>
  <p:sldIdLst>
    <p:sldId id="9228" r:id="rId2"/>
    <p:sldId id="9514" r:id="rId3"/>
    <p:sldId id="9471" r:id="rId4"/>
    <p:sldId id="9515" r:id="rId5"/>
    <p:sldId id="9516" r:id="rId6"/>
    <p:sldId id="9517" r:id="rId7"/>
    <p:sldId id="9518" r:id="rId8"/>
    <p:sldId id="9519" r:id="rId9"/>
    <p:sldId id="9520" r:id="rId10"/>
    <p:sldId id="9521" r:id="rId11"/>
    <p:sldId id="9522" r:id="rId12"/>
    <p:sldId id="9523" r:id="rId13"/>
    <p:sldId id="9234" r:id="rId14"/>
    <p:sldId id="9218" r:id="rId15"/>
    <p:sldId id="9526" r:id="rId16"/>
    <p:sldId id="9527" r:id="rId17"/>
    <p:sldId id="9529" r:id="rId18"/>
    <p:sldId id="9530" r:id="rId19"/>
    <p:sldId id="9531" r:id="rId20"/>
    <p:sldId id="9532" r:id="rId21"/>
    <p:sldId id="9533" r:id="rId22"/>
    <p:sldId id="9534" r:id="rId23"/>
    <p:sldId id="9535" r:id="rId24"/>
    <p:sldId id="9536" r:id="rId25"/>
    <p:sldId id="9538" r:id="rId26"/>
    <p:sldId id="9478" r:id="rId27"/>
    <p:sldId id="9539" r:id="rId28"/>
    <p:sldId id="9540" r:id="rId29"/>
    <p:sldId id="9545" r:id="rId30"/>
    <p:sldId id="9546" r:id="rId31"/>
    <p:sldId id="9547" r:id="rId32"/>
    <p:sldId id="9541" r:id="rId33"/>
    <p:sldId id="9542" r:id="rId34"/>
    <p:sldId id="9548" r:id="rId35"/>
    <p:sldId id="9549" r:id="rId36"/>
    <p:sldId id="9550" r:id="rId37"/>
    <p:sldId id="9551" r:id="rId38"/>
    <p:sldId id="9479" r:id="rId39"/>
    <p:sldId id="9484" r:id="rId40"/>
    <p:sldId id="9480" r:id="rId41"/>
    <p:sldId id="9481" r:id="rId42"/>
    <p:sldId id="9482" r:id="rId43"/>
    <p:sldId id="9483" r:id="rId44"/>
    <p:sldId id="9512" r:id="rId45"/>
    <p:sldId id="9506" r:id="rId46"/>
    <p:sldId id="9507" r:id="rId47"/>
    <p:sldId id="9508" r:id="rId48"/>
    <p:sldId id="9509" r:id="rId49"/>
    <p:sldId id="9552" r:id="rId50"/>
    <p:sldId id="9553" r:id="rId51"/>
    <p:sldId id="9451" r:id="rId52"/>
    <p:sldId id="9453" r:id="rId53"/>
    <p:sldId id="9226" r:id="rId54"/>
    <p:sldId id="9554" r:id="rId55"/>
    <p:sldId id="9555" r:id="rId56"/>
    <p:sldId id="9556" r:id="rId57"/>
    <p:sldId id="9557" r:id="rId58"/>
    <p:sldId id="9558" r:id="rId59"/>
    <p:sldId id="9559" r:id="rId60"/>
    <p:sldId id="9560" r:id="rId61"/>
    <p:sldId id="9561" r:id="rId62"/>
  </p:sldIdLst>
  <p:sldSz cx="12858750" cy="7232650"/>
  <p:notesSz cx="6858000" cy="9144000"/>
  <p:custDataLst>
    <p:tags r:id="rId6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FA"/>
    <a:srgbClr val="0050A3"/>
    <a:srgbClr val="1092F1"/>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3" autoAdjust="0"/>
    <p:restoredTop sz="86691" autoAdjust="0"/>
  </p:normalViewPr>
  <p:slideViewPr>
    <p:cSldViewPr>
      <p:cViewPr varScale="1">
        <p:scale>
          <a:sx n="69" d="100"/>
          <a:sy n="69" d="100"/>
        </p:scale>
        <p:origin x="1123" y="29"/>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168693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440310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442849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前面基础扎实的话，这里的实验不需要讲太久</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698687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759614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830297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进一步思考，这个地址表达式得到的地址是哪个变量的地址？进一步绘制一下堆栈结构！！！二级指针</a:t>
            </a:r>
            <a:r>
              <a:rPr lang="en-US" altLang="zh-CN" dirty="0" err="1"/>
              <a:t>argv</a:t>
            </a:r>
            <a:r>
              <a:rPr lang="zh-CN" altLang="en-US" dirty="0"/>
              <a:t>，指向的空间里存指针数组！！</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00536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425131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799734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662532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413107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836528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230872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829240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488306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677020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3406711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4054061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620839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1366857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441454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869289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127947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935380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15428928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314490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14125392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3885691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3457610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580078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9096779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872972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40566522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33589455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25462581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2993442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27814615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40429153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22291546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805577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49</a:t>
            </a:fld>
            <a:endParaRPr lang="zh-CN" altLang="en-US"/>
          </a:p>
        </p:txBody>
      </p:sp>
    </p:spTree>
    <p:extLst>
      <p:ext uri="{BB962C8B-B14F-4D97-AF65-F5344CB8AC3E}">
        <p14:creationId xmlns:p14="http://schemas.microsoft.com/office/powerpoint/2010/main" val="427447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0585827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50</a:t>
            </a:fld>
            <a:endParaRPr lang="zh-CN" altLang="en-US"/>
          </a:p>
        </p:txBody>
      </p:sp>
    </p:spTree>
    <p:extLst>
      <p:ext uri="{BB962C8B-B14F-4D97-AF65-F5344CB8AC3E}">
        <p14:creationId xmlns:p14="http://schemas.microsoft.com/office/powerpoint/2010/main" val="42149959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51</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52</a:t>
            </a:fld>
            <a:endParaRPr lang="zh-CN" altLang="en-US"/>
          </a:p>
        </p:txBody>
      </p:sp>
    </p:spTree>
    <p:extLst>
      <p:ext uri="{BB962C8B-B14F-4D97-AF65-F5344CB8AC3E}">
        <p14:creationId xmlns:p14="http://schemas.microsoft.com/office/powerpoint/2010/main" val="10499264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53</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54</a:t>
            </a:fld>
            <a:endParaRPr lang="zh-CN" altLang="en-US"/>
          </a:p>
        </p:txBody>
      </p:sp>
    </p:spTree>
    <p:extLst>
      <p:ext uri="{BB962C8B-B14F-4D97-AF65-F5344CB8AC3E}">
        <p14:creationId xmlns:p14="http://schemas.microsoft.com/office/powerpoint/2010/main" val="3765598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55</a:t>
            </a:fld>
            <a:endParaRPr lang="zh-CN" altLang="en-US"/>
          </a:p>
        </p:txBody>
      </p:sp>
    </p:spTree>
    <p:extLst>
      <p:ext uri="{BB962C8B-B14F-4D97-AF65-F5344CB8AC3E}">
        <p14:creationId xmlns:p14="http://schemas.microsoft.com/office/powerpoint/2010/main" val="34077776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56</a:t>
            </a:fld>
            <a:endParaRPr lang="zh-CN" altLang="en-US"/>
          </a:p>
        </p:txBody>
      </p:sp>
    </p:spTree>
    <p:extLst>
      <p:ext uri="{BB962C8B-B14F-4D97-AF65-F5344CB8AC3E}">
        <p14:creationId xmlns:p14="http://schemas.microsoft.com/office/powerpoint/2010/main" val="24041202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57</a:t>
            </a:fld>
            <a:endParaRPr lang="zh-CN" altLang="en-US"/>
          </a:p>
        </p:txBody>
      </p:sp>
    </p:spTree>
    <p:extLst>
      <p:ext uri="{BB962C8B-B14F-4D97-AF65-F5344CB8AC3E}">
        <p14:creationId xmlns:p14="http://schemas.microsoft.com/office/powerpoint/2010/main" val="2469059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58</a:t>
            </a:fld>
            <a:endParaRPr lang="zh-CN" altLang="en-US"/>
          </a:p>
        </p:txBody>
      </p:sp>
    </p:spTree>
    <p:extLst>
      <p:ext uri="{BB962C8B-B14F-4D97-AF65-F5344CB8AC3E}">
        <p14:creationId xmlns:p14="http://schemas.microsoft.com/office/powerpoint/2010/main" val="11201418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59</a:t>
            </a:fld>
            <a:endParaRPr lang="zh-CN" altLang="en-US"/>
          </a:p>
        </p:txBody>
      </p:sp>
    </p:spTree>
    <p:extLst>
      <p:ext uri="{BB962C8B-B14F-4D97-AF65-F5344CB8AC3E}">
        <p14:creationId xmlns:p14="http://schemas.microsoft.com/office/powerpoint/2010/main" val="3221410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12698836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60</a:t>
            </a:fld>
            <a:endParaRPr lang="zh-CN" altLang="en-US"/>
          </a:p>
        </p:txBody>
      </p:sp>
    </p:spTree>
    <p:extLst>
      <p:ext uri="{BB962C8B-B14F-4D97-AF65-F5344CB8AC3E}">
        <p14:creationId xmlns:p14="http://schemas.microsoft.com/office/powerpoint/2010/main" val="8670204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61</a:t>
            </a:fld>
            <a:endParaRPr lang="zh-CN" altLang="en-US"/>
          </a:p>
        </p:txBody>
      </p:sp>
    </p:spTree>
    <p:extLst>
      <p:ext uri="{BB962C8B-B14F-4D97-AF65-F5344CB8AC3E}">
        <p14:creationId xmlns:p14="http://schemas.microsoft.com/office/powerpoint/2010/main" val="103383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290694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205402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695207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sourceforge.net/projects/bugscam/"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4.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6.emf"/><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20663"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396927" y="1327098"/>
            <a:ext cx="9217024"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第七章   漏洞挖掘</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知识点一：方法概述</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知识点二：词法分析</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知识点三：数据流分析</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知识点四：模糊测试</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AFL</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模糊测试框架</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37780" y="132842"/>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950231"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基本思想</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786273" y="761499"/>
            <a:ext cx="11521280" cy="1416814"/>
          </a:xfrm>
          <a:prstGeom prst="rect">
            <a:avLst/>
          </a:prstGeom>
          <a:noFill/>
        </p:spPr>
        <p:txBody>
          <a:bodyPr wrap="square" lIns="86376" tIns="43188" rIns="86376" bIns="43188" rtlCol="0">
            <a:spAutoFit/>
          </a:bodyPr>
          <a:lstStyle/>
          <a:p>
            <a:pPr algn="just">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首先，确定污点源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，即污点分析的目标来源。通常来讲，污点源表示了程序外部数据或者用户所关心的程序内部数据，是需要进行标记分析的输入数据。</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pPr algn="just">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然后，标记和分析污点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。对污点源在内存中进行标记、计算涉及到污点的执行过程。</a:t>
            </a:r>
          </a:p>
        </p:txBody>
      </p:sp>
      <p:sp>
        <p:nvSpPr>
          <p:cNvPr id="2" name="Rectangle 2"/>
          <p:cNvSpPr>
            <a:spLocks noChangeArrowheads="1"/>
          </p:cNvSpPr>
          <p:nvPr/>
        </p:nvSpPr>
        <p:spPr bwMode="auto">
          <a:xfrm>
            <a:off x="2396927" y="3616325"/>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nvGraphicFramePr>
        <p:xfrm>
          <a:off x="956767" y="2320181"/>
          <a:ext cx="10987184" cy="4152894"/>
        </p:xfrm>
        <a:graphic>
          <a:graphicData uri="http://schemas.openxmlformats.org/presentationml/2006/ole">
            <mc:AlternateContent xmlns:mc="http://schemas.openxmlformats.org/markup-compatibility/2006">
              <mc:Choice xmlns:v="urn:schemas-microsoft-com:vml" Requires="v">
                <p:oleObj spid="_x0000_s7302" name="Visio" r:id="rId4" imgW="4946638" imgH="1873338" progId="Visio.Drawing.15">
                  <p:embed/>
                </p:oleObj>
              </mc:Choice>
              <mc:Fallback>
                <p:oleObj name="Visio" r:id="rId4" imgW="4946638" imgH="1873338"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767" y="2320181"/>
                        <a:ext cx="10987184" cy="4152894"/>
                      </a:xfrm>
                      <a:prstGeom prst="rect">
                        <a:avLst/>
                      </a:prstGeom>
                      <a:noFill/>
                    </p:spPr>
                  </p:pic>
                </p:oleObj>
              </mc:Fallback>
            </mc:AlternateContent>
          </a:graphicData>
        </a:graphic>
      </p:graphicFrame>
      <p:sp>
        <p:nvSpPr>
          <p:cNvPr id="4" name="矩形 3"/>
          <p:cNvSpPr/>
          <p:nvPr/>
        </p:nvSpPr>
        <p:spPr>
          <a:xfrm>
            <a:off x="740743" y="6280621"/>
            <a:ext cx="11593288" cy="461665"/>
          </a:xfrm>
          <a:prstGeom prst="rect">
            <a:avLst/>
          </a:prstGeom>
        </p:spPr>
        <p:txBody>
          <a:bodyPr wrap="square">
            <a:spAutoFit/>
          </a:bodyPr>
          <a:lstStyle/>
          <a:p>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第六行，验证</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程序的执行流程将被外部数据任意控制，发生了典型的“</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控制流劫持</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380621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blinds(horizontal)">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533587"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污点分析核心要素</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812751" y="1672109"/>
            <a:ext cx="11161240" cy="4519202"/>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以上实例介绍了污点分析方法的基本原理，可以看出有如下三个核心要素：</a:t>
            </a:r>
          </a:p>
          <a:p>
            <a:pPr marL="342900" indent="-342900" algn="just">
              <a:lnSpc>
                <a:spcPct val="150000"/>
              </a:lnSpc>
              <a:buFont typeface="Wingdings" panose="05000000000000000000" pitchFamily="2" charset="2"/>
              <a:buChar char="p"/>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是污点分析的目标来源（</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Source</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），通常表示来自程序外部的不可信数据，包括硬盘文件内容、网络数据包等。</a:t>
            </a:r>
          </a:p>
          <a:p>
            <a:pPr marL="342900" indent="-342900" algn="just">
              <a:lnSpc>
                <a:spcPct val="150000"/>
              </a:lnSpc>
              <a:buFont typeface="Wingdings" panose="05000000000000000000" pitchFamily="2" charset="2"/>
              <a:buChar char="p"/>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传播规则</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：是污点分析的计算依据，通常包括</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污点扩散规则和清除规则</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，其中普通赋值语句、计算语句可使用扩散规则，而常值赋值语句则</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需要利用清除规则</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进行计算。</a:t>
            </a:r>
          </a:p>
          <a:p>
            <a:pPr marL="342900" indent="-342900" algn="just">
              <a:lnSpc>
                <a:spcPct val="150000"/>
              </a:lnSpc>
              <a:buFont typeface="Wingdings" panose="05000000000000000000" pitchFamily="2" charset="2"/>
              <a:buChar char="p"/>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污点检测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：是污点分析的功能体现，其通常在程序执行过程中的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敏感位置</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Sink</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）进行</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污点判定</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，而</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敏感位置主要包括程序跳转以及系统函数调用等</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 name="Rectangle 2"/>
          <p:cNvSpPr>
            <a:spLocks noChangeArrowheads="1"/>
          </p:cNvSpPr>
          <p:nvPr/>
        </p:nvSpPr>
        <p:spPr bwMode="auto">
          <a:xfrm>
            <a:off x="2396927" y="3616325"/>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021353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6054392"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优缺点</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884759" y="1816125"/>
            <a:ext cx="11521280" cy="4088315"/>
          </a:xfrm>
          <a:prstGeom prst="rect">
            <a:avLst/>
          </a:prstGeom>
          <a:noFill/>
        </p:spPr>
        <p:txBody>
          <a:bodyPr wrap="square" lIns="86376" tIns="43188" rIns="86376" bIns="43188" rtlCol="0">
            <a:spAutoFit/>
          </a:bodyPr>
          <a:lstStyle/>
          <a:p>
            <a:pPr algn="just">
              <a:lnSpc>
                <a:spcPct val="20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污点分析的核心是分析输入参数和执行路径之间的关系，它</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适用于由输入参数引发漏洞的检测</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，比如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注入漏洞等。</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20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20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污点分析技术具有</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较高的分析准确率</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，然而针对大规模代码的分析，由于</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路径数量较多</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，因此其</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分析的性能会受到较大的影响</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93769768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知识点二：词法分析</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376706"/>
            <a:ext cx="10657184" cy="1303515"/>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词法分析通过对代码</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进行基于文本或字符标识的匹配分析对比</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，以查找</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符合特定特征和词法规则</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危险函数、</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或简单语句组合</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矩形: 圆角 3">
            <a:extLst>
              <a:ext uri="{FF2B5EF4-FFF2-40B4-BE49-F238E27FC236}">
                <a16:creationId xmlns:a16="http://schemas.microsoft.com/office/drawing/2014/main" id="{AC0F91AE-3150-4A4F-BE5C-5BD47F5BEB70}"/>
              </a:ext>
            </a:extLst>
          </p:cNvPr>
          <p:cNvSpPr/>
          <p:nvPr/>
        </p:nvSpPr>
        <p:spPr>
          <a:xfrm>
            <a:off x="1028775" y="2824237"/>
            <a:ext cx="8352928" cy="374441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主要思想</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是将代码文本与归纳好的缺陷模式（比如边界条件检查）进行匹配，以此发现漏洞。</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优点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：算法</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简单</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，检测</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性能较高</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缺点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：只能进行</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表面的词法检测</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，不能进行语义方面的深层次分析，因此可以检测的安全缺陷和漏洞较少，会出现</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较高的漏报和误报</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，尤其对于高危漏洞无法进行有效检测。</a:t>
            </a:r>
          </a:p>
        </p:txBody>
      </p:sp>
      <p:pic>
        <p:nvPicPr>
          <p:cNvPr id="6" name="图片 5">
            <a:extLst>
              <a:ext uri="{FF2B5EF4-FFF2-40B4-BE49-F238E27FC236}">
                <a16:creationId xmlns:a16="http://schemas.microsoft.com/office/drawing/2014/main" id="{D80E9703-7CE9-4614-A220-B75799C79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3751" y="2970326"/>
            <a:ext cx="2407017" cy="3454311"/>
          </a:xfrm>
          <a:prstGeom prst="rect">
            <a:avLst/>
          </a:prstGeom>
        </p:spPr>
      </p:pic>
      <p:grpSp>
        <p:nvGrpSpPr>
          <p:cNvPr id="11" name="组合 10">
            <a:extLst>
              <a:ext uri="{FF2B5EF4-FFF2-40B4-BE49-F238E27FC236}">
                <a16:creationId xmlns:a16="http://schemas.microsoft.com/office/drawing/2014/main" id="{5740E5AC-E533-4D26-A480-1002423DC218}"/>
              </a:ext>
            </a:extLst>
          </p:cNvPr>
          <p:cNvGrpSpPr/>
          <p:nvPr/>
        </p:nvGrpSpPr>
        <p:grpSpPr>
          <a:xfrm>
            <a:off x="4616796" y="612460"/>
            <a:ext cx="3625157" cy="474140"/>
            <a:chOff x="5202512" y="837929"/>
            <a:chExt cx="2453727" cy="474140"/>
          </a:xfrm>
        </p:grpSpPr>
        <p:cxnSp>
          <p:nvCxnSpPr>
            <p:cNvPr id="12"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3A1D3DA1-51C1-4984-A4E2-0E78C88C2324}"/>
                </a:ext>
              </a:extLst>
            </p:cNvPr>
            <p:cNvSpPr/>
            <p:nvPr/>
          </p:nvSpPr>
          <p:spPr>
            <a:xfrm>
              <a:off x="5833051" y="837929"/>
              <a:ext cx="1192644"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基本概念</a:t>
              </a:r>
            </a:p>
          </p:txBody>
        </p:sp>
      </p:grpSp>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4"/>
            <a:ext cx="9721080" cy="878194"/>
            <a:chOff x="1420106" y="1402728"/>
            <a:chExt cx="5554395" cy="878194"/>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4009007" y="-612076"/>
              <a:ext cx="508859" cy="4538474"/>
            </a:xfrm>
            <a:prstGeom prst="round2SameRect">
              <a:avLst>
                <a:gd name="adj1" fmla="val 4679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706269" y="1116565"/>
              <a:ext cx="508861" cy="1081187"/>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542011" y="1402731"/>
              <a:ext cx="4432490"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基于词法分析和逆向分析的可执行代码静态检测</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3" y="1402731"/>
              <a:ext cx="1081187"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实践</a:t>
              </a: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744840" y="1528091"/>
            <a:ext cx="11589191" cy="1129749"/>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核心思想</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：根据二进制可执行文件的格式特征，</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从二进制文件的头部、符号表以及调试信息中提取安全敏感信息（</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识别危险函数</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，来分析文件中是否存在安全缺陷。</a:t>
            </a:r>
          </a:p>
        </p:txBody>
      </p:sp>
      <p:grpSp>
        <p:nvGrpSpPr>
          <p:cNvPr id="10" name="组合 9">
            <a:extLst>
              <a:ext uri="{FF2B5EF4-FFF2-40B4-BE49-F238E27FC236}">
                <a16:creationId xmlns:a16="http://schemas.microsoft.com/office/drawing/2014/main" id="{5740E5AC-E533-4D26-A480-1002423DC218}"/>
              </a:ext>
            </a:extLst>
          </p:cNvPr>
          <p:cNvGrpSpPr/>
          <p:nvPr/>
        </p:nvGrpSpPr>
        <p:grpSpPr>
          <a:xfrm>
            <a:off x="4626444" y="181478"/>
            <a:ext cx="3625157" cy="474140"/>
            <a:chOff x="5202512" y="837929"/>
            <a:chExt cx="2453727" cy="474140"/>
          </a:xfrm>
        </p:grpSpPr>
        <p:cxnSp>
          <p:nvCxnSpPr>
            <p:cNvPr id="1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3A1D3DA1-51C1-4984-A4E2-0E78C88C2324}"/>
                </a:ext>
              </a:extLst>
            </p:cNvPr>
            <p:cNvSpPr/>
            <p:nvPr/>
          </p:nvSpPr>
          <p:spPr>
            <a:xfrm>
              <a:off x="5624732" y="837929"/>
              <a:ext cx="1609288"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漏洞挖掘实践</a:t>
              </a:r>
            </a:p>
          </p:txBody>
        </p:sp>
      </p:grpSp>
      <p:grpSp>
        <p:nvGrpSpPr>
          <p:cNvPr id="13" name="组合 12">
            <a:extLst>
              <a:ext uri="{FF2B5EF4-FFF2-40B4-BE49-F238E27FC236}">
                <a16:creationId xmlns:a16="http://schemas.microsoft.com/office/drawing/2014/main" id="{8A66B204-CFD8-4FF7-AC4B-19448DC97ED6}"/>
              </a:ext>
            </a:extLst>
          </p:cNvPr>
          <p:cNvGrpSpPr/>
          <p:nvPr/>
        </p:nvGrpSpPr>
        <p:grpSpPr>
          <a:xfrm>
            <a:off x="1326454" y="2896245"/>
            <a:ext cx="10225136" cy="1058442"/>
            <a:chOff x="4933525" y="2542866"/>
            <a:chExt cx="10225136" cy="1058442"/>
          </a:xfrm>
        </p:grpSpPr>
        <p:sp>
          <p:nvSpPr>
            <p:cNvPr id="14" name="六边形 13">
              <a:extLst>
                <a:ext uri="{FF2B5EF4-FFF2-40B4-BE49-F238E27FC236}">
                  <a16:creationId xmlns:a16="http://schemas.microsoft.com/office/drawing/2014/main" id="{E58D6906-3395-4CE0-A8F8-8E15C4D16D99}"/>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itchFamily="34" charset="-122"/>
                  <a:cs typeface="Times New Roman" panose="02020603050405020304" pitchFamily="18" charset="0"/>
                </a:rPr>
                <a:t>第一步</a:t>
              </a:r>
            </a:p>
          </p:txBody>
        </p:sp>
        <p:sp>
          <p:nvSpPr>
            <p:cNvPr id="15" name="文本框 7">
              <a:extLst>
                <a:ext uri="{FF2B5EF4-FFF2-40B4-BE49-F238E27FC236}">
                  <a16:creationId xmlns:a16="http://schemas.microsoft.com/office/drawing/2014/main" id="{513D21EB-374F-474C-9459-F8536A598844}"/>
                </a:ext>
              </a:extLst>
            </p:cNvPr>
            <p:cNvSpPr txBox="1">
              <a:spLocks noChangeArrowheads="1"/>
            </p:cNvSpPr>
            <p:nvPr/>
          </p:nvSpPr>
          <p:spPr bwMode="auto">
            <a:xfrm>
              <a:off x="6984268" y="2841256"/>
              <a:ext cx="81743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找到敏感函数，比如</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memcpy</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strcpy</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等</a:t>
              </a:r>
            </a:p>
          </p:txBody>
        </p:sp>
        <p:cxnSp>
          <p:nvCxnSpPr>
            <p:cNvPr id="16" name="直接连接符 15">
              <a:extLst>
                <a:ext uri="{FF2B5EF4-FFF2-40B4-BE49-F238E27FC236}">
                  <a16:creationId xmlns:a16="http://schemas.microsoft.com/office/drawing/2014/main" id="{B2DAA289-3811-4BBB-A11C-91F168788F34}"/>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BDBAD5A0-8CEB-41F2-ACF5-E4D788E3D2F9}"/>
              </a:ext>
            </a:extLst>
          </p:cNvPr>
          <p:cNvGrpSpPr/>
          <p:nvPr/>
        </p:nvGrpSpPr>
        <p:grpSpPr>
          <a:xfrm>
            <a:off x="1348425" y="4127689"/>
            <a:ext cx="10225136" cy="1058442"/>
            <a:chOff x="4933525" y="2542866"/>
            <a:chExt cx="10225136" cy="1058442"/>
          </a:xfrm>
        </p:grpSpPr>
        <p:sp>
          <p:nvSpPr>
            <p:cNvPr id="19" name="六边形 18">
              <a:extLst>
                <a:ext uri="{FF2B5EF4-FFF2-40B4-BE49-F238E27FC236}">
                  <a16:creationId xmlns:a16="http://schemas.microsoft.com/office/drawing/2014/main" id="{A19E7D51-8C78-495E-B395-81520BEC4A29}"/>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itchFamily="34" charset="-122"/>
                  <a:cs typeface="Times New Roman" panose="02020603050405020304" pitchFamily="18" charset="0"/>
                </a:rPr>
                <a:t>第二步</a:t>
              </a:r>
            </a:p>
          </p:txBody>
        </p:sp>
        <p:sp>
          <p:nvSpPr>
            <p:cNvPr id="20" name="文本框 7">
              <a:extLst>
                <a:ext uri="{FF2B5EF4-FFF2-40B4-BE49-F238E27FC236}">
                  <a16:creationId xmlns:a16="http://schemas.microsoft.com/office/drawing/2014/main" id="{B00BCEE8-6118-4226-963F-CDCD54B74A58}"/>
                </a:ext>
              </a:extLst>
            </p:cNvPr>
            <p:cNvSpPr txBox="1">
              <a:spLocks noChangeArrowheads="1"/>
            </p:cNvSpPr>
            <p:nvPr/>
          </p:nvSpPr>
          <p:spPr bwMode="auto">
            <a:xfrm>
              <a:off x="6984268" y="2841256"/>
              <a:ext cx="81743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回溯函数的参数</a:t>
              </a:r>
            </a:p>
          </p:txBody>
        </p:sp>
        <p:cxnSp>
          <p:nvCxnSpPr>
            <p:cNvPr id="21" name="直接连接符 20">
              <a:extLst>
                <a:ext uri="{FF2B5EF4-FFF2-40B4-BE49-F238E27FC236}">
                  <a16:creationId xmlns:a16="http://schemas.microsoft.com/office/drawing/2014/main" id="{F6E50099-EEE6-478E-A3A8-896048BAFA2A}"/>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E8FE623E-D62E-46BD-91E1-5A663E15E4B7}"/>
              </a:ext>
            </a:extLst>
          </p:cNvPr>
          <p:cNvGrpSpPr/>
          <p:nvPr/>
        </p:nvGrpSpPr>
        <p:grpSpPr>
          <a:xfrm>
            <a:off x="1388815" y="5416525"/>
            <a:ext cx="10225136" cy="1058442"/>
            <a:chOff x="4933525" y="2542866"/>
            <a:chExt cx="10225136" cy="1058442"/>
          </a:xfrm>
        </p:grpSpPr>
        <p:sp>
          <p:nvSpPr>
            <p:cNvPr id="23" name="六边形 22">
              <a:extLst>
                <a:ext uri="{FF2B5EF4-FFF2-40B4-BE49-F238E27FC236}">
                  <a16:creationId xmlns:a16="http://schemas.microsoft.com/office/drawing/2014/main" id="{572BE1F8-553A-4BCD-8477-587A829EBEC5}"/>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itchFamily="34" charset="-122"/>
                  <a:cs typeface="Times New Roman" panose="02020603050405020304" pitchFamily="18" charset="0"/>
                </a:rPr>
                <a:t>第三步</a:t>
              </a:r>
            </a:p>
          </p:txBody>
        </p:sp>
        <p:sp>
          <p:nvSpPr>
            <p:cNvPr id="24" name="文本框 7">
              <a:extLst>
                <a:ext uri="{FF2B5EF4-FFF2-40B4-BE49-F238E27FC236}">
                  <a16:creationId xmlns:a16="http://schemas.microsoft.com/office/drawing/2014/main" id="{BC51F857-F67F-40A9-8C29-BD424A824597}"/>
                </a:ext>
              </a:extLst>
            </p:cNvPr>
            <p:cNvSpPr txBox="1">
              <a:spLocks noChangeArrowheads="1"/>
            </p:cNvSpPr>
            <p:nvPr/>
          </p:nvSpPr>
          <p:spPr bwMode="auto">
            <a:xfrm>
              <a:off x="6984268" y="2841256"/>
              <a:ext cx="81743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判断栈与操作参数的大小关系，以定位是否发生了溢出漏洞</a:t>
              </a:r>
            </a:p>
          </p:txBody>
        </p:sp>
        <p:cxnSp>
          <p:nvCxnSpPr>
            <p:cNvPr id="25" name="直接连接符 24">
              <a:extLst>
                <a:ext uri="{FF2B5EF4-FFF2-40B4-BE49-F238E27FC236}">
                  <a16:creationId xmlns:a16="http://schemas.microsoft.com/office/drawing/2014/main" id="{1E8BA0DA-2467-491F-AC8A-F1D77F914194}"/>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364841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2890009" y="1499481"/>
            <a:ext cx="722274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findoverflow.exe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，是通过</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vc6</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代码生成的</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Release</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版本</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7" name="组合 16">
            <a:extLst>
              <a:ext uri="{FF2B5EF4-FFF2-40B4-BE49-F238E27FC236}">
                <a16:creationId xmlns:a16="http://schemas.microsoft.com/office/drawing/2014/main" id="{C8A32FFA-F0BB-4341-8849-842B82331ED8}"/>
              </a:ext>
            </a:extLst>
          </p:cNvPr>
          <p:cNvGrpSpPr/>
          <p:nvPr/>
        </p:nvGrpSpPr>
        <p:grpSpPr>
          <a:xfrm>
            <a:off x="2045807" y="837929"/>
            <a:ext cx="8767144" cy="474140"/>
            <a:chOff x="3821648" y="837929"/>
            <a:chExt cx="5215456" cy="474140"/>
          </a:xfrm>
        </p:grpSpPr>
        <p:cxnSp>
          <p:nvCxnSpPr>
            <p:cNvPr id="18" name="íślíḋè-Straight Connector 13">
              <a:extLst>
                <a:ext uri="{FF2B5EF4-FFF2-40B4-BE49-F238E27FC236}">
                  <a16:creationId xmlns:a16="http://schemas.microsoft.com/office/drawing/2014/main"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073D665-E2B1-4E01-91BD-BEC4A0B0A970}"/>
                </a:ext>
              </a:extLst>
            </p:cNvPr>
            <p:cNvSpPr/>
            <p:nvPr/>
          </p:nvSpPr>
          <p:spPr>
            <a:xfrm>
              <a:off x="3821648" y="837929"/>
              <a:ext cx="5215456"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实验一：基于</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IDA Pro</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分析给定的可执行文件是否存在溢出漏洞</a:t>
              </a:r>
            </a:p>
          </p:txBody>
        </p:sp>
      </p:grpSp>
      <p:graphicFrame>
        <p:nvGraphicFramePr>
          <p:cNvPr id="20" name="表格 19">
            <a:extLst>
              <a:ext uri="{FF2B5EF4-FFF2-40B4-BE49-F238E27FC236}">
                <a16:creationId xmlns:a16="http://schemas.microsoft.com/office/drawing/2014/main" id="{5353F25F-16EB-4138-ACC4-5E6E0D16BCF8}"/>
              </a:ext>
            </a:extLst>
          </p:cNvPr>
          <p:cNvGraphicFramePr>
            <a:graphicFrameLocks noGrp="1"/>
          </p:cNvGraphicFramePr>
          <p:nvPr/>
        </p:nvGraphicFramePr>
        <p:xfrm>
          <a:off x="3117007" y="1902636"/>
          <a:ext cx="7222746" cy="4925949"/>
        </p:xfrm>
        <a:graphic>
          <a:graphicData uri="http://schemas.openxmlformats.org/drawingml/2006/table">
            <a:tbl>
              <a:tblPr/>
              <a:tblGrid>
                <a:gridCol w="7222746">
                  <a:extLst>
                    <a:ext uri="{9D8B030D-6E8A-4147-A177-3AD203B41FA5}">
                      <a16:colId xmlns:a16="http://schemas.microsoft.com/office/drawing/2014/main" val="20000"/>
                    </a:ext>
                  </a:extLst>
                </a:gridCol>
              </a:tblGrid>
              <a:tr h="4212114">
                <a:tc>
                  <a:txBody>
                    <a:bodyPr/>
                    <a:lstStyle/>
                    <a:p>
                      <a:pPr indent="266700" algn="just">
                        <a:lnSpc>
                          <a:spcPct val="125000"/>
                        </a:lnSpc>
                        <a:spcAft>
                          <a:spcPts val="0"/>
                        </a:spcAft>
                      </a:pPr>
                      <a:r>
                        <a:rPr lang="en-US" sz="2000" kern="100" dirty="0">
                          <a:latin typeface="华文楷体"/>
                          <a:ea typeface="宋体"/>
                          <a:cs typeface="Times New Roman"/>
                        </a:rPr>
                        <a:t>#include &lt;</a:t>
                      </a:r>
                      <a:r>
                        <a:rPr lang="en-US" sz="2000" kern="100" dirty="0" err="1">
                          <a:latin typeface="华文楷体"/>
                          <a:ea typeface="宋体"/>
                          <a:cs typeface="Times New Roman"/>
                        </a:rPr>
                        <a:t>stdio.h</a:t>
                      </a:r>
                      <a:r>
                        <a:rPr lang="en-US" sz="2000" kern="100" dirty="0">
                          <a:latin typeface="华文楷体"/>
                          <a:ea typeface="宋体"/>
                          <a:cs typeface="Times New Roman"/>
                        </a:rPr>
                        <a:t>&gt;</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#include &lt;</a:t>
                      </a:r>
                      <a:r>
                        <a:rPr lang="en-US" sz="2000" kern="100" dirty="0" err="1">
                          <a:latin typeface="华文楷体"/>
                          <a:ea typeface="宋体"/>
                          <a:cs typeface="Times New Roman"/>
                        </a:rPr>
                        <a:t>string.h</a:t>
                      </a:r>
                      <a:r>
                        <a:rPr lang="en-US" sz="2000" kern="100" dirty="0">
                          <a:latin typeface="华文楷体"/>
                          <a:ea typeface="宋体"/>
                          <a:cs typeface="Times New Roman"/>
                        </a:rPr>
                        <a:t>&gt;</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void </a:t>
                      </a:r>
                      <a:r>
                        <a:rPr lang="en-US" sz="2000" kern="100" dirty="0" err="1">
                          <a:latin typeface="华文楷体"/>
                          <a:ea typeface="宋体"/>
                          <a:cs typeface="Times New Roman"/>
                        </a:rPr>
                        <a:t>makeoverflow</a:t>
                      </a:r>
                      <a:r>
                        <a:rPr lang="en-US" sz="2000" kern="100" dirty="0">
                          <a:latin typeface="华文楷体"/>
                          <a:ea typeface="宋体"/>
                          <a:cs typeface="Times New Roman"/>
                        </a:rPr>
                        <a:t>(char *b){</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char des[5];</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a:t>
                      </a:r>
                      <a:r>
                        <a:rPr lang="en-US" sz="2000" kern="100" dirty="0" err="1">
                          <a:latin typeface="华文楷体"/>
                          <a:ea typeface="宋体"/>
                          <a:cs typeface="Times New Roman"/>
                        </a:rPr>
                        <a:t>strcpy</a:t>
                      </a:r>
                      <a:r>
                        <a:rPr lang="en-US" sz="2000" kern="100" dirty="0">
                          <a:latin typeface="华文楷体"/>
                          <a:ea typeface="宋体"/>
                          <a:cs typeface="Times New Roman"/>
                        </a:rPr>
                        <a:t>(</a:t>
                      </a:r>
                      <a:r>
                        <a:rPr lang="en-US" sz="2000" kern="100" dirty="0" err="1">
                          <a:latin typeface="华文楷体"/>
                          <a:ea typeface="宋体"/>
                          <a:cs typeface="Times New Roman"/>
                        </a:rPr>
                        <a:t>des,b</a:t>
                      </a:r>
                      <a:r>
                        <a:rPr lang="en-US" sz="2000" kern="100" dirty="0">
                          <a:latin typeface="华文楷体"/>
                          <a:ea typeface="宋体"/>
                          <a:cs typeface="Times New Roman"/>
                        </a:rPr>
                        <a:t>);</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void main(</a:t>
                      </a:r>
                      <a:r>
                        <a:rPr lang="en-US" sz="2000" kern="100" dirty="0" err="1">
                          <a:latin typeface="华文楷体"/>
                          <a:ea typeface="宋体"/>
                          <a:cs typeface="Times New Roman"/>
                        </a:rPr>
                        <a:t>int</a:t>
                      </a:r>
                      <a:r>
                        <a:rPr lang="en-US" sz="2000" kern="100" dirty="0">
                          <a:latin typeface="华文楷体"/>
                          <a:ea typeface="宋体"/>
                          <a:cs typeface="Times New Roman"/>
                        </a:rPr>
                        <a:t> </a:t>
                      </a:r>
                      <a:r>
                        <a:rPr lang="en-US" sz="2000" kern="100" dirty="0" err="1">
                          <a:latin typeface="华文楷体"/>
                          <a:ea typeface="宋体"/>
                          <a:cs typeface="Times New Roman"/>
                        </a:rPr>
                        <a:t>argc,char</a:t>
                      </a:r>
                      <a:r>
                        <a:rPr lang="en-US" sz="2000" kern="100" dirty="0">
                          <a:latin typeface="华文楷体"/>
                          <a:ea typeface="宋体"/>
                          <a:cs typeface="Times New Roman"/>
                        </a:rPr>
                        <a:t> *</a:t>
                      </a:r>
                      <a:r>
                        <a:rPr lang="en-US" sz="2000" kern="100" dirty="0" err="1">
                          <a:latin typeface="华文楷体"/>
                          <a:ea typeface="宋体"/>
                          <a:cs typeface="Times New Roman"/>
                        </a:rPr>
                        <a:t>argv</a:t>
                      </a:r>
                      <a:r>
                        <a:rPr lang="en-US" sz="2000" kern="100" dirty="0">
                          <a:latin typeface="华文楷体"/>
                          <a:ea typeface="宋体"/>
                          <a:cs typeface="Times New Roman"/>
                        </a:rPr>
                        <a:t>[]){</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if(</a:t>
                      </a:r>
                      <a:r>
                        <a:rPr lang="en-US" sz="2000" kern="100" dirty="0" err="1">
                          <a:latin typeface="华文楷体"/>
                          <a:ea typeface="宋体"/>
                          <a:cs typeface="Times New Roman"/>
                        </a:rPr>
                        <a:t>argc</a:t>
                      </a:r>
                      <a:r>
                        <a:rPr lang="en-US" sz="2000" kern="100" dirty="0">
                          <a:latin typeface="华文楷体"/>
                          <a:ea typeface="宋体"/>
                          <a:cs typeface="Times New Roman"/>
                        </a:rPr>
                        <a:t>&gt;1)	{  </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if(</a:t>
                      </a:r>
                      <a:r>
                        <a:rPr lang="en-US" sz="2000" kern="100" dirty="0" err="1">
                          <a:latin typeface="华文楷体"/>
                          <a:ea typeface="宋体"/>
                          <a:cs typeface="Times New Roman"/>
                        </a:rPr>
                        <a:t>strstr</a:t>
                      </a:r>
                      <a:r>
                        <a:rPr lang="en-US" sz="2000" kern="100" dirty="0">
                          <a:latin typeface="华文楷体"/>
                          <a:ea typeface="宋体"/>
                          <a:cs typeface="Times New Roman"/>
                        </a:rPr>
                        <a:t>(</a:t>
                      </a:r>
                      <a:r>
                        <a:rPr lang="en-US" sz="2000" kern="100" dirty="0" err="1">
                          <a:latin typeface="华文楷体"/>
                          <a:ea typeface="宋体"/>
                          <a:cs typeface="Times New Roman"/>
                        </a:rPr>
                        <a:t>argv</a:t>
                      </a:r>
                      <a:r>
                        <a:rPr lang="en-US" sz="2000" kern="100" dirty="0">
                          <a:latin typeface="华文楷体"/>
                          <a:ea typeface="宋体"/>
                          <a:cs typeface="Times New Roman"/>
                        </a:rPr>
                        <a:t>[1],"overflow")!=0)</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a:t>
                      </a:r>
                      <a:r>
                        <a:rPr lang="en-US" sz="2000" kern="100" dirty="0" err="1">
                          <a:latin typeface="华文楷体"/>
                          <a:ea typeface="宋体"/>
                          <a:cs typeface="Times New Roman"/>
                        </a:rPr>
                        <a:t>makeoverflow</a:t>
                      </a:r>
                      <a:r>
                        <a:rPr lang="en-US" sz="2000" kern="100" dirty="0">
                          <a:latin typeface="华文楷体"/>
                          <a:ea typeface="宋体"/>
                          <a:cs typeface="Times New Roman"/>
                        </a:rPr>
                        <a:t>(</a:t>
                      </a:r>
                      <a:r>
                        <a:rPr lang="en-US" sz="2000" kern="100" dirty="0" err="1">
                          <a:latin typeface="华文楷体"/>
                          <a:ea typeface="宋体"/>
                          <a:cs typeface="Times New Roman"/>
                        </a:rPr>
                        <a:t>argv</a:t>
                      </a:r>
                      <a:r>
                        <a:rPr lang="en-US" sz="2000" kern="100" dirty="0">
                          <a:latin typeface="华文楷体"/>
                          <a:ea typeface="宋体"/>
                          <a:cs typeface="Times New Roman"/>
                        </a:rPr>
                        <a:t>[1]);</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   else </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a:t>
                      </a:r>
                      <a:r>
                        <a:rPr lang="en-US" sz="2000" kern="100" dirty="0" err="1">
                          <a:latin typeface="华文楷体"/>
                          <a:ea typeface="宋体"/>
                          <a:cs typeface="Times New Roman"/>
                        </a:rPr>
                        <a:t>printf</a:t>
                      </a:r>
                      <a:r>
                        <a:rPr lang="en-US" sz="2000" kern="100" dirty="0">
                          <a:latin typeface="华文楷体"/>
                          <a:ea typeface="宋体"/>
                          <a:cs typeface="Times New Roman"/>
                        </a:rPr>
                        <a:t>("usage: </a:t>
                      </a:r>
                      <a:r>
                        <a:rPr lang="en-US" sz="2000" kern="100" dirty="0" err="1">
                          <a:latin typeface="华文楷体"/>
                          <a:ea typeface="宋体"/>
                          <a:cs typeface="Times New Roman"/>
                        </a:rPr>
                        <a:t>findoverflow</a:t>
                      </a:r>
                      <a:r>
                        <a:rPr lang="en-US" sz="2000" kern="100" dirty="0">
                          <a:latin typeface="华文楷体"/>
                          <a:ea typeface="宋体"/>
                          <a:cs typeface="Times New Roman"/>
                        </a:rPr>
                        <a:t> XXXXX\n");</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a:t>
                      </a:r>
                      <a:endParaRPr lang="zh-CN" sz="2000" kern="100" dirty="0">
                        <a:latin typeface="Times New Roman"/>
                        <a:ea typeface="宋体"/>
                        <a:cs typeface="Times New Roman"/>
                      </a:endParaRPr>
                    </a:p>
                  </a:txBody>
                  <a:tcPr marL="64802" marR="6480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0936372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663997"/>
            <a:ext cx="10657184" cy="394996"/>
          </a:xfrm>
          <a:prstGeom prst="rect">
            <a:avLst/>
          </a:prstGeom>
          <a:noFill/>
        </p:spPr>
        <p:txBody>
          <a:bodyPr wrap="square" lIns="86376" tIns="43188" rIns="86376" bIns="43188" rtlCol="0">
            <a:spAutoFit/>
          </a:bodyPr>
          <a:lstStyle/>
          <a:p>
            <a:pPr algn="just"/>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第一步：</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IDA</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打开所生成的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a:t>
            </a:r>
          </a:p>
        </p:txBody>
      </p:sp>
      <p:pic>
        <p:nvPicPr>
          <p:cNvPr id="4" name="图片 3">
            <a:extLst>
              <a:ext uri="{FF2B5EF4-FFF2-40B4-BE49-F238E27FC236}">
                <a16:creationId xmlns:a16="http://schemas.microsoft.com/office/drawing/2014/main" id="{3C694A01-DBED-4C99-B0CD-C777639AA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594" y="617567"/>
            <a:ext cx="9869341" cy="3865700"/>
          </a:xfrm>
          <a:prstGeom prst="rect">
            <a:avLst/>
          </a:prstGeom>
        </p:spPr>
      </p:pic>
      <p:sp>
        <p:nvSpPr>
          <p:cNvPr id="20" name="矩形: 圆角 19">
            <a:extLst>
              <a:ext uri="{FF2B5EF4-FFF2-40B4-BE49-F238E27FC236}">
                <a16:creationId xmlns:a16="http://schemas.microsoft.com/office/drawing/2014/main" id="{0D5F7B87-1B6F-4CAD-A1A1-8943C1D4B247}"/>
              </a:ext>
            </a:extLst>
          </p:cNvPr>
          <p:cNvSpPr/>
          <p:nvPr/>
        </p:nvSpPr>
        <p:spPr>
          <a:xfrm>
            <a:off x="1568834" y="4496514"/>
            <a:ext cx="9721081" cy="144910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通过该视图，可见，主要有一个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函数，在该函数中可能有跳转，调用了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sub_401000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strstr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函数。此外，还定义了两个字符串常量，</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aUsageFindoverf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，在其上点右键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-&gt;Text view</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，可以看到：</a:t>
            </a:r>
          </a:p>
        </p:txBody>
      </p:sp>
      <p:pic>
        <p:nvPicPr>
          <p:cNvPr id="21" name="Picture 1">
            <a:extLst>
              <a:ext uri="{FF2B5EF4-FFF2-40B4-BE49-F238E27FC236}">
                <a16:creationId xmlns:a16="http://schemas.microsoft.com/office/drawing/2014/main" id="{A667DA22-43AD-495F-A4A8-4102D6195C43}"/>
              </a:ext>
            </a:extLst>
          </p:cNvPr>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758454" y="6233656"/>
            <a:ext cx="8955969" cy="337511"/>
          </a:xfrm>
          <a:prstGeom prst="rect">
            <a:avLst/>
          </a:prstGeom>
          <a:noFill/>
          <a:ln w="9525">
            <a:noFill/>
            <a:miter lim="800000"/>
            <a:headEnd/>
            <a:tailEnd/>
          </a:ln>
        </p:spPr>
      </p:pic>
    </p:spTree>
    <p:extLst>
      <p:ext uri="{BB962C8B-B14F-4D97-AF65-F5344CB8AC3E}">
        <p14:creationId xmlns:p14="http://schemas.microsoft.com/office/powerpoint/2010/main" val="304086576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406067"/>
            <a:ext cx="10657184"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函数汇编代码如下：</a:t>
            </a:r>
          </a:p>
        </p:txBody>
      </p:sp>
      <p:pic>
        <p:nvPicPr>
          <p:cNvPr id="3" name="图片 2">
            <a:extLst>
              <a:ext uri="{FF2B5EF4-FFF2-40B4-BE49-F238E27FC236}">
                <a16:creationId xmlns:a16="http://schemas.microsoft.com/office/drawing/2014/main" id="{2DDE0052-323E-4E76-99A6-EF6530CCD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807" y="952029"/>
            <a:ext cx="10995220" cy="6021866"/>
          </a:xfrm>
          <a:prstGeom prst="rect">
            <a:avLst/>
          </a:prstGeom>
        </p:spPr>
      </p:pic>
      <p:sp>
        <p:nvSpPr>
          <p:cNvPr id="2" name="流程图: 过程 1">
            <a:extLst>
              <a:ext uri="{FF2B5EF4-FFF2-40B4-BE49-F238E27FC236}">
                <a16:creationId xmlns:a16="http://schemas.microsoft.com/office/drawing/2014/main" id="{5633D3A3-F376-44E8-B036-5471DB74CA24}"/>
              </a:ext>
            </a:extLst>
          </p:cNvPr>
          <p:cNvSpPr/>
          <p:nvPr/>
        </p:nvSpPr>
        <p:spPr>
          <a:xfrm>
            <a:off x="4341143" y="2320181"/>
            <a:ext cx="1224136" cy="360040"/>
          </a:xfrm>
          <a:prstGeom prst="flowChartProcess">
            <a:avLst/>
          </a:prstGeom>
          <a:solidFill>
            <a:srgbClr val="FFFF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注: 线形 3">
            <a:extLst>
              <a:ext uri="{FF2B5EF4-FFF2-40B4-BE49-F238E27FC236}">
                <a16:creationId xmlns:a16="http://schemas.microsoft.com/office/drawing/2014/main" id="{639CE290-5497-47C5-B418-19E2319E1283}"/>
              </a:ext>
            </a:extLst>
          </p:cNvPr>
          <p:cNvSpPr/>
          <p:nvPr/>
        </p:nvSpPr>
        <p:spPr>
          <a:xfrm>
            <a:off x="6645399" y="1744116"/>
            <a:ext cx="3024336" cy="749291"/>
          </a:xfrm>
          <a:prstGeom prst="borderCallout1">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  ]</a:t>
            </a:r>
            <a:r>
              <a:rPr lang="zh-CN" altLang="en-US" b="1" dirty="0">
                <a:solidFill>
                  <a:srgbClr val="FF0000"/>
                </a:solidFill>
              </a:rPr>
              <a:t>的作用是什么？</a:t>
            </a:r>
            <a:endParaRPr lang="en-US" altLang="zh-CN" b="1" dirty="0">
              <a:solidFill>
                <a:srgbClr val="FF0000"/>
              </a:solidFill>
            </a:endParaRPr>
          </a:p>
          <a:p>
            <a:pPr algn="ctr"/>
            <a:r>
              <a:rPr lang="zh-CN" altLang="en-US" b="1" dirty="0">
                <a:solidFill>
                  <a:srgbClr val="FF0000"/>
                </a:solidFill>
              </a:rPr>
              <a:t>是什么方式寻址？</a:t>
            </a:r>
          </a:p>
        </p:txBody>
      </p:sp>
      <p:sp>
        <p:nvSpPr>
          <p:cNvPr id="6" name="流程图: 过程 5">
            <a:extLst>
              <a:ext uri="{FF2B5EF4-FFF2-40B4-BE49-F238E27FC236}">
                <a16:creationId xmlns:a16="http://schemas.microsoft.com/office/drawing/2014/main" id="{21F1185D-3AC7-4189-873F-18D53BAE6E27}"/>
              </a:ext>
            </a:extLst>
          </p:cNvPr>
          <p:cNvSpPr/>
          <p:nvPr/>
        </p:nvSpPr>
        <p:spPr>
          <a:xfrm>
            <a:off x="3044999" y="3817744"/>
            <a:ext cx="1440160" cy="360040"/>
          </a:xfrm>
          <a:prstGeom prst="flowChartProcess">
            <a:avLst/>
          </a:prstGeom>
          <a:solidFill>
            <a:srgbClr val="FFFF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注: 线形 6">
            <a:extLst>
              <a:ext uri="{FF2B5EF4-FFF2-40B4-BE49-F238E27FC236}">
                <a16:creationId xmlns:a16="http://schemas.microsoft.com/office/drawing/2014/main" id="{9133C8B3-BCAA-4228-8169-AE5CFFA9546A}"/>
              </a:ext>
            </a:extLst>
          </p:cNvPr>
          <p:cNvSpPr/>
          <p:nvPr/>
        </p:nvSpPr>
        <p:spPr>
          <a:xfrm>
            <a:off x="5035395" y="3294927"/>
            <a:ext cx="4058275" cy="360041"/>
          </a:xfrm>
          <a:prstGeom prst="borderCallout1">
            <a:avLst>
              <a:gd name="adj1" fmla="val 36891"/>
              <a:gd name="adj2" fmla="val -531"/>
              <a:gd name="adj3" fmla="val 147487"/>
              <a:gd name="adj4" fmla="val -16763"/>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为何要加</a:t>
            </a:r>
            <a:r>
              <a:rPr lang="en-US" altLang="zh-CN" b="1" dirty="0">
                <a:solidFill>
                  <a:srgbClr val="FF0000"/>
                </a:solidFill>
              </a:rPr>
              <a:t>4</a:t>
            </a:r>
            <a:r>
              <a:rPr lang="zh-CN" altLang="en-US" b="1" dirty="0">
                <a:solidFill>
                  <a:srgbClr val="FF0000"/>
                </a:solidFill>
              </a:rPr>
              <a:t>？之前为什么要将</a:t>
            </a:r>
            <a:r>
              <a:rPr lang="en-US" altLang="zh-CN" b="1" dirty="0" err="1">
                <a:solidFill>
                  <a:srgbClr val="FF0000"/>
                </a:solidFill>
              </a:rPr>
              <a:t>esi</a:t>
            </a:r>
            <a:r>
              <a:rPr lang="zh-CN" altLang="en-US" b="1" dirty="0">
                <a:solidFill>
                  <a:srgbClr val="FF0000"/>
                </a:solidFill>
              </a:rPr>
              <a:t>入栈？</a:t>
            </a:r>
          </a:p>
        </p:txBody>
      </p:sp>
      <p:sp>
        <p:nvSpPr>
          <p:cNvPr id="9" name="流程图: 过程 8">
            <a:extLst>
              <a:ext uri="{FF2B5EF4-FFF2-40B4-BE49-F238E27FC236}">
                <a16:creationId xmlns:a16="http://schemas.microsoft.com/office/drawing/2014/main" id="{84E00E96-561A-468A-9C64-0D69334F2ADB}"/>
              </a:ext>
            </a:extLst>
          </p:cNvPr>
          <p:cNvSpPr/>
          <p:nvPr/>
        </p:nvSpPr>
        <p:spPr>
          <a:xfrm>
            <a:off x="3189015" y="4328750"/>
            <a:ext cx="1440160" cy="360040"/>
          </a:xfrm>
          <a:prstGeom prst="flowChartProcess">
            <a:avLst/>
          </a:prstGeom>
          <a:solidFill>
            <a:srgbClr val="FFFF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注: 线形 9">
            <a:extLst>
              <a:ext uri="{FF2B5EF4-FFF2-40B4-BE49-F238E27FC236}">
                <a16:creationId xmlns:a16="http://schemas.microsoft.com/office/drawing/2014/main" id="{F2425A40-E2C0-4F40-9298-3A8ABB364253}"/>
              </a:ext>
            </a:extLst>
          </p:cNvPr>
          <p:cNvSpPr/>
          <p:nvPr/>
        </p:nvSpPr>
        <p:spPr>
          <a:xfrm>
            <a:off x="6128429" y="5308513"/>
            <a:ext cx="5413514" cy="360041"/>
          </a:xfrm>
          <a:prstGeom prst="borderCallout1">
            <a:avLst>
              <a:gd name="adj1" fmla="val 36891"/>
              <a:gd name="adj2" fmla="val -531"/>
              <a:gd name="adj3" fmla="val -206258"/>
              <a:gd name="adj4" fmla="val -38088"/>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FF0000"/>
                </a:solidFill>
              </a:rPr>
              <a:t>ESI</a:t>
            </a:r>
            <a:r>
              <a:rPr lang="zh-CN" altLang="en-US" b="1" dirty="0">
                <a:solidFill>
                  <a:srgbClr val="FF0000"/>
                </a:solidFill>
              </a:rPr>
              <a:t>已经是</a:t>
            </a:r>
            <a:r>
              <a:rPr lang="en-US" altLang="zh-CN" b="1" dirty="0" err="1">
                <a:solidFill>
                  <a:srgbClr val="FF0000"/>
                </a:solidFill>
              </a:rPr>
              <a:t>argV</a:t>
            </a:r>
            <a:r>
              <a:rPr lang="zh-CN" altLang="en-US" b="1" dirty="0">
                <a:solidFill>
                  <a:srgbClr val="FF0000"/>
                </a:solidFill>
              </a:rPr>
              <a:t>的值，指针</a:t>
            </a:r>
            <a:r>
              <a:rPr lang="en-US" altLang="zh-CN" b="1" dirty="0">
                <a:solidFill>
                  <a:srgbClr val="FF0000"/>
                </a:solidFill>
              </a:rPr>
              <a:t>+4</a:t>
            </a:r>
            <a:r>
              <a:rPr lang="zh-CN" altLang="en-US" b="1" dirty="0">
                <a:solidFill>
                  <a:srgbClr val="FF0000"/>
                </a:solidFill>
              </a:rPr>
              <a:t>，相当于</a:t>
            </a:r>
            <a:r>
              <a:rPr lang="en-US" altLang="zh-CN" b="1" dirty="0" err="1">
                <a:solidFill>
                  <a:srgbClr val="FF0000"/>
                </a:solidFill>
              </a:rPr>
              <a:t>argV</a:t>
            </a:r>
            <a:r>
              <a:rPr lang="en-US" altLang="zh-CN" b="1" dirty="0">
                <a:solidFill>
                  <a:srgbClr val="FF0000"/>
                </a:solidFill>
              </a:rPr>
              <a:t>[1]</a:t>
            </a:r>
            <a:r>
              <a:rPr lang="zh-CN" altLang="en-US" b="1" dirty="0">
                <a:solidFill>
                  <a:srgbClr val="FF0000"/>
                </a:solidFill>
              </a:rPr>
              <a:t>的地址</a:t>
            </a:r>
            <a:endParaRPr lang="zh-CN" altLang="en-US" dirty="0"/>
          </a:p>
        </p:txBody>
      </p:sp>
    </p:spTree>
    <p:extLst>
      <p:ext uri="{BB962C8B-B14F-4D97-AF65-F5344CB8AC3E}">
        <p14:creationId xmlns:p14="http://schemas.microsoft.com/office/powerpoint/2010/main" val="39657264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animBg="1"/>
      <p:bldP spid="4" grpId="0" animBg="1"/>
      <p:bldP spid="6" grpId="0" animBg="1"/>
      <p:bldP spid="7"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172791" y="1456085"/>
            <a:ext cx="11161240" cy="4824536"/>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通常在</a:t>
            </a:r>
            <a:r>
              <a:rPr lang="en-US" altLang="zh-CN"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IDA</a:t>
            </a:r>
            <a:r>
              <a:rPr lang="zh-CN" altLang="en-US"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的反汇编中，</a:t>
            </a:r>
            <a:r>
              <a:rPr lang="en-US" altLang="zh-CN" sz="32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arg_x</a:t>
            </a:r>
            <a:r>
              <a:rPr lang="zh-CN" altLang="en-US"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表示函数参数</a:t>
            </a:r>
            <a:r>
              <a:rPr lang="en-US" altLang="zh-CN"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的位置，</a:t>
            </a:r>
            <a:r>
              <a:rPr lang="en-US" altLang="zh-CN"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var_8</a:t>
            </a:r>
            <a:r>
              <a:rPr lang="zh-CN" altLang="en-US"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表示局部变量的位置；</a:t>
            </a:r>
            <a:r>
              <a:rPr lang="en-US" altLang="zh-CN"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是内存寻址，</a:t>
            </a:r>
            <a:r>
              <a:rPr lang="en-US" altLang="zh-CN"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2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x+arg_x</a:t>
            </a:r>
            <a:r>
              <a:rPr lang="en-US" altLang="zh-CN"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通常表达的就是</a:t>
            </a:r>
            <a:r>
              <a:rPr lang="en-US" altLang="zh-CN" sz="32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arg_x</a:t>
            </a:r>
            <a:r>
              <a:rPr lang="zh-CN" altLang="en-US"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的地址值。</a:t>
            </a:r>
            <a:endParaRPr lang="en-US" altLang="zh-CN" sz="32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release</a:t>
            </a:r>
            <a:r>
              <a:rPr lang="zh-CN" altLang="en-US"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debug</a:t>
            </a:r>
            <a:r>
              <a:rPr lang="zh-CN" altLang="en-US"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生成的汇编代码是截然不同的，</a:t>
            </a:r>
            <a:r>
              <a:rPr lang="en-US" altLang="zh-CN"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release</a:t>
            </a:r>
            <a:r>
              <a:rPr lang="zh-CN" altLang="en-US"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版本非常简洁，执行效率优先，</a:t>
            </a:r>
            <a:r>
              <a:rPr lang="en-US" altLang="zh-CN"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debug</a:t>
            </a:r>
            <a:r>
              <a:rPr lang="zh-CN" altLang="en-US" sz="32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版本则基本严格按照语法结构，而且增加了很多方便调试的附加信息。</a:t>
            </a:r>
            <a:endParaRPr kumimoji="0" sz="32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172791" y="880021"/>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注意</a:t>
            </a:r>
            <a:endParaRPr kumimoji="0" sz="28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4873080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知识点一：方法概述</a:t>
            </a:r>
          </a:p>
        </p:txBody>
      </p:sp>
    </p:spTree>
    <p:extLst>
      <p:ext uri="{BB962C8B-B14F-4D97-AF65-F5344CB8AC3E}">
        <p14:creationId xmlns:p14="http://schemas.microsoft.com/office/powerpoint/2010/main" val="100838390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8805639" y="663997"/>
            <a:ext cx="2952328" cy="394996"/>
          </a:xfrm>
          <a:prstGeom prst="rect">
            <a:avLst/>
          </a:prstGeom>
          <a:noFill/>
        </p:spPr>
        <p:txBody>
          <a:bodyPr wrap="square" lIns="86376" tIns="43188" rIns="86376" bIns="43188" rtlCol="0">
            <a:spAutoFit/>
          </a:bodyPr>
          <a:lstStyle/>
          <a:p>
            <a:pPr algn="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第二步：定位敏感函数</a:t>
            </a:r>
          </a:p>
        </p:txBody>
      </p:sp>
      <p:sp>
        <p:nvSpPr>
          <p:cNvPr id="20" name="矩形: 圆角 19">
            <a:extLst>
              <a:ext uri="{FF2B5EF4-FFF2-40B4-BE49-F238E27FC236}">
                <a16:creationId xmlns:a16="http://schemas.microsoft.com/office/drawing/2014/main" id="{0D5F7B87-1B6F-4CAD-A1A1-8943C1D4B247}"/>
              </a:ext>
            </a:extLst>
          </p:cNvPr>
          <p:cNvSpPr/>
          <p:nvPr/>
        </p:nvSpPr>
        <p:spPr>
          <a:xfrm>
            <a:off x="5133231" y="2088590"/>
            <a:ext cx="6912272" cy="4768095"/>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p"/>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一个输入参数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arg_0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，一个局部变量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var_8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nSpc>
                <a:spcPct val="150000"/>
              </a:lnSpc>
              <a:buFont typeface="Wingdings" panose="05000000000000000000" pitchFamily="2" charset="2"/>
              <a:buChar char="p"/>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lea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edx</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[esp+8+var_8]</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edx</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可知，向目标寄存器存储了目标字符串的地址，为局部变量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var_8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,[esp+10h+arg_0]</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以及后面的“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，可知，将函数的输入参数作为源字符串。</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那么到底是否发生了溢出呢</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 name="文本框 5">
            <a:extLst>
              <a:ext uri="{FF2B5EF4-FFF2-40B4-BE49-F238E27FC236}">
                <a16:creationId xmlns:a16="http://schemas.microsoft.com/office/drawing/2014/main" id="{3AE8AAD6-0904-427B-AB21-77913FC2BB7C}"/>
              </a:ext>
            </a:extLst>
          </p:cNvPr>
          <p:cNvSpPr txBox="1"/>
          <p:nvPr/>
        </p:nvSpPr>
        <p:spPr>
          <a:xfrm>
            <a:off x="4989216" y="1068517"/>
            <a:ext cx="6912272" cy="1010549"/>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在主函数中，</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函数无任何格式化参数存在。因此，存在敏感函数的可能在于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sub_401000</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函数中，打开该函数的代码如左图：</a:t>
            </a:r>
          </a:p>
        </p:txBody>
      </p:sp>
      <p:pic>
        <p:nvPicPr>
          <p:cNvPr id="3" name="图片 2">
            <a:extLst>
              <a:ext uri="{FF2B5EF4-FFF2-40B4-BE49-F238E27FC236}">
                <a16:creationId xmlns:a16="http://schemas.microsoft.com/office/drawing/2014/main" id="{42DEAD6B-F1BE-475D-B62E-F25EB2BC68C9}"/>
              </a:ext>
            </a:extLst>
          </p:cNvPr>
          <p:cNvPicPr>
            <a:picLocks noChangeAspect="1"/>
          </p:cNvPicPr>
          <p:nvPr/>
        </p:nvPicPr>
        <p:blipFill rotWithShape="1">
          <a:blip r:embed="rId3">
            <a:extLst>
              <a:ext uri="{28A0092B-C50C-407E-A947-70E740481C1C}">
                <a14:useLocalDpi xmlns:a14="http://schemas.microsoft.com/office/drawing/2010/main" val="0"/>
              </a:ext>
            </a:extLst>
          </a:blip>
          <a:srcRect r="58170"/>
          <a:stretch/>
        </p:blipFill>
        <p:spPr>
          <a:xfrm>
            <a:off x="957262" y="260228"/>
            <a:ext cx="3852182" cy="6943723"/>
          </a:xfrm>
          <a:prstGeom prst="rect">
            <a:avLst/>
          </a:prstGeom>
        </p:spPr>
      </p:pic>
      <p:sp>
        <p:nvSpPr>
          <p:cNvPr id="7" name="流程图: 过程 6">
            <a:extLst>
              <a:ext uri="{FF2B5EF4-FFF2-40B4-BE49-F238E27FC236}">
                <a16:creationId xmlns:a16="http://schemas.microsoft.com/office/drawing/2014/main" id="{A59413DE-4014-4C2B-8CEC-FB9B3ED53DED}"/>
              </a:ext>
            </a:extLst>
          </p:cNvPr>
          <p:cNvSpPr/>
          <p:nvPr/>
        </p:nvSpPr>
        <p:spPr>
          <a:xfrm>
            <a:off x="1892871" y="2188897"/>
            <a:ext cx="2304256" cy="275300"/>
          </a:xfrm>
          <a:prstGeom prst="flowChartProcess">
            <a:avLst/>
          </a:prstGeom>
          <a:solidFill>
            <a:srgbClr val="FFFF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过程 7">
            <a:extLst>
              <a:ext uri="{FF2B5EF4-FFF2-40B4-BE49-F238E27FC236}">
                <a16:creationId xmlns:a16="http://schemas.microsoft.com/office/drawing/2014/main" id="{9903F319-4375-4CF3-A4CD-F312ACE5F49B}"/>
              </a:ext>
            </a:extLst>
          </p:cNvPr>
          <p:cNvSpPr/>
          <p:nvPr/>
        </p:nvSpPr>
        <p:spPr>
          <a:xfrm>
            <a:off x="1892871" y="4255216"/>
            <a:ext cx="2304256" cy="275300"/>
          </a:xfrm>
          <a:prstGeom prst="flowChartProcess">
            <a:avLst/>
          </a:prstGeom>
          <a:solidFill>
            <a:srgbClr val="FFFF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过程 8">
            <a:extLst>
              <a:ext uri="{FF2B5EF4-FFF2-40B4-BE49-F238E27FC236}">
                <a16:creationId xmlns:a16="http://schemas.microsoft.com/office/drawing/2014/main" id="{D69186D7-98BD-4B6D-AD0E-867ADE1B3B8B}"/>
              </a:ext>
            </a:extLst>
          </p:cNvPr>
          <p:cNvSpPr/>
          <p:nvPr/>
        </p:nvSpPr>
        <p:spPr>
          <a:xfrm>
            <a:off x="1892871" y="3979916"/>
            <a:ext cx="2304256" cy="275300"/>
          </a:xfrm>
          <a:prstGeom prst="flowChartProcess">
            <a:avLst/>
          </a:prstGeom>
          <a:solidFill>
            <a:srgbClr val="92D05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a:extLst>
              <a:ext uri="{FF2B5EF4-FFF2-40B4-BE49-F238E27FC236}">
                <a16:creationId xmlns:a16="http://schemas.microsoft.com/office/drawing/2014/main" id="{C577C7EC-62AB-46C1-B9AA-88049C5E47BA}"/>
              </a:ext>
            </a:extLst>
          </p:cNvPr>
          <p:cNvSpPr/>
          <p:nvPr/>
        </p:nvSpPr>
        <p:spPr>
          <a:xfrm>
            <a:off x="1998802" y="2894374"/>
            <a:ext cx="2304256" cy="275300"/>
          </a:xfrm>
          <a:prstGeom prst="flowChartProcess">
            <a:avLst/>
          </a:prstGeom>
          <a:solidFill>
            <a:srgbClr val="92D05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683551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0" grpId="0" animBg="1"/>
      <p:bldP spid="6" grpId="0"/>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956767" y="1049997"/>
            <a:ext cx="10657184" cy="825883"/>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8</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可以知道栈大小为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，因此，函数的局部变量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var_8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的大小最大就是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。这样的话，可以得到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sub_401000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函数的代码结构大致如下：</a:t>
            </a:r>
          </a:p>
        </p:txBody>
      </p:sp>
      <p:grpSp>
        <p:nvGrpSpPr>
          <p:cNvPr id="18" name="组合 17">
            <a:extLst>
              <a:ext uri="{FF2B5EF4-FFF2-40B4-BE49-F238E27FC236}">
                <a16:creationId xmlns:a16="http://schemas.microsoft.com/office/drawing/2014/main" id="{E02B3C28-1713-4050-8AE0-9E36A505ACFE}"/>
              </a:ext>
            </a:extLst>
          </p:cNvPr>
          <p:cNvGrpSpPr/>
          <p:nvPr/>
        </p:nvGrpSpPr>
        <p:grpSpPr>
          <a:xfrm>
            <a:off x="3711073" y="2416164"/>
            <a:ext cx="5436604" cy="2198463"/>
            <a:chOff x="3189015" y="1672109"/>
            <a:chExt cx="4361571" cy="1584176"/>
          </a:xfrm>
          <a:effectLst>
            <a:outerShdw blurRad="50800" dist="38100" dir="2700000" algn="tl" rotWithShape="0">
              <a:prstClr val="black">
                <a:alpha val="20000"/>
              </a:prstClr>
            </a:outerShdw>
          </a:effectLst>
        </p:grpSpPr>
        <p:sp>
          <p:nvSpPr>
            <p:cNvPr id="19" name="íṡľíḍè-Rectangle 17">
              <a:extLst>
                <a:ext uri="{FF2B5EF4-FFF2-40B4-BE49-F238E27FC236}">
                  <a16:creationId xmlns:a16="http://schemas.microsoft.com/office/drawing/2014/main" id="{EDC162D1-43DD-4C72-A40F-F07A41EA01B3}"/>
                </a:ext>
              </a:extLst>
            </p:cNvPr>
            <p:cNvSpPr/>
            <p:nvPr/>
          </p:nvSpPr>
          <p:spPr>
            <a:xfrm>
              <a:off x="3189015" y="1672109"/>
              <a:ext cx="4361571"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CC8FD6D9-9819-406E-B264-0C9A5536D69F}"/>
                </a:ext>
              </a:extLst>
            </p:cNvPr>
            <p:cNvSpPr txBox="1"/>
            <p:nvPr/>
          </p:nvSpPr>
          <p:spPr>
            <a:xfrm>
              <a:off x="3993656" y="1748227"/>
              <a:ext cx="2752290" cy="1431940"/>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Sub_401000(arg_0)</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Char var_8[8];</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Strcpy</a:t>
              </a: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(var_8, arg_0);</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
        <p:nvSpPr>
          <p:cNvPr id="21" name="文本框 20">
            <a:extLst>
              <a:ext uri="{FF2B5EF4-FFF2-40B4-BE49-F238E27FC236}">
                <a16:creationId xmlns:a16="http://schemas.microsoft.com/office/drawing/2014/main" id="{CF633937-0691-4C9C-852C-323857403EE1}"/>
              </a:ext>
            </a:extLst>
          </p:cNvPr>
          <p:cNvSpPr txBox="1"/>
          <p:nvPr/>
        </p:nvSpPr>
        <p:spPr>
          <a:xfrm>
            <a:off x="1100783" y="5128493"/>
            <a:ext cx="10657184" cy="1564547"/>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如果输入的字符串的长度大于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，就可能发生溢出了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需要验证。</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为什么是</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，二不是源代码里的</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3289283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380056" y="452690"/>
            <a:ext cx="10873207" cy="2237745"/>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对话框，运行示例程序，如果不给任何参数的话，会提示：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usage: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findoverflow</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XXXXX</a:t>
            </a: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如果输入参数，比如：</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findoverflow</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ssssssssss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。却可以运行成功。</a:t>
            </a: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这是为什么呢？回顾逆向的反汇编代码，可以知道：</a:t>
            </a:r>
          </a:p>
        </p:txBody>
      </p:sp>
      <p:pic>
        <p:nvPicPr>
          <p:cNvPr id="4" name="图片 3">
            <a:extLst>
              <a:ext uri="{FF2B5EF4-FFF2-40B4-BE49-F238E27FC236}">
                <a16:creationId xmlns:a16="http://schemas.microsoft.com/office/drawing/2014/main" id="{7B7E7CA7-B31D-43F7-A528-96A8A0B57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39" y="2841902"/>
            <a:ext cx="10423642" cy="4017446"/>
          </a:xfrm>
          <a:prstGeom prst="rect">
            <a:avLst/>
          </a:prstGeom>
        </p:spPr>
      </p:pic>
    </p:spTree>
    <p:extLst>
      <p:ext uri="{BB962C8B-B14F-4D97-AF65-F5344CB8AC3E}">
        <p14:creationId xmlns:p14="http://schemas.microsoft.com/office/powerpoint/2010/main" val="70757325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549886" y="1124355"/>
            <a:ext cx="11902993" cy="825883"/>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由于程序需要先判断是否包含子串</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overflow</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，因此，需要构造的输入需要满足这个条件。</a:t>
            </a:r>
          </a:p>
          <a:p>
            <a:pPr algn="just"/>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17">
            <a:extLst>
              <a:ext uri="{FF2B5EF4-FFF2-40B4-BE49-F238E27FC236}">
                <a16:creationId xmlns:a16="http://schemas.microsoft.com/office/drawing/2014/main" id="{E02B3C28-1713-4050-8AE0-9E36A505ACFE}"/>
              </a:ext>
            </a:extLst>
          </p:cNvPr>
          <p:cNvGrpSpPr/>
          <p:nvPr/>
        </p:nvGrpSpPr>
        <p:grpSpPr>
          <a:xfrm>
            <a:off x="1100783" y="1942325"/>
            <a:ext cx="10801200" cy="1673999"/>
            <a:chOff x="3189015" y="1672109"/>
            <a:chExt cx="4361571" cy="1011379"/>
          </a:xfrm>
          <a:effectLst>
            <a:outerShdw blurRad="50800" dist="38100" dir="2700000" algn="tl" rotWithShape="0">
              <a:prstClr val="black">
                <a:alpha val="20000"/>
              </a:prstClr>
            </a:outerShdw>
          </a:effectLst>
        </p:grpSpPr>
        <p:sp>
          <p:nvSpPr>
            <p:cNvPr id="19" name="íṡľíḍè-Rectangle 17">
              <a:extLst>
                <a:ext uri="{FF2B5EF4-FFF2-40B4-BE49-F238E27FC236}">
                  <a16:creationId xmlns:a16="http://schemas.microsoft.com/office/drawing/2014/main" id="{EDC162D1-43DD-4C72-A40F-F07A41EA01B3}"/>
                </a:ext>
              </a:extLst>
            </p:cNvPr>
            <p:cNvSpPr/>
            <p:nvPr/>
          </p:nvSpPr>
          <p:spPr>
            <a:xfrm>
              <a:off x="3189015" y="1672109"/>
              <a:ext cx="4361571" cy="1011379"/>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CC8FD6D9-9819-406E-B264-0C9A5536D69F}"/>
                </a:ext>
              </a:extLst>
            </p:cNvPr>
            <p:cNvSpPr txBox="1"/>
            <p:nvPr/>
          </p:nvSpPr>
          <p:spPr>
            <a:xfrm>
              <a:off x="3392555" y="1842789"/>
              <a:ext cx="3925414" cy="685649"/>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pPr>
              <a:r>
                <a:rPr lang="zh-CN" altLang="en-US"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2400"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findoverflow</a:t>
              </a: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overflow</a:t>
              </a:r>
              <a:r>
                <a:rPr lang="zh-CN" altLang="en-US"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，此时出现缓冲区溢出的弹出窗口了。</a:t>
              </a:r>
            </a:p>
            <a:p>
              <a:pPr fontAlgn="auto">
                <a:lnSpc>
                  <a:spcPct val="150000"/>
                </a:lnSpc>
                <a:spcBef>
                  <a:spcPts val="0"/>
                </a:spcBef>
                <a:spcAft>
                  <a:spcPts val="0"/>
                </a:spcAft>
              </a:pPr>
              <a:r>
                <a:rPr lang="zh-CN" altLang="en-US"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基于此溢出漏洞，就可以进行漏洞的利用了。</a:t>
              </a:r>
            </a:p>
          </p:txBody>
        </p:sp>
      </p:grpSp>
      <p:pic>
        <p:nvPicPr>
          <p:cNvPr id="3" name="图片 2">
            <a:extLst>
              <a:ext uri="{FF2B5EF4-FFF2-40B4-BE49-F238E27FC236}">
                <a16:creationId xmlns:a16="http://schemas.microsoft.com/office/drawing/2014/main" id="{2C852F0D-2812-4B2D-8535-A136CCD4A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127" y="3922170"/>
            <a:ext cx="4464496" cy="2700090"/>
          </a:xfrm>
          <a:prstGeom prst="rect">
            <a:avLst/>
          </a:prstGeom>
        </p:spPr>
      </p:pic>
    </p:spTree>
    <p:extLst>
      <p:ext uri="{BB962C8B-B14F-4D97-AF65-F5344CB8AC3E}">
        <p14:creationId xmlns:p14="http://schemas.microsoft.com/office/powerpoint/2010/main" val="75469232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668735" y="1456085"/>
            <a:ext cx="6912768" cy="5073200"/>
          </a:xfrm>
          <a:prstGeom prst="rect">
            <a:avLst/>
          </a:prstGeom>
          <a:noFill/>
        </p:spPr>
        <p:txBody>
          <a:bodyPr wrap="square" lIns="86376" tIns="43188" rIns="86376" bIns="43188" rtlCol="0">
            <a:spAutoFit/>
          </a:bodyPr>
          <a:lstStyle/>
          <a:p>
            <a:pPr lvl="0" fontAlgn="auto">
              <a:lnSpc>
                <a:spcPct val="150000"/>
              </a:lnSpc>
              <a:spcBef>
                <a:spcPts val="0"/>
              </a:spcBef>
              <a:spcAft>
                <a:spcPts val="0"/>
              </a:spcAft>
              <a:defRPr/>
            </a:pPr>
            <a:r>
              <a:rPr lang="en-US" altLang="zh-CN" sz="2400" b="1" dirty="0" err="1">
                <a:solidFill>
                  <a:prstClr val="black"/>
                </a:solidFill>
                <a:latin typeface="微软雅黑" pitchFamily="34" charset="-122"/>
                <a:ea typeface="微软雅黑" pitchFamily="34" charset="-122"/>
              </a:rPr>
              <a:t>Bugscam</a:t>
            </a:r>
            <a:r>
              <a:rPr lang="zh-CN" altLang="en-US" sz="2400" b="1" dirty="0">
                <a:solidFill>
                  <a:prstClr val="black"/>
                </a:solidFill>
                <a:latin typeface="微软雅黑" pitchFamily="34" charset="-122"/>
                <a:ea typeface="微软雅黑" pitchFamily="34" charset="-122"/>
              </a:rPr>
              <a:t>是一个</a:t>
            </a:r>
            <a:r>
              <a:rPr lang="en-US" altLang="zh-CN" sz="2400" b="1" dirty="0">
                <a:solidFill>
                  <a:prstClr val="black"/>
                </a:solidFill>
                <a:latin typeface="微软雅黑" pitchFamily="34" charset="-122"/>
                <a:ea typeface="微软雅黑" pitchFamily="34" charset="-122"/>
              </a:rPr>
              <a:t>IDA</a:t>
            </a:r>
            <a:r>
              <a:rPr lang="zh-CN" altLang="en-US" sz="2400" b="1" dirty="0">
                <a:solidFill>
                  <a:prstClr val="black"/>
                </a:solidFill>
                <a:latin typeface="微软雅黑" pitchFamily="34" charset="-122"/>
                <a:ea typeface="微软雅黑" pitchFamily="34" charset="-122"/>
              </a:rPr>
              <a:t>工具的</a:t>
            </a:r>
            <a:r>
              <a:rPr lang="en-US" altLang="zh-CN" sz="2400" b="1" dirty="0" err="1">
                <a:solidFill>
                  <a:prstClr val="black"/>
                </a:solidFill>
                <a:latin typeface="微软雅黑" pitchFamily="34" charset="-122"/>
                <a:ea typeface="微软雅黑" pitchFamily="34" charset="-122"/>
              </a:rPr>
              <a:t>idc</a:t>
            </a:r>
            <a:r>
              <a:rPr lang="zh-CN" altLang="en-US" sz="2400" b="1" dirty="0">
                <a:solidFill>
                  <a:prstClr val="black"/>
                </a:solidFill>
                <a:latin typeface="微软雅黑" pitchFamily="34" charset="-122"/>
                <a:ea typeface="微软雅黑" pitchFamily="34" charset="-122"/>
              </a:rPr>
              <a:t>脚本的轻量级的漏洞分析工具</a:t>
            </a:r>
            <a:r>
              <a:rPr lang="zh-CN" altLang="en-US" sz="2400" dirty="0">
                <a:solidFill>
                  <a:prstClr val="black"/>
                </a:solidFill>
                <a:latin typeface="微软雅黑" pitchFamily="34" charset="-122"/>
                <a:ea typeface="微软雅黑" pitchFamily="34" charset="-122"/>
              </a:rPr>
              <a:t>，通过检测栈溢出漏洞的诸如</a:t>
            </a:r>
            <a:r>
              <a:rPr lang="en-US" altLang="zh-CN" sz="2400" dirty="0" err="1">
                <a:solidFill>
                  <a:prstClr val="black"/>
                </a:solidFill>
                <a:latin typeface="微软雅黑" pitchFamily="34" charset="-122"/>
                <a:ea typeface="微软雅黑" pitchFamily="34" charset="-122"/>
              </a:rPr>
              <a:t>strcpy,sprintf</a:t>
            </a:r>
            <a:r>
              <a:rPr lang="zh-CN" altLang="en-US" sz="2400" dirty="0">
                <a:solidFill>
                  <a:prstClr val="black"/>
                </a:solidFill>
                <a:latin typeface="微软雅黑" pitchFamily="34" charset="-122"/>
                <a:ea typeface="微软雅黑" pitchFamily="34" charset="-122"/>
              </a:rPr>
              <a:t>危险函数的位置，然后根据这些函数的参数，确定是否有缓冲区漏洞。下载网址：</a:t>
            </a:r>
            <a:r>
              <a:rPr lang="en-US" altLang="zh-CN" sz="2400" dirty="0">
                <a:solidFill>
                  <a:prstClr val="black"/>
                </a:solidFill>
                <a:latin typeface="微软雅黑" pitchFamily="34" charset="-122"/>
                <a:ea typeface="微软雅黑" pitchFamily="34" charset="-122"/>
                <a:hlinkClick r:id="rId3"/>
              </a:rPr>
              <a:t>https://sourceforge.net/projects/bugscam/</a:t>
            </a:r>
            <a:endParaRPr lang="en-US" altLang="zh-CN" sz="2400" dirty="0">
              <a:solidFill>
                <a:prstClr val="black"/>
              </a:solidFill>
              <a:latin typeface="微软雅黑" pitchFamily="34" charset="-122"/>
              <a:ea typeface="微软雅黑" pitchFamily="34" charset="-122"/>
            </a:endParaRPr>
          </a:p>
          <a:p>
            <a:pPr lvl="0" fontAlgn="auto">
              <a:lnSpc>
                <a:spcPct val="150000"/>
              </a:lnSpc>
              <a:spcBef>
                <a:spcPts val="0"/>
              </a:spcBef>
              <a:spcAft>
                <a:spcPts val="0"/>
              </a:spcAft>
              <a:defRPr/>
            </a:pPr>
            <a:endParaRPr lang="en-US" altLang="zh-CN" sz="1600" dirty="0">
              <a:solidFill>
                <a:prstClr val="black"/>
              </a:solidFill>
              <a:latin typeface="微软雅黑" pitchFamily="34" charset="-122"/>
              <a:ea typeface="微软雅黑" pitchFamily="34" charset="-122"/>
            </a:endParaRPr>
          </a:p>
          <a:p>
            <a:pPr lvl="0" fontAlgn="auto">
              <a:lnSpc>
                <a:spcPct val="150000"/>
              </a:lnSpc>
              <a:spcBef>
                <a:spcPts val="0"/>
              </a:spcBef>
              <a:spcAft>
                <a:spcPts val="0"/>
              </a:spcAft>
              <a:defRPr/>
            </a:pPr>
            <a:r>
              <a:rPr lang="en-US" altLang="zh-CN" sz="2400" b="1" dirty="0">
                <a:solidFill>
                  <a:prstClr val="black"/>
                </a:solidFill>
                <a:latin typeface="微软雅黑" pitchFamily="34" charset="-122"/>
                <a:ea typeface="微软雅黑" pitchFamily="34" charset="-122"/>
              </a:rPr>
              <a:t>1</a:t>
            </a:r>
            <a:r>
              <a:rPr lang="zh-CN" altLang="en-US" sz="2400" b="1" dirty="0">
                <a:solidFill>
                  <a:prstClr val="black"/>
                </a:solidFill>
                <a:latin typeface="微软雅黑" pitchFamily="34" charset="-122"/>
                <a:ea typeface="微软雅黑" pitchFamily="34" charset="-122"/>
              </a:rPr>
              <a:t>、将</a:t>
            </a:r>
            <a:r>
              <a:rPr lang="en-US" altLang="zh-CN" sz="2400" b="1" dirty="0" err="1">
                <a:solidFill>
                  <a:prstClr val="black"/>
                </a:solidFill>
                <a:latin typeface="微软雅黑" pitchFamily="34" charset="-122"/>
                <a:ea typeface="微软雅黑" pitchFamily="34" charset="-122"/>
              </a:rPr>
              <a:t>Bugscam</a:t>
            </a:r>
            <a:r>
              <a:rPr lang="zh-CN" altLang="en-US" sz="2400" b="1" dirty="0">
                <a:solidFill>
                  <a:prstClr val="black"/>
                </a:solidFill>
                <a:latin typeface="微软雅黑" pitchFamily="34" charset="-122"/>
                <a:ea typeface="微软雅黑" pitchFamily="34" charset="-122"/>
              </a:rPr>
              <a:t>文件解压放到任意地方，</a:t>
            </a:r>
            <a:r>
              <a:rPr lang="zh-CN" altLang="en-US" sz="2400" dirty="0">
                <a:solidFill>
                  <a:prstClr val="black"/>
                </a:solidFill>
                <a:latin typeface="微软雅黑" pitchFamily="34" charset="-122"/>
                <a:ea typeface="微软雅黑" pitchFamily="34" charset="-122"/>
              </a:rPr>
              <a:t>然后</a:t>
            </a:r>
            <a:r>
              <a:rPr lang="zh-CN" altLang="en-US" sz="2400" b="1" dirty="0">
                <a:solidFill>
                  <a:prstClr val="black"/>
                </a:solidFill>
                <a:latin typeface="微软雅黑" pitchFamily="34" charset="-122"/>
                <a:ea typeface="微软雅黑" pitchFamily="34" charset="-122"/>
              </a:rPr>
              <a:t>修改</a:t>
            </a:r>
            <a:r>
              <a:rPr lang="en-US" altLang="zh-CN" sz="2400" dirty="0" err="1">
                <a:solidFill>
                  <a:prstClr val="black"/>
                </a:solidFill>
                <a:latin typeface="微软雅黑" pitchFamily="34" charset="-122"/>
                <a:ea typeface="微软雅黑" pitchFamily="34" charset="-122"/>
              </a:rPr>
              <a:t>globalvar.idc</a:t>
            </a:r>
            <a:r>
              <a:rPr lang="zh-CN" altLang="en-US" sz="2400" dirty="0">
                <a:solidFill>
                  <a:prstClr val="black"/>
                </a:solidFill>
                <a:latin typeface="微软雅黑" pitchFamily="34" charset="-122"/>
                <a:ea typeface="微软雅黑" pitchFamily="34" charset="-122"/>
              </a:rPr>
              <a:t>文件中头行的</a:t>
            </a:r>
            <a:r>
              <a:rPr lang="en-US" altLang="zh-CN" sz="2400" dirty="0" err="1">
                <a:solidFill>
                  <a:prstClr val="black"/>
                </a:solidFill>
                <a:latin typeface="微软雅黑" pitchFamily="34" charset="-122"/>
                <a:ea typeface="微软雅黑" pitchFamily="34" charset="-122"/>
              </a:rPr>
              <a:t>bugscam_dir</a:t>
            </a:r>
            <a:r>
              <a:rPr lang="zh-CN" altLang="en-US" sz="2400" dirty="0">
                <a:solidFill>
                  <a:prstClr val="black"/>
                </a:solidFill>
                <a:latin typeface="微软雅黑" pitchFamily="34" charset="-122"/>
                <a:ea typeface="微软雅黑" pitchFamily="34" charset="-122"/>
              </a:rPr>
              <a:t>为你的</a:t>
            </a:r>
            <a:r>
              <a:rPr lang="en-US" altLang="zh-CN" sz="2400" dirty="0" err="1">
                <a:solidFill>
                  <a:prstClr val="black"/>
                </a:solidFill>
                <a:latin typeface="微软雅黑" pitchFamily="34" charset="-122"/>
                <a:ea typeface="微软雅黑" pitchFamily="34" charset="-122"/>
              </a:rPr>
              <a:t>bugscam</a:t>
            </a:r>
            <a:r>
              <a:rPr lang="zh-CN" altLang="en-US" sz="2400" b="1" dirty="0">
                <a:solidFill>
                  <a:prstClr val="black"/>
                </a:solidFill>
                <a:latin typeface="微软雅黑" pitchFamily="34" charset="-122"/>
                <a:ea typeface="微软雅黑" pitchFamily="34" charset="-122"/>
              </a:rPr>
              <a:t>目录的全路径</a:t>
            </a:r>
            <a:r>
              <a:rPr lang="zh-CN" altLang="en-US" sz="2400" dirty="0">
                <a:solidFill>
                  <a:prstClr val="black"/>
                </a:solidFill>
                <a:latin typeface="微软雅黑" pitchFamily="34" charset="-122"/>
                <a:ea typeface="微软雅黑" pitchFamily="34" charset="-122"/>
              </a:rPr>
              <a:t>（路径不能含有中文）。</a:t>
            </a:r>
          </a:p>
        </p:txBody>
      </p:sp>
      <p:grpSp>
        <p:nvGrpSpPr>
          <p:cNvPr id="17" name="组合 16">
            <a:extLst>
              <a:ext uri="{FF2B5EF4-FFF2-40B4-BE49-F238E27FC236}">
                <a16:creationId xmlns:a16="http://schemas.microsoft.com/office/drawing/2014/main" id="{C8A32FFA-F0BB-4341-8849-842B82331ED8}"/>
              </a:ext>
            </a:extLst>
          </p:cNvPr>
          <p:cNvGrpSpPr/>
          <p:nvPr/>
        </p:nvGrpSpPr>
        <p:grpSpPr>
          <a:xfrm>
            <a:off x="2252911" y="837929"/>
            <a:ext cx="8496945" cy="474140"/>
            <a:chOff x="3944851" y="837929"/>
            <a:chExt cx="5054718" cy="474140"/>
          </a:xfrm>
        </p:grpSpPr>
        <p:cxnSp>
          <p:nvCxnSpPr>
            <p:cNvPr id="18" name="íślíḋè-Straight Connector 13">
              <a:extLst>
                <a:ext uri="{FF2B5EF4-FFF2-40B4-BE49-F238E27FC236}">
                  <a16:creationId xmlns:a16="http://schemas.microsoft.com/office/drawing/2014/main"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073D665-E2B1-4E01-91BD-BEC4A0B0A970}"/>
                </a:ext>
              </a:extLst>
            </p:cNvPr>
            <p:cNvSpPr/>
            <p:nvPr/>
          </p:nvSpPr>
          <p:spPr>
            <a:xfrm>
              <a:off x="4072923" y="837929"/>
              <a:ext cx="4712907"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实验二：使用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Bugscam</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脚本来替代手工过程完成漏洞挖掘 </a:t>
              </a:r>
            </a:p>
          </p:txBody>
        </p:sp>
      </p:grpSp>
      <p:graphicFrame>
        <p:nvGraphicFramePr>
          <p:cNvPr id="7" name="表格 6">
            <a:extLst>
              <a:ext uri="{FF2B5EF4-FFF2-40B4-BE49-F238E27FC236}">
                <a16:creationId xmlns:a16="http://schemas.microsoft.com/office/drawing/2014/main" id="{8865FD20-1C2A-42F5-9E44-5AC224A6D59B}"/>
              </a:ext>
            </a:extLst>
          </p:cNvPr>
          <p:cNvGraphicFramePr>
            <a:graphicFrameLocks noGrp="1"/>
          </p:cNvGraphicFramePr>
          <p:nvPr>
            <p:extLst>
              <p:ext uri="{D42A27DB-BD31-4B8C-83A1-F6EECF244321}">
                <p14:modId xmlns:p14="http://schemas.microsoft.com/office/powerpoint/2010/main" val="960863393"/>
              </p:ext>
            </p:extLst>
          </p:nvPr>
        </p:nvGraphicFramePr>
        <p:xfrm>
          <a:off x="7869535" y="1499481"/>
          <a:ext cx="4320480" cy="4996815"/>
        </p:xfrm>
        <a:graphic>
          <a:graphicData uri="http://schemas.openxmlformats.org/drawingml/2006/table">
            <a:tbl>
              <a:tblPr/>
              <a:tblGrid>
                <a:gridCol w="4320480">
                  <a:extLst>
                    <a:ext uri="{9D8B030D-6E8A-4147-A177-3AD203B41FA5}">
                      <a16:colId xmlns:a16="http://schemas.microsoft.com/office/drawing/2014/main" val="20000"/>
                    </a:ext>
                  </a:extLst>
                </a:gridCol>
              </a:tblGrid>
              <a:tr h="0">
                <a:tc>
                  <a:txBody>
                    <a:bodyPr/>
                    <a:lstStyle/>
                    <a:p>
                      <a:pPr algn="just">
                        <a:lnSpc>
                          <a:spcPct val="125000"/>
                        </a:lnSpc>
                        <a:spcAft>
                          <a:spcPts val="0"/>
                        </a:spcAft>
                      </a:pPr>
                      <a:r>
                        <a:rPr lang="en-US" sz="2400" kern="100" dirty="0">
                          <a:latin typeface="华文楷体"/>
                          <a:ea typeface="宋体"/>
                          <a:cs typeface="Times New Roman"/>
                        </a:rPr>
                        <a:t>#include &lt;</a:t>
                      </a:r>
                      <a:r>
                        <a:rPr lang="en-US" sz="2400" kern="100" dirty="0" err="1">
                          <a:latin typeface="华文楷体"/>
                          <a:ea typeface="宋体"/>
                          <a:cs typeface="Times New Roman"/>
                        </a:rPr>
                        <a:t>stdio.h</a:t>
                      </a:r>
                      <a:r>
                        <a:rPr lang="en-US" sz="2400" kern="100" dirty="0">
                          <a:latin typeface="华文楷体"/>
                          <a:ea typeface="宋体"/>
                          <a:cs typeface="Times New Roman"/>
                        </a:rPr>
                        <a:t>&gt;</a:t>
                      </a:r>
                      <a:endParaRPr lang="zh-CN" sz="2400" kern="100" dirty="0">
                        <a:latin typeface="Times New Roman"/>
                        <a:ea typeface="宋体"/>
                        <a:cs typeface="Times New Roman"/>
                      </a:endParaRPr>
                    </a:p>
                    <a:p>
                      <a:pPr algn="just">
                        <a:lnSpc>
                          <a:spcPct val="125000"/>
                        </a:lnSpc>
                        <a:spcAft>
                          <a:spcPts val="0"/>
                        </a:spcAft>
                      </a:pPr>
                      <a:r>
                        <a:rPr lang="en-US" sz="2400" kern="100" dirty="0">
                          <a:latin typeface="华文楷体"/>
                          <a:ea typeface="宋体"/>
                          <a:cs typeface="Times New Roman"/>
                        </a:rPr>
                        <a:t>#include &lt;</a:t>
                      </a:r>
                      <a:r>
                        <a:rPr lang="en-US" sz="2400" kern="100" dirty="0" err="1">
                          <a:latin typeface="华文楷体"/>
                          <a:ea typeface="宋体"/>
                          <a:cs typeface="Times New Roman"/>
                        </a:rPr>
                        <a:t>windows.h</a:t>
                      </a:r>
                      <a:r>
                        <a:rPr lang="en-US" sz="2400" kern="100" dirty="0">
                          <a:latin typeface="华文楷体"/>
                          <a:ea typeface="宋体"/>
                          <a:cs typeface="Times New Roman"/>
                        </a:rPr>
                        <a:t>&gt;</a:t>
                      </a:r>
                      <a:endParaRPr lang="zh-CN" sz="2400" kern="100" dirty="0">
                        <a:latin typeface="Times New Roman"/>
                        <a:ea typeface="宋体"/>
                        <a:cs typeface="Times New Roman"/>
                      </a:endParaRPr>
                    </a:p>
                    <a:p>
                      <a:pPr algn="just">
                        <a:lnSpc>
                          <a:spcPct val="125000"/>
                        </a:lnSpc>
                        <a:spcAft>
                          <a:spcPts val="0"/>
                        </a:spcAft>
                      </a:pPr>
                      <a:r>
                        <a:rPr lang="en-US" sz="2400" kern="100" dirty="0">
                          <a:latin typeface="华文楷体"/>
                          <a:ea typeface="宋体"/>
                          <a:cs typeface="Times New Roman"/>
                        </a:rPr>
                        <a:t>void </a:t>
                      </a:r>
                      <a:r>
                        <a:rPr lang="en-US" sz="2400" kern="100" dirty="0" err="1">
                          <a:latin typeface="华文楷体"/>
                          <a:ea typeface="宋体"/>
                          <a:cs typeface="Times New Roman"/>
                        </a:rPr>
                        <a:t>vul</a:t>
                      </a:r>
                      <a:r>
                        <a:rPr lang="en-US" sz="2400" kern="100" dirty="0">
                          <a:latin typeface="华文楷体"/>
                          <a:ea typeface="宋体"/>
                          <a:cs typeface="Times New Roman"/>
                        </a:rPr>
                        <a:t>(char*bu1){</a:t>
                      </a:r>
                      <a:endParaRPr lang="zh-CN" sz="2400" kern="100" dirty="0">
                        <a:latin typeface="Times New Roman"/>
                        <a:ea typeface="宋体"/>
                        <a:cs typeface="Times New Roman"/>
                      </a:endParaRPr>
                    </a:p>
                    <a:p>
                      <a:pPr algn="just">
                        <a:lnSpc>
                          <a:spcPct val="125000"/>
                        </a:lnSpc>
                        <a:spcAft>
                          <a:spcPts val="0"/>
                        </a:spcAft>
                      </a:pPr>
                      <a:r>
                        <a:rPr lang="en-US" sz="2400" kern="100" dirty="0">
                          <a:latin typeface="华文楷体"/>
                          <a:ea typeface="宋体"/>
                          <a:cs typeface="Times New Roman"/>
                        </a:rPr>
                        <a:t>	char a[200];</a:t>
                      </a:r>
                      <a:endParaRPr lang="zh-CN" sz="2400" kern="100" dirty="0">
                        <a:latin typeface="Times New Roman"/>
                        <a:ea typeface="宋体"/>
                        <a:cs typeface="Times New Roman"/>
                      </a:endParaRPr>
                    </a:p>
                    <a:p>
                      <a:pPr algn="just">
                        <a:lnSpc>
                          <a:spcPct val="125000"/>
                        </a:lnSpc>
                        <a:spcAft>
                          <a:spcPts val="0"/>
                        </a:spcAft>
                      </a:pPr>
                      <a:r>
                        <a:rPr lang="en-US" sz="2400" kern="100" dirty="0">
                          <a:latin typeface="华文楷体"/>
                          <a:ea typeface="宋体"/>
                          <a:cs typeface="Times New Roman"/>
                        </a:rPr>
                        <a:t>	</a:t>
                      </a:r>
                      <a:r>
                        <a:rPr lang="en-US" sz="2400" kern="100" dirty="0" err="1">
                          <a:latin typeface="华文楷体"/>
                          <a:ea typeface="宋体"/>
                          <a:cs typeface="Times New Roman"/>
                        </a:rPr>
                        <a:t>lstrcpy</a:t>
                      </a:r>
                      <a:r>
                        <a:rPr lang="en-US" sz="2400" kern="100" dirty="0">
                          <a:latin typeface="华文楷体"/>
                          <a:ea typeface="宋体"/>
                          <a:cs typeface="Times New Roman"/>
                        </a:rPr>
                        <a:t>(a,bu1);</a:t>
                      </a:r>
                      <a:endParaRPr lang="zh-CN" sz="2400" kern="100" dirty="0">
                        <a:latin typeface="Times New Roman"/>
                        <a:ea typeface="宋体"/>
                        <a:cs typeface="Times New Roman"/>
                      </a:endParaRPr>
                    </a:p>
                    <a:p>
                      <a:pPr algn="just">
                        <a:lnSpc>
                          <a:spcPct val="125000"/>
                        </a:lnSpc>
                        <a:spcAft>
                          <a:spcPts val="0"/>
                        </a:spcAft>
                      </a:pPr>
                      <a:r>
                        <a:rPr lang="en-US" sz="2400" kern="100" dirty="0">
                          <a:latin typeface="华文楷体"/>
                          <a:ea typeface="宋体"/>
                          <a:cs typeface="Times New Roman"/>
                        </a:rPr>
                        <a:t>                 </a:t>
                      </a:r>
                      <a:r>
                        <a:rPr lang="en-US" sz="2400" kern="100" dirty="0" err="1">
                          <a:latin typeface="华文楷体"/>
                          <a:ea typeface="宋体"/>
                          <a:cs typeface="Times New Roman"/>
                        </a:rPr>
                        <a:t>printf</a:t>
                      </a:r>
                      <a:r>
                        <a:rPr lang="en-US" sz="2400" kern="100" dirty="0">
                          <a:latin typeface="华文楷体"/>
                          <a:ea typeface="宋体"/>
                          <a:cs typeface="Times New Roman"/>
                        </a:rPr>
                        <a:t>("%</a:t>
                      </a:r>
                      <a:r>
                        <a:rPr lang="en-US" sz="2400" kern="100" dirty="0" err="1">
                          <a:latin typeface="华文楷体"/>
                          <a:ea typeface="宋体"/>
                          <a:cs typeface="Times New Roman"/>
                        </a:rPr>
                        <a:t>s",a</a:t>
                      </a:r>
                      <a:r>
                        <a:rPr lang="en-US" sz="2400" kern="100" dirty="0">
                          <a:latin typeface="华文楷体"/>
                          <a:ea typeface="宋体"/>
                          <a:cs typeface="Times New Roman"/>
                        </a:rPr>
                        <a:t>);</a:t>
                      </a:r>
                      <a:endParaRPr lang="zh-CN" sz="2400" kern="100" dirty="0">
                        <a:latin typeface="Times New Roman"/>
                        <a:ea typeface="宋体"/>
                        <a:cs typeface="Times New Roman"/>
                      </a:endParaRPr>
                    </a:p>
                    <a:p>
                      <a:pPr algn="just">
                        <a:lnSpc>
                          <a:spcPct val="125000"/>
                        </a:lnSpc>
                        <a:spcAft>
                          <a:spcPts val="0"/>
                        </a:spcAft>
                      </a:pPr>
                      <a:r>
                        <a:rPr lang="en-US" sz="2400" kern="100" dirty="0">
                          <a:latin typeface="华文楷体"/>
                          <a:ea typeface="宋体"/>
                          <a:cs typeface="Times New Roman"/>
                        </a:rPr>
                        <a:t>	return;    }</a:t>
                      </a:r>
                      <a:endParaRPr lang="zh-CN" sz="2400" kern="100" dirty="0">
                        <a:latin typeface="Times New Roman"/>
                        <a:ea typeface="宋体"/>
                        <a:cs typeface="Times New Roman"/>
                      </a:endParaRPr>
                    </a:p>
                    <a:p>
                      <a:pPr algn="just">
                        <a:lnSpc>
                          <a:spcPct val="125000"/>
                        </a:lnSpc>
                        <a:spcAft>
                          <a:spcPts val="0"/>
                        </a:spcAft>
                      </a:pPr>
                      <a:r>
                        <a:rPr lang="en-US" sz="2400" kern="100" dirty="0">
                          <a:latin typeface="华文楷体"/>
                          <a:ea typeface="宋体"/>
                          <a:cs typeface="Times New Roman"/>
                        </a:rPr>
                        <a:t>void main(){</a:t>
                      </a:r>
                      <a:endParaRPr lang="zh-CN" sz="2400" kern="100" dirty="0">
                        <a:latin typeface="Times New Roman"/>
                        <a:ea typeface="宋体"/>
                        <a:cs typeface="Times New Roman"/>
                      </a:endParaRPr>
                    </a:p>
                    <a:p>
                      <a:pPr algn="just">
                        <a:lnSpc>
                          <a:spcPct val="125000"/>
                        </a:lnSpc>
                        <a:spcAft>
                          <a:spcPts val="0"/>
                        </a:spcAft>
                      </a:pPr>
                      <a:r>
                        <a:rPr lang="en-US" sz="2400" kern="100" dirty="0">
                          <a:latin typeface="华文楷体"/>
                          <a:ea typeface="宋体"/>
                          <a:cs typeface="Times New Roman"/>
                        </a:rPr>
                        <a:t>	char b[1024];</a:t>
                      </a:r>
                      <a:endParaRPr lang="zh-CN" sz="2400" kern="100" dirty="0">
                        <a:latin typeface="Times New Roman"/>
                        <a:ea typeface="宋体"/>
                        <a:cs typeface="Times New Roman"/>
                      </a:endParaRPr>
                    </a:p>
                    <a:p>
                      <a:pPr algn="just">
                        <a:lnSpc>
                          <a:spcPct val="125000"/>
                        </a:lnSpc>
                        <a:spcAft>
                          <a:spcPts val="0"/>
                        </a:spcAft>
                      </a:pPr>
                      <a:r>
                        <a:rPr lang="en-US" sz="2400" kern="100" dirty="0">
                          <a:latin typeface="华文楷体"/>
                          <a:ea typeface="宋体"/>
                          <a:cs typeface="Times New Roman"/>
                        </a:rPr>
                        <a:t>	</a:t>
                      </a:r>
                      <a:r>
                        <a:rPr lang="en-US" sz="2400" kern="100" dirty="0" err="1">
                          <a:latin typeface="华文楷体"/>
                          <a:ea typeface="宋体"/>
                          <a:cs typeface="Times New Roman"/>
                        </a:rPr>
                        <a:t>memset</a:t>
                      </a:r>
                      <a:r>
                        <a:rPr lang="en-US" sz="2400" kern="100" dirty="0">
                          <a:latin typeface="华文楷体"/>
                          <a:ea typeface="宋体"/>
                          <a:cs typeface="Times New Roman"/>
                        </a:rPr>
                        <a:t>(</a:t>
                      </a:r>
                      <a:r>
                        <a:rPr lang="en-US" sz="2400" kern="100" dirty="0" err="1">
                          <a:latin typeface="华文楷体"/>
                          <a:ea typeface="宋体"/>
                          <a:cs typeface="Times New Roman"/>
                        </a:rPr>
                        <a:t>b,'l',sizeof</a:t>
                      </a:r>
                      <a:r>
                        <a:rPr lang="en-US" sz="2400" kern="100" dirty="0">
                          <a:latin typeface="华文楷体"/>
                          <a:ea typeface="宋体"/>
                          <a:cs typeface="Times New Roman"/>
                        </a:rPr>
                        <a:t>(b));</a:t>
                      </a:r>
                      <a:endParaRPr lang="zh-CN" sz="2400" kern="100" dirty="0">
                        <a:latin typeface="Times New Roman"/>
                        <a:ea typeface="宋体"/>
                        <a:cs typeface="Times New Roman"/>
                      </a:endParaRPr>
                    </a:p>
                    <a:p>
                      <a:pPr algn="just">
                        <a:lnSpc>
                          <a:spcPct val="125000"/>
                        </a:lnSpc>
                        <a:spcAft>
                          <a:spcPts val="0"/>
                        </a:spcAft>
                      </a:pPr>
                      <a:r>
                        <a:rPr lang="en-US" sz="2400" kern="100" dirty="0">
                          <a:latin typeface="华文楷体"/>
                          <a:ea typeface="宋体"/>
                          <a:cs typeface="Times New Roman"/>
                        </a:rPr>
                        <a:t>	</a:t>
                      </a:r>
                      <a:r>
                        <a:rPr lang="en-US" sz="2400" kern="100" dirty="0" err="1">
                          <a:latin typeface="华文楷体"/>
                          <a:ea typeface="宋体"/>
                          <a:cs typeface="Times New Roman"/>
                        </a:rPr>
                        <a:t>vul</a:t>
                      </a:r>
                      <a:r>
                        <a:rPr lang="en-US" sz="2400" kern="100" dirty="0">
                          <a:latin typeface="华文楷体"/>
                          <a:ea typeface="宋体"/>
                          <a:cs typeface="Times New Roman"/>
                        </a:rPr>
                        <a:t>(b);      }</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8399637"/>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920763" y="1528093"/>
            <a:ext cx="11161240" cy="956175"/>
          </a:xfrm>
          <a:prstGeom prst="rect">
            <a:avLst/>
          </a:prstGeom>
          <a:noFill/>
        </p:spPr>
        <p:txBody>
          <a:bodyPr wrap="square" lIns="86376" tIns="43188" rIns="86376" bIns="43188" rtlCol="0">
            <a:spAutoFit/>
          </a:bodyPr>
          <a:lstStyle/>
          <a:p>
            <a:pPr lvl="0" fontAlgn="auto">
              <a:lnSpc>
                <a:spcPct val="150000"/>
              </a:lnSpc>
              <a:spcBef>
                <a:spcPts val="0"/>
              </a:spcBef>
              <a:spcAft>
                <a:spcPts val="0"/>
              </a:spcAft>
              <a:defRPr/>
            </a:pPr>
            <a:r>
              <a:rPr lang="en-US" altLang="zh-CN" sz="2000" dirty="0">
                <a:solidFill>
                  <a:prstClr val="black"/>
                </a:solidFill>
                <a:latin typeface="微软雅黑" pitchFamily="34" charset="-122"/>
                <a:ea typeface="微软雅黑" pitchFamily="34" charset="-122"/>
              </a:rPr>
              <a:t>2</a:t>
            </a:r>
            <a:r>
              <a:rPr lang="zh-CN" altLang="en-US" sz="2000" dirty="0">
                <a:solidFill>
                  <a:prstClr val="black"/>
                </a:solidFill>
                <a:latin typeface="微软雅黑" pitchFamily="34" charset="-122"/>
                <a:ea typeface="微软雅黑" pitchFamily="34" charset="-122"/>
              </a:rPr>
              <a:t>、启动</a:t>
            </a:r>
            <a:r>
              <a:rPr lang="en-US" altLang="zh-CN" sz="2000" dirty="0" err="1">
                <a:solidFill>
                  <a:prstClr val="black"/>
                </a:solidFill>
                <a:latin typeface="微软雅黑" pitchFamily="34" charset="-122"/>
                <a:ea typeface="微软雅黑" pitchFamily="34" charset="-122"/>
              </a:rPr>
              <a:t>ida</a:t>
            </a:r>
            <a:r>
              <a:rPr lang="zh-CN" altLang="en-US" sz="2000" dirty="0">
                <a:solidFill>
                  <a:prstClr val="black"/>
                </a:solidFill>
                <a:latin typeface="微软雅黑" pitchFamily="34" charset="-122"/>
                <a:ea typeface="微软雅黑" pitchFamily="34" charset="-122"/>
              </a:rPr>
              <a:t>，</a:t>
            </a:r>
            <a:r>
              <a:rPr lang="zh-CN" altLang="en-US" sz="2000" b="1" dirty="0">
                <a:solidFill>
                  <a:prstClr val="black"/>
                </a:solidFill>
                <a:latin typeface="微软雅黑" pitchFamily="34" charset="-122"/>
                <a:ea typeface="微软雅黑" pitchFamily="34" charset="-122"/>
              </a:rPr>
              <a:t>加载任意一个</a:t>
            </a:r>
            <a:r>
              <a:rPr lang="en-US" altLang="zh-CN" sz="2000" b="1" dirty="0">
                <a:solidFill>
                  <a:prstClr val="black"/>
                </a:solidFill>
                <a:latin typeface="微软雅黑" pitchFamily="34" charset="-122"/>
                <a:ea typeface="微软雅黑" pitchFamily="34" charset="-122"/>
              </a:rPr>
              <a:t>x86</a:t>
            </a:r>
            <a:r>
              <a:rPr lang="zh-CN" altLang="en-US" sz="2000" b="1" dirty="0">
                <a:solidFill>
                  <a:prstClr val="black"/>
                </a:solidFill>
                <a:latin typeface="微软雅黑" pitchFamily="34" charset="-122"/>
                <a:ea typeface="微软雅黑" pitchFamily="34" charset="-122"/>
              </a:rPr>
              <a:t>程序文件（本例为</a:t>
            </a:r>
            <a:r>
              <a:rPr lang="en-US" altLang="zh-CN" sz="2000" b="1" dirty="0">
                <a:solidFill>
                  <a:prstClr val="black"/>
                </a:solidFill>
                <a:latin typeface="微软雅黑" pitchFamily="34" charset="-122"/>
                <a:ea typeface="微软雅黑" pitchFamily="34" charset="-122"/>
              </a:rPr>
              <a:t>idc.exe</a:t>
            </a:r>
            <a:r>
              <a:rPr lang="zh-CN" altLang="en-US" sz="2000" b="1" dirty="0">
                <a:solidFill>
                  <a:prstClr val="black"/>
                </a:solidFill>
                <a:latin typeface="微软雅黑" pitchFamily="34" charset="-122"/>
                <a:ea typeface="微软雅黑" pitchFamily="34" charset="-122"/>
              </a:rPr>
              <a:t>），然后打开脚本文件</a:t>
            </a:r>
            <a:r>
              <a:rPr lang="en-US" altLang="zh-CN" sz="2000" b="1" dirty="0" err="1">
                <a:solidFill>
                  <a:prstClr val="black"/>
                </a:solidFill>
                <a:latin typeface="微软雅黑" pitchFamily="34" charset="-122"/>
                <a:ea typeface="微软雅黑" pitchFamily="34" charset="-122"/>
              </a:rPr>
              <a:t>run_analysis.idc</a:t>
            </a:r>
            <a:r>
              <a:rPr lang="zh-CN" altLang="en-US" sz="2000" dirty="0">
                <a:solidFill>
                  <a:prstClr val="black"/>
                </a:solidFill>
                <a:latin typeface="微软雅黑" pitchFamily="34" charset="-122"/>
                <a:ea typeface="微软雅黑" pitchFamily="34" charset="-122"/>
              </a:rPr>
              <a:t>，运行即可，等待分析完毕，最后的分析报告结果保存在</a:t>
            </a:r>
            <a:r>
              <a:rPr lang="en-US" altLang="zh-CN" sz="2000" dirty="0">
                <a:solidFill>
                  <a:prstClr val="black"/>
                </a:solidFill>
                <a:latin typeface="微软雅黑" pitchFamily="34" charset="-122"/>
                <a:ea typeface="微软雅黑" pitchFamily="34" charset="-122"/>
              </a:rPr>
              <a:t>reports</a:t>
            </a:r>
            <a:r>
              <a:rPr lang="zh-CN" altLang="en-US" sz="2000" dirty="0">
                <a:solidFill>
                  <a:prstClr val="black"/>
                </a:solidFill>
                <a:latin typeface="微软雅黑" pitchFamily="34" charset="-122"/>
                <a:ea typeface="微软雅黑" pitchFamily="34" charset="-122"/>
              </a:rPr>
              <a:t>目录中的</a:t>
            </a:r>
            <a:r>
              <a:rPr lang="en-US" altLang="zh-CN" sz="2000" dirty="0">
                <a:solidFill>
                  <a:prstClr val="black"/>
                </a:solidFill>
                <a:latin typeface="微软雅黑" pitchFamily="34" charset="-122"/>
                <a:ea typeface="微软雅黑" pitchFamily="34" charset="-122"/>
              </a:rPr>
              <a:t>html</a:t>
            </a:r>
            <a:r>
              <a:rPr lang="zh-CN" altLang="en-US" sz="2000" dirty="0">
                <a:solidFill>
                  <a:prstClr val="black"/>
                </a:solidFill>
                <a:latin typeface="微软雅黑" pitchFamily="34" charset="-122"/>
                <a:ea typeface="微软雅黑" pitchFamily="34" charset="-122"/>
              </a:rPr>
              <a:t>文件中。</a:t>
            </a:r>
          </a:p>
        </p:txBody>
      </p:sp>
      <p:grpSp>
        <p:nvGrpSpPr>
          <p:cNvPr id="17" name="组合 16">
            <a:extLst>
              <a:ext uri="{FF2B5EF4-FFF2-40B4-BE49-F238E27FC236}">
                <a16:creationId xmlns:a16="http://schemas.microsoft.com/office/drawing/2014/main" id="{C8A32FFA-F0BB-4341-8849-842B82331ED8}"/>
              </a:ext>
            </a:extLst>
          </p:cNvPr>
          <p:cNvGrpSpPr/>
          <p:nvPr/>
        </p:nvGrpSpPr>
        <p:grpSpPr>
          <a:xfrm>
            <a:off x="2252911" y="837929"/>
            <a:ext cx="8496945" cy="474140"/>
            <a:chOff x="3944851" y="837929"/>
            <a:chExt cx="5054718" cy="474140"/>
          </a:xfrm>
        </p:grpSpPr>
        <p:cxnSp>
          <p:nvCxnSpPr>
            <p:cNvPr id="18" name="íślíḋè-Straight Connector 13">
              <a:extLst>
                <a:ext uri="{FF2B5EF4-FFF2-40B4-BE49-F238E27FC236}">
                  <a16:creationId xmlns:a16="http://schemas.microsoft.com/office/drawing/2014/main"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073D665-E2B1-4E01-91BD-BEC4A0B0A970}"/>
                </a:ext>
              </a:extLst>
            </p:cNvPr>
            <p:cNvSpPr/>
            <p:nvPr/>
          </p:nvSpPr>
          <p:spPr>
            <a:xfrm>
              <a:off x="4072923" y="837929"/>
              <a:ext cx="4712907"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实验二：使用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Bugscam</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脚本来替代手工过程完成漏洞挖掘 </a:t>
              </a:r>
            </a:p>
          </p:txBody>
        </p:sp>
      </p:grpSp>
      <p:pic>
        <p:nvPicPr>
          <p:cNvPr id="6" name="Picture 1">
            <a:extLst>
              <a:ext uri="{FF2B5EF4-FFF2-40B4-BE49-F238E27FC236}">
                <a16:creationId xmlns:a16="http://schemas.microsoft.com/office/drawing/2014/main" id="{215258FD-D9C7-433C-A96F-8C1BE74C027E}"/>
              </a:ext>
            </a:extLst>
          </p:cNvPr>
          <p:cNvPicPr>
            <a:picLocks noChangeAspect="1" noChangeArrowheads="1"/>
          </p:cNvPicPr>
          <p:nvPr/>
        </p:nvPicPr>
        <p:blipFill>
          <a:blip r:embed="rId3"/>
          <a:srcRect/>
          <a:stretch>
            <a:fillRect/>
          </a:stretch>
        </p:blipFill>
        <p:spPr bwMode="auto">
          <a:xfrm>
            <a:off x="1676847" y="2674533"/>
            <a:ext cx="8239125" cy="2762250"/>
          </a:xfrm>
          <a:prstGeom prst="rect">
            <a:avLst/>
          </a:prstGeom>
          <a:noFill/>
          <a:ln w="9525">
            <a:noFill/>
            <a:miter lim="800000"/>
            <a:headEnd/>
            <a:tailEnd/>
          </a:ln>
          <a:effectLst/>
        </p:spPr>
      </p:pic>
      <p:sp>
        <p:nvSpPr>
          <p:cNvPr id="2" name="矩形 1">
            <a:extLst>
              <a:ext uri="{FF2B5EF4-FFF2-40B4-BE49-F238E27FC236}">
                <a16:creationId xmlns:a16="http://schemas.microsoft.com/office/drawing/2014/main" id="{3DB4EEA3-B6D2-4D00-95CB-EA1E49E2F45F}"/>
              </a:ext>
            </a:extLst>
          </p:cNvPr>
          <p:cNvSpPr/>
          <p:nvPr/>
        </p:nvSpPr>
        <p:spPr>
          <a:xfrm>
            <a:off x="1288891" y="5604285"/>
            <a:ext cx="10765196" cy="874407"/>
          </a:xfrm>
          <a:prstGeom prst="rect">
            <a:avLst/>
          </a:prstGeom>
        </p:spPr>
        <p:txBody>
          <a:bodyPr wrap="square">
            <a:spAutoFit/>
          </a:bodyPr>
          <a:lstStyle/>
          <a:p>
            <a:pPr fontAlgn="auto">
              <a:lnSpc>
                <a:spcPct val="150000"/>
              </a:lnSpc>
              <a:spcBef>
                <a:spcPts val="0"/>
              </a:spcBef>
              <a:spcAft>
                <a:spcPts val="0"/>
              </a:spcAft>
              <a:defRPr/>
            </a:pPr>
            <a:r>
              <a:rPr lang="zh-CN" altLang="en-US" dirty="0">
                <a:solidFill>
                  <a:prstClr val="black"/>
                </a:solidFill>
                <a:latin typeface="微软雅黑" pitchFamily="34" charset="-122"/>
                <a:ea typeface="微软雅黑" pitchFamily="34" charset="-122"/>
              </a:rPr>
              <a:t>其中，</a:t>
            </a:r>
            <a:r>
              <a:rPr lang="en-US" altLang="zh-CN" dirty="0">
                <a:solidFill>
                  <a:prstClr val="black"/>
                </a:solidFill>
                <a:latin typeface="微软雅黑" pitchFamily="34" charset="-122"/>
                <a:ea typeface="微软雅黑" pitchFamily="34" charset="-122"/>
              </a:rPr>
              <a:t>Severity</a:t>
            </a:r>
            <a:r>
              <a:rPr lang="zh-CN" altLang="en-US" dirty="0">
                <a:solidFill>
                  <a:prstClr val="black"/>
                </a:solidFill>
                <a:latin typeface="微软雅黑" pitchFamily="34" charset="-122"/>
                <a:ea typeface="微软雅黑" pitchFamily="34" charset="-122"/>
              </a:rPr>
              <a:t>是威胁等级，越高说明漏洞危险级别越高。本例的程序中，</a:t>
            </a:r>
            <a:r>
              <a:rPr lang="en-US" altLang="zh-CN" dirty="0" err="1">
                <a:solidFill>
                  <a:prstClr val="black"/>
                </a:solidFill>
                <a:latin typeface="微软雅黑" pitchFamily="34" charset="-122"/>
                <a:ea typeface="微软雅黑" pitchFamily="34" charset="-122"/>
              </a:rPr>
              <a:t>lstrcpyA</a:t>
            </a:r>
            <a:r>
              <a:rPr lang="zh-CN" altLang="en-US" dirty="0">
                <a:solidFill>
                  <a:prstClr val="black"/>
                </a:solidFill>
                <a:latin typeface="微软雅黑" pitchFamily="34" charset="-122"/>
                <a:ea typeface="微软雅黑" pitchFamily="34" charset="-122"/>
              </a:rPr>
              <a:t>函数存在溢出漏洞，地址</a:t>
            </a:r>
            <a:r>
              <a:rPr lang="en-US" altLang="zh-CN" dirty="0">
                <a:solidFill>
                  <a:prstClr val="black"/>
                </a:solidFill>
                <a:latin typeface="微软雅黑" pitchFamily="34" charset="-122"/>
                <a:ea typeface="微软雅黑" pitchFamily="34" charset="-122"/>
              </a:rPr>
              <a:t>401010</a:t>
            </a:r>
            <a:r>
              <a:rPr lang="zh-CN" altLang="en-US" dirty="0">
                <a:solidFill>
                  <a:prstClr val="black"/>
                </a:solidFill>
                <a:latin typeface="微软雅黑" pitchFamily="34" charset="-122"/>
                <a:ea typeface="微软雅黑" pitchFamily="34" charset="-122"/>
              </a:rPr>
              <a:t>处的代码可能将向目标</a:t>
            </a:r>
            <a:r>
              <a:rPr lang="en-US" altLang="zh-CN" dirty="0">
                <a:solidFill>
                  <a:prstClr val="black"/>
                </a:solidFill>
                <a:latin typeface="微软雅黑" pitchFamily="34" charset="-122"/>
                <a:ea typeface="微软雅黑" pitchFamily="34" charset="-122"/>
              </a:rPr>
              <a:t>203</a:t>
            </a:r>
            <a:r>
              <a:rPr lang="zh-CN" altLang="en-US" dirty="0">
                <a:solidFill>
                  <a:prstClr val="black"/>
                </a:solidFill>
                <a:latin typeface="微软雅黑" pitchFamily="34" charset="-122"/>
                <a:ea typeface="微软雅黑" pitchFamily="34" charset="-122"/>
              </a:rPr>
              <a:t>字节的区域写入</a:t>
            </a:r>
            <a:r>
              <a:rPr lang="en-US" altLang="zh-CN" dirty="0">
                <a:solidFill>
                  <a:prstClr val="black"/>
                </a:solidFill>
                <a:latin typeface="微软雅黑" pitchFamily="34" charset="-122"/>
                <a:ea typeface="微软雅黑" pitchFamily="34" charset="-122"/>
              </a:rPr>
              <a:t>1024</a:t>
            </a:r>
            <a:r>
              <a:rPr lang="zh-CN" altLang="en-US" dirty="0">
                <a:solidFill>
                  <a:prstClr val="black"/>
                </a:solidFill>
                <a:latin typeface="微软雅黑" pitchFamily="34" charset="-122"/>
                <a:ea typeface="微软雅黑" pitchFamily="34" charset="-122"/>
              </a:rPr>
              <a:t>字节的数据。</a:t>
            </a:r>
          </a:p>
        </p:txBody>
      </p:sp>
    </p:spTree>
    <p:extLst>
      <p:ext uri="{BB962C8B-B14F-4D97-AF65-F5344CB8AC3E}">
        <p14:creationId xmlns:p14="http://schemas.microsoft.com/office/powerpoint/2010/main" val="2676021092"/>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324919" y="3200826"/>
            <a:ext cx="8639372" cy="830997"/>
          </a:xfrm>
          <a:prstGeom prst="rect">
            <a:avLst/>
          </a:prstGeom>
        </p:spPr>
        <p:txBody>
          <a:bodyPr wrap="square">
            <a:spAutoFit/>
          </a:bodyPr>
          <a:lstStyle/>
          <a:p>
            <a:pPr algn="ct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知识点三：数据流分析</a:t>
            </a:r>
          </a:p>
        </p:txBody>
      </p:sp>
    </p:spTree>
    <p:extLst>
      <p:ext uri="{BB962C8B-B14F-4D97-AF65-F5344CB8AC3E}">
        <p14:creationId xmlns:p14="http://schemas.microsoft.com/office/powerpoint/2010/main" val="425632427"/>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2" y="1453648"/>
            <a:ext cx="10838485" cy="1810768"/>
          </a:xfrm>
          <a:prstGeom prst="rect">
            <a:avLst/>
          </a:prstGeom>
          <a:noFill/>
        </p:spPr>
        <p:txBody>
          <a:bodyPr wrap="square" lIns="86376" tIns="43188" rIns="86376" bIns="43188" rtlCol="0">
            <a:spAutoFit/>
          </a:bodyPr>
          <a:lstStyle/>
          <a:p>
            <a:pPr algn="just">
              <a:lnSpc>
                <a:spcPct val="20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数据流分析是</a:t>
            </a:r>
            <a:r>
              <a:rPr lang="zh-CN" altLang="en-US" sz="28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一种用来获取</a:t>
            </a:r>
            <a:r>
              <a:rPr lang="zh-CN" altLang="en-US" sz="2800" u="sng"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相关数据沿着程序执行路径流动的信息分析技术</a:t>
            </a:r>
            <a:r>
              <a:rPr lang="zh-CN" altLang="en-US" sz="28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，分析对象是程序执行路径上的</a:t>
            </a:r>
            <a:r>
              <a:rPr lang="zh-CN" altLang="en-US" sz="2800" u="sng"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数据流动或可能的取值</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4" name="矩形: 圆角 13">
            <a:extLst>
              <a:ext uri="{FF2B5EF4-FFF2-40B4-BE49-F238E27FC236}">
                <a16:creationId xmlns:a16="http://schemas.microsoft.com/office/drawing/2014/main" id="{5F32CFB8-7D3E-4607-8552-8856E4293C75}"/>
              </a:ext>
            </a:extLst>
          </p:cNvPr>
          <p:cNvSpPr/>
          <p:nvPr/>
        </p:nvSpPr>
        <p:spPr>
          <a:xfrm>
            <a:off x="714698" y="4336405"/>
            <a:ext cx="11610651" cy="64961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按照分析程序路径的深度，将数据流分析分为</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过程内分析</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过程间分析</a:t>
            </a:r>
          </a:p>
        </p:txBody>
      </p:sp>
      <p:grpSp>
        <p:nvGrpSpPr>
          <p:cNvPr id="11" name="组合 10">
            <a:extLst>
              <a:ext uri="{FF2B5EF4-FFF2-40B4-BE49-F238E27FC236}">
                <a16:creationId xmlns:a16="http://schemas.microsoft.com/office/drawing/2014/main" id="{5740E5AC-E533-4D26-A480-1002423DC218}"/>
              </a:ext>
            </a:extLst>
          </p:cNvPr>
          <p:cNvGrpSpPr/>
          <p:nvPr/>
        </p:nvGrpSpPr>
        <p:grpSpPr>
          <a:xfrm>
            <a:off x="4629175" y="574424"/>
            <a:ext cx="3625157" cy="474140"/>
            <a:chOff x="5202512" y="837929"/>
            <a:chExt cx="2453727" cy="474140"/>
          </a:xfrm>
        </p:grpSpPr>
        <p:cxnSp>
          <p:nvCxnSpPr>
            <p:cNvPr id="12"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3A1D3DA1-51C1-4984-A4E2-0E78C88C2324}"/>
                </a:ext>
              </a:extLst>
            </p:cNvPr>
            <p:cNvSpPr/>
            <p:nvPr/>
          </p:nvSpPr>
          <p:spPr>
            <a:xfrm>
              <a:off x="5833053" y="837929"/>
              <a:ext cx="1192644"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基本概念</a:t>
              </a:r>
            </a:p>
          </p:txBody>
        </p:sp>
      </p:grpSp>
    </p:spTree>
    <p:extLst>
      <p:ext uri="{BB962C8B-B14F-4D97-AF65-F5344CB8AC3E}">
        <p14:creationId xmlns:p14="http://schemas.microsoft.com/office/powerpoint/2010/main" val="90248308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668735" y="903722"/>
            <a:ext cx="11665296" cy="5282488"/>
          </a:xfrm>
          <a:prstGeom prst="rect">
            <a:avLst/>
          </a:prstGeom>
          <a:noFill/>
        </p:spPr>
        <p:txBody>
          <a:bodyPr wrap="square" lIns="86376" tIns="43188" rIns="86376" bIns="43188" rtlCol="0">
            <a:spAutoFit/>
          </a:bodyPr>
          <a:lstStyle/>
          <a:p>
            <a:pPr marL="342900" indent="-342900" algn="just">
              <a:lnSpc>
                <a:spcPct val="130000"/>
              </a:lnSpc>
              <a:buFont typeface="Wingdings" panose="05000000000000000000" pitchFamily="2" charset="2"/>
              <a:buChar char="p"/>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过程内分析只针对程序中函数内的代码进行分析，</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又分为</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流不敏感分析（</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flow insensitive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）：按代码行号从上而下进行分析；</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流敏感分析（</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flow sensitive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）：首先产生程序控制流图（</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Control Flow Graph</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CFG</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），再按照</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CFG</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的拓扑排序正向或逆向分析；</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路径敏感分析（</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path sensitive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）：不仅考虑到语句先后顺序，还会考虑语句可达性，即会沿实际可执行到路径进行分析。</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spcBef>
                <a:spcPts val="1200"/>
              </a:spcBef>
              <a:buFont typeface="Wingdings" panose="05000000000000000000" pitchFamily="2" charset="2"/>
              <a:buChar char="p"/>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过程间分析则考虑函数之间的数据流，即需要跟踪分析目标数据在函数之间的传递过程。</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上下文不敏感分析：忽略调用位置和函数参数取值等函数调用的相关信息。</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上下文敏感分析：对不同调用位置调用的同一函数加以区分。</a:t>
            </a:r>
          </a:p>
        </p:txBody>
      </p:sp>
      <p:grpSp>
        <p:nvGrpSpPr>
          <p:cNvPr id="11" name="组合 10">
            <a:extLst>
              <a:ext uri="{FF2B5EF4-FFF2-40B4-BE49-F238E27FC236}">
                <a16:creationId xmlns:a16="http://schemas.microsoft.com/office/drawing/2014/main" id="{A52C1629-732E-4A20-B089-36041C603807}"/>
              </a:ext>
            </a:extLst>
          </p:cNvPr>
          <p:cNvGrpSpPr/>
          <p:nvPr/>
        </p:nvGrpSpPr>
        <p:grpSpPr>
          <a:xfrm>
            <a:off x="3333031" y="375965"/>
            <a:ext cx="6514156" cy="474140"/>
            <a:chOff x="5071056" y="837929"/>
            <a:chExt cx="2716641" cy="474140"/>
          </a:xfrm>
        </p:grpSpPr>
        <p:cxnSp>
          <p:nvCxnSpPr>
            <p:cNvPr id="13"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数据流分析方法分类</a:t>
              </a:r>
            </a:p>
          </p:txBody>
        </p:sp>
      </p:grpSp>
    </p:spTree>
    <p:extLst>
      <p:ext uri="{BB962C8B-B14F-4D97-AF65-F5344CB8AC3E}">
        <p14:creationId xmlns:p14="http://schemas.microsoft.com/office/powerpoint/2010/main" val="24687838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blinds(horizontal)">
                                      <p:cBhvr>
                                        <p:cTn id="12" dur="500"/>
                                        <p:tgtEl>
                                          <p:spTgt spid="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
                                            <p:txEl>
                                              <p:pRg st="2" end="2"/>
                                            </p:txEl>
                                          </p:spTgt>
                                        </p:tgtEl>
                                        <p:attrNameLst>
                                          <p:attrName>style.visibility</p:attrName>
                                        </p:attrNameLst>
                                      </p:cBhvr>
                                      <p:to>
                                        <p:strVal val="visible"/>
                                      </p:to>
                                    </p:set>
                                    <p:animEffect transition="in" filter="blinds(horizontal)">
                                      <p:cBhvr>
                                        <p:cTn id="15" dur="500"/>
                                        <p:tgtEl>
                                          <p:spTgt spid="3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5">
                                            <p:txEl>
                                              <p:pRg st="3" end="3"/>
                                            </p:txEl>
                                          </p:spTgt>
                                        </p:tgtEl>
                                        <p:attrNameLst>
                                          <p:attrName>style.visibility</p:attrName>
                                        </p:attrNameLst>
                                      </p:cBhvr>
                                      <p:to>
                                        <p:strVal val="visible"/>
                                      </p:to>
                                    </p:set>
                                    <p:animEffect transition="in" filter="blinds(horizontal)">
                                      <p:cBhvr>
                                        <p:cTn id="18" dur="500"/>
                                        <p:tgtEl>
                                          <p:spTgt spid="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5">
                                            <p:txEl>
                                              <p:pRg st="5" end="5"/>
                                            </p:txEl>
                                          </p:spTgt>
                                        </p:tgtEl>
                                        <p:attrNameLst>
                                          <p:attrName>style.visibility</p:attrName>
                                        </p:attrNameLst>
                                      </p:cBhvr>
                                      <p:to>
                                        <p:strVal val="visible"/>
                                      </p:to>
                                    </p:set>
                                    <p:animEffect transition="in" filter="blinds(horizontal)">
                                      <p:cBhvr>
                                        <p:cTn id="23" dur="500"/>
                                        <p:tgtEl>
                                          <p:spTgt spid="3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5">
                                            <p:txEl>
                                              <p:pRg st="6" end="6"/>
                                            </p:txEl>
                                          </p:spTgt>
                                        </p:tgtEl>
                                        <p:attrNameLst>
                                          <p:attrName>style.visibility</p:attrName>
                                        </p:attrNameLst>
                                      </p:cBhvr>
                                      <p:to>
                                        <p:strVal val="visible"/>
                                      </p:to>
                                    </p:set>
                                    <p:animEffect transition="in" filter="blinds(horizontal)">
                                      <p:cBhvr>
                                        <p:cTn id="26"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52C1629-732E-4A20-B089-36041C603807}"/>
              </a:ext>
            </a:extLst>
          </p:cNvPr>
          <p:cNvGrpSpPr/>
          <p:nvPr/>
        </p:nvGrpSpPr>
        <p:grpSpPr>
          <a:xfrm>
            <a:off x="3333031" y="375965"/>
            <a:ext cx="6514156" cy="474140"/>
            <a:chOff x="5071056" y="837929"/>
            <a:chExt cx="2716641" cy="474140"/>
          </a:xfrm>
        </p:grpSpPr>
        <p:cxnSp>
          <p:nvCxnSpPr>
            <p:cNvPr id="9"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程序代码模型</a:t>
              </a:r>
            </a:p>
          </p:txBody>
        </p:sp>
      </p:grpSp>
      <p:sp>
        <p:nvSpPr>
          <p:cNvPr id="4" name="矩形 3"/>
          <p:cNvSpPr/>
          <p:nvPr/>
        </p:nvSpPr>
        <p:spPr>
          <a:xfrm>
            <a:off x="524719" y="1312069"/>
            <a:ext cx="11881320" cy="1200329"/>
          </a:xfrm>
          <a:prstGeom prst="rect">
            <a:avLst/>
          </a:prstGeom>
        </p:spPr>
        <p:txBody>
          <a:bodyPr wrap="square">
            <a:spAutoFit/>
          </a:bodyPr>
          <a:lstStyle/>
          <a:p>
            <a:pPr algn="just">
              <a:lnSpc>
                <a:spcPct val="150000"/>
              </a:lnSpc>
            </a:pP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数据流分析使用的程序代码模型</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主要包括</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程序代码的中间表示</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以及一些</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关键的数据结构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，利用程序代码的中间表示可以对程序语句的指令语义进行分析。</a:t>
            </a:r>
          </a:p>
        </p:txBody>
      </p:sp>
      <p:sp>
        <p:nvSpPr>
          <p:cNvPr id="5" name="Rectangle 2"/>
          <p:cNvSpPr>
            <a:spLocks noChangeArrowheads="1"/>
          </p:cNvSpPr>
          <p:nvPr/>
        </p:nvSpPr>
        <p:spPr bwMode="auto">
          <a:xfrm>
            <a:off x="6789415" y="4336405"/>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66215361"/>
              </p:ext>
            </p:extLst>
          </p:nvPr>
        </p:nvGraphicFramePr>
        <p:xfrm>
          <a:off x="6945874" y="3217457"/>
          <a:ext cx="5578712" cy="2847140"/>
        </p:xfrm>
        <a:graphic>
          <a:graphicData uri="http://schemas.openxmlformats.org/presentationml/2006/ole">
            <mc:AlternateContent xmlns:mc="http://schemas.openxmlformats.org/markup-compatibility/2006">
              <mc:Choice xmlns:v="urn:schemas-microsoft-com:vml" Requires="v">
                <p:oleObj spid="_x0000_s8307" name="Visio" r:id="rId4" imgW="3414944" imgH="1743272" progId="Visio.Drawing.15">
                  <p:embed/>
                </p:oleObj>
              </mc:Choice>
              <mc:Fallback>
                <p:oleObj name="Visio" r:id="rId4" imgW="3414944" imgH="174327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5874" y="3217457"/>
                        <a:ext cx="5578712" cy="2847140"/>
                      </a:xfrm>
                      <a:prstGeom prst="rect">
                        <a:avLst/>
                      </a:prstGeom>
                      <a:noFill/>
                    </p:spPr>
                  </p:pic>
                </p:oleObj>
              </mc:Fallback>
            </mc:AlternateContent>
          </a:graphicData>
        </a:graphic>
      </p:graphicFrame>
      <p:sp>
        <p:nvSpPr>
          <p:cNvPr id="7" name="矩形 6"/>
          <p:cNvSpPr/>
          <p:nvPr/>
        </p:nvSpPr>
        <p:spPr>
          <a:xfrm>
            <a:off x="524719" y="2536205"/>
            <a:ext cx="6429375" cy="3877985"/>
          </a:xfrm>
          <a:prstGeom prst="rect">
            <a:avLst/>
          </a:prstGeom>
        </p:spPr>
        <p:txBody>
          <a:bodyPr>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抽象语法树。</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程序抽象语法结构的树状表现形式，其每个内部节点代表一个运算符，该节点的子节点代表这个运算符的运算分量。通过描述控制转移语句的语法结构，抽象语法树在一定程度上也描述了程序的过程内代码的控制流结构。 </a:t>
            </a: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举例，对于表达式“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1+3*(4-1)+2”</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，其抽象语法树为：</a:t>
            </a:r>
          </a:p>
        </p:txBody>
      </p:sp>
    </p:spTree>
    <p:extLst>
      <p:ext uri="{BB962C8B-B14F-4D97-AF65-F5344CB8AC3E}">
        <p14:creationId xmlns:p14="http://schemas.microsoft.com/office/powerpoint/2010/main" val="192228382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0D8EDA3B-475F-44F1-93E7-B4DAE95C3691}"/>
              </a:ext>
            </a:extLst>
          </p:cNvPr>
          <p:cNvSpPr/>
          <p:nvPr/>
        </p:nvSpPr>
        <p:spPr>
          <a:xfrm>
            <a:off x="668735" y="2464197"/>
            <a:ext cx="2016224"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n-ea"/>
              </a:rPr>
              <a:t>漏洞挖掘</a:t>
            </a:r>
          </a:p>
        </p:txBody>
      </p:sp>
      <p:sp>
        <p:nvSpPr>
          <p:cNvPr id="6" name="椭圆 5">
            <a:extLst>
              <a:ext uri="{FF2B5EF4-FFF2-40B4-BE49-F238E27FC236}">
                <a16:creationId xmlns:a16="http://schemas.microsoft.com/office/drawing/2014/main" id="{138C1856-2980-4CC1-AE6E-E12A3ECF1836}"/>
              </a:ext>
            </a:extLst>
          </p:cNvPr>
          <p:cNvSpPr/>
          <p:nvPr/>
        </p:nvSpPr>
        <p:spPr>
          <a:xfrm>
            <a:off x="3189015" y="2464197"/>
            <a:ext cx="2016224"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软件安全分析技术</a:t>
            </a:r>
            <a:endParaRPr lang="zh-CN" altLang="en-US" sz="2400" b="1" dirty="0">
              <a:latin typeface="+mn-ea"/>
            </a:endParaRPr>
          </a:p>
        </p:txBody>
      </p:sp>
      <p:sp>
        <p:nvSpPr>
          <p:cNvPr id="3" name="箭头: 左右 2">
            <a:extLst>
              <a:ext uri="{FF2B5EF4-FFF2-40B4-BE49-F238E27FC236}">
                <a16:creationId xmlns:a16="http://schemas.microsoft.com/office/drawing/2014/main" id="{8CEB98AA-D4E3-4E5D-8D65-E276964A4F45}"/>
              </a:ext>
            </a:extLst>
          </p:cNvPr>
          <p:cNvSpPr/>
          <p:nvPr/>
        </p:nvSpPr>
        <p:spPr>
          <a:xfrm>
            <a:off x="2531181" y="3040261"/>
            <a:ext cx="792088" cy="360040"/>
          </a:xfrm>
          <a:prstGeom prst="leftRightArrow">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D355D6BF-E94C-4D4D-A7DB-FCCE502A5C58}"/>
              </a:ext>
            </a:extLst>
          </p:cNvPr>
          <p:cNvSpPr/>
          <p:nvPr/>
        </p:nvSpPr>
        <p:spPr>
          <a:xfrm>
            <a:off x="6213351" y="1240061"/>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静态分析技术</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圆角 8">
            <a:extLst>
              <a:ext uri="{FF2B5EF4-FFF2-40B4-BE49-F238E27FC236}">
                <a16:creationId xmlns:a16="http://schemas.microsoft.com/office/drawing/2014/main" id="{35C60CB1-29BA-430E-A82E-87245633741B}"/>
              </a:ext>
            </a:extLst>
          </p:cNvPr>
          <p:cNvSpPr/>
          <p:nvPr/>
        </p:nvSpPr>
        <p:spPr>
          <a:xfrm>
            <a:off x="6285361" y="3832349"/>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动态分析技术</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左大括号 4">
            <a:extLst>
              <a:ext uri="{FF2B5EF4-FFF2-40B4-BE49-F238E27FC236}">
                <a16:creationId xmlns:a16="http://schemas.microsoft.com/office/drawing/2014/main" id="{DBD4242C-D0AE-4F91-825A-D696F7D59169}"/>
              </a:ext>
            </a:extLst>
          </p:cNvPr>
          <p:cNvSpPr/>
          <p:nvPr/>
        </p:nvSpPr>
        <p:spPr>
          <a:xfrm>
            <a:off x="5421263" y="1600101"/>
            <a:ext cx="504056" cy="3816424"/>
          </a:xfrm>
          <a:prstGeom prst="leftBrace">
            <a:avLst>
              <a:gd name="adj1" fmla="val 8333"/>
              <a:gd name="adj2" fmla="val 4388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1D3C17F-21AD-4DEA-9C8E-51F4D5F6A5AC}"/>
              </a:ext>
            </a:extLst>
          </p:cNvPr>
          <p:cNvSpPr/>
          <p:nvPr/>
        </p:nvSpPr>
        <p:spPr>
          <a:xfrm>
            <a:off x="6207939" y="2132913"/>
            <a:ext cx="6120680" cy="1428211"/>
          </a:xfrm>
          <a:prstGeom prst="rect">
            <a:avLst/>
          </a:prstGeom>
        </p:spPr>
        <p:txBody>
          <a:bodyPr wrap="square">
            <a:spAutoFit/>
          </a:bodyPr>
          <a:lstStyle/>
          <a:p>
            <a:pP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方法：词法分析、数据流分析、控制流分析、模型检查、定理证明、符号执行、污点传播分析等</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不需要运行程序、分析效率高、资源消耗低</a:t>
            </a:r>
            <a:endParaRPr lang="zh-CN" altLang="en-US" sz="2000" dirty="0">
              <a:solidFill>
                <a:srgbClr val="FF0000"/>
              </a:solidFill>
            </a:endParaRPr>
          </a:p>
        </p:txBody>
      </p:sp>
      <p:sp>
        <p:nvSpPr>
          <p:cNvPr id="11" name="矩形 10">
            <a:extLst>
              <a:ext uri="{FF2B5EF4-FFF2-40B4-BE49-F238E27FC236}">
                <a16:creationId xmlns:a16="http://schemas.microsoft.com/office/drawing/2014/main" id="{57CF5F6A-FE84-4EC6-8B7E-F6D2249CEE8A}"/>
              </a:ext>
            </a:extLst>
          </p:cNvPr>
          <p:cNvSpPr/>
          <p:nvPr/>
        </p:nvSpPr>
        <p:spPr>
          <a:xfrm>
            <a:off x="6207939" y="4676485"/>
            <a:ext cx="5827236" cy="1015663"/>
          </a:xfrm>
          <a:prstGeom prst="rect">
            <a:avLst/>
          </a:prstGeom>
        </p:spPr>
        <p:txBody>
          <a:bodyPr wrap="none">
            <a:spAutoFit/>
          </a:bodyPr>
          <a:lstStyle/>
          <a:p>
            <a:pP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方法：模糊测试、动态污点分析、动态符号执行等</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需要运行程序、准确率非常高，误报率很低</a:t>
            </a:r>
          </a:p>
        </p:txBody>
      </p:sp>
      <p:grpSp>
        <p:nvGrpSpPr>
          <p:cNvPr id="12" name="组合 11">
            <a:extLst>
              <a:ext uri="{FF2B5EF4-FFF2-40B4-BE49-F238E27FC236}">
                <a16:creationId xmlns:a16="http://schemas.microsoft.com/office/drawing/2014/main" id="{A52C1629-732E-4A20-B089-36041C603807}"/>
              </a:ext>
            </a:extLst>
          </p:cNvPr>
          <p:cNvGrpSpPr/>
          <p:nvPr/>
        </p:nvGrpSpPr>
        <p:grpSpPr>
          <a:xfrm>
            <a:off x="3333031" y="393723"/>
            <a:ext cx="6514156" cy="474140"/>
            <a:chOff x="5071056" y="837929"/>
            <a:chExt cx="2716641" cy="474140"/>
          </a:xfrm>
        </p:grpSpPr>
        <p:cxnSp>
          <p:nvCxnSpPr>
            <p:cNvPr id="13"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漏洞挖掘方法分类</a:t>
              </a:r>
            </a:p>
          </p:txBody>
        </p:sp>
      </p:grpSp>
      <p:sp>
        <p:nvSpPr>
          <p:cNvPr id="7" name="矩形 6"/>
          <p:cNvSpPr/>
          <p:nvPr/>
        </p:nvSpPr>
        <p:spPr>
          <a:xfrm>
            <a:off x="2342790" y="6215060"/>
            <a:ext cx="8494633" cy="461665"/>
          </a:xfrm>
          <a:prstGeom prst="rect">
            <a:avLst/>
          </a:prstGeom>
        </p:spPr>
        <p:txBody>
          <a:bodyPr wrap="none">
            <a:spAutoFit/>
          </a:bodyPr>
          <a:lstStyle/>
          <a:p>
            <a:r>
              <a:rPr lang="zh-CN" altLang="en-US" sz="2400" u="sng" dirty="0"/>
              <a:t>符号执行和污点分析两类技术都分别支持静态分析和动态分析</a:t>
            </a:r>
          </a:p>
        </p:txBody>
      </p:sp>
    </p:spTree>
    <p:extLst>
      <p:ext uri="{BB962C8B-B14F-4D97-AF65-F5344CB8AC3E}">
        <p14:creationId xmlns:p14="http://schemas.microsoft.com/office/powerpoint/2010/main" val="286872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animBg="1"/>
      <p:bldP spid="4" grpId="0"/>
      <p:bldP spid="11"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52C1629-732E-4A20-B089-36041C603807}"/>
              </a:ext>
            </a:extLst>
          </p:cNvPr>
          <p:cNvGrpSpPr/>
          <p:nvPr/>
        </p:nvGrpSpPr>
        <p:grpSpPr>
          <a:xfrm>
            <a:off x="3333031" y="375965"/>
            <a:ext cx="6514156" cy="474140"/>
            <a:chOff x="5071056" y="837929"/>
            <a:chExt cx="2716641" cy="474140"/>
          </a:xfrm>
        </p:grpSpPr>
        <p:cxnSp>
          <p:nvCxnSpPr>
            <p:cNvPr id="9"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程序代码模型</a:t>
              </a:r>
            </a:p>
          </p:txBody>
        </p:sp>
      </p:grpSp>
      <p:graphicFrame>
        <p:nvGraphicFramePr>
          <p:cNvPr id="2" name="表格 1"/>
          <p:cNvGraphicFramePr>
            <a:graphicFrameLocks noGrp="1"/>
          </p:cNvGraphicFramePr>
          <p:nvPr/>
        </p:nvGraphicFramePr>
        <p:xfrm>
          <a:off x="7254899" y="2608213"/>
          <a:ext cx="5184576" cy="4206097"/>
        </p:xfrm>
        <a:graphic>
          <a:graphicData uri="http://schemas.openxmlformats.org/drawingml/2006/table">
            <a:tbl>
              <a:tblPr firstRow="1" firstCol="1" bandRow="1">
                <a:tableStyleId>{073A0DAA-6AF3-43AB-8588-CEC1D06C72B9}</a:tableStyleId>
              </a:tblPr>
              <a:tblGrid>
                <a:gridCol w="5184576">
                  <a:extLst>
                    <a:ext uri="{9D8B030D-6E8A-4147-A177-3AD203B41FA5}">
                      <a16:colId xmlns:a16="http://schemas.microsoft.com/office/drawing/2014/main" val="20000"/>
                    </a:ext>
                  </a:extLst>
                </a:gridCol>
              </a:tblGrid>
              <a:tr h="1152128">
                <a:tc>
                  <a:txBody>
                    <a:bodyPr/>
                    <a:lstStyle/>
                    <a:p>
                      <a:pPr algn="l">
                        <a:lnSpc>
                          <a:spcPct val="125000"/>
                        </a:lnSpc>
                        <a:spcAft>
                          <a:spcPts val="0"/>
                        </a:spcAft>
                      </a:pPr>
                      <a:r>
                        <a:rPr lang="en-US" altLang="zh-CN" sz="1800" kern="100" dirty="0">
                          <a:effectLst/>
                          <a:latin typeface="Times New Roman" panose="02020603050405020304" pitchFamily="18" charset="0"/>
                          <a:cs typeface="Times New Roman" panose="02020603050405020304" pitchFamily="18" charset="0"/>
                        </a:rPr>
                        <a:t>for (</a:t>
                      </a:r>
                      <a:r>
                        <a:rPr lang="en-US" altLang="zh-CN" sz="1800" kern="100" dirty="0" err="1">
                          <a:effectLst/>
                          <a:latin typeface="Times New Roman" panose="02020603050405020304" pitchFamily="18" charset="0"/>
                          <a:cs typeface="Times New Roman" panose="02020603050405020304" pitchFamily="18" charset="0"/>
                        </a:rPr>
                        <a:t>i</a:t>
                      </a:r>
                      <a:r>
                        <a:rPr lang="en-US" altLang="zh-CN" sz="1800" kern="100" dirty="0">
                          <a:effectLst/>
                          <a:latin typeface="Times New Roman" panose="02020603050405020304" pitchFamily="18" charset="0"/>
                          <a:cs typeface="Times New Roman" panose="02020603050405020304" pitchFamily="18" charset="0"/>
                        </a:rPr>
                        <a:t> = 0; </a:t>
                      </a:r>
                      <a:r>
                        <a:rPr lang="en-US" altLang="zh-CN" sz="1800" kern="100" dirty="0" err="1">
                          <a:effectLst/>
                          <a:latin typeface="Times New Roman" panose="02020603050405020304" pitchFamily="18" charset="0"/>
                          <a:cs typeface="Times New Roman" panose="02020603050405020304" pitchFamily="18" charset="0"/>
                        </a:rPr>
                        <a:t>i</a:t>
                      </a:r>
                      <a:r>
                        <a:rPr lang="en-US" altLang="zh-CN" sz="1800" kern="100" dirty="0">
                          <a:effectLst/>
                          <a:latin typeface="Times New Roman" panose="02020603050405020304" pitchFamily="18" charset="0"/>
                          <a:cs typeface="Times New Roman" panose="02020603050405020304" pitchFamily="18" charset="0"/>
                        </a:rPr>
                        <a:t> &lt; 10; ++</a:t>
                      </a:r>
                      <a:r>
                        <a:rPr lang="en-US" altLang="zh-CN" sz="1800" kern="100" dirty="0" err="1">
                          <a:effectLst/>
                          <a:latin typeface="Times New Roman" panose="02020603050405020304" pitchFamily="18" charset="0"/>
                          <a:cs typeface="Times New Roman" panose="02020603050405020304" pitchFamily="18" charset="0"/>
                        </a:rPr>
                        <a:t>i</a:t>
                      </a:r>
                      <a:r>
                        <a:rPr lang="en-US" altLang="zh-CN" sz="1800" kern="100" dirty="0">
                          <a:effectLst/>
                          <a:latin typeface="Times New Roman" panose="02020603050405020304" pitchFamily="18" charset="0"/>
                          <a:cs typeface="Times New Roman" panose="02020603050405020304" pitchFamily="18" charset="0"/>
                        </a:rPr>
                        <a:t>) {</a:t>
                      </a:r>
                      <a:endParaRPr lang="zh-CN" altLang="zh-CN" sz="1800" kern="100" dirty="0">
                        <a:effectLst/>
                        <a:latin typeface="Times New Roman" panose="02020603050405020304" pitchFamily="18" charset="0"/>
                        <a:cs typeface="Times New Roman" panose="02020603050405020304" pitchFamily="18" charset="0"/>
                      </a:endParaRPr>
                    </a:p>
                    <a:p>
                      <a:pPr indent="400050" algn="just">
                        <a:lnSpc>
                          <a:spcPct val="125000"/>
                        </a:lnSpc>
                        <a:spcAft>
                          <a:spcPts val="0"/>
                        </a:spcAft>
                      </a:pPr>
                      <a:r>
                        <a:rPr lang="en-US" altLang="zh-CN" sz="1800" kern="100" dirty="0">
                          <a:effectLst/>
                          <a:latin typeface="Times New Roman" panose="02020603050405020304" pitchFamily="18" charset="0"/>
                          <a:cs typeface="Times New Roman" panose="02020603050405020304" pitchFamily="18" charset="0"/>
                        </a:rPr>
                        <a:t>b[</a:t>
                      </a:r>
                      <a:r>
                        <a:rPr lang="en-US" altLang="zh-CN" sz="1800" kern="100" dirty="0" err="1">
                          <a:effectLst/>
                          <a:latin typeface="Times New Roman" panose="02020603050405020304" pitchFamily="18" charset="0"/>
                          <a:cs typeface="Times New Roman" panose="02020603050405020304" pitchFamily="18" charset="0"/>
                        </a:rPr>
                        <a:t>i</a:t>
                      </a:r>
                      <a:r>
                        <a:rPr lang="en-US" altLang="zh-CN" sz="1800" kern="100" dirty="0">
                          <a:effectLst/>
                          <a:latin typeface="Times New Roman" panose="02020603050405020304" pitchFamily="18" charset="0"/>
                          <a:cs typeface="Times New Roman" panose="02020603050405020304" pitchFamily="18" charset="0"/>
                        </a:rPr>
                        <a:t>] = </a:t>
                      </a:r>
                      <a:r>
                        <a:rPr lang="en-US" altLang="zh-CN" sz="1800" kern="100" dirty="0" err="1">
                          <a:effectLst/>
                          <a:latin typeface="Times New Roman" panose="02020603050405020304" pitchFamily="18" charset="0"/>
                          <a:cs typeface="Times New Roman" panose="02020603050405020304" pitchFamily="18" charset="0"/>
                        </a:rPr>
                        <a:t>i</a:t>
                      </a:r>
                      <a:r>
                        <a:rPr lang="en-US" altLang="zh-CN" sz="1800" kern="100" dirty="0">
                          <a:effectLst/>
                          <a:latin typeface="Times New Roman" panose="02020603050405020304" pitchFamily="18" charset="0"/>
                          <a:cs typeface="Times New Roman" panose="02020603050405020304" pitchFamily="18" charset="0"/>
                        </a:rPr>
                        <a:t>*</a:t>
                      </a:r>
                      <a:r>
                        <a:rPr lang="en-US" altLang="zh-CN" sz="1800" kern="100" dirty="0" err="1">
                          <a:effectLst/>
                          <a:latin typeface="Times New Roman" panose="02020603050405020304" pitchFamily="18" charset="0"/>
                          <a:cs typeface="Times New Roman" panose="02020603050405020304" pitchFamily="18" charset="0"/>
                        </a:rPr>
                        <a:t>i</a:t>
                      </a:r>
                      <a:r>
                        <a:rPr lang="en-US" altLang="zh-CN" sz="1800" kern="100" dirty="0">
                          <a:effectLst/>
                          <a:latin typeface="Times New Roman" panose="02020603050405020304" pitchFamily="18" charset="0"/>
                          <a:cs typeface="Times New Roman" panose="02020603050405020304" pitchFamily="18" charset="0"/>
                        </a:rPr>
                        <a:t>;  </a:t>
                      </a:r>
                      <a:endParaRPr lang="zh-CN" altLang="zh-CN" sz="1800" kern="100" dirty="0">
                        <a:effectLst/>
                        <a:latin typeface="Times New Roman" panose="02020603050405020304" pitchFamily="18" charset="0"/>
                        <a:cs typeface="Times New Roman" panose="02020603050405020304" pitchFamily="18" charset="0"/>
                      </a:endParaRPr>
                    </a:p>
                    <a:p>
                      <a:pPr algn="just">
                        <a:lnSpc>
                          <a:spcPct val="125000"/>
                        </a:lnSpc>
                        <a:spcAft>
                          <a:spcPts val="0"/>
                        </a:spcAft>
                      </a:pPr>
                      <a:r>
                        <a:rPr lang="en-US" altLang="zh-CN" sz="1800" kern="100" dirty="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16674">
                <a:tc>
                  <a:txBody>
                    <a:bodyPr/>
                    <a:lstStyle/>
                    <a:p>
                      <a:pPr indent="400050" algn="just">
                        <a:lnSpc>
                          <a:spcPct val="125000"/>
                        </a:lnSpc>
                        <a:spcAft>
                          <a:spcPts val="0"/>
                        </a:spcAft>
                      </a:pPr>
                      <a:r>
                        <a:rPr lang="en-US" sz="1800" kern="100" dirty="0">
                          <a:effectLst/>
                          <a:latin typeface="Times New Roman" panose="02020603050405020304" pitchFamily="18" charset="0"/>
                          <a:cs typeface="Times New Roman" panose="02020603050405020304" pitchFamily="18" charset="0"/>
                        </a:rPr>
                        <a:t>t1 := 0           ; initialize </a:t>
                      </a:r>
                      <a:r>
                        <a:rPr lang="en-US" sz="1800" kern="100" dirty="0" err="1">
                          <a:effectLst/>
                          <a:latin typeface="Times New Roman" panose="02020603050405020304" pitchFamily="18" charset="0"/>
                          <a:cs typeface="Times New Roman" panose="02020603050405020304" pitchFamily="18" charset="0"/>
                        </a:rPr>
                        <a:t>i</a:t>
                      </a:r>
                      <a:endParaRPr lang="zh-CN" sz="1800" kern="100" dirty="0">
                        <a:effectLst/>
                        <a:latin typeface="Times New Roman" panose="02020603050405020304" pitchFamily="18" charset="0"/>
                        <a:cs typeface="Times New Roman" panose="02020603050405020304" pitchFamily="18" charset="0"/>
                      </a:endParaRPr>
                    </a:p>
                    <a:p>
                      <a:pPr algn="just">
                        <a:lnSpc>
                          <a:spcPct val="125000"/>
                        </a:lnSpc>
                        <a:spcAft>
                          <a:spcPts val="0"/>
                        </a:spcAft>
                      </a:pPr>
                      <a:r>
                        <a:rPr lang="en-US" sz="1800" kern="100" dirty="0">
                          <a:effectLst/>
                          <a:latin typeface="Times New Roman" panose="02020603050405020304" pitchFamily="18" charset="0"/>
                          <a:cs typeface="Times New Roman" panose="02020603050405020304" pitchFamily="18" charset="0"/>
                        </a:rPr>
                        <a:t>L1:  if t1 &gt;= 10 </a:t>
                      </a:r>
                      <a:r>
                        <a:rPr lang="en-US" sz="1800" kern="100" dirty="0" err="1">
                          <a:effectLst/>
                          <a:latin typeface="Times New Roman" panose="02020603050405020304" pitchFamily="18" charset="0"/>
                          <a:cs typeface="Times New Roman" panose="02020603050405020304" pitchFamily="18" charset="0"/>
                        </a:rPr>
                        <a:t>goto</a:t>
                      </a:r>
                      <a:r>
                        <a:rPr lang="en-US" sz="1800" kern="100" dirty="0">
                          <a:effectLst/>
                          <a:latin typeface="Times New Roman" panose="02020603050405020304" pitchFamily="18" charset="0"/>
                          <a:cs typeface="Times New Roman" panose="02020603050405020304" pitchFamily="18" charset="0"/>
                        </a:rPr>
                        <a:t> L2  ; conditional jump</a:t>
                      </a:r>
                      <a:endParaRPr lang="zh-CN" sz="1800" kern="100" dirty="0">
                        <a:effectLst/>
                        <a:latin typeface="Times New Roman" panose="02020603050405020304" pitchFamily="18" charset="0"/>
                        <a:cs typeface="Times New Roman" panose="02020603050405020304" pitchFamily="18" charset="0"/>
                      </a:endParaRPr>
                    </a:p>
                    <a:p>
                      <a:pPr indent="400050" algn="just">
                        <a:lnSpc>
                          <a:spcPct val="125000"/>
                        </a:lnSpc>
                        <a:spcAft>
                          <a:spcPts val="0"/>
                        </a:spcAft>
                      </a:pPr>
                      <a:r>
                        <a:rPr lang="en-US" sz="1800" kern="100" dirty="0">
                          <a:effectLst/>
                          <a:latin typeface="Times New Roman" panose="02020603050405020304" pitchFamily="18" charset="0"/>
                          <a:cs typeface="Times New Roman" panose="02020603050405020304" pitchFamily="18" charset="0"/>
                        </a:rPr>
                        <a:t>t2 := t1 * t1       ; square of </a:t>
                      </a:r>
                      <a:r>
                        <a:rPr lang="en-US" sz="1800" kern="100" dirty="0" err="1">
                          <a:effectLst/>
                          <a:latin typeface="Times New Roman" panose="02020603050405020304" pitchFamily="18" charset="0"/>
                          <a:cs typeface="Times New Roman" panose="02020603050405020304" pitchFamily="18" charset="0"/>
                        </a:rPr>
                        <a:t>i</a:t>
                      </a:r>
                      <a:endParaRPr lang="zh-CN" sz="1800" kern="100" dirty="0">
                        <a:effectLst/>
                        <a:latin typeface="Times New Roman" panose="02020603050405020304" pitchFamily="18" charset="0"/>
                        <a:cs typeface="Times New Roman" panose="02020603050405020304" pitchFamily="18" charset="0"/>
                      </a:endParaRPr>
                    </a:p>
                    <a:p>
                      <a:pPr indent="400050" algn="just">
                        <a:lnSpc>
                          <a:spcPct val="125000"/>
                        </a:lnSpc>
                        <a:spcAft>
                          <a:spcPts val="0"/>
                        </a:spcAft>
                      </a:pPr>
                      <a:r>
                        <a:rPr lang="en-US" sz="1800" kern="100" dirty="0">
                          <a:effectLst/>
                          <a:latin typeface="Times New Roman" panose="02020603050405020304" pitchFamily="18" charset="0"/>
                          <a:cs typeface="Times New Roman" panose="02020603050405020304" pitchFamily="18" charset="0"/>
                        </a:rPr>
                        <a:t>t3 := t1 * 4      </a:t>
                      </a:r>
                      <a:r>
                        <a:rPr lang="en-US" sz="1100" kern="100" dirty="0">
                          <a:effectLst/>
                          <a:latin typeface="Times New Roman" panose="02020603050405020304" pitchFamily="18" charset="0"/>
                          <a:cs typeface="Times New Roman" panose="02020603050405020304" pitchFamily="18" charset="0"/>
                        </a:rPr>
                        <a:t> </a:t>
                      </a:r>
                      <a:r>
                        <a:rPr lang="en-US" sz="1800" kern="100" dirty="0">
                          <a:effectLst/>
                          <a:latin typeface="Times New Roman" panose="02020603050405020304" pitchFamily="18" charset="0"/>
                          <a:cs typeface="Times New Roman" panose="02020603050405020304" pitchFamily="18" charset="0"/>
                        </a:rPr>
                        <a:t> ; word-align address</a:t>
                      </a:r>
                      <a:endParaRPr lang="zh-CN" sz="1800" kern="100" dirty="0">
                        <a:effectLst/>
                        <a:latin typeface="Times New Roman" panose="02020603050405020304" pitchFamily="18" charset="0"/>
                        <a:cs typeface="Times New Roman" panose="02020603050405020304" pitchFamily="18" charset="0"/>
                      </a:endParaRPr>
                    </a:p>
                    <a:p>
                      <a:pPr indent="400050" algn="just">
                        <a:lnSpc>
                          <a:spcPct val="125000"/>
                        </a:lnSpc>
                        <a:spcAft>
                          <a:spcPts val="0"/>
                        </a:spcAft>
                      </a:pPr>
                      <a:r>
                        <a:rPr lang="en-US" sz="1800" kern="100" dirty="0">
                          <a:effectLst/>
                          <a:latin typeface="Times New Roman" panose="02020603050405020304" pitchFamily="18" charset="0"/>
                          <a:cs typeface="Times New Roman" panose="02020603050405020304" pitchFamily="18" charset="0"/>
                        </a:rPr>
                        <a:t>t4 := b + t3     </a:t>
                      </a:r>
                      <a:r>
                        <a:rPr lang="en-US" sz="1100" kern="100" dirty="0">
                          <a:effectLst/>
                          <a:latin typeface="Times New Roman" panose="02020603050405020304" pitchFamily="18" charset="0"/>
                          <a:cs typeface="Times New Roman" panose="02020603050405020304" pitchFamily="18" charset="0"/>
                        </a:rPr>
                        <a:t> </a:t>
                      </a:r>
                      <a:r>
                        <a:rPr lang="en-US" sz="1800" kern="100" dirty="0">
                          <a:effectLst/>
                          <a:latin typeface="Times New Roman" panose="02020603050405020304" pitchFamily="18" charset="0"/>
                          <a:cs typeface="Times New Roman" panose="02020603050405020304" pitchFamily="18" charset="0"/>
                        </a:rPr>
                        <a:t>  ; address to store </a:t>
                      </a:r>
                      <a:r>
                        <a:rPr lang="en-US" sz="1800" kern="100" dirty="0" err="1">
                          <a:effectLst/>
                          <a:latin typeface="Times New Roman" panose="02020603050405020304" pitchFamily="18" charset="0"/>
                          <a:cs typeface="Times New Roman" panose="02020603050405020304" pitchFamily="18" charset="0"/>
                        </a:rPr>
                        <a:t>i</a:t>
                      </a:r>
                      <a:r>
                        <a:rPr lang="en-US" sz="1800" kern="100" dirty="0">
                          <a:effectLst/>
                          <a:latin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cs typeface="Times New Roman" panose="02020603050405020304" pitchFamily="18" charset="0"/>
                        </a:rPr>
                        <a:t>i</a:t>
                      </a:r>
                      <a:endParaRPr lang="zh-CN" sz="1800" kern="100" dirty="0">
                        <a:effectLst/>
                        <a:latin typeface="Times New Roman" panose="02020603050405020304" pitchFamily="18" charset="0"/>
                        <a:cs typeface="Times New Roman" panose="02020603050405020304" pitchFamily="18" charset="0"/>
                      </a:endParaRPr>
                    </a:p>
                    <a:p>
                      <a:pPr indent="400050" algn="just">
                        <a:lnSpc>
                          <a:spcPct val="125000"/>
                        </a:lnSpc>
                        <a:spcAft>
                          <a:spcPts val="0"/>
                        </a:spcAft>
                      </a:pPr>
                      <a:r>
                        <a:rPr lang="en-US" sz="1800" kern="100" dirty="0">
                          <a:effectLst/>
                          <a:latin typeface="Times New Roman" panose="02020603050405020304" pitchFamily="18" charset="0"/>
                          <a:cs typeface="Times New Roman" panose="02020603050405020304" pitchFamily="18" charset="0"/>
                        </a:rPr>
                        <a:t>*t4 := t2        </a:t>
                      </a:r>
                      <a:r>
                        <a:rPr lang="en-US" sz="1100" kern="100" dirty="0">
                          <a:effectLst/>
                          <a:latin typeface="Times New Roman" panose="02020603050405020304" pitchFamily="18" charset="0"/>
                          <a:cs typeface="Times New Roman" panose="02020603050405020304" pitchFamily="18" charset="0"/>
                        </a:rPr>
                        <a:t> </a:t>
                      </a:r>
                      <a:r>
                        <a:rPr lang="en-US" sz="1800" kern="100" dirty="0">
                          <a:effectLst/>
                          <a:latin typeface="Times New Roman" panose="02020603050405020304" pitchFamily="18" charset="0"/>
                          <a:cs typeface="Times New Roman" panose="02020603050405020304" pitchFamily="18" charset="0"/>
                        </a:rPr>
                        <a:t> ; store through pointer</a:t>
                      </a:r>
                      <a:endParaRPr lang="zh-CN" sz="1800" kern="100" dirty="0">
                        <a:effectLst/>
                        <a:latin typeface="Times New Roman" panose="02020603050405020304" pitchFamily="18" charset="0"/>
                        <a:cs typeface="Times New Roman" panose="02020603050405020304" pitchFamily="18" charset="0"/>
                      </a:endParaRPr>
                    </a:p>
                    <a:p>
                      <a:pPr indent="400050" algn="just">
                        <a:lnSpc>
                          <a:spcPct val="125000"/>
                        </a:lnSpc>
                        <a:spcAft>
                          <a:spcPts val="0"/>
                        </a:spcAft>
                      </a:pPr>
                      <a:r>
                        <a:rPr lang="en-US" sz="1800" kern="100" dirty="0">
                          <a:effectLst/>
                          <a:latin typeface="Times New Roman" panose="02020603050405020304" pitchFamily="18" charset="0"/>
                          <a:cs typeface="Times New Roman" panose="02020603050405020304" pitchFamily="18" charset="0"/>
                        </a:rPr>
                        <a:t>t1 := t1 + 1    </a:t>
                      </a:r>
                      <a:r>
                        <a:rPr lang="en-US" sz="1100" kern="100" dirty="0">
                          <a:effectLst/>
                          <a:latin typeface="Times New Roman" panose="02020603050405020304" pitchFamily="18" charset="0"/>
                          <a:cs typeface="Times New Roman" panose="02020603050405020304" pitchFamily="18" charset="0"/>
                        </a:rPr>
                        <a:t> </a:t>
                      </a:r>
                      <a:r>
                        <a:rPr lang="en-US" sz="1800" kern="100" dirty="0">
                          <a:effectLst/>
                          <a:latin typeface="Times New Roman" panose="02020603050405020304" pitchFamily="18" charset="0"/>
                          <a:cs typeface="Times New Roman" panose="02020603050405020304" pitchFamily="18" charset="0"/>
                        </a:rPr>
                        <a:t>   ; increase </a:t>
                      </a:r>
                      <a:r>
                        <a:rPr lang="en-US" sz="1800" kern="100" dirty="0" err="1">
                          <a:effectLst/>
                          <a:latin typeface="Times New Roman" panose="02020603050405020304" pitchFamily="18" charset="0"/>
                          <a:cs typeface="Times New Roman" panose="02020603050405020304" pitchFamily="18" charset="0"/>
                        </a:rPr>
                        <a:t>i</a:t>
                      </a:r>
                      <a:endParaRPr lang="zh-CN" sz="1800" kern="100" dirty="0">
                        <a:effectLst/>
                        <a:latin typeface="Times New Roman" panose="02020603050405020304" pitchFamily="18" charset="0"/>
                        <a:cs typeface="Times New Roman" panose="02020603050405020304" pitchFamily="18" charset="0"/>
                      </a:endParaRPr>
                    </a:p>
                    <a:p>
                      <a:pPr indent="400050" algn="just">
                        <a:lnSpc>
                          <a:spcPct val="125000"/>
                        </a:lnSpc>
                        <a:spcAft>
                          <a:spcPts val="0"/>
                        </a:spcAft>
                      </a:pPr>
                      <a:r>
                        <a:rPr lang="en-US" sz="1800" kern="100" dirty="0" err="1">
                          <a:effectLst/>
                          <a:latin typeface="Times New Roman" panose="02020603050405020304" pitchFamily="18" charset="0"/>
                          <a:cs typeface="Times New Roman" panose="02020603050405020304" pitchFamily="18" charset="0"/>
                        </a:rPr>
                        <a:t>goto</a:t>
                      </a:r>
                      <a:r>
                        <a:rPr lang="en-US" sz="1800" kern="100" dirty="0">
                          <a:effectLst/>
                          <a:latin typeface="Times New Roman" panose="02020603050405020304" pitchFamily="18" charset="0"/>
                          <a:cs typeface="Times New Roman" panose="02020603050405020304" pitchFamily="18" charset="0"/>
                        </a:rPr>
                        <a:t> L1      </a:t>
                      </a:r>
                      <a:r>
                        <a:rPr lang="en-US" sz="1100" kern="100" dirty="0">
                          <a:effectLst/>
                          <a:latin typeface="Times New Roman" panose="02020603050405020304" pitchFamily="18" charset="0"/>
                          <a:cs typeface="Times New Roman" panose="02020603050405020304" pitchFamily="18" charset="0"/>
                        </a:rPr>
                        <a:t>  </a:t>
                      </a:r>
                      <a:r>
                        <a:rPr lang="en-US" sz="1800" kern="100" dirty="0">
                          <a:effectLst/>
                          <a:latin typeface="Times New Roman" panose="02020603050405020304" pitchFamily="18" charset="0"/>
                          <a:cs typeface="Times New Roman" panose="02020603050405020304" pitchFamily="18" charset="0"/>
                        </a:rPr>
                        <a:t>   ; repeat loop </a:t>
                      </a:r>
                      <a:endParaRPr lang="zh-CN" sz="1800" kern="100" dirty="0">
                        <a:effectLst/>
                        <a:latin typeface="Times New Roman" panose="02020603050405020304" pitchFamily="18" charset="0"/>
                        <a:cs typeface="Times New Roman" panose="02020603050405020304" pitchFamily="18" charset="0"/>
                      </a:endParaRPr>
                    </a:p>
                    <a:p>
                      <a:pPr algn="just">
                        <a:lnSpc>
                          <a:spcPct val="125000"/>
                        </a:lnSpc>
                        <a:spcAft>
                          <a:spcPts val="0"/>
                        </a:spcAft>
                      </a:pPr>
                      <a:r>
                        <a:rPr lang="en-US" sz="1800" kern="100" dirty="0">
                          <a:effectLst/>
                          <a:latin typeface="Times New Roman" panose="02020603050405020304" pitchFamily="18" charset="0"/>
                          <a:cs typeface="Times New Roman" panose="02020603050405020304" pitchFamily="18" charset="0"/>
                        </a:rPr>
                        <a:t>L2: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矩形 3"/>
          <p:cNvSpPr/>
          <p:nvPr/>
        </p:nvSpPr>
        <p:spPr>
          <a:xfrm>
            <a:off x="524719" y="1312069"/>
            <a:ext cx="11881320" cy="5125827"/>
          </a:xfrm>
          <a:prstGeom prst="rect">
            <a:avLst/>
          </a:prstGeom>
        </p:spPr>
        <p:txBody>
          <a:bodyPr wrap="square">
            <a:spAutoFit/>
          </a:bodyPr>
          <a:lstStyle/>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三地址码。三地址码（</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Three address code</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TAC</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是一种中间语言，由一组类似于汇编语言的指令组成，</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每个指令具有不多于三个的运算分量。每个运算分量都像是一个寄存器</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通常的三地址码指令包括下面几种：</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ü"/>
            </a:pP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x = y op z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：表示 </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y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和 </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z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经过 </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op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指示的计算将结果存入 </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x</a:t>
            </a:r>
          </a:p>
          <a:p>
            <a:pPr marL="342900" indent="-342900" algn="just">
              <a:lnSpc>
                <a:spcPct val="150000"/>
              </a:lnSpc>
              <a:buFont typeface="Wingdings" panose="05000000000000000000" pitchFamily="2" charset="2"/>
              <a:buChar char="ü"/>
            </a:pP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x = op y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：表示 </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y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经过操作 </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op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的计算将结果存入 </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x</a:t>
            </a:r>
          </a:p>
          <a:p>
            <a:pPr marL="342900" indent="-342900" algn="just">
              <a:lnSpc>
                <a:spcPct val="150000"/>
              </a:lnSpc>
              <a:buFont typeface="Wingdings" panose="05000000000000000000" pitchFamily="2" charset="2"/>
              <a:buChar char="ü"/>
            </a:pP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x = y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：表示赋值操作</a:t>
            </a:r>
          </a:p>
          <a:p>
            <a:pPr marL="342900" indent="-342900" algn="just">
              <a:lnSpc>
                <a:spcPct val="150000"/>
              </a:lnSpc>
              <a:buFont typeface="Wingdings" panose="05000000000000000000" pitchFamily="2" charset="2"/>
              <a:buChar char="ü"/>
            </a:pPr>
            <a:r>
              <a:rPr lang="en-US" altLang="zh-CN" sz="2000" dirty="0" err="1">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goto</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 L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：表示无条件跳转 </a:t>
            </a:r>
            <a:endPar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ü"/>
            </a:pP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if x </a:t>
            </a:r>
            <a:r>
              <a:rPr lang="en-US" altLang="zh-CN" sz="2000" dirty="0" err="1">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goto</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 L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：表示条件跳转</a:t>
            </a:r>
          </a:p>
          <a:p>
            <a:pPr marL="342900" indent="-342900" algn="just">
              <a:lnSpc>
                <a:spcPct val="150000"/>
              </a:lnSpc>
              <a:buFont typeface="Wingdings" panose="05000000000000000000" pitchFamily="2" charset="2"/>
              <a:buChar char="ü"/>
            </a:pP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x = y[</a:t>
            </a:r>
            <a:r>
              <a:rPr lang="en-US" altLang="zh-CN" sz="2000" dirty="0" err="1">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：表示数组赋值操作</a:t>
            </a:r>
            <a:endPar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ü"/>
            </a:pP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x = &amp;y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x = *y </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：表示对地址的操作</a:t>
            </a:r>
          </a:p>
          <a:p>
            <a:pPr marL="342900" indent="-342900" algn="just">
              <a:lnSpc>
                <a:spcPct val="150000"/>
              </a:lnSpc>
              <a:buFont typeface="Wingdings" panose="05000000000000000000" pitchFamily="2" charset="2"/>
              <a:buChar char="ü"/>
            </a:pPr>
            <a:r>
              <a:rPr lang="en-US" altLang="zh-CN" sz="2000" dirty="0" err="1">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param</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 x1, </a:t>
            </a:r>
            <a:r>
              <a:rPr lang="en-US" altLang="zh-CN" sz="2000" dirty="0" err="1">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param</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 x2, call p</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：表示过程调用 </a:t>
            </a: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p(x1, x2)</a:t>
            </a:r>
            <a:endParaRPr lang="zh-CN" altLang="en-US" sz="2000" dirty="0"/>
          </a:p>
        </p:txBody>
      </p:sp>
    </p:spTree>
    <p:extLst>
      <p:ext uri="{BB962C8B-B14F-4D97-AF65-F5344CB8AC3E}">
        <p14:creationId xmlns:p14="http://schemas.microsoft.com/office/powerpoint/2010/main" val="195921922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501383" y="2643274"/>
            <a:ext cx="5779162" cy="2498333"/>
          </a:xfrm>
          <a:prstGeom prst="rect">
            <a:avLst/>
          </a:prstGeom>
        </p:spPr>
      </p:pic>
      <p:grpSp>
        <p:nvGrpSpPr>
          <p:cNvPr id="8" name="组合 7">
            <a:extLst>
              <a:ext uri="{FF2B5EF4-FFF2-40B4-BE49-F238E27FC236}">
                <a16:creationId xmlns:a16="http://schemas.microsoft.com/office/drawing/2014/main" id="{A52C1629-732E-4A20-B089-36041C603807}"/>
              </a:ext>
            </a:extLst>
          </p:cNvPr>
          <p:cNvGrpSpPr/>
          <p:nvPr/>
        </p:nvGrpSpPr>
        <p:grpSpPr>
          <a:xfrm>
            <a:off x="3333031" y="375965"/>
            <a:ext cx="6514156" cy="474140"/>
            <a:chOff x="5071056" y="837929"/>
            <a:chExt cx="2716641" cy="474140"/>
          </a:xfrm>
        </p:grpSpPr>
        <p:cxnSp>
          <p:nvCxnSpPr>
            <p:cNvPr id="9"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程序代码模型</a:t>
              </a:r>
            </a:p>
          </p:txBody>
        </p:sp>
      </p:grpSp>
      <p:sp>
        <p:nvSpPr>
          <p:cNvPr id="4" name="矩形 3"/>
          <p:cNvSpPr/>
          <p:nvPr/>
        </p:nvSpPr>
        <p:spPr>
          <a:xfrm>
            <a:off x="524719" y="1312069"/>
            <a:ext cx="11881320" cy="1754326"/>
          </a:xfrm>
          <a:prstGeom prst="rect">
            <a:avLst/>
          </a:prstGeom>
        </p:spPr>
        <p:txBody>
          <a:bodyPr wrap="square">
            <a:spAutoFit/>
          </a:bodyPr>
          <a:lstStyle/>
          <a:p>
            <a:pPr algn="just">
              <a:lnSpc>
                <a:spcPct val="150000"/>
              </a:lnSpc>
            </a:pPr>
            <a:r>
              <a:rPr lang="zh-CN" altLang="zh-CN" sz="2400" b="1" dirty="0">
                <a:latin typeface="微软雅黑" panose="020B0503020204020204" pitchFamily="34" charset="-122"/>
                <a:ea typeface="微软雅黑" panose="020B0503020204020204" pitchFamily="34" charset="-122"/>
              </a:rPr>
              <a:t>控制流图。控制流图（</a:t>
            </a:r>
            <a:r>
              <a:rPr lang="en-US" altLang="zh-CN" sz="2400" b="1" dirty="0">
                <a:latin typeface="微软雅黑" panose="020B0503020204020204" pitchFamily="34" charset="-122"/>
                <a:ea typeface="微软雅黑" panose="020B0503020204020204" pitchFamily="34" charset="-122"/>
              </a:rPr>
              <a:t>Control Flow Graph</a:t>
            </a:r>
            <a:r>
              <a:rPr lang="zh-CN"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CFG</a:t>
            </a:r>
            <a:r>
              <a:rPr lang="zh-CN" altLang="zh-CN" sz="2400" b="1" dirty="0">
                <a:latin typeface="微软雅黑" panose="020B0503020204020204" pitchFamily="34" charset="-122"/>
                <a:ea typeface="微软雅黑" panose="020B0503020204020204" pitchFamily="34" charset="-122"/>
              </a:rPr>
              <a:t>）通常是指用于描述程序过程内的控制流的有向图</a:t>
            </a:r>
            <a:r>
              <a:rPr lang="zh-CN" altLang="zh-CN" sz="2400" dirty="0">
                <a:latin typeface="微软雅黑" panose="020B0503020204020204" pitchFamily="34" charset="-122"/>
                <a:ea typeface="微软雅黑" panose="020B0503020204020204" pitchFamily="34" charset="-122"/>
              </a:rPr>
              <a:t>。控制流由节点和有向边组成。节点可以是单条语句</a:t>
            </a:r>
            <a:r>
              <a:rPr lang="zh-CN" altLang="en-US" sz="2400" dirty="0">
                <a:latin typeface="微软雅黑" panose="020B0503020204020204" pitchFamily="34" charset="-122"/>
                <a:ea typeface="微软雅黑" panose="020B0503020204020204" pitchFamily="34" charset="-122"/>
              </a:rPr>
              <a:t>或</a:t>
            </a:r>
            <a:r>
              <a:rPr lang="zh-CN" altLang="zh-CN" sz="2400" dirty="0">
                <a:latin typeface="微软雅黑" panose="020B0503020204020204" pitchFamily="34" charset="-122"/>
                <a:ea typeface="微软雅黑" panose="020B0503020204020204" pitchFamily="34" charset="-122"/>
              </a:rPr>
              <a:t>程序代码段。有向边表示节点之间存在潜在的控制流路径。</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2"/>
          <p:cNvSpPr>
            <a:spLocks noChangeArrowheads="1"/>
          </p:cNvSpPr>
          <p:nvPr/>
        </p:nvSpPr>
        <p:spPr bwMode="auto">
          <a:xfrm>
            <a:off x="6789415" y="4336405"/>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16707" y="3384608"/>
            <a:ext cx="6012668" cy="1230593"/>
          </a:xfrm>
          <a:prstGeom prst="rect">
            <a:avLst/>
          </a:prstGeom>
        </p:spPr>
        <p:txBody>
          <a:bodyPr wrap="square">
            <a:spAutoFit/>
          </a:bodyPr>
          <a:lstStyle/>
          <a:p>
            <a:pPr>
              <a:lnSpc>
                <a:spcPct val="200000"/>
              </a:lnSpc>
            </a:pPr>
            <a:r>
              <a:rPr lang="en-US" altLang="zh-CN" sz="2000" kern="100" dirty="0">
                <a:latin typeface="微软雅黑" panose="020B0503020204020204" pitchFamily="34" charset="-122"/>
                <a:ea typeface="微软雅黑" panose="020B0503020204020204" pitchFamily="34" charset="-122"/>
              </a:rPr>
              <a:t>(a)</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有一个</a:t>
            </a:r>
            <a:r>
              <a:rPr lang="en-US" altLang="zh-CN" sz="2000" kern="100" dirty="0">
                <a:latin typeface="微软雅黑" panose="020B0503020204020204" pitchFamily="34" charset="-122"/>
                <a:ea typeface="微软雅黑" panose="020B0503020204020204" pitchFamily="34" charset="-122"/>
              </a:rPr>
              <a:t>if-then-else</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语句；</a:t>
            </a:r>
            <a:r>
              <a:rPr lang="en-US" altLang="zh-CN" sz="2000" kern="100" dirty="0">
                <a:latin typeface="微软雅黑" panose="020B0503020204020204" pitchFamily="34" charset="-122"/>
                <a:ea typeface="微软雅黑" panose="020B0503020204020204" pitchFamily="34" charset="-122"/>
              </a:rPr>
              <a:t>(b)</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有一个</a:t>
            </a:r>
            <a:r>
              <a:rPr lang="en-US" altLang="zh-CN" sz="2000" kern="100" dirty="0">
                <a:latin typeface="微软雅黑" panose="020B0503020204020204" pitchFamily="34" charset="-122"/>
                <a:ea typeface="微软雅黑" panose="020B0503020204020204" pitchFamily="34" charset="-122"/>
              </a:rPr>
              <a:t>while</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循环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有两个出口的自然环路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有两个入口的循环。</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560723" y="5200501"/>
            <a:ext cx="11881320" cy="1689052"/>
          </a:xfrm>
          <a:prstGeom prst="rect">
            <a:avLst/>
          </a:prstGeom>
        </p:spPr>
        <p:txBody>
          <a:bodyPr wrap="square">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rPr>
              <a:t>调用图。调用图（</a:t>
            </a:r>
            <a:r>
              <a:rPr lang="en-US" altLang="zh-CN" sz="2400" b="1" dirty="0">
                <a:latin typeface="微软雅黑" panose="020B0503020204020204" pitchFamily="34" charset="-122"/>
                <a:ea typeface="微软雅黑" panose="020B0503020204020204" pitchFamily="34" charset="-122"/>
              </a:rPr>
              <a:t>Call Graph</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CG</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是描述程序中过程之间的调用和被调用关系的有向图，满足如下原则：对程序中的每个过程都有一个节点；对每个调用点都有一个节点；如果调用点</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调用了过程</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，就存在一条从</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的节点到</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的节点的边。</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5729928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812751" y="1240061"/>
            <a:ext cx="11377264" cy="5073200"/>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基于数据流的漏洞分析技术是</a:t>
            </a: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通过分析软件代码中</a:t>
            </a:r>
            <a:r>
              <a:rPr lang="zh-CN" altLang="en-US" sz="2400" b="1" u="sng"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变量的取值变化和语句的执行情况</a:t>
            </a: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，来分析数据处理逻辑和程序的控制流关系，从而分析软件代码的潜在安全缺陷</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。基于数据流的漏洞分析的一般流程为：</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p"/>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首先，进行</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代码建模</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，将代码构造为抽象语法树或程序控制流图；</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p"/>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追踪获取变量的变化信息</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漏洞分析规则</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检测安全缺陷和漏洞。</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基于数据流的漏洞分析非常</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适合检查因控制流信息非法操作而导致的安全问题</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，如内存访问越界、常数传播等。由于对于逻辑复杂的软件代码，其数据流复杂，并呈现多样性的特点，因而检测的准确率较低，误报率较高。</a:t>
            </a:r>
          </a:p>
        </p:txBody>
      </p:sp>
      <p:grpSp>
        <p:nvGrpSpPr>
          <p:cNvPr id="8" name="组合 7">
            <a:extLst>
              <a:ext uri="{FF2B5EF4-FFF2-40B4-BE49-F238E27FC236}">
                <a16:creationId xmlns:a16="http://schemas.microsoft.com/office/drawing/2014/main" id="{A52C1629-732E-4A20-B089-36041C603807}"/>
              </a:ext>
            </a:extLst>
          </p:cNvPr>
          <p:cNvGrpSpPr/>
          <p:nvPr/>
        </p:nvGrpSpPr>
        <p:grpSpPr>
          <a:xfrm>
            <a:off x="3333031" y="375965"/>
            <a:ext cx="6514156" cy="474140"/>
            <a:chOff x="5071056" y="837929"/>
            <a:chExt cx="2716641" cy="474140"/>
          </a:xfrm>
        </p:grpSpPr>
        <p:cxnSp>
          <p:nvCxnSpPr>
            <p:cNvPr id="9"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基于数据流的漏洞分析流程</a:t>
              </a:r>
            </a:p>
          </p:txBody>
        </p:sp>
      </p:grpSp>
    </p:spTree>
    <p:extLst>
      <p:ext uri="{BB962C8B-B14F-4D97-AF65-F5344CB8AC3E}">
        <p14:creationId xmlns:p14="http://schemas.microsoft.com/office/powerpoint/2010/main" val="107251408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52C1629-732E-4A20-B089-36041C603807}"/>
              </a:ext>
            </a:extLst>
          </p:cNvPr>
          <p:cNvGrpSpPr/>
          <p:nvPr/>
        </p:nvGrpSpPr>
        <p:grpSpPr>
          <a:xfrm>
            <a:off x="3333031" y="375965"/>
            <a:ext cx="6514156" cy="474140"/>
            <a:chOff x="5071056" y="837929"/>
            <a:chExt cx="2716641" cy="474140"/>
          </a:xfrm>
        </p:grpSpPr>
        <p:cxnSp>
          <p:nvCxnSpPr>
            <p:cNvPr id="9"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示例一：检测指针变量的错误使用</a:t>
              </a:r>
            </a:p>
          </p:txBody>
        </p:sp>
      </p:grpSp>
      <p:graphicFrame>
        <p:nvGraphicFramePr>
          <p:cNvPr id="3" name="表格 2"/>
          <p:cNvGraphicFramePr>
            <a:graphicFrameLocks noGrp="1"/>
          </p:cNvGraphicFramePr>
          <p:nvPr>
            <p:extLst>
              <p:ext uri="{D42A27DB-BD31-4B8C-83A1-F6EECF244321}">
                <p14:modId xmlns:p14="http://schemas.microsoft.com/office/powerpoint/2010/main" val="2147347671"/>
              </p:ext>
            </p:extLst>
          </p:nvPr>
        </p:nvGraphicFramePr>
        <p:xfrm>
          <a:off x="746992" y="1096045"/>
          <a:ext cx="5754391" cy="5900738"/>
        </p:xfrm>
        <a:graphic>
          <a:graphicData uri="http://schemas.openxmlformats.org/drawingml/2006/table">
            <a:tbl>
              <a:tblPr firstRow="1" firstCol="1" bandRow="1"/>
              <a:tblGrid>
                <a:gridCol w="5754391">
                  <a:extLst>
                    <a:ext uri="{9D8B030D-6E8A-4147-A177-3AD203B41FA5}">
                      <a16:colId xmlns:a16="http://schemas.microsoft.com/office/drawing/2014/main" val="20000"/>
                    </a:ext>
                  </a:extLst>
                </a:gridCol>
              </a:tblGrid>
              <a:tr h="4680520">
                <a:tc>
                  <a:txBody>
                    <a:bodyPr/>
                    <a:lstStyle/>
                    <a:p>
                      <a:pPr algn="l">
                        <a:spcAft>
                          <a:spcPts val="0"/>
                        </a:spcAft>
                      </a:pPr>
                      <a:r>
                        <a:rPr lang="en-US" sz="2400" kern="0" dirty="0" err="1">
                          <a:solidFill>
                            <a:srgbClr val="8A59A9"/>
                          </a:solidFill>
                          <a:effectLst/>
                          <a:latin typeface="Times New Roman" panose="02020603050405020304" pitchFamily="18" charset="0"/>
                          <a:ea typeface="LiberationMono"/>
                          <a:cs typeface="Times New Roman" panose="02020603050405020304" pitchFamily="18" charset="0"/>
                        </a:rPr>
                        <a:t>int</a:t>
                      </a: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 </a:t>
                      </a:r>
                      <a:r>
                        <a:rPr lang="en-US" sz="2400" kern="0" dirty="0">
                          <a:solidFill>
                            <a:srgbClr val="8F918D"/>
                          </a:solidFill>
                          <a:effectLst/>
                          <a:latin typeface="Times New Roman" panose="02020603050405020304" pitchFamily="18" charset="0"/>
                          <a:ea typeface="LiberationMono"/>
                          <a:cs typeface="Times New Roman" panose="02020603050405020304" pitchFamily="18" charset="0"/>
                        </a:rPr>
                        <a:t>contrived</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a:t>
                      </a:r>
                      <a:r>
                        <a:rPr lang="en-US" sz="2400" kern="0" dirty="0" err="1">
                          <a:solidFill>
                            <a:srgbClr val="8A59A9"/>
                          </a:solidFill>
                          <a:effectLst/>
                          <a:latin typeface="Times New Roman" panose="02020603050405020304" pitchFamily="18" charset="0"/>
                          <a:ea typeface="LiberationMono"/>
                          <a:cs typeface="Times New Roman" panose="02020603050405020304" pitchFamily="18" charset="0"/>
                        </a:rPr>
                        <a:t>int</a:t>
                      </a: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 </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*p, </a:t>
                      </a:r>
                      <a:r>
                        <a:rPr lang="en-US" sz="2400" kern="0" dirty="0" err="1">
                          <a:solidFill>
                            <a:srgbClr val="8A59A9"/>
                          </a:solidFill>
                          <a:effectLst/>
                          <a:latin typeface="Times New Roman" panose="02020603050405020304" pitchFamily="18" charset="0"/>
                          <a:ea typeface="LiberationMono"/>
                          <a:cs typeface="Times New Roman" panose="02020603050405020304" pitchFamily="18" charset="0"/>
                        </a:rPr>
                        <a:t>int</a:t>
                      </a: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 </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*w, </a:t>
                      </a:r>
                      <a:r>
                        <a:rPr lang="en-US" sz="2400" kern="0" dirty="0" err="1">
                          <a:solidFill>
                            <a:srgbClr val="8A59A9"/>
                          </a:solidFill>
                          <a:effectLst/>
                          <a:latin typeface="Times New Roman" panose="02020603050405020304" pitchFamily="18" charset="0"/>
                          <a:ea typeface="LiberationMono"/>
                          <a:cs typeface="Times New Roman" panose="02020603050405020304" pitchFamily="18" charset="0"/>
                        </a:rPr>
                        <a:t>int</a:t>
                      </a: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 </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x) </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615513" lvl="1" algn="l">
                        <a:spcAft>
                          <a:spcPts val="0"/>
                        </a:spcAft>
                      </a:pPr>
                      <a:r>
                        <a:rPr lang="en-US" sz="2400" kern="0" dirty="0" err="1">
                          <a:solidFill>
                            <a:srgbClr val="8A59A9"/>
                          </a:solidFill>
                          <a:effectLst/>
                          <a:latin typeface="Times New Roman" panose="02020603050405020304" pitchFamily="18" charset="0"/>
                          <a:ea typeface="LiberationMono"/>
                          <a:cs typeface="Times New Roman" panose="02020603050405020304" pitchFamily="18" charset="0"/>
                        </a:rPr>
                        <a:t>int</a:t>
                      </a: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 </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*q;</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615513" lvl="1" algn="l">
                        <a:spcAft>
                          <a:spcPts val="0"/>
                        </a:spcAft>
                      </a:pP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if </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(x) {</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1231026" lvl="2" algn="l">
                        <a:spcAft>
                          <a:spcPts val="0"/>
                        </a:spcAft>
                      </a:pPr>
                      <a:r>
                        <a:rPr lang="en-US" sz="2400" kern="0" dirty="0" err="1">
                          <a:solidFill>
                            <a:srgbClr val="000000"/>
                          </a:solidFill>
                          <a:effectLst/>
                          <a:latin typeface="Times New Roman" panose="02020603050405020304" pitchFamily="18" charset="0"/>
                          <a:ea typeface="LiberationMono"/>
                          <a:cs typeface="Times New Roman" panose="02020603050405020304" pitchFamily="18" charset="0"/>
                        </a:rPr>
                        <a:t>kfree</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(w); </a:t>
                      </a:r>
                      <a:r>
                        <a:rPr lang="en-US" sz="2400" kern="0" dirty="0">
                          <a:solidFill>
                            <a:srgbClr val="8F918D"/>
                          </a:solidFill>
                          <a:effectLst/>
                          <a:latin typeface="Times New Roman" panose="02020603050405020304" pitchFamily="18" charset="0"/>
                          <a:ea typeface="LiberationMono"/>
                          <a:cs typeface="Times New Roman" panose="02020603050405020304" pitchFamily="18" charset="0"/>
                        </a:rPr>
                        <a:t>// w free</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1231026" lvl="2" algn="l">
                        <a:spcAft>
                          <a:spcPts val="0"/>
                        </a:spcAft>
                      </a:pP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q = p;</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615513" lvl="1" algn="l">
                        <a:spcAft>
                          <a:spcPts val="0"/>
                        </a:spcAft>
                      </a:pP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}else</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1231026" lvl="2" algn="l">
                        <a:spcAft>
                          <a:spcPts val="0"/>
                        </a:spcAft>
                      </a:pP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q=w;</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615513" lvl="1" algn="l">
                        <a:spcAft>
                          <a:spcPts val="0"/>
                        </a:spcAft>
                      </a:pP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return </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*q; </a:t>
                      </a:r>
                      <a:r>
                        <a:rPr lang="en-US" sz="2400" kern="0" dirty="0">
                          <a:solidFill>
                            <a:srgbClr val="8F918D"/>
                          </a:solidFill>
                          <a:effectLst/>
                          <a:latin typeface="Times New Roman" panose="02020603050405020304" pitchFamily="18" charset="0"/>
                          <a:ea typeface="LiberationMono"/>
                          <a:cs typeface="Times New Roman" panose="02020603050405020304" pitchFamily="18" charset="0"/>
                        </a:rPr>
                        <a:t>// p use after free</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2400" kern="0" dirty="0" err="1">
                          <a:solidFill>
                            <a:srgbClr val="8A59A9"/>
                          </a:solidFill>
                          <a:effectLst/>
                          <a:latin typeface="Times New Roman" panose="02020603050405020304" pitchFamily="18" charset="0"/>
                          <a:ea typeface="LiberationMono"/>
                          <a:cs typeface="Times New Roman" panose="02020603050405020304" pitchFamily="18" charset="0"/>
                        </a:rPr>
                        <a:t>int</a:t>
                      </a: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 </a:t>
                      </a:r>
                      <a:r>
                        <a:rPr lang="en-US" sz="2400" kern="0" dirty="0" err="1">
                          <a:solidFill>
                            <a:srgbClr val="8F918D"/>
                          </a:solidFill>
                          <a:effectLst/>
                          <a:latin typeface="Times New Roman" panose="02020603050405020304" pitchFamily="18" charset="0"/>
                          <a:ea typeface="LiberationMono"/>
                          <a:cs typeface="Times New Roman" panose="02020603050405020304" pitchFamily="18" charset="0"/>
                        </a:rPr>
                        <a:t>contrived_caller</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a:t>
                      </a:r>
                      <a:r>
                        <a:rPr lang="en-US" sz="2400" kern="0" dirty="0" err="1">
                          <a:solidFill>
                            <a:srgbClr val="8A59A9"/>
                          </a:solidFill>
                          <a:effectLst/>
                          <a:latin typeface="Times New Roman" panose="02020603050405020304" pitchFamily="18" charset="0"/>
                          <a:ea typeface="LiberationMono"/>
                          <a:cs typeface="Times New Roman" panose="02020603050405020304" pitchFamily="18" charset="0"/>
                        </a:rPr>
                        <a:t>int</a:t>
                      </a: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 </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*w, </a:t>
                      </a:r>
                      <a:r>
                        <a:rPr lang="en-US" sz="2400" kern="0" dirty="0" err="1">
                          <a:solidFill>
                            <a:srgbClr val="8A59A9"/>
                          </a:solidFill>
                          <a:effectLst/>
                          <a:latin typeface="Times New Roman" panose="02020603050405020304" pitchFamily="18" charset="0"/>
                          <a:ea typeface="LiberationMono"/>
                          <a:cs typeface="Times New Roman" panose="02020603050405020304" pitchFamily="18" charset="0"/>
                        </a:rPr>
                        <a:t>int</a:t>
                      </a: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 </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x, </a:t>
                      </a:r>
                      <a:r>
                        <a:rPr lang="en-US" sz="2400" kern="0" dirty="0" err="1">
                          <a:solidFill>
                            <a:srgbClr val="8A59A9"/>
                          </a:solidFill>
                          <a:effectLst/>
                          <a:latin typeface="Times New Roman" panose="02020603050405020304" pitchFamily="18" charset="0"/>
                          <a:ea typeface="LiberationMono"/>
                          <a:cs typeface="Times New Roman" panose="02020603050405020304" pitchFamily="18" charset="0"/>
                        </a:rPr>
                        <a:t>int</a:t>
                      </a: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 </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*p) </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615513" lvl="1" algn="l">
                        <a:spcAft>
                          <a:spcPts val="0"/>
                        </a:spcAft>
                      </a:pPr>
                      <a:r>
                        <a:rPr lang="en-US" sz="2400" kern="0" dirty="0" err="1">
                          <a:solidFill>
                            <a:srgbClr val="000000"/>
                          </a:solidFill>
                          <a:effectLst/>
                          <a:latin typeface="Times New Roman" panose="02020603050405020304" pitchFamily="18" charset="0"/>
                          <a:ea typeface="LiberationMono"/>
                          <a:cs typeface="Times New Roman" panose="02020603050405020304" pitchFamily="18" charset="0"/>
                        </a:rPr>
                        <a:t>kfree</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(p); </a:t>
                      </a:r>
                      <a:r>
                        <a:rPr lang="en-US" sz="2400" kern="0" dirty="0">
                          <a:solidFill>
                            <a:srgbClr val="8F918D"/>
                          </a:solidFill>
                          <a:effectLst/>
                          <a:latin typeface="Times New Roman" panose="02020603050405020304" pitchFamily="18" charset="0"/>
                          <a:ea typeface="LiberationMono"/>
                          <a:cs typeface="Times New Roman" panose="02020603050405020304" pitchFamily="18" charset="0"/>
                        </a:rPr>
                        <a:t>// p free</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615513" lvl="1" algn="l">
                        <a:spcAft>
                          <a:spcPts val="0"/>
                        </a:spcAft>
                      </a:pP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615513" lvl="1" algn="l">
                        <a:spcAft>
                          <a:spcPts val="0"/>
                        </a:spcAft>
                      </a:pPr>
                      <a:r>
                        <a:rPr lang="en-US" sz="2400" kern="0" dirty="0" err="1">
                          <a:solidFill>
                            <a:srgbClr val="8A59A9"/>
                          </a:solidFill>
                          <a:effectLst/>
                          <a:latin typeface="Times New Roman" panose="02020603050405020304" pitchFamily="18" charset="0"/>
                          <a:ea typeface="LiberationMono"/>
                          <a:cs typeface="Times New Roman" panose="02020603050405020304" pitchFamily="18" charset="0"/>
                        </a:rPr>
                        <a:t>int</a:t>
                      </a: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 </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r = contrived(p, w, x);</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615513" lvl="1" algn="l">
                        <a:spcAft>
                          <a:spcPts val="0"/>
                        </a:spcAft>
                      </a:pP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615513" lvl="1" algn="l">
                        <a:spcAft>
                          <a:spcPts val="0"/>
                        </a:spcAft>
                      </a:pP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return </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*w; </a:t>
                      </a:r>
                      <a:r>
                        <a:rPr lang="en-US" sz="2400" kern="0" dirty="0">
                          <a:solidFill>
                            <a:srgbClr val="8F918D"/>
                          </a:solidFill>
                          <a:effectLst/>
                          <a:latin typeface="Times New Roman" panose="02020603050405020304" pitchFamily="18" charset="0"/>
                          <a:ea typeface="LiberationMono"/>
                          <a:cs typeface="Times New Roman" panose="02020603050405020304" pitchFamily="18" charset="0"/>
                        </a:rPr>
                        <a:t>// w use after free</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5000"/>
                        </a:lnSpc>
                        <a:spcAft>
                          <a:spcPts val="0"/>
                        </a:spcAft>
                      </a:pP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矩形 3"/>
          <p:cNvSpPr/>
          <p:nvPr/>
        </p:nvSpPr>
        <p:spPr>
          <a:xfrm>
            <a:off x="6789415" y="862581"/>
            <a:ext cx="5688632" cy="3214598"/>
          </a:xfrm>
          <a:prstGeom prst="rect">
            <a:avLst/>
          </a:prstGeom>
        </p:spPr>
        <p:txBody>
          <a:bodyPr wrap="square">
            <a:spAutoFit/>
          </a:bodyPr>
          <a:lstStyle/>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在检测指针变量的错误使用时，我们关心的是变量的状态。左侧代码可能出现</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use-after-free</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漏洞。</a:t>
            </a:r>
            <a:endPar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1600" kern="1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en-US" sz="2400" b="1" u="sng"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漏洞分析规则</a:t>
            </a:r>
            <a:r>
              <a:rPr lang="zh-CN" altLang="en-US" sz="2400" b="1" kern="100" dirty="0">
                <a:solidFill>
                  <a:srgbClr val="000000"/>
                </a:solidFill>
                <a:latin typeface="Times New Roman" panose="02020603050405020304" pitchFamily="18" charset="0"/>
                <a:cs typeface="Times New Roman" panose="02020603050405020304" pitchFamily="18" charset="0"/>
              </a:rPr>
              <a:t>。</a:t>
            </a:r>
            <a:r>
              <a:rPr lang="zh-CN" altLang="en-US" sz="2400" kern="100" dirty="0">
                <a:solidFill>
                  <a:srgbClr val="000000"/>
                </a:solidFill>
                <a:latin typeface="Times New Roman" panose="02020603050405020304" pitchFamily="18" charset="0"/>
                <a:cs typeface="Times New Roman" panose="02020603050405020304" pitchFamily="18" charset="0"/>
              </a:rPr>
              <a:t>下面是用于检测指针变量错误使用的检测规则：</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1198394335"/>
              </p:ext>
            </p:extLst>
          </p:nvPr>
        </p:nvGraphicFramePr>
        <p:xfrm>
          <a:off x="6867672" y="4192389"/>
          <a:ext cx="5328592" cy="2664296"/>
        </p:xfrm>
        <a:graphic>
          <a:graphicData uri="http://schemas.openxmlformats.org/drawingml/2006/table">
            <a:tbl>
              <a:tblPr firstRow="1" firstCol="1" bandRow="1"/>
              <a:tblGrid>
                <a:gridCol w="5328592">
                  <a:extLst>
                    <a:ext uri="{9D8B030D-6E8A-4147-A177-3AD203B41FA5}">
                      <a16:colId xmlns:a16="http://schemas.microsoft.com/office/drawing/2014/main" val="20000"/>
                    </a:ext>
                  </a:extLst>
                </a:gridCol>
              </a:tblGrid>
              <a:tr h="2664296">
                <a:tc>
                  <a:txBody>
                    <a:bodyPr/>
                    <a:lstStyle/>
                    <a:p>
                      <a:pPr marL="133350" algn="just">
                        <a:lnSpc>
                          <a:spcPct val="150000"/>
                        </a:lnSpc>
                        <a:spcAft>
                          <a:spcPts val="0"/>
                        </a:spcAft>
                      </a:pPr>
                      <a:r>
                        <a:rPr lang="en-US"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 </a:t>
                      </a:r>
                      <a:r>
                        <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被分配空间</a:t>
                      </a:r>
                      <a:r>
                        <a:rPr lang="en-US"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==&gt; </a:t>
                      </a:r>
                      <a:r>
                        <a:rPr lang="en-US" sz="2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v.start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133350" algn="just">
                        <a:lnSpc>
                          <a:spcPct val="150000"/>
                        </a:lnSpc>
                        <a:spcAft>
                          <a:spcPts val="0"/>
                        </a:spcAft>
                      </a:pPr>
                      <a:r>
                        <a:rPr lang="en-US" sz="2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v.start</a:t>
                      </a:r>
                      <a:r>
                        <a:rPr lang="en-US"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kfree</a:t>
                      </a:r>
                      <a:r>
                        <a:rPr lang="en-US"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 ==&gt; </a:t>
                      </a:r>
                      <a:r>
                        <a:rPr lang="en-US" sz="2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v.free</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133350" algn="just">
                        <a:lnSpc>
                          <a:spcPct val="150000"/>
                        </a:lnSpc>
                        <a:spcAft>
                          <a:spcPts val="0"/>
                        </a:spcAft>
                      </a:pPr>
                      <a:r>
                        <a:rPr lang="en-US" sz="2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v.free</a:t>
                      </a:r>
                      <a:r>
                        <a:rPr lang="en-US"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{*v} ==&gt; </a:t>
                      </a:r>
                      <a:r>
                        <a:rPr lang="en-US" sz="2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v.useAfterFree</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133350" algn="just">
                        <a:lnSpc>
                          <a:spcPct val="150000"/>
                        </a:lnSpc>
                        <a:spcAft>
                          <a:spcPts val="0"/>
                        </a:spcAft>
                      </a:pPr>
                      <a:r>
                        <a:rPr lang="en-US" sz="2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v.free</a:t>
                      </a:r>
                      <a:r>
                        <a:rPr lang="en-US"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kfree</a:t>
                      </a:r>
                      <a:r>
                        <a:rPr lang="en-US"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 ==&gt; </a:t>
                      </a:r>
                      <a:r>
                        <a:rPr lang="en-US" sz="24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v.doubleFree</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0317662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52C1629-732E-4A20-B089-36041C603807}"/>
              </a:ext>
            </a:extLst>
          </p:cNvPr>
          <p:cNvGrpSpPr/>
          <p:nvPr/>
        </p:nvGrpSpPr>
        <p:grpSpPr>
          <a:xfrm>
            <a:off x="3333031" y="375965"/>
            <a:ext cx="6514156" cy="474140"/>
            <a:chOff x="5071056" y="837929"/>
            <a:chExt cx="2716641" cy="474140"/>
          </a:xfrm>
        </p:grpSpPr>
        <p:cxnSp>
          <p:nvCxnSpPr>
            <p:cNvPr id="9"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示例一：检测指针变量的错误使用</a:t>
              </a:r>
            </a:p>
          </p:txBody>
        </p:sp>
      </p:grpSp>
      <p:sp>
        <p:nvSpPr>
          <p:cNvPr id="2" name="Rectangle 2"/>
          <p:cNvSpPr>
            <a:spLocks noChangeArrowheads="1"/>
          </p:cNvSpPr>
          <p:nvPr/>
        </p:nvSpPr>
        <p:spPr bwMode="auto">
          <a:xfrm>
            <a:off x="1460823" y="1960141"/>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30687278"/>
              </p:ext>
            </p:extLst>
          </p:nvPr>
        </p:nvGraphicFramePr>
        <p:xfrm>
          <a:off x="2180903" y="1362199"/>
          <a:ext cx="9577064" cy="5665778"/>
        </p:xfrm>
        <a:graphic>
          <a:graphicData uri="http://schemas.openxmlformats.org/presentationml/2006/ole">
            <mc:AlternateContent xmlns:mc="http://schemas.openxmlformats.org/markup-compatibility/2006">
              <mc:Choice xmlns:v="urn:schemas-microsoft-com:vml" Requires="v">
                <p:oleObj spid="_x0000_s12394" name="Visio" r:id="rId4" imgW="4672022" imgH="2762513" progId="Visio.Drawing.15">
                  <p:embed/>
                </p:oleObj>
              </mc:Choice>
              <mc:Fallback>
                <p:oleObj name="Visio" r:id="rId4" imgW="4672022" imgH="276251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0903" y="1362199"/>
                        <a:ext cx="9577064" cy="5665778"/>
                      </a:xfrm>
                      <a:prstGeom prst="rect">
                        <a:avLst/>
                      </a:prstGeom>
                      <a:noFill/>
                    </p:spPr>
                  </p:pic>
                </p:oleObj>
              </mc:Fallback>
            </mc:AlternateContent>
          </a:graphicData>
        </a:graphic>
      </p:graphicFrame>
      <p:sp>
        <p:nvSpPr>
          <p:cNvPr id="6" name="矩形 5"/>
          <p:cNvSpPr/>
          <p:nvPr/>
        </p:nvSpPr>
        <p:spPr>
          <a:xfrm>
            <a:off x="1244799" y="1029769"/>
            <a:ext cx="7416824" cy="400110"/>
          </a:xfrm>
          <a:prstGeom prst="rect">
            <a:avLst/>
          </a:prstGeom>
        </p:spPr>
        <p:txBody>
          <a:bodyPr wrap="square">
            <a:spAutoFit/>
          </a:bodyPr>
          <a:lstStyle/>
          <a:p>
            <a:r>
              <a:rPr lang="zh-CN" altLang="zh-CN" sz="20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代码建模。</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这里我们采用路径敏感的数据流分析，控制流图如下</a:t>
            </a:r>
            <a:endParaRPr lang="zh-CN" altLang="en-US" sz="2000" dirty="0">
              <a:latin typeface="微软雅黑" panose="020B0503020204020204" pitchFamily="34" charset="-122"/>
              <a:ea typeface="微软雅黑" panose="020B0503020204020204" pitchFamily="34" charset="-122"/>
            </a:endParaRPr>
          </a:p>
        </p:txBody>
      </p:sp>
      <p:sp>
        <p:nvSpPr>
          <p:cNvPr id="3" name="矩形 2"/>
          <p:cNvSpPr/>
          <p:nvPr/>
        </p:nvSpPr>
        <p:spPr>
          <a:xfrm>
            <a:off x="4881203" y="3155523"/>
            <a:ext cx="1656184"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t>p.free</a:t>
            </a:r>
            <a:endParaRPr lang="zh-CN" altLang="en-US" dirty="0"/>
          </a:p>
        </p:txBody>
      </p:sp>
      <p:sp>
        <p:nvSpPr>
          <p:cNvPr id="11" name="矩形 10"/>
          <p:cNvSpPr/>
          <p:nvPr/>
        </p:nvSpPr>
        <p:spPr>
          <a:xfrm>
            <a:off x="6501383" y="4408413"/>
            <a:ext cx="1656184"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t>p.free</a:t>
            </a:r>
            <a:r>
              <a:rPr lang="en-US" altLang="zh-CN" dirty="0"/>
              <a:t>, </a:t>
            </a:r>
            <a:r>
              <a:rPr lang="en-US" altLang="zh-CN" dirty="0" err="1"/>
              <a:t>w.free</a:t>
            </a:r>
            <a:endParaRPr lang="zh-CN" altLang="en-US" dirty="0"/>
          </a:p>
        </p:txBody>
      </p:sp>
      <p:sp>
        <p:nvSpPr>
          <p:cNvPr id="12" name="矩形 11"/>
          <p:cNvSpPr/>
          <p:nvPr/>
        </p:nvSpPr>
        <p:spPr>
          <a:xfrm>
            <a:off x="6466781" y="5661303"/>
            <a:ext cx="2092896"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t>p.free</a:t>
            </a:r>
            <a:r>
              <a:rPr lang="en-US" altLang="zh-CN" dirty="0"/>
              <a:t>, </a:t>
            </a:r>
            <a:r>
              <a:rPr lang="en-US" altLang="zh-CN" dirty="0" err="1"/>
              <a:t>w.free</a:t>
            </a:r>
            <a:r>
              <a:rPr lang="en-US" altLang="zh-CN" dirty="0"/>
              <a:t>, </a:t>
            </a:r>
            <a:r>
              <a:rPr lang="en-US" altLang="zh-CN" dirty="0" err="1"/>
              <a:t>q.free</a:t>
            </a:r>
            <a:endParaRPr lang="zh-CN" altLang="en-US" dirty="0"/>
          </a:p>
        </p:txBody>
      </p:sp>
      <p:sp>
        <p:nvSpPr>
          <p:cNvPr id="13" name="矩形 12"/>
          <p:cNvSpPr/>
          <p:nvPr/>
        </p:nvSpPr>
        <p:spPr>
          <a:xfrm>
            <a:off x="3405039" y="5661303"/>
            <a:ext cx="223224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t>p.useAfterfree</a:t>
            </a:r>
            <a:r>
              <a:rPr lang="en-US" altLang="zh-CN" dirty="0"/>
              <a:t>, </a:t>
            </a:r>
            <a:r>
              <a:rPr lang="en-US" altLang="zh-CN" dirty="0" err="1"/>
              <a:t>w.free</a:t>
            </a:r>
            <a:endParaRPr lang="zh-CN" altLang="en-US" dirty="0"/>
          </a:p>
        </p:txBody>
      </p:sp>
    </p:spTree>
    <p:extLst>
      <p:ext uri="{BB962C8B-B14F-4D97-AF65-F5344CB8AC3E}">
        <p14:creationId xmlns:p14="http://schemas.microsoft.com/office/powerpoint/2010/main" val="195111640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52C1629-732E-4A20-B089-36041C603807}"/>
              </a:ext>
            </a:extLst>
          </p:cNvPr>
          <p:cNvGrpSpPr/>
          <p:nvPr/>
        </p:nvGrpSpPr>
        <p:grpSpPr>
          <a:xfrm>
            <a:off x="3333031" y="375965"/>
            <a:ext cx="6514156" cy="474140"/>
            <a:chOff x="5071056" y="837929"/>
            <a:chExt cx="2716641" cy="474140"/>
          </a:xfrm>
        </p:grpSpPr>
        <p:cxnSp>
          <p:nvCxnSpPr>
            <p:cNvPr id="9"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示例一：检测指针变量的错误使用</a:t>
              </a:r>
            </a:p>
          </p:txBody>
        </p:sp>
      </p:grpSp>
      <p:sp>
        <p:nvSpPr>
          <p:cNvPr id="4" name="矩形 3"/>
          <p:cNvSpPr/>
          <p:nvPr/>
        </p:nvSpPr>
        <p:spPr>
          <a:xfrm>
            <a:off x="649447" y="1168053"/>
            <a:ext cx="11881320" cy="6001643"/>
          </a:xfrm>
          <a:prstGeom prst="rect">
            <a:avLst/>
          </a:prstGeom>
        </p:spPr>
        <p:txBody>
          <a:bodyPr wrap="square">
            <a:spAutoFit/>
          </a:bodyPr>
          <a:lstStyle/>
          <a:p>
            <a:pPr>
              <a:lnSpc>
                <a:spcPct val="200000"/>
              </a:lnSpc>
            </a:pPr>
            <a:r>
              <a:rPr lang="zh-CN" altLang="en-US"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漏洞分析。</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分析过程从函数</a:t>
            </a:r>
            <a:r>
              <a:rPr lang="en-US" altLang="zh-CN" sz="24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contrived_caller</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的入口点开始，可知调用函数</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contrived</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的时候</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的状态为</a:t>
            </a:r>
            <a:r>
              <a:rPr lang="en-US" altLang="zh-CN" sz="24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p.free</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。分析函数</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contrived</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中的两条路径：</a:t>
            </a:r>
            <a:endPar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n-US" altLang="zh-CN" sz="2400" b="1" kern="100" dirty="0">
                <a:solidFill>
                  <a:srgbClr val="000000"/>
                </a:solidFill>
                <a:latin typeface="微软雅黑" panose="020B0503020204020204" pitchFamily="34" charset="-122"/>
                <a:ea typeface="微软雅黑" panose="020B0503020204020204" pitchFamily="34" charset="-122"/>
              </a:rPr>
              <a:t>1-&gt;2-&gt;3-&gt;4-&gt;6</a:t>
            </a:r>
            <a:r>
              <a:rPr lang="zh-CN" altLang="zh-CN" sz="2400" kern="100" dirty="0">
                <a:solidFill>
                  <a:srgbClr val="000000"/>
                </a:solidFill>
                <a:latin typeface="微软雅黑" panose="020B0503020204020204" pitchFamily="34" charset="-122"/>
                <a:ea typeface="微软雅黑" panose="020B0503020204020204" pitchFamily="34" charset="-122"/>
              </a:rPr>
              <a:t>：在进行到</a:t>
            </a:r>
            <a:r>
              <a:rPr lang="en-US" altLang="zh-CN" sz="2400" kern="100" dirty="0">
                <a:solidFill>
                  <a:srgbClr val="000000"/>
                </a:solidFill>
                <a:latin typeface="微软雅黑" panose="020B0503020204020204" pitchFamily="34" charset="-122"/>
                <a:ea typeface="微软雅黑" panose="020B0503020204020204" pitchFamily="34" charset="-122"/>
              </a:rPr>
              <a:t>6</a:t>
            </a:r>
            <a:r>
              <a:rPr lang="zh-CN" altLang="zh-CN" sz="2400" kern="100" dirty="0">
                <a:solidFill>
                  <a:srgbClr val="000000"/>
                </a:solidFill>
                <a:latin typeface="微软雅黑" panose="020B0503020204020204" pitchFamily="34" charset="-122"/>
                <a:ea typeface="微软雅黑" panose="020B0503020204020204" pitchFamily="34" charset="-122"/>
              </a:rPr>
              <a:t>时，</a:t>
            </a:r>
            <a:r>
              <a:rPr lang="en-US" altLang="zh-CN" sz="2400" kern="100" dirty="0">
                <a:solidFill>
                  <a:srgbClr val="000000"/>
                </a:solidFill>
                <a:latin typeface="微软雅黑" panose="020B0503020204020204" pitchFamily="34" charset="-122"/>
                <a:ea typeface="微软雅黑" panose="020B0503020204020204" pitchFamily="34" charset="-122"/>
              </a:rPr>
              <a:t>6</a:t>
            </a:r>
            <a:r>
              <a:rPr lang="zh-CN" altLang="zh-CN" sz="2400" kern="100" dirty="0">
                <a:solidFill>
                  <a:srgbClr val="000000"/>
                </a:solidFill>
                <a:latin typeface="微软雅黑" panose="020B0503020204020204" pitchFamily="34" charset="-122"/>
                <a:ea typeface="微软雅黑" panose="020B0503020204020204" pitchFamily="34" charset="-122"/>
              </a:rPr>
              <a:t>的前置条件是</a:t>
            </a:r>
            <a:r>
              <a:rPr lang="en-US" altLang="zh-CN" sz="2400" kern="100" dirty="0" err="1">
                <a:solidFill>
                  <a:srgbClr val="000000"/>
                </a:solidFill>
                <a:latin typeface="微软雅黑" panose="020B0503020204020204" pitchFamily="34" charset="-122"/>
                <a:ea typeface="微软雅黑" panose="020B0503020204020204" pitchFamily="34" charset="-122"/>
              </a:rPr>
              <a:t>p.free</a:t>
            </a:r>
            <a:r>
              <a:rPr lang="zh-CN" altLang="zh-CN" sz="2400" kern="100" dirty="0">
                <a:solidFill>
                  <a:srgbClr val="000000"/>
                </a:solidFill>
                <a:latin typeface="微软雅黑" panose="020B0503020204020204" pitchFamily="34" charset="-122"/>
                <a:ea typeface="微软雅黑" panose="020B0503020204020204" pitchFamily="34" charset="-122"/>
              </a:rPr>
              <a:t>、</a:t>
            </a:r>
            <a:r>
              <a:rPr lang="en-US" altLang="zh-CN" sz="2400" kern="100" dirty="0" err="1">
                <a:solidFill>
                  <a:srgbClr val="000000"/>
                </a:solidFill>
                <a:latin typeface="微软雅黑" panose="020B0503020204020204" pitchFamily="34" charset="-122"/>
                <a:ea typeface="微软雅黑" panose="020B0503020204020204" pitchFamily="34" charset="-122"/>
              </a:rPr>
              <a:t>w.free</a:t>
            </a:r>
            <a:r>
              <a:rPr lang="zh-CN" altLang="zh-CN" sz="2400" kern="100" dirty="0">
                <a:solidFill>
                  <a:srgbClr val="000000"/>
                </a:solidFill>
                <a:latin typeface="微软雅黑" panose="020B0503020204020204" pitchFamily="34" charset="-122"/>
                <a:ea typeface="微软雅黑" panose="020B0503020204020204" pitchFamily="34" charset="-122"/>
              </a:rPr>
              <a:t>、</a:t>
            </a:r>
            <a:r>
              <a:rPr lang="en-US" altLang="zh-CN" sz="2400" kern="100" dirty="0" err="1">
                <a:solidFill>
                  <a:srgbClr val="000000"/>
                </a:solidFill>
                <a:latin typeface="微软雅黑" panose="020B0503020204020204" pitchFamily="34" charset="-122"/>
                <a:ea typeface="微软雅黑" panose="020B0503020204020204" pitchFamily="34" charset="-122"/>
              </a:rPr>
              <a:t>q.free</a:t>
            </a:r>
            <a:r>
              <a:rPr lang="zh-CN" altLang="zh-CN" sz="2400" kern="100" dirty="0">
                <a:solidFill>
                  <a:srgbClr val="000000"/>
                </a:solidFill>
                <a:latin typeface="微软雅黑" panose="020B0503020204020204" pitchFamily="34" charset="-122"/>
                <a:ea typeface="微软雅黑" panose="020B0503020204020204" pitchFamily="34" charset="-122"/>
              </a:rPr>
              <a:t>，此时语句</a:t>
            </a:r>
            <a:r>
              <a:rPr lang="en-US" altLang="zh-CN" sz="2400" kern="100" dirty="0">
                <a:solidFill>
                  <a:srgbClr val="000000"/>
                </a:solidFill>
                <a:latin typeface="微软雅黑" panose="020B0503020204020204" pitchFamily="34" charset="-122"/>
                <a:ea typeface="微软雅黑" panose="020B0503020204020204" pitchFamily="34" charset="-122"/>
              </a:rPr>
              <a:t>return *q</a:t>
            </a:r>
            <a:r>
              <a:rPr lang="zh-CN" altLang="zh-CN" sz="2400" kern="100" dirty="0">
                <a:solidFill>
                  <a:srgbClr val="000000"/>
                </a:solidFill>
                <a:latin typeface="微软雅黑" panose="020B0503020204020204" pitchFamily="34" charset="-122"/>
                <a:ea typeface="微软雅黑" panose="020B0503020204020204" pitchFamily="34" charset="-122"/>
              </a:rPr>
              <a:t>将触发</a:t>
            </a:r>
            <a:r>
              <a:rPr lang="en-US" altLang="zh-CN" sz="2400" kern="100" dirty="0">
                <a:solidFill>
                  <a:srgbClr val="000000"/>
                </a:solidFill>
                <a:latin typeface="微软雅黑" panose="020B0503020204020204" pitchFamily="34" charset="-122"/>
                <a:ea typeface="微软雅黑" panose="020B0503020204020204" pitchFamily="34" charset="-122"/>
              </a:rPr>
              <a:t>use-after-free</a:t>
            </a:r>
            <a:r>
              <a:rPr lang="zh-CN" altLang="zh-CN" sz="2400" kern="100" dirty="0">
                <a:solidFill>
                  <a:srgbClr val="000000"/>
                </a:solidFill>
                <a:latin typeface="微软雅黑" panose="020B0503020204020204" pitchFamily="34" charset="-122"/>
                <a:ea typeface="微软雅黑" panose="020B0503020204020204" pitchFamily="34" charset="-122"/>
              </a:rPr>
              <a:t>规则并设置</a:t>
            </a:r>
            <a:r>
              <a:rPr lang="en-US" altLang="zh-CN" sz="2400" kern="100" dirty="0" err="1">
                <a:solidFill>
                  <a:srgbClr val="000000"/>
                </a:solidFill>
                <a:latin typeface="微软雅黑" panose="020B0503020204020204" pitchFamily="34" charset="-122"/>
                <a:ea typeface="微软雅黑" panose="020B0503020204020204" pitchFamily="34" charset="-122"/>
              </a:rPr>
              <a:t>q.useAfterFree</a:t>
            </a:r>
            <a:r>
              <a:rPr lang="zh-CN" altLang="zh-CN" sz="2400" kern="100" dirty="0">
                <a:solidFill>
                  <a:srgbClr val="000000"/>
                </a:solidFill>
                <a:latin typeface="微软雅黑" panose="020B0503020204020204" pitchFamily="34" charset="-122"/>
                <a:ea typeface="微软雅黑" panose="020B0503020204020204" pitchFamily="34" charset="-122"/>
              </a:rPr>
              <a:t>状态。然后返回到函数</a:t>
            </a:r>
            <a:r>
              <a:rPr lang="en-US" altLang="zh-CN" sz="2400" kern="100" dirty="0" err="1">
                <a:solidFill>
                  <a:srgbClr val="000000"/>
                </a:solidFill>
                <a:latin typeface="微软雅黑" panose="020B0503020204020204" pitchFamily="34" charset="-122"/>
                <a:ea typeface="微软雅黑" panose="020B0503020204020204" pitchFamily="34" charset="-122"/>
              </a:rPr>
              <a:t>contrived_caller</a:t>
            </a:r>
            <a:r>
              <a:rPr lang="zh-CN" altLang="zh-CN" sz="2400" kern="100" dirty="0">
                <a:solidFill>
                  <a:srgbClr val="000000"/>
                </a:solidFill>
                <a:latin typeface="微软雅黑" panose="020B0503020204020204" pitchFamily="34" charset="-122"/>
                <a:ea typeface="微软雅黑" panose="020B0503020204020204" pitchFamily="34" charset="-122"/>
              </a:rPr>
              <a:t>的</a:t>
            </a:r>
            <a:r>
              <a:rPr lang="en-US" altLang="zh-CN" sz="2400" kern="100" dirty="0">
                <a:solidFill>
                  <a:srgbClr val="000000"/>
                </a:solidFill>
                <a:latin typeface="微软雅黑" panose="020B0503020204020204" pitchFamily="34" charset="-122"/>
                <a:ea typeface="微软雅黑" panose="020B0503020204020204" pitchFamily="34" charset="-122"/>
              </a:rPr>
              <a:t>4</a:t>
            </a:r>
            <a:r>
              <a:rPr lang="zh-CN" altLang="zh-CN" sz="2400" kern="100" dirty="0">
                <a:solidFill>
                  <a:srgbClr val="000000"/>
                </a:solidFill>
                <a:latin typeface="微软雅黑" panose="020B0503020204020204" pitchFamily="34" charset="-122"/>
                <a:ea typeface="微软雅黑" panose="020B0503020204020204" pitchFamily="34" charset="-122"/>
              </a:rPr>
              <a:t>，其前置条件为</a:t>
            </a:r>
            <a:r>
              <a:rPr lang="en-US" altLang="zh-CN" sz="2400" kern="100" dirty="0" err="1">
                <a:solidFill>
                  <a:srgbClr val="000000"/>
                </a:solidFill>
                <a:latin typeface="微软雅黑" panose="020B0503020204020204" pitchFamily="34" charset="-122"/>
                <a:ea typeface="微软雅黑" panose="020B0503020204020204" pitchFamily="34" charset="-122"/>
              </a:rPr>
              <a:t>p.useAfterFree</a:t>
            </a:r>
            <a:r>
              <a:rPr lang="zh-CN" altLang="zh-CN" sz="2400" kern="100" dirty="0">
                <a:solidFill>
                  <a:srgbClr val="000000"/>
                </a:solidFill>
                <a:latin typeface="微软雅黑" panose="020B0503020204020204" pitchFamily="34" charset="-122"/>
                <a:ea typeface="微软雅黑" panose="020B0503020204020204" pitchFamily="34" charset="-122"/>
              </a:rPr>
              <a:t>、</a:t>
            </a:r>
            <a:r>
              <a:rPr lang="en-US" altLang="zh-CN" sz="2400" kern="100" dirty="0" err="1">
                <a:solidFill>
                  <a:srgbClr val="000000"/>
                </a:solidFill>
                <a:latin typeface="微软雅黑" panose="020B0503020204020204" pitchFamily="34" charset="-122"/>
                <a:ea typeface="微软雅黑" panose="020B0503020204020204" pitchFamily="34" charset="-122"/>
              </a:rPr>
              <a:t>w.free</a:t>
            </a:r>
            <a:r>
              <a:rPr lang="zh-CN" altLang="zh-CN" sz="2400" kern="100" dirty="0">
                <a:solidFill>
                  <a:srgbClr val="000000"/>
                </a:solidFill>
                <a:latin typeface="微软雅黑" panose="020B0503020204020204" pitchFamily="34" charset="-122"/>
                <a:ea typeface="微软雅黑" panose="020B0503020204020204" pitchFamily="34" charset="-122"/>
              </a:rPr>
              <a:t>，此时语句</a:t>
            </a:r>
            <a:r>
              <a:rPr lang="en-US" altLang="zh-CN" sz="2400" kern="100" dirty="0">
                <a:solidFill>
                  <a:srgbClr val="000000"/>
                </a:solidFill>
                <a:latin typeface="微软雅黑" panose="020B0503020204020204" pitchFamily="34" charset="-122"/>
                <a:ea typeface="微软雅黑" panose="020B0503020204020204" pitchFamily="34" charset="-122"/>
              </a:rPr>
              <a:t>return *w</a:t>
            </a:r>
            <a:r>
              <a:rPr lang="zh-CN" altLang="zh-CN" sz="2400" kern="100" dirty="0">
                <a:solidFill>
                  <a:srgbClr val="000000"/>
                </a:solidFill>
                <a:latin typeface="微软雅黑" panose="020B0503020204020204" pitchFamily="34" charset="-122"/>
                <a:ea typeface="微软雅黑" panose="020B0503020204020204" pitchFamily="34" charset="-122"/>
              </a:rPr>
              <a:t>设置</a:t>
            </a:r>
            <a:r>
              <a:rPr lang="en-US" altLang="zh-CN" sz="2400" kern="100" dirty="0" err="1">
                <a:solidFill>
                  <a:srgbClr val="000000"/>
                </a:solidFill>
                <a:latin typeface="微软雅黑" panose="020B0503020204020204" pitchFamily="34" charset="-122"/>
                <a:ea typeface="微软雅黑" panose="020B0503020204020204" pitchFamily="34" charset="-122"/>
              </a:rPr>
              <a:t>w.useAfterFree</a:t>
            </a:r>
            <a:r>
              <a:rPr lang="zh-CN" altLang="zh-CN" sz="2400" kern="100" dirty="0">
                <a:solidFill>
                  <a:srgbClr val="000000"/>
                </a:solidFill>
                <a:latin typeface="微软雅黑" panose="020B0503020204020204" pitchFamily="34" charset="-122"/>
                <a:ea typeface="微软雅黑" panose="020B0503020204020204" pitchFamily="34" charset="-122"/>
              </a:rPr>
              <a:t>。因此，存在</a:t>
            </a:r>
            <a:r>
              <a:rPr lang="en-US" altLang="zh-CN" sz="2400" kern="100" dirty="0">
                <a:solidFill>
                  <a:srgbClr val="000000"/>
                </a:solidFill>
                <a:latin typeface="微软雅黑" panose="020B0503020204020204" pitchFamily="34" charset="-122"/>
                <a:ea typeface="微软雅黑" panose="020B0503020204020204" pitchFamily="34" charset="-122"/>
              </a:rPr>
              <a:t>use-after-free</a:t>
            </a:r>
            <a:r>
              <a:rPr lang="zh-CN" altLang="zh-CN" sz="2400" kern="100" dirty="0">
                <a:solidFill>
                  <a:srgbClr val="000000"/>
                </a:solidFill>
                <a:latin typeface="微软雅黑" panose="020B0503020204020204" pitchFamily="34" charset="-122"/>
                <a:ea typeface="微软雅黑" panose="020B0503020204020204" pitchFamily="34" charset="-122"/>
              </a:rPr>
              <a:t>漏洞。 </a:t>
            </a:r>
            <a:endParaRPr lang="zh-CN" altLang="zh-CN" sz="2400" kern="100" dirty="0">
              <a:latin typeface="微软雅黑" panose="020B0503020204020204" pitchFamily="34" charset="-122"/>
              <a:ea typeface="微软雅黑" panose="020B0503020204020204" pitchFamily="34" charset="-122"/>
            </a:endParaRPr>
          </a:p>
          <a:p>
            <a:pPr marL="342900" lvl="0" indent="-342900" algn="just">
              <a:lnSpc>
                <a:spcPct val="200000"/>
              </a:lnSpc>
              <a:spcAft>
                <a:spcPts val="0"/>
              </a:spcAft>
              <a:buFont typeface="Wingdings" panose="05000000000000000000" pitchFamily="2" charset="2"/>
              <a:buChar char=""/>
            </a:pPr>
            <a:r>
              <a:rPr lang="en-US" altLang="zh-CN" sz="2400" b="1" kern="100" dirty="0">
                <a:solidFill>
                  <a:srgbClr val="000000"/>
                </a:solidFill>
                <a:latin typeface="微软雅黑" panose="020B0503020204020204" pitchFamily="34" charset="-122"/>
                <a:ea typeface="微软雅黑" panose="020B0503020204020204" pitchFamily="34" charset="-122"/>
              </a:rPr>
              <a:t>1-&gt;2-&gt;5-&gt;6</a:t>
            </a:r>
            <a:r>
              <a:rPr lang="zh-CN" altLang="zh-CN" sz="2400" kern="100" dirty="0">
                <a:solidFill>
                  <a:srgbClr val="000000"/>
                </a:solidFill>
                <a:latin typeface="微软雅黑" panose="020B0503020204020204" pitchFamily="34" charset="-122"/>
                <a:ea typeface="微软雅黑" panose="020B0503020204020204" pitchFamily="34" charset="-122"/>
              </a:rPr>
              <a:t>：该路径是安全的。</a:t>
            </a:r>
            <a:endParaRPr lang="zh-CN" altLang="zh-CN" sz="2400" kern="100" dirty="0">
              <a:latin typeface="微软雅黑" panose="020B0503020204020204" pitchFamily="34" charset="-122"/>
              <a:ea typeface="微软雅黑" panose="020B0503020204020204" pitchFamily="34" charset="-122"/>
            </a:endParaRPr>
          </a:p>
          <a:p>
            <a:pPr>
              <a:lnSpc>
                <a:spcPct val="20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503814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52C1629-732E-4A20-B089-36041C603807}"/>
              </a:ext>
            </a:extLst>
          </p:cNvPr>
          <p:cNvGrpSpPr/>
          <p:nvPr/>
        </p:nvGrpSpPr>
        <p:grpSpPr>
          <a:xfrm>
            <a:off x="3333031" y="375965"/>
            <a:ext cx="6514156" cy="474140"/>
            <a:chOff x="5071056" y="837929"/>
            <a:chExt cx="2716641" cy="474140"/>
          </a:xfrm>
        </p:grpSpPr>
        <p:cxnSp>
          <p:nvCxnSpPr>
            <p:cNvPr id="9"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示例二：检测缓冲区溢出</a:t>
              </a:r>
            </a:p>
          </p:txBody>
        </p:sp>
      </p:grpSp>
      <p:graphicFrame>
        <p:nvGraphicFramePr>
          <p:cNvPr id="3" name="表格 2"/>
          <p:cNvGraphicFramePr>
            <a:graphicFrameLocks noGrp="1"/>
          </p:cNvGraphicFramePr>
          <p:nvPr>
            <p:extLst>
              <p:ext uri="{D42A27DB-BD31-4B8C-83A1-F6EECF244321}">
                <p14:modId xmlns:p14="http://schemas.microsoft.com/office/powerpoint/2010/main" val="2450296896"/>
              </p:ext>
            </p:extLst>
          </p:nvPr>
        </p:nvGraphicFramePr>
        <p:xfrm>
          <a:off x="1244799" y="2536205"/>
          <a:ext cx="10009112" cy="4176464"/>
        </p:xfrm>
        <a:graphic>
          <a:graphicData uri="http://schemas.openxmlformats.org/drawingml/2006/table">
            <a:tbl>
              <a:tblPr firstRow="1" firstCol="1" bandRow="1"/>
              <a:tblGrid>
                <a:gridCol w="10009112">
                  <a:extLst>
                    <a:ext uri="{9D8B030D-6E8A-4147-A177-3AD203B41FA5}">
                      <a16:colId xmlns:a16="http://schemas.microsoft.com/office/drawing/2014/main" val="20000"/>
                    </a:ext>
                  </a:extLst>
                </a:gridCol>
              </a:tblGrid>
              <a:tr h="4176464">
                <a:tc>
                  <a:txBody>
                    <a:bodyPr/>
                    <a:lstStyle/>
                    <a:p>
                      <a:pPr lvl="1" algn="l">
                        <a:lnSpc>
                          <a:spcPct val="150000"/>
                        </a:lnSpc>
                        <a:spcAft>
                          <a:spcPts val="0"/>
                        </a:spcAft>
                      </a:pP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char s[n];                    // </a:t>
                      </a:r>
                      <a:r>
                        <a:rPr lang="en-US" sz="2400" kern="0" dirty="0" err="1">
                          <a:solidFill>
                            <a:srgbClr val="FF0000"/>
                          </a:solidFill>
                          <a:effectLst/>
                          <a:latin typeface="Times New Roman" panose="02020603050405020304" pitchFamily="18" charset="0"/>
                          <a:ea typeface="LiberationMono"/>
                          <a:cs typeface="Times New Roman" panose="02020603050405020304" pitchFamily="18" charset="0"/>
                        </a:rPr>
                        <a:t>len</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(s) = n</a:t>
                      </a:r>
                    </a:p>
                    <a:p>
                      <a:pPr lvl="1" algn="l">
                        <a:lnSpc>
                          <a:spcPct val="150000"/>
                        </a:lnSpc>
                        <a:spcAft>
                          <a:spcPts val="0"/>
                        </a:spcAft>
                      </a:pP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strcpy</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(des, </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src</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          // </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len</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(des) &gt; </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len</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src</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a:t>
                      </a:r>
                    </a:p>
                    <a:p>
                      <a:pPr lvl="1" algn="l">
                        <a:lnSpc>
                          <a:spcPct val="150000"/>
                        </a:lnSpc>
                        <a:spcAft>
                          <a:spcPts val="0"/>
                        </a:spcAft>
                      </a:pP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strncpy</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(des, </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src</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 n);    // </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len</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(des) &gt; min(</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len</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src</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 n)</a:t>
                      </a:r>
                    </a:p>
                    <a:p>
                      <a:pPr lvl="1" algn="l">
                        <a:lnSpc>
                          <a:spcPct val="150000"/>
                        </a:lnSpc>
                        <a:spcAft>
                          <a:spcPts val="0"/>
                        </a:spcAft>
                      </a:pP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s = "foo";                    // </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len</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(s) = 4</a:t>
                      </a:r>
                    </a:p>
                    <a:p>
                      <a:pPr lvl="1" algn="l">
                        <a:lnSpc>
                          <a:spcPct val="150000"/>
                        </a:lnSpc>
                        <a:spcAft>
                          <a:spcPts val="0"/>
                        </a:spcAft>
                      </a:pP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strcat</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(s, suffix);          // </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len</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(s) = </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len</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(s) + </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len</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(suffix) - 1</a:t>
                      </a:r>
                    </a:p>
                    <a:p>
                      <a:pPr lvl="1" algn="l">
                        <a:lnSpc>
                          <a:spcPct val="150000"/>
                        </a:lnSpc>
                        <a:spcAft>
                          <a:spcPts val="0"/>
                        </a:spcAft>
                      </a:pP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fgets</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(s, n, ...);             // </a:t>
                      </a:r>
                      <a:r>
                        <a:rPr lang="en-US" sz="2400" kern="0" dirty="0" err="1">
                          <a:solidFill>
                            <a:schemeClr val="tx1"/>
                          </a:solidFill>
                          <a:effectLst/>
                          <a:latin typeface="Times New Roman" panose="02020603050405020304" pitchFamily="18" charset="0"/>
                          <a:ea typeface="LiberationMono"/>
                          <a:cs typeface="Times New Roman" panose="02020603050405020304" pitchFamily="18" charset="0"/>
                        </a:rPr>
                        <a:t>len</a:t>
                      </a:r>
                      <a:r>
                        <a:rPr lang="en-US" sz="2400" kern="0" dirty="0">
                          <a:solidFill>
                            <a:schemeClr val="tx1"/>
                          </a:solidFill>
                          <a:effectLst/>
                          <a:latin typeface="Times New Roman" panose="02020603050405020304" pitchFamily="18" charset="0"/>
                          <a:ea typeface="LiberationMono"/>
                          <a:cs typeface="Times New Roman" panose="02020603050405020304" pitchFamily="18" charset="0"/>
                        </a:rPr>
                        <a:t>(s) &gt; 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矩形 3"/>
          <p:cNvSpPr/>
          <p:nvPr/>
        </p:nvSpPr>
        <p:spPr>
          <a:xfrm>
            <a:off x="812751" y="1168053"/>
            <a:ext cx="11089232" cy="1200329"/>
          </a:xfrm>
          <a:prstGeom prst="rect">
            <a:avLst/>
          </a:prstGeom>
        </p:spPr>
        <p:txBody>
          <a:bodyPr wrap="square">
            <a:spAutoFit/>
          </a:bodyPr>
          <a:lstStyle/>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在检测缓冲区溢出时，我们</a:t>
            </a:r>
            <a:r>
              <a:rPr lang="zh-CN" altLang="en-US"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关心的是变量的取值</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，并在一些预定义的敏感操作所在的程序点上，</a:t>
            </a:r>
            <a:r>
              <a:rPr lang="zh-CN" altLang="en-US"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对变量的取值进行检查</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。下面是一些记录变量的取值的规则。</a:t>
            </a:r>
          </a:p>
        </p:txBody>
      </p:sp>
    </p:spTree>
    <p:extLst>
      <p:ext uri="{BB962C8B-B14F-4D97-AF65-F5344CB8AC3E}">
        <p14:creationId xmlns:p14="http://schemas.microsoft.com/office/powerpoint/2010/main" val="279581189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396927" y="3200826"/>
            <a:ext cx="8639372" cy="830997"/>
          </a:xfrm>
          <a:prstGeom prst="rect">
            <a:avLst/>
          </a:prstGeom>
        </p:spPr>
        <p:txBody>
          <a:bodyPr wrap="square">
            <a:spAutoFit/>
          </a:bodyPr>
          <a:lstStyle/>
          <a:p>
            <a:pPr algn="ct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知识点四：模糊测试</a:t>
            </a:r>
          </a:p>
        </p:txBody>
      </p:sp>
    </p:spTree>
    <p:extLst>
      <p:ext uri="{BB962C8B-B14F-4D97-AF65-F5344CB8AC3E}">
        <p14:creationId xmlns:p14="http://schemas.microsoft.com/office/powerpoint/2010/main" val="599437007"/>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816BD8E5-D75D-4102-84FB-F64F129C80AC}"/>
              </a:ext>
            </a:extLst>
          </p:cNvPr>
          <p:cNvGrpSpPr/>
          <p:nvPr/>
        </p:nvGrpSpPr>
        <p:grpSpPr>
          <a:xfrm>
            <a:off x="1532831" y="1577516"/>
            <a:ext cx="9649072" cy="1485728"/>
            <a:chOff x="4933525" y="2329225"/>
            <a:chExt cx="9577064" cy="1485728"/>
          </a:xfrm>
        </p:grpSpPr>
        <p:sp>
          <p:nvSpPr>
            <p:cNvPr id="13" name="六边形 12">
              <a:extLst>
                <a:ext uri="{FF2B5EF4-FFF2-40B4-BE49-F238E27FC236}">
                  <a16:creationId xmlns:a16="http://schemas.microsoft.com/office/drawing/2014/main" id="{A02084FF-2799-4791-B7F9-378A2670FE16}"/>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sp>
          <p:nvSpPr>
            <p:cNvPr id="14" name="文本框 7">
              <a:extLst>
                <a:ext uri="{FF2B5EF4-FFF2-40B4-BE49-F238E27FC236}">
                  <a16:creationId xmlns:a16="http://schemas.microsoft.com/office/drawing/2014/main" id="{2B9B8DBD-1AFF-4A6B-A7FF-3C6A5450866E}"/>
                </a:ext>
              </a:extLst>
            </p:cNvPr>
            <p:cNvSpPr txBox="1">
              <a:spLocks noChangeArrowheads="1"/>
            </p:cNvSpPr>
            <p:nvPr/>
          </p:nvSpPr>
          <p:spPr bwMode="auto">
            <a:xfrm>
              <a:off x="6984268" y="2329225"/>
              <a:ext cx="7526321" cy="148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模糊测试</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(Fuzzing)</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是</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一种自动化或半自动化的安全漏洞检测技术，通过向目标软件输入大量的</a:t>
              </a:r>
              <a:r>
                <a:rPr lang="zh-CN" altLang="en-US" sz="2400" b="1" dirty="0">
                  <a:solidFill>
                    <a:srgbClr val="FF0000"/>
                  </a:solidFill>
                  <a:latin typeface="Times New Roman" panose="02020603050405020304" pitchFamily="18" charset="0"/>
                  <a:cs typeface="Times New Roman" panose="02020603050405020304" pitchFamily="18" charset="0"/>
                </a:rPr>
                <a:t>畸形数据</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并监测目标系统的异常来发现潜在的软件漏洞</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cxnSp>
          <p:nvCxnSpPr>
            <p:cNvPr id="15" name="直接连接符 14">
              <a:extLst>
                <a:ext uri="{FF2B5EF4-FFF2-40B4-BE49-F238E27FC236}">
                  <a16:creationId xmlns:a16="http://schemas.microsoft.com/office/drawing/2014/main" id="{7AE4A8B0-40A1-4742-B2FF-EBE6DA63DD40}"/>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489D415D-225E-41BB-AD36-65D0E8194752}"/>
              </a:ext>
            </a:extLst>
          </p:cNvPr>
          <p:cNvGrpSpPr/>
          <p:nvPr/>
        </p:nvGrpSpPr>
        <p:grpSpPr>
          <a:xfrm>
            <a:off x="1532831" y="3261696"/>
            <a:ext cx="9793088" cy="1485920"/>
            <a:chOff x="4933525" y="2329128"/>
            <a:chExt cx="9793088" cy="1485920"/>
          </a:xfrm>
        </p:grpSpPr>
        <p:sp>
          <p:nvSpPr>
            <p:cNvPr id="17" name="六边形 16">
              <a:extLst>
                <a:ext uri="{FF2B5EF4-FFF2-40B4-BE49-F238E27FC236}">
                  <a16:creationId xmlns:a16="http://schemas.microsoft.com/office/drawing/2014/main" id="{4EA81DD8-271B-4DAC-BE44-C042D33E1598}"/>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sp>
          <p:nvSpPr>
            <p:cNvPr id="18" name="文本框 7">
              <a:extLst>
                <a:ext uri="{FF2B5EF4-FFF2-40B4-BE49-F238E27FC236}">
                  <a16:creationId xmlns:a16="http://schemas.microsoft.com/office/drawing/2014/main" id="{170A7C10-8A21-4BCE-8CAB-18A8E4A68783}"/>
                </a:ext>
              </a:extLst>
            </p:cNvPr>
            <p:cNvSpPr txBox="1">
              <a:spLocks noChangeArrowheads="1"/>
            </p:cNvSpPr>
            <p:nvPr/>
          </p:nvSpPr>
          <p:spPr bwMode="auto">
            <a:xfrm>
              <a:off x="6984268" y="2329128"/>
              <a:ext cx="7742345" cy="148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dirty="0">
                  <a:solidFill>
                    <a:schemeClr val="tx1">
                      <a:lumMod val="65000"/>
                      <a:lumOff val="35000"/>
                    </a:schemeClr>
                  </a:solidFill>
                  <a:latin typeface="微软雅黑" pitchFamily="34" charset="-122"/>
                </a:rPr>
                <a:t>模糊测试属于</a:t>
              </a:r>
              <a:r>
                <a:rPr lang="zh-CN" altLang="en-US" sz="2400" b="1" dirty="0">
                  <a:solidFill>
                    <a:schemeClr val="tx1">
                      <a:lumMod val="65000"/>
                      <a:lumOff val="35000"/>
                    </a:schemeClr>
                  </a:solidFill>
                  <a:latin typeface="微软雅黑" pitchFamily="34" charset="-122"/>
                </a:rPr>
                <a:t>黑盒测试</a:t>
              </a:r>
              <a:r>
                <a:rPr lang="zh-CN" altLang="en-US" sz="2400" dirty="0">
                  <a:solidFill>
                    <a:schemeClr val="tx1">
                      <a:lumMod val="65000"/>
                      <a:lumOff val="35000"/>
                    </a:schemeClr>
                  </a:solidFill>
                  <a:latin typeface="微软雅黑" pitchFamily="34" charset="-122"/>
                </a:rPr>
                <a:t>的一种，它是一种有效的动态漏洞分析技术，黑客和安全技术人员使用该项技术已经发现了大量的未公开漏洞。</a:t>
              </a:r>
            </a:p>
          </p:txBody>
        </p:sp>
        <p:cxnSp>
          <p:nvCxnSpPr>
            <p:cNvPr id="19" name="直接连接符 18">
              <a:extLst>
                <a:ext uri="{FF2B5EF4-FFF2-40B4-BE49-F238E27FC236}">
                  <a16:creationId xmlns:a16="http://schemas.microsoft.com/office/drawing/2014/main" id="{0485A77C-62F6-4EEC-81CF-B4BBDB13F95D}"/>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8D57DD7E-A520-4510-A66E-ABD7F816CCF4}"/>
              </a:ext>
            </a:extLst>
          </p:cNvPr>
          <p:cNvGrpSpPr/>
          <p:nvPr/>
        </p:nvGrpSpPr>
        <p:grpSpPr>
          <a:xfrm>
            <a:off x="1532831" y="5154698"/>
            <a:ext cx="9641552" cy="1058442"/>
            <a:chOff x="4933525" y="2542866"/>
            <a:chExt cx="9641552" cy="1058442"/>
          </a:xfrm>
        </p:grpSpPr>
        <p:sp>
          <p:nvSpPr>
            <p:cNvPr id="21" name="六边形 20">
              <a:extLst>
                <a:ext uri="{FF2B5EF4-FFF2-40B4-BE49-F238E27FC236}">
                  <a16:creationId xmlns:a16="http://schemas.microsoft.com/office/drawing/2014/main" id="{B66B4ABB-552B-45B7-9880-F26097AC3BBE}"/>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sp>
          <p:nvSpPr>
            <p:cNvPr id="22" name="文本框 7">
              <a:extLst>
                <a:ext uri="{FF2B5EF4-FFF2-40B4-BE49-F238E27FC236}">
                  <a16:creationId xmlns:a16="http://schemas.microsoft.com/office/drawing/2014/main" id="{182C0661-928E-4741-B0C9-DAB4E9D80ECF}"/>
                </a:ext>
              </a:extLst>
            </p:cNvPr>
            <p:cNvSpPr txBox="1">
              <a:spLocks noChangeArrowheads="1"/>
            </p:cNvSpPr>
            <p:nvPr/>
          </p:nvSpPr>
          <p:spPr bwMode="auto">
            <a:xfrm>
              <a:off x="6984268" y="2546383"/>
              <a:ext cx="7590809"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它的</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缺点是畸形数据的生成具有随机性</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，而随机性造成代码覆盖不充分导致了</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测试数据覆盖率不高</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cxnSp>
          <p:nvCxnSpPr>
            <p:cNvPr id="23" name="直接连接符 22">
              <a:extLst>
                <a:ext uri="{FF2B5EF4-FFF2-40B4-BE49-F238E27FC236}">
                  <a16:creationId xmlns:a16="http://schemas.microsoft.com/office/drawing/2014/main" id="{639E5EDF-8A5E-4C31-802C-EF061F3FE07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5740E5AC-E533-4D26-A480-1002423DC218}"/>
              </a:ext>
            </a:extLst>
          </p:cNvPr>
          <p:cNvGrpSpPr/>
          <p:nvPr/>
        </p:nvGrpSpPr>
        <p:grpSpPr>
          <a:xfrm>
            <a:off x="2540943" y="711949"/>
            <a:ext cx="8136904" cy="474140"/>
            <a:chOff x="3548908" y="837929"/>
            <a:chExt cx="6027641" cy="474140"/>
          </a:xfrm>
        </p:grpSpPr>
        <p:cxnSp>
          <p:nvCxnSpPr>
            <p:cNvPr id="2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a:t>
              </a:r>
            </a:p>
          </p:txBody>
        </p:sp>
      </p:grpSp>
    </p:spTree>
    <p:extLst>
      <p:ext uri="{BB962C8B-B14F-4D97-AF65-F5344CB8AC3E}">
        <p14:creationId xmlns:p14="http://schemas.microsoft.com/office/powerpoint/2010/main" val="308584570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2540943" y="697979"/>
            <a:ext cx="8136904" cy="474140"/>
            <a:chOff x="3548908" y="837929"/>
            <a:chExt cx="6027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模糊测试分类</a:t>
              </a:r>
            </a:p>
          </p:txBody>
        </p:sp>
      </p:grpSp>
      <p:sp>
        <p:nvSpPr>
          <p:cNvPr id="21" name="íṡľíḍè-Rectangle 17">
            <a:extLst>
              <a:ext uri="{FF2B5EF4-FFF2-40B4-BE49-F238E27FC236}">
                <a16:creationId xmlns:a16="http://schemas.microsoft.com/office/drawing/2014/main" id="{DF16C0EE-F047-4513-ABE9-3621ABC453F7}"/>
              </a:ext>
            </a:extLst>
          </p:cNvPr>
          <p:cNvSpPr/>
          <p:nvPr/>
        </p:nvSpPr>
        <p:spPr>
          <a:xfrm>
            <a:off x="1388815" y="2184237"/>
            <a:ext cx="10441160" cy="172418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latinLnBrk="0" hangingPunct="1">
              <a:lnSpc>
                <a:spcPct val="130000"/>
              </a:lnSpc>
              <a:buClrTx/>
              <a:buSzTx/>
              <a:buFontTx/>
              <a:buNone/>
              <a:tabLst/>
              <a:defRPr/>
            </a:pPr>
            <a:r>
              <a:rPr lang="zh-CN" altLang="en-US" sz="2400" dirty="0">
                <a:solidFill>
                  <a:schemeClr val="tx1">
                    <a:lumMod val="65000"/>
                    <a:lumOff val="35000"/>
                  </a:schemeClr>
                </a:solidFill>
                <a:latin typeface="微软雅黑" pitchFamily="34" charset="-122"/>
                <a:ea typeface="微软雅黑" pitchFamily="34" charset="-122"/>
              </a:rPr>
              <a:t>它是指</a:t>
            </a:r>
            <a:r>
              <a:rPr lang="zh-CN" altLang="en-US" sz="2400" b="1" dirty="0">
                <a:solidFill>
                  <a:schemeClr val="tx1">
                    <a:lumMod val="65000"/>
                    <a:lumOff val="35000"/>
                  </a:schemeClr>
                </a:solidFill>
                <a:latin typeface="微软雅黑" pitchFamily="34" charset="-122"/>
                <a:ea typeface="微软雅黑" pitchFamily="34" charset="-122"/>
              </a:rPr>
              <a:t>依据特定的文件格式或者协议规范组合生成测试用例</a:t>
            </a:r>
            <a:r>
              <a:rPr lang="zh-CN" altLang="en-US" sz="2400" dirty="0">
                <a:solidFill>
                  <a:schemeClr val="tx1">
                    <a:lumMod val="65000"/>
                    <a:lumOff val="35000"/>
                  </a:schemeClr>
                </a:solidFill>
                <a:latin typeface="微软雅黑" pitchFamily="34" charset="-122"/>
                <a:ea typeface="微软雅黑" pitchFamily="34" charset="-122"/>
              </a:rPr>
              <a:t>，该方法的关键点在于既要遵守被测程序的输入数据的规范要求，又要能变异出区别于正常的数据。</a:t>
            </a: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388815" y="1600101"/>
            <a:ext cx="378042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Arial"/>
                <a:ea typeface="微软雅黑"/>
              </a:rPr>
              <a:t>基于生成的模糊测试</a:t>
            </a: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388815" y="4912469"/>
            <a:ext cx="10441160" cy="1656184"/>
          </a:xfrm>
          <a:prstGeom prst="rect">
            <a:avLst/>
          </a:prstGeom>
          <a:solidFill>
            <a:schemeClr val="bg1">
              <a:lumMod val="85000"/>
            </a:schemeClr>
          </a:solidFill>
          <a:ln w="38100" cap="flat" cmpd="sng" algn="ctr">
            <a:noFill/>
            <a:prstDash val="solid"/>
            <a:miter lim="800000"/>
          </a:ln>
          <a:effectLst/>
        </p:spPr>
        <p:txBody>
          <a:bodyPr lIns="180000" rIns="180000" anchor="ctr"/>
          <a:lstStyle/>
          <a:p>
            <a:pPr>
              <a:lnSpc>
                <a:spcPct val="130000"/>
              </a:lnSpc>
              <a:defRPr/>
            </a:pPr>
            <a:r>
              <a:rPr lang="zh-CN" altLang="en-US" sz="2400" dirty="0">
                <a:solidFill>
                  <a:schemeClr val="tx1">
                    <a:lumMod val="65000"/>
                    <a:lumOff val="35000"/>
                  </a:schemeClr>
                </a:solidFill>
                <a:latin typeface="微软雅黑" pitchFamily="34" charset="-122"/>
                <a:ea typeface="微软雅黑" pitchFamily="34" charset="-122"/>
              </a:rPr>
              <a:t>它是指</a:t>
            </a:r>
            <a:r>
              <a:rPr lang="zh-CN" altLang="en-US" sz="2400" b="1" dirty="0">
                <a:solidFill>
                  <a:schemeClr val="tx1">
                    <a:lumMod val="65000"/>
                    <a:lumOff val="35000"/>
                  </a:schemeClr>
                </a:solidFill>
                <a:latin typeface="微软雅黑" pitchFamily="34" charset="-122"/>
                <a:ea typeface="微软雅黑" pitchFamily="34" charset="-122"/>
              </a:rPr>
              <a:t>在原有合法的测试用例基础上，通过变异策略生成新的测试用例</a:t>
            </a:r>
            <a:r>
              <a:rPr lang="zh-CN" altLang="en-US" sz="2400" dirty="0">
                <a:solidFill>
                  <a:schemeClr val="tx1">
                    <a:lumMod val="65000"/>
                    <a:lumOff val="35000"/>
                  </a:schemeClr>
                </a:solidFill>
                <a:latin typeface="微软雅黑" pitchFamily="34" charset="-122"/>
                <a:ea typeface="微软雅黑" pitchFamily="34" charset="-122"/>
              </a:rPr>
              <a:t>。变异策略可以是随机变异策略、边界值变异策略、位变异策略等等，但前提条件是给定的初始测试用例是合法的输入。</a:t>
            </a: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388815" y="4336405"/>
            <a:ext cx="378042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Arial"/>
                <a:ea typeface="微软雅黑"/>
              </a:rPr>
              <a:t>基于变异的模糊测试</a:t>
            </a:r>
          </a:p>
        </p:txBody>
      </p:sp>
    </p:spTree>
    <p:extLst>
      <p:ext uri="{BB962C8B-B14F-4D97-AF65-F5344CB8AC3E}">
        <p14:creationId xmlns:p14="http://schemas.microsoft.com/office/powerpoint/2010/main" val="146955040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000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decel="6000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1+#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decel="6000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833054" y="837929"/>
              <a:ext cx="1192643"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符号执行</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848756" y="1816125"/>
            <a:ext cx="11161240" cy="4535425"/>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符号执行（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Symbolic Execution</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）的基本思路是</a:t>
            </a:r>
            <a:r>
              <a:rPr lang="zh-CN" altLang="en-US" sz="2800" b="1" dirty="0">
                <a:solidFill>
                  <a:schemeClr val="tx1">
                    <a:lumMod val="75000"/>
                    <a:lumOff val="25000"/>
                  </a:schemeClr>
                </a:solidFill>
                <a:latin typeface="仿宋" panose="02010609060101010101" pitchFamily="49" charset="-122"/>
                <a:ea typeface="仿宋" panose="02010609060101010101" pitchFamily="49" charset="-122"/>
                <a:cs typeface="Times New Roman" panose="02020603050405020304" pitchFamily="18" charset="0"/>
              </a:rPr>
              <a:t>使用符号值替代具体值，模拟程序的执行</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。在模拟程序运行的过程中，符号执行引擎会收集程序中的语义信息，探索程序中的可达路径、分析程序中隐藏的错误。</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动态符号执行结合了真实执行和传统符号执行技术的优点，在真实执行的过程中同时进行符号执行，可以在保证测试精度的前提下提升了执行效率。</a:t>
            </a:r>
          </a:p>
        </p:txBody>
      </p:sp>
    </p:spTree>
    <p:extLst>
      <p:ext uri="{BB962C8B-B14F-4D97-AF65-F5344CB8AC3E}">
        <p14:creationId xmlns:p14="http://schemas.microsoft.com/office/powerpoint/2010/main" val="805549429"/>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2540943" y="837929"/>
            <a:ext cx="8136904" cy="474140"/>
            <a:chOff x="3548908" y="837929"/>
            <a:chExt cx="6027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模糊测试步骤</a:t>
              </a:r>
            </a:p>
          </p:txBody>
        </p:sp>
      </p:grpSp>
      <p:sp>
        <p:nvSpPr>
          <p:cNvPr id="21" name="íṡľíḍè-Rectangle 17">
            <a:extLst>
              <a:ext uri="{FF2B5EF4-FFF2-40B4-BE49-F238E27FC236}">
                <a16:creationId xmlns:a16="http://schemas.microsoft.com/office/drawing/2014/main" id="{DF16C0EE-F047-4513-ABE9-3621ABC453F7}"/>
              </a:ext>
            </a:extLst>
          </p:cNvPr>
          <p:cNvSpPr/>
          <p:nvPr/>
        </p:nvSpPr>
        <p:spPr>
          <a:xfrm>
            <a:off x="1388815" y="2256244"/>
            <a:ext cx="10441160" cy="1846391"/>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latinLnBrk="0" hangingPunct="1">
              <a:lnSpc>
                <a:spcPct val="130000"/>
              </a:lnSpc>
              <a:buClrTx/>
              <a:buSzTx/>
              <a:buFontTx/>
              <a:buNone/>
              <a:tabLst/>
              <a:defRPr/>
            </a:pPr>
            <a:r>
              <a:rPr lang="zh-CN" altLang="en-US" sz="2400" dirty="0">
                <a:solidFill>
                  <a:schemeClr val="tx1">
                    <a:lumMod val="65000"/>
                    <a:lumOff val="35000"/>
                  </a:schemeClr>
                </a:solidFill>
                <a:latin typeface="微软雅黑" pitchFamily="34" charset="-122"/>
                <a:ea typeface="微软雅黑" pitchFamily="34" charset="-122"/>
              </a:rPr>
              <a:t>由于所有可被利用的漏洞都是由于应用程序接受了用户输入的数据造成的，并且在处理输入数据时没有首先过滤非法数据或者进行校验确认。对模糊测试来说</a:t>
            </a:r>
            <a:r>
              <a:rPr lang="zh-CN" altLang="en-US" sz="2400" b="1" dirty="0">
                <a:solidFill>
                  <a:schemeClr val="tx1">
                    <a:lumMod val="65000"/>
                    <a:lumOff val="35000"/>
                  </a:schemeClr>
                </a:solidFill>
                <a:latin typeface="微软雅黑" pitchFamily="34" charset="-122"/>
                <a:ea typeface="微软雅黑" pitchFamily="34" charset="-122"/>
              </a:rPr>
              <a:t>首要的问题是确定可能的输入数据，畸形输入数据的枚举对模糊测试至关重要</a:t>
            </a:r>
            <a:r>
              <a:rPr lang="zh-CN" altLang="en-US" sz="2400" dirty="0">
                <a:solidFill>
                  <a:schemeClr val="tx1">
                    <a:lumMod val="65000"/>
                    <a:lumOff val="35000"/>
                  </a:schemeClr>
                </a:solidFill>
                <a:latin typeface="微软雅黑" pitchFamily="34" charset="-122"/>
                <a:ea typeface="微软雅黑" pitchFamily="34" charset="-122"/>
              </a:rPr>
              <a:t>。</a:t>
            </a: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388815" y="1672109"/>
            <a:ext cx="3780420" cy="576064"/>
          </a:xfrm>
          <a:prstGeom prst="rect">
            <a:avLst/>
          </a:prstGeom>
          <a:solidFill>
            <a:srgbClr val="0050A3"/>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a:t>
            </a:r>
            <a:r>
              <a:rPr lang="en-US" altLang="zh-CN" sz="2000" kern="0" dirty="0">
                <a:solidFill>
                  <a:prstClr val="white"/>
                </a:solidFill>
                <a:latin typeface="Arial"/>
                <a:ea typeface="微软雅黑"/>
              </a:rPr>
              <a:t>1</a:t>
            </a:r>
            <a:r>
              <a:rPr lang="zh-CN" altLang="en-US" sz="2000" kern="0" dirty="0">
                <a:solidFill>
                  <a:prstClr val="white"/>
                </a:solidFill>
                <a:latin typeface="Arial"/>
                <a:ea typeface="微软雅黑"/>
              </a:rPr>
              <a:t>）确定测试对象和输入数据</a:t>
            </a: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388815" y="4912469"/>
            <a:ext cx="10441160" cy="1216062"/>
          </a:xfrm>
          <a:prstGeom prst="rect">
            <a:avLst/>
          </a:prstGeom>
          <a:solidFill>
            <a:schemeClr val="bg1">
              <a:lumMod val="85000"/>
            </a:schemeClr>
          </a:solidFill>
          <a:ln w="38100" cap="flat" cmpd="sng" algn="ctr">
            <a:noFill/>
            <a:prstDash val="solid"/>
            <a:miter lim="800000"/>
          </a:ln>
          <a:effectLst/>
        </p:spPr>
        <p:txBody>
          <a:bodyPr lIns="180000" rIns="180000" anchor="ctr"/>
          <a:lstStyle/>
          <a:p>
            <a:pPr>
              <a:lnSpc>
                <a:spcPct val="130000"/>
              </a:lnSpc>
              <a:defRPr/>
            </a:pPr>
            <a:r>
              <a:rPr lang="zh-CN" altLang="en-US" sz="2400" dirty="0">
                <a:solidFill>
                  <a:schemeClr val="tx1">
                    <a:lumMod val="65000"/>
                    <a:lumOff val="35000"/>
                  </a:schemeClr>
                </a:solidFill>
                <a:latin typeface="微软雅黑" pitchFamily="34" charset="-122"/>
                <a:ea typeface="微软雅黑" pitchFamily="34" charset="-122"/>
              </a:rPr>
              <a:t>一旦确定了输入数据，接着就可以生成模糊测试用的畸形数据。根据目标程序及输入数据格式的不同，可相应选择不同的测试数据生成算法。 </a:t>
            </a: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388815" y="4408414"/>
            <a:ext cx="3780420" cy="576064"/>
          </a:xfrm>
          <a:prstGeom prst="rect">
            <a:avLst/>
          </a:prstGeom>
          <a:solidFill>
            <a:srgbClr val="1092F1"/>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a:t>
            </a:r>
            <a:r>
              <a:rPr lang="en-US" altLang="zh-CN" sz="2000" kern="0" dirty="0">
                <a:solidFill>
                  <a:prstClr val="white"/>
                </a:solidFill>
                <a:latin typeface="Arial"/>
                <a:ea typeface="微软雅黑"/>
              </a:rPr>
              <a:t>2</a:t>
            </a:r>
            <a:r>
              <a:rPr lang="zh-CN" altLang="en-US" sz="2000" kern="0" dirty="0">
                <a:solidFill>
                  <a:prstClr val="white"/>
                </a:solidFill>
                <a:latin typeface="Arial"/>
                <a:ea typeface="微软雅黑"/>
              </a:rPr>
              <a:t>）生成模糊测试数据</a:t>
            </a:r>
          </a:p>
        </p:txBody>
      </p:sp>
    </p:spTree>
    <p:extLst>
      <p:ext uri="{BB962C8B-B14F-4D97-AF65-F5344CB8AC3E}">
        <p14:creationId xmlns:p14="http://schemas.microsoft.com/office/powerpoint/2010/main" val="101615178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000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decel="6000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1+#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decel="6000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2540943" y="837929"/>
            <a:ext cx="8136904" cy="474140"/>
            <a:chOff x="3548908" y="837929"/>
            <a:chExt cx="6027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模糊测试步骤</a:t>
              </a:r>
            </a:p>
          </p:txBody>
        </p:sp>
      </p:grpSp>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2"/>
            <a:ext cx="10458022" cy="1216056"/>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检测模糊测试数据的过程首先要</a:t>
            </a:r>
            <a:r>
              <a:rPr lang="zh-CN" altLang="en-US" sz="2400" b="1" kern="0" dirty="0">
                <a:solidFill>
                  <a:schemeClr val="tx1">
                    <a:lumMod val="75000"/>
                    <a:lumOff val="25000"/>
                  </a:schemeClr>
                </a:solidFill>
                <a:latin typeface="Arial"/>
                <a:ea typeface="微软雅黑"/>
              </a:rPr>
              <a:t>启动目标程序</a:t>
            </a:r>
            <a:r>
              <a:rPr lang="zh-CN" altLang="en-US" sz="2400" kern="0" dirty="0">
                <a:solidFill>
                  <a:schemeClr val="tx1">
                    <a:lumMod val="75000"/>
                    <a:lumOff val="25000"/>
                  </a:schemeClr>
                </a:solidFill>
                <a:latin typeface="Arial"/>
                <a:ea typeface="微软雅黑"/>
              </a:rPr>
              <a:t>，然后</a:t>
            </a:r>
            <a:r>
              <a:rPr lang="zh-CN" altLang="en-US" sz="2400" b="1" kern="0" dirty="0">
                <a:solidFill>
                  <a:schemeClr val="tx1">
                    <a:lumMod val="75000"/>
                    <a:lumOff val="25000"/>
                  </a:schemeClr>
                </a:solidFill>
                <a:latin typeface="Arial"/>
                <a:ea typeface="微软雅黑"/>
              </a:rPr>
              <a:t>把生成的测试数据输入到应用程序中进行处理</a:t>
            </a:r>
            <a:r>
              <a:rPr lang="zh-CN" altLang="en-US" sz="2400" kern="0" dirty="0">
                <a:solidFill>
                  <a:schemeClr val="tx1">
                    <a:lumMod val="75000"/>
                    <a:lumOff val="25000"/>
                  </a:schemeClr>
                </a:solidFill>
                <a:latin typeface="Arial"/>
                <a:ea typeface="微软雅黑"/>
              </a:rPr>
              <a:t>。 </a:t>
            </a: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424819" y="1816125"/>
            <a:ext cx="3780420" cy="576064"/>
          </a:xfrm>
          <a:prstGeom prst="rect">
            <a:avLst/>
          </a:prstGeom>
          <a:solidFill>
            <a:srgbClr val="0050A3"/>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a:t>
            </a:r>
            <a:r>
              <a:rPr lang="en-US" altLang="zh-CN" sz="2000" kern="0" dirty="0">
                <a:solidFill>
                  <a:prstClr val="white"/>
                </a:solidFill>
                <a:latin typeface="Arial"/>
                <a:ea typeface="微软雅黑"/>
              </a:rPr>
              <a:t>3</a:t>
            </a:r>
            <a:r>
              <a:rPr lang="zh-CN" altLang="en-US" sz="2000" kern="0" dirty="0">
                <a:solidFill>
                  <a:prstClr val="white"/>
                </a:solidFill>
                <a:latin typeface="Arial"/>
                <a:ea typeface="微软雅黑"/>
              </a:rPr>
              <a:t>）检测模糊测试数据</a:t>
            </a: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443961" y="4784599"/>
            <a:ext cx="10458022" cy="161012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在模糊测试过程中，一个非常重要但却经常被忽视的步骤是对程序异常的监测。实时监测目标程序的运行，就能追踪到引发目标程序异常的源测试数据。 </a:t>
            </a: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443961" y="4200462"/>
            <a:ext cx="3780420" cy="576064"/>
          </a:xfrm>
          <a:prstGeom prst="rect">
            <a:avLst/>
          </a:prstGeom>
          <a:solidFill>
            <a:srgbClr val="1092F1"/>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a:t>
            </a:r>
            <a:r>
              <a:rPr lang="en-US" altLang="zh-CN" sz="2000" kern="0" dirty="0">
                <a:solidFill>
                  <a:prstClr val="white"/>
                </a:solidFill>
                <a:latin typeface="Arial"/>
                <a:ea typeface="微软雅黑"/>
              </a:rPr>
              <a:t>4</a:t>
            </a:r>
            <a:r>
              <a:rPr lang="zh-CN" altLang="en-US" sz="2000" kern="0" dirty="0">
                <a:solidFill>
                  <a:prstClr val="white"/>
                </a:solidFill>
                <a:latin typeface="Arial"/>
                <a:ea typeface="微软雅黑"/>
              </a:rPr>
              <a:t>）监测程序异常</a:t>
            </a:r>
          </a:p>
        </p:txBody>
      </p:sp>
    </p:spTree>
    <p:extLst>
      <p:ext uri="{BB962C8B-B14F-4D97-AF65-F5344CB8AC3E}">
        <p14:creationId xmlns:p14="http://schemas.microsoft.com/office/powerpoint/2010/main" val="346897900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000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decel="6000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1+#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decel="6000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741912" y="837929"/>
              <a:ext cx="1374925"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模糊测试步骤</a:t>
              </a:r>
            </a:p>
          </p:txBody>
        </p:sp>
      </p:grpSp>
      <p:grpSp>
        <p:nvGrpSpPr>
          <p:cNvPr id="3" name="组合 2">
            <a:extLst>
              <a:ext uri="{FF2B5EF4-FFF2-40B4-BE49-F238E27FC236}">
                <a16:creationId xmlns:a16="http://schemas.microsoft.com/office/drawing/2014/main" id="{434E42F4-2047-4996-937C-424AE9D0F9DB}"/>
              </a:ext>
            </a:extLst>
          </p:cNvPr>
          <p:cNvGrpSpPr/>
          <p:nvPr/>
        </p:nvGrpSpPr>
        <p:grpSpPr>
          <a:xfrm>
            <a:off x="4616797" y="1613725"/>
            <a:ext cx="3156322" cy="1735420"/>
            <a:chOff x="2715798" y="1993728"/>
            <a:chExt cx="1735769" cy="1735420"/>
          </a:xfrm>
        </p:grpSpPr>
        <p:sp>
          <p:nvSpPr>
            <p:cNvPr id="28" name="is1ide-Oval 8">
              <a:extLst>
                <a:ext uri="{FF2B5EF4-FFF2-40B4-BE49-F238E27FC236}">
                  <a16:creationId xmlns:a16="http://schemas.microsoft.com/office/drawing/2014/main" id="{D0D58CCD-E36D-43AC-BD24-B5862693F87C}"/>
                </a:ext>
              </a:extLst>
            </p:cNvPr>
            <p:cNvSpPr/>
            <p:nvPr/>
          </p:nvSpPr>
          <p:spPr>
            <a:xfrm>
              <a:off x="2716147" y="1993728"/>
              <a:ext cx="1735420" cy="1735420"/>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 name="组合 1">
              <a:extLst>
                <a:ext uri="{FF2B5EF4-FFF2-40B4-BE49-F238E27FC236}">
                  <a16:creationId xmlns:a16="http://schemas.microsoft.com/office/drawing/2014/main" id="{F58B1895-64DE-4B46-824F-FA7F05ABCE14}"/>
                </a:ext>
              </a:extLst>
            </p:cNvPr>
            <p:cNvGrpSpPr/>
            <p:nvPr/>
          </p:nvGrpSpPr>
          <p:grpSpPr>
            <a:xfrm>
              <a:off x="2715798" y="2106551"/>
              <a:ext cx="1622944" cy="1509772"/>
              <a:chOff x="2613103" y="2691637"/>
              <a:chExt cx="1202173" cy="1118342"/>
            </a:xfrm>
          </p:grpSpPr>
          <p:sp>
            <p:nvSpPr>
              <p:cNvPr id="25" name="is1ide-Oval 8">
                <a:extLst>
                  <a:ext uri="{FF2B5EF4-FFF2-40B4-BE49-F238E27FC236}">
                    <a16:creationId xmlns:a16="http://schemas.microsoft.com/office/drawing/2014/main" id="{1ECE7F4E-AD21-4E82-98F5-45D23916FA4D}"/>
                  </a:ext>
                </a:extLst>
              </p:cNvPr>
              <p:cNvSpPr/>
              <p:nvPr/>
            </p:nvSpPr>
            <p:spPr>
              <a:xfrm>
                <a:off x="2696934" y="2691637"/>
                <a:ext cx="1118342" cy="1118342"/>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6" name="矩形 25">
                <a:extLst>
                  <a:ext uri="{FF2B5EF4-FFF2-40B4-BE49-F238E27FC236}">
                    <a16:creationId xmlns:a16="http://schemas.microsoft.com/office/drawing/2014/main" id="{220738A2-DC41-4F26-B437-DB7C1EC51D02}"/>
                  </a:ext>
                </a:extLst>
              </p:cNvPr>
              <p:cNvSpPr/>
              <p:nvPr/>
            </p:nvSpPr>
            <p:spPr>
              <a:xfrm>
                <a:off x="2613103" y="3046079"/>
                <a:ext cx="1202173"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5</a:t>
                </a:r>
                <a:r>
                  <a:rPr lang="zh-CN" altLang="en-US" sz="2000" b="1" dirty="0">
                    <a:solidFill>
                      <a:schemeClr val="bg1"/>
                    </a:solidFill>
                    <a:latin typeface="微软雅黑" panose="020B0503020204020204" pitchFamily="34" charset="-122"/>
                    <a:ea typeface="微软雅黑" panose="020B0503020204020204" pitchFamily="34" charset="-122"/>
                  </a:rPr>
                  <a:t>）确定可利用性</a:t>
                </a:r>
              </a:p>
            </p:txBody>
          </p:sp>
        </p:grpSp>
      </p:grpSp>
      <p:sp>
        <p:nvSpPr>
          <p:cNvPr id="30" name="文本框 29">
            <a:extLst>
              <a:ext uri="{FF2B5EF4-FFF2-40B4-BE49-F238E27FC236}">
                <a16:creationId xmlns:a16="http://schemas.microsoft.com/office/drawing/2014/main" id="{E26E5F43-1E66-4C44-BA9C-8774F5CBCAAB}"/>
              </a:ext>
            </a:extLst>
          </p:cNvPr>
          <p:cNvSpPr txBox="1"/>
          <p:nvPr/>
        </p:nvSpPr>
        <p:spPr>
          <a:xfrm>
            <a:off x="2193974" y="3701103"/>
            <a:ext cx="8470802" cy="2237936"/>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一旦监测到程序出现的异常，还需要</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进一步确定所发现的异常情况是否能被进一步利用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。这个步骤不是模糊测试必需的步骤，只是检测这个异常对应的漏洞是否可以被利用。这个步骤</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一般由手工完成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，需要分析人员具备深厚的漏洞挖掘和分析经验。</a:t>
            </a:r>
          </a:p>
        </p:txBody>
      </p:sp>
    </p:spTree>
    <p:extLst>
      <p:ext uri="{BB962C8B-B14F-4D97-AF65-F5344CB8AC3E}">
        <p14:creationId xmlns:p14="http://schemas.microsoft.com/office/powerpoint/2010/main" val="410897695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65988080-8340-460E-A780-246FE9A25FD7}"/>
              </a:ext>
            </a:extLst>
          </p:cNvPr>
          <p:cNvSpPr/>
          <p:nvPr/>
        </p:nvSpPr>
        <p:spPr>
          <a:xfrm>
            <a:off x="5493271" y="2525160"/>
            <a:ext cx="3783724" cy="2569998"/>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449F9E67-FAD7-4597-838D-CFB4C1BCC2BE}"/>
              </a:ext>
            </a:extLst>
          </p:cNvPr>
          <p:cNvGrpSpPr/>
          <p:nvPr/>
        </p:nvGrpSpPr>
        <p:grpSpPr>
          <a:xfrm>
            <a:off x="4460625" y="2907840"/>
            <a:ext cx="2023640" cy="1804638"/>
            <a:chOff x="3504868" y="3256285"/>
            <a:chExt cx="2023640" cy="1804638"/>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id="{7367256A-3B3A-4DDE-A76D-79A5E8EC5AE8}"/>
                </a:ext>
              </a:extLst>
            </p:cNvPr>
            <p:cNvSpPr/>
            <p:nvPr/>
          </p:nvSpPr>
          <p:spPr>
            <a:xfrm>
              <a:off x="3504868" y="3256285"/>
              <a:ext cx="2023640"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58611D49-E4CB-4BBB-AFC9-0BC121D86B81}"/>
                </a:ext>
              </a:extLst>
            </p:cNvPr>
            <p:cNvPicPr>
              <a:picLocks noChangeAspect="1"/>
            </p:cNvPicPr>
            <p:nvPr/>
          </p:nvPicPr>
          <p:blipFill>
            <a:blip r:embed="rId4"/>
            <a:stretch>
              <a:fillRect/>
            </a:stretch>
          </p:blipFill>
          <p:spPr>
            <a:xfrm>
              <a:off x="4105466" y="3834345"/>
              <a:ext cx="720226" cy="648518"/>
            </a:xfrm>
            <a:prstGeom prst="rect">
              <a:avLst/>
            </a:prstGeom>
          </p:spPr>
        </p:pic>
      </p:grpSp>
      <p:grpSp>
        <p:nvGrpSpPr>
          <p:cNvPr id="7" name="组合 6">
            <a:extLst>
              <a:ext uri="{FF2B5EF4-FFF2-40B4-BE49-F238E27FC236}">
                <a16:creationId xmlns:a16="http://schemas.microsoft.com/office/drawing/2014/main" id="{E42F6AAD-3EC0-49C9-BFFD-C6BCFF26A880}"/>
              </a:ext>
            </a:extLst>
          </p:cNvPr>
          <p:cNvGrpSpPr/>
          <p:nvPr/>
        </p:nvGrpSpPr>
        <p:grpSpPr>
          <a:xfrm>
            <a:off x="8286000" y="2907840"/>
            <a:ext cx="2023640" cy="1804638"/>
            <a:chOff x="7330243" y="3256285"/>
            <a:chExt cx="2023640" cy="1804638"/>
          </a:xfrm>
          <a:effectLst>
            <a:outerShdw blurRad="50800" dist="38100" dir="2700000" algn="tl" rotWithShape="0">
              <a:prstClr val="black">
                <a:alpha val="20000"/>
              </a:prstClr>
            </a:outerShdw>
          </a:effectLst>
        </p:grpSpPr>
        <p:sp>
          <p:nvSpPr>
            <p:cNvPr id="36" name="íṡľíḍè-Rectangle 17">
              <a:extLst>
                <a:ext uri="{FF2B5EF4-FFF2-40B4-BE49-F238E27FC236}">
                  <a16:creationId xmlns:a16="http://schemas.microsoft.com/office/drawing/2014/main" id="{54CCB430-C36C-40D2-98AF-FF1B9E27F0B9}"/>
                </a:ext>
              </a:extLst>
            </p:cNvPr>
            <p:cNvSpPr/>
            <p:nvPr/>
          </p:nvSpPr>
          <p:spPr>
            <a:xfrm>
              <a:off x="7330243" y="3256285"/>
              <a:ext cx="2023640" cy="1804638"/>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69762986-DBEB-40D8-9B10-C7F6CF1E0AB8}"/>
                </a:ext>
              </a:extLst>
            </p:cNvPr>
            <p:cNvPicPr>
              <a:picLocks noChangeAspect="1"/>
            </p:cNvPicPr>
            <p:nvPr/>
          </p:nvPicPr>
          <p:blipFill>
            <a:blip r:embed="rId5"/>
            <a:stretch>
              <a:fillRect/>
            </a:stretch>
          </p:blipFill>
          <p:spPr>
            <a:xfrm>
              <a:off x="7996034" y="3913091"/>
              <a:ext cx="692058" cy="484676"/>
            </a:xfrm>
            <a:prstGeom prst="rect">
              <a:avLst/>
            </a:prstGeom>
          </p:spPr>
        </p:pic>
      </p:grpSp>
      <p:graphicFrame>
        <p:nvGraphicFramePr>
          <p:cNvPr id="19" name="Object 1">
            <a:extLst>
              <a:ext uri="{FF2B5EF4-FFF2-40B4-BE49-F238E27FC236}">
                <a16:creationId xmlns:a16="http://schemas.microsoft.com/office/drawing/2014/main" id="{9249BCE5-0821-428A-B642-2BEED59AFAD7}"/>
              </a:ext>
            </a:extLst>
          </p:cNvPr>
          <p:cNvGraphicFramePr>
            <a:graphicFrameLocks noChangeAspect="1"/>
          </p:cNvGraphicFramePr>
          <p:nvPr/>
        </p:nvGraphicFramePr>
        <p:xfrm>
          <a:off x="983481" y="872643"/>
          <a:ext cx="2470150" cy="5608638"/>
        </p:xfrm>
        <a:graphic>
          <a:graphicData uri="http://schemas.openxmlformats.org/presentationml/2006/ole">
            <mc:AlternateContent xmlns:mc="http://schemas.openxmlformats.org/markup-compatibility/2006">
              <mc:Choice xmlns:v="urn:schemas-microsoft-com:vml" Requires="v">
                <p:oleObj spid="_x0000_s5375" name="Visio" r:id="rId6" imgW="2532831" imgH="5740577" progId="Visio.Drawing.11">
                  <p:embed/>
                </p:oleObj>
              </mc:Choice>
              <mc:Fallback>
                <p:oleObj name="Visio" r:id="rId6" imgW="2532831" imgH="574057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481" y="872643"/>
                        <a:ext cx="2470150" cy="560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a:extLst>
              <a:ext uri="{FF2B5EF4-FFF2-40B4-BE49-F238E27FC236}">
                <a16:creationId xmlns:a16="http://schemas.microsoft.com/office/drawing/2014/main" id="{0EF1A7DA-E434-4AA0-942B-E4FC28B19357}"/>
              </a:ext>
            </a:extLst>
          </p:cNvPr>
          <p:cNvSpPr/>
          <p:nvPr/>
        </p:nvSpPr>
        <p:spPr>
          <a:xfrm>
            <a:off x="4248472" y="1345945"/>
            <a:ext cx="6429375" cy="961289"/>
          </a:xfrm>
          <a:prstGeom prst="rect">
            <a:avLst/>
          </a:prstGeom>
        </p:spPr>
        <p:txBody>
          <a:bodyPr>
            <a:spAutoFit/>
          </a:bodyPr>
          <a:lstStyle/>
          <a:p>
            <a:pPr>
              <a:lnSpc>
                <a:spcPct val="150000"/>
              </a:lnSpc>
              <a:defRPr/>
            </a:pPr>
            <a:r>
              <a:rPr lang="zh-CN" altLang="en-US" sz="2000" dirty="0">
                <a:solidFill>
                  <a:prstClr val="black"/>
                </a:solidFill>
                <a:latin typeface="Times New Roman" panose="02020603050405020304" pitchFamily="18" charset="0"/>
                <a:ea typeface="微软雅黑" pitchFamily="34" charset="-122"/>
                <a:cs typeface="Times New Roman" panose="02020603050405020304" pitchFamily="18" charset="0"/>
              </a:rPr>
              <a:t>除了最后一步确定可利用性外，所有其它的四个阶段都是必须的。上述典型的</a:t>
            </a:r>
            <a:r>
              <a:rPr lang="en-US" altLang="zh-CN" sz="2000" dirty="0">
                <a:solidFill>
                  <a:prstClr val="black"/>
                </a:solidFill>
                <a:latin typeface="Times New Roman" panose="02020603050405020304" pitchFamily="18" charset="0"/>
                <a:ea typeface="微软雅黑" pitchFamily="34" charset="-122"/>
                <a:cs typeface="Times New Roman" panose="02020603050405020304" pitchFamily="18" charset="0"/>
              </a:rPr>
              <a:t>fuzzing</a:t>
            </a:r>
            <a:r>
              <a:rPr lang="zh-CN" altLang="en-US" sz="2000" dirty="0">
                <a:solidFill>
                  <a:prstClr val="black"/>
                </a:solidFill>
                <a:latin typeface="Times New Roman" panose="02020603050405020304" pitchFamily="18" charset="0"/>
                <a:ea typeface="微软雅黑" pitchFamily="34" charset="-122"/>
                <a:cs typeface="Times New Roman" panose="02020603050405020304" pitchFamily="18" charset="0"/>
              </a:rPr>
              <a:t>测试流程如左图所示。</a:t>
            </a:r>
          </a:p>
        </p:txBody>
      </p:sp>
      <p:sp>
        <p:nvSpPr>
          <p:cNvPr id="4" name="矩形 3">
            <a:extLst>
              <a:ext uri="{FF2B5EF4-FFF2-40B4-BE49-F238E27FC236}">
                <a16:creationId xmlns:a16="http://schemas.microsoft.com/office/drawing/2014/main" id="{6F891148-0729-423B-8BE8-F12B96C7E488}"/>
              </a:ext>
            </a:extLst>
          </p:cNvPr>
          <p:cNvSpPr/>
          <p:nvPr/>
        </p:nvSpPr>
        <p:spPr>
          <a:xfrm>
            <a:off x="4375766" y="5256458"/>
            <a:ext cx="6429375" cy="1422954"/>
          </a:xfrm>
          <a:prstGeom prst="rect">
            <a:avLst/>
          </a:prstGeom>
        </p:spPr>
        <p:txBody>
          <a:bodyPr>
            <a:spAutoFit/>
          </a:bodyPr>
          <a:lstStyle/>
          <a:p>
            <a:pPr>
              <a:lnSpc>
                <a:spcPct val="150000"/>
              </a:lnSpc>
              <a:defRPr/>
            </a:pPr>
            <a:r>
              <a:rPr lang="zh-CN" altLang="en-US" sz="2000" dirty="0">
                <a:solidFill>
                  <a:prstClr val="black"/>
                </a:solidFill>
                <a:latin typeface="微软雅黑" pitchFamily="34" charset="-122"/>
                <a:ea typeface="微软雅黑" pitchFamily="34" charset="-122"/>
              </a:rPr>
              <a:t>尽管模糊测试对安全缺陷和漏洞的检测能力很强，但</a:t>
            </a:r>
            <a:r>
              <a:rPr lang="zh-CN" altLang="en-US" sz="2000" b="1" dirty="0">
                <a:solidFill>
                  <a:prstClr val="black"/>
                </a:solidFill>
                <a:latin typeface="微软雅黑" pitchFamily="34" charset="-122"/>
                <a:ea typeface="微软雅黑" pitchFamily="34" charset="-122"/>
              </a:rPr>
              <a:t>并不是说它对被测软件都能发现所有的错误</a:t>
            </a:r>
            <a:r>
              <a:rPr lang="zh-CN" altLang="en-US" sz="2000" dirty="0">
                <a:solidFill>
                  <a:prstClr val="black"/>
                </a:solidFill>
                <a:latin typeface="微软雅黑" pitchFamily="34" charset="-122"/>
                <a:ea typeface="微软雅黑" pitchFamily="34" charset="-122"/>
              </a:rPr>
              <a:t>，原因就是它测试样本的生成方式具有</a:t>
            </a:r>
            <a:r>
              <a:rPr lang="zh-CN" altLang="en-US" sz="2000" b="1" dirty="0">
                <a:solidFill>
                  <a:prstClr val="black"/>
                </a:solidFill>
                <a:latin typeface="微软雅黑" pitchFamily="34" charset="-122"/>
                <a:ea typeface="微软雅黑" pitchFamily="34" charset="-122"/>
              </a:rPr>
              <a:t>随机性</a:t>
            </a:r>
            <a:r>
              <a:rPr lang="zh-CN" altLang="en-US" sz="2000" dirty="0">
                <a:solidFill>
                  <a:prstClr val="black"/>
                </a:solidFill>
                <a:latin typeface="微软雅黑" pitchFamily="34" charset="-122"/>
                <a:ea typeface="微软雅黑" pitchFamily="34" charset="-122"/>
              </a:rPr>
              <a:t>。 </a:t>
            </a:r>
          </a:p>
        </p:txBody>
      </p:sp>
      <p:grpSp>
        <p:nvGrpSpPr>
          <p:cNvPr id="22" name="组合 21">
            <a:extLst>
              <a:ext uri="{FF2B5EF4-FFF2-40B4-BE49-F238E27FC236}">
                <a16:creationId xmlns:a16="http://schemas.microsoft.com/office/drawing/2014/main" id="{8F473A4C-6F98-44DC-AC5F-C8FB4CCC0C53}"/>
              </a:ext>
            </a:extLst>
          </p:cNvPr>
          <p:cNvGrpSpPr/>
          <p:nvPr/>
        </p:nvGrpSpPr>
        <p:grpSpPr>
          <a:xfrm>
            <a:off x="2540943" y="837929"/>
            <a:ext cx="8136904" cy="474140"/>
            <a:chOff x="3548908" y="837929"/>
            <a:chExt cx="6027641" cy="474140"/>
          </a:xfrm>
        </p:grpSpPr>
        <p:cxnSp>
          <p:nvCxnSpPr>
            <p:cNvPr id="23" name="íślíḋè-Straight Connector 13">
              <a:extLst>
                <a:ext uri="{FF2B5EF4-FFF2-40B4-BE49-F238E27FC236}">
                  <a16:creationId xmlns:a16="http://schemas.microsoft.com/office/drawing/2014/main" id="{C251FFC1-D087-47A2-B4E6-B08892F28EA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F479A007-07E7-445A-9227-BD2BBF6933B7}"/>
                </a:ext>
              </a:extLst>
            </p:cNvPr>
            <p:cNvSpPr/>
            <p:nvPr/>
          </p:nvSpPr>
          <p:spPr>
            <a:xfrm>
              <a:off x="3548908" y="837929"/>
              <a:ext cx="6027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所有类型的模糊测试技术</a:t>
              </a:r>
            </a:p>
          </p:txBody>
        </p:sp>
      </p:grpSp>
    </p:spTree>
    <p:extLst>
      <p:ext uri="{BB962C8B-B14F-4D97-AF65-F5344CB8AC3E}">
        <p14:creationId xmlns:p14="http://schemas.microsoft.com/office/powerpoint/2010/main" val="119066908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53"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1500"/>
                            </p:stCondLst>
                            <p:childTnLst>
                              <p:par>
                                <p:cTn id="27" presetID="16" presetClass="entr" presetSubtype="37"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outVertical)">
                                      <p:cBhvr>
                                        <p:cTn id="29" dur="500"/>
                                        <p:tgtEl>
                                          <p:spTgt spid="9"/>
                                        </p:tgtEl>
                                      </p:cBhvr>
                                    </p:animEffect>
                                  </p:childTnLst>
                                </p:cTn>
                              </p:par>
                            </p:childTnLst>
                          </p:cTn>
                        </p:par>
                        <p:par>
                          <p:cTn id="30" fill="hold">
                            <p:stCondLst>
                              <p:cond delay="2000"/>
                            </p:stCondLst>
                            <p:childTnLst>
                              <p:par>
                                <p:cTn id="31" presetID="16" presetClass="entr" presetSubtype="21"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26E5F43-1E66-4C44-BA9C-8774F5CBCAAB}"/>
              </a:ext>
            </a:extLst>
          </p:cNvPr>
          <p:cNvSpPr txBox="1"/>
          <p:nvPr/>
        </p:nvSpPr>
        <p:spPr>
          <a:xfrm>
            <a:off x="884759" y="1384077"/>
            <a:ext cx="11377264" cy="5181756"/>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模糊测试方法是应用最普遍的动态安全检测方法，但由于</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模糊测试数据的生成具有随机性，缺乏对程序的理解</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，测试的性能不高，并且难以保证一定的覆盖率。</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为了解决这个问题，</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引入了基于符号执行、污点传播分析等可进行程序理解的方法，在实现程序理解的基础上，有针对性的设计测试数据的生成</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，从而实现了比传统的随机模糊测试更高的效率，这种结合了程序理解和模糊测试的方法，称为智能模糊测试</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(smart Fuzzing)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技术。</a:t>
            </a:r>
            <a:endParaRPr lang="zh-CN" altLang="en-US" sz="2800" b="1" dirty="0">
              <a:solidFill>
                <a:srgbClr val="007DFA"/>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5740E5AC-E533-4D26-A480-1002423DC218}"/>
              </a:ext>
            </a:extLst>
          </p:cNvPr>
          <p:cNvGrpSpPr/>
          <p:nvPr/>
        </p:nvGrpSpPr>
        <p:grpSpPr>
          <a:xfrm>
            <a:off x="2540943" y="711949"/>
            <a:ext cx="8136904" cy="474140"/>
            <a:chOff x="3548908" y="837929"/>
            <a:chExt cx="6027641" cy="474140"/>
          </a:xfrm>
        </p:grpSpPr>
        <p:cxnSp>
          <p:nvCxnSpPr>
            <p:cNvPr id="4"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智能模糊测试</a:t>
              </a:r>
            </a:p>
          </p:txBody>
        </p:sp>
      </p:grpSp>
    </p:spTree>
    <p:extLst>
      <p:ext uri="{BB962C8B-B14F-4D97-AF65-F5344CB8AC3E}">
        <p14:creationId xmlns:p14="http://schemas.microsoft.com/office/powerpoint/2010/main" val="202030175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151283" y="841610"/>
            <a:ext cx="4801314" cy="470459"/>
            <a:chOff x="5074167" y="841610"/>
            <a:chExt cx="2856237" cy="470459"/>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4167" y="841610"/>
              <a:ext cx="2856237"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智能模糊测试具体的实现步骤如下</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935165" y="3583438"/>
            <a:ext cx="5460310" cy="2810401"/>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）反汇编</a:t>
            </a:r>
          </a:p>
          <a:p>
            <a:pPr algn="just">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智能模糊测试的</a:t>
            </a:r>
            <a:r>
              <a:rPr lang="zh-CN" altLang="en-US" sz="24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前提，是对可执行代码进行输入数据、控制流、执行路径之间相关关系的分析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。为此，首先对</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可执行代码进行反汇编得到汇编代码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，在汇编代码的基础上才能进行上述分析。</a:t>
            </a:r>
          </a:p>
        </p:txBody>
      </p:sp>
      <p:sp>
        <p:nvSpPr>
          <p:cNvPr id="36" name="文本框 35">
            <a:extLst>
              <a:ext uri="{FF2B5EF4-FFF2-40B4-BE49-F238E27FC236}">
                <a16:creationId xmlns:a16="http://schemas.microsoft.com/office/drawing/2014/main" id="{E9E68B4E-792F-4BBE-BBA1-F777402889EB}"/>
              </a:ext>
            </a:extLst>
          </p:cNvPr>
          <p:cNvSpPr txBox="1"/>
          <p:nvPr/>
        </p:nvSpPr>
        <p:spPr>
          <a:xfrm>
            <a:off x="7043187" y="3665171"/>
            <a:ext cx="5460310" cy="2810401"/>
          </a:xfrm>
          <a:prstGeom prst="rect">
            <a:avLst/>
          </a:prstGeom>
          <a:noFill/>
        </p:spPr>
        <p:txBody>
          <a:bodyPr wrap="square" lIns="86376" tIns="43188" rIns="86376" bIns="43188"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）中间语言转换</a:t>
            </a:r>
          </a:p>
          <a:p>
            <a:pPr>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从汇编代码中直接获取程序运行的内部信息，工作量较大，为此，需要</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将汇编代码转换成中间语言</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，由于中间语言易于理解，所以为可执行代码的分析提供了一种有效的手段。</a:t>
            </a:r>
          </a:p>
        </p:txBody>
      </p:sp>
      <p:grpSp>
        <p:nvGrpSpPr>
          <p:cNvPr id="4" name="组合 3">
            <a:extLst>
              <a:ext uri="{FF2B5EF4-FFF2-40B4-BE49-F238E27FC236}">
                <a16:creationId xmlns:a16="http://schemas.microsoft.com/office/drawing/2014/main" id="{E127DD74-019F-4880-9EC8-7AD619690A2C}"/>
              </a:ext>
            </a:extLst>
          </p:cNvPr>
          <p:cNvGrpSpPr/>
          <p:nvPr/>
        </p:nvGrpSpPr>
        <p:grpSpPr>
          <a:xfrm>
            <a:off x="2972991" y="1810345"/>
            <a:ext cx="1622946" cy="1622946"/>
            <a:chOff x="2972788" y="2176165"/>
            <a:chExt cx="1622946" cy="1622946"/>
          </a:xfrm>
        </p:grpSpPr>
        <p:grpSp>
          <p:nvGrpSpPr>
            <p:cNvPr id="3" name="组合 2">
              <a:extLst>
                <a:ext uri="{FF2B5EF4-FFF2-40B4-BE49-F238E27FC236}">
                  <a16:creationId xmlns:a16="http://schemas.microsoft.com/office/drawing/2014/main" id="{434E42F4-2047-4996-937C-424AE9D0F9DB}"/>
                </a:ext>
              </a:extLst>
            </p:cNvPr>
            <p:cNvGrpSpPr/>
            <p:nvPr/>
          </p:nvGrpSpPr>
          <p:grpSpPr>
            <a:xfrm>
              <a:off x="2972788" y="2176165"/>
              <a:ext cx="1622946" cy="1622946"/>
              <a:chOff x="2716147" y="2106202"/>
              <a:chExt cx="1622946" cy="1622946"/>
            </a:xfrm>
          </p:grpSpPr>
          <p:sp>
            <p:nvSpPr>
              <p:cNvPr id="28" name="is1ide-Oval 8">
                <a:extLst>
                  <a:ext uri="{FF2B5EF4-FFF2-40B4-BE49-F238E27FC236}">
                    <a16:creationId xmlns:a16="http://schemas.microsoft.com/office/drawing/2014/main"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 name="组合 1">
                <a:extLst>
                  <a:ext uri="{FF2B5EF4-FFF2-40B4-BE49-F238E27FC236}">
                    <a16:creationId xmlns:a16="http://schemas.microsoft.com/office/drawing/2014/main"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a16="http://schemas.microsoft.com/office/drawing/2014/main"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6" name="矩形 25">
                  <a:extLst>
                    <a:ext uri="{FF2B5EF4-FFF2-40B4-BE49-F238E27FC236}">
                      <a16:creationId xmlns:a16="http://schemas.microsoft.com/office/drawing/2014/main" id="{220738A2-DC41-4F26-B437-DB7C1EC51D02}"/>
                    </a:ext>
                  </a:extLst>
                </p:cNvPr>
                <p:cNvSpPr/>
                <p:nvPr/>
              </p:nvSpPr>
              <p:spPr>
                <a:xfrm>
                  <a:off x="2889315" y="3030287"/>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sp>
          <p:nvSpPr>
            <p:cNvPr id="17" name="KSO_Shape">
              <a:extLst>
                <a:ext uri="{FF2B5EF4-FFF2-40B4-BE49-F238E27FC236}">
                  <a16:creationId xmlns:a16="http://schemas.microsoft.com/office/drawing/2014/main" id="{1B1A216B-CC39-4DF5-BF16-EF732F1E4AB4}"/>
                </a:ext>
              </a:extLst>
            </p:cNvPr>
            <p:cNvSpPr/>
            <p:nvPr/>
          </p:nvSpPr>
          <p:spPr>
            <a:xfrm>
              <a:off x="3445438" y="2648818"/>
              <a:ext cx="677639" cy="677639"/>
            </a:xfrm>
            <a:prstGeom prst="blockArc">
              <a:avLst>
                <a:gd name="adj1" fmla="val 10800000"/>
                <a:gd name="adj2" fmla="val 0"/>
                <a:gd name="adj3" fmla="val 170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5" name="组合 4">
            <a:extLst>
              <a:ext uri="{FF2B5EF4-FFF2-40B4-BE49-F238E27FC236}">
                <a16:creationId xmlns:a16="http://schemas.microsoft.com/office/drawing/2014/main" id="{E5DD1CAE-00FA-4324-A5F4-955D752834C0}"/>
              </a:ext>
            </a:extLst>
          </p:cNvPr>
          <p:cNvGrpSpPr/>
          <p:nvPr/>
        </p:nvGrpSpPr>
        <p:grpSpPr>
          <a:xfrm>
            <a:off x="8263221" y="1810345"/>
            <a:ext cx="1622946" cy="1622946"/>
            <a:chOff x="8263018" y="2176165"/>
            <a:chExt cx="1622946" cy="1622946"/>
          </a:xfrm>
        </p:grpSpPr>
        <p:grpSp>
          <p:nvGrpSpPr>
            <p:cNvPr id="31" name="组合 30">
              <a:extLst>
                <a:ext uri="{FF2B5EF4-FFF2-40B4-BE49-F238E27FC236}">
                  <a16:creationId xmlns:a16="http://schemas.microsoft.com/office/drawing/2014/main" id="{D7C06A96-9E52-420F-B346-373CF5A29443}"/>
                </a:ext>
              </a:extLst>
            </p:cNvPr>
            <p:cNvGrpSpPr/>
            <p:nvPr/>
          </p:nvGrpSpPr>
          <p:grpSpPr>
            <a:xfrm>
              <a:off x="8263018" y="2176165"/>
              <a:ext cx="1622946" cy="1622946"/>
              <a:chOff x="2716147" y="2106202"/>
              <a:chExt cx="1622946" cy="1622946"/>
            </a:xfrm>
          </p:grpSpPr>
          <p:sp>
            <p:nvSpPr>
              <p:cNvPr id="32" name="is1ide-Oval 8">
                <a:extLst>
                  <a:ext uri="{FF2B5EF4-FFF2-40B4-BE49-F238E27FC236}">
                    <a16:creationId xmlns:a16="http://schemas.microsoft.com/office/drawing/2014/main"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3" name="组合 32">
                <a:extLst>
                  <a:ext uri="{FF2B5EF4-FFF2-40B4-BE49-F238E27FC236}">
                    <a16:creationId xmlns:a16="http://schemas.microsoft.com/office/drawing/2014/main"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a16="http://schemas.microsoft.com/office/drawing/2014/main" id="{D239900D-EADE-403E-AC72-2890749CCE79}"/>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5" name="矩形 34">
                  <a:extLst>
                    <a:ext uri="{FF2B5EF4-FFF2-40B4-BE49-F238E27FC236}">
                      <a16:creationId xmlns:a16="http://schemas.microsoft.com/office/drawing/2014/main" id="{89F107CD-D225-4217-A26E-DEA0BDF23C89}"/>
                    </a:ext>
                  </a:extLst>
                </p:cNvPr>
                <p:cNvSpPr/>
                <p:nvPr/>
              </p:nvSpPr>
              <p:spPr>
                <a:xfrm>
                  <a:off x="2889315" y="3030287"/>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sp>
          <p:nvSpPr>
            <p:cNvPr id="18" name="KSO_Shape">
              <a:extLst>
                <a:ext uri="{FF2B5EF4-FFF2-40B4-BE49-F238E27FC236}">
                  <a16:creationId xmlns:a16="http://schemas.microsoft.com/office/drawing/2014/main" id="{B58631FA-71F0-41FA-A428-538D16ADE93E}"/>
                </a:ext>
              </a:extLst>
            </p:cNvPr>
            <p:cNvSpPr/>
            <p:nvPr/>
          </p:nvSpPr>
          <p:spPr>
            <a:xfrm rot="10800000">
              <a:off x="8735668" y="2700871"/>
              <a:ext cx="677639" cy="677639"/>
            </a:xfrm>
            <a:prstGeom prst="blockArc">
              <a:avLst>
                <a:gd name="adj1" fmla="val 10800000"/>
                <a:gd name="adj2" fmla="val 0"/>
                <a:gd name="adj3" fmla="val 170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356964193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childTnLst>
                          </p:cTn>
                        </p:par>
                        <p:par>
                          <p:cTn id="15" fill="hold">
                            <p:stCondLst>
                              <p:cond delay="1000"/>
                            </p:stCondLst>
                            <p:childTnLst>
                              <p:par>
                                <p:cTn id="16" presetID="49" presetClass="entr" presetSubtype="0" decel="10000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 calcmode="lin" valueType="num">
                                      <p:cBhvr>
                                        <p:cTn id="20" dur="500" fill="hold"/>
                                        <p:tgtEl>
                                          <p:spTgt spid="5"/>
                                        </p:tgtEl>
                                        <p:attrNameLst>
                                          <p:attrName>style.rotation</p:attrName>
                                        </p:attrNameLst>
                                      </p:cBhvr>
                                      <p:tavLst>
                                        <p:tav tm="0">
                                          <p:val>
                                            <p:fltVal val="360"/>
                                          </p:val>
                                        </p:tav>
                                        <p:tav tm="100000">
                                          <p:val>
                                            <p:fltVal val="0"/>
                                          </p:val>
                                        </p:tav>
                                      </p:tavLst>
                                    </p:anim>
                                    <p:animEffect transition="in" filter="fade">
                                      <p:cBhvr>
                                        <p:cTn id="21" dur="500"/>
                                        <p:tgtEl>
                                          <p:spTgt spid="5"/>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2860931" y="837929"/>
            <a:ext cx="7136890" cy="474140"/>
            <a:chOff x="2860931" y="837929"/>
            <a:chExt cx="7136890"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2860931" y="837929"/>
              <a:ext cx="7136890" cy="461665"/>
            </a:xfrm>
            <a:prstGeom prst="rect">
              <a:avLst/>
            </a:prstGeom>
          </p:spPr>
          <p:txBody>
            <a:bodyPr wrap="none">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）采用智能技术分析输入数据和执行路径的关系</a:t>
              </a:r>
            </a:p>
          </p:txBody>
        </p:sp>
      </p:grpSp>
      <p:grpSp>
        <p:nvGrpSpPr>
          <p:cNvPr id="83" name="组合 82">
            <a:extLst>
              <a:ext uri="{FF2B5EF4-FFF2-40B4-BE49-F238E27FC236}">
                <a16:creationId xmlns:a16="http://schemas.microsoft.com/office/drawing/2014/main" id="{88329C38-E752-4312-A8F9-EE319E413FEC}"/>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id="{C2B15A79-337F-4D6D-929D-9DD67B264633}"/>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endParaRPr lang="zh-CN" altLang="en-US" sz="2000" b="1" dirty="0">
                <a:solidFill>
                  <a:prstClr val="white"/>
                </a:solidFill>
                <a:latin typeface="微软雅黑"/>
                <a:ea typeface="微软雅黑"/>
              </a:endParaRPr>
            </a:p>
          </p:txBody>
        </p:sp>
        <p:grpSp>
          <p:nvGrpSpPr>
            <p:cNvPr id="80" name="Group 28">
              <a:extLst>
                <a:ext uri="{FF2B5EF4-FFF2-40B4-BE49-F238E27FC236}">
                  <a16:creationId xmlns:a16="http://schemas.microsoft.com/office/drawing/2014/main" id="{9C233BCA-64AE-403E-8D7C-5B1607E6F5CC}"/>
                </a:ext>
              </a:extLst>
            </p:cNvPr>
            <p:cNvGrpSpPr/>
            <p:nvPr/>
          </p:nvGrpSpPr>
          <p:grpSpPr>
            <a:xfrm>
              <a:off x="3820444" y="2098671"/>
              <a:ext cx="513562" cy="525502"/>
              <a:chOff x="2308225" y="3012523"/>
              <a:chExt cx="273050" cy="279400"/>
            </a:xfrm>
            <a:solidFill>
              <a:schemeClr val="bg1"/>
            </a:solidFill>
          </p:grpSpPr>
          <p:sp>
            <p:nvSpPr>
              <p:cNvPr id="81" name="Freeform: Shape 29">
                <a:extLst>
                  <a:ext uri="{FF2B5EF4-FFF2-40B4-BE49-F238E27FC236}">
                    <a16:creationId xmlns:a16="http://schemas.microsoft.com/office/drawing/2014/main" id="{4F47228E-C229-4163-9F77-1451432EE7BE}"/>
                  </a:ext>
                </a:extLst>
              </p:cNvPr>
              <p:cNvSpPr>
                <a:spLocks/>
              </p:cNvSpPr>
              <p:nvPr/>
            </p:nvSpPr>
            <p:spPr bwMode="auto">
              <a:xfrm>
                <a:off x="2308225" y="3012523"/>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2" name="Freeform: Shape 30">
                <a:extLst>
                  <a:ext uri="{FF2B5EF4-FFF2-40B4-BE49-F238E27FC236}">
                    <a16:creationId xmlns:a16="http://schemas.microsoft.com/office/drawing/2014/main" id="{CA70E60C-8642-4097-A7C7-4CCA58B9F52A}"/>
                  </a:ext>
                </a:extLst>
              </p:cNvPr>
              <p:cNvSpPr>
                <a:spLocks/>
              </p:cNvSpPr>
              <p:nvPr/>
            </p:nvSpPr>
            <p:spPr bwMode="auto">
              <a:xfrm>
                <a:off x="2471738" y="3198256"/>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84" name="组合 83">
            <a:extLst>
              <a:ext uri="{FF2B5EF4-FFF2-40B4-BE49-F238E27FC236}">
                <a16:creationId xmlns:a16="http://schemas.microsoft.com/office/drawing/2014/main" id="{1961CFDF-CDB0-45F8-932F-0DD3A546804A}"/>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a:extLst>
                <a:ext uri="{FF2B5EF4-FFF2-40B4-BE49-F238E27FC236}">
                  <a16:creationId xmlns:a16="http://schemas.microsoft.com/office/drawing/2014/main" id="{123A49EE-A712-4108-8829-C09CFEE7162A}"/>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86" name="文本框 85">
              <a:extLst>
                <a:ext uri="{FF2B5EF4-FFF2-40B4-BE49-F238E27FC236}">
                  <a16:creationId xmlns:a16="http://schemas.microsoft.com/office/drawing/2014/main" id="{0F5E84CD-3160-468A-8693-302B1951E0A0}"/>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endParaRPr lang="zh-CN" altLang="en-US" sz="2000" b="1" dirty="0">
                <a:solidFill>
                  <a:prstClr val="white"/>
                </a:solidFill>
                <a:latin typeface="微软雅黑"/>
                <a:ea typeface="微软雅黑"/>
              </a:endParaRPr>
            </a:p>
          </p:txBody>
        </p:sp>
        <p:grpSp>
          <p:nvGrpSpPr>
            <p:cNvPr id="87" name="Group 28">
              <a:extLst>
                <a:ext uri="{FF2B5EF4-FFF2-40B4-BE49-F238E27FC236}">
                  <a16:creationId xmlns:a16="http://schemas.microsoft.com/office/drawing/2014/main" id="{484B69AA-7332-4D7B-83DE-21FE178E675D}"/>
                </a:ext>
              </a:extLst>
            </p:cNvPr>
            <p:cNvGrpSpPr/>
            <p:nvPr/>
          </p:nvGrpSpPr>
          <p:grpSpPr>
            <a:xfrm>
              <a:off x="3820444" y="2098670"/>
              <a:ext cx="513562" cy="525502"/>
              <a:chOff x="2308225" y="3012522"/>
              <a:chExt cx="273050" cy="279400"/>
            </a:xfrm>
            <a:solidFill>
              <a:schemeClr val="bg1"/>
            </a:solidFill>
          </p:grpSpPr>
          <p:sp>
            <p:nvSpPr>
              <p:cNvPr id="88" name="Freeform: Shape 29">
                <a:extLst>
                  <a:ext uri="{FF2B5EF4-FFF2-40B4-BE49-F238E27FC236}">
                    <a16:creationId xmlns:a16="http://schemas.microsoft.com/office/drawing/2014/main" id="{9CACA868-E021-4840-B55F-BAE776F82466}"/>
                  </a:ext>
                </a:extLst>
              </p:cNvPr>
              <p:cNvSpPr>
                <a:spLocks/>
              </p:cNvSpPr>
              <p:nvPr/>
            </p:nvSpPr>
            <p:spPr bwMode="auto">
              <a:xfrm>
                <a:off x="2308225" y="3012522"/>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9" name="Freeform: Shape 30">
                <a:extLst>
                  <a:ext uri="{FF2B5EF4-FFF2-40B4-BE49-F238E27FC236}">
                    <a16:creationId xmlns:a16="http://schemas.microsoft.com/office/drawing/2014/main" id="{0D98BD78-B337-4F19-B76A-5CEA005C4D05}"/>
                  </a:ext>
                </a:extLst>
              </p:cNvPr>
              <p:cNvSpPr>
                <a:spLocks/>
              </p:cNvSpPr>
              <p:nvPr/>
            </p:nvSpPr>
            <p:spPr bwMode="auto">
              <a:xfrm>
                <a:off x="2471738" y="3198256"/>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id="{B5D5EE87-157D-4877-8E5B-057CB87FBCA2}"/>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92" name="文本框 91">
              <a:extLst>
                <a:ext uri="{FF2B5EF4-FFF2-40B4-BE49-F238E27FC236}">
                  <a16:creationId xmlns:a16="http://schemas.microsoft.com/office/drawing/2014/main" id="{CD33A36A-1B33-4C34-9689-4B288829BF96}"/>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endParaRPr lang="zh-CN" altLang="en-US" sz="2000" b="1" dirty="0">
                <a:solidFill>
                  <a:prstClr val="white"/>
                </a:solidFill>
                <a:latin typeface="微软雅黑"/>
                <a:ea typeface="微软雅黑"/>
              </a:endParaRPr>
            </a:p>
          </p:txBody>
        </p:sp>
        <p:grpSp>
          <p:nvGrpSpPr>
            <p:cNvPr id="93" name="Group 28">
              <a:extLst>
                <a:ext uri="{FF2B5EF4-FFF2-40B4-BE49-F238E27FC236}">
                  <a16:creationId xmlns:a16="http://schemas.microsoft.com/office/drawing/2014/main" id="{17BBEF1F-61D4-4F36-93A8-63F737808186}"/>
                </a:ext>
              </a:extLst>
            </p:cNvPr>
            <p:cNvGrpSpPr/>
            <p:nvPr/>
          </p:nvGrpSpPr>
          <p:grpSpPr>
            <a:xfrm>
              <a:off x="3820444" y="2098670"/>
              <a:ext cx="513562" cy="525502"/>
              <a:chOff x="2308225" y="3012522"/>
              <a:chExt cx="273050" cy="279400"/>
            </a:xfrm>
            <a:solidFill>
              <a:schemeClr val="bg1"/>
            </a:solidFill>
          </p:grpSpPr>
          <p:sp>
            <p:nvSpPr>
              <p:cNvPr id="94" name="Freeform: Shape 29">
                <a:extLst>
                  <a:ext uri="{FF2B5EF4-FFF2-40B4-BE49-F238E27FC236}">
                    <a16:creationId xmlns:a16="http://schemas.microsoft.com/office/drawing/2014/main" id="{A6F7DF60-6F78-4AB2-88F4-C192A78FFE3C}"/>
                  </a:ext>
                </a:extLst>
              </p:cNvPr>
              <p:cNvSpPr>
                <a:spLocks/>
              </p:cNvSpPr>
              <p:nvPr/>
            </p:nvSpPr>
            <p:spPr bwMode="auto">
              <a:xfrm>
                <a:off x="2308225" y="3012522"/>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id="{B6949690-8CCE-41D4-87F4-078C081B52B5}"/>
                  </a:ext>
                </a:extLst>
              </p:cNvPr>
              <p:cNvSpPr>
                <a:spLocks/>
              </p:cNvSpPr>
              <p:nvPr/>
            </p:nvSpPr>
            <p:spPr bwMode="auto">
              <a:xfrm>
                <a:off x="2471738" y="3198256"/>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id="{B6043767-DC6B-4254-9127-2CD5CBDB1CF9}"/>
              </a:ext>
            </a:extLst>
          </p:cNvPr>
          <p:cNvSpPr/>
          <p:nvPr/>
        </p:nvSpPr>
        <p:spPr>
          <a:xfrm>
            <a:off x="1379381" y="4152792"/>
            <a:ext cx="10099988" cy="2346283"/>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这一步是智能模糊测试的关键，它通过符号执行和约束求解技术、污点传播分析、执行路径遍历等技术手段，</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检测出可能产生漏洞的程序执行路径集合和输入数据集合</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。例如，利用符号执行技术在符号执行过程中记录下输入数据的传播过程和传播后的表达形式，并通过约束求解得到在漏洞触发时执行的路径与原始输入数据之间的联系，从而得到触发执行路径异常的输入数据。</a:t>
            </a:r>
          </a:p>
        </p:txBody>
      </p:sp>
    </p:spTree>
    <p:extLst>
      <p:ext uri="{BB962C8B-B14F-4D97-AF65-F5344CB8AC3E}">
        <p14:creationId xmlns:p14="http://schemas.microsoft.com/office/powerpoint/2010/main" val="143173229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p:cTn id="13" dur="500" fill="hold"/>
                                        <p:tgtEl>
                                          <p:spTgt spid="84"/>
                                        </p:tgtEl>
                                        <p:attrNameLst>
                                          <p:attrName>ppt_w</p:attrName>
                                        </p:attrNameLst>
                                      </p:cBhvr>
                                      <p:tavLst>
                                        <p:tav tm="0">
                                          <p:val>
                                            <p:fltVal val="0"/>
                                          </p:val>
                                        </p:tav>
                                        <p:tav tm="100000">
                                          <p:val>
                                            <p:strVal val="#ppt_w"/>
                                          </p:val>
                                        </p:tav>
                                      </p:tavLst>
                                    </p:anim>
                                    <p:anim calcmode="lin" valueType="num">
                                      <p:cBhvr>
                                        <p:cTn id="14" dur="500" fill="hold"/>
                                        <p:tgtEl>
                                          <p:spTgt spid="84"/>
                                        </p:tgtEl>
                                        <p:attrNameLst>
                                          <p:attrName>ppt_h</p:attrName>
                                        </p:attrNameLst>
                                      </p:cBhvr>
                                      <p:tavLst>
                                        <p:tav tm="0">
                                          <p:val>
                                            <p:fltVal val="0"/>
                                          </p:val>
                                        </p:tav>
                                        <p:tav tm="100000">
                                          <p:val>
                                            <p:strVal val="#ppt_h"/>
                                          </p:val>
                                        </p:tav>
                                      </p:tavLst>
                                    </p:anim>
                                    <p:animEffect transition="in" filter="fade">
                                      <p:cBhvr>
                                        <p:cTn id="15" dur="500"/>
                                        <p:tgtEl>
                                          <p:spTgt spid="8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p:cTn id="19" dur="500" fill="hold"/>
                                        <p:tgtEl>
                                          <p:spTgt spid="90"/>
                                        </p:tgtEl>
                                        <p:attrNameLst>
                                          <p:attrName>ppt_w</p:attrName>
                                        </p:attrNameLst>
                                      </p:cBhvr>
                                      <p:tavLst>
                                        <p:tav tm="0">
                                          <p:val>
                                            <p:fltVal val="0"/>
                                          </p:val>
                                        </p:tav>
                                        <p:tav tm="100000">
                                          <p:val>
                                            <p:strVal val="#ppt_w"/>
                                          </p:val>
                                        </p:tav>
                                      </p:tavLst>
                                    </p:anim>
                                    <p:anim calcmode="lin" valueType="num">
                                      <p:cBhvr>
                                        <p:cTn id="20" dur="500" fill="hold"/>
                                        <p:tgtEl>
                                          <p:spTgt spid="90"/>
                                        </p:tgtEl>
                                        <p:attrNameLst>
                                          <p:attrName>ppt_h</p:attrName>
                                        </p:attrNameLst>
                                      </p:cBhvr>
                                      <p:tavLst>
                                        <p:tav tm="0">
                                          <p:val>
                                            <p:fltVal val="0"/>
                                          </p:val>
                                        </p:tav>
                                        <p:tav tm="100000">
                                          <p:val>
                                            <p:strVal val="#ppt_h"/>
                                          </p:val>
                                        </p:tav>
                                      </p:tavLst>
                                    </p:anim>
                                    <p:animEffect transition="in" filter="fade">
                                      <p:cBhvr>
                                        <p:cTn id="21" dur="500"/>
                                        <p:tgtEl>
                                          <p:spTgt spid="9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left)">
                                      <p:cBhvr>
                                        <p:cTn id="2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C0F91AE-3150-4A4F-BE5C-5BD47F5BEB70}"/>
              </a:ext>
            </a:extLst>
          </p:cNvPr>
          <p:cNvSpPr/>
          <p:nvPr/>
        </p:nvSpPr>
        <p:spPr>
          <a:xfrm>
            <a:off x="4981204" y="1528093"/>
            <a:ext cx="6768752" cy="510860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采用上述智能技术获得的输入数据集合进行安全检测，使</a:t>
            </a:r>
            <a:r>
              <a:rPr lang="zh-CN" altLang="en-US" sz="2400" b="1" dirty="0">
                <a:solidFill>
                  <a:srgbClr val="0050A3"/>
                </a:solidFill>
                <a:latin typeface="微软雅黑" panose="020B0503020204020204" pitchFamily="34" charset="-122"/>
                <a:ea typeface="微软雅黑" panose="020B0503020204020204" pitchFamily="34" charset="-122"/>
              </a:rPr>
              <a:t>后续的安全测试检测出安全缺陷和漏洞的机率大大增加。</a:t>
            </a:r>
            <a:r>
              <a:rPr lang="zh-CN" altLang="en-US" sz="2400" dirty="0">
                <a:solidFill>
                  <a:srgbClr val="0050A3"/>
                </a:solidFill>
                <a:latin typeface="微软雅黑" panose="020B0503020204020204" pitchFamily="34" charset="-122"/>
                <a:ea typeface="微软雅黑" panose="020B0503020204020204" pitchFamily="34" charset="-122"/>
              </a:rPr>
              <a:t>与传统的随机模糊测试技术相比，这些</a:t>
            </a:r>
            <a:r>
              <a:rPr lang="zh-CN" altLang="en-US" sz="2400" b="1" dirty="0">
                <a:solidFill>
                  <a:srgbClr val="0050A3"/>
                </a:solidFill>
                <a:latin typeface="微软雅黑" panose="020B0503020204020204" pitchFamily="34" charset="-122"/>
                <a:ea typeface="微软雅黑" panose="020B0503020204020204" pitchFamily="34" charset="-122"/>
              </a:rPr>
              <a:t>智能模糊测试技术</a:t>
            </a:r>
            <a:r>
              <a:rPr lang="zh-CN" altLang="en-US" sz="2400" dirty="0">
                <a:solidFill>
                  <a:srgbClr val="0050A3"/>
                </a:solidFill>
                <a:latin typeface="微软雅黑" panose="020B0503020204020204" pitchFamily="34" charset="-122"/>
                <a:ea typeface="微软雅黑" panose="020B0503020204020204" pitchFamily="34" charset="-122"/>
              </a:rPr>
              <a:t>的应用，由于了解了输入数据和执行路径之间的关系，因而</a:t>
            </a:r>
            <a:r>
              <a:rPr lang="zh-CN" altLang="en-US" sz="2400" b="1" dirty="0">
                <a:solidFill>
                  <a:srgbClr val="0050A3"/>
                </a:solidFill>
                <a:latin typeface="微软雅黑" panose="020B0503020204020204" pitchFamily="34" charset="-122"/>
                <a:ea typeface="微软雅黑" panose="020B0503020204020204" pitchFamily="34" charset="-122"/>
              </a:rPr>
              <a:t>生成的输入数据更有针对性，减少了大量无关测试数据的生成，提高了测试的效率</a:t>
            </a:r>
            <a:r>
              <a:rPr lang="zh-CN" altLang="en-US" sz="2400" dirty="0">
                <a:solidFill>
                  <a:srgbClr val="0050A3"/>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此外，在触发漏洞的同时，智能模糊测试技术包含了对漏洞成因的分析，极大减少了分析人员的工作量。</a:t>
            </a:r>
          </a:p>
        </p:txBody>
      </p:sp>
      <p:grpSp>
        <p:nvGrpSpPr>
          <p:cNvPr id="24" name="组合 23">
            <a:extLst>
              <a:ext uri="{FF2B5EF4-FFF2-40B4-BE49-F238E27FC236}">
                <a16:creationId xmlns:a16="http://schemas.microsoft.com/office/drawing/2014/main" id="{EC9C7C27-AF13-41FB-81CE-AC01AC5BCB37}"/>
              </a:ext>
            </a:extLst>
          </p:cNvPr>
          <p:cNvGrpSpPr/>
          <p:nvPr/>
        </p:nvGrpSpPr>
        <p:grpSpPr>
          <a:xfrm>
            <a:off x="2091490" y="837929"/>
            <a:ext cx="8675773" cy="474140"/>
            <a:chOff x="2091490" y="837929"/>
            <a:chExt cx="8675773" cy="474140"/>
          </a:xfrm>
        </p:grpSpPr>
        <p:cxnSp>
          <p:nvCxnSpPr>
            <p:cNvPr id="25" name="íślíḋè-Straight Connector 13">
              <a:extLst>
                <a:ext uri="{FF2B5EF4-FFF2-40B4-BE49-F238E27FC236}">
                  <a16:creationId xmlns:a16="http://schemas.microsoft.com/office/drawing/2014/main" id="{F0C8F9FE-33CF-46BD-9A82-EF1952E8688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882577FC-5195-46E7-9160-DE050D728DD3}"/>
                </a:ext>
              </a:extLst>
            </p:cNvPr>
            <p:cNvSpPr/>
            <p:nvPr/>
          </p:nvSpPr>
          <p:spPr>
            <a:xfrm>
              <a:off x="2091490" y="837929"/>
              <a:ext cx="8675773" cy="461665"/>
            </a:xfrm>
            <a:prstGeom prst="rect">
              <a:avLst/>
            </a:prstGeom>
          </p:spPr>
          <p:txBody>
            <a:bodyPr wrap="none">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）利用分析获得的输入数据集合，对执行路径集合进行测试</a:t>
              </a:r>
            </a:p>
          </p:txBody>
        </p:sp>
      </p:grpSp>
      <p:grpSp>
        <p:nvGrpSpPr>
          <p:cNvPr id="5" name="组合 4">
            <a:extLst>
              <a:ext uri="{FF2B5EF4-FFF2-40B4-BE49-F238E27FC236}">
                <a16:creationId xmlns:a16="http://schemas.microsoft.com/office/drawing/2014/main" id="{06DF3A49-9070-4F69-ACD8-A21D654962FB}"/>
              </a:ext>
            </a:extLst>
          </p:cNvPr>
          <p:cNvGrpSpPr/>
          <p:nvPr/>
        </p:nvGrpSpPr>
        <p:grpSpPr>
          <a:xfrm>
            <a:off x="1172791" y="2104157"/>
            <a:ext cx="3593608" cy="3376664"/>
            <a:chOff x="1608904" y="2032149"/>
            <a:chExt cx="3593608" cy="3376664"/>
          </a:xfrm>
        </p:grpSpPr>
        <p:grpSp>
          <p:nvGrpSpPr>
            <p:cNvPr id="3" name="组合 2">
              <a:extLst>
                <a:ext uri="{FF2B5EF4-FFF2-40B4-BE49-F238E27FC236}">
                  <a16:creationId xmlns:a16="http://schemas.microsoft.com/office/drawing/2014/main" id="{7805053A-AACD-4B5A-858A-F41755159678}"/>
                </a:ext>
              </a:extLst>
            </p:cNvPr>
            <p:cNvGrpSpPr/>
            <p:nvPr/>
          </p:nvGrpSpPr>
          <p:grpSpPr>
            <a:xfrm>
              <a:off x="1608904" y="2032149"/>
              <a:ext cx="3593608" cy="3376664"/>
              <a:chOff x="4581211" y="2801439"/>
              <a:chExt cx="3219239"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74" name="文本框 73">
                <a:extLst>
                  <a:ext uri="{FF2B5EF4-FFF2-40B4-BE49-F238E27FC236}">
                    <a16:creationId xmlns:a16="http://schemas.microsoft.com/office/drawing/2014/main" id="{0F2302B9-02EB-40CB-8E23-8E730E007802}"/>
                  </a:ext>
                </a:extLst>
              </p:cNvPr>
              <p:cNvSpPr txBox="1"/>
              <p:nvPr/>
            </p:nvSpPr>
            <p:spPr>
              <a:xfrm>
                <a:off x="4581211" y="3065291"/>
                <a:ext cx="1128084" cy="353847"/>
              </a:xfrm>
              <a:prstGeom prst="rect">
                <a:avLst/>
              </a:prstGeom>
              <a:noFill/>
            </p:spPr>
            <p:txBody>
              <a:bodyPr wrap="square" lIns="86376" tIns="43188" rIns="86376" bIns="43188" rtlCol="0">
                <a:spAutoFit/>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5" name="文本框 74">
                <a:extLst>
                  <a:ext uri="{FF2B5EF4-FFF2-40B4-BE49-F238E27FC236}">
                    <a16:creationId xmlns:a16="http://schemas.microsoft.com/office/drawing/2014/main" id="{51FA86E6-40D3-4CD0-9C15-C83AE6C7F344}"/>
                  </a:ext>
                </a:extLst>
              </p:cNvPr>
              <p:cNvSpPr txBox="1"/>
              <p:nvPr/>
            </p:nvSpPr>
            <p:spPr>
              <a:xfrm>
                <a:off x="6672366" y="3065291"/>
                <a:ext cx="1128084" cy="353847"/>
              </a:xfrm>
              <a:prstGeom prst="rect">
                <a:avLst/>
              </a:prstGeom>
              <a:noFill/>
            </p:spPr>
            <p:txBody>
              <a:bodyPr wrap="square" lIns="86376" tIns="43188" rIns="86376" bIns="43188" rtlCol="0">
                <a:spAutoFit/>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文本框 75">
                <a:extLst>
                  <a:ext uri="{FF2B5EF4-FFF2-40B4-BE49-F238E27FC236}">
                    <a16:creationId xmlns:a16="http://schemas.microsoft.com/office/drawing/2014/main" id="{EE0684EC-82CF-4C5C-BF10-277C610F12A3}"/>
                  </a:ext>
                </a:extLst>
              </p:cNvPr>
              <p:cNvSpPr txBox="1"/>
              <p:nvPr/>
            </p:nvSpPr>
            <p:spPr>
              <a:xfrm>
                <a:off x="4649159" y="5044683"/>
                <a:ext cx="992186" cy="353847"/>
              </a:xfrm>
              <a:prstGeom prst="rect">
                <a:avLst/>
              </a:prstGeom>
              <a:noFill/>
            </p:spPr>
            <p:txBody>
              <a:bodyPr wrap="square" lIns="86376" tIns="43188" rIns="86376" bIns="43188" rtlCol="0">
                <a:spAutoFit/>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7" name="文本框 76">
                <a:extLst>
                  <a:ext uri="{FF2B5EF4-FFF2-40B4-BE49-F238E27FC236}">
                    <a16:creationId xmlns:a16="http://schemas.microsoft.com/office/drawing/2014/main" id="{B068950B-45B3-43F5-AECE-EE208AC8271C}"/>
                  </a:ext>
                </a:extLst>
              </p:cNvPr>
              <p:cNvSpPr txBox="1"/>
              <p:nvPr/>
            </p:nvSpPr>
            <p:spPr>
              <a:xfrm>
                <a:off x="6672365" y="5167486"/>
                <a:ext cx="1128084" cy="353847"/>
              </a:xfrm>
              <a:prstGeom prst="rect">
                <a:avLst/>
              </a:prstGeom>
              <a:noFill/>
            </p:spPr>
            <p:txBody>
              <a:bodyPr wrap="square" lIns="86376" tIns="43188" rIns="86376" bIns="43188" rtlCol="0">
                <a:spAutoFit/>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i$liḋe-Freeform: Shape 35">
                <a:extLst>
                  <a:ext uri="{FF2B5EF4-FFF2-40B4-BE49-F238E27FC236}">
                    <a16:creationId xmlns:a16="http://schemas.microsoft.com/office/drawing/2014/main"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sp>
            <p:nvSpPr>
              <p:cNvPr id="73" name="文本框 72">
                <a:extLst>
                  <a:ext uri="{FF2B5EF4-FFF2-40B4-BE49-F238E27FC236}">
                    <a16:creationId xmlns:a16="http://schemas.microsoft.com/office/drawing/2014/main" id="{3BB7956E-535F-4928-A4F2-727749899E55}"/>
                  </a:ext>
                </a:extLst>
              </p:cNvPr>
              <p:cNvSpPr txBox="1"/>
              <p:nvPr/>
            </p:nvSpPr>
            <p:spPr>
              <a:xfrm>
                <a:off x="5514692" y="3999103"/>
                <a:ext cx="1352274" cy="353847"/>
              </a:xfrm>
              <a:prstGeom prst="rect">
                <a:avLst/>
              </a:prstGeom>
              <a:noFill/>
            </p:spPr>
            <p:txBody>
              <a:bodyPr wrap="square" lIns="86376" tIns="43188" rIns="86376" bIns="43188" rtlCol="0">
                <a:spAutoFit/>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KSO_Shape">
              <a:extLst>
                <a:ext uri="{FF2B5EF4-FFF2-40B4-BE49-F238E27FC236}">
                  <a16:creationId xmlns:a16="http://schemas.microsoft.com/office/drawing/2014/main" id="{8A82A7B0-70E1-49A9-94DA-58659C419F9F}"/>
                </a:ext>
              </a:extLst>
            </p:cNvPr>
            <p:cNvSpPr/>
            <p:nvPr/>
          </p:nvSpPr>
          <p:spPr>
            <a:xfrm>
              <a:off x="3030477" y="3184971"/>
              <a:ext cx="790575" cy="952500"/>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Tree>
    <p:extLst>
      <p:ext uri="{BB962C8B-B14F-4D97-AF65-F5344CB8AC3E}">
        <p14:creationId xmlns:p14="http://schemas.microsoft.com/office/powerpoint/2010/main" val="4837905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1028776" y="1457760"/>
            <a:ext cx="11233248"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在于以尽可能小的代价找出程序中最有可能产生漏洞的执行路径集合</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，从而避免了盲目地对程序进行全路径覆盖测试，使得漏洞分析更有针对性。</a:t>
            </a:r>
          </a:p>
          <a:p>
            <a:pPr>
              <a:lnSpc>
                <a:spcPct val="130000"/>
              </a:lnSpc>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智能模糊测试技术的提出，反映了软件安全性测试</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由模糊化测试向精确化测试</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转变的趋势。是典型的技术融合的漏洞挖掘测试方法。</a:t>
            </a:r>
          </a:p>
        </p:txBody>
      </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id="{F28AC905-B547-4A08-B880-35EEF6E170EC}"/>
              </a:ext>
            </a:extLst>
          </p:cNvPr>
          <p:cNvGrpSpPr/>
          <p:nvPr/>
        </p:nvGrpSpPr>
        <p:grpSpPr>
          <a:xfrm>
            <a:off x="4644272" y="837929"/>
            <a:ext cx="3570208" cy="474140"/>
            <a:chOff x="4644272" y="837929"/>
            <a:chExt cx="3570208" cy="474140"/>
          </a:xfrm>
        </p:grpSpPr>
        <p:cxnSp>
          <p:nvCxnSpPr>
            <p:cNvPr id="19" name="íślíḋè-Straight Connector 13">
              <a:extLst>
                <a:ext uri="{FF2B5EF4-FFF2-40B4-BE49-F238E27FC236}">
                  <a16:creationId xmlns:a16="http://schemas.microsoft.com/office/drawing/2014/main" id="{3DDAA11A-25DB-4BD3-9274-5FFD1E43BE61}"/>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D783D4F4-BFB8-443B-8706-D536FEC8BFB2}"/>
                </a:ext>
              </a:extLst>
            </p:cNvPr>
            <p:cNvSpPr/>
            <p:nvPr/>
          </p:nvSpPr>
          <p:spPr>
            <a:xfrm>
              <a:off x="4644272" y="837929"/>
              <a:ext cx="357020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智能模糊测试的核心思想</a:t>
              </a:r>
            </a:p>
          </p:txBody>
        </p:sp>
      </p:grpSp>
      <p:pic>
        <p:nvPicPr>
          <p:cNvPr id="3" name="图片 2">
            <a:extLst>
              <a:ext uri="{FF2B5EF4-FFF2-40B4-BE49-F238E27FC236}">
                <a16:creationId xmlns:a16="http://schemas.microsoft.com/office/drawing/2014/main" id="{4202D864-B426-475F-B0BB-5352938CB8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8935" y="3927913"/>
            <a:ext cx="3633223" cy="2737110"/>
          </a:xfrm>
          <a:prstGeom prst="rect">
            <a:avLst/>
          </a:prstGeom>
        </p:spPr>
      </p:pic>
    </p:spTree>
    <p:extLst>
      <p:ext uri="{BB962C8B-B14F-4D97-AF65-F5344CB8AC3E}">
        <p14:creationId xmlns:p14="http://schemas.microsoft.com/office/powerpoint/2010/main" val="171321399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wipe(left)">
                                      <p:cBhvr>
                                        <p:cTn id="11" dur="500"/>
                                        <p:tgtEl>
                                          <p:spTgt spid="11">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740743" y="1467118"/>
            <a:ext cx="11233248" cy="49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1</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）使用工具</a:t>
            </a:r>
            <a:endPar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lvl="0" indent="-342900" fontAlgn="auto">
              <a:lnSpc>
                <a:spcPct val="150000"/>
              </a:lnSpc>
              <a:spcBef>
                <a:spcPts val="0"/>
              </a:spcBef>
              <a:spcAft>
                <a:spcPts val="0"/>
              </a:spcAft>
              <a:buFont typeface="Wingdings" panose="05000000000000000000" pitchFamily="2" charset="2"/>
              <a:buChar char="p"/>
              <a:defRPr/>
            </a:pPr>
            <a:r>
              <a:rPr lang="zh-CN" altLang="en-US" sz="2400" b="1" dirty="0">
                <a:solidFill>
                  <a:prstClr val="black"/>
                </a:solidFill>
                <a:latin typeface="微软雅黑" pitchFamily="34" charset="-122"/>
              </a:rPr>
              <a:t>用来实现</a:t>
            </a:r>
            <a:r>
              <a:rPr lang="en-US" altLang="zh-CN" sz="2400" b="1" dirty="0">
                <a:solidFill>
                  <a:prstClr val="black"/>
                </a:solidFill>
                <a:latin typeface="微软雅黑" pitchFamily="34" charset="-122"/>
              </a:rPr>
              <a:t>Fuzzing</a:t>
            </a:r>
            <a:r>
              <a:rPr lang="zh-CN" altLang="en-US" sz="2400" b="1" dirty="0">
                <a:solidFill>
                  <a:prstClr val="black"/>
                </a:solidFill>
                <a:latin typeface="微软雅黑" pitchFamily="34" charset="-122"/>
              </a:rPr>
              <a:t>测试的工具叫做</a:t>
            </a:r>
            <a:r>
              <a:rPr lang="en-US" altLang="zh-CN" sz="2400" b="1" dirty="0" err="1">
                <a:solidFill>
                  <a:prstClr val="black"/>
                </a:solidFill>
                <a:latin typeface="微软雅黑" pitchFamily="34" charset="-122"/>
              </a:rPr>
              <a:t>Fuzzer</a:t>
            </a:r>
            <a:r>
              <a:rPr lang="zh-CN" altLang="en-US" sz="2400" dirty="0">
                <a:solidFill>
                  <a:prstClr val="black"/>
                </a:solidFill>
                <a:latin typeface="微软雅黑" pitchFamily="34" charset="-122"/>
              </a:rPr>
              <a:t>。</a:t>
            </a:r>
            <a:endParaRPr lang="en-US" altLang="zh-CN" sz="2400" dirty="0">
              <a:solidFill>
                <a:prstClr val="black"/>
              </a:solidFill>
              <a:latin typeface="微软雅黑" pitchFamily="34" charset="-122"/>
            </a:endParaRPr>
          </a:p>
          <a:p>
            <a:pPr marL="342900" lvl="0" indent="-342900" fontAlgn="auto">
              <a:lnSpc>
                <a:spcPct val="150000"/>
              </a:lnSpc>
              <a:spcBef>
                <a:spcPts val="0"/>
              </a:spcBef>
              <a:spcAft>
                <a:spcPts val="0"/>
              </a:spcAft>
              <a:buFont typeface="Wingdings" panose="05000000000000000000" pitchFamily="2" charset="2"/>
              <a:buChar char="p"/>
              <a:defRPr/>
            </a:pPr>
            <a:r>
              <a:rPr lang="zh-CN" altLang="en-US" sz="2400" dirty="0">
                <a:solidFill>
                  <a:prstClr val="black"/>
                </a:solidFill>
                <a:latin typeface="微软雅黑" pitchFamily="34" charset="-122"/>
              </a:rPr>
              <a:t>成品的</a:t>
            </a:r>
            <a:r>
              <a:rPr lang="en-US" altLang="zh-CN" sz="2400" dirty="0" err="1">
                <a:solidFill>
                  <a:prstClr val="black"/>
                </a:solidFill>
                <a:latin typeface="微软雅黑" pitchFamily="34" charset="-122"/>
              </a:rPr>
              <a:t>Fuzzer</a:t>
            </a:r>
            <a:r>
              <a:rPr lang="zh-CN" altLang="en-US" sz="2400" dirty="0">
                <a:solidFill>
                  <a:prstClr val="black"/>
                </a:solidFill>
                <a:latin typeface="微软雅黑" pitchFamily="34" charset="-122"/>
              </a:rPr>
              <a:t>工具很多，许多是非常优秀</a:t>
            </a:r>
            <a:endParaRPr lang="en-US" altLang="zh-CN" sz="2400" dirty="0">
              <a:solidFill>
                <a:prstClr val="black"/>
              </a:solidFill>
              <a:latin typeface="微软雅黑" pitchFamily="34" charset="-122"/>
            </a:endParaRPr>
          </a:p>
          <a:p>
            <a:pPr lvl="0" fontAlgn="auto">
              <a:lnSpc>
                <a:spcPct val="150000"/>
              </a:lnSpc>
              <a:spcBef>
                <a:spcPts val="0"/>
              </a:spcBef>
              <a:spcAft>
                <a:spcPts val="0"/>
              </a:spcAft>
              <a:defRPr/>
            </a:pPr>
            <a:r>
              <a:rPr lang="zh-CN" altLang="en-US" sz="2400" dirty="0">
                <a:solidFill>
                  <a:prstClr val="black"/>
                </a:solidFill>
                <a:latin typeface="微软雅黑" pitchFamily="34" charset="-122"/>
              </a:rPr>
              <a:t>的。</a:t>
            </a:r>
            <a:r>
              <a:rPr lang="en-US" altLang="zh-CN" sz="2400" dirty="0" err="1">
                <a:solidFill>
                  <a:prstClr val="black"/>
                </a:solidFill>
                <a:latin typeface="微软雅黑" pitchFamily="34" charset="-122"/>
              </a:rPr>
              <a:t>Fuzzer</a:t>
            </a:r>
            <a:r>
              <a:rPr lang="zh-CN" altLang="en-US" sz="2400" dirty="0">
                <a:solidFill>
                  <a:prstClr val="black"/>
                </a:solidFill>
                <a:latin typeface="微软雅黑" pitchFamily="34" charset="-122"/>
              </a:rPr>
              <a:t>根据测试类型可以分为很多类，</a:t>
            </a:r>
            <a:endParaRPr lang="en-US" altLang="zh-CN" sz="2400" dirty="0">
              <a:solidFill>
                <a:prstClr val="black"/>
              </a:solidFill>
              <a:latin typeface="微软雅黑" pitchFamily="34" charset="-122"/>
            </a:endParaRPr>
          </a:p>
          <a:p>
            <a:pPr lvl="0" fontAlgn="auto">
              <a:lnSpc>
                <a:spcPct val="150000"/>
              </a:lnSpc>
              <a:spcBef>
                <a:spcPts val="0"/>
              </a:spcBef>
              <a:spcAft>
                <a:spcPts val="0"/>
              </a:spcAft>
              <a:defRPr/>
            </a:pPr>
            <a:r>
              <a:rPr lang="zh-CN" altLang="en-US" sz="2400" dirty="0">
                <a:solidFill>
                  <a:prstClr val="black"/>
                </a:solidFill>
                <a:latin typeface="微软雅黑" pitchFamily="34" charset="-122"/>
              </a:rPr>
              <a:t>常见的分类包括：</a:t>
            </a:r>
            <a:r>
              <a:rPr lang="zh-CN" altLang="en-US" sz="2400" b="1" dirty="0">
                <a:solidFill>
                  <a:prstClr val="black"/>
                </a:solidFill>
                <a:latin typeface="微软雅黑" pitchFamily="34" charset="-122"/>
              </a:rPr>
              <a:t>文件型</a:t>
            </a:r>
            <a:r>
              <a:rPr lang="en-US" altLang="zh-CN" sz="2400" b="1" dirty="0" err="1">
                <a:solidFill>
                  <a:prstClr val="black"/>
                </a:solidFill>
                <a:latin typeface="微软雅黑" pitchFamily="34" charset="-122"/>
              </a:rPr>
              <a:t>Fuzzer</a:t>
            </a:r>
            <a:r>
              <a:rPr lang="zh-CN" altLang="en-US" sz="2400" b="1" dirty="0">
                <a:solidFill>
                  <a:prstClr val="black"/>
                </a:solidFill>
                <a:latin typeface="微软雅黑" pitchFamily="34" charset="-122"/>
              </a:rPr>
              <a:t>、网络型</a:t>
            </a:r>
            <a:endParaRPr lang="en-US" altLang="zh-CN" sz="2400" b="1" dirty="0">
              <a:solidFill>
                <a:prstClr val="black"/>
              </a:solidFill>
              <a:latin typeface="微软雅黑" pitchFamily="34" charset="-122"/>
            </a:endParaRPr>
          </a:p>
          <a:p>
            <a:pPr lvl="0" fontAlgn="auto">
              <a:lnSpc>
                <a:spcPct val="150000"/>
              </a:lnSpc>
              <a:spcBef>
                <a:spcPts val="0"/>
              </a:spcBef>
              <a:spcAft>
                <a:spcPts val="0"/>
              </a:spcAft>
              <a:defRPr/>
            </a:pPr>
            <a:r>
              <a:rPr lang="en-US" altLang="zh-CN" sz="2400" b="1" dirty="0" err="1">
                <a:solidFill>
                  <a:prstClr val="black"/>
                </a:solidFill>
                <a:latin typeface="微软雅黑" pitchFamily="34" charset="-122"/>
              </a:rPr>
              <a:t>Fuzzer</a:t>
            </a:r>
            <a:r>
              <a:rPr lang="zh-CN" altLang="en-US" sz="2400" b="1" dirty="0">
                <a:solidFill>
                  <a:prstClr val="black"/>
                </a:solidFill>
                <a:latin typeface="微软雅黑" pitchFamily="34" charset="-122"/>
              </a:rPr>
              <a:t>、接口型</a:t>
            </a:r>
            <a:r>
              <a:rPr lang="en-US" altLang="zh-CN" sz="2400" b="1" dirty="0" err="1">
                <a:solidFill>
                  <a:prstClr val="black"/>
                </a:solidFill>
                <a:latin typeface="微软雅黑" pitchFamily="34" charset="-122"/>
              </a:rPr>
              <a:t>Fuzzer</a:t>
            </a:r>
            <a:r>
              <a:rPr lang="zh-CN" altLang="en-US" sz="2400" dirty="0">
                <a:solidFill>
                  <a:prstClr val="black"/>
                </a:solidFill>
                <a:latin typeface="微软雅黑" pitchFamily="34" charset="-122"/>
              </a:rPr>
              <a:t>等。</a:t>
            </a:r>
            <a:endParaRPr lang="en-US" altLang="zh-CN" sz="2400" dirty="0">
              <a:solidFill>
                <a:prstClr val="black"/>
              </a:solidFill>
              <a:latin typeface="微软雅黑" pitchFamily="34" charset="-122"/>
            </a:endParaRPr>
          </a:p>
          <a:p>
            <a:pPr marL="342900" lvl="0" indent="-342900" fontAlgn="auto">
              <a:lnSpc>
                <a:spcPct val="150000"/>
              </a:lnSpc>
              <a:spcBef>
                <a:spcPts val="0"/>
              </a:spcBef>
              <a:spcAft>
                <a:spcPts val="0"/>
              </a:spcAft>
              <a:buFont typeface="Wingdings" panose="05000000000000000000" pitchFamily="2" charset="2"/>
              <a:buChar char="p"/>
              <a:defRPr/>
            </a:pPr>
            <a:r>
              <a:rPr lang="zh-CN" altLang="en-US" sz="2400" dirty="0">
                <a:solidFill>
                  <a:prstClr val="black"/>
                </a:solidFill>
                <a:latin typeface="微软雅黑" pitchFamily="34" charset="-122"/>
                <a:cs typeface="Times New Roman" panose="02020603050405020304" pitchFamily="18" charset="0"/>
              </a:rPr>
              <a:t>右侧工具可以生成多个文件测试用例，发</a:t>
            </a:r>
            <a:endParaRPr lang="en-US" altLang="zh-CN" sz="2400" dirty="0">
              <a:solidFill>
                <a:prstClr val="black"/>
              </a:solidFill>
              <a:latin typeface="微软雅黑" pitchFamily="34" charset="-122"/>
              <a:cs typeface="Times New Roman" panose="02020603050405020304" pitchFamily="18" charset="0"/>
            </a:endParaRPr>
          </a:p>
          <a:p>
            <a:pPr lvl="0" fontAlgn="auto">
              <a:lnSpc>
                <a:spcPct val="150000"/>
              </a:lnSpc>
              <a:spcBef>
                <a:spcPts val="0"/>
              </a:spcBef>
              <a:spcAft>
                <a:spcPts val="0"/>
              </a:spcAft>
              <a:defRPr/>
            </a:pPr>
            <a:r>
              <a:rPr lang="zh-CN" altLang="en-US" sz="2400" dirty="0">
                <a:solidFill>
                  <a:prstClr val="black"/>
                </a:solidFill>
                <a:latin typeface="微软雅黑" pitchFamily="34" charset="-122"/>
                <a:cs typeface="Times New Roman" panose="02020603050405020304" pitchFamily="18" charset="0"/>
              </a:rPr>
              <a:t>现了</a:t>
            </a:r>
            <a:r>
              <a:rPr lang="en-US" altLang="zh-CN" sz="2400" dirty="0">
                <a:solidFill>
                  <a:prstClr val="black"/>
                </a:solidFill>
                <a:latin typeface="微软雅黑" pitchFamily="34" charset="-122"/>
                <a:cs typeface="Times New Roman" panose="02020603050405020304" pitchFamily="18" charset="0"/>
              </a:rPr>
              <a:t>Office2003</a:t>
            </a:r>
            <a:r>
              <a:rPr lang="zh-CN" altLang="en-US" sz="2400" dirty="0">
                <a:solidFill>
                  <a:prstClr val="black"/>
                </a:solidFill>
                <a:latin typeface="微软雅黑" pitchFamily="34" charset="-122"/>
                <a:cs typeface="Times New Roman" panose="02020603050405020304" pitchFamily="18" charset="0"/>
              </a:rPr>
              <a:t>的典型漏洞。</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457200" indent="-457200">
              <a:lnSpc>
                <a:spcPct val="130000"/>
              </a:lnSpc>
              <a:buAutoNum type="arabicPeriod"/>
            </a:pPr>
            <a:endPar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nvGrpSpPr>
          <p:cNvPr id="13" name="组合 12">
            <a:extLst>
              <a:ext uri="{FF2B5EF4-FFF2-40B4-BE49-F238E27FC236}">
                <a16:creationId xmlns:a16="http://schemas.microsoft.com/office/drawing/2014/main" id="{F28AC905-B547-4A08-B880-35EEF6E170EC}"/>
              </a:ext>
            </a:extLst>
          </p:cNvPr>
          <p:cNvGrpSpPr/>
          <p:nvPr/>
        </p:nvGrpSpPr>
        <p:grpSpPr>
          <a:xfrm>
            <a:off x="5202512" y="837929"/>
            <a:ext cx="2453727" cy="474140"/>
            <a:chOff x="5202512" y="837929"/>
            <a:chExt cx="2453727" cy="474140"/>
          </a:xfrm>
        </p:grpSpPr>
        <p:cxnSp>
          <p:nvCxnSpPr>
            <p:cNvPr id="19" name="íślíḋè-Straight Connector 13">
              <a:extLst>
                <a:ext uri="{FF2B5EF4-FFF2-40B4-BE49-F238E27FC236}">
                  <a16:creationId xmlns:a16="http://schemas.microsoft.com/office/drawing/2014/main" id="{3DDAA11A-25DB-4BD3-9274-5FFD1E43BE61}"/>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D783D4F4-BFB8-443B-8706-D536FEC8BFB2}"/>
                </a:ext>
              </a:extLst>
            </p:cNvPr>
            <p:cNvSpPr/>
            <p:nvPr/>
          </p:nvSpPr>
          <p:spPr>
            <a:xfrm>
              <a:off x="5240589" y="837929"/>
              <a:ext cx="2377575"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模糊测试实践</a:t>
              </a:r>
            </a:p>
          </p:txBody>
        </p:sp>
      </p:grpSp>
      <p:pic>
        <p:nvPicPr>
          <p:cNvPr id="2" name="图片 1"/>
          <p:cNvPicPr>
            <a:picLocks noChangeAspect="1"/>
          </p:cNvPicPr>
          <p:nvPr/>
        </p:nvPicPr>
        <p:blipFill>
          <a:blip r:embed="rId3"/>
          <a:stretch>
            <a:fillRect/>
          </a:stretch>
        </p:blipFill>
        <p:spPr>
          <a:xfrm>
            <a:off x="7005439" y="1600101"/>
            <a:ext cx="5305425" cy="5112568"/>
          </a:xfrm>
          <a:prstGeom prst="rect">
            <a:avLst/>
          </a:prstGeom>
        </p:spPr>
      </p:pic>
    </p:spTree>
    <p:extLst>
      <p:ext uri="{BB962C8B-B14F-4D97-AF65-F5344CB8AC3E}">
        <p14:creationId xmlns:p14="http://schemas.microsoft.com/office/powerpoint/2010/main" val="395388312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wipe(left)">
                                      <p:cBhvr>
                                        <p:cTn id="11" dur="500"/>
                                        <p:tgtEl>
                                          <p:spTgt spid="11">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wipe(left)">
                                      <p:cBhvr>
                                        <p:cTn id="15" dur="500"/>
                                        <p:tgtEl>
                                          <p:spTgt spid="11">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wipe(left)">
                                      <p:cBhvr>
                                        <p:cTn id="19" dur="500"/>
                                        <p:tgtEl>
                                          <p:spTgt spid="11">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wipe(left)">
                                      <p:cBhvr>
                                        <p:cTn id="23" dur="500"/>
                                        <p:tgtEl>
                                          <p:spTgt spid="11">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wipe(left)">
                                      <p:cBhvr>
                                        <p:cTn id="27" dur="500"/>
                                        <p:tgtEl>
                                          <p:spTgt spid="11">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wipe(left)">
                                      <p:cBhvr>
                                        <p:cTn id="31" dur="500"/>
                                        <p:tgtEl>
                                          <p:spTgt spid="11">
                                            <p:txEl>
                                              <p:pRg st="6" end="6"/>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animEffect transition="in" filter="wipe(left)">
                                      <p:cBhvr>
                                        <p:cTn id="35"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88804"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533589"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符号执行基本原理</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956767" y="1240061"/>
            <a:ext cx="11233248" cy="5073200"/>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符号执行三个关键点是</a:t>
            </a: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变量符号化、程序执行模拟</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约束求解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变量符号化</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是指用一个符号值表示程序中的变量，所有与被符号化的变量相关的变量取值都会用符号值或符号值的表达式表示。</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程序执行模拟</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最重要的是</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运算语句和分支语句的模拟</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p"/>
            </a:pP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对于运算语句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，由于符号执行使用符号值替代具体值，所以无法直接计算得到一个明确的结果，需要</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使用符号表达式的方式表示变量的值</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p"/>
            </a:pP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对于分支语句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，每当遇到分支语句，原先的一条路径就会分裂成多条路径，符号执行会记录每条分支路径的约束条件。最终，通过采用合适的路径遍历方法，符号执行可以</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收集到所有执行路径的约束条件表达式</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96091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blinds(horizontal)">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blinds(horizontal)">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blinds(horizontal)">
                                      <p:cBhvr>
                                        <p:cTn id="22" dur="500"/>
                                        <p:tgtEl>
                                          <p:spTgt spid="30">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0">
                                            <p:txEl>
                                              <p:pRg st="4" end="4"/>
                                            </p:txEl>
                                          </p:spTgt>
                                        </p:tgtEl>
                                        <p:attrNameLst>
                                          <p:attrName>style.visibility</p:attrName>
                                        </p:attrNameLst>
                                      </p:cBhvr>
                                      <p:to>
                                        <p:strVal val="visible"/>
                                      </p:to>
                                    </p:set>
                                    <p:animEffect transition="in" filter="blinds(horizontal)">
                                      <p:cBhvr>
                                        <p:cTn id="25"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1244799" y="497633"/>
            <a:ext cx="5765386"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2</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）自己动手写</a:t>
            </a:r>
            <a:r>
              <a:rPr lang="en-US" altLang="zh-CN" sz="2400" b="1" dirty="0" err="1">
                <a:solidFill>
                  <a:schemeClr val="tx1">
                    <a:lumMod val="65000"/>
                    <a:lumOff val="35000"/>
                  </a:schemeClr>
                </a:solidFill>
                <a:latin typeface="Times New Roman" panose="02020603050405020304" pitchFamily="18" charset="0"/>
                <a:cs typeface="Times New Roman" panose="02020603050405020304" pitchFamily="18" charset="0"/>
              </a:rPr>
              <a:t>Fuzzer</a:t>
            </a:r>
            <a:endPar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7" name="六边形 6">
            <a:extLst>
              <a:ext uri="{FF2B5EF4-FFF2-40B4-BE49-F238E27FC236}">
                <a16:creationId xmlns:a16="http://schemas.microsoft.com/office/drawing/2014/main" id="{72A76738-ACC9-4AF5-9D4A-1E41F804D578}"/>
              </a:ext>
            </a:extLst>
          </p:cNvPr>
          <p:cNvSpPr/>
          <p:nvPr/>
        </p:nvSpPr>
        <p:spPr>
          <a:xfrm>
            <a:off x="1391938" y="2386291"/>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3404007" y="2255259"/>
            <a:ext cx="856998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pPr>
            <a:r>
              <a:rPr lang="zh-CN" altLang="en-US" sz="2400" dirty="0">
                <a:solidFill>
                  <a:schemeClr val="tx1">
                    <a:lumMod val="65000"/>
                    <a:lumOff val="35000"/>
                  </a:schemeClr>
                </a:solidFill>
                <a:latin typeface="微软雅黑" pitchFamily="34" charset="-122"/>
              </a:rPr>
              <a:t>比如：被测试的目标程序对测试数据有一定的要求，而实际的</a:t>
            </a:r>
            <a:r>
              <a:rPr lang="en-US" altLang="zh-CN" sz="2400" dirty="0" err="1">
                <a:solidFill>
                  <a:schemeClr val="tx1">
                    <a:lumMod val="65000"/>
                    <a:lumOff val="35000"/>
                  </a:schemeClr>
                </a:solidFill>
                <a:latin typeface="微软雅黑" panose="020B0503020204020204" pitchFamily="34" charset="-122"/>
                <a:cs typeface="Times New Roman" panose="02020603050405020304" pitchFamily="18" charset="0"/>
              </a:rPr>
              <a:t>Fuzzer</a:t>
            </a:r>
            <a:r>
              <a:rPr lang="zh-CN" altLang="en-US" sz="2400" dirty="0">
                <a:solidFill>
                  <a:schemeClr val="tx1">
                    <a:lumMod val="65000"/>
                    <a:lumOff val="35000"/>
                  </a:schemeClr>
                </a:solidFill>
                <a:latin typeface="微软雅黑" pitchFamily="34" charset="-122"/>
              </a:rPr>
              <a:t>不能灵活调整发送的测试数据；被测试的目标程序过于简单或者难，而现有的</a:t>
            </a:r>
            <a:r>
              <a:rPr lang="en-US" altLang="zh-CN" sz="2400" dirty="0" err="1">
                <a:solidFill>
                  <a:schemeClr val="tx1">
                    <a:lumMod val="65000"/>
                    <a:lumOff val="35000"/>
                  </a:schemeClr>
                </a:solidFill>
                <a:latin typeface="微软雅黑" pitchFamily="34" charset="-122"/>
              </a:rPr>
              <a:t>Fuzzer</a:t>
            </a:r>
            <a:r>
              <a:rPr lang="zh-CN" altLang="en-US" sz="2400" dirty="0">
                <a:solidFill>
                  <a:schemeClr val="tx1">
                    <a:lumMod val="65000"/>
                    <a:lumOff val="35000"/>
                  </a:schemeClr>
                </a:solidFill>
                <a:latin typeface="微软雅黑" pitchFamily="34" charset="-122"/>
              </a:rPr>
              <a:t>程序不能提供适合的测试。</a:t>
            </a:r>
          </a:p>
        </p:txBody>
      </p:sp>
      <p:cxnSp>
        <p:nvCxnSpPr>
          <p:cNvPr id="9" name="直接连接符 8">
            <a:extLst>
              <a:ext uri="{FF2B5EF4-FFF2-40B4-BE49-F238E27FC236}">
                <a16:creationId xmlns:a16="http://schemas.microsoft.com/office/drawing/2014/main" id="{1AF0458A-9D44-4E74-979F-A6C2E9D06036}"/>
              </a:ext>
            </a:extLst>
          </p:cNvPr>
          <p:cNvCxnSpPr>
            <a:cxnSpLocks/>
          </p:cNvCxnSpPr>
          <p:nvPr/>
        </p:nvCxnSpPr>
        <p:spPr>
          <a:xfrm>
            <a:off x="2693486" y="2915512"/>
            <a:ext cx="668865" cy="12213"/>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文本框 7">
            <a:extLst>
              <a:ext uri="{FF2B5EF4-FFF2-40B4-BE49-F238E27FC236}">
                <a16:creationId xmlns:a16="http://schemas.microsoft.com/office/drawing/2014/main" id="{7E52A847-65D6-4338-9D8C-8EF8C886E7FE}"/>
              </a:ext>
            </a:extLst>
          </p:cNvPr>
          <p:cNvSpPr txBox="1">
            <a:spLocks noChangeArrowheads="1"/>
          </p:cNvSpPr>
          <p:nvPr/>
        </p:nvSpPr>
        <p:spPr bwMode="auto">
          <a:xfrm>
            <a:off x="3362351" y="4447117"/>
            <a:ext cx="8712968"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pPr>
            <a:r>
              <a:rPr lang="zh-CN" altLang="en-US" sz="2400" b="1" dirty="0">
                <a:solidFill>
                  <a:schemeClr val="tx1">
                    <a:lumMod val="65000"/>
                    <a:lumOff val="35000"/>
                  </a:schemeClr>
                </a:solidFill>
                <a:latin typeface="微软雅黑" pitchFamily="34" charset="-122"/>
              </a:rPr>
              <a:t>作为漏洞发掘者我们最好能学会编写一个</a:t>
            </a:r>
            <a:r>
              <a:rPr lang="en-US" altLang="zh-CN" sz="2400" b="1" dirty="0" err="1">
                <a:solidFill>
                  <a:schemeClr val="tx1">
                    <a:lumMod val="65000"/>
                    <a:lumOff val="35000"/>
                  </a:schemeClr>
                </a:solidFill>
                <a:latin typeface="微软雅黑" panose="020B0503020204020204" pitchFamily="34" charset="-122"/>
                <a:cs typeface="Times New Roman" panose="02020603050405020304" pitchFamily="18" charset="0"/>
              </a:rPr>
              <a:t>Fuzzer</a:t>
            </a:r>
            <a:r>
              <a:rPr lang="zh-CN" altLang="en-US" sz="2400" dirty="0">
                <a:solidFill>
                  <a:schemeClr val="tx1">
                    <a:lumMod val="65000"/>
                    <a:lumOff val="35000"/>
                  </a:schemeClr>
                </a:solidFill>
                <a:latin typeface="微软雅黑" pitchFamily="34" charset="-122"/>
              </a:rPr>
              <a:t>，这样就可以随时随地的进行安全测试。而事实上，</a:t>
            </a:r>
            <a:r>
              <a:rPr lang="zh-CN" altLang="en-US" sz="2400" b="1" dirty="0">
                <a:solidFill>
                  <a:schemeClr val="tx1">
                    <a:lumMod val="65000"/>
                    <a:lumOff val="35000"/>
                  </a:schemeClr>
                </a:solidFill>
                <a:latin typeface="微软雅黑" pitchFamily="34" charset="-122"/>
              </a:rPr>
              <a:t>目前的多数漏洞挖掘过程，是需要自己手动编写</a:t>
            </a:r>
            <a:r>
              <a:rPr lang="en-US" altLang="zh-CN" sz="2400" b="1" dirty="0" err="1">
                <a:solidFill>
                  <a:schemeClr val="tx1">
                    <a:lumMod val="65000"/>
                    <a:lumOff val="35000"/>
                  </a:schemeClr>
                </a:solidFill>
                <a:latin typeface="微软雅黑" pitchFamily="34" charset="-122"/>
              </a:rPr>
              <a:t>Fuzzer</a:t>
            </a:r>
            <a:r>
              <a:rPr lang="zh-CN" altLang="en-US" sz="2400" b="1" dirty="0">
                <a:solidFill>
                  <a:schemeClr val="tx1">
                    <a:lumMod val="65000"/>
                    <a:lumOff val="35000"/>
                  </a:schemeClr>
                </a:solidFill>
                <a:latin typeface="微软雅黑" pitchFamily="34" charset="-122"/>
              </a:rPr>
              <a:t>来完成</a:t>
            </a:r>
            <a:r>
              <a:rPr lang="zh-CN" altLang="en-US" sz="2400" dirty="0">
                <a:solidFill>
                  <a:schemeClr val="tx1">
                    <a:lumMod val="65000"/>
                    <a:lumOff val="35000"/>
                  </a:schemeClr>
                </a:solidFill>
                <a:latin typeface="微软雅黑" pitchFamily="34" charset="-122"/>
              </a:rPr>
              <a:t>。</a:t>
            </a:r>
          </a:p>
        </p:txBody>
      </p:sp>
      <p:sp>
        <p:nvSpPr>
          <p:cNvPr id="14" name="六边形 13">
            <a:extLst>
              <a:ext uri="{FF2B5EF4-FFF2-40B4-BE49-F238E27FC236}">
                <a16:creationId xmlns:a16="http://schemas.microsoft.com/office/drawing/2014/main" id="{22B9B46B-5DDC-4EF0-857C-CF7A2263B1C1}"/>
              </a:ext>
            </a:extLst>
          </p:cNvPr>
          <p:cNvSpPr/>
          <p:nvPr/>
        </p:nvSpPr>
        <p:spPr>
          <a:xfrm>
            <a:off x="1435321" y="4715579"/>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cxnSp>
        <p:nvCxnSpPr>
          <p:cNvPr id="15" name="直接连接符 14">
            <a:extLst>
              <a:ext uri="{FF2B5EF4-FFF2-40B4-BE49-F238E27FC236}">
                <a16:creationId xmlns:a16="http://schemas.microsoft.com/office/drawing/2014/main" id="{4EBC93C0-4444-47A0-8249-53AE7AD6AF12}"/>
              </a:ext>
            </a:extLst>
          </p:cNvPr>
          <p:cNvCxnSpPr>
            <a:cxnSpLocks/>
          </p:cNvCxnSpPr>
          <p:nvPr/>
        </p:nvCxnSpPr>
        <p:spPr>
          <a:xfrm>
            <a:off x="2761660" y="5291643"/>
            <a:ext cx="666804"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D53EF4C-8198-4EFE-AB2B-4660D89A92C2}"/>
              </a:ext>
            </a:extLst>
          </p:cNvPr>
          <p:cNvSpPr/>
          <p:nvPr/>
        </p:nvSpPr>
        <p:spPr>
          <a:xfrm>
            <a:off x="3270126" y="1443325"/>
            <a:ext cx="6647975"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使用模糊测试工具在很多时候不能解决所有问题</a:t>
            </a:r>
          </a:p>
        </p:txBody>
      </p:sp>
    </p:spTree>
    <p:extLst>
      <p:ext uri="{BB962C8B-B14F-4D97-AF65-F5344CB8AC3E}">
        <p14:creationId xmlns:p14="http://schemas.microsoft.com/office/powerpoint/2010/main" val="1601089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C0F91AE-3150-4A4F-BE5C-5BD47F5BEB70}"/>
              </a:ext>
            </a:extLst>
          </p:cNvPr>
          <p:cNvSpPr/>
          <p:nvPr/>
        </p:nvSpPr>
        <p:spPr>
          <a:xfrm>
            <a:off x="1964879" y="1512225"/>
            <a:ext cx="9004622" cy="512828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stdio.h</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string.h</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 </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void overflow(char *b){</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char des[50];</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strcpy</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des,b</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void main(int </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argc,char</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if(</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&gt;1)	{ </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overflow(</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else </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("usage: overflow XXXXX\n");</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24" name="组合 23">
            <a:extLst>
              <a:ext uri="{FF2B5EF4-FFF2-40B4-BE49-F238E27FC236}">
                <a16:creationId xmlns:a16="http://schemas.microsoft.com/office/drawing/2014/main" id="{4AA9F1C5-22B3-41DA-9C22-74E774937BA2}"/>
              </a:ext>
            </a:extLst>
          </p:cNvPr>
          <p:cNvGrpSpPr/>
          <p:nvPr/>
        </p:nvGrpSpPr>
        <p:grpSpPr>
          <a:xfrm>
            <a:off x="1139731" y="743102"/>
            <a:ext cx="10222991" cy="461665"/>
            <a:chOff x="1317880" y="837929"/>
            <a:chExt cx="10222991" cy="461665"/>
          </a:xfrm>
        </p:grpSpPr>
        <p:cxnSp>
          <p:nvCxnSpPr>
            <p:cNvPr id="25" name="íślíḋè-Straight Connector 13">
              <a:extLst>
                <a:ext uri="{FF2B5EF4-FFF2-40B4-BE49-F238E27FC236}">
                  <a16:creationId xmlns:a16="http://schemas.microsoft.com/office/drawing/2014/main" id="{FA5F5485-FF1E-4BDC-BBDD-172B642D542A}"/>
                </a:ext>
              </a:extLst>
            </p:cNvPr>
            <p:cNvCxnSpPr>
              <a:cxnSpLocks/>
            </p:cNvCxnSpPr>
            <p:nvPr/>
          </p:nvCxnSpPr>
          <p:spPr>
            <a:xfrm flipV="1">
              <a:off x="1422948" y="1296353"/>
              <a:ext cx="10009112" cy="3241"/>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3F211888-255F-4D66-97E4-F6A6AC1D3111}"/>
                </a:ext>
              </a:extLst>
            </p:cNvPr>
            <p:cNvSpPr/>
            <p:nvPr/>
          </p:nvSpPr>
          <p:spPr>
            <a:xfrm>
              <a:off x="1317880" y="837929"/>
              <a:ext cx="10222991"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对于目标的可执行文件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overflow.exe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文件，是由如下程序生成的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a:t>
              </a:r>
            </a:p>
          </p:txBody>
        </p:sp>
      </p:grpSp>
    </p:spTree>
    <p:extLst>
      <p:ext uri="{BB962C8B-B14F-4D97-AF65-F5344CB8AC3E}">
        <p14:creationId xmlns:p14="http://schemas.microsoft.com/office/powerpoint/2010/main" val="76386580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C0F91AE-3150-4A4F-BE5C-5BD47F5BEB70}"/>
              </a:ext>
            </a:extLst>
          </p:cNvPr>
          <p:cNvSpPr/>
          <p:nvPr/>
        </p:nvSpPr>
        <p:spPr>
          <a:xfrm>
            <a:off x="1676847" y="1731038"/>
            <a:ext cx="9865097" cy="509252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void main(int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argc,char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char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testbuf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char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[1024];</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memset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(buf,0,1024);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if(</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&gt;1) {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for(int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=20;i&lt;50;i=i+2)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testbuf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=new char[</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memset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testbuf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memcpy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buf,testbuf,i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ShellExecute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(NULL,"open",</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buf,NULL,SW_NORMAL</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delete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testbuf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else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("Fuzzing X \n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为被测试目标程序所在路径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p:txBody>
      </p:sp>
      <p:grpSp>
        <p:nvGrpSpPr>
          <p:cNvPr id="24" name="组合 23">
            <a:extLst>
              <a:ext uri="{FF2B5EF4-FFF2-40B4-BE49-F238E27FC236}">
                <a16:creationId xmlns:a16="http://schemas.microsoft.com/office/drawing/2014/main" id="{4AA9F1C5-22B3-41DA-9C22-74E774937BA2}"/>
              </a:ext>
            </a:extLst>
          </p:cNvPr>
          <p:cNvGrpSpPr/>
          <p:nvPr/>
        </p:nvGrpSpPr>
        <p:grpSpPr>
          <a:xfrm>
            <a:off x="4989215" y="447973"/>
            <a:ext cx="2736304" cy="461665"/>
            <a:chOff x="5095356" y="837929"/>
            <a:chExt cx="2736304" cy="461665"/>
          </a:xfrm>
        </p:grpSpPr>
        <p:cxnSp>
          <p:nvCxnSpPr>
            <p:cNvPr id="25" name="íślíḋè-Straight Connector 13">
              <a:extLst>
                <a:ext uri="{FF2B5EF4-FFF2-40B4-BE49-F238E27FC236}">
                  <a16:creationId xmlns:a16="http://schemas.microsoft.com/office/drawing/2014/main" id="{FA5F5485-FF1E-4BDC-BBDD-172B642D542A}"/>
                </a:ext>
              </a:extLst>
            </p:cNvPr>
            <p:cNvCxnSpPr>
              <a:cxnSpLocks/>
            </p:cNvCxnSpPr>
            <p:nvPr/>
          </p:nvCxnSpPr>
          <p:spPr>
            <a:xfrm>
              <a:off x="5095356" y="1296353"/>
              <a:ext cx="2736304"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3F211888-255F-4D66-97E4-F6A6AC1D3111}"/>
                </a:ext>
              </a:extLst>
            </p:cNvPr>
            <p:cNvSpPr/>
            <p:nvPr/>
          </p:nvSpPr>
          <p:spPr>
            <a:xfrm>
              <a:off x="5610881" y="837929"/>
              <a:ext cx="163698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书写</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Fuzzer</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矩形 8">
            <a:extLst>
              <a:ext uri="{FF2B5EF4-FFF2-40B4-BE49-F238E27FC236}">
                <a16:creationId xmlns:a16="http://schemas.microsoft.com/office/drawing/2014/main" id="{718D8F81-E579-4A01-8BDA-0FCF6B0C9DEF}"/>
              </a:ext>
            </a:extLst>
          </p:cNvPr>
          <p:cNvSpPr/>
          <p:nvPr/>
        </p:nvSpPr>
        <p:spPr>
          <a:xfrm>
            <a:off x="2091733" y="1092907"/>
            <a:ext cx="10099988" cy="499624"/>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在明确了输入的要求和暴力测试的循环条件后，可以写出如下的代码：</a:t>
            </a:r>
          </a:p>
        </p:txBody>
      </p:sp>
    </p:spTree>
    <p:extLst>
      <p:ext uri="{BB962C8B-B14F-4D97-AF65-F5344CB8AC3E}">
        <p14:creationId xmlns:p14="http://schemas.microsoft.com/office/powerpoint/2010/main" val="3457117648"/>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以上代码</a:t>
              </a:r>
            </a:p>
          </p:txBody>
        </p:sp>
      </p:grpSp>
      <p:grpSp>
        <p:nvGrpSpPr>
          <p:cNvPr id="4" name="组合 3">
            <a:extLst>
              <a:ext uri="{FF2B5EF4-FFF2-40B4-BE49-F238E27FC236}">
                <a16:creationId xmlns:a16="http://schemas.microsoft.com/office/drawing/2014/main" id="{59913471-79C0-4B60-AFDA-9776520A54ED}"/>
              </a:ext>
            </a:extLst>
          </p:cNvPr>
          <p:cNvGrpSpPr/>
          <p:nvPr/>
        </p:nvGrpSpPr>
        <p:grpSpPr>
          <a:xfrm>
            <a:off x="848755" y="1852140"/>
            <a:ext cx="11161240" cy="3528369"/>
            <a:chOff x="1263230" y="1989440"/>
            <a:chExt cx="10988476" cy="3067027"/>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988476" cy="3067027"/>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405018" y="2307373"/>
              <a:ext cx="10846688" cy="2431161"/>
            </a:xfrm>
            <a:prstGeom prst="rect">
              <a:avLst/>
            </a:prstGeom>
          </p:spPr>
          <p:txBody>
            <a:bodyPr wrap="square">
              <a:spAutoFit/>
            </a:bodyPr>
            <a:lstStyle/>
            <a:p>
              <a:pPr>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通过一个</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循环（循环次数根据实际情况去设计）构造不同的字符串作为输入，通过“</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ShellExecute</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(NULL,"open",</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buf,NULL,SW_NORMAL</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来实现对目标程序的模糊测试。</a:t>
              </a:r>
            </a:p>
            <a:p>
              <a:pPr>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上述</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Fuzzer</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的调用格式为：</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Fuzzing X </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表示目标程序。</a:t>
              </a:r>
            </a:p>
            <a:p>
              <a:pPr>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请完成上述实验并进行结果验证。</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7647" y="4641156"/>
            <a:ext cx="2126796" cy="2126796"/>
          </a:xfrm>
          <a:prstGeom prst="rect">
            <a:avLst/>
          </a:prstGeom>
        </p:spPr>
      </p:pic>
    </p:spTree>
    <p:extLst>
      <p:ext uri="{BB962C8B-B14F-4D97-AF65-F5344CB8AC3E}">
        <p14:creationId xmlns:p14="http://schemas.microsoft.com/office/powerpoint/2010/main" val="154086477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396927" y="3200826"/>
            <a:ext cx="8639372" cy="830997"/>
          </a:xfrm>
          <a:prstGeom prst="rect">
            <a:avLst/>
          </a:prstGeom>
        </p:spPr>
        <p:txBody>
          <a:bodyPr wrap="square">
            <a:spAutoFit/>
          </a:bodyPr>
          <a:lstStyle/>
          <a:p>
            <a:pPr algn="ct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AFL</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模糊测试框架</a:t>
            </a:r>
          </a:p>
        </p:txBody>
      </p:sp>
    </p:spTree>
    <p:extLst>
      <p:ext uri="{BB962C8B-B14F-4D97-AF65-F5344CB8AC3E}">
        <p14:creationId xmlns:p14="http://schemas.microsoft.com/office/powerpoint/2010/main" val="174707408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816BD8E5-D75D-4102-84FB-F64F129C80AC}"/>
              </a:ext>
            </a:extLst>
          </p:cNvPr>
          <p:cNvGrpSpPr/>
          <p:nvPr/>
        </p:nvGrpSpPr>
        <p:grpSpPr>
          <a:xfrm>
            <a:off x="1532831" y="1577516"/>
            <a:ext cx="9649072" cy="1485728"/>
            <a:chOff x="4933525" y="2329225"/>
            <a:chExt cx="9577064" cy="1485728"/>
          </a:xfrm>
        </p:grpSpPr>
        <p:sp>
          <p:nvSpPr>
            <p:cNvPr id="13" name="六边形 12">
              <a:extLst>
                <a:ext uri="{FF2B5EF4-FFF2-40B4-BE49-F238E27FC236}">
                  <a16:creationId xmlns:a16="http://schemas.microsoft.com/office/drawing/2014/main" id="{A02084FF-2799-4791-B7F9-378A2670FE16}"/>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sp>
          <p:nvSpPr>
            <p:cNvPr id="14" name="文本框 7">
              <a:extLst>
                <a:ext uri="{FF2B5EF4-FFF2-40B4-BE49-F238E27FC236}">
                  <a16:creationId xmlns:a16="http://schemas.microsoft.com/office/drawing/2014/main" id="{2B9B8DBD-1AFF-4A6B-A7FF-3C6A5450866E}"/>
                </a:ext>
              </a:extLst>
            </p:cNvPr>
            <p:cNvSpPr txBox="1">
              <a:spLocks noChangeArrowheads="1"/>
            </p:cNvSpPr>
            <p:nvPr/>
          </p:nvSpPr>
          <p:spPr bwMode="auto">
            <a:xfrm>
              <a:off x="6984268" y="2329225"/>
              <a:ext cx="7526321" cy="148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AFL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是一款</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基于覆盖引导（</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Coverage-guided</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）的模糊测试工具</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，它</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通过记录输入样本的代码覆盖率，从而调整输入样本以提高覆盖率，增加发现漏洞的概率</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cxnSp>
          <p:nvCxnSpPr>
            <p:cNvPr id="15" name="直接连接符 14">
              <a:extLst>
                <a:ext uri="{FF2B5EF4-FFF2-40B4-BE49-F238E27FC236}">
                  <a16:creationId xmlns:a16="http://schemas.microsoft.com/office/drawing/2014/main" id="{7AE4A8B0-40A1-4742-B2FF-EBE6DA63DD40}"/>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489D415D-225E-41BB-AD36-65D0E8194752}"/>
              </a:ext>
            </a:extLst>
          </p:cNvPr>
          <p:cNvGrpSpPr/>
          <p:nvPr/>
        </p:nvGrpSpPr>
        <p:grpSpPr>
          <a:xfrm>
            <a:off x="1532831" y="3261696"/>
            <a:ext cx="9793088" cy="1485920"/>
            <a:chOff x="4933525" y="2329128"/>
            <a:chExt cx="9793088" cy="1485920"/>
          </a:xfrm>
        </p:grpSpPr>
        <p:sp>
          <p:nvSpPr>
            <p:cNvPr id="17" name="六边形 16">
              <a:extLst>
                <a:ext uri="{FF2B5EF4-FFF2-40B4-BE49-F238E27FC236}">
                  <a16:creationId xmlns:a16="http://schemas.microsoft.com/office/drawing/2014/main" id="{4EA81DD8-271B-4DAC-BE44-C042D33E1598}"/>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sp>
          <p:nvSpPr>
            <p:cNvPr id="18" name="文本框 7">
              <a:extLst>
                <a:ext uri="{FF2B5EF4-FFF2-40B4-BE49-F238E27FC236}">
                  <a16:creationId xmlns:a16="http://schemas.microsoft.com/office/drawing/2014/main" id="{170A7C10-8A21-4BCE-8CAB-18A8E4A68783}"/>
                </a:ext>
              </a:extLst>
            </p:cNvPr>
            <p:cNvSpPr txBox="1">
              <a:spLocks noChangeArrowheads="1"/>
            </p:cNvSpPr>
            <p:nvPr/>
          </p:nvSpPr>
          <p:spPr bwMode="auto">
            <a:xfrm>
              <a:off x="6984268" y="2329128"/>
              <a:ext cx="7742345" cy="148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en-US" altLang="zh-CN" sz="2400" dirty="0">
                  <a:solidFill>
                    <a:schemeClr val="tx1">
                      <a:lumMod val="65000"/>
                      <a:lumOff val="35000"/>
                    </a:schemeClr>
                  </a:solidFill>
                  <a:latin typeface="微软雅黑" pitchFamily="34" charset="-122"/>
                </a:rPr>
                <a:t>AFL</a:t>
              </a:r>
              <a:r>
                <a:rPr lang="zh-CN" altLang="en-US" sz="2400" b="1" dirty="0">
                  <a:solidFill>
                    <a:schemeClr val="tx1">
                      <a:lumMod val="65000"/>
                      <a:lumOff val="35000"/>
                    </a:schemeClr>
                  </a:solidFill>
                  <a:latin typeface="微软雅黑" pitchFamily="34" charset="-122"/>
                </a:rPr>
                <a:t>主要用于</a:t>
              </a:r>
              <a:r>
                <a:rPr lang="en-US" altLang="zh-CN" sz="2400" b="1" dirty="0">
                  <a:solidFill>
                    <a:schemeClr val="tx1">
                      <a:lumMod val="65000"/>
                      <a:lumOff val="35000"/>
                    </a:schemeClr>
                  </a:solidFill>
                  <a:latin typeface="微软雅黑" pitchFamily="34" charset="-122"/>
                </a:rPr>
                <a:t>C/C++</a:t>
              </a:r>
              <a:r>
                <a:rPr lang="zh-CN" altLang="en-US" sz="2400" b="1" dirty="0">
                  <a:solidFill>
                    <a:schemeClr val="tx1">
                      <a:lumMod val="65000"/>
                      <a:lumOff val="35000"/>
                    </a:schemeClr>
                  </a:solidFill>
                  <a:latin typeface="微软雅黑" pitchFamily="34" charset="-122"/>
                </a:rPr>
                <a:t>程序的测试</a:t>
              </a:r>
              <a:r>
                <a:rPr lang="zh-CN" altLang="en-US" sz="2400" dirty="0">
                  <a:solidFill>
                    <a:schemeClr val="tx1">
                      <a:lumMod val="65000"/>
                      <a:lumOff val="35000"/>
                    </a:schemeClr>
                  </a:solidFill>
                  <a:latin typeface="微软雅黑" pitchFamily="34" charset="-122"/>
                </a:rPr>
                <a:t>，被测程序</a:t>
              </a:r>
              <a:r>
                <a:rPr lang="zh-CN" altLang="en-US" sz="2400" b="1" dirty="0">
                  <a:solidFill>
                    <a:schemeClr val="tx1">
                      <a:lumMod val="65000"/>
                      <a:lumOff val="35000"/>
                    </a:schemeClr>
                  </a:solidFill>
                  <a:latin typeface="微软雅黑" pitchFamily="34" charset="-122"/>
                </a:rPr>
                <a:t>有无程序源码均可</a:t>
              </a:r>
              <a:r>
                <a:rPr lang="zh-CN" altLang="en-US" sz="2400" dirty="0">
                  <a:solidFill>
                    <a:schemeClr val="tx1">
                      <a:lumMod val="65000"/>
                      <a:lumOff val="35000"/>
                    </a:schemeClr>
                  </a:solidFill>
                  <a:latin typeface="微软雅黑" pitchFamily="34" charset="-122"/>
                </a:rPr>
                <a:t>，有源码时可以对源码进行编译时插桩，无源码可以借助</a:t>
              </a:r>
              <a:r>
                <a:rPr lang="en-US" altLang="zh-CN" sz="2400" dirty="0">
                  <a:solidFill>
                    <a:schemeClr val="tx1">
                      <a:lumMod val="65000"/>
                      <a:lumOff val="35000"/>
                    </a:schemeClr>
                  </a:solidFill>
                  <a:latin typeface="微软雅黑" pitchFamily="34" charset="-122"/>
                </a:rPr>
                <a:t>QEMU</a:t>
              </a:r>
              <a:r>
                <a:rPr lang="zh-CN" altLang="en-US" sz="2400" dirty="0">
                  <a:solidFill>
                    <a:schemeClr val="tx1">
                      <a:lumMod val="65000"/>
                      <a:lumOff val="35000"/>
                    </a:schemeClr>
                  </a:solidFill>
                  <a:latin typeface="微软雅黑" pitchFamily="34" charset="-122"/>
                </a:rPr>
                <a:t>的</a:t>
              </a:r>
              <a:r>
                <a:rPr lang="en-US" altLang="zh-CN" sz="2400" dirty="0">
                  <a:solidFill>
                    <a:schemeClr val="tx1">
                      <a:lumMod val="65000"/>
                      <a:lumOff val="35000"/>
                    </a:schemeClr>
                  </a:solidFill>
                  <a:latin typeface="微软雅黑" pitchFamily="34" charset="-122"/>
                </a:rPr>
                <a:t>User-Mode</a:t>
              </a:r>
              <a:r>
                <a:rPr lang="zh-CN" altLang="en-US" sz="2400" dirty="0">
                  <a:solidFill>
                    <a:schemeClr val="tx1">
                      <a:lumMod val="65000"/>
                      <a:lumOff val="35000"/>
                    </a:schemeClr>
                  </a:solidFill>
                  <a:latin typeface="微软雅黑" pitchFamily="34" charset="-122"/>
                </a:rPr>
                <a:t>模式进行二进制插装。</a:t>
              </a:r>
            </a:p>
          </p:txBody>
        </p:sp>
        <p:cxnSp>
          <p:nvCxnSpPr>
            <p:cNvPr id="19" name="直接连接符 18">
              <a:extLst>
                <a:ext uri="{FF2B5EF4-FFF2-40B4-BE49-F238E27FC236}">
                  <a16:creationId xmlns:a16="http://schemas.microsoft.com/office/drawing/2014/main" id="{0485A77C-62F6-4EEC-81CF-B4BBDB13F95D}"/>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8D57DD7E-A520-4510-A66E-ABD7F816CCF4}"/>
              </a:ext>
            </a:extLst>
          </p:cNvPr>
          <p:cNvGrpSpPr/>
          <p:nvPr/>
        </p:nvGrpSpPr>
        <p:grpSpPr>
          <a:xfrm>
            <a:off x="1532831" y="5154698"/>
            <a:ext cx="9641552" cy="1058442"/>
            <a:chOff x="4933525" y="2542866"/>
            <a:chExt cx="9641552" cy="1058442"/>
          </a:xfrm>
        </p:grpSpPr>
        <p:sp>
          <p:nvSpPr>
            <p:cNvPr id="21" name="六边形 20">
              <a:extLst>
                <a:ext uri="{FF2B5EF4-FFF2-40B4-BE49-F238E27FC236}">
                  <a16:creationId xmlns:a16="http://schemas.microsoft.com/office/drawing/2014/main" id="{B66B4ABB-552B-45B7-9880-F26097AC3BBE}"/>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sp>
          <p:nvSpPr>
            <p:cNvPr id="22" name="文本框 7">
              <a:extLst>
                <a:ext uri="{FF2B5EF4-FFF2-40B4-BE49-F238E27FC236}">
                  <a16:creationId xmlns:a16="http://schemas.microsoft.com/office/drawing/2014/main" id="{182C0661-928E-4741-B0C9-DAB4E9D80ECF}"/>
                </a:ext>
              </a:extLst>
            </p:cNvPr>
            <p:cNvSpPr txBox="1">
              <a:spLocks noChangeArrowheads="1"/>
            </p:cNvSpPr>
            <p:nvPr/>
          </p:nvSpPr>
          <p:spPr bwMode="auto">
            <a:xfrm>
              <a:off x="6984268" y="2569883"/>
              <a:ext cx="7590809" cy="100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支持多平台（</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ARM</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X86</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X64</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）、多系统（</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Linux</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BSD</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Windows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MacOS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），性能高。</a:t>
              </a:r>
            </a:p>
          </p:txBody>
        </p:sp>
        <p:cxnSp>
          <p:nvCxnSpPr>
            <p:cNvPr id="23" name="直接连接符 22">
              <a:extLst>
                <a:ext uri="{FF2B5EF4-FFF2-40B4-BE49-F238E27FC236}">
                  <a16:creationId xmlns:a16="http://schemas.microsoft.com/office/drawing/2014/main" id="{639E5EDF-8A5E-4C31-802C-EF061F3FE07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5740E5AC-E533-4D26-A480-1002423DC218}"/>
              </a:ext>
            </a:extLst>
          </p:cNvPr>
          <p:cNvGrpSpPr/>
          <p:nvPr/>
        </p:nvGrpSpPr>
        <p:grpSpPr>
          <a:xfrm>
            <a:off x="2540943" y="711949"/>
            <a:ext cx="8136904" cy="474140"/>
            <a:chOff x="3548908" y="837929"/>
            <a:chExt cx="6027641" cy="474140"/>
          </a:xfrm>
        </p:grpSpPr>
        <p:cxnSp>
          <p:nvCxnSpPr>
            <p:cNvPr id="2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模糊测试框架</a:t>
              </a:r>
            </a:p>
          </p:txBody>
        </p:sp>
      </p:grpSp>
    </p:spTree>
    <p:extLst>
      <p:ext uri="{BB962C8B-B14F-4D97-AF65-F5344CB8AC3E}">
        <p14:creationId xmlns:p14="http://schemas.microsoft.com/office/powerpoint/2010/main" val="38048349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26E5F43-1E66-4C44-BA9C-8774F5CBCAAB}"/>
              </a:ext>
            </a:extLst>
          </p:cNvPr>
          <p:cNvSpPr txBox="1"/>
          <p:nvPr/>
        </p:nvSpPr>
        <p:spPr>
          <a:xfrm>
            <a:off x="596727" y="1788962"/>
            <a:ext cx="4320480" cy="5321858"/>
          </a:xfrm>
          <a:prstGeom prst="rect">
            <a:avLst/>
          </a:prstGeom>
          <a:noFill/>
        </p:spPr>
        <p:txBody>
          <a:bodyPr wrap="square" lIns="86376" tIns="43188" rIns="86376" bIns="43188" rtlCol="0">
            <a:spAutoFit/>
          </a:bodyPr>
          <a:lstStyle/>
          <a:p>
            <a:pPr marL="457200" indent="-457200" algn="just">
              <a:lnSpc>
                <a:spcPct val="130000"/>
              </a:lnSpc>
              <a:buFont typeface="Wingdings" panose="05000000000000000000" pitchFamily="2" charset="2"/>
              <a:buChar char="p"/>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从源码编译程序时进行</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插桩，</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以记录代码覆盖率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marL="457200" indent="-457200" algn="just">
              <a:lnSpc>
                <a:spcPct val="130000"/>
              </a:lnSpc>
              <a:buFont typeface="Wingdings" panose="05000000000000000000" pitchFamily="2" charset="2"/>
              <a:buChar char="p"/>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选择一些输入文件作为初始测试集加入输入队列；</a:t>
            </a:r>
          </a:p>
          <a:p>
            <a:pPr marL="457200" indent="-457200" algn="just">
              <a:lnSpc>
                <a:spcPct val="130000"/>
              </a:lnSpc>
              <a:buFont typeface="Wingdings" panose="05000000000000000000" pitchFamily="2" charset="2"/>
              <a:buChar char="p"/>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将队列中的文件按策略进行“突变”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marL="457200" indent="-457200" algn="just">
              <a:lnSpc>
                <a:spcPct val="130000"/>
              </a:lnSpc>
              <a:buFont typeface="Wingdings" panose="05000000000000000000" pitchFamily="2" charset="2"/>
              <a:buChar char="p"/>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如果经过变异文件更新了覆盖范围，则保留在队列中</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marL="457200" indent="-457200" algn="just">
              <a:lnSpc>
                <a:spcPct val="130000"/>
              </a:lnSpc>
              <a:buFont typeface="Wingdings" panose="05000000000000000000" pitchFamily="2" charset="2"/>
              <a:buChar char="p"/>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循环进行，期间</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触发了</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crash</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（异常结果）的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文件</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会被记录下来。</a:t>
            </a:r>
          </a:p>
        </p:txBody>
      </p:sp>
      <p:grpSp>
        <p:nvGrpSpPr>
          <p:cNvPr id="3" name="组合 2">
            <a:extLst>
              <a:ext uri="{FF2B5EF4-FFF2-40B4-BE49-F238E27FC236}">
                <a16:creationId xmlns:a16="http://schemas.microsoft.com/office/drawing/2014/main" id="{5740E5AC-E533-4D26-A480-1002423DC218}"/>
              </a:ext>
            </a:extLst>
          </p:cNvPr>
          <p:cNvGrpSpPr/>
          <p:nvPr/>
        </p:nvGrpSpPr>
        <p:grpSpPr>
          <a:xfrm>
            <a:off x="2540943" y="711949"/>
            <a:ext cx="8136904" cy="474140"/>
            <a:chOff x="3548908" y="837929"/>
            <a:chExt cx="6027641" cy="474140"/>
          </a:xfrm>
        </p:grpSpPr>
        <p:cxnSp>
          <p:nvCxnSpPr>
            <p:cNvPr id="4"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工作流程</a:t>
              </a:r>
            </a:p>
          </p:txBody>
        </p:sp>
      </p:grpSp>
      <p:pic>
        <p:nvPicPr>
          <p:cNvPr id="13314" name="Picture 2" descr="watermark,type_ZmFuZ3poZW5naGVpdGk,shadow_10,text_aHR0cHM6Ly9ibG9nLmNzZG4ubmV0L3FxXzQyODk2MDA1,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239" y="1888133"/>
            <a:ext cx="7416824" cy="474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9210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26E5F43-1E66-4C44-BA9C-8774F5CBCAAB}"/>
              </a:ext>
            </a:extLst>
          </p:cNvPr>
          <p:cNvSpPr txBox="1"/>
          <p:nvPr/>
        </p:nvSpPr>
        <p:spPr>
          <a:xfrm>
            <a:off x="2036887" y="1384077"/>
            <a:ext cx="9865096" cy="1047482"/>
          </a:xfrm>
          <a:prstGeom prst="rect">
            <a:avLst/>
          </a:prstGeom>
          <a:noFill/>
        </p:spPr>
        <p:txBody>
          <a:bodyPr wrap="square" lIns="86376" tIns="43188" rIns="86376" bIns="43188" rtlCol="0">
            <a:spAutoFit/>
          </a:bodyPr>
          <a:lstStyle/>
          <a:p>
            <a:pPr marL="457200" indent="-457200" algn="just">
              <a:lnSpc>
                <a:spcPct val="130000"/>
              </a:lnSpc>
              <a:buFont typeface="Wingdings" panose="05000000000000000000" pitchFamily="2" charset="2"/>
              <a:buChar char="p"/>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Kali 2021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下，利用</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sudo</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apt-get install </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即可安装。</a:t>
            </a:r>
          </a:p>
          <a:p>
            <a:pPr marL="457200" indent="-457200" algn="just">
              <a:lnSpc>
                <a:spcPct val="130000"/>
              </a:lnSpc>
              <a:buFont typeface="Wingdings" panose="05000000000000000000" pitchFamily="2" charset="2"/>
              <a:buChar char="p"/>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查看路径可以看到</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安装的文件：</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ls</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usr</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/bin/</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afl</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3" name="组合 2">
            <a:extLst>
              <a:ext uri="{FF2B5EF4-FFF2-40B4-BE49-F238E27FC236}">
                <a16:creationId xmlns:a16="http://schemas.microsoft.com/office/drawing/2014/main" id="{5740E5AC-E533-4D26-A480-1002423DC218}"/>
              </a:ext>
            </a:extLst>
          </p:cNvPr>
          <p:cNvGrpSpPr/>
          <p:nvPr/>
        </p:nvGrpSpPr>
        <p:grpSpPr>
          <a:xfrm>
            <a:off x="2540943" y="711949"/>
            <a:ext cx="8136904" cy="474140"/>
            <a:chOff x="3548908" y="837929"/>
            <a:chExt cx="6027641" cy="474140"/>
          </a:xfrm>
        </p:grpSpPr>
        <p:cxnSp>
          <p:nvCxnSpPr>
            <p:cNvPr id="4"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安装</a:t>
              </a:r>
            </a:p>
          </p:txBody>
        </p:sp>
      </p:grpSp>
      <p:pic>
        <p:nvPicPr>
          <p:cNvPr id="1433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887" y="2536205"/>
            <a:ext cx="8433244"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97176" y="4539906"/>
            <a:ext cx="9664403" cy="2400657"/>
          </a:xfrm>
          <a:prstGeom prst="rect">
            <a:avLst/>
          </a:prstGeom>
        </p:spPr>
        <p:txBody>
          <a:bodyPr wrap="square">
            <a:spAutoFit/>
          </a:bodyPr>
          <a:lstStyle/>
          <a:p>
            <a:pPr indent="266700" algn="just">
              <a:lnSpc>
                <a:spcPct val="125000"/>
              </a:lnSpc>
              <a:spcAft>
                <a:spcPts val="0"/>
              </a:spcAft>
            </a:pPr>
            <a:r>
              <a:rPr lang="zh-CN" altLang="zh-CN" sz="2400" kern="100" dirty="0">
                <a:latin typeface="微软雅黑" panose="020B0503020204020204" pitchFamily="34" charset="-122"/>
                <a:ea typeface="微软雅黑" panose="020B0503020204020204" pitchFamily="34" charset="-122"/>
              </a:rPr>
              <a:t>•</a:t>
            </a:r>
            <a:r>
              <a:rPr lang="en-US" altLang="zh-CN" sz="2400" kern="100" dirty="0">
                <a:latin typeface="微软雅黑" panose="020B0503020204020204" pitchFamily="34" charset="-122"/>
                <a:ea typeface="微软雅黑" panose="020B0503020204020204" pitchFamily="34" charset="-122"/>
              </a:rPr>
              <a:t> </a:t>
            </a:r>
            <a:r>
              <a:rPr lang="en-US" altLang="zh-CN" sz="2400" kern="100" dirty="0" err="1">
                <a:latin typeface="微软雅黑" panose="020B0503020204020204" pitchFamily="34" charset="-122"/>
                <a:ea typeface="微软雅黑" panose="020B0503020204020204" pitchFamily="34" charset="-122"/>
              </a:rPr>
              <a:t>afl-gcc</a:t>
            </a:r>
            <a:r>
              <a:rPr lang="zh-CN" altLang="zh-CN" sz="2400" kern="100" dirty="0">
                <a:latin typeface="微软雅黑" panose="020B0503020204020204" pitchFamily="34" charset="-122"/>
                <a:ea typeface="微软雅黑" panose="020B0503020204020204" pitchFamily="34" charset="-122"/>
              </a:rPr>
              <a:t>和</a:t>
            </a:r>
            <a:r>
              <a:rPr lang="en-US" altLang="zh-CN" sz="2400" kern="100" dirty="0" err="1">
                <a:latin typeface="微软雅黑" panose="020B0503020204020204" pitchFamily="34" charset="-122"/>
                <a:ea typeface="微软雅黑" panose="020B0503020204020204" pitchFamily="34" charset="-122"/>
              </a:rPr>
              <a:t>afl</a:t>
            </a:r>
            <a:r>
              <a:rPr lang="en-US" altLang="zh-CN" sz="2400" kern="100" dirty="0">
                <a:latin typeface="微软雅黑" panose="020B0503020204020204" pitchFamily="34" charset="-122"/>
                <a:ea typeface="微软雅黑" panose="020B0503020204020204" pitchFamily="34" charset="-122"/>
              </a:rPr>
              <a:t>-g++</a:t>
            </a:r>
            <a:r>
              <a:rPr lang="zh-CN" altLang="zh-CN" sz="2400" kern="100" dirty="0">
                <a:latin typeface="微软雅黑" panose="020B0503020204020204" pitchFamily="34" charset="-122"/>
                <a:ea typeface="微软雅黑" panose="020B0503020204020204" pitchFamily="34" charset="-122"/>
              </a:rPr>
              <a:t>分别对应的是</a:t>
            </a:r>
            <a:r>
              <a:rPr lang="en-US" altLang="zh-CN" sz="2400" kern="100" dirty="0" err="1">
                <a:latin typeface="微软雅黑" panose="020B0503020204020204" pitchFamily="34" charset="-122"/>
                <a:ea typeface="微软雅黑" panose="020B0503020204020204" pitchFamily="34" charset="-122"/>
              </a:rPr>
              <a:t>gcc</a:t>
            </a:r>
            <a:r>
              <a:rPr lang="zh-CN" altLang="zh-CN" sz="2400" kern="100" dirty="0">
                <a:latin typeface="微软雅黑" panose="020B0503020204020204" pitchFamily="34" charset="-122"/>
                <a:ea typeface="微软雅黑" panose="020B0503020204020204" pitchFamily="34" charset="-122"/>
              </a:rPr>
              <a:t>和</a:t>
            </a:r>
            <a:r>
              <a:rPr lang="en-US" altLang="zh-CN" sz="2400" kern="100" dirty="0">
                <a:latin typeface="微软雅黑" panose="020B0503020204020204" pitchFamily="34" charset="-122"/>
                <a:ea typeface="微软雅黑" panose="020B0503020204020204" pitchFamily="34" charset="-122"/>
              </a:rPr>
              <a:t>g++</a:t>
            </a:r>
            <a:r>
              <a:rPr lang="zh-CN" altLang="zh-CN" sz="2400" kern="100" dirty="0">
                <a:latin typeface="微软雅黑" panose="020B0503020204020204" pitchFamily="34" charset="-122"/>
                <a:ea typeface="微软雅黑" panose="020B0503020204020204" pitchFamily="34" charset="-122"/>
              </a:rPr>
              <a:t>的封装。</a:t>
            </a:r>
            <a:endParaRPr lang="en-US" altLang="zh-CN" sz="2400" kern="100" dirty="0">
              <a:latin typeface="微软雅黑" panose="020B0503020204020204" pitchFamily="34" charset="-122"/>
              <a:ea typeface="微软雅黑" panose="020B0503020204020204" pitchFamily="34" charset="-122"/>
            </a:endParaRPr>
          </a:p>
          <a:p>
            <a:pPr indent="266700" algn="just">
              <a:lnSpc>
                <a:spcPct val="125000"/>
              </a:lnSpc>
              <a:spcAft>
                <a:spcPts val="0"/>
              </a:spcAft>
            </a:pPr>
            <a:r>
              <a:rPr lang="zh-CN" altLang="zh-CN" sz="2400" kern="100" dirty="0">
                <a:latin typeface="微软雅黑" panose="020B0503020204020204" pitchFamily="34" charset="-122"/>
                <a:ea typeface="微软雅黑" panose="020B0503020204020204" pitchFamily="34" charset="-122"/>
              </a:rPr>
              <a:t>•</a:t>
            </a:r>
            <a:r>
              <a:rPr lang="en-US" altLang="zh-CN" sz="2400" kern="100" dirty="0">
                <a:latin typeface="微软雅黑" panose="020B0503020204020204" pitchFamily="34" charset="-122"/>
                <a:ea typeface="微软雅黑" panose="020B0503020204020204" pitchFamily="34" charset="-122"/>
              </a:rPr>
              <a:t> </a:t>
            </a:r>
            <a:r>
              <a:rPr lang="en-US" altLang="zh-CN" sz="2400" kern="100" dirty="0" err="1">
                <a:latin typeface="微软雅黑" panose="020B0503020204020204" pitchFamily="34" charset="-122"/>
                <a:ea typeface="微软雅黑" panose="020B0503020204020204" pitchFamily="34" charset="-122"/>
              </a:rPr>
              <a:t>afl</a:t>
            </a:r>
            <a:r>
              <a:rPr lang="en-US" altLang="zh-CN" sz="2400" kern="100" dirty="0">
                <a:latin typeface="微软雅黑" panose="020B0503020204020204" pitchFamily="34" charset="-122"/>
                <a:ea typeface="微软雅黑" panose="020B0503020204020204" pitchFamily="34" charset="-122"/>
              </a:rPr>
              <a:t>-fuzz</a:t>
            </a:r>
            <a:r>
              <a:rPr lang="zh-CN" altLang="zh-CN" sz="2400" kern="100" dirty="0">
                <a:latin typeface="微软雅黑" panose="020B0503020204020204" pitchFamily="34" charset="-122"/>
                <a:ea typeface="微软雅黑" panose="020B0503020204020204" pitchFamily="34" charset="-122"/>
              </a:rPr>
              <a:t>是</a:t>
            </a:r>
            <a:r>
              <a:rPr lang="en-US" altLang="zh-CN" sz="2400" kern="100" dirty="0">
                <a:latin typeface="微软雅黑" panose="020B0503020204020204" pitchFamily="34" charset="-122"/>
                <a:ea typeface="微软雅黑" panose="020B0503020204020204" pitchFamily="34" charset="-122"/>
              </a:rPr>
              <a:t>AFL</a:t>
            </a:r>
            <a:r>
              <a:rPr lang="zh-CN" altLang="zh-CN" sz="2400" kern="100" dirty="0">
                <a:latin typeface="微软雅黑" panose="020B0503020204020204" pitchFamily="34" charset="-122"/>
                <a:ea typeface="微软雅黑" panose="020B0503020204020204" pitchFamily="34" charset="-122"/>
              </a:rPr>
              <a:t>的主体，用于对目标程序进行</a:t>
            </a:r>
            <a:r>
              <a:rPr lang="en-US" altLang="zh-CN" sz="2400" kern="100" dirty="0">
                <a:latin typeface="微软雅黑" panose="020B0503020204020204" pitchFamily="34" charset="-122"/>
                <a:ea typeface="微软雅黑" panose="020B0503020204020204" pitchFamily="34" charset="-122"/>
              </a:rPr>
              <a:t>fuzz</a:t>
            </a:r>
            <a:r>
              <a:rPr lang="zh-CN" altLang="zh-CN" sz="2400" kern="100" dirty="0">
                <a:latin typeface="微软雅黑" panose="020B0503020204020204" pitchFamily="34" charset="-122"/>
                <a:ea typeface="微软雅黑" panose="020B0503020204020204" pitchFamily="34" charset="-122"/>
              </a:rPr>
              <a:t>。</a:t>
            </a:r>
          </a:p>
          <a:p>
            <a:pPr indent="266700" algn="just">
              <a:lnSpc>
                <a:spcPct val="125000"/>
              </a:lnSpc>
              <a:spcAft>
                <a:spcPts val="0"/>
              </a:spcAft>
            </a:pPr>
            <a:r>
              <a:rPr lang="zh-CN" altLang="zh-CN" sz="2400" kern="100" dirty="0">
                <a:latin typeface="微软雅黑" panose="020B0503020204020204" pitchFamily="34" charset="-122"/>
                <a:ea typeface="微软雅黑" panose="020B0503020204020204" pitchFamily="34" charset="-122"/>
              </a:rPr>
              <a:t>•</a:t>
            </a:r>
            <a:r>
              <a:rPr lang="en-US" altLang="zh-CN" sz="2400" kern="100" dirty="0">
                <a:latin typeface="微软雅黑" panose="020B0503020204020204" pitchFamily="34" charset="-122"/>
                <a:ea typeface="微软雅黑" panose="020B0503020204020204" pitchFamily="34" charset="-122"/>
              </a:rPr>
              <a:t> </a:t>
            </a:r>
            <a:r>
              <a:rPr lang="en-US" altLang="zh-CN" sz="2400" kern="100" dirty="0" err="1">
                <a:latin typeface="微软雅黑" panose="020B0503020204020204" pitchFamily="34" charset="-122"/>
                <a:ea typeface="微软雅黑" panose="020B0503020204020204" pitchFamily="34" charset="-122"/>
              </a:rPr>
              <a:t>afl</a:t>
            </a:r>
            <a:r>
              <a:rPr lang="en-US" altLang="zh-CN" sz="2400" kern="100" dirty="0">
                <a:latin typeface="微软雅黑" panose="020B0503020204020204" pitchFamily="34" charset="-122"/>
                <a:ea typeface="微软雅黑" panose="020B0503020204020204" pitchFamily="34" charset="-122"/>
              </a:rPr>
              <a:t>-analyze</a:t>
            </a:r>
            <a:r>
              <a:rPr lang="zh-CN" altLang="zh-CN" sz="2400" kern="100" dirty="0">
                <a:latin typeface="微软雅黑" panose="020B0503020204020204" pitchFamily="34" charset="-122"/>
                <a:ea typeface="微软雅黑" panose="020B0503020204020204" pitchFamily="34" charset="-122"/>
              </a:rPr>
              <a:t>可以对用例进行分析，看能否发现用例中有意义的字段。</a:t>
            </a:r>
          </a:p>
          <a:p>
            <a:pPr indent="266700" algn="just">
              <a:lnSpc>
                <a:spcPct val="125000"/>
              </a:lnSpc>
              <a:spcAft>
                <a:spcPts val="0"/>
              </a:spcAft>
            </a:pPr>
            <a:r>
              <a:rPr lang="zh-CN" altLang="zh-CN" sz="2400" kern="100" dirty="0">
                <a:latin typeface="微软雅黑" panose="020B0503020204020204" pitchFamily="34" charset="-122"/>
                <a:ea typeface="微软雅黑" panose="020B0503020204020204" pitchFamily="34" charset="-122"/>
              </a:rPr>
              <a:t>•</a:t>
            </a:r>
            <a:r>
              <a:rPr lang="en-US" altLang="zh-CN" sz="2400" kern="100" dirty="0">
                <a:latin typeface="微软雅黑" panose="020B0503020204020204" pitchFamily="34" charset="-122"/>
                <a:ea typeface="微软雅黑" panose="020B0503020204020204" pitchFamily="34" charset="-122"/>
              </a:rPr>
              <a:t> </a:t>
            </a:r>
            <a:r>
              <a:rPr lang="en-US" altLang="zh-CN" sz="2400" kern="100" dirty="0" err="1">
                <a:latin typeface="微软雅黑" panose="020B0503020204020204" pitchFamily="34" charset="-122"/>
                <a:ea typeface="微软雅黑" panose="020B0503020204020204" pitchFamily="34" charset="-122"/>
              </a:rPr>
              <a:t>afl-tmin</a:t>
            </a:r>
            <a:r>
              <a:rPr lang="zh-CN" altLang="zh-CN" sz="2400" kern="100" dirty="0">
                <a:latin typeface="微软雅黑" panose="020B0503020204020204" pitchFamily="34" charset="-122"/>
                <a:ea typeface="微软雅黑" panose="020B0503020204020204" pitchFamily="34" charset="-122"/>
              </a:rPr>
              <a:t>和</a:t>
            </a:r>
            <a:r>
              <a:rPr lang="en-US" altLang="zh-CN" sz="2400" kern="100" dirty="0" err="1">
                <a:latin typeface="微软雅黑" panose="020B0503020204020204" pitchFamily="34" charset="-122"/>
                <a:ea typeface="微软雅黑" panose="020B0503020204020204" pitchFamily="34" charset="-122"/>
              </a:rPr>
              <a:t>afl-cmin</a:t>
            </a:r>
            <a:r>
              <a:rPr lang="zh-CN" altLang="zh-CN" sz="2400" kern="100" dirty="0">
                <a:latin typeface="微软雅黑" panose="020B0503020204020204" pitchFamily="34" charset="-122"/>
                <a:ea typeface="微软雅黑" panose="020B0503020204020204" pitchFamily="34" charset="-122"/>
              </a:rPr>
              <a:t>对用例进行简化。</a:t>
            </a:r>
            <a:endParaRPr lang="en-US" altLang="zh-CN" sz="2400" kern="100" dirty="0">
              <a:latin typeface="微软雅黑" panose="020B0503020204020204" pitchFamily="34" charset="-122"/>
              <a:ea typeface="微软雅黑" panose="020B0503020204020204" pitchFamily="34" charset="-122"/>
            </a:endParaRPr>
          </a:p>
          <a:p>
            <a:pPr indent="266700" algn="just">
              <a:lnSpc>
                <a:spcPct val="125000"/>
              </a:lnSpc>
              <a:spcAft>
                <a:spcPts val="0"/>
              </a:spcAft>
            </a:pP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latin typeface="微软雅黑" panose="020B0503020204020204" pitchFamily="34" charset="-122"/>
                <a:ea typeface="微软雅黑" panose="020B0503020204020204" pitchFamily="34" charset="-122"/>
              </a:rPr>
              <a:t> </a:t>
            </a:r>
            <a:r>
              <a:rPr lang="en-US" altLang="zh-CN" sz="2400" kern="100" dirty="0" err="1">
                <a:latin typeface="微软雅黑" panose="020B0503020204020204" pitchFamily="34" charset="-122"/>
                <a:ea typeface="微软雅黑" panose="020B0503020204020204" pitchFamily="34" charset="-122"/>
              </a:rPr>
              <a:t>afl-showmap</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用于对单个用例进行执行路径跟踪</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27542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26E5F43-1E66-4C44-BA9C-8774F5CBCAAB}"/>
              </a:ext>
            </a:extLst>
          </p:cNvPr>
          <p:cNvSpPr txBox="1"/>
          <p:nvPr/>
        </p:nvSpPr>
        <p:spPr>
          <a:xfrm>
            <a:off x="6789415" y="1384077"/>
            <a:ext cx="5616624" cy="5627198"/>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以一个白盒模糊测试为例。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）创建本次实验的程序：</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新建文件夹</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demo</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，并创建实验的程序</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Test.c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，该代码编译后得到的程序如果被传入“</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deadbeef</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则会终止，如果传入其他字符会原样输出。</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afl</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的编译器编译，可以使模糊测试过程更加高效</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命令：</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afl-gcc</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-o test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test.c</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5740E5AC-E533-4D26-A480-1002423DC218}"/>
              </a:ext>
            </a:extLst>
          </p:cNvPr>
          <p:cNvGrpSpPr/>
          <p:nvPr/>
        </p:nvGrpSpPr>
        <p:grpSpPr>
          <a:xfrm>
            <a:off x="7437487" y="651601"/>
            <a:ext cx="4104456" cy="474140"/>
            <a:chOff x="3548908" y="837929"/>
            <a:chExt cx="6027641" cy="474140"/>
          </a:xfrm>
        </p:grpSpPr>
        <p:cxnSp>
          <p:nvCxnSpPr>
            <p:cNvPr id="4"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a:t>
              </a:r>
            </a:p>
          </p:txBody>
        </p:sp>
      </p:grpSp>
      <p:pic>
        <p:nvPicPr>
          <p:cNvPr id="6" name="图片 5"/>
          <p:cNvPicPr>
            <a:picLocks noChangeAspect="1"/>
          </p:cNvPicPr>
          <p:nvPr/>
        </p:nvPicPr>
        <p:blipFill>
          <a:blip r:embed="rId3"/>
          <a:stretch>
            <a:fillRect/>
          </a:stretch>
        </p:blipFill>
        <p:spPr>
          <a:xfrm>
            <a:off x="270768" y="375965"/>
            <a:ext cx="6130982" cy="6607324"/>
          </a:xfrm>
          <a:prstGeom prst="rect">
            <a:avLst/>
          </a:prstGeom>
        </p:spPr>
      </p:pic>
    </p:spTree>
    <p:extLst>
      <p:ext uri="{BB962C8B-B14F-4D97-AF65-F5344CB8AC3E}">
        <p14:creationId xmlns:p14="http://schemas.microsoft.com/office/powerpoint/2010/main" val="33257823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26E5F43-1E66-4C44-BA9C-8774F5CBCAAB}"/>
              </a:ext>
            </a:extLst>
          </p:cNvPr>
          <p:cNvSpPr txBox="1"/>
          <p:nvPr/>
        </p:nvSpPr>
        <p:spPr>
          <a:xfrm>
            <a:off x="1172791" y="1082725"/>
            <a:ext cx="11305256" cy="1129941"/>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编译后会有插桩符号，使用下面的命令可以验证这一点。</a:t>
            </a:r>
          </a:p>
          <a:p>
            <a:pPr algn="just">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命令：</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readelf</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-s ./test |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grep</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afl</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5740E5AC-E533-4D26-A480-1002423DC218}"/>
              </a:ext>
            </a:extLst>
          </p:cNvPr>
          <p:cNvGrpSpPr/>
          <p:nvPr/>
        </p:nvGrpSpPr>
        <p:grpSpPr>
          <a:xfrm>
            <a:off x="4341143" y="591989"/>
            <a:ext cx="4104456" cy="474140"/>
            <a:chOff x="3548908" y="837929"/>
            <a:chExt cx="6027641" cy="474140"/>
          </a:xfrm>
        </p:grpSpPr>
        <p:cxnSp>
          <p:nvCxnSpPr>
            <p:cNvPr id="4"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a:t>
              </a:r>
            </a:p>
          </p:txBody>
        </p:sp>
      </p:grpSp>
      <p:pic>
        <p:nvPicPr>
          <p:cNvPr id="1536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807" y="2243870"/>
            <a:ext cx="10450402" cy="461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30189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88800" y="663997"/>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533589"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符号执行基本原理</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884755" y="1528093"/>
            <a:ext cx="11233248" cy="5073200"/>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约束求解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主要负责</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路径可达性进行判定及测试输入生成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的工作。对一条路径的约束表达式，可以采用</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约束求解器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进行求解：</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p"/>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如有解，该路径是可达的，可以得到到达该路径的输入；</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p"/>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如无解，该路径是不可达的，也无法生成到达该路径的输入。</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p"/>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符号执行有</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代价小、效率高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的优点，然而由于程序执行的可能路径随着程序规模的增大呈指数级增长，从而导致符号执行技术在分析输入和输出之间关系时，存在一个路径状态空间的</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路径爆炸</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问题。由于符号执行技术进行路径敏感的遍历式检测，当程序执行路径的数量超过约束求解工具的求解能力时，符号执行技术将难以分析。</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1637756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xEl>
                                              <p:pRg st="4" end="4"/>
                                            </p:txEl>
                                          </p:spTgt>
                                        </p:tgtEl>
                                        <p:attrNameLst>
                                          <p:attrName>style.visibility</p:attrName>
                                        </p:attrNameLst>
                                      </p:cBhvr>
                                      <p:to>
                                        <p:strVal val="visible"/>
                                      </p:to>
                                    </p:set>
                                    <p:animEffect transition="in" filter="blinds(horizontal)">
                                      <p:cBhvr>
                                        <p:cTn id="12"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26E5F43-1E66-4C44-BA9C-8774F5CBCAAB}"/>
              </a:ext>
            </a:extLst>
          </p:cNvPr>
          <p:cNvSpPr txBox="1"/>
          <p:nvPr/>
        </p:nvSpPr>
        <p:spPr>
          <a:xfrm>
            <a:off x="1172791" y="1082725"/>
            <a:ext cx="11305256" cy="6181195"/>
          </a:xfrm>
          <a:prstGeom prst="rect">
            <a:avLst/>
          </a:prstGeom>
          <a:noFill/>
        </p:spPr>
        <p:txBody>
          <a:bodyPr wrap="square" lIns="86376" tIns="43188" rIns="86376" bIns="43188" rtlCol="0">
            <a:spAutoFit/>
          </a:bodyPr>
          <a:lstStyle/>
          <a:p>
            <a:pPr>
              <a:lnSpc>
                <a:spcPct val="150000"/>
              </a:lnSpc>
            </a:pPr>
            <a:r>
              <a:rPr lang="zh-CN"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zh-CN" sz="2400" b="1" dirty="0">
                <a:latin typeface="微软雅黑" panose="020B0503020204020204" pitchFamily="34" charset="-122"/>
                <a:ea typeface="微软雅黑" panose="020B0503020204020204" pitchFamily="34" charset="-122"/>
              </a:rPr>
              <a:t>）创建测试用例</a:t>
            </a:r>
            <a:endParaRPr lang="zh-CN" altLang="zh-CN" sz="2400" dirty="0">
              <a:latin typeface="微软雅黑" panose="020B0503020204020204" pitchFamily="34" charset="-122"/>
              <a:ea typeface="微软雅黑" panose="020B0503020204020204" pitchFamily="34" charset="-122"/>
            </a:endParaRPr>
          </a:p>
          <a:p>
            <a:pPr>
              <a:lnSpc>
                <a:spcPct val="150000"/>
              </a:lnSpc>
            </a:pPr>
            <a:r>
              <a:rPr lang="zh-CN" altLang="zh-CN" sz="2400" dirty="0">
                <a:latin typeface="微软雅黑" panose="020B0503020204020204" pitchFamily="34" charset="-122"/>
                <a:ea typeface="微软雅黑" panose="020B0503020204020204" pitchFamily="34" charset="-122"/>
              </a:rPr>
              <a:t>首先，创建两个文件夹</a:t>
            </a:r>
            <a:r>
              <a:rPr lang="en-US" altLang="zh-CN" sz="2400" dirty="0">
                <a:latin typeface="微软雅黑" panose="020B0503020204020204" pitchFamily="34" charset="-122"/>
                <a:ea typeface="微软雅黑" panose="020B0503020204020204" pitchFamily="34" charset="-122"/>
              </a:rPr>
              <a:t>in</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out</a:t>
            </a:r>
            <a:r>
              <a:rPr lang="zh-CN" altLang="zh-CN" sz="2400" dirty="0">
                <a:latin typeface="微软雅黑" panose="020B0503020204020204" pitchFamily="34" charset="-122"/>
                <a:ea typeface="微软雅黑" panose="020B0503020204020204" pitchFamily="34" charset="-122"/>
              </a:rPr>
              <a:t>，分别存储模糊测试所需的输入和输出相关的内容。</a:t>
            </a:r>
          </a:p>
          <a:p>
            <a:pPr>
              <a:lnSpc>
                <a:spcPct val="150000"/>
              </a:lnSpc>
            </a:pPr>
            <a:r>
              <a:rPr lang="zh-CN" altLang="zh-CN" sz="2400" dirty="0">
                <a:latin typeface="微软雅黑" panose="020B0503020204020204" pitchFamily="34" charset="-122"/>
                <a:ea typeface="微软雅黑" panose="020B0503020204020204" pitchFamily="34" charset="-122"/>
              </a:rPr>
              <a:t>命令：</a:t>
            </a:r>
            <a:r>
              <a:rPr lang="en-US" altLang="zh-CN" sz="2400" b="1" dirty="0" err="1">
                <a:latin typeface="微软雅黑" panose="020B0503020204020204" pitchFamily="34" charset="-122"/>
                <a:ea typeface="微软雅黑" panose="020B0503020204020204" pitchFamily="34" charset="-122"/>
              </a:rPr>
              <a:t>mkdir</a:t>
            </a:r>
            <a:r>
              <a:rPr lang="en-US" altLang="zh-CN" sz="2400" b="1" dirty="0">
                <a:latin typeface="微软雅黑" panose="020B0503020204020204" pitchFamily="34" charset="-122"/>
                <a:ea typeface="微软雅黑" panose="020B0503020204020204" pitchFamily="34" charset="-122"/>
              </a:rPr>
              <a:t> in out</a:t>
            </a:r>
            <a:endParaRPr lang="zh-CN" altLang="zh-CN" sz="2400" dirty="0">
              <a:latin typeface="微软雅黑" panose="020B0503020204020204" pitchFamily="34" charset="-122"/>
              <a:ea typeface="微软雅黑" panose="020B0503020204020204" pitchFamily="34" charset="-122"/>
            </a:endParaRPr>
          </a:p>
          <a:p>
            <a:pPr>
              <a:lnSpc>
                <a:spcPct val="150000"/>
              </a:lnSpc>
            </a:pPr>
            <a:r>
              <a:rPr lang="zh-CN" altLang="zh-CN" sz="2400" dirty="0">
                <a:latin typeface="微软雅黑" panose="020B0503020204020204" pitchFamily="34" charset="-122"/>
                <a:ea typeface="微软雅黑" panose="020B0503020204020204" pitchFamily="34" charset="-122"/>
              </a:rPr>
              <a:t>然后，在输入文件夹中创建一个包含字符串“</a:t>
            </a:r>
            <a:r>
              <a:rPr lang="en-US" altLang="zh-CN" sz="2400" dirty="0">
                <a:latin typeface="微软雅黑" panose="020B0503020204020204" pitchFamily="34" charset="-122"/>
                <a:ea typeface="微软雅黑" panose="020B0503020204020204" pitchFamily="34" charset="-122"/>
              </a:rPr>
              <a:t>hello</a:t>
            </a:r>
            <a:r>
              <a:rPr lang="zh-CN" altLang="zh-CN" sz="2400" dirty="0">
                <a:latin typeface="微软雅黑" panose="020B0503020204020204" pitchFamily="34" charset="-122"/>
                <a:ea typeface="微软雅黑" panose="020B0503020204020204" pitchFamily="34" charset="-122"/>
              </a:rPr>
              <a:t>”的文件。</a:t>
            </a:r>
          </a:p>
          <a:p>
            <a:pPr>
              <a:lnSpc>
                <a:spcPct val="150000"/>
              </a:lnSpc>
            </a:pPr>
            <a:r>
              <a:rPr lang="zh-CN" altLang="zh-CN" sz="2400" dirty="0">
                <a:latin typeface="微软雅黑" panose="020B0503020204020204" pitchFamily="34" charset="-122"/>
                <a:ea typeface="微软雅黑" panose="020B0503020204020204" pitchFamily="34" charset="-122"/>
              </a:rPr>
              <a:t>命令：</a:t>
            </a:r>
            <a:r>
              <a:rPr lang="en-US" altLang="zh-CN" sz="2400" b="1" dirty="0">
                <a:latin typeface="微软雅黑" panose="020B0503020204020204" pitchFamily="34" charset="-122"/>
                <a:ea typeface="微软雅黑" panose="020B0503020204020204" pitchFamily="34" charset="-122"/>
              </a:rPr>
              <a:t>echo hello&gt; in/foo</a:t>
            </a:r>
            <a:endParaRPr lang="zh-CN"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foo</a:t>
            </a:r>
            <a:r>
              <a:rPr lang="zh-CN" altLang="zh-CN" sz="2400" dirty="0">
                <a:latin typeface="微软雅黑" panose="020B0503020204020204" pitchFamily="34" charset="-122"/>
                <a:ea typeface="微软雅黑" panose="020B0503020204020204" pitchFamily="34" charset="-122"/>
              </a:rPr>
              <a:t>就是我们的测试用例，里面包含初步字符串</a:t>
            </a:r>
            <a:r>
              <a:rPr lang="en-US" altLang="zh-CN" sz="2400" dirty="0">
                <a:latin typeface="微软雅黑" panose="020B0503020204020204" pitchFamily="34" charset="-122"/>
                <a:ea typeface="微软雅黑" panose="020B0503020204020204" pitchFamily="34" charset="-122"/>
              </a:rPr>
              <a:t>hello</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AFL</a:t>
            </a:r>
            <a:r>
              <a:rPr lang="zh-CN" altLang="zh-CN" sz="2400" dirty="0">
                <a:latin typeface="微软雅黑" panose="020B0503020204020204" pitchFamily="34" charset="-122"/>
                <a:ea typeface="微软雅黑" panose="020B0503020204020204" pitchFamily="34" charset="-122"/>
              </a:rPr>
              <a:t>会通过这个语料进行变异，构造更多的测试用例。</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）启动模糊测试</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运行如下命令，开始启动模糊测试（</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表示目标程序需要从文件读取输入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命令：</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afl</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-fuzz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in -o out -- ./test @@</a:t>
            </a:r>
          </a:p>
          <a:p>
            <a:pPr>
              <a:lnSpc>
                <a:spcPct val="150000"/>
              </a:lnSpc>
            </a:pP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5740E5AC-E533-4D26-A480-1002423DC218}"/>
              </a:ext>
            </a:extLst>
          </p:cNvPr>
          <p:cNvGrpSpPr/>
          <p:nvPr/>
        </p:nvGrpSpPr>
        <p:grpSpPr>
          <a:xfrm>
            <a:off x="4341143" y="591989"/>
            <a:ext cx="4104456" cy="474140"/>
            <a:chOff x="3548908" y="837929"/>
            <a:chExt cx="6027641" cy="474140"/>
          </a:xfrm>
        </p:grpSpPr>
        <p:cxnSp>
          <p:nvCxnSpPr>
            <p:cNvPr id="4"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a:t>
              </a:r>
            </a:p>
          </p:txBody>
        </p:sp>
      </p:grpSp>
    </p:spTree>
    <p:extLst>
      <p:ext uri="{BB962C8B-B14F-4D97-AF65-F5344CB8AC3E}">
        <p14:creationId xmlns:p14="http://schemas.microsoft.com/office/powerpoint/2010/main" val="25521305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26E5F43-1E66-4C44-BA9C-8774F5CBCAAB}"/>
              </a:ext>
            </a:extLst>
          </p:cNvPr>
          <p:cNvSpPr txBox="1"/>
          <p:nvPr/>
        </p:nvSpPr>
        <p:spPr>
          <a:xfrm>
            <a:off x="1244799" y="1081403"/>
            <a:ext cx="11305256" cy="1129941"/>
          </a:xfrm>
          <a:prstGeom prst="rect">
            <a:avLst/>
          </a:prstGeom>
          <a:noFill/>
        </p:spPr>
        <p:txBody>
          <a:bodyPr wrap="square" lIns="86376" tIns="43188" rIns="86376" bIns="43188"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）分析</a:t>
            </a:r>
            <a:r>
              <a:rPr lang="en-US" altLang="zh-CN" sz="2400" b="1" dirty="0">
                <a:latin typeface="微软雅黑" panose="020B0503020204020204" pitchFamily="34" charset="-122"/>
                <a:ea typeface="微软雅黑" panose="020B0503020204020204" pitchFamily="34" charset="-122"/>
              </a:rPr>
              <a:t>crash</a:t>
            </a:r>
          </a:p>
          <a:p>
            <a:pPr>
              <a:lnSpc>
                <a:spcPct val="150000"/>
              </a:lnSpc>
            </a:pPr>
            <a:r>
              <a:rPr lang="zh-CN" altLang="en-US" sz="2400" dirty="0">
                <a:latin typeface="微软雅黑" panose="020B0503020204020204" pitchFamily="34" charset="-122"/>
                <a:ea typeface="微软雅黑" panose="020B0503020204020204" pitchFamily="34" charset="-122"/>
              </a:rPr>
              <a:t>观察</a:t>
            </a:r>
            <a:r>
              <a:rPr lang="en-US" altLang="zh-CN" sz="2400" dirty="0">
                <a:latin typeface="微软雅黑" panose="020B0503020204020204" pitchFamily="34" charset="-122"/>
                <a:ea typeface="微软雅黑" panose="020B0503020204020204" pitchFamily="34" charset="-122"/>
              </a:rPr>
              <a:t>fuzzing</a:t>
            </a:r>
            <a:r>
              <a:rPr lang="zh-CN" altLang="en-US" sz="2400" dirty="0">
                <a:latin typeface="微软雅黑" panose="020B0503020204020204" pitchFamily="34" charset="-122"/>
                <a:ea typeface="微软雅黑" panose="020B0503020204020204" pitchFamily="34" charset="-122"/>
              </a:rPr>
              <a:t>结果，如有</a:t>
            </a:r>
            <a:r>
              <a:rPr lang="en-US" altLang="zh-CN" sz="2400" dirty="0">
                <a:latin typeface="微软雅黑" panose="020B0503020204020204" pitchFamily="34" charset="-122"/>
                <a:ea typeface="微软雅黑" panose="020B0503020204020204" pitchFamily="34" charset="-122"/>
              </a:rPr>
              <a:t>crash</a:t>
            </a:r>
            <a:r>
              <a:rPr lang="zh-CN" altLang="en-US" sz="2400" dirty="0">
                <a:latin typeface="微软雅黑" panose="020B0503020204020204" pitchFamily="34" charset="-122"/>
                <a:ea typeface="微软雅黑" panose="020B0503020204020204" pitchFamily="34" charset="-122"/>
              </a:rPr>
              <a:t>，定位问题。</a:t>
            </a:r>
          </a:p>
        </p:txBody>
      </p:sp>
      <p:grpSp>
        <p:nvGrpSpPr>
          <p:cNvPr id="3" name="组合 2">
            <a:extLst>
              <a:ext uri="{FF2B5EF4-FFF2-40B4-BE49-F238E27FC236}">
                <a16:creationId xmlns:a16="http://schemas.microsoft.com/office/drawing/2014/main" id="{5740E5AC-E533-4D26-A480-1002423DC218}"/>
              </a:ext>
            </a:extLst>
          </p:cNvPr>
          <p:cNvGrpSpPr/>
          <p:nvPr/>
        </p:nvGrpSpPr>
        <p:grpSpPr>
          <a:xfrm>
            <a:off x="4341143" y="591989"/>
            <a:ext cx="4104456" cy="474140"/>
            <a:chOff x="3548908" y="837929"/>
            <a:chExt cx="6027641" cy="474140"/>
          </a:xfrm>
        </p:grpSpPr>
        <p:cxnSp>
          <p:nvCxnSpPr>
            <p:cNvPr id="4"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A1D3DA1-51C1-4984-A4E2-0E78C88C2324}"/>
                </a:ext>
              </a:extLst>
            </p:cNvPr>
            <p:cNvSpPr/>
            <p:nvPr/>
          </p:nvSpPr>
          <p:spPr>
            <a:xfrm>
              <a:off x="3548908" y="837929"/>
              <a:ext cx="6027641" cy="461665"/>
            </a:xfrm>
            <a:prstGeom prst="rect">
              <a:avLst/>
            </a:prstGeom>
          </p:spPr>
          <p:txBody>
            <a:bodyPr wrap="squar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a:t>
              </a:r>
            </a:p>
          </p:txBody>
        </p:sp>
      </p:grpSp>
      <p:pic>
        <p:nvPicPr>
          <p:cNvPr id="1638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23" y="2376000"/>
            <a:ext cx="7051639" cy="45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013551" y="2187327"/>
            <a:ext cx="4248472" cy="4893647"/>
          </a:xfrm>
          <a:prstGeom prst="rect">
            <a:avLst/>
          </a:prstGeom>
        </p:spPr>
        <p:txBody>
          <a:bodyPr wrap="square">
            <a:spAutoFit/>
          </a:bodyPr>
          <a:lstStyle/>
          <a:p>
            <a:pPr marL="342900" indent="-342900" algn="just">
              <a:lnSpc>
                <a:spcPct val="130000"/>
              </a:lnSpc>
              <a:spcAft>
                <a:spcPts val="0"/>
              </a:spcAft>
              <a:buFont typeface="Wingdings" panose="05000000000000000000" pitchFamily="2" charset="2"/>
              <a:buChar char="p"/>
            </a:pPr>
            <a:r>
              <a:rPr lang="zh-CN" altLang="zh-CN" sz="2400" kern="100" dirty="0">
                <a:latin typeface="微软雅黑" panose="020B0503020204020204" pitchFamily="34" charset="-122"/>
                <a:ea typeface="微软雅黑" panose="020B0503020204020204" pitchFamily="34" charset="-122"/>
              </a:rPr>
              <a:t>在</a:t>
            </a:r>
            <a:r>
              <a:rPr lang="en-US" altLang="zh-CN" sz="2400" kern="100" dirty="0">
                <a:latin typeface="微软雅黑" panose="020B0503020204020204" pitchFamily="34" charset="-122"/>
                <a:ea typeface="微软雅黑" panose="020B0503020204020204" pitchFamily="34" charset="-122"/>
              </a:rPr>
              <a:t>out</a:t>
            </a:r>
            <a:r>
              <a:rPr lang="zh-CN" altLang="zh-CN" sz="2400" kern="100" dirty="0">
                <a:latin typeface="微软雅黑" panose="020B0503020204020204" pitchFamily="34" charset="-122"/>
                <a:ea typeface="微软雅黑" panose="020B0503020204020204" pitchFamily="34" charset="-122"/>
              </a:rPr>
              <a:t>文件夹的</a:t>
            </a:r>
            <a:r>
              <a:rPr lang="en-US" altLang="zh-CN" sz="2400" b="1" kern="100" dirty="0">
                <a:latin typeface="微软雅黑" panose="020B0503020204020204" pitchFamily="34" charset="-122"/>
                <a:ea typeface="微软雅黑" panose="020B0503020204020204" pitchFamily="34" charset="-122"/>
              </a:rPr>
              <a:t>crashes</a:t>
            </a:r>
            <a:r>
              <a:rPr lang="zh-CN" altLang="en-US" sz="2400" b="1" kern="100" dirty="0">
                <a:latin typeface="微软雅黑" panose="020B0503020204020204" pitchFamily="34" charset="-122"/>
                <a:ea typeface="微软雅黑" panose="020B0503020204020204" pitchFamily="34" charset="-122"/>
              </a:rPr>
              <a:t>子</a:t>
            </a:r>
            <a:r>
              <a:rPr lang="zh-CN" altLang="zh-CN" sz="2400" b="1" kern="100" dirty="0">
                <a:latin typeface="微软雅黑" panose="020B0503020204020204" pitchFamily="34" charset="-122"/>
                <a:ea typeface="微软雅黑" panose="020B0503020204020204" pitchFamily="34" charset="-122"/>
              </a:rPr>
              <a:t>文件夹里面是产生</a:t>
            </a:r>
            <a:r>
              <a:rPr lang="en-US" altLang="zh-CN" sz="2400" b="1" kern="100" dirty="0">
                <a:latin typeface="微软雅黑" panose="020B0503020204020204" pitchFamily="34" charset="-122"/>
                <a:ea typeface="微软雅黑" panose="020B0503020204020204" pitchFamily="34" charset="-122"/>
              </a:rPr>
              <a:t>crash</a:t>
            </a:r>
            <a:r>
              <a:rPr lang="zh-CN" altLang="zh-CN" sz="2400" b="1" kern="100" dirty="0">
                <a:latin typeface="微软雅黑" panose="020B0503020204020204" pitchFamily="34" charset="-122"/>
                <a:ea typeface="微软雅黑" panose="020B0503020204020204" pitchFamily="34" charset="-122"/>
              </a:rPr>
              <a:t>的样例</a:t>
            </a:r>
            <a:r>
              <a:rPr lang="zh-CN" altLang="zh-CN" sz="2400" kern="100" dirty="0">
                <a:latin typeface="微软雅黑" panose="020B0503020204020204" pitchFamily="34" charset="-122"/>
                <a:ea typeface="微软雅黑" panose="020B0503020204020204" pitchFamily="34" charset="-122"/>
              </a:rPr>
              <a:t>，</a:t>
            </a:r>
            <a:r>
              <a:rPr lang="en-US" altLang="zh-CN" sz="2400" kern="100" dirty="0">
                <a:latin typeface="微软雅黑" panose="020B0503020204020204" pitchFamily="34" charset="-122"/>
                <a:ea typeface="微软雅黑" panose="020B0503020204020204" pitchFamily="34" charset="-122"/>
              </a:rPr>
              <a:t>hangs</a:t>
            </a:r>
            <a:r>
              <a:rPr lang="zh-CN" altLang="zh-CN" sz="2400" kern="100" dirty="0">
                <a:latin typeface="微软雅黑" panose="020B0503020204020204" pitchFamily="34" charset="-122"/>
                <a:ea typeface="微软雅黑" panose="020B0503020204020204" pitchFamily="34" charset="-122"/>
              </a:rPr>
              <a:t>里面是产生超时的样例。</a:t>
            </a:r>
          </a:p>
          <a:p>
            <a:pPr marL="342900" indent="-342900">
              <a:lnSpc>
                <a:spcPct val="130000"/>
              </a:lnSpc>
              <a:buFont typeface="Wingdings" panose="05000000000000000000" pitchFamily="2" charset="2"/>
              <a:buChar char="p"/>
            </a:pP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通常，</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得到</a:t>
            </a:r>
            <a:r>
              <a:rPr lang="en-US" altLang="zh-CN" sz="2400" b="1" kern="100" dirty="0">
                <a:latin typeface="微软雅黑" panose="020B0503020204020204" pitchFamily="34" charset="-122"/>
                <a:ea typeface="微软雅黑" panose="020B0503020204020204" pitchFamily="34" charset="-122"/>
              </a:rPr>
              <a:t>crash</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样例后，可以将这些样例作为目标测试程序的输入，重新触发异</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常</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并跟踪运行状态</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，进行分析、定位程序出错的原因或确认存在的漏洞类型</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93400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29175" y="447973"/>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637749" y="837929"/>
              <a:ext cx="1583247"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符号执行的应用</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1100783" y="1168053"/>
            <a:ext cx="10945216" cy="5627198"/>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符号执行已经广泛应用在软件测试、漏洞挖掘和软件破解等。</a:t>
            </a:r>
          </a:p>
          <a:p>
            <a:pPr marL="342900" indent="-342900" algn="just">
              <a:lnSpc>
                <a:spcPct val="150000"/>
              </a:lnSpc>
              <a:buFont typeface="Wingdings" panose="05000000000000000000" pitchFamily="2" charset="2"/>
              <a:buChar char="p"/>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在软件测试中</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，符号执行可以获得程序执行路径的集合、路径的约束条件和输出的符号表达式，可以使用约束求解器求解出满足约束条件的各个路径的输入值，</a:t>
            </a:r>
            <a:r>
              <a:rPr lang="zh-CN" altLang="en-US" sz="2400" dirty="0">
                <a:solidFill>
                  <a:srgbClr val="007DFA"/>
                </a:solidFill>
                <a:latin typeface="微软雅黑" panose="020B0503020204020204" pitchFamily="34" charset="-122"/>
                <a:ea typeface="微软雅黑" panose="020B0503020204020204" pitchFamily="34" charset="-122"/>
                <a:cs typeface="Times New Roman" panose="02020603050405020304" pitchFamily="18" charset="0"/>
              </a:rPr>
              <a:t>用于创建高覆盖率的测试用例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。符号执行与模糊测试的结合也是当前流行的软件测试技术。</a:t>
            </a:r>
          </a:p>
          <a:p>
            <a:pPr marL="342900" indent="-342900" algn="just">
              <a:lnSpc>
                <a:spcPct val="150000"/>
              </a:lnSpc>
              <a:buFont typeface="Wingdings" panose="05000000000000000000" pitchFamily="2" charset="2"/>
              <a:buChar char="p"/>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在漏洞挖掘中</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，通过符号执行技术可以获得漏洞监测点的变量符号表达式，结合路径约束条件、变量符号表达式和漏洞分析规则，可以</a:t>
            </a:r>
            <a:r>
              <a:rPr lang="zh-CN" altLang="en-US" sz="2400" dirty="0">
                <a:solidFill>
                  <a:srgbClr val="007DFA"/>
                </a:solidFill>
                <a:latin typeface="微软雅黑" panose="020B0503020204020204" pitchFamily="34" charset="-122"/>
                <a:ea typeface="微软雅黑" panose="020B0503020204020204" pitchFamily="34" charset="-122"/>
                <a:cs typeface="Times New Roman" panose="02020603050405020304" pitchFamily="18" charset="0"/>
              </a:rPr>
              <a:t>通过约束求解的方法来求解是否存在满足或违反漏洞分析规则的值</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p"/>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符号执行还可以用于搜索特定目标代码的到达路径，进而计算该路径的输入，用在面向特定任务（比如代码破解）的程序分析中。</a:t>
            </a:r>
          </a:p>
        </p:txBody>
      </p:sp>
    </p:spTree>
    <p:extLst>
      <p:ext uri="{BB962C8B-B14F-4D97-AF65-F5344CB8AC3E}">
        <p14:creationId xmlns:p14="http://schemas.microsoft.com/office/powerpoint/2010/main" val="360710982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blinds(horizontal)">
                                      <p:cBhvr>
                                        <p:cTn id="12" dur="500"/>
                                        <p:tgtEl>
                                          <p:spTgt spid="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xEl>
                                              <p:pRg st="3" end="3"/>
                                            </p:txEl>
                                          </p:spTgt>
                                        </p:tgtEl>
                                        <p:attrNameLst>
                                          <p:attrName>style.visibility</p:attrName>
                                        </p:attrNameLst>
                                      </p:cBhvr>
                                      <p:to>
                                        <p:strVal val="visible"/>
                                      </p:to>
                                    </p:set>
                                    <p:animEffect transition="in" filter="blinds(horizontal)">
                                      <p:cBhvr>
                                        <p:cTn id="17"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3654415" y="837929"/>
            <a:ext cx="5549917" cy="474140"/>
            <a:chOff x="4551113" y="837929"/>
            <a:chExt cx="3756522"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551113" y="837929"/>
              <a:ext cx="375652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举例（漏洞挖掘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检测是否数组越界）：</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3549055" y="1528093"/>
            <a:ext cx="8568952" cy="4888534"/>
          </a:xfrm>
          <a:prstGeom prst="rect">
            <a:avLst/>
          </a:prstGeom>
          <a:noFill/>
        </p:spPr>
        <p:txBody>
          <a:bodyPr wrap="square" lIns="86376" tIns="43188" rIns="86376" bIns="43188" rtlCol="0">
            <a:spAutoFit/>
          </a:bodyPr>
          <a:lstStyle/>
          <a:p>
            <a:pPr marL="342900" indent="-342900" algn="just">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a[</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语句处存在可能数组越界的情况</a:t>
            </a:r>
            <a:endParaRPr lang="en-US" altLang="zh-CN" sz="2400" dirty="0">
              <a:latin typeface="微软雅黑" panose="020B0503020204020204" pitchFamily="34" charset="-122"/>
              <a:ea typeface="微软雅黑" panose="020B0503020204020204" pitchFamily="34" charset="-122"/>
            </a:endParaRPr>
          </a:p>
          <a:p>
            <a:pPr algn="ctr">
              <a:lnSpc>
                <a:spcPct val="150000"/>
              </a:lnSpc>
            </a:pPr>
            <a:r>
              <a:rPr lang="zh-CN" altLang="en-US" sz="2400" dirty="0">
                <a:latin typeface="微软雅黑" panose="020B0503020204020204" pitchFamily="34" charset="-122"/>
                <a:ea typeface="微软雅黑" panose="020B0503020204020204" pitchFamily="34" charset="-122"/>
              </a:rPr>
              <a:t>访问越界的约束条件是</a:t>
            </a:r>
            <a:r>
              <a:rPr lang="en-US" altLang="zh-CN" sz="2400" dirty="0">
                <a:latin typeface="微软雅黑" panose="020B0503020204020204" pitchFamily="34" charset="-122"/>
                <a:ea typeface="微软雅黑" panose="020B0503020204020204" pitchFamily="34" charset="-122"/>
              </a:rPr>
              <a:t>x&gt;=10 </a:t>
            </a:r>
          </a:p>
          <a:p>
            <a:pPr marL="342900" indent="-342900" algn="just">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整段代码存在两个</a:t>
            </a:r>
            <a:r>
              <a:rPr lang="en-US" altLang="zh-CN" sz="2400" dirty="0">
                <a:latin typeface="微软雅黑" panose="020B0503020204020204" pitchFamily="34" charset="-122"/>
                <a:ea typeface="微软雅黑" panose="020B0503020204020204" pitchFamily="34" charset="-122"/>
              </a:rPr>
              <a:t>if</a:t>
            </a:r>
            <a:r>
              <a:rPr lang="zh-CN" altLang="en-US" sz="2400" dirty="0">
                <a:latin typeface="微软雅黑" panose="020B0503020204020204" pitchFamily="34" charset="-122"/>
                <a:ea typeface="微软雅黑" panose="020B0503020204020204" pitchFamily="34" charset="-122"/>
              </a:rPr>
              <a:t>分支，经过符号执行，知道到达</a:t>
            </a:r>
            <a:r>
              <a:rPr lang="en-US" altLang="zh-CN" sz="2400" dirty="0">
                <a:latin typeface="微软雅黑" panose="020B0503020204020204" pitchFamily="34" charset="-122"/>
                <a:ea typeface="微软雅黑" panose="020B0503020204020204" pitchFamily="34" charset="-122"/>
              </a:rPr>
              <a:t>a[</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语句处有</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条路径：</a:t>
            </a:r>
            <a:endParaRPr lang="en-US" altLang="zh-CN" sz="2400" dirty="0">
              <a:latin typeface="微软雅黑" panose="020B0503020204020204" pitchFamily="34" charset="-122"/>
              <a:ea typeface="微软雅黑" panose="020B0503020204020204" pitchFamily="34" charset="-122"/>
            </a:endParaRPr>
          </a:p>
          <a:p>
            <a:pPr marL="1096963" lvl="1" indent="-457200" algn="just">
              <a:lnSpc>
                <a:spcPct val="150000"/>
              </a:lnSpc>
              <a:buFont typeface="+mj-ea"/>
              <a:buAutoNum type="circleNumDbPlain"/>
            </a:pPr>
            <a:r>
              <a:rPr lang="zh-CN" altLang="en-US" sz="2000" dirty="0">
                <a:latin typeface="微软雅黑" panose="020B0503020204020204" pitchFamily="34" charset="-122"/>
                <a:ea typeface="微软雅黑" panose="020B0503020204020204" pitchFamily="34" charset="-122"/>
              </a:rPr>
              <a:t>路径约束条件为</a:t>
            </a:r>
            <a:r>
              <a:rPr lang="en-US" altLang="zh-CN" sz="2000" dirty="0">
                <a:latin typeface="微软雅黑" panose="020B0503020204020204" pitchFamily="34" charset="-122"/>
                <a:ea typeface="微软雅黑" panose="020B0503020204020204" pitchFamily="34" charset="-122"/>
              </a:rPr>
              <a:t>x&gt;0∧x&lt;=10</a:t>
            </a:r>
            <a:r>
              <a:rPr lang="zh-CN" altLang="en-US" sz="2000" dirty="0">
                <a:latin typeface="微软雅黑" panose="020B0503020204020204" pitchFamily="34" charset="-122"/>
                <a:ea typeface="微软雅黑" panose="020B0503020204020204" pitchFamily="34" charset="-122"/>
              </a:rPr>
              <a:t>，此时变量</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的符号表达式为</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1096963" lvl="1" indent="-457200" algn="just">
              <a:lnSpc>
                <a:spcPct val="150000"/>
              </a:lnSpc>
              <a:buFont typeface="+mj-ea"/>
              <a:buAutoNum type="circleNumDbPlain"/>
            </a:pPr>
            <a:r>
              <a:rPr lang="zh-CN" altLang="en-US" sz="2000" dirty="0">
                <a:latin typeface="微软雅黑" panose="020B0503020204020204" pitchFamily="34" charset="-122"/>
                <a:ea typeface="微软雅黑" panose="020B0503020204020204" pitchFamily="34" charset="-122"/>
              </a:rPr>
              <a:t>路径约束条件为</a:t>
            </a:r>
            <a:r>
              <a:rPr lang="en-US" altLang="zh-CN" sz="2000" dirty="0">
                <a:latin typeface="微软雅黑" panose="020B0503020204020204" pitchFamily="34" charset="-122"/>
                <a:ea typeface="微软雅黑" panose="020B0503020204020204" pitchFamily="34" charset="-122"/>
              </a:rPr>
              <a:t>x&gt;0∧x&gt;10</a:t>
            </a:r>
            <a:r>
              <a:rPr lang="zh-CN" altLang="en-US" sz="2000" dirty="0">
                <a:latin typeface="微软雅黑" panose="020B0503020204020204" pitchFamily="34" charset="-122"/>
                <a:ea typeface="微软雅黑" panose="020B0503020204020204" pitchFamily="34" charset="-122"/>
              </a:rPr>
              <a:t>，此时变量</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的符号表达式为</a:t>
            </a:r>
            <a:r>
              <a:rPr lang="en-US" altLang="zh-CN" sz="2000" dirty="0">
                <a:latin typeface="微软雅黑" panose="020B0503020204020204" pitchFamily="34" charset="-122"/>
                <a:ea typeface="微软雅黑" panose="020B0503020204020204" pitchFamily="34" charset="-122"/>
              </a:rPr>
              <a:t>x%10</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得到两个判定条件：</a:t>
            </a:r>
            <a:endParaRPr lang="en-US" altLang="zh-CN" sz="2400" dirty="0">
              <a:latin typeface="微软雅黑" panose="020B0503020204020204" pitchFamily="34" charset="-122"/>
              <a:ea typeface="微软雅黑" panose="020B0503020204020204" pitchFamily="34" charset="-122"/>
            </a:endParaRPr>
          </a:p>
          <a:p>
            <a:pPr marL="457200" indent="-457200" algn="just">
              <a:lnSpc>
                <a:spcPct val="150000"/>
              </a:lnSpc>
              <a:buFont typeface="+mj-ea"/>
              <a:buAutoNum type="circleNumDbPlain"/>
            </a:pPr>
            <a:r>
              <a:rPr lang="en-US" altLang="zh-CN" sz="2400" dirty="0"/>
              <a:t>(x&gt;0</a:t>
            </a:r>
            <a:r>
              <a:rPr lang="zh-CN" altLang="zh-CN" sz="2400" dirty="0"/>
              <a:t>∧</a:t>
            </a:r>
            <a:r>
              <a:rPr lang="en-US" altLang="zh-CN" sz="2400" dirty="0"/>
              <a:t>x&lt;=10)</a:t>
            </a:r>
            <a:r>
              <a:rPr lang="zh-CN" altLang="zh-CN" sz="2400" dirty="0"/>
              <a:t>∧</a:t>
            </a:r>
            <a:r>
              <a:rPr lang="en-US" altLang="zh-CN" sz="2400" dirty="0"/>
              <a:t>(x&gt;=10)  </a:t>
            </a:r>
            <a:r>
              <a:rPr lang="en-US" altLang="zh-CN" sz="2400" b="1" dirty="0">
                <a:solidFill>
                  <a:srgbClr val="FF0000"/>
                </a:solidFill>
              </a:rPr>
              <a:t> --</a:t>
            </a:r>
            <a:r>
              <a:rPr lang="zh-CN" altLang="en-US" sz="2400" b="1" dirty="0">
                <a:solidFill>
                  <a:srgbClr val="FF0000"/>
                </a:solidFill>
              </a:rPr>
              <a:t>有解 </a:t>
            </a:r>
            <a:r>
              <a:rPr lang="en-US" altLang="zh-CN" sz="2400" b="1" dirty="0">
                <a:solidFill>
                  <a:srgbClr val="FF0000"/>
                </a:solidFill>
              </a:rPr>
              <a:t>x=10 </a:t>
            </a:r>
            <a:r>
              <a:rPr lang="zh-CN" altLang="en-US" sz="2400" b="1" dirty="0">
                <a:solidFill>
                  <a:srgbClr val="FF0000"/>
                </a:solidFill>
              </a:rPr>
              <a:t>满足越界条件 存在漏洞</a:t>
            </a:r>
            <a:endParaRPr lang="en-US" altLang="zh-CN" sz="2400" b="1" dirty="0">
              <a:solidFill>
                <a:srgbClr val="FF0000"/>
              </a:solidFill>
            </a:endParaRPr>
          </a:p>
          <a:p>
            <a:pPr marL="457200" indent="-457200" algn="just">
              <a:lnSpc>
                <a:spcPct val="150000"/>
              </a:lnSpc>
              <a:buFont typeface="+mj-ea"/>
              <a:buAutoNum type="circleNumDbPlain"/>
            </a:pPr>
            <a:r>
              <a:rPr lang="en-US" altLang="zh-CN" sz="2400" dirty="0"/>
              <a:t>(x&gt;0</a:t>
            </a:r>
            <a:r>
              <a:rPr lang="zh-CN" altLang="zh-CN" sz="2400" dirty="0"/>
              <a:t>∧</a:t>
            </a:r>
            <a:r>
              <a:rPr lang="en-US" altLang="zh-CN" sz="2400" dirty="0"/>
              <a:t>x&gt;10)</a:t>
            </a:r>
            <a:r>
              <a:rPr lang="zh-CN" altLang="zh-CN" sz="2400" dirty="0"/>
              <a:t>∧</a:t>
            </a:r>
            <a:r>
              <a:rPr lang="en-US" altLang="zh-CN" sz="2400" dirty="0"/>
              <a:t>x%10&gt;=10)</a:t>
            </a:r>
            <a:endParaRPr lang="en-US" altLang="zh-CN"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812751" y="1515418"/>
          <a:ext cx="2376264" cy="5009198"/>
        </p:xfrm>
        <a:graphic>
          <a:graphicData uri="http://schemas.openxmlformats.org/drawingml/2006/table">
            <a:tbl>
              <a:tblPr firstRow="1" firstCol="1" bandRow="1"/>
              <a:tblGrid>
                <a:gridCol w="2376264">
                  <a:extLst>
                    <a:ext uri="{9D8B030D-6E8A-4147-A177-3AD203B41FA5}">
                      <a16:colId xmlns:a16="http://schemas.microsoft.com/office/drawing/2014/main" val="20000"/>
                    </a:ext>
                  </a:extLst>
                </a:gridCol>
              </a:tblGrid>
              <a:tr h="3744416">
                <a:tc>
                  <a:txBody>
                    <a:bodyPr/>
                    <a:lstStyle/>
                    <a:p>
                      <a:pPr algn="l">
                        <a:lnSpc>
                          <a:spcPct val="200000"/>
                        </a:lnSpc>
                        <a:spcAft>
                          <a:spcPts val="0"/>
                        </a:spcAft>
                      </a:pPr>
                      <a:r>
                        <a:rPr lang="en-US" sz="2400" kern="0" dirty="0" err="1">
                          <a:solidFill>
                            <a:srgbClr val="8A59A9"/>
                          </a:solidFill>
                          <a:effectLst/>
                          <a:latin typeface="Times New Roman" panose="02020603050405020304" pitchFamily="18" charset="0"/>
                          <a:ea typeface="LiberationMono"/>
                          <a:cs typeface="Times New Roman" panose="02020603050405020304" pitchFamily="18" charset="0"/>
                        </a:rPr>
                        <a:t>int</a:t>
                      </a: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 </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10</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lnSpc>
                          <a:spcPct val="200000"/>
                        </a:lnSpc>
                        <a:spcAft>
                          <a:spcPts val="0"/>
                        </a:spcAft>
                      </a:pPr>
                      <a:r>
                        <a:rPr lang="en-US" sz="2400" kern="0" dirty="0" err="1">
                          <a:solidFill>
                            <a:srgbClr val="F6881F"/>
                          </a:solidFill>
                          <a:effectLst/>
                          <a:latin typeface="Times New Roman" panose="02020603050405020304" pitchFamily="18" charset="0"/>
                          <a:ea typeface="LiberationMono"/>
                          <a:cs typeface="Times New Roman" panose="02020603050405020304" pitchFamily="18" charset="0"/>
                        </a:rPr>
                        <a:t>scanf</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r>
                        <a:rPr lang="en-US" sz="2400" kern="0" dirty="0">
                          <a:solidFill>
                            <a:srgbClr val="718D00"/>
                          </a:solidFill>
                          <a:effectLst/>
                          <a:latin typeface="Times New Roman" panose="02020603050405020304" pitchFamily="18" charset="0"/>
                          <a:ea typeface="LiberationMono"/>
                          <a:cs typeface="Times New Roman" panose="02020603050405020304" pitchFamily="18" charset="0"/>
                        </a:rPr>
                        <a:t>"%d"</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 &amp;</a:t>
                      </a:r>
                      <a:r>
                        <a:rPr lang="en-US" sz="2400" kern="0" dirty="0" err="1">
                          <a:solidFill>
                            <a:srgbClr val="000000"/>
                          </a:solidFill>
                          <a:effectLst/>
                          <a:latin typeface="Times New Roman" panose="02020603050405020304" pitchFamily="18" charset="0"/>
                          <a:ea typeface="LiberationMono"/>
                          <a:cs typeface="Times New Roman" panose="02020603050405020304" pitchFamily="18" charset="0"/>
                        </a:rPr>
                        <a:t>i</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lnSpc>
                          <a:spcPct val="200000"/>
                        </a:lnSpc>
                        <a:spcAft>
                          <a:spcPts val="0"/>
                        </a:spcAft>
                      </a:pP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if </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r>
                        <a:rPr lang="en-US" sz="2400" kern="0" dirty="0" err="1">
                          <a:solidFill>
                            <a:srgbClr val="000000"/>
                          </a:solidFill>
                          <a:effectLst/>
                          <a:latin typeface="Times New Roman" panose="02020603050405020304" pitchFamily="18" charset="0"/>
                          <a:ea typeface="LiberationMono"/>
                          <a:cs typeface="Times New Roman" panose="02020603050405020304" pitchFamily="18" charset="0"/>
                        </a:rPr>
                        <a:t>i</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 &gt; </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0</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92100" algn="l">
                        <a:lnSpc>
                          <a:spcPct val="200000"/>
                        </a:lnSpc>
                        <a:spcAft>
                          <a:spcPts val="0"/>
                        </a:spcAft>
                      </a:pPr>
                      <a:r>
                        <a:rPr lang="en-US" sz="2400" kern="0" dirty="0">
                          <a:solidFill>
                            <a:srgbClr val="8A59A9"/>
                          </a:solidFill>
                          <a:effectLst/>
                          <a:latin typeface="Times New Roman" panose="02020603050405020304" pitchFamily="18" charset="0"/>
                          <a:ea typeface="LiberationMono"/>
                          <a:cs typeface="Times New Roman" panose="02020603050405020304" pitchFamily="18" charset="0"/>
                        </a:rPr>
                        <a:t>if </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r>
                        <a:rPr lang="en-US" sz="2400" kern="0" dirty="0" err="1">
                          <a:solidFill>
                            <a:srgbClr val="000000"/>
                          </a:solidFill>
                          <a:effectLst/>
                          <a:latin typeface="Times New Roman" panose="02020603050405020304" pitchFamily="18" charset="0"/>
                          <a:ea typeface="LiberationMono"/>
                          <a:cs typeface="Times New Roman" panose="02020603050405020304" pitchFamily="18" charset="0"/>
                        </a:rPr>
                        <a:t>i</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 &gt; </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10</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584200" algn="l">
                        <a:lnSpc>
                          <a:spcPct val="200000"/>
                        </a:lnSpc>
                        <a:spcAft>
                          <a:spcPts val="0"/>
                        </a:spcAft>
                      </a:pPr>
                      <a:r>
                        <a:rPr lang="en-US" sz="2400" kern="0" dirty="0" err="1">
                          <a:solidFill>
                            <a:srgbClr val="000000"/>
                          </a:solidFill>
                          <a:effectLst/>
                          <a:latin typeface="Times New Roman" panose="02020603050405020304" pitchFamily="18" charset="0"/>
                          <a:ea typeface="LiberationMono"/>
                          <a:cs typeface="Times New Roman" panose="02020603050405020304" pitchFamily="18" charset="0"/>
                        </a:rPr>
                        <a:t>i</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 = </a:t>
                      </a:r>
                      <a:r>
                        <a:rPr lang="en-US" sz="2400" kern="0" dirty="0" err="1">
                          <a:solidFill>
                            <a:srgbClr val="000000"/>
                          </a:solidFill>
                          <a:effectLst/>
                          <a:latin typeface="Times New Roman" panose="02020603050405020304" pitchFamily="18" charset="0"/>
                          <a:ea typeface="LiberationMono"/>
                          <a:cs typeface="Times New Roman" panose="02020603050405020304" pitchFamily="18" charset="0"/>
                        </a:rPr>
                        <a:t>i</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 % </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10</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92100" algn="l">
                        <a:lnSpc>
                          <a:spcPct val="200000"/>
                        </a:lnSpc>
                        <a:spcAft>
                          <a:spcPts val="0"/>
                        </a:spcAft>
                      </a:pP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a:t>
                      </a:r>
                      <a:r>
                        <a:rPr lang="en-US" sz="2400" kern="0" dirty="0" err="1">
                          <a:solidFill>
                            <a:srgbClr val="000000"/>
                          </a:solidFill>
                          <a:effectLst/>
                          <a:latin typeface="Times New Roman" panose="02020603050405020304" pitchFamily="18" charset="0"/>
                          <a:ea typeface="LiberationMono"/>
                          <a:cs typeface="Times New Roman" panose="02020603050405020304" pitchFamily="18" charset="0"/>
                        </a:rPr>
                        <a:t>i</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 = </a:t>
                      </a:r>
                      <a:r>
                        <a:rPr lang="en-US" sz="2400" kern="0" dirty="0">
                          <a:solidFill>
                            <a:srgbClr val="F6881F"/>
                          </a:solidFill>
                          <a:effectLst/>
                          <a:latin typeface="Times New Roman" panose="02020603050405020304" pitchFamily="18" charset="0"/>
                          <a:ea typeface="LiberationMono"/>
                          <a:cs typeface="Times New Roman" panose="02020603050405020304" pitchFamily="18" charset="0"/>
                        </a:rPr>
                        <a:t>1</a:t>
                      </a: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200000"/>
                        </a:lnSpc>
                        <a:spcAft>
                          <a:spcPts val="0"/>
                        </a:spcAft>
                      </a:pPr>
                      <a:r>
                        <a:rPr lang="en-US" sz="2400" kern="0" dirty="0">
                          <a:solidFill>
                            <a:srgbClr val="000000"/>
                          </a:solidFill>
                          <a:effectLst/>
                          <a:latin typeface="Times New Roman" panose="02020603050405020304" pitchFamily="18" charset="0"/>
                          <a:ea typeface="LiberationMono"/>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301822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blinds(horizontal)">
                                      <p:cBhvr>
                                        <p:cTn id="7" dur="500"/>
                                        <p:tgtEl>
                                          <p:spTgt spid="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xEl>
                                              <p:pRg st="3" end="3"/>
                                            </p:txEl>
                                          </p:spTgt>
                                        </p:tgtEl>
                                        <p:attrNameLst>
                                          <p:attrName>style.visibility</p:attrName>
                                        </p:attrNameLst>
                                      </p:cBhvr>
                                      <p:to>
                                        <p:strVal val="visible"/>
                                      </p:to>
                                    </p:set>
                                    <p:animEffect transition="in" filter="blinds(horizontal)">
                                      <p:cBhvr>
                                        <p:cTn id="12" dur="500"/>
                                        <p:tgtEl>
                                          <p:spTgt spid="30">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
                                            <p:txEl>
                                              <p:pRg st="4" end="4"/>
                                            </p:txEl>
                                          </p:spTgt>
                                        </p:tgtEl>
                                        <p:attrNameLst>
                                          <p:attrName>style.visibility</p:attrName>
                                        </p:attrNameLst>
                                      </p:cBhvr>
                                      <p:to>
                                        <p:strVal val="visible"/>
                                      </p:to>
                                    </p:set>
                                    <p:animEffect transition="in" filter="blinds(horizontal)">
                                      <p:cBhvr>
                                        <p:cTn id="15" dur="500"/>
                                        <p:tgtEl>
                                          <p:spTgt spid="30">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
                                            <p:txEl>
                                              <p:pRg st="6" end="6"/>
                                            </p:txEl>
                                          </p:spTgt>
                                        </p:tgtEl>
                                        <p:attrNameLst>
                                          <p:attrName>style.visibility</p:attrName>
                                        </p:attrNameLst>
                                      </p:cBhvr>
                                      <p:to>
                                        <p:strVal val="visible"/>
                                      </p:to>
                                    </p:set>
                                    <p:animEffect transition="in" filter="blinds(horizontal)">
                                      <p:cBhvr>
                                        <p:cTn id="20" dur="500"/>
                                        <p:tgtEl>
                                          <p:spTgt spid="30">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0">
                                            <p:txEl>
                                              <p:pRg st="7" end="7"/>
                                            </p:txEl>
                                          </p:spTgt>
                                        </p:tgtEl>
                                        <p:attrNameLst>
                                          <p:attrName>style.visibility</p:attrName>
                                        </p:attrNameLst>
                                      </p:cBhvr>
                                      <p:to>
                                        <p:strVal val="visible"/>
                                      </p:to>
                                    </p:set>
                                    <p:animEffect transition="in" filter="blinds(horizontal)">
                                      <p:cBhvr>
                                        <p:cTn id="23" dur="500"/>
                                        <p:tgtEl>
                                          <p:spTgt spid="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833054" y="837929"/>
              <a:ext cx="1192644"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污点分析</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848756" y="1816125"/>
            <a:ext cx="11161240" cy="4611535"/>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Taint Analysis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通过标记程序中的数据（外部输入数据或者内部数据）为污点，跟踪程序处理污点数据的内部流程，进而帮助人们进行深入的程序分析和理解</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污点分析可以分为</a:t>
            </a:r>
            <a:r>
              <a:rPr lang="zh-CN" altLang="en-US" sz="28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污点传播分析</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（静态分析）和</a:t>
            </a:r>
            <a:r>
              <a:rPr lang="zh-CN" altLang="en-US" sz="28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动态污点分析</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（动态分析）。静态污点分析技术在检测时并不真正运行程序，而是通过模拟程序的执行过程来传播污点标记，而动态污点分析技术需要运行程序，同时实时传播并检测污点标记。</a:t>
            </a:r>
          </a:p>
        </p:txBody>
      </p:sp>
    </p:spTree>
    <p:extLst>
      <p:ext uri="{BB962C8B-B14F-4D97-AF65-F5344CB8AC3E}">
        <p14:creationId xmlns:p14="http://schemas.microsoft.com/office/powerpoint/2010/main" val="187703997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blinds(horizontal)">
                                      <p:cBhvr>
                                        <p:cTn id="12"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6199</Words>
  <Application>Microsoft Office PowerPoint</Application>
  <PresentationFormat>自定义</PresentationFormat>
  <Paragraphs>439</Paragraphs>
  <Slides>61</Slides>
  <Notes>61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2" baseType="lpstr">
      <vt:lpstr>仿宋</vt:lpstr>
      <vt:lpstr>华文楷体</vt:lpstr>
      <vt:lpstr>宋体</vt:lpstr>
      <vt:lpstr>微软雅黑</vt:lpstr>
      <vt:lpstr>Arial</vt:lpstr>
      <vt:lpstr>Calibri</vt:lpstr>
      <vt:lpstr>Calibri Light</vt:lpstr>
      <vt:lpstr>Times New Roman</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2022-02-09T10:54:19Z</dcterms:modified>
</cp:coreProperties>
</file>