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9"/>
  </p:notesMasterIdLst>
  <p:handoutMasterIdLst>
    <p:handoutMasterId r:id="rId90"/>
  </p:handoutMasterIdLst>
  <p:sldIdLst>
    <p:sldId id="291" r:id="rId2"/>
    <p:sldId id="292" r:id="rId3"/>
    <p:sldId id="294" r:id="rId4"/>
    <p:sldId id="313" r:id="rId5"/>
    <p:sldId id="296" r:id="rId6"/>
    <p:sldId id="320" r:id="rId7"/>
    <p:sldId id="321" r:id="rId8"/>
    <p:sldId id="293" r:id="rId9"/>
    <p:sldId id="263" r:id="rId10"/>
    <p:sldId id="257" r:id="rId11"/>
    <p:sldId id="314" r:id="rId12"/>
    <p:sldId id="315" r:id="rId13"/>
    <p:sldId id="259" r:id="rId14"/>
    <p:sldId id="260" r:id="rId15"/>
    <p:sldId id="298" r:id="rId16"/>
    <p:sldId id="262" r:id="rId17"/>
    <p:sldId id="330" r:id="rId18"/>
    <p:sldId id="359" r:id="rId19"/>
    <p:sldId id="265" r:id="rId20"/>
    <p:sldId id="316" r:id="rId21"/>
    <p:sldId id="266" r:id="rId22"/>
    <p:sldId id="332" r:id="rId23"/>
    <p:sldId id="267" r:id="rId24"/>
    <p:sldId id="317" r:id="rId25"/>
    <p:sldId id="326" r:id="rId26"/>
    <p:sldId id="327" r:id="rId27"/>
    <p:sldId id="268" r:id="rId28"/>
    <p:sldId id="269" r:id="rId29"/>
    <p:sldId id="333" r:id="rId30"/>
    <p:sldId id="270" r:id="rId31"/>
    <p:sldId id="271" r:id="rId32"/>
    <p:sldId id="329" r:id="rId33"/>
    <p:sldId id="328" r:id="rId34"/>
    <p:sldId id="331" r:id="rId35"/>
    <p:sldId id="261" r:id="rId36"/>
    <p:sldId id="300" r:id="rId37"/>
    <p:sldId id="334" r:id="rId38"/>
    <p:sldId id="301" r:id="rId39"/>
    <p:sldId id="335" r:id="rId40"/>
    <p:sldId id="336" r:id="rId41"/>
    <p:sldId id="303" r:id="rId42"/>
    <p:sldId id="308" r:id="rId43"/>
    <p:sldId id="272" r:id="rId44"/>
    <p:sldId id="306" r:id="rId45"/>
    <p:sldId id="319" r:id="rId46"/>
    <p:sldId id="351" r:id="rId47"/>
    <p:sldId id="312" r:id="rId48"/>
    <p:sldId id="322" r:id="rId49"/>
    <p:sldId id="337" r:id="rId50"/>
    <p:sldId id="352" r:id="rId51"/>
    <p:sldId id="353" r:id="rId52"/>
    <p:sldId id="354" r:id="rId53"/>
    <p:sldId id="355" r:id="rId54"/>
    <p:sldId id="273" r:id="rId55"/>
    <p:sldId id="340" r:id="rId56"/>
    <p:sldId id="338" r:id="rId57"/>
    <p:sldId id="339" r:id="rId58"/>
    <p:sldId id="275" r:id="rId59"/>
    <p:sldId id="277" r:id="rId60"/>
    <p:sldId id="357" r:id="rId61"/>
    <p:sldId id="276" r:id="rId62"/>
    <p:sldId id="341" r:id="rId63"/>
    <p:sldId id="281" r:id="rId64"/>
    <p:sldId id="342" r:id="rId65"/>
    <p:sldId id="343" r:id="rId66"/>
    <p:sldId id="310" r:id="rId67"/>
    <p:sldId id="311" r:id="rId68"/>
    <p:sldId id="282" r:id="rId69"/>
    <p:sldId id="323" r:id="rId70"/>
    <p:sldId id="344" r:id="rId71"/>
    <p:sldId id="283" r:id="rId72"/>
    <p:sldId id="284" r:id="rId73"/>
    <p:sldId id="345" r:id="rId74"/>
    <p:sldId id="325" r:id="rId75"/>
    <p:sldId id="346" r:id="rId76"/>
    <p:sldId id="286" r:id="rId77"/>
    <p:sldId id="347" r:id="rId78"/>
    <p:sldId id="324" r:id="rId79"/>
    <p:sldId id="348" r:id="rId80"/>
    <p:sldId id="287" r:id="rId81"/>
    <p:sldId id="350" r:id="rId82"/>
    <p:sldId id="288" r:id="rId83"/>
    <p:sldId id="356" r:id="rId84"/>
    <p:sldId id="358" r:id="rId85"/>
    <p:sldId id="289" r:id="rId86"/>
    <p:sldId id="349" r:id="rId87"/>
    <p:sldId id="307" r:id="rId88"/>
  </p:sldIdLst>
  <p:sldSz cx="9144000" cy="6858000" type="screen4x3"/>
  <p:notesSz cx="10234613" cy="70993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CC"/>
    <a:srgbClr val="080808"/>
    <a:srgbClr val="1C1C1C"/>
    <a:srgbClr val="B2B2B2"/>
    <a:srgbClr val="000099"/>
    <a:srgbClr val="0066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50" autoAdjust="0"/>
    <p:restoredTop sz="86393" autoAdjust="0"/>
  </p:normalViewPr>
  <p:slideViewPr>
    <p:cSldViewPr>
      <p:cViewPr varScale="1">
        <p:scale>
          <a:sx n="101" d="100"/>
          <a:sy n="101" d="100"/>
        </p:scale>
        <p:origin x="366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Relationship Id="rId9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85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10" Type="http://schemas.openxmlformats.org/officeDocument/2006/relationships/image" Target="../media/image109.emf"/><Relationship Id="rId4" Type="http://schemas.openxmlformats.org/officeDocument/2006/relationships/image" Target="../media/image104.emf"/><Relationship Id="rId9" Type="http://schemas.openxmlformats.org/officeDocument/2006/relationships/image" Target="../media/image10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3" Type="http://schemas.openxmlformats.org/officeDocument/2006/relationships/image" Target="../media/image103.emf"/><Relationship Id="rId7" Type="http://schemas.openxmlformats.org/officeDocument/2006/relationships/image" Target="../media/image107.emf"/><Relationship Id="rId12" Type="http://schemas.openxmlformats.org/officeDocument/2006/relationships/image" Target="../media/image109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6.emf"/><Relationship Id="rId11" Type="http://schemas.openxmlformats.org/officeDocument/2006/relationships/image" Target="../media/image108.emf"/><Relationship Id="rId5" Type="http://schemas.openxmlformats.org/officeDocument/2006/relationships/image" Target="../media/image105.emf"/><Relationship Id="rId10" Type="http://schemas.openxmlformats.org/officeDocument/2006/relationships/image" Target="../media/image102.emf"/><Relationship Id="rId4" Type="http://schemas.openxmlformats.org/officeDocument/2006/relationships/image" Target="../media/image104.emf"/><Relationship Id="rId9" Type="http://schemas.openxmlformats.org/officeDocument/2006/relationships/image" Target="../media/image11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2" Type="http://schemas.openxmlformats.org/officeDocument/2006/relationships/image" Target="../media/image6.emf"/><Relationship Id="rId16" Type="http://schemas.openxmlformats.org/officeDocument/2006/relationships/image" Target="../media/image20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6" Type="http://schemas.openxmlformats.org/officeDocument/2006/relationships/image" Target="../media/image127.w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image" Target="../media/image123.emf"/><Relationship Id="rId18" Type="http://schemas.openxmlformats.org/officeDocument/2006/relationships/image" Target="../media/image127.w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12" Type="http://schemas.openxmlformats.org/officeDocument/2006/relationships/image" Target="../media/image122.emf"/><Relationship Id="rId17" Type="http://schemas.openxmlformats.org/officeDocument/2006/relationships/image" Target="../media/image129.emf"/><Relationship Id="rId2" Type="http://schemas.openxmlformats.org/officeDocument/2006/relationships/image" Target="../media/image112.emf"/><Relationship Id="rId16" Type="http://schemas.openxmlformats.org/officeDocument/2006/relationships/image" Target="../media/image126.emf"/><Relationship Id="rId1" Type="http://schemas.openxmlformats.org/officeDocument/2006/relationships/image" Target="../media/image128.emf"/><Relationship Id="rId6" Type="http://schemas.openxmlformats.org/officeDocument/2006/relationships/image" Target="../media/image116.emf"/><Relationship Id="rId11" Type="http://schemas.openxmlformats.org/officeDocument/2006/relationships/image" Target="../media/image121.emf"/><Relationship Id="rId5" Type="http://schemas.openxmlformats.org/officeDocument/2006/relationships/image" Target="../media/image115.emf"/><Relationship Id="rId15" Type="http://schemas.openxmlformats.org/officeDocument/2006/relationships/image" Target="../media/image125.emf"/><Relationship Id="rId10" Type="http://schemas.openxmlformats.org/officeDocument/2006/relationships/image" Target="../media/image120.emf"/><Relationship Id="rId19" Type="http://schemas.openxmlformats.org/officeDocument/2006/relationships/image" Target="../media/image130.wmf"/><Relationship Id="rId4" Type="http://schemas.openxmlformats.org/officeDocument/2006/relationships/image" Target="../media/image114.emf"/><Relationship Id="rId9" Type="http://schemas.openxmlformats.org/officeDocument/2006/relationships/image" Target="../media/image119.emf"/><Relationship Id="rId14" Type="http://schemas.openxmlformats.org/officeDocument/2006/relationships/image" Target="../media/image124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6" Type="http://schemas.openxmlformats.org/officeDocument/2006/relationships/image" Target="../media/image131.w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17" Type="http://schemas.openxmlformats.org/officeDocument/2006/relationships/image" Target="../media/image131.wmf"/><Relationship Id="rId2" Type="http://schemas.openxmlformats.org/officeDocument/2006/relationships/image" Target="../media/image113.emf"/><Relationship Id="rId16" Type="http://schemas.openxmlformats.org/officeDocument/2006/relationships/image" Target="../media/image132.w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5" Type="http://schemas.openxmlformats.org/officeDocument/2006/relationships/image" Target="../media/image12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Relationship Id="rId14" Type="http://schemas.openxmlformats.org/officeDocument/2006/relationships/image" Target="../media/image12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17" Type="http://schemas.openxmlformats.org/officeDocument/2006/relationships/image" Target="../media/image195.emf"/><Relationship Id="rId2" Type="http://schemas.openxmlformats.org/officeDocument/2006/relationships/image" Target="../media/image180.emf"/><Relationship Id="rId16" Type="http://schemas.openxmlformats.org/officeDocument/2006/relationships/image" Target="../media/image194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5" Type="http://schemas.openxmlformats.org/officeDocument/2006/relationships/image" Target="../media/image183.emf"/><Relationship Id="rId15" Type="http://schemas.openxmlformats.org/officeDocument/2006/relationships/image" Target="../media/image19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Relationship Id="rId14" Type="http://schemas.openxmlformats.org/officeDocument/2006/relationships/image" Target="../media/image192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image" Target="../media/image208.emf"/><Relationship Id="rId3" Type="http://schemas.openxmlformats.org/officeDocument/2006/relationships/image" Target="../media/image198.emf"/><Relationship Id="rId7" Type="http://schemas.openxmlformats.org/officeDocument/2006/relationships/image" Target="../media/image202.emf"/><Relationship Id="rId12" Type="http://schemas.openxmlformats.org/officeDocument/2006/relationships/image" Target="../media/image207.emf"/><Relationship Id="rId2" Type="http://schemas.openxmlformats.org/officeDocument/2006/relationships/image" Target="../media/image197.emf"/><Relationship Id="rId16" Type="http://schemas.openxmlformats.org/officeDocument/2006/relationships/image" Target="../media/image211.emf"/><Relationship Id="rId1" Type="http://schemas.openxmlformats.org/officeDocument/2006/relationships/image" Target="../media/image196.emf"/><Relationship Id="rId6" Type="http://schemas.openxmlformats.org/officeDocument/2006/relationships/image" Target="../media/image201.emf"/><Relationship Id="rId11" Type="http://schemas.openxmlformats.org/officeDocument/2006/relationships/image" Target="../media/image206.emf"/><Relationship Id="rId5" Type="http://schemas.openxmlformats.org/officeDocument/2006/relationships/image" Target="../media/image200.emf"/><Relationship Id="rId15" Type="http://schemas.openxmlformats.org/officeDocument/2006/relationships/image" Target="../media/image210.emf"/><Relationship Id="rId10" Type="http://schemas.openxmlformats.org/officeDocument/2006/relationships/image" Target="../media/image205.emf"/><Relationship Id="rId4" Type="http://schemas.openxmlformats.org/officeDocument/2006/relationships/image" Target="../media/image199.emf"/><Relationship Id="rId9" Type="http://schemas.openxmlformats.org/officeDocument/2006/relationships/image" Target="../media/image204.emf"/><Relationship Id="rId14" Type="http://schemas.openxmlformats.org/officeDocument/2006/relationships/image" Target="../media/image20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3.emf"/><Relationship Id="rId18" Type="http://schemas.openxmlformats.org/officeDocument/2006/relationships/image" Target="../media/image208.emf"/><Relationship Id="rId3" Type="http://schemas.openxmlformats.org/officeDocument/2006/relationships/image" Target="../media/image214.emf"/><Relationship Id="rId21" Type="http://schemas.openxmlformats.org/officeDocument/2006/relationships/image" Target="../media/image211.emf"/><Relationship Id="rId7" Type="http://schemas.openxmlformats.org/officeDocument/2006/relationships/image" Target="../media/image198.emf"/><Relationship Id="rId12" Type="http://schemas.openxmlformats.org/officeDocument/2006/relationships/image" Target="../media/image202.emf"/><Relationship Id="rId17" Type="http://schemas.openxmlformats.org/officeDocument/2006/relationships/image" Target="../media/image207.emf"/><Relationship Id="rId2" Type="http://schemas.openxmlformats.org/officeDocument/2006/relationships/image" Target="../media/image213.emf"/><Relationship Id="rId16" Type="http://schemas.openxmlformats.org/officeDocument/2006/relationships/image" Target="../media/image206.emf"/><Relationship Id="rId20" Type="http://schemas.openxmlformats.org/officeDocument/2006/relationships/image" Target="../media/image210.emf"/><Relationship Id="rId1" Type="http://schemas.openxmlformats.org/officeDocument/2006/relationships/image" Target="../media/image212.emf"/><Relationship Id="rId6" Type="http://schemas.openxmlformats.org/officeDocument/2006/relationships/image" Target="../media/image197.emf"/><Relationship Id="rId11" Type="http://schemas.openxmlformats.org/officeDocument/2006/relationships/image" Target="../media/image201.emf"/><Relationship Id="rId5" Type="http://schemas.openxmlformats.org/officeDocument/2006/relationships/image" Target="../media/image196.emf"/><Relationship Id="rId15" Type="http://schemas.openxmlformats.org/officeDocument/2006/relationships/image" Target="../media/image205.emf"/><Relationship Id="rId23" Type="http://schemas.openxmlformats.org/officeDocument/2006/relationships/image" Target="../media/image218.emf"/><Relationship Id="rId10" Type="http://schemas.openxmlformats.org/officeDocument/2006/relationships/image" Target="../media/image216.emf"/><Relationship Id="rId19" Type="http://schemas.openxmlformats.org/officeDocument/2006/relationships/image" Target="../media/image209.emf"/><Relationship Id="rId4" Type="http://schemas.openxmlformats.org/officeDocument/2006/relationships/image" Target="../media/image215.emf"/><Relationship Id="rId9" Type="http://schemas.openxmlformats.org/officeDocument/2006/relationships/image" Target="../media/image200.emf"/><Relationship Id="rId14" Type="http://schemas.openxmlformats.org/officeDocument/2006/relationships/image" Target="../media/image204.emf"/><Relationship Id="rId22" Type="http://schemas.openxmlformats.org/officeDocument/2006/relationships/image" Target="../media/image217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30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29.emf"/><Relationship Id="rId5" Type="http://schemas.openxmlformats.org/officeDocument/2006/relationships/image" Target="../media/image223.emf"/><Relationship Id="rId10" Type="http://schemas.openxmlformats.org/officeDocument/2006/relationships/image" Target="../media/image228.emf"/><Relationship Id="rId4" Type="http://schemas.openxmlformats.org/officeDocument/2006/relationships/image" Target="../media/image222.emf"/><Relationship Id="rId9" Type="http://schemas.openxmlformats.org/officeDocument/2006/relationships/image" Target="../media/image227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emf"/><Relationship Id="rId13" Type="http://schemas.openxmlformats.org/officeDocument/2006/relationships/image" Target="../media/image228.emf"/><Relationship Id="rId3" Type="http://schemas.openxmlformats.org/officeDocument/2006/relationships/image" Target="../media/image221.emf"/><Relationship Id="rId7" Type="http://schemas.openxmlformats.org/officeDocument/2006/relationships/image" Target="../media/image225.emf"/><Relationship Id="rId12" Type="http://schemas.openxmlformats.org/officeDocument/2006/relationships/image" Target="../media/image227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emf"/><Relationship Id="rId11" Type="http://schemas.openxmlformats.org/officeDocument/2006/relationships/image" Target="../media/image233.wmf"/><Relationship Id="rId5" Type="http://schemas.openxmlformats.org/officeDocument/2006/relationships/image" Target="../media/image223.emf"/><Relationship Id="rId15" Type="http://schemas.openxmlformats.org/officeDocument/2006/relationships/image" Target="../media/image230.emf"/><Relationship Id="rId10" Type="http://schemas.openxmlformats.org/officeDocument/2006/relationships/image" Target="../media/image232.emf"/><Relationship Id="rId4" Type="http://schemas.openxmlformats.org/officeDocument/2006/relationships/image" Target="../media/image222.emf"/><Relationship Id="rId9" Type="http://schemas.openxmlformats.org/officeDocument/2006/relationships/image" Target="../media/image231.emf"/><Relationship Id="rId14" Type="http://schemas.openxmlformats.org/officeDocument/2006/relationships/image" Target="../media/image229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image" Target="../media/image246.emf"/><Relationship Id="rId3" Type="http://schemas.openxmlformats.org/officeDocument/2006/relationships/image" Target="../media/image236.emf"/><Relationship Id="rId7" Type="http://schemas.openxmlformats.org/officeDocument/2006/relationships/image" Target="../media/image240.emf"/><Relationship Id="rId12" Type="http://schemas.openxmlformats.org/officeDocument/2006/relationships/image" Target="../media/image245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Relationship Id="rId6" Type="http://schemas.openxmlformats.org/officeDocument/2006/relationships/image" Target="../media/image239.emf"/><Relationship Id="rId11" Type="http://schemas.openxmlformats.org/officeDocument/2006/relationships/image" Target="../media/image244.emf"/><Relationship Id="rId5" Type="http://schemas.openxmlformats.org/officeDocument/2006/relationships/image" Target="../media/image238.emf"/><Relationship Id="rId10" Type="http://schemas.openxmlformats.org/officeDocument/2006/relationships/image" Target="../media/image243.emf"/><Relationship Id="rId4" Type="http://schemas.openxmlformats.org/officeDocument/2006/relationships/image" Target="../media/image237.emf"/><Relationship Id="rId9" Type="http://schemas.openxmlformats.org/officeDocument/2006/relationships/image" Target="../media/image242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emf"/><Relationship Id="rId1" Type="http://schemas.openxmlformats.org/officeDocument/2006/relationships/image" Target="../media/image24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49.emf"/><Relationship Id="rId4" Type="http://schemas.openxmlformats.org/officeDocument/2006/relationships/image" Target="../media/image252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10" Type="http://schemas.openxmlformats.org/officeDocument/2006/relationships/image" Target="../media/image263.wmf"/><Relationship Id="rId4" Type="http://schemas.openxmlformats.org/officeDocument/2006/relationships/image" Target="../media/image257.emf"/><Relationship Id="rId9" Type="http://schemas.openxmlformats.org/officeDocument/2006/relationships/image" Target="../media/image26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3" Type="http://schemas.openxmlformats.org/officeDocument/2006/relationships/image" Target="../media/image266.emf"/><Relationship Id="rId7" Type="http://schemas.openxmlformats.org/officeDocument/2006/relationships/image" Target="../media/image258.emf"/><Relationship Id="rId12" Type="http://schemas.openxmlformats.org/officeDocument/2006/relationships/image" Target="../media/image263.wmf"/><Relationship Id="rId2" Type="http://schemas.openxmlformats.org/officeDocument/2006/relationships/image" Target="../media/image265.emf"/><Relationship Id="rId1" Type="http://schemas.openxmlformats.org/officeDocument/2006/relationships/image" Target="../media/image254.emf"/><Relationship Id="rId6" Type="http://schemas.openxmlformats.org/officeDocument/2006/relationships/image" Target="../media/image257.emf"/><Relationship Id="rId11" Type="http://schemas.openxmlformats.org/officeDocument/2006/relationships/image" Target="../media/image262.wmf"/><Relationship Id="rId5" Type="http://schemas.openxmlformats.org/officeDocument/2006/relationships/image" Target="../media/image256.emf"/><Relationship Id="rId10" Type="http://schemas.openxmlformats.org/officeDocument/2006/relationships/image" Target="../media/image261.emf"/><Relationship Id="rId4" Type="http://schemas.openxmlformats.org/officeDocument/2006/relationships/image" Target="../media/image255.emf"/><Relationship Id="rId9" Type="http://schemas.openxmlformats.org/officeDocument/2006/relationships/image" Target="../media/image260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image" Target="../media/image262.wmf"/><Relationship Id="rId3" Type="http://schemas.openxmlformats.org/officeDocument/2006/relationships/image" Target="../media/image266.emf"/><Relationship Id="rId7" Type="http://schemas.openxmlformats.org/officeDocument/2006/relationships/image" Target="../media/image256.emf"/><Relationship Id="rId12" Type="http://schemas.openxmlformats.org/officeDocument/2006/relationships/image" Target="../media/image261.emf"/><Relationship Id="rId2" Type="http://schemas.openxmlformats.org/officeDocument/2006/relationships/image" Target="../media/image265.emf"/><Relationship Id="rId1" Type="http://schemas.openxmlformats.org/officeDocument/2006/relationships/image" Target="../media/image254.emf"/><Relationship Id="rId6" Type="http://schemas.openxmlformats.org/officeDocument/2006/relationships/image" Target="../media/image255.emf"/><Relationship Id="rId11" Type="http://schemas.openxmlformats.org/officeDocument/2006/relationships/image" Target="../media/image260.emf"/><Relationship Id="rId5" Type="http://schemas.openxmlformats.org/officeDocument/2006/relationships/image" Target="../media/image268.emf"/><Relationship Id="rId15" Type="http://schemas.openxmlformats.org/officeDocument/2006/relationships/image" Target="../media/image269.emf"/><Relationship Id="rId10" Type="http://schemas.openxmlformats.org/officeDocument/2006/relationships/image" Target="../media/image259.emf"/><Relationship Id="rId4" Type="http://schemas.openxmlformats.org/officeDocument/2006/relationships/image" Target="../media/image267.emf"/><Relationship Id="rId9" Type="http://schemas.openxmlformats.org/officeDocument/2006/relationships/image" Target="../media/image258.emf"/><Relationship Id="rId14" Type="http://schemas.openxmlformats.org/officeDocument/2006/relationships/image" Target="../media/image26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emf"/><Relationship Id="rId3" Type="http://schemas.openxmlformats.org/officeDocument/2006/relationships/image" Target="../media/image275.emf"/><Relationship Id="rId7" Type="http://schemas.openxmlformats.org/officeDocument/2006/relationships/image" Target="../media/image279.emf"/><Relationship Id="rId2" Type="http://schemas.openxmlformats.org/officeDocument/2006/relationships/image" Target="../media/image274.emf"/><Relationship Id="rId1" Type="http://schemas.openxmlformats.org/officeDocument/2006/relationships/image" Target="../media/image273.emf"/><Relationship Id="rId6" Type="http://schemas.openxmlformats.org/officeDocument/2006/relationships/image" Target="../media/image278.emf"/><Relationship Id="rId5" Type="http://schemas.openxmlformats.org/officeDocument/2006/relationships/image" Target="../media/image277.emf"/><Relationship Id="rId4" Type="http://schemas.openxmlformats.org/officeDocument/2006/relationships/image" Target="../media/image276.emf"/><Relationship Id="rId9" Type="http://schemas.openxmlformats.org/officeDocument/2006/relationships/image" Target="../media/image281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image" Target="../media/image294.emf"/><Relationship Id="rId18" Type="http://schemas.openxmlformats.org/officeDocument/2006/relationships/image" Target="../media/image299.emf"/><Relationship Id="rId3" Type="http://schemas.openxmlformats.org/officeDocument/2006/relationships/image" Target="../media/image284.emf"/><Relationship Id="rId21" Type="http://schemas.openxmlformats.org/officeDocument/2006/relationships/image" Target="../media/image302.emf"/><Relationship Id="rId7" Type="http://schemas.openxmlformats.org/officeDocument/2006/relationships/image" Target="../media/image288.emf"/><Relationship Id="rId12" Type="http://schemas.openxmlformats.org/officeDocument/2006/relationships/image" Target="../media/image293.emf"/><Relationship Id="rId17" Type="http://schemas.openxmlformats.org/officeDocument/2006/relationships/image" Target="../media/image298.emf"/><Relationship Id="rId2" Type="http://schemas.openxmlformats.org/officeDocument/2006/relationships/image" Target="../media/image283.emf"/><Relationship Id="rId16" Type="http://schemas.openxmlformats.org/officeDocument/2006/relationships/image" Target="../media/image297.emf"/><Relationship Id="rId20" Type="http://schemas.openxmlformats.org/officeDocument/2006/relationships/image" Target="../media/image301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11" Type="http://schemas.openxmlformats.org/officeDocument/2006/relationships/image" Target="../media/image292.emf"/><Relationship Id="rId5" Type="http://schemas.openxmlformats.org/officeDocument/2006/relationships/image" Target="../media/image286.emf"/><Relationship Id="rId15" Type="http://schemas.openxmlformats.org/officeDocument/2006/relationships/image" Target="../media/image296.emf"/><Relationship Id="rId10" Type="http://schemas.openxmlformats.org/officeDocument/2006/relationships/image" Target="../media/image291.emf"/><Relationship Id="rId19" Type="http://schemas.openxmlformats.org/officeDocument/2006/relationships/image" Target="../media/image300.emf"/><Relationship Id="rId4" Type="http://schemas.openxmlformats.org/officeDocument/2006/relationships/image" Target="../media/image285.emf"/><Relationship Id="rId9" Type="http://schemas.openxmlformats.org/officeDocument/2006/relationships/image" Target="../media/image290.emf"/><Relationship Id="rId14" Type="http://schemas.openxmlformats.org/officeDocument/2006/relationships/image" Target="../media/image295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3" Type="http://schemas.openxmlformats.org/officeDocument/2006/relationships/image" Target="../media/image305.emf"/><Relationship Id="rId7" Type="http://schemas.openxmlformats.org/officeDocument/2006/relationships/image" Target="../media/image309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6" Type="http://schemas.openxmlformats.org/officeDocument/2006/relationships/image" Target="../media/image308.emf"/><Relationship Id="rId5" Type="http://schemas.openxmlformats.org/officeDocument/2006/relationships/image" Target="../media/image307.emf"/><Relationship Id="rId10" Type="http://schemas.openxmlformats.org/officeDocument/2006/relationships/image" Target="../media/image312.wmf"/><Relationship Id="rId4" Type="http://schemas.openxmlformats.org/officeDocument/2006/relationships/image" Target="../media/image306.emf"/><Relationship Id="rId9" Type="http://schemas.openxmlformats.org/officeDocument/2006/relationships/image" Target="../media/image31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image" Target="../media/image325.emf"/><Relationship Id="rId3" Type="http://schemas.openxmlformats.org/officeDocument/2006/relationships/image" Target="../media/image315.emf"/><Relationship Id="rId7" Type="http://schemas.openxmlformats.org/officeDocument/2006/relationships/image" Target="../media/image319.emf"/><Relationship Id="rId12" Type="http://schemas.openxmlformats.org/officeDocument/2006/relationships/image" Target="../media/image324.emf"/><Relationship Id="rId2" Type="http://schemas.openxmlformats.org/officeDocument/2006/relationships/image" Target="../media/image314.emf"/><Relationship Id="rId1" Type="http://schemas.openxmlformats.org/officeDocument/2006/relationships/image" Target="../media/image313.emf"/><Relationship Id="rId6" Type="http://schemas.openxmlformats.org/officeDocument/2006/relationships/image" Target="../media/image318.emf"/><Relationship Id="rId11" Type="http://schemas.openxmlformats.org/officeDocument/2006/relationships/image" Target="../media/image323.emf"/><Relationship Id="rId5" Type="http://schemas.openxmlformats.org/officeDocument/2006/relationships/image" Target="../media/image317.emf"/><Relationship Id="rId10" Type="http://schemas.openxmlformats.org/officeDocument/2006/relationships/image" Target="../media/image322.emf"/><Relationship Id="rId4" Type="http://schemas.openxmlformats.org/officeDocument/2006/relationships/image" Target="../media/image316.emf"/><Relationship Id="rId9" Type="http://schemas.openxmlformats.org/officeDocument/2006/relationships/image" Target="../media/image321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w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4" Type="http://schemas.openxmlformats.org/officeDocument/2006/relationships/image" Target="../media/image331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emf"/><Relationship Id="rId3" Type="http://schemas.openxmlformats.org/officeDocument/2006/relationships/image" Target="../media/image332.emf"/><Relationship Id="rId7" Type="http://schemas.openxmlformats.org/officeDocument/2006/relationships/image" Target="../media/image334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Relationship Id="rId6" Type="http://schemas.openxmlformats.org/officeDocument/2006/relationships/image" Target="../media/image331.emf"/><Relationship Id="rId5" Type="http://schemas.openxmlformats.org/officeDocument/2006/relationships/image" Target="../media/image330.wmf"/><Relationship Id="rId4" Type="http://schemas.openxmlformats.org/officeDocument/2006/relationships/image" Target="../media/image333.emf"/><Relationship Id="rId9" Type="http://schemas.openxmlformats.org/officeDocument/2006/relationships/image" Target="../media/image33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2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emf"/><Relationship Id="rId3" Type="http://schemas.openxmlformats.org/officeDocument/2006/relationships/image" Target="../media/image345.emf"/><Relationship Id="rId7" Type="http://schemas.openxmlformats.org/officeDocument/2006/relationships/image" Target="../media/image349.emf"/><Relationship Id="rId2" Type="http://schemas.openxmlformats.org/officeDocument/2006/relationships/image" Target="../media/image344.emf"/><Relationship Id="rId1" Type="http://schemas.openxmlformats.org/officeDocument/2006/relationships/image" Target="../media/image343.emf"/><Relationship Id="rId6" Type="http://schemas.openxmlformats.org/officeDocument/2006/relationships/image" Target="../media/image348.emf"/><Relationship Id="rId11" Type="http://schemas.openxmlformats.org/officeDocument/2006/relationships/image" Target="../media/image353.emf"/><Relationship Id="rId5" Type="http://schemas.openxmlformats.org/officeDocument/2006/relationships/image" Target="../media/image347.emf"/><Relationship Id="rId10" Type="http://schemas.openxmlformats.org/officeDocument/2006/relationships/image" Target="../media/image352.emf"/><Relationship Id="rId4" Type="http://schemas.openxmlformats.org/officeDocument/2006/relationships/image" Target="../media/image346.emf"/><Relationship Id="rId9" Type="http://schemas.openxmlformats.org/officeDocument/2006/relationships/image" Target="../media/image351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13" Type="http://schemas.openxmlformats.org/officeDocument/2006/relationships/image" Target="../media/image352.emf"/><Relationship Id="rId18" Type="http://schemas.openxmlformats.org/officeDocument/2006/relationships/image" Target="../media/image360.emf"/><Relationship Id="rId3" Type="http://schemas.openxmlformats.org/officeDocument/2006/relationships/image" Target="../media/image356.emf"/><Relationship Id="rId21" Type="http://schemas.openxmlformats.org/officeDocument/2006/relationships/image" Target="../media/image363.emf"/><Relationship Id="rId7" Type="http://schemas.openxmlformats.org/officeDocument/2006/relationships/image" Target="../media/image346.emf"/><Relationship Id="rId12" Type="http://schemas.openxmlformats.org/officeDocument/2006/relationships/image" Target="../media/image351.emf"/><Relationship Id="rId17" Type="http://schemas.openxmlformats.org/officeDocument/2006/relationships/image" Target="../media/image359.emf"/><Relationship Id="rId2" Type="http://schemas.openxmlformats.org/officeDocument/2006/relationships/image" Target="../media/image355.emf"/><Relationship Id="rId16" Type="http://schemas.openxmlformats.org/officeDocument/2006/relationships/image" Target="../media/image358.emf"/><Relationship Id="rId20" Type="http://schemas.openxmlformats.org/officeDocument/2006/relationships/image" Target="../media/image362.emf"/><Relationship Id="rId1" Type="http://schemas.openxmlformats.org/officeDocument/2006/relationships/image" Target="../media/image354.emf"/><Relationship Id="rId6" Type="http://schemas.openxmlformats.org/officeDocument/2006/relationships/image" Target="../media/image345.emf"/><Relationship Id="rId11" Type="http://schemas.openxmlformats.org/officeDocument/2006/relationships/image" Target="../media/image350.emf"/><Relationship Id="rId5" Type="http://schemas.openxmlformats.org/officeDocument/2006/relationships/image" Target="../media/image344.emf"/><Relationship Id="rId15" Type="http://schemas.openxmlformats.org/officeDocument/2006/relationships/image" Target="../media/image357.emf"/><Relationship Id="rId10" Type="http://schemas.openxmlformats.org/officeDocument/2006/relationships/image" Target="../media/image349.emf"/><Relationship Id="rId19" Type="http://schemas.openxmlformats.org/officeDocument/2006/relationships/image" Target="../media/image361.emf"/><Relationship Id="rId4" Type="http://schemas.openxmlformats.org/officeDocument/2006/relationships/image" Target="../media/image343.emf"/><Relationship Id="rId9" Type="http://schemas.openxmlformats.org/officeDocument/2006/relationships/image" Target="../media/image348.emf"/><Relationship Id="rId14" Type="http://schemas.openxmlformats.org/officeDocument/2006/relationships/image" Target="../media/image353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emf"/><Relationship Id="rId2" Type="http://schemas.openxmlformats.org/officeDocument/2006/relationships/image" Target="../media/image365.emf"/><Relationship Id="rId1" Type="http://schemas.openxmlformats.org/officeDocument/2006/relationships/image" Target="../media/image364.emf"/><Relationship Id="rId6" Type="http://schemas.openxmlformats.org/officeDocument/2006/relationships/image" Target="../media/image369.emf"/><Relationship Id="rId5" Type="http://schemas.openxmlformats.org/officeDocument/2006/relationships/image" Target="../media/image368.emf"/><Relationship Id="rId4" Type="http://schemas.openxmlformats.org/officeDocument/2006/relationships/image" Target="../media/image367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emf"/><Relationship Id="rId2" Type="http://schemas.openxmlformats.org/officeDocument/2006/relationships/image" Target="../media/image379.emf"/><Relationship Id="rId1" Type="http://schemas.openxmlformats.org/officeDocument/2006/relationships/image" Target="../media/image378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3" Type="http://schemas.openxmlformats.org/officeDocument/2006/relationships/image" Target="../media/image383.emf"/><Relationship Id="rId7" Type="http://schemas.openxmlformats.org/officeDocument/2006/relationships/image" Target="../media/image380.emf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6" Type="http://schemas.openxmlformats.org/officeDocument/2006/relationships/image" Target="../media/image384.emf"/><Relationship Id="rId5" Type="http://schemas.openxmlformats.org/officeDocument/2006/relationships/image" Target="../media/image379.emf"/><Relationship Id="rId10" Type="http://schemas.openxmlformats.org/officeDocument/2006/relationships/image" Target="../media/image387.emf"/><Relationship Id="rId4" Type="http://schemas.openxmlformats.org/officeDocument/2006/relationships/image" Target="../media/image378.emf"/><Relationship Id="rId9" Type="http://schemas.openxmlformats.org/officeDocument/2006/relationships/image" Target="../media/image38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2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3CC71D6-5EFB-4C55-ADCC-600023E026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2D842-BB21-4A28-9C73-42A7F88BB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D151080-6948-4655-B0FB-75CEB766399C}" type="datetimeFigureOut">
              <a:rPr lang="zh-CN" altLang="en-US"/>
              <a:pPr>
                <a:defRPr/>
              </a:pPr>
              <a:t>2020/4/29/Wed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69B3E-4105-4CB8-B4F5-AC23B19A5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C914BE-79F8-4640-AA7F-4DB67DA1A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9ACB96-8F44-4921-A758-A527CEB75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1BA6C33-625D-4DA8-B346-A2EE63EC52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808F8-F7D8-44D2-AD92-B4AE164BE1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74B6B91-A1EF-41E6-B73C-BD3AC5FBDBB9}" type="datetimeFigureOut">
              <a:rPr lang="zh-CN" altLang="en-US"/>
              <a:pPr>
                <a:defRPr/>
              </a:pPr>
              <a:t>2020/4/29/Wed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16DF9A2C-486A-4BE1-A3F3-CA595004E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F5E6CD4-7162-40A7-A2DA-4BCA8DCB3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C73A1-5B04-4C48-A904-3865FB4A41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102D6-9DA2-468A-AD89-B99E1E308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2F0AE442-3C12-4C79-BD75-F95A5793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182DF16-11AA-4DAC-8501-F067967F0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01DD8909-E7EE-411D-90C2-A376EC5CDF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69AAD0F7-9021-4E37-AA10-FC7589961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EA6C22-D438-4919-B2EE-BA9768B49C7C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9839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5337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12714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F32048E-62BD-480F-9ECD-02F0FAD8ED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5363" y="6675438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4D815EF-2AB5-40E4-A62E-4374879D8D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2088" y="6675438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95E128D-2AD1-41AF-9112-7FCEBD9BD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400" y="6675438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B82A467-EDCB-4735-964F-E656475A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495675"/>
            <a:ext cx="7777162" cy="4381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zh-CN" altLang="en-US" sz="800">
              <a:latin typeface="Times New Roman" pitchFamily="18" charset="0"/>
            </a:endParaRPr>
          </a:p>
        </p:txBody>
      </p:sp>
      <p:grpSp>
        <p:nvGrpSpPr>
          <p:cNvPr id="1030" name="Group 26">
            <a:extLst>
              <a:ext uri="{FF2B5EF4-FFF2-40B4-BE49-F238E27FC236}">
                <a16:creationId xmlns:a16="http://schemas.microsoft.com/office/drawing/2014/main" id="{C89EB914-B29D-4849-BF5B-C77A7692BA4C}"/>
              </a:ext>
            </a:extLst>
          </p:cNvPr>
          <p:cNvGrpSpPr>
            <a:grpSpLocks/>
          </p:cNvGrpSpPr>
          <p:nvPr/>
        </p:nvGrpSpPr>
        <p:grpSpPr bwMode="auto">
          <a:xfrm>
            <a:off x="7938" y="6604000"/>
            <a:ext cx="9086850" cy="4763"/>
            <a:chOff x="5" y="4160"/>
            <a:chExt cx="5724" cy="3"/>
          </a:xfrm>
        </p:grpSpPr>
        <p:sp>
          <p:nvSpPr>
            <p:cNvPr id="1031" name="Line 7">
              <a:extLst>
                <a:ext uri="{FF2B5EF4-FFF2-40B4-BE49-F238E27FC236}">
                  <a16:creationId xmlns:a16="http://schemas.microsoft.com/office/drawing/2014/main" id="{1B2A243F-55FE-4318-9940-1C57F47FA00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" y="4163"/>
              <a:ext cx="5724" cy="0"/>
            </a:xfrm>
            <a:prstGeom prst="line">
              <a:avLst/>
            </a:prstGeom>
            <a:noFill/>
            <a:ln w="3175">
              <a:solidFill>
                <a:srgbClr val="B2B2B2">
                  <a:alpha val="89803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Line 6">
              <a:extLst>
                <a:ext uri="{FF2B5EF4-FFF2-40B4-BE49-F238E27FC236}">
                  <a16:creationId xmlns:a16="http://schemas.microsoft.com/office/drawing/2014/main" id="{249BBDD8-EA3C-4029-8136-077F550F77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1" y="4160"/>
              <a:ext cx="5701" cy="0"/>
            </a:xfrm>
            <a:prstGeom prst="line">
              <a:avLst/>
            </a:prstGeom>
            <a:noFill/>
            <a:ln w="63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emf"/><Relationship Id="rId34" Type="http://schemas.openxmlformats.org/officeDocument/2006/relationships/oleObject" Target="../embeddings/oleObject18.bin"/><Relationship Id="rId7" Type="http://schemas.openxmlformats.org/officeDocument/2006/relationships/image" Target="../media/image6.e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e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7.bin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oleObject" Target="../embeddings/oleObject15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6.emf"/><Relationship Id="rId30" Type="http://schemas.openxmlformats.org/officeDocument/2006/relationships/oleObject" Target="../embeddings/oleObject16.bin"/><Relationship Id="rId35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e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34.wmf"/><Relationship Id="rId10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e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e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6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3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0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06.emf"/><Relationship Id="rId22" Type="http://schemas.openxmlformats.org/officeDocument/2006/relationships/image" Target="../media/image10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0.emf"/><Relationship Id="rId26" Type="http://schemas.openxmlformats.org/officeDocument/2006/relationships/image" Target="../media/image109.e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emf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08.e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104.e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06.emf"/><Relationship Id="rId22" Type="http://schemas.openxmlformats.org/officeDocument/2006/relationships/image" Target="../media/image10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27.w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2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18.emf"/><Relationship Id="rId26" Type="http://schemas.openxmlformats.org/officeDocument/2006/relationships/image" Target="../media/image122.emf"/><Relationship Id="rId39" Type="http://schemas.openxmlformats.org/officeDocument/2006/relationships/oleObject" Target="../embeddings/oleObject167.bin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34" Type="http://schemas.openxmlformats.org/officeDocument/2006/relationships/image" Target="../media/image126.emf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33" Type="http://schemas.openxmlformats.org/officeDocument/2006/relationships/oleObject" Target="../embeddings/oleObject164.bin"/><Relationship Id="rId38" Type="http://schemas.openxmlformats.org/officeDocument/2006/relationships/image" Target="../media/image12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emf"/><Relationship Id="rId20" Type="http://schemas.openxmlformats.org/officeDocument/2006/relationships/image" Target="../media/image119.emf"/><Relationship Id="rId29" Type="http://schemas.openxmlformats.org/officeDocument/2006/relationships/oleObject" Target="../embeddings/oleObject16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21.emf"/><Relationship Id="rId32" Type="http://schemas.openxmlformats.org/officeDocument/2006/relationships/image" Target="../media/image125.emf"/><Relationship Id="rId37" Type="http://schemas.openxmlformats.org/officeDocument/2006/relationships/oleObject" Target="../embeddings/oleObject166.bin"/><Relationship Id="rId40" Type="http://schemas.openxmlformats.org/officeDocument/2006/relationships/image" Target="../media/image130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23.emf"/><Relationship Id="rId36" Type="http://schemas.openxmlformats.org/officeDocument/2006/relationships/image" Target="../media/image129.emf"/><Relationship Id="rId10" Type="http://schemas.openxmlformats.org/officeDocument/2006/relationships/image" Target="../media/image114.emf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3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16.emf"/><Relationship Id="rId22" Type="http://schemas.openxmlformats.org/officeDocument/2006/relationships/image" Target="../media/image120.emf"/><Relationship Id="rId27" Type="http://schemas.openxmlformats.org/officeDocument/2006/relationships/oleObject" Target="../embeddings/oleObject161.bin"/><Relationship Id="rId30" Type="http://schemas.openxmlformats.org/officeDocument/2006/relationships/image" Target="../media/image124.emf"/><Relationship Id="rId35" Type="http://schemas.openxmlformats.org/officeDocument/2006/relationships/oleObject" Target="../embeddings/oleObject16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131.wmf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81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25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132.wmf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22.emf"/><Relationship Id="rId32" Type="http://schemas.openxmlformats.org/officeDocument/2006/relationships/image" Target="../media/image126.emf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24.emf"/><Relationship Id="rId36" Type="http://schemas.openxmlformats.org/officeDocument/2006/relationships/image" Target="../media/image131.w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92.bin"/><Relationship Id="rId31" Type="http://schemas.openxmlformats.org/officeDocument/2006/relationships/oleObject" Target="../embeddings/oleObject198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125.emf"/><Relationship Id="rId35" Type="http://schemas.openxmlformats.org/officeDocument/2006/relationships/oleObject" Target="../embeddings/oleObject20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208.bin"/><Relationship Id="rId3" Type="http://schemas.openxmlformats.org/officeDocument/2006/relationships/image" Target="../media/image133.png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20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0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4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216.bin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5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65.png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164.wmf"/><Relationship Id="rId4" Type="http://schemas.openxmlformats.org/officeDocument/2006/relationships/image" Target="../media/image166.png"/><Relationship Id="rId9" Type="http://schemas.openxmlformats.org/officeDocument/2006/relationships/oleObject" Target="../embeddings/oleObject219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16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7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186.emf"/><Relationship Id="rId26" Type="http://schemas.openxmlformats.org/officeDocument/2006/relationships/image" Target="../media/image190.e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194.emf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83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5.emf"/><Relationship Id="rId20" Type="http://schemas.openxmlformats.org/officeDocument/2006/relationships/image" Target="../media/image187.emf"/><Relationship Id="rId29" Type="http://schemas.openxmlformats.org/officeDocument/2006/relationships/oleObject" Target="../embeddings/oleObject241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189.emf"/><Relationship Id="rId32" Type="http://schemas.openxmlformats.org/officeDocument/2006/relationships/image" Target="../media/image193.e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191.emf"/><Relationship Id="rId36" Type="http://schemas.openxmlformats.org/officeDocument/2006/relationships/image" Target="../media/image195.emf"/><Relationship Id="rId10" Type="http://schemas.openxmlformats.org/officeDocument/2006/relationships/image" Target="../media/image182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84.emf"/><Relationship Id="rId22" Type="http://schemas.openxmlformats.org/officeDocument/2006/relationships/image" Target="../media/image188.e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192.emf"/><Relationship Id="rId35" Type="http://schemas.openxmlformats.org/officeDocument/2006/relationships/oleObject" Target="../embeddings/oleObject24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03.emf"/><Relationship Id="rId26" Type="http://schemas.openxmlformats.org/officeDocument/2006/relationships/image" Target="../media/image207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11.emf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00.e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2.emf"/><Relationship Id="rId20" Type="http://schemas.openxmlformats.org/officeDocument/2006/relationships/image" Target="../media/image204.e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7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06.emf"/><Relationship Id="rId32" Type="http://schemas.openxmlformats.org/officeDocument/2006/relationships/image" Target="../media/image210.emf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08.emf"/><Relationship Id="rId10" Type="http://schemas.openxmlformats.org/officeDocument/2006/relationships/image" Target="../media/image199.e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01.emf"/><Relationship Id="rId22" Type="http://schemas.openxmlformats.org/officeDocument/2006/relationships/image" Target="../media/image205.e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09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199.emf"/><Relationship Id="rId26" Type="http://schemas.openxmlformats.org/officeDocument/2006/relationships/image" Target="../media/image202.emf"/><Relationship Id="rId39" Type="http://schemas.openxmlformats.org/officeDocument/2006/relationships/oleObject" Target="../embeddings/oleObject279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06.emf"/><Relationship Id="rId42" Type="http://schemas.openxmlformats.org/officeDocument/2006/relationships/image" Target="../media/image210.emf"/><Relationship Id="rId47" Type="http://schemas.openxmlformats.org/officeDocument/2006/relationships/oleObject" Target="../embeddings/oleObject283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08.emf"/><Relationship Id="rId46" Type="http://schemas.openxmlformats.org/officeDocument/2006/relationships/image" Target="../media/image21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29" Type="http://schemas.openxmlformats.org/officeDocument/2006/relationships/oleObject" Target="../embeddings/oleObject274.bin"/><Relationship Id="rId41" Type="http://schemas.openxmlformats.org/officeDocument/2006/relationships/oleObject" Target="../embeddings/oleObject28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3.e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01.emf"/><Relationship Id="rId32" Type="http://schemas.openxmlformats.org/officeDocument/2006/relationships/image" Target="../media/image205.emf"/><Relationship Id="rId37" Type="http://schemas.openxmlformats.org/officeDocument/2006/relationships/oleObject" Target="../embeddings/oleObject278.bin"/><Relationship Id="rId40" Type="http://schemas.openxmlformats.org/officeDocument/2006/relationships/image" Target="../media/image209.emf"/><Relationship Id="rId45" Type="http://schemas.openxmlformats.org/officeDocument/2006/relationships/oleObject" Target="../embeddings/oleObject282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03.emf"/><Relationship Id="rId36" Type="http://schemas.openxmlformats.org/officeDocument/2006/relationships/image" Target="../media/image207.emf"/><Relationship Id="rId10" Type="http://schemas.openxmlformats.org/officeDocument/2006/relationships/image" Target="../media/image215.e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4" Type="http://schemas.openxmlformats.org/officeDocument/2006/relationships/image" Target="../media/image211.emf"/><Relationship Id="rId4" Type="http://schemas.openxmlformats.org/officeDocument/2006/relationships/image" Target="../media/image212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197.emf"/><Relationship Id="rId22" Type="http://schemas.openxmlformats.org/officeDocument/2006/relationships/image" Target="../media/image216.e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04.emf"/><Relationship Id="rId35" Type="http://schemas.openxmlformats.org/officeDocument/2006/relationships/oleObject" Target="../embeddings/oleObject277.bin"/><Relationship Id="rId43" Type="http://schemas.openxmlformats.org/officeDocument/2006/relationships/oleObject" Target="../embeddings/oleObject281.bin"/><Relationship Id="rId48" Type="http://schemas.openxmlformats.org/officeDocument/2006/relationships/image" Target="../media/image218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26.emf"/><Relationship Id="rId26" Type="http://schemas.openxmlformats.org/officeDocument/2006/relationships/image" Target="../media/image230.e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emf"/><Relationship Id="rId20" Type="http://schemas.openxmlformats.org/officeDocument/2006/relationships/image" Target="../media/image227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29.e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24.emf"/><Relationship Id="rId22" Type="http://schemas.openxmlformats.org/officeDocument/2006/relationships/image" Target="../media/image22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226.emf"/><Relationship Id="rId26" Type="http://schemas.openxmlformats.org/officeDocument/2006/relationships/image" Target="../media/image227.emf"/><Relationship Id="rId3" Type="http://schemas.openxmlformats.org/officeDocument/2006/relationships/oleObject" Target="../embeddings/oleObject296.bin"/><Relationship Id="rId21" Type="http://schemas.openxmlformats.org/officeDocument/2006/relationships/oleObject" Target="../embeddings/oleObject305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23.emf"/><Relationship Id="rId17" Type="http://schemas.openxmlformats.org/officeDocument/2006/relationships/oleObject" Target="../embeddings/oleObject303.bin"/><Relationship Id="rId25" Type="http://schemas.openxmlformats.org/officeDocument/2006/relationships/oleObject" Target="../embeddings/oleObject3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emf"/><Relationship Id="rId20" Type="http://schemas.openxmlformats.org/officeDocument/2006/relationships/image" Target="../media/image231.emf"/><Relationship Id="rId29" Type="http://schemas.openxmlformats.org/officeDocument/2006/relationships/oleObject" Target="../embeddings/oleObject309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300.bin"/><Relationship Id="rId24" Type="http://schemas.openxmlformats.org/officeDocument/2006/relationships/image" Target="../media/image233.wmf"/><Relationship Id="rId32" Type="http://schemas.openxmlformats.org/officeDocument/2006/relationships/image" Target="../media/image230.emf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23" Type="http://schemas.openxmlformats.org/officeDocument/2006/relationships/oleObject" Target="../embeddings/oleObject306.bin"/><Relationship Id="rId28" Type="http://schemas.openxmlformats.org/officeDocument/2006/relationships/image" Target="../media/image228.emf"/><Relationship Id="rId10" Type="http://schemas.openxmlformats.org/officeDocument/2006/relationships/image" Target="../media/image222.emf"/><Relationship Id="rId19" Type="http://schemas.openxmlformats.org/officeDocument/2006/relationships/oleObject" Target="../embeddings/oleObject304.bin"/><Relationship Id="rId31" Type="http://schemas.openxmlformats.org/officeDocument/2006/relationships/oleObject" Target="../embeddings/oleObject310.bin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24.emf"/><Relationship Id="rId22" Type="http://schemas.openxmlformats.org/officeDocument/2006/relationships/image" Target="../media/image232.emf"/><Relationship Id="rId27" Type="http://schemas.openxmlformats.org/officeDocument/2006/relationships/oleObject" Target="../embeddings/oleObject308.bin"/><Relationship Id="rId30" Type="http://schemas.openxmlformats.org/officeDocument/2006/relationships/image" Target="../media/image229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241.emf"/><Relationship Id="rId26" Type="http://schemas.openxmlformats.org/officeDocument/2006/relationships/image" Target="../media/image245.emf"/><Relationship Id="rId3" Type="http://schemas.openxmlformats.org/officeDocument/2006/relationships/oleObject" Target="../embeddings/oleObject311.bin"/><Relationship Id="rId21" Type="http://schemas.openxmlformats.org/officeDocument/2006/relationships/oleObject" Target="../embeddings/oleObject320.bin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238.emf"/><Relationship Id="rId17" Type="http://schemas.openxmlformats.org/officeDocument/2006/relationships/oleObject" Target="../embeddings/oleObject318.bin"/><Relationship Id="rId25" Type="http://schemas.openxmlformats.org/officeDocument/2006/relationships/oleObject" Target="../embeddings/oleObject3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0.emf"/><Relationship Id="rId20" Type="http://schemas.openxmlformats.org/officeDocument/2006/relationships/image" Target="../media/image242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5.emf"/><Relationship Id="rId11" Type="http://schemas.openxmlformats.org/officeDocument/2006/relationships/oleObject" Target="../embeddings/oleObject315.bin"/><Relationship Id="rId24" Type="http://schemas.openxmlformats.org/officeDocument/2006/relationships/image" Target="../media/image244.emf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23" Type="http://schemas.openxmlformats.org/officeDocument/2006/relationships/oleObject" Target="../embeddings/oleObject321.bin"/><Relationship Id="rId28" Type="http://schemas.openxmlformats.org/officeDocument/2006/relationships/image" Target="../media/image246.emf"/><Relationship Id="rId10" Type="http://schemas.openxmlformats.org/officeDocument/2006/relationships/image" Target="../media/image237.emf"/><Relationship Id="rId19" Type="http://schemas.openxmlformats.org/officeDocument/2006/relationships/oleObject" Target="../embeddings/oleObject319.bin"/><Relationship Id="rId4" Type="http://schemas.openxmlformats.org/officeDocument/2006/relationships/image" Target="../media/image234.e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239.emf"/><Relationship Id="rId22" Type="http://schemas.openxmlformats.org/officeDocument/2006/relationships/image" Target="../media/image243.emf"/><Relationship Id="rId27" Type="http://schemas.openxmlformats.org/officeDocument/2006/relationships/oleObject" Target="../embeddings/oleObject32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9.e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248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13" Type="http://schemas.openxmlformats.org/officeDocument/2006/relationships/oleObject" Target="../embeddings/oleObject331.bin"/><Relationship Id="rId3" Type="http://schemas.openxmlformats.org/officeDocument/2006/relationships/oleObject" Target="../embeddings/oleObject326.bin"/><Relationship Id="rId7" Type="http://schemas.openxmlformats.org/officeDocument/2006/relationships/oleObject" Target="../embeddings/oleObject328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330.bin"/><Relationship Id="rId5" Type="http://schemas.openxmlformats.org/officeDocument/2006/relationships/oleObject" Target="../embeddings/oleObject327.bin"/><Relationship Id="rId10" Type="http://schemas.openxmlformats.org/officeDocument/2006/relationships/image" Target="../media/image252.emf"/><Relationship Id="rId4" Type="http://schemas.openxmlformats.org/officeDocument/2006/relationships/image" Target="../media/image248.emf"/><Relationship Id="rId9" Type="http://schemas.openxmlformats.org/officeDocument/2006/relationships/oleObject" Target="../embeddings/oleObject329.bin"/><Relationship Id="rId14" Type="http://schemas.openxmlformats.org/officeDocument/2006/relationships/image" Target="../media/image253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4.bin"/><Relationship Id="rId13" Type="http://schemas.openxmlformats.org/officeDocument/2006/relationships/image" Target="../media/image258.emf"/><Relationship Id="rId18" Type="http://schemas.openxmlformats.org/officeDocument/2006/relationships/oleObject" Target="../embeddings/oleObject339.bin"/><Relationship Id="rId3" Type="http://schemas.openxmlformats.org/officeDocument/2006/relationships/image" Target="../media/image264.jpeg"/><Relationship Id="rId21" Type="http://schemas.openxmlformats.org/officeDocument/2006/relationships/image" Target="../media/image262.wmf"/><Relationship Id="rId7" Type="http://schemas.openxmlformats.org/officeDocument/2006/relationships/image" Target="../media/image255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2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257.emf"/><Relationship Id="rId5" Type="http://schemas.openxmlformats.org/officeDocument/2006/relationships/image" Target="../media/image254.emf"/><Relationship Id="rId15" Type="http://schemas.openxmlformats.org/officeDocument/2006/relationships/image" Target="../media/image259.emf"/><Relationship Id="rId23" Type="http://schemas.openxmlformats.org/officeDocument/2006/relationships/image" Target="../media/image263.wmf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261.e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256.e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256.emf"/><Relationship Id="rId18" Type="http://schemas.openxmlformats.org/officeDocument/2006/relationships/oleObject" Target="../embeddings/oleObject349.bin"/><Relationship Id="rId26" Type="http://schemas.openxmlformats.org/officeDocument/2006/relationships/oleObject" Target="../embeddings/oleObject353.bin"/><Relationship Id="rId3" Type="http://schemas.openxmlformats.org/officeDocument/2006/relationships/image" Target="../media/image264.jpeg"/><Relationship Id="rId21" Type="http://schemas.openxmlformats.org/officeDocument/2006/relationships/image" Target="../media/image260.emf"/><Relationship Id="rId7" Type="http://schemas.openxmlformats.org/officeDocument/2006/relationships/image" Target="../media/image265.e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258.emf"/><Relationship Id="rId25" Type="http://schemas.openxmlformats.org/officeDocument/2006/relationships/image" Target="../media/image2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8.bin"/><Relationship Id="rId20" Type="http://schemas.openxmlformats.org/officeDocument/2006/relationships/oleObject" Target="../embeddings/oleObject350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255.emf"/><Relationship Id="rId24" Type="http://schemas.openxmlformats.org/officeDocument/2006/relationships/oleObject" Target="../embeddings/oleObject352.bin"/><Relationship Id="rId5" Type="http://schemas.openxmlformats.org/officeDocument/2006/relationships/image" Target="../media/image254.emf"/><Relationship Id="rId15" Type="http://schemas.openxmlformats.org/officeDocument/2006/relationships/image" Target="../media/image257.emf"/><Relationship Id="rId23" Type="http://schemas.openxmlformats.org/officeDocument/2006/relationships/image" Target="../media/image261.e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259.e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266.emf"/><Relationship Id="rId14" Type="http://schemas.openxmlformats.org/officeDocument/2006/relationships/oleObject" Target="../embeddings/oleObject347.bin"/><Relationship Id="rId22" Type="http://schemas.openxmlformats.org/officeDocument/2006/relationships/oleObject" Target="../embeddings/oleObject351.bin"/><Relationship Id="rId27" Type="http://schemas.openxmlformats.org/officeDocument/2006/relationships/image" Target="../media/image26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6.bin"/><Relationship Id="rId13" Type="http://schemas.openxmlformats.org/officeDocument/2006/relationships/image" Target="../media/image268.emf"/><Relationship Id="rId18" Type="http://schemas.openxmlformats.org/officeDocument/2006/relationships/oleObject" Target="../embeddings/oleObject361.bin"/><Relationship Id="rId26" Type="http://schemas.openxmlformats.org/officeDocument/2006/relationships/oleObject" Target="../embeddings/oleObject365.bin"/><Relationship Id="rId3" Type="http://schemas.openxmlformats.org/officeDocument/2006/relationships/image" Target="../media/image264.jpeg"/><Relationship Id="rId21" Type="http://schemas.openxmlformats.org/officeDocument/2006/relationships/image" Target="../media/image258.emf"/><Relationship Id="rId34" Type="http://schemas.openxmlformats.org/officeDocument/2006/relationships/image" Target="../media/image269.emf"/><Relationship Id="rId7" Type="http://schemas.openxmlformats.org/officeDocument/2006/relationships/image" Target="../media/image265.emf"/><Relationship Id="rId12" Type="http://schemas.openxmlformats.org/officeDocument/2006/relationships/oleObject" Target="../embeddings/oleObject358.bin"/><Relationship Id="rId17" Type="http://schemas.openxmlformats.org/officeDocument/2006/relationships/image" Target="../media/image256.emf"/><Relationship Id="rId25" Type="http://schemas.openxmlformats.org/officeDocument/2006/relationships/image" Target="../media/image260.emf"/><Relationship Id="rId33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0.bin"/><Relationship Id="rId20" Type="http://schemas.openxmlformats.org/officeDocument/2006/relationships/oleObject" Target="../embeddings/oleObject362.bin"/><Relationship Id="rId29" Type="http://schemas.openxmlformats.org/officeDocument/2006/relationships/image" Target="../media/image262.wmf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55.bin"/><Relationship Id="rId11" Type="http://schemas.openxmlformats.org/officeDocument/2006/relationships/image" Target="../media/image267.emf"/><Relationship Id="rId24" Type="http://schemas.openxmlformats.org/officeDocument/2006/relationships/oleObject" Target="../embeddings/oleObject364.bin"/><Relationship Id="rId32" Type="http://schemas.openxmlformats.org/officeDocument/2006/relationships/image" Target="../media/image270.png"/><Relationship Id="rId5" Type="http://schemas.openxmlformats.org/officeDocument/2006/relationships/image" Target="../media/image254.emf"/><Relationship Id="rId15" Type="http://schemas.openxmlformats.org/officeDocument/2006/relationships/image" Target="../media/image255.emf"/><Relationship Id="rId23" Type="http://schemas.openxmlformats.org/officeDocument/2006/relationships/image" Target="../media/image259.emf"/><Relationship Id="rId28" Type="http://schemas.openxmlformats.org/officeDocument/2006/relationships/oleObject" Target="../embeddings/oleObject366.bin"/><Relationship Id="rId10" Type="http://schemas.openxmlformats.org/officeDocument/2006/relationships/oleObject" Target="../embeddings/oleObject357.bin"/><Relationship Id="rId19" Type="http://schemas.openxmlformats.org/officeDocument/2006/relationships/image" Target="../media/image257.emf"/><Relationship Id="rId31" Type="http://schemas.openxmlformats.org/officeDocument/2006/relationships/image" Target="../media/image263.wmf"/><Relationship Id="rId4" Type="http://schemas.openxmlformats.org/officeDocument/2006/relationships/oleObject" Target="../embeddings/oleObject354.bin"/><Relationship Id="rId9" Type="http://schemas.openxmlformats.org/officeDocument/2006/relationships/image" Target="../media/image266.emf"/><Relationship Id="rId14" Type="http://schemas.openxmlformats.org/officeDocument/2006/relationships/oleObject" Target="../embeddings/oleObject359.bin"/><Relationship Id="rId22" Type="http://schemas.openxmlformats.org/officeDocument/2006/relationships/oleObject" Target="../embeddings/oleObject363.bin"/><Relationship Id="rId27" Type="http://schemas.openxmlformats.org/officeDocument/2006/relationships/image" Target="../media/image261.emf"/><Relationship Id="rId30" Type="http://schemas.openxmlformats.org/officeDocument/2006/relationships/oleObject" Target="../embeddings/oleObject367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280.e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4.e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273.e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278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13" Type="http://schemas.openxmlformats.org/officeDocument/2006/relationships/oleObject" Target="../embeddings/oleObject383.bin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28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285.e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28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289.emf"/><Relationship Id="rId26" Type="http://schemas.openxmlformats.org/officeDocument/2006/relationships/image" Target="../media/image293.emf"/><Relationship Id="rId39" Type="http://schemas.openxmlformats.org/officeDocument/2006/relationships/oleObject" Target="../embeddings/oleObject403.bin"/><Relationship Id="rId3" Type="http://schemas.openxmlformats.org/officeDocument/2006/relationships/oleObject" Target="../embeddings/oleObject385.bin"/><Relationship Id="rId21" Type="http://schemas.openxmlformats.org/officeDocument/2006/relationships/oleObject" Target="../embeddings/oleObject394.bin"/><Relationship Id="rId34" Type="http://schemas.openxmlformats.org/officeDocument/2006/relationships/image" Target="../media/image297.emf"/><Relationship Id="rId42" Type="http://schemas.openxmlformats.org/officeDocument/2006/relationships/image" Target="../media/image301.emf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286.emf"/><Relationship Id="rId17" Type="http://schemas.openxmlformats.org/officeDocument/2006/relationships/oleObject" Target="../embeddings/oleObject392.bin"/><Relationship Id="rId25" Type="http://schemas.openxmlformats.org/officeDocument/2006/relationships/oleObject" Target="../embeddings/oleObject396.bin"/><Relationship Id="rId33" Type="http://schemas.openxmlformats.org/officeDocument/2006/relationships/oleObject" Target="../embeddings/oleObject400.bin"/><Relationship Id="rId38" Type="http://schemas.openxmlformats.org/officeDocument/2006/relationships/image" Target="../media/image29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emf"/><Relationship Id="rId20" Type="http://schemas.openxmlformats.org/officeDocument/2006/relationships/image" Target="../media/image290.emf"/><Relationship Id="rId29" Type="http://schemas.openxmlformats.org/officeDocument/2006/relationships/oleObject" Target="../embeddings/oleObject398.bin"/><Relationship Id="rId41" Type="http://schemas.openxmlformats.org/officeDocument/2006/relationships/oleObject" Target="../embeddings/oleObject404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389.bin"/><Relationship Id="rId24" Type="http://schemas.openxmlformats.org/officeDocument/2006/relationships/image" Target="../media/image292.emf"/><Relationship Id="rId32" Type="http://schemas.openxmlformats.org/officeDocument/2006/relationships/image" Target="../media/image296.emf"/><Relationship Id="rId37" Type="http://schemas.openxmlformats.org/officeDocument/2006/relationships/oleObject" Target="../embeddings/oleObject402.bin"/><Relationship Id="rId40" Type="http://schemas.openxmlformats.org/officeDocument/2006/relationships/image" Target="../media/image300.emf"/><Relationship Id="rId45" Type="http://schemas.openxmlformats.org/officeDocument/2006/relationships/oleObject" Target="../embeddings/oleObject406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23" Type="http://schemas.openxmlformats.org/officeDocument/2006/relationships/oleObject" Target="../embeddings/oleObject395.bin"/><Relationship Id="rId28" Type="http://schemas.openxmlformats.org/officeDocument/2006/relationships/image" Target="../media/image294.emf"/><Relationship Id="rId36" Type="http://schemas.openxmlformats.org/officeDocument/2006/relationships/image" Target="../media/image298.emf"/><Relationship Id="rId10" Type="http://schemas.openxmlformats.org/officeDocument/2006/relationships/image" Target="../media/image285.emf"/><Relationship Id="rId19" Type="http://schemas.openxmlformats.org/officeDocument/2006/relationships/oleObject" Target="../embeddings/oleObject393.bin"/><Relationship Id="rId31" Type="http://schemas.openxmlformats.org/officeDocument/2006/relationships/oleObject" Target="../embeddings/oleObject399.bin"/><Relationship Id="rId44" Type="http://schemas.openxmlformats.org/officeDocument/2006/relationships/image" Target="../media/image302.emf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287.emf"/><Relationship Id="rId22" Type="http://schemas.openxmlformats.org/officeDocument/2006/relationships/image" Target="../media/image291.emf"/><Relationship Id="rId27" Type="http://schemas.openxmlformats.org/officeDocument/2006/relationships/oleObject" Target="../embeddings/oleObject397.bin"/><Relationship Id="rId30" Type="http://schemas.openxmlformats.org/officeDocument/2006/relationships/image" Target="../media/image295.emf"/><Relationship Id="rId35" Type="http://schemas.openxmlformats.org/officeDocument/2006/relationships/oleObject" Target="../embeddings/oleObject401.bin"/><Relationship Id="rId43" Type="http://schemas.openxmlformats.org/officeDocument/2006/relationships/oleObject" Target="../embeddings/oleObject405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oleObject" Target="../embeddings/oleObject412.bin"/><Relationship Id="rId18" Type="http://schemas.openxmlformats.org/officeDocument/2006/relationships/image" Target="../media/image310.emf"/><Relationship Id="rId3" Type="http://schemas.openxmlformats.org/officeDocument/2006/relationships/oleObject" Target="../embeddings/oleObject407.bin"/><Relationship Id="rId21" Type="http://schemas.openxmlformats.org/officeDocument/2006/relationships/oleObject" Target="../embeddings/oleObject416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307.emf"/><Relationship Id="rId17" Type="http://schemas.openxmlformats.org/officeDocument/2006/relationships/oleObject" Target="../embeddings/oleObject41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09.emf"/><Relationship Id="rId20" Type="http://schemas.openxmlformats.org/officeDocument/2006/relationships/image" Target="../media/image311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411.bin"/><Relationship Id="rId5" Type="http://schemas.openxmlformats.org/officeDocument/2006/relationships/oleObject" Target="../embeddings/oleObject408.bin"/><Relationship Id="rId15" Type="http://schemas.openxmlformats.org/officeDocument/2006/relationships/oleObject" Target="../embeddings/oleObject413.bin"/><Relationship Id="rId10" Type="http://schemas.openxmlformats.org/officeDocument/2006/relationships/image" Target="../media/image306.emf"/><Relationship Id="rId19" Type="http://schemas.openxmlformats.org/officeDocument/2006/relationships/oleObject" Target="../embeddings/oleObject415.bin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308.emf"/><Relationship Id="rId22" Type="http://schemas.openxmlformats.org/officeDocument/2006/relationships/image" Target="../media/image312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14.emf"/><Relationship Id="rId5" Type="http://schemas.openxmlformats.org/officeDocument/2006/relationships/oleObject" Target="../embeddings/oleObject418.bin"/><Relationship Id="rId4" Type="http://schemas.openxmlformats.org/officeDocument/2006/relationships/image" Target="../media/image313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320.emf"/><Relationship Id="rId26" Type="http://schemas.openxmlformats.org/officeDocument/2006/relationships/image" Target="../media/image324.emf"/><Relationship Id="rId3" Type="http://schemas.openxmlformats.org/officeDocument/2006/relationships/oleObject" Target="../embeddings/oleObject420.bin"/><Relationship Id="rId21" Type="http://schemas.openxmlformats.org/officeDocument/2006/relationships/oleObject" Target="../embeddings/oleObject429.bin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317.e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9.emf"/><Relationship Id="rId20" Type="http://schemas.openxmlformats.org/officeDocument/2006/relationships/image" Target="../media/image321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4.e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323.emf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image" Target="../media/image325.emf"/><Relationship Id="rId10" Type="http://schemas.openxmlformats.org/officeDocument/2006/relationships/image" Target="../media/image316.emf"/><Relationship Id="rId19" Type="http://schemas.openxmlformats.org/officeDocument/2006/relationships/oleObject" Target="../embeddings/oleObject428.bin"/><Relationship Id="rId4" Type="http://schemas.openxmlformats.org/officeDocument/2006/relationships/image" Target="../media/image313.e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318.emf"/><Relationship Id="rId22" Type="http://schemas.openxmlformats.org/officeDocument/2006/relationships/image" Target="../media/image322.emf"/><Relationship Id="rId27" Type="http://schemas.openxmlformats.org/officeDocument/2006/relationships/oleObject" Target="../embeddings/oleObject43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oleObject" Target="../embeddings/oleObject433.bin"/><Relationship Id="rId7" Type="http://schemas.openxmlformats.org/officeDocument/2006/relationships/oleObject" Target="../embeddings/oleObject4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29.emf"/><Relationship Id="rId5" Type="http://schemas.openxmlformats.org/officeDocument/2006/relationships/oleObject" Target="../embeddings/oleObject434.bin"/><Relationship Id="rId10" Type="http://schemas.openxmlformats.org/officeDocument/2006/relationships/image" Target="../media/image331.emf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436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335.emf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330.wmf"/><Relationship Id="rId17" Type="http://schemas.openxmlformats.org/officeDocument/2006/relationships/oleObject" Target="../embeddings/oleObject4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emf"/><Relationship Id="rId20" Type="http://schemas.openxmlformats.org/officeDocument/2006/relationships/image" Target="../media/image336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9.e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333.e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328.e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331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446.bin"/><Relationship Id="rId4" Type="http://schemas.openxmlformats.org/officeDocument/2006/relationships/image" Target="../media/image33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7.png"/><Relationship Id="rId7" Type="http://schemas.openxmlformats.org/officeDocument/2006/relationships/oleObject" Target="../embeddings/oleObject4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447.bin"/><Relationship Id="rId10" Type="http://schemas.openxmlformats.org/officeDocument/2006/relationships/image" Target="../media/image342.wmf"/><Relationship Id="rId4" Type="http://schemas.openxmlformats.org/officeDocument/2006/relationships/image" Target="../media/image338.png"/><Relationship Id="rId9" Type="http://schemas.openxmlformats.org/officeDocument/2006/relationships/oleObject" Target="../embeddings/oleObject44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350.emf"/><Relationship Id="rId3" Type="http://schemas.openxmlformats.org/officeDocument/2006/relationships/oleObject" Target="../embeddings/oleObject450.bin"/><Relationship Id="rId21" Type="http://schemas.openxmlformats.org/officeDocument/2006/relationships/oleObject" Target="../embeddings/oleObject459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347.e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9.emf"/><Relationship Id="rId20" Type="http://schemas.openxmlformats.org/officeDocument/2006/relationships/image" Target="../media/image351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44.emf"/><Relationship Id="rId11" Type="http://schemas.openxmlformats.org/officeDocument/2006/relationships/oleObject" Target="../embeddings/oleObject454.bin"/><Relationship Id="rId24" Type="http://schemas.openxmlformats.org/officeDocument/2006/relationships/image" Target="../media/image353.emf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23" Type="http://schemas.openxmlformats.org/officeDocument/2006/relationships/oleObject" Target="../embeddings/oleObject460.bin"/><Relationship Id="rId10" Type="http://schemas.openxmlformats.org/officeDocument/2006/relationships/image" Target="../media/image346.e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343.e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348.emf"/><Relationship Id="rId22" Type="http://schemas.openxmlformats.org/officeDocument/2006/relationships/image" Target="../media/image352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emf"/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347.emf"/><Relationship Id="rId26" Type="http://schemas.openxmlformats.org/officeDocument/2006/relationships/image" Target="../media/image351.emf"/><Relationship Id="rId39" Type="http://schemas.openxmlformats.org/officeDocument/2006/relationships/oleObject" Target="../embeddings/oleObject479.bin"/><Relationship Id="rId3" Type="http://schemas.openxmlformats.org/officeDocument/2006/relationships/oleObject" Target="../embeddings/oleObject461.bin"/><Relationship Id="rId21" Type="http://schemas.openxmlformats.org/officeDocument/2006/relationships/oleObject" Target="../embeddings/oleObject470.bin"/><Relationship Id="rId34" Type="http://schemas.openxmlformats.org/officeDocument/2006/relationships/image" Target="../media/image358.emf"/><Relationship Id="rId42" Type="http://schemas.openxmlformats.org/officeDocument/2006/relationships/image" Target="../media/image362.emf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344.emf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2.bin"/><Relationship Id="rId33" Type="http://schemas.openxmlformats.org/officeDocument/2006/relationships/oleObject" Target="../embeddings/oleObject476.bin"/><Relationship Id="rId38" Type="http://schemas.openxmlformats.org/officeDocument/2006/relationships/image" Target="../media/image36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6.emf"/><Relationship Id="rId20" Type="http://schemas.openxmlformats.org/officeDocument/2006/relationships/image" Target="../media/image348.emf"/><Relationship Id="rId29" Type="http://schemas.openxmlformats.org/officeDocument/2006/relationships/oleObject" Target="../embeddings/oleObject474.bin"/><Relationship Id="rId41" Type="http://schemas.openxmlformats.org/officeDocument/2006/relationships/oleObject" Target="../embeddings/oleObject480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55.emf"/><Relationship Id="rId11" Type="http://schemas.openxmlformats.org/officeDocument/2006/relationships/oleObject" Target="../embeddings/oleObject465.bin"/><Relationship Id="rId24" Type="http://schemas.openxmlformats.org/officeDocument/2006/relationships/image" Target="../media/image350.emf"/><Relationship Id="rId32" Type="http://schemas.openxmlformats.org/officeDocument/2006/relationships/image" Target="../media/image357.emf"/><Relationship Id="rId37" Type="http://schemas.openxmlformats.org/officeDocument/2006/relationships/oleObject" Target="../embeddings/oleObject478.bin"/><Relationship Id="rId40" Type="http://schemas.openxmlformats.org/officeDocument/2006/relationships/image" Target="../media/image361.emf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28" Type="http://schemas.openxmlformats.org/officeDocument/2006/relationships/image" Target="../media/image352.emf"/><Relationship Id="rId36" Type="http://schemas.openxmlformats.org/officeDocument/2006/relationships/image" Target="../media/image359.emf"/><Relationship Id="rId10" Type="http://schemas.openxmlformats.org/officeDocument/2006/relationships/image" Target="../media/image343.e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5.bin"/><Relationship Id="rId44" Type="http://schemas.openxmlformats.org/officeDocument/2006/relationships/image" Target="../media/image363.emf"/><Relationship Id="rId4" Type="http://schemas.openxmlformats.org/officeDocument/2006/relationships/image" Target="../media/image354.e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345.emf"/><Relationship Id="rId22" Type="http://schemas.openxmlformats.org/officeDocument/2006/relationships/image" Target="../media/image349.emf"/><Relationship Id="rId27" Type="http://schemas.openxmlformats.org/officeDocument/2006/relationships/oleObject" Target="../embeddings/oleObject473.bin"/><Relationship Id="rId30" Type="http://schemas.openxmlformats.org/officeDocument/2006/relationships/image" Target="../media/image353.emf"/><Relationship Id="rId35" Type="http://schemas.openxmlformats.org/officeDocument/2006/relationships/oleObject" Target="../embeddings/oleObject477.bin"/><Relationship Id="rId43" Type="http://schemas.openxmlformats.org/officeDocument/2006/relationships/oleObject" Target="../embeddings/oleObject481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emf"/><Relationship Id="rId13" Type="http://schemas.openxmlformats.org/officeDocument/2006/relationships/oleObject" Target="../embeddings/oleObject487.bin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36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65.e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0" Type="http://schemas.openxmlformats.org/officeDocument/2006/relationships/image" Target="../media/image367.emf"/><Relationship Id="rId4" Type="http://schemas.openxmlformats.org/officeDocument/2006/relationships/image" Target="../media/image364.emf"/><Relationship Id="rId9" Type="http://schemas.openxmlformats.org/officeDocument/2006/relationships/oleObject" Target="../embeddings/oleObject485.bin"/><Relationship Id="rId14" Type="http://schemas.openxmlformats.org/officeDocument/2006/relationships/image" Target="../media/image369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3" Type="http://schemas.openxmlformats.org/officeDocument/2006/relationships/image" Target="../media/image370.png"/><Relationship Id="rId7" Type="http://schemas.openxmlformats.org/officeDocument/2006/relationships/image" Target="../media/image375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4.png"/><Relationship Id="rId5" Type="http://schemas.openxmlformats.org/officeDocument/2006/relationships/image" Target="../media/image373.png"/><Relationship Id="rId4" Type="http://schemas.openxmlformats.org/officeDocument/2006/relationships/image" Target="../media/image372.png"/><Relationship Id="rId9" Type="http://schemas.openxmlformats.org/officeDocument/2006/relationships/image" Target="../media/image377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3" Type="http://schemas.openxmlformats.org/officeDocument/2006/relationships/oleObject" Target="../embeddings/oleObject488.bin"/><Relationship Id="rId7" Type="http://schemas.openxmlformats.org/officeDocument/2006/relationships/oleObject" Target="../embeddings/oleObject4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79.emf"/><Relationship Id="rId5" Type="http://schemas.openxmlformats.org/officeDocument/2006/relationships/oleObject" Target="../embeddings/oleObject489.bin"/><Relationship Id="rId4" Type="http://schemas.openxmlformats.org/officeDocument/2006/relationships/image" Target="../media/image378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13" Type="http://schemas.openxmlformats.org/officeDocument/2006/relationships/oleObject" Target="../embeddings/oleObject496.bin"/><Relationship Id="rId18" Type="http://schemas.openxmlformats.org/officeDocument/2006/relationships/image" Target="../media/image385.emf"/><Relationship Id="rId3" Type="http://schemas.openxmlformats.org/officeDocument/2006/relationships/oleObject" Target="../embeddings/oleObject491.bin"/><Relationship Id="rId21" Type="http://schemas.openxmlformats.org/officeDocument/2006/relationships/oleObject" Target="../embeddings/oleObject500.bin"/><Relationship Id="rId7" Type="http://schemas.openxmlformats.org/officeDocument/2006/relationships/oleObject" Target="../embeddings/oleObject493.bin"/><Relationship Id="rId12" Type="http://schemas.openxmlformats.org/officeDocument/2006/relationships/image" Target="../media/image379.emf"/><Relationship Id="rId17" Type="http://schemas.openxmlformats.org/officeDocument/2006/relationships/oleObject" Target="../embeddings/oleObject4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0.emf"/><Relationship Id="rId20" Type="http://schemas.openxmlformats.org/officeDocument/2006/relationships/image" Target="../media/image386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82.emf"/><Relationship Id="rId11" Type="http://schemas.openxmlformats.org/officeDocument/2006/relationships/oleObject" Target="../embeddings/oleObject495.bin"/><Relationship Id="rId5" Type="http://schemas.openxmlformats.org/officeDocument/2006/relationships/oleObject" Target="../embeddings/oleObject492.bin"/><Relationship Id="rId15" Type="http://schemas.openxmlformats.org/officeDocument/2006/relationships/oleObject" Target="../embeddings/oleObject497.bin"/><Relationship Id="rId10" Type="http://schemas.openxmlformats.org/officeDocument/2006/relationships/image" Target="../media/image378.emf"/><Relationship Id="rId19" Type="http://schemas.openxmlformats.org/officeDocument/2006/relationships/oleObject" Target="../embeddings/oleObject499.bin"/><Relationship Id="rId4" Type="http://schemas.openxmlformats.org/officeDocument/2006/relationships/image" Target="../media/image381.emf"/><Relationship Id="rId9" Type="http://schemas.openxmlformats.org/officeDocument/2006/relationships/oleObject" Target="../embeddings/oleObject494.bin"/><Relationship Id="rId14" Type="http://schemas.openxmlformats.org/officeDocument/2006/relationships/image" Target="../media/image384.emf"/><Relationship Id="rId22" Type="http://schemas.openxmlformats.org/officeDocument/2006/relationships/image" Target="../media/image387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>
            <a:extLst>
              <a:ext uri="{FF2B5EF4-FFF2-40B4-BE49-F238E27FC236}">
                <a16:creationId xmlns:a16="http://schemas.microsoft.com/office/drawing/2014/main" id="{56D33437-29F5-4EE4-8E29-B31E82118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1000125"/>
            <a:ext cx="5329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72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 学 物 理</a:t>
            </a:r>
            <a:endParaRPr lang="zh-CN" altLang="en-US" sz="72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TextBox 2">
            <a:extLst>
              <a:ext uri="{FF2B5EF4-FFF2-40B4-BE49-F238E27FC236}">
                <a16:creationId xmlns:a16="http://schemas.microsoft.com/office/drawing/2014/main" id="{5A596AD6-7EEC-4D3F-B151-A6CACF3F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3154363"/>
            <a:ext cx="5307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chemeClr val="bg1"/>
                </a:solidFill>
              </a:rPr>
              <a:t>主讲：范飞 副教授</a:t>
            </a:r>
          </a:p>
        </p:txBody>
      </p:sp>
      <p:sp>
        <p:nvSpPr>
          <p:cNvPr id="4100" name="TextBox 3">
            <a:extLst>
              <a:ext uri="{FF2B5EF4-FFF2-40B4-BE49-F238E27FC236}">
                <a16:creationId xmlns:a16="http://schemas.microsoft.com/office/drawing/2014/main" id="{2B0E10A2-3E37-4B70-842B-59970C83E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6021388"/>
            <a:ext cx="3892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C000"/>
                </a:solidFill>
              </a:rPr>
              <a:t>fanfei@nankai.edu.cn</a:t>
            </a:r>
            <a:endParaRPr lang="zh-CN" altLang="en-US" sz="2800" b="1">
              <a:solidFill>
                <a:srgbClr val="FFC000"/>
              </a:solidFill>
            </a:endParaRP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F9CD7A34-7E5F-4CE5-8374-AF01B9079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4635500"/>
            <a:ext cx="59674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800" b="1">
                <a:solidFill>
                  <a:srgbClr val="FFC000"/>
                </a:solidFill>
              </a:rPr>
              <a:t>南开大学电子信息与光学工程学院</a:t>
            </a:r>
            <a:endParaRPr lang="en-US" altLang="zh-CN" sz="2800" b="1">
              <a:solidFill>
                <a:srgbClr val="FFC000"/>
              </a:solidFill>
            </a:endParaRPr>
          </a:p>
          <a:p>
            <a:pPr algn="r" eaLnBrk="1" hangingPunct="1"/>
            <a:r>
              <a:rPr lang="zh-CN" altLang="en-US" sz="2800" b="1">
                <a:solidFill>
                  <a:srgbClr val="FFC000"/>
                </a:solidFill>
              </a:rPr>
              <a:t>现代光学研究所 光电子技术科学系</a:t>
            </a:r>
            <a:endParaRPr lang="en-US" altLang="zh-CN" sz="2800" b="1">
              <a:solidFill>
                <a:srgbClr val="FFC000"/>
              </a:solidFill>
            </a:endParaRPr>
          </a:p>
          <a:p>
            <a:pPr algn="r" eaLnBrk="1" hangingPunct="1"/>
            <a:r>
              <a:rPr lang="zh-CN" altLang="en-US" sz="2800" b="1">
                <a:solidFill>
                  <a:srgbClr val="FFC000"/>
                </a:solidFill>
              </a:rPr>
              <a:t>（计算机学院楼</a:t>
            </a:r>
            <a:r>
              <a:rPr lang="en-US" altLang="zh-CN" sz="2800" b="1">
                <a:solidFill>
                  <a:srgbClr val="FFC000"/>
                </a:solidFill>
              </a:rPr>
              <a:t>234</a:t>
            </a:r>
            <a:r>
              <a:rPr lang="zh-CN" altLang="en-US" sz="2800" b="1">
                <a:solidFill>
                  <a:srgbClr val="FFC000"/>
                </a:solidFill>
              </a:rPr>
              <a:t>办公室）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>
            <a:extLst>
              <a:ext uri="{FF2B5EF4-FFF2-40B4-BE49-F238E27FC236}">
                <a16:creationId xmlns:a16="http://schemas.microsoft.com/office/drawing/2014/main" id="{696DE60D-1A1F-4F2D-88C7-2F39F1C8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575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1.1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质点位置的确定方法</a:t>
            </a:r>
          </a:p>
        </p:txBody>
      </p:sp>
      <p:sp>
        <p:nvSpPr>
          <p:cNvPr id="13315" name="Text Box 18">
            <a:extLst>
              <a:ext uri="{FF2B5EF4-FFF2-40B4-BE49-F238E27FC236}">
                <a16:creationId xmlns:a16="http://schemas.microsoft.com/office/drawing/2014/main" id="{05A16D50-4042-4497-9333-1701F7ECF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76313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质点运动学的基本概念</a:t>
            </a:r>
          </a:p>
        </p:txBody>
      </p:sp>
      <p:sp>
        <p:nvSpPr>
          <p:cNvPr id="13316" name="Text Box 19">
            <a:extLst>
              <a:ext uri="{FF2B5EF4-FFF2-40B4-BE49-F238E27FC236}">
                <a16:creationId xmlns:a16="http://schemas.microsoft.com/office/drawing/2014/main" id="{6DD9AF0B-BC12-4AE8-BEE2-8DC2E8050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6764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质点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有质量而无形状和大小的几何点。</a:t>
            </a:r>
            <a:endParaRPr kumimoji="1" lang="zh-CN" altLang="en-US" sz="2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Text Box 20">
            <a:extLst>
              <a:ext uri="{FF2B5EF4-FFF2-40B4-BE49-F238E27FC236}">
                <a16:creationId xmlns:a16="http://schemas.microsoft.com/office/drawing/2014/main" id="{54ACABE8-C447-46E7-922E-8EE11342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589588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质点系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400" b="1">
                <a:solidFill>
                  <a:srgbClr val="FFFF66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若干质点的集合。</a:t>
            </a:r>
          </a:p>
        </p:txBody>
      </p:sp>
      <p:sp>
        <p:nvSpPr>
          <p:cNvPr id="13318" name="矩形 2">
            <a:extLst>
              <a:ext uri="{FF2B5EF4-FFF2-40B4-BE49-F238E27FC236}">
                <a16:creationId xmlns:a16="http://schemas.microsoft.com/office/drawing/2014/main" id="{43096EB4-B514-4919-AA06-93AB941E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52963"/>
            <a:ext cx="82089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质点是理想模型。忽略了物体的形状、大小所产生的效果</a:t>
            </a:r>
            <a:r>
              <a:rPr lang="en-US" altLang="zh-CN" sz="2400" b="1">
                <a:solidFill>
                  <a:schemeClr val="bg1"/>
                </a:solidFill>
              </a:rPr>
              <a:t>,</a:t>
            </a:r>
            <a:r>
              <a:rPr lang="zh-CN" altLang="zh-CN" sz="2400" b="1">
                <a:solidFill>
                  <a:schemeClr val="bg1"/>
                </a:solidFill>
              </a:rPr>
              <a:t>突出了质量、位置和力三者之间的主要矛盾</a:t>
            </a:r>
            <a:r>
              <a:rPr lang="zh-CN" altLang="en-US" sz="2400" b="1">
                <a:solidFill>
                  <a:schemeClr val="bg1"/>
                </a:solidFill>
              </a:rPr>
              <a:t>。</a:t>
            </a:r>
            <a:r>
              <a:rPr lang="en-US" altLang="zh-CN" sz="2400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319" name="矩形 1">
            <a:extLst>
              <a:ext uri="{FF2B5EF4-FFF2-40B4-BE49-F238E27FC236}">
                <a16:creationId xmlns:a16="http://schemas.microsoft.com/office/drawing/2014/main" id="{2933D1CC-4D32-423A-B640-E9382837C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8070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92D050"/>
                </a:solidFill>
              </a:rPr>
              <a:t>两种可以把物体看作质点来处理的情况</a:t>
            </a:r>
            <a:r>
              <a:rPr lang="en-US" altLang="zh-CN" sz="2400">
                <a:solidFill>
                  <a:srgbClr val="92D050"/>
                </a:solidFill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</a:rPr>
              <a:t>• </a:t>
            </a:r>
            <a:r>
              <a:rPr lang="zh-CN" altLang="en-US" sz="2400" b="1">
                <a:solidFill>
                  <a:schemeClr val="bg1"/>
                </a:solidFill>
              </a:rPr>
              <a:t>两相互作用着的物体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如果它们之间的距离远大于本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  身的线度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可以把这两物体看作质点</a:t>
            </a:r>
            <a:r>
              <a:rPr lang="en-US" altLang="zh-CN" sz="2400" b="1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</a:rPr>
              <a:t>• </a:t>
            </a:r>
            <a:r>
              <a:rPr lang="zh-CN" altLang="en-US" sz="2400" b="1">
                <a:solidFill>
                  <a:schemeClr val="bg1"/>
                </a:solidFill>
              </a:rPr>
              <a:t>作平动的物体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可以被看作质点</a:t>
            </a:r>
            <a:r>
              <a:rPr lang="en-US" altLang="zh-CN" sz="2400" b="1">
                <a:solidFill>
                  <a:schemeClr val="bg1"/>
                </a:solidFill>
              </a:rPr>
              <a:t>.</a:t>
            </a: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2DB00771-5C88-4C58-957A-EEBEC55A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422650"/>
            <a:ext cx="3509963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3">
            <a:extLst>
              <a:ext uri="{FF2B5EF4-FFF2-40B4-BE49-F238E27FC236}">
                <a16:creationId xmlns:a16="http://schemas.microsoft.com/office/drawing/2014/main" id="{07E44B96-E31F-423C-B63A-C3671C38C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669925"/>
            <a:ext cx="821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参照物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</a:rPr>
              <a:t>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用来描述物体运动而选作参考的物体或物体系。</a:t>
            </a:r>
          </a:p>
        </p:txBody>
      </p:sp>
      <p:sp>
        <p:nvSpPr>
          <p:cNvPr id="14339" name="Line 30">
            <a:extLst>
              <a:ext uri="{FF2B5EF4-FFF2-40B4-BE49-F238E27FC236}">
                <a16:creationId xmlns:a16="http://schemas.microsoft.com/office/drawing/2014/main" id="{E039505F-34BF-44F7-900E-6EDE7ECA3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7838" y="2890838"/>
            <a:ext cx="838200" cy="76200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21">
            <a:extLst>
              <a:ext uri="{FF2B5EF4-FFF2-40B4-BE49-F238E27FC236}">
                <a16:creationId xmlns:a16="http://schemas.microsoft.com/office/drawing/2014/main" id="{011717AE-B646-4BEA-96D2-C00A5E106D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6038" y="1292225"/>
            <a:ext cx="0" cy="1598613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Line 22">
            <a:extLst>
              <a:ext uri="{FF2B5EF4-FFF2-40B4-BE49-F238E27FC236}">
                <a16:creationId xmlns:a16="http://schemas.microsoft.com/office/drawing/2014/main" id="{07DB4FB9-2BD4-48F2-981A-E32A323E2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038" y="2890838"/>
            <a:ext cx="1981200" cy="0"/>
          </a:xfrm>
          <a:prstGeom prst="line">
            <a:avLst/>
          </a:prstGeom>
          <a:noFill/>
          <a:ln w="28575">
            <a:solidFill>
              <a:srgbClr val="FFFF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Freeform 23">
            <a:extLst>
              <a:ext uri="{FF2B5EF4-FFF2-40B4-BE49-F238E27FC236}">
                <a16:creationId xmlns:a16="http://schemas.microsoft.com/office/drawing/2014/main" id="{61F4B255-0678-408E-BECC-A88D30F0B4E3}"/>
              </a:ext>
            </a:extLst>
          </p:cNvPr>
          <p:cNvSpPr>
            <a:spLocks/>
          </p:cNvSpPr>
          <p:nvPr/>
        </p:nvSpPr>
        <p:spPr bwMode="auto">
          <a:xfrm>
            <a:off x="5634038" y="2281238"/>
            <a:ext cx="1387475" cy="1066800"/>
          </a:xfrm>
          <a:custGeom>
            <a:avLst/>
            <a:gdLst>
              <a:gd name="T0" fmla="*/ 2147483646 w 874"/>
              <a:gd name="T1" fmla="*/ 0 h 672"/>
              <a:gd name="T2" fmla="*/ 2147483646 w 874"/>
              <a:gd name="T3" fmla="*/ 2147483646 h 672"/>
              <a:gd name="T4" fmla="*/ 2147483646 w 874"/>
              <a:gd name="T5" fmla="*/ 2147483646 h 672"/>
              <a:gd name="T6" fmla="*/ 2147483646 w 874"/>
              <a:gd name="T7" fmla="*/ 2147483646 h 672"/>
              <a:gd name="T8" fmla="*/ 2147483646 w 874"/>
              <a:gd name="T9" fmla="*/ 2147483646 h 672"/>
              <a:gd name="T10" fmla="*/ 2147483646 w 874"/>
              <a:gd name="T11" fmla="*/ 2147483646 h 672"/>
              <a:gd name="T12" fmla="*/ 2147483646 w 874"/>
              <a:gd name="T13" fmla="*/ 2147483646 h 672"/>
              <a:gd name="T14" fmla="*/ 2147483646 w 874"/>
              <a:gd name="T15" fmla="*/ 2147483646 h 672"/>
              <a:gd name="T16" fmla="*/ 2147483646 w 874"/>
              <a:gd name="T17" fmla="*/ 2147483646 h 672"/>
              <a:gd name="T18" fmla="*/ 2147483646 w 874"/>
              <a:gd name="T19" fmla="*/ 2147483646 h 672"/>
              <a:gd name="T20" fmla="*/ 2147483646 w 874"/>
              <a:gd name="T21" fmla="*/ 2147483646 h 672"/>
              <a:gd name="T22" fmla="*/ 2147483646 w 874"/>
              <a:gd name="T23" fmla="*/ 2147483646 h 672"/>
              <a:gd name="T24" fmla="*/ 2147483646 w 874"/>
              <a:gd name="T25" fmla="*/ 2147483646 h 672"/>
              <a:gd name="T26" fmla="*/ 2147483646 w 874"/>
              <a:gd name="T27" fmla="*/ 2147483646 h 672"/>
              <a:gd name="T28" fmla="*/ 2147483646 w 874"/>
              <a:gd name="T29" fmla="*/ 2147483646 h 672"/>
              <a:gd name="T30" fmla="*/ 2147483646 w 874"/>
              <a:gd name="T31" fmla="*/ 2147483646 h 672"/>
              <a:gd name="T32" fmla="*/ 2147483646 w 874"/>
              <a:gd name="T33" fmla="*/ 2147483646 h 672"/>
              <a:gd name="T34" fmla="*/ 2147483646 w 874"/>
              <a:gd name="T35" fmla="*/ 2147483646 h 672"/>
              <a:gd name="T36" fmla="*/ 2147483646 w 874"/>
              <a:gd name="T37" fmla="*/ 0 h 6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874"/>
              <a:gd name="T58" fmla="*/ 0 h 672"/>
              <a:gd name="T59" fmla="*/ 874 w 874"/>
              <a:gd name="T60" fmla="*/ 672 h 6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874" h="672">
                <a:moveTo>
                  <a:pt x="578" y="0"/>
                </a:moveTo>
                <a:cubicBezTo>
                  <a:pt x="466" y="16"/>
                  <a:pt x="354" y="32"/>
                  <a:pt x="242" y="48"/>
                </a:cubicBezTo>
                <a:cubicBezTo>
                  <a:pt x="226" y="53"/>
                  <a:pt x="210" y="60"/>
                  <a:pt x="194" y="64"/>
                </a:cubicBezTo>
                <a:cubicBezTo>
                  <a:pt x="162" y="71"/>
                  <a:pt x="98" y="80"/>
                  <a:pt x="98" y="80"/>
                </a:cubicBezTo>
                <a:cubicBezTo>
                  <a:pt x="87" y="91"/>
                  <a:pt x="79" y="104"/>
                  <a:pt x="66" y="112"/>
                </a:cubicBezTo>
                <a:cubicBezTo>
                  <a:pt x="52" y="121"/>
                  <a:pt x="29" y="115"/>
                  <a:pt x="18" y="128"/>
                </a:cubicBezTo>
                <a:cubicBezTo>
                  <a:pt x="0" y="148"/>
                  <a:pt x="9" y="182"/>
                  <a:pt x="2" y="208"/>
                </a:cubicBezTo>
                <a:cubicBezTo>
                  <a:pt x="21" y="397"/>
                  <a:pt x="117" y="469"/>
                  <a:pt x="282" y="552"/>
                </a:cubicBezTo>
                <a:cubicBezTo>
                  <a:pt x="330" y="576"/>
                  <a:pt x="377" y="635"/>
                  <a:pt x="426" y="648"/>
                </a:cubicBezTo>
                <a:cubicBezTo>
                  <a:pt x="507" y="670"/>
                  <a:pt x="599" y="664"/>
                  <a:pt x="682" y="672"/>
                </a:cubicBezTo>
                <a:cubicBezTo>
                  <a:pt x="695" y="667"/>
                  <a:pt x="714" y="668"/>
                  <a:pt x="722" y="656"/>
                </a:cubicBezTo>
                <a:cubicBezTo>
                  <a:pt x="734" y="639"/>
                  <a:pt x="740" y="568"/>
                  <a:pt x="746" y="544"/>
                </a:cubicBezTo>
                <a:cubicBezTo>
                  <a:pt x="757" y="501"/>
                  <a:pt x="781" y="480"/>
                  <a:pt x="794" y="440"/>
                </a:cubicBezTo>
                <a:cubicBezTo>
                  <a:pt x="801" y="419"/>
                  <a:pt x="802" y="396"/>
                  <a:pt x="810" y="376"/>
                </a:cubicBezTo>
                <a:cubicBezTo>
                  <a:pt x="827" y="336"/>
                  <a:pt x="860" y="307"/>
                  <a:pt x="874" y="264"/>
                </a:cubicBezTo>
                <a:cubicBezTo>
                  <a:pt x="870" y="235"/>
                  <a:pt x="869" y="183"/>
                  <a:pt x="842" y="160"/>
                </a:cubicBezTo>
                <a:cubicBezTo>
                  <a:pt x="817" y="139"/>
                  <a:pt x="783" y="134"/>
                  <a:pt x="754" y="120"/>
                </a:cubicBezTo>
                <a:cubicBezTo>
                  <a:pt x="726" y="106"/>
                  <a:pt x="708" y="81"/>
                  <a:pt x="682" y="64"/>
                </a:cubicBezTo>
                <a:cubicBezTo>
                  <a:pt x="658" y="29"/>
                  <a:pt x="619" y="10"/>
                  <a:pt x="578" y="0"/>
                </a:cubicBezTo>
                <a:close/>
              </a:path>
            </a:pathLst>
          </a:custGeom>
          <a:solidFill>
            <a:srgbClr val="00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3" name="Object 24">
            <a:extLst>
              <a:ext uri="{FF2B5EF4-FFF2-40B4-BE49-F238E27FC236}">
                <a16:creationId xmlns:a16="http://schemas.microsoft.com/office/drawing/2014/main" id="{C55A9754-A644-47F6-90DA-8E090EF2C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2838" y="1597025"/>
          <a:ext cx="6096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Clip" r:id="rId3" imgW="3286125" imgH="3038475" progId="MS_ClipArt_Gallery.5">
                  <p:embed/>
                </p:oleObj>
              </mc:Choice>
              <mc:Fallback>
                <p:oleObj name="Clip" r:id="rId3" imgW="3286125" imgH="3038475" progId="MS_ClipArt_Gallery.5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838" y="1597025"/>
                        <a:ext cx="6096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25">
            <a:extLst>
              <a:ext uri="{FF2B5EF4-FFF2-40B4-BE49-F238E27FC236}">
                <a16:creationId xmlns:a16="http://schemas.microsoft.com/office/drawing/2014/main" id="{99208C78-B40C-48F9-9B57-8EB6A9114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33686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FFFFCC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345" name="Rectangle 26">
            <a:extLst>
              <a:ext uri="{FF2B5EF4-FFF2-40B4-BE49-F238E27FC236}">
                <a16:creationId xmlns:a16="http://schemas.microsoft.com/office/drawing/2014/main" id="{19EB0108-207C-4725-8359-44A755B33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463" y="2406650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FFFFCC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346" name="Rectangle 27">
            <a:extLst>
              <a:ext uri="{FF2B5EF4-FFF2-40B4-BE49-F238E27FC236}">
                <a16:creationId xmlns:a16="http://schemas.microsoft.com/office/drawing/2014/main" id="{80F78960-03D3-4AF1-8354-998CC701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13414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FFFFCC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0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Rectangle 28">
            <a:extLst>
              <a:ext uri="{FF2B5EF4-FFF2-40B4-BE49-F238E27FC236}">
                <a16:creationId xmlns:a16="http://schemas.microsoft.com/office/drawing/2014/main" id="{45D59CF3-EEBA-4F85-A548-FBDA59F5F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28622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 i="1">
                <a:solidFill>
                  <a:srgbClr val="FFFFCC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b="1" i="1">
              <a:latin typeface="Times New Roman" panose="02020603050405020304" pitchFamily="18" charset="0"/>
            </a:endParaRPr>
          </a:p>
        </p:txBody>
      </p:sp>
      <p:sp>
        <p:nvSpPr>
          <p:cNvPr id="14348" name="Rectangle 29">
            <a:extLst>
              <a:ext uri="{FF2B5EF4-FFF2-40B4-BE49-F238E27FC236}">
                <a16:creationId xmlns:a16="http://schemas.microsoft.com/office/drawing/2014/main" id="{4BF1A385-22C6-4AFE-80BC-7EFFE76D5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463" y="2959100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66"/>
                </a:solidFill>
                <a:latin typeface="Times New Roman" panose="02020603050405020304" pitchFamily="18" charset="0"/>
                <a:ea typeface="楷体_GB2312" pitchFamily="49" charset="-122"/>
              </a:rPr>
              <a:t>参照物</a:t>
            </a:r>
            <a:endParaRPr kumimoji="1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9" name="Text Box 31">
            <a:extLst>
              <a:ext uri="{FF2B5EF4-FFF2-40B4-BE49-F238E27FC236}">
                <a16:creationId xmlns:a16="http://schemas.microsoft.com/office/drawing/2014/main" id="{1EFE67B1-A389-4F48-B5A6-167DBEE03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292225"/>
            <a:ext cx="509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参考系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：参照物 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+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坐标系 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+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时钟</a:t>
            </a:r>
          </a:p>
        </p:txBody>
      </p:sp>
      <p:sp>
        <p:nvSpPr>
          <p:cNvPr id="14350" name="Text Box 32">
            <a:extLst>
              <a:ext uri="{FF2B5EF4-FFF2-40B4-BE49-F238E27FC236}">
                <a16:creationId xmlns:a16="http://schemas.microsoft.com/office/drawing/2014/main" id="{0E59F6AB-DF4B-40FB-B433-9D71B8216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808163"/>
            <a:ext cx="457200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>
                <a:solidFill>
                  <a:srgbClr val="FFFFFF"/>
                </a:solidFill>
                <a:latin typeface="仿宋_GB2312" pitchFamily="49" charset="-122"/>
              </a:rPr>
              <a:t>运动学中参考系可任选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4351" name="Object 34">
            <a:extLst>
              <a:ext uri="{FF2B5EF4-FFF2-40B4-BE49-F238E27FC236}">
                <a16:creationId xmlns:a16="http://schemas.microsoft.com/office/drawing/2014/main" id="{45449D15-BFCF-405A-BF0C-D6DAA311F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5288" y="14128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公式" r:id="rId5" imgW="114151" imgH="215619" progId="Equation.3">
                  <p:embed/>
                </p:oleObj>
              </mc:Choice>
              <mc:Fallback>
                <p:oleObj name="公式" r:id="rId5" imgW="114151" imgH="21561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141287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36">
            <a:extLst>
              <a:ext uri="{FF2B5EF4-FFF2-40B4-BE49-F238E27FC236}">
                <a16:creationId xmlns:a16="http://schemas.microsoft.com/office/drawing/2014/main" id="{AE0A3309-1C3E-43FD-BAA3-5395A4B5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1354138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FFFFCC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353" name="Arc 37">
            <a:extLst>
              <a:ext uri="{FF2B5EF4-FFF2-40B4-BE49-F238E27FC236}">
                <a16:creationId xmlns:a16="http://schemas.microsoft.com/office/drawing/2014/main" id="{4CD3E1DB-C7D9-44AF-8081-62B8FDE4B4F6}"/>
              </a:ext>
            </a:extLst>
          </p:cNvPr>
          <p:cNvSpPr>
            <a:spLocks/>
          </p:cNvSpPr>
          <p:nvPr/>
        </p:nvSpPr>
        <p:spPr bwMode="auto">
          <a:xfrm flipV="1">
            <a:off x="5126038" y="2025650"/>
            <a:ext cx="2565400" cy="5318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14354" name="Text Box 39">
            <a:extLst>
              <a:ext uri="{FF2B5EF4-FFF2-40B4-BE49-F238E27FC236}">
                <a16:creationId xmlns:a16="http://schemas.microsoft.com/office/drawing/2014/main" id="{66A51043-8C86-4AA5-A016-1B12F66E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482850"/>
            <a:ext cx="47958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坐标系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 b="1">
                <a:solidFill>
                  <a:schemeClr val="bg1"/>
                </a:solidFill>
              </a:rPr>
              <a:t>用以标定物体的空间位置而设置的坐标系统。</a:t>
            </a:r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355" name="Text Box 40">
            <a:extLst>
              <a:ext uri="{FF2B5EF4-FFF2-40B4-BE49-F238E27FC236}">
                <a16:creationId xmlns:a16="http://schemas.microsoft.com/office/drawing/2014/main" id="{744EBC1D-41DA-40C6-97C0-9EA3CAA8F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3567113"/>
            <a:ext cx="48021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(3)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照物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选定后，坐标系可任选。</a:t>
            </a:r>
          </a:p>
          <a:p>
            <a:pPr algn="just" eaLnBrk="1" hangingPunct="1"/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4356" name="TextBox 23">
            <a:extLst>
              <a:ext uri="{FF2B5EF4-FFF2-40B4-BE49-F238E27FC236}">
                <a16:creationId xmlns:a16="http://schemas.microsoft.com/office/drawing/2014/main" id="{9C206F75-8EE1-40AE-A2A9-66AD66B81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4524375"/>
            <a:ext cx="854075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</a:rPr>
              <a:t>不同参考系下，物体的运动状态和运动轨迹可能不同。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</a:rPr>
              <a:t>同一参考系下，物体的运动状态与坐标系的选择没有关系，只是描述运动状态的数学形式不同。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92BFDFCE-D6F6-46D1-8899-8CD8B2E2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836613"/>
            <a:ext cx="6767513" cy="472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TextBox 1">
            <a:extLst>
              <a:ext uri="{FF2B5EF4-FFF2-40B4-BE49-F238E27FC236}">
                <a16:creationId xmlns:a16="http://schemas.microsoft.com/office/drawing/2014/main" id="{8AC8EDC4-C5F1-408B-900D-C3A5808D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8913"/>
            <a:ext cx="1722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常见坐标系</a:t>
            </a:r>
          </a:p>
        </p:txBody>
      </p:sp>
      <p:sp>
        <p:nvSpPr>
          <p:cNvPr id="15364" name="矩形 2">
            <a:extLst>
              <a:ext uri="{FF2B5EF4-FFF2-40B4-BE49-F238E27FC236}">
                <a16:creationId xmlns:a16="http://schemas.microsoft.com/office/drawing/2014/main" id="{0B7AC153-EB3E-4AAD-8D13-BA7F9303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5597525"/>
            <a:ext cx="78120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      在物理应用中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根据实际情况灵活、正确的建立坐标系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可以使问题的解决有事半功倍的效果</a:t>
            </a:r>
            <a:r>
              <a:rPr lang="en-US" altLang="zh-CN" sz="2400" b="1">
                <a:solidFill>
                  <a:schemeClr val="bg1"/>
                </a:solidFill>
              </a:rPr>
              <a:t>.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5">
            <a:extLst>
              <a:ext uri="{FF2B5EF4-FFF2-40B4-BE49-F238E27FC236}">
                <a16:creationId xmlns:a16="http://schemas.microsoft.com/office/drawing/2014/main" id="{445AB6AE-8BB0-40FC-AB24-B51A6A54B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确定质点位置的常用方法</a:t>
            </a: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12EE7C24-BA96-4EFC-B124-45D4EEF1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027113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直角坐标法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6388" name="Text Box 7">
            <a:extLst>
              <a:ext uri="{FF2B5EF4-FFF2-40B4-BE49-F238E27FC236}">
                <a16:creationId xmlns:a16="http://schemas.microsoft.com/office/drawing/2014/main" id="{CC0E3346-CD05-4379-97C8-3AB94AA6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15922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位矢法</a:t>
            </a:r>
            <a:endParaRPr kumimoji="1" lang="zh-CN" altLang="en-US" sz="280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A00EA996-A557-4BED-A69A-49AC7274173B}"/>
              </a:ext>
            </a:extLst>
          </p:cNvPr>
          <p:cNvGraphicFramePr>
            <a:graphicFrameLocks/>
          </p:cNvGraphicFramePr>
          <p:nvPr/>
        </p:nvGraphicFramePr>
        <p:xfrm>
          <a:off x="1466850" y="3154363"/>
          <a:ext cx="2262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公式" r:id="rId4" imgW="2232595" imgH="419040" progId="Equation.3">
                  <p:embed/>
                </p:oleObj>
              </mc:Choice>
              <mc:Fallback>
                <p:oleObj name="公式" r:id="rId4" imgW="2232595" imgH="4190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154363"/>
                        <a:ext cx="22621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11">
            <a:extLst>
              <a:ext uri="{FF2B5EF4-FFF2-40B4-BE49-F238E27FC236}">
                <a16:creationId xmlns:a16="http://schemas.microsoft.com/office/drawing/2014/main" id="{C58A641F-DDEE-4A6A-9A60-DF01E0B21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位矢的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大小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为：</a:t>
            </a:r>
          </a:p>
        </p:txBody>
      </p:sp>
      <p:graphicFrame>
        <p:nvGraphicFramePr>
          <p:cNvPr id="16391" name="Object 12">
            <a:extLst>
              <a:ext uri="{FF2B5EF4-FFF2-40B4-BE49-F238E27FC236}">
                <a16:creationId xmlns:a16="http://schemas.microsoft.com/office/drawing/2014/main" id="{4E9DDE62-C18E-4FDE-AB81-8CAB66283E9F}"/>
              </a:ext>
            </a:extLst>
          </p:cNvPr>
          <p:cNvGraphicFramePr>
            <a:graphicFrameLocks/>
          </p:cNvGraphicFramePr>
          <p:nvPr/>
        </p:nvGraphicFramePr>
        <p:xfrm>
          <a:off x="1447800" y="4292600"/>
          <a:ext cx="25622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公式" r:id="rId6" imgW="2537521" imgH="510624" progId="Equation.3">
                  <p:embed/>
                </p:oleObj>
              </mc:Choice>
              <mc:Fallback>
                <p:oleObj name="公式" r:id="rId6" imgW="2537521" imgH="51062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92600"/>
                        <a:ext cx="25622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13">
            <a:extLst>
              <a:ext uri="{FF2B5EF4-FFF2-40B4-BE49-F238E27FC236}">
                <a16:creationId xmlns:a16="http://schemas.microsoft.com/office/drawing/2014/main" id="{251CC0E6-26A6-4FA1-83B4-F8F701F7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4941888"/>
            <a:ext cx="506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位矢的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方向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用方向余弦表示，则有：</a:t>
            </a:r>
            <a:endParaRPr kumimoji="1" lang="zh-CN" altLang="en-US" sz="2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3" name="Object 14">
            <a:extLst>
              <a:ext uri="{FF2B5EF4-FFF2-40B4-BE49-F238E27FC236}">
                <a16:creationId xmlns:a16="http://schemas.microsoft.com/office/drawing/2014/main" id="{F5141466-E4C5-4C25-A947-5D84CB75293A}"/>
              </a:ext>
            </a:extLst>
          </p:cNvPr>
          <p:cNvGraphicFramePr>
            <a:graphicFrameLocks/>
          </p:cNvGraphicFramePr>
          <p:nvPr/>
        </p:nvGraphicFramePr>
        <p:xfrm>
          <a:off x="2287588" y="5516563"/>
          <a:ext cx="47053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公式" r:id="rId8" imgW="4686266" imgH="899208" progId="Equation.3">
                  <p:embed/>
                </p:oleObj>
              </mc:Choice>
              <mc:Fallback>
                <p:oleObj name="公式" r:id="rId8" imgW="4686266" imgH="899208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5516563"/>
                        <a:ext cx="47053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4" name="组合 1">
            <a:extLst>
              <a:ext uri="{FF2B5EF4-FFF2-40B4-BE49-F238E27FC236}">
                <a16:creationId xmlns:a16="http://schemas.microsoft.com/office/drawing/2014/main" id="{45DA237B-2B4E-4C2E-9721-C9EB1718D73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25663"/>
            <a:ext cx="4408488" cy="914400"/>
            <a:chOff x="762000" y="2125663"/>
            <a:chExt cx="4408488" cy="914400"/>
          </a:xfrm>
        </p:grpSpPr>
        <p:sp>
          <p:nvSpPr>
            <p:cNvPr id="16422" name="Text Box 9">
              <a:extLst>
                <a:ext uri="{FF2B5EF4-FFF2-40B4-BE49-F238E27FC236}">
                  <a16:creationId xmlns:a16="http://schemas.microsoft.com/office/drawing/2014/main" id="{FC6755EE-E85F-4A4C-90D0-6392EDDC9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2582863"/>
              <a:ext cx="14176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表示。</a:t>
              </a:r>
              <a:endParaRPr kumimoji="1" lang="zh-CN" altLang="en-US" sz="24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16423" name="Object 10">
              <a:extLst>
                <a:ext uri="{FF2B5EF4-FFF2-40B4-BE49-F238E27FC236}">
                  <a16:creationId xmlns:a16="http://schemas.microsoft.com/office/drawing/2014/main" id="{8D60DBF6-15C4-4D39-8799-460C15A69FB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8200" y="2684463"/>
            <a:ext cx="215900" cy="266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8" name="公式" r:id="rId10" imgW="190606" imgH="243864" progId="Equation.3">
                    <p:embed/>
                  </p:oleObj>
                </mc:Choice>
                <mc:Fallback>
                  <p:oleObj name="公式" r:id="rId10" imgW="190606" imgH="243864" progId="Equation.3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200" y="2684463"/>
                          <a:ext cx="215900" cy="266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4" name="Rectangle 41">
              <a:extLst>
                <a:ext uri="{FF2B5EF4-FFF2-40B4-BE49-F238E27FC236}">
                  <a16:creationId xmlns:a16="http://schemas.microsoft.com/office/drawing/2014/main" id="{B972A967-F0B5-4FA7-841D-1A159222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125663"/>
              <a:ext cx="4408488" cy="457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chemeClr val="bg1"/>
                  </a:solidFill>
                  <a:latin typeface="宋体" pitchFamily="2" charset="-122"/>
                </a:rPr>
                <a:t>质点某时刻位置</a:t>
              </a:r>
              <a:r>
                <a:rPr kumimoji="1" lang="en-US" altLang="zh-CN" sz="2400" b="1" i="1" dirty="0">
                  <a:solidFill>
                    <a:srgbClr val="66FFFF"/>
                  </a:solidFill>
                  <a:latin typeface="Times New Roman" pitchFamily="18" charset="0"/>
                </a:rPr>
                <a:t>P </a:t>
              </a:r>
              <a:r>
                <a:rPr kumimoji="1" lang="en-US" altLang="zh-CN" sz="2400" b="1" dirty="0">
                  <a:solidFill>
                    <a:srgbClr val="66FF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b="1" i="1" dirty="0" err="1">
                  <a:solidFill>
                    <a:srgbClr val="66FFFF"/>
                  </a:solidFill>
                  <a:latin typeface="Times New Roman" pitchFamily="18" charset="0"/>
                </a:rPr>
                <a:t>x,y,z</a:t>
              </a:r>
              <a:r>
                <a:rPr kumimoji="1" lang="en-US" altLang="zh-CN" sz="2400" b="1" dirty="0">
                  <a:solidFill>
                    <a:srgbClr val="66FF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b="1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宋体" pitchFamily="2" charset="-122"/>
                </a:rPr>
                <a:t>由</a:t>
              </a:r>
              <a:r>
                <a:rPr kumimoji="1" lang="zh-CN" altLang="en-US" sz="2400" b="1" dirty="0">
                  <a:solidFill>
                    <a:srgbClr val="FFC000"/>
                  </a:solidFill>
                  <a:latin typeface="宋体" pitchFamily="2" charset="-122"/>
                </a:rPr>
                <a:t>位矢</a:t>
              </a:r>
              <a:r>
                <a:rPr kumimoji="1" lang="zh-CN" altLang="en-US" sz="2400" b="1" dirty="0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16395" name="组合 2">
            <a:extLst>
              <a:ext uri="{FF2B5EF4-FFF2-40B4-BE49-F238E27FC236}">
                <a16:creationId xmlns:a16="http://schemas.microsoft.com/office/drawing/2014/main" id="{D5140048-633C-48F7-ACF3-DE852F1FEEE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893763"/>
            <a:ext cx="4419600" cy="3614737"/>
            <a:chOff x="4267200" y="893763"/>
            <a:chExt cx="4419600" cy="3614737"/>
          </a:xfrm>
        </p:grpSpPr>
        <p:sp>
          <p:nvSpPr>
            <p:cNvPr id="16396" name="Freeform 15">
              <a:extLst>
                <a:ext uri="{FF2B5EF4-FFF2-40B4-BE49-F238E27FC236}">
                  <a16:creationId xmlns:a16="http://schemas.microsoft.com/office/drawing/2014/main" id="{43B4C1BD-EB2F-4C8D-BCBF-F250B8EDA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2874963"/>
              <a:ext cx="4343400" cy="1143000"/>
            </a:xfrm>
            <a:custGeom>
              <a:avLst/>
              <a:gdLst>
                <a:gd name="T0" fmla="*/ 2147483646 w 1667"/>
                <a:gd name="T1" fmla="*/ 2147483646 h 1694"/>
                <a:gd name="T2" fmla="*/ 2147483646 w 1667"/>
                <a:gd name="T3" fmla="*/ 2147483646 h 1694"/>
                <a:gd name="T4" fmla="*/ 2147483646 w 1667"/>
                <a:gd name="T5" fmla="*/ 2147483646 h 1694"/>
                <a:gd name="T6" fmla="*/ 2147483646 w 1667"/>
                <a:gd name="T7" fmla="*/ 0 h 1694"/>
                <a:gd name="T8" fmla="*/ 2147483646 w 1667"/>
                <a:gd name="T9" fmla="*/ 2147483646 h 1694"/>
                <a:gd name="T10" fmla="*/ 2147483646 w 1667"/>
                <a:gd name="T11" fmla="*/ 2147483646 h 1694"/>
                <a:gd name="T12" fmla="*/ 2147483646 w 1667"/>
                <a:gd name="T13" fmla="*/ 2147483646 h 1694"/>
                <a:gd name="T14" fmla="*/ 2147483646 w 1667"/>
                <a:gd name="T15" fmla="*/ 2147483646 h 1694"/>
                <a:gd name="T16" fmla="*/ 2147483646 w 1667"/>
                <a:gd name="T17" fmla="*/ 2147483646 h 1694"/>
                <a:gd name="T18" fmla="*/ 2147483646 w 1667"/>
                <a:gd name="T19" fmla="*/ 2147483646 h 1694"/>
                <a:gd name="T20" fmla="*/ 2147483646 w 1667"/>
                <a:gd name="T21" fmla="*/ 2147483646 h 1694"/>
                <a:gd name="T22" fmla="*/ 2147483646 w 1667"/>
                <a:gd name="T23" fmla="*/ 2147483646 h 1694"/>
                <a:gd name="T24" fmla="*/ 2147483646 w 1667"/>
                <a:gd name="T25" fmla="*/ 2147483646 h 1694"/>
                <a:gd name="T26" fmla="*/ 2147483646 w 1667"/>
                <a:gd name="T27" fmla="*/ 2147483646 h 1694"/>
                <a:gd name="T28" fmla="*/ 2147483646 w 1667"/>
                <a:gd name="T29" fmla="*/ 2147483646 h 1694"/>
                <a:gd name="T30" fmla="*/ 2147483646 w 1667"/>
                <a:gd name="T31" fmla="*/ 2147483646 h 1694"/>
                <a:gd name="T32" fmla="*/ 2147483646 w 1667"/>
                <a:gd name="T33" fmla="*/ 2147483646 h 1694"/>
                <a:gd name="T34" fmla="*/ 2147483646 w 1667"/>
                <a:gd name="T35" fmla="*/ 2147483646 h 1694"/>
                <a:gd name="T36" fmla="*/ 2147483646 w 1667"/>
                <a:gd name="T37" fmla="*/ 2147483646 h 1694"/>
                <a:gd name="T38" fmla="*/ 2147483646 w 1667"/>
                <a:gd name="T39" fmla="*/ 2147483646 h 1694"/>
                <a:gd name="T40" fmla="*/ 2147483646 w 1667"/>
                <a:gd name="T41" fmla="*/ 2147483646 h 1694"/>
                <a:gd name="T42" fmla="*/ 2147483646 w 1667"/>
                <a:gd name="T43" fmla="*/ 2147483646 h 1694"/>
                <a:gd name="T44" fmla="*/ 2147483646 w 1667"/>
                <a:gd name="T45" fmla="*/ 2147483646 h 1694"/>
                <a:gd name="T46" fmla="*/ 2147483646 w 1667"/>
                <a:gd name="T47" fmla="*/ 2147483646 h 1694"/>
                <a:gd name="T48" fmla="*/ 2147483646 w 1667"/>
                <a:gd name="T49" fmla="*/ 2147483646 h 1694"/>
                <a:gd name="T50" fmla="*/ 2147483646 w 1667"/>
                <a:gd name="T51" fmla="*/ 2147483646 h 1694"/>
                <a:gd name="T52" fmla="*/ 2147483646 w 1667"/>
                <a:gd name="T53" fmla="*/ 2147483646 h 1694"/>
                <a:gd name="T54" fmla="*/ 2147483646 w 1667"/>
                <a:gd name="T55" fmla="*/ 2147483646 h 1694"/>
                <a:gd name="T56" fmla="*/ 2147483646 w 1667"/>
                <a:gd name="T57" fmla="*/ 2147483646 h 1694"/>
                <a:gd name="T58" fmla="*/ 2147483646 w 1667"/>
                <a:gd name="T59" fmla="*/ 2147483646 h 169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67"/>
                <a:gd name="T91" fmla="*/ 0 h 1694"/>
                <a:gd name="T92" fmla="*/ 1667 w 1667"/>
                <a:gd name="T93" fmla="*/ 1694 h 169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67" h="1694">
                  <a:moveTo>
                    <a:pt x="1402" y="356"/>
                  </a:moveTo>
                  <a:cubicBezTo>
                    <a:pt x="1396" y="311"/>
                    <a:pt x="1397" y="264"/>
                    <a:pt x="1385" y="220"/>
                  </a:cubicBezTo>
                  <a:cubicBezTo>
                    <a:pt x="1368" y="158"/>
                    <a:pt x="1271" y="102"/>
                    <a:pt x="1215" y="85"/>
                  </a:cubicBezTo>
                  <a:cubicBezTo>
                    <a:pt x="1058" y="38"/>
                    <a:pt x="884" y="40"/>
                    <a:pt x="724" y="0"/>
                  </a:cubicBezTo>
                  <a:cubicBezTo>
                    <a:pt x="594" y="6"/>
                    <a:pt x="464" y="7"/>
                    <a:pt x="335" y="17"/>
                  </a:cubicBezTo>
                  <a:cubicBezTo>
                    <a:pt x="317" y="18"/>
                    <a:pt x="297" y="21"/>
                    <a:pt x="284" y="34"/>
                  </a:cubicBezTo>
                  <a:cubicBezTo>
                    <a:pt x="271" y="47"/>
                    <a:pt x="275" y="69"/>
                    <a:pt x="267" y="85"/>
                  </a:cubicBezTo>
                  <a:cubicBezTo>
                    <a:pt x="258" y="103"/>
                    <a:pt x="241" y="117"/>
                    <a:pt x="233" y="136"/>
                  </a:cubicBezTo>
                  <a:cubicBezTo>
                    <a:pt x="218" y="168"/>
                    <a:pt x="199" y="237"/>
                    <a:pt x="199" y="237"/>
                  </a:cubicBezTo>
                  <a:cubicBezTo>
                    <a:pt x="193" y="288"/>
                    <a:pt x="194" y="340"/>
                    <a:pt x="182" y="390"/>
                  </a:cubicBezTo>
                  <a:cubicBezTo>
                    <a:pt x="177" y="410"/>
                    <a:pt x="156" y="422"/>
                    <a:pt x="148" y="441"/>
                  </a:cubicBezTo>
                  <a:cubicBezTo>
                    <a:pt x="115" y="517"/>
                    <a:pt x="147" y="493"/>
                    <a:pt x="114" y="559"/>
                  </a:cubicBezTo>
                  <a:cubicBezTo>
                    <a:pt x="105" y="577"/>
                    <a:pt x="88" y="591"/>
                    <a:pt x="80" y="610"/>
                  </a:cubicBezTo>
                  <a:cubicBezTo>
                    <a:pt x="0" y="792"/>
                    <a:pt x="90" y="648"/>
                    <a:pt x="13" y="763"/>
                  </a:cubicBezTo>
                  <a:cubicBezTo>
                    <a:pt x="19" y="887"/>
                    <a:pt x="20" y="1011"/>
                    <a:pt x="30" y="1135"/>
                  </a:cubicBezTo>
                  <a:cubicBezTo>
                    <a:pt x="32" y="1158"/>
                    <a:pt x="36" y="1183"/>
                    <a:pt x="47" y="1203"/>
                  </a:cubicBezTo>
                  <a:cubicBezTo>
                    <a:pt x="59" y="1224"/>
                    <a:pt x="82" y="1235"/>
                    <a:pt x="97" y="1254"/>
                  </a:cubicBezTo>
                  <a:cubicBezTo>
                    <a:pt x="180" y="1361"/>
                    <a:pt x="216" y="1441"/>
                    <a:pt x="351" y="1508"/>
                  </a:cubicBezTo>
                  <a:cubicBezTo>
                    <a:pt x="454" y="1560"/>
                    <a:pt x="505" y="1630"/>
                    <a:pt x="623" y="1660"/>
                  </a:cubicBezTo>
                  <a:cubicBezTo>
                    <a:pt x="668" y="1671"/>
                    <a:pt x="758" y="1694"/>
                    <a:pt x="758" y="1694"/>
                  </a:cubicBezTo>
                  <a:cubicBezTo>
                    <a:pt x="814" y="1688"/>
                    <a:pt x="871" y="1686"/>
                    <a:pt x="927" y="1677"/>
                  </a:cubicBezTo>
                  <a:cubicBezTo>
                    <a:pt x="1055" y="1657"/>
                    <a:pt x="1134" y="1520"/>
                    <a:pt x="1199" y="1423"/>
                  </a:cubicBezTo>
                  <a:cubicBezTo>
                    <a:pt x="1212" y="1404"/>
                    <a:pt x="1244" y="1413"/>
                    <a:pt x="1266" y="1406"/>
                  </a:cubicBezTo>
                  <a:cubicBezTo>
                    <a:pt x="1300" y="1396"/>
                    <a:pt x="1368" y="1372"/>
                    <a:pt x="1368" y="1372"/>
                  </a:cubicBezTo>
                  <a:cubicBezTo>
                    <a:pt x="1391" y="1355"/>
                    <a:pt x="1418" y="1344"/>
                    <a:pt x="1436" y="1322"/>
                  </a:cubicBezTo>
                  <a:cubicBezTo>
                    <a:pt x="1543" y="1195"/>
                    <a:pt x="1344" y="1345"/>
                    <a:pt x="1503" y="1237"/>
                  </a:cubicBezTo>
                  <a:cubicBezTo>
                    <a:pt x="1571" y="1033"/>
                    <a:pt x="1667" y="710"/>
                    <a:pt x="1470" y="576"/>
                  </a:cubicBezTo>
                  <a:cubicBezTo>
                    <a:pt x="1459" y="559"/>
                    <a:pt x="1441" y="545"/>
                    <a:pt x="1436" y="525"/>
                  </a:cubicBezTo>
                  <a:cubicBezTo>
                    <a:pt x="1415" y="448"/>
                    <a:pt x="1434" y="403"/>
                    <a:pt x="1402" y="339"/>
                  </a:cubicBezTo>
                  <a:cubicBezTo>
                    <a:pt x="1399" y="334"/>
                    <a:pt x="1402" y="350"/>
                    <a:pt x="1402" y="356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7" name="Line 16">
              <a:extLst>
                <a:ext uri="{FF2B5EF4-FFF2-40B4-BE49-F238E27FC236}">
                  <a16:creationId xmlns:a16="http://schemas.microsoft.com/office/drawing/2014/main" id="{F0CC375F-526A-4ACE-9F2C-9A8DFAFA6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408363"/>
              <a:ext cx="304800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8" name="Line 17">
              <a:extLst>
                <a:ext uri="{FF2B5EF4-FFF2-40B4-BE49-F238E27FC236}">
                  <a16:creationId xmlns:a16="http://schemas.microsoft.com/office/drawing/2014/main" id="{E9190023-03C9-442E-B6CF-5FCDC6E08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893763"/>
              <a:ext cx="0" cy="25146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399" name="Line 18">
              <a:extLst>
                <a:ext uri="{FF2B5EF4-FFF2-40B4-BE49-F238E27FC236}">
                  <a16:creationId xmlns:a16="http://schemas.microsoft.com/office/drawing/2014/main" id="{B8E622A3-7D1D-41E8-9599-C5838676C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3408363"/>
              <a:ext cx="1066800" cy="1066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6400" name="Object 19">
              <a:extLst>
                <a:ext uri="{FF2B5EF4-FFF2-40B4-BE49-F238E27FC236}">
                  <a16:creationId xmlns:a16="http://schemas.microsoft.com/office/drawing/2014/main" id="{5CC81912-D03E-4DF4-9828-BEB4DDE14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43575" y="893763"/>
            <a:ext cx="165100" cy="17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公式" r:id="rId12" imgW="175262" imgH="190512" progId="Equation.3">
                    <p:embed/>
                  </p:oleObj>
                </mc:Choice>
                <mc:Fallback>
                  <p:oleObj name="公式" r:id="rId12" imgW="175262" imgH="1905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3575" y="893763"/>
                          <a:ext cx="165100" cy="174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20">
              <a:extLst>
                <a:ext uri="{FF2B5EF4-FFF2-40B4-BE49-F238E27FC236}">
                  <a16:creationId xmlns:a16="http://schemas.microsoft.com/office/drawing/2014/main" id="{D1F28739-FA9E-40FB-B500-D4CC7D804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2825" y="4276725"/>
            <a:ext cx="173038" cy="1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0" name="公式" r:id="rId14" imgW="190606" imgH="205848" progId="Equation.3">
                    <p:embed/>
                  </p:oleObj>
                </mc:Choice>
                <mc:Fallback>
                  <p:oleObj name="公式" r:id="rId14" imgW="190606" imgH="20584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2825" y="4276725"/>
                          <a:ext cx="173038" cy="18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1">
              <a:extLst>
                <a:ext uri="{FF2B5EF4-FFF2-40B4-BE49-F238E27FC236}">
                  <a16:creationId xmlns:a16="http://schemas.microsoft.com/office/drawing/2014/main" id="{61FCD72D-78DD-4B10-88BE-5B729B56E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32788" y="3051175"/>
            <a:ext cx="1905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1" name="公式" r:id="rId16" imgW="213297" imgH="281880" progId="Equation.3">
                    <p:embed/>
                  </p:oleObj>
                </mc:Choice>
                <mc:Fallback>
                  <p:oleObj name="公式" r:id="rId16" imgW="213297" imgH="281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2788" y="3051175"/>
                          <a:ext cx="190500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22">
              <a:extLst>
                <a:ext uri="{FF2B5EF4-FFF2-40B4-BE49-F238E27FC236}">
                  <a16:creationId xmlns:a16="http://schemas.microsoft.com/office/drawing/2014/main" id="{92B85DDE-8DC0-4A2A-8B1B-8D826F6DB9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5263" y="3257550"/>
            <a:ext cx="233362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公式" r:id="rId18" imgW="274239" imgH="289656" progId="Equation.3">
                    <p:embed/>
                  </p:oleObj>
                </mc:Choice>
                <mc:Fallback>
                  <p:oleObj name="公式" r:id="rId18" imgW="274239" imgH="28965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5263" y="3257550"/>
                          <a:ext cx="233362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23">
              <a:extLst>
                <a:ext uri="{FF2B5EF4-FFF2-40B4-BE49-F238E27FC236}">
                  <a16:creationId xmlns:a16="http://schemas.microsoft.com/office/drawing/2014/main" id="{8270FD49-F0DA-4310-9DA4-16FDED666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0288" y="1989138"/>
              <a:ext cx="71437" cy="2160587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05" name="Line 24">
              <a:extLst>
                <a:ext uri="{FF2B5EF4-FFF2-40B4-BE49-F238E27FC236}">
                  <a16:creationId xmlns:a16="http://schemas.microsoft.com/office/drawing/2014/main" id="{1F89182E-33E6-4816-A971-2CBB9F243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2988" y="4208463"/>
              <a:ext cx="251460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6406" name="Object 25">
              <a:extLst>
                <a:ext uri="{FF2B5EF4-FFF2-40B4-BE49-F238E27FC236}">
                  <a16:creationId xmlns:a16="http://schemas.microsoft.com/office/drawing/2014/main" id="{93B987A1-50E5-4B8B-A809-B6A1538F1F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12050" y="2606675"/>
            <a:ext cx="155575" cy="174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公式" r:id="rId20" imgW="175262" imgH="190512" progId="Equation.3">
                    <p:embed/>
                  </p:oleObj>
                </mc:Choice>
                <mc:Fallback>
                  <p:oleObj name="公式" r:id="rId20" imgW="175262" imgH="190512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050" y="2606675"/>
                          <a:ext cx="155575" cy="174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26">
              <a:extLst>
                <a:ext uri="{FF2B5EF4-FFF2-40B4-BE49-F238E27FC236}">
                  <a16:creationId xmlns:a16="http://schemas.microsoft.com/office/drawing/2014/main" id="{1101CDBB-DFF9-4B34-AB24-0CB182AD7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34250" y="1531938"/>
            <a:ext cx="105410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4" name="公式" r:id="rId22" imgW="1295341" imgH="365688" progId="Equation.3">
                    <p:embed/>
                  </p:oleObj>
                </mc:Choice>
                <mc:Fallback>
                  <p:oleObj name="公式" r:id="rId22" imgW="1295341" imgH="365688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4250" y="1531938"/>
                          <a:ext cx="1054100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27">
              <a:extLst>
                <a:ext uri="{FF2B5EF4-FFF2-40B4-BE49-F238E27FC236}">
                  <a16:creationId xmlns:a16="http://schemas.microsoft.com/office/drawing/2014/main" id="{9B4A2994-B39B-4FD1-9776-D1334AF91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94413" y="4260850"/>
            <a:ext cx="206375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公式" r:id="rId24" imgW="213297" imgH="281880" progId="Equation.3">
                    <p:embed/>
                  </p:oleObj>
                </mc:Choice>
                <mc:Fallback>
                  <p:oleObj name="公式" r:id="rId24" imgW="213297" imgH="281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4413" y="4260850"/>
                          <a:ext cx="206375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28">
              <a:extLst>
                <a:ext uri="{FF2B5EF4-FFF2-40B4-BE49-F238E27FC236}">
                  <a16:creationId xmlns:a16="http://schemas.microsoft.com/office/drawing/2014/main" id="{0F871109-E045-4B3A-8208-857AC75E1F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67625" y="3892550"/>
            <a:ext cx="174625" cy="184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公式" r:id="rId26" imgW="190606" imgH="205848" progId="Equation.3">
                    <p:embed/>
                  </p:oleObj>
                </mc:Choice>
                <mc:Fallback>
                  <p:oleObj name="公式" r:id="rId26" imgW="190606" imgH="20584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7625" y="3892550"/>
                          <a:ext cx="174625" cy="184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0" name="Line 29">
              <a:extLst>
                <a:ext uri="{FF2B5EF4-FFF2-40B4-BE49-F238E27FC236}">
                  <a16:creationId xmlns:a16="http://schemas.microsoft.com/office/drawing/2014/main" id="{85C1331D-9BC0-4AF9-8589-BD0B4EB76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38800" y="2009775"/>
              <a:ext cx="1781175" cy="139858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aphicFrame>
          <p:nvGraphicFramePr>
            <p:cNvPr id="16411" name="Object 30">
              <a:extLst>
                <a:ext uri="{FF2B5EF4-FFF2-40B4-BE49-F238E27FC236}">
                  <a16:creationId xmlns:a16="http://schemas.microsoft.com/office/drawing/2014/main" id="{33D0D187-17AF-4BEF-B8DD-D2F121D3D0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75450" y="2565400"/>
            <a:ext cx="173038" cy="214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7" name="公式" r:id="rId28" imgW="190606" imgH="243864" progId="Equation.3">
                    <p:embed/>
                  </p:oleObj>
                </mc:Choice>
                <mc:Fallback>
                  <p:oleObj name="公式" r:id="rId28" imgW="190606" imgH="243864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450" y="2565400"/>
                          <a:ext cx="173038" cy="214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31">
              <a:extLst>
                <a:ext uri="{FF2B5EF4-FFF2-40B4-BE49-F238E27FC236}">
                  <a16:creationId xmlns:a16="http://schemas.microsoft.com/office/drawing/2014/main" id="{1EFA3C2B-BBCD-407E-835D-F2C66E5AA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7763" y="2995613"/>
            <a:ext cx="288925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8" name="公式" r:id="rId30" imgW="98977" imgH="129600" progId="Equation.3">
                    <p:embed/>
                  </p:oleObj>
                </mc:Choice>
                <mc:Fallback>
                  <p:oleObj name="公式" r:id="rId30" imgW="98977" imgH="129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7763" y="2995613"/>
                          <a:ext cx="288925" cy="336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32">
              <a:extLst>
                <a:ext uri="{FF2B5EF4-FFF2-40B4-BE49-F238E27FC236}">
                  <a16:creationId xmlns:a16="http://schemas.microsoft.com/office/drawing/2014/main" id="{C328EC65-0D29-47FA-8063-1559BA4B6ED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797550" y="3525838"/>
            <a:ext cx="214313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9" name="公式" r:id="rId32" imgW="243768" imgH="205848" progId="Equation.3">
                    <p:embed/>
                  </p:oleObj>
                </mc:Choice>
                <mc:Fallback>
                  <p:oleObj name="公式" r:id="rId32" imgW="243768" imgH="205848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7550" y="3525838"/>
                          <a:ext cx="214313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33">
              <a:extLst>
                <a:ext uri="{FF2B5EF4-FFF2-40B4-BE49-F238E27FC236}">
                  <a16:creationId xmlns:a16="http://schemas.microsoft.com/office/drawing/2014/main" id="{3EA2016C-81D4-4CD4-970D-ED23A59010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761038" y="2605088"/>
            <a:ext cx="1603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0" name="公式" r:id="rId34" imgW="175262" imgH="281880" progId="Equation.3">
                    <p:embed/>
                  </p:oleObj>
                </mc:Choice>
                <mc:Fallback>
                  <p:oleObj name="公式" r:id="rId34" imgW="175262" imgH="281880" progId="Equation.3">
                    <p:embed/>
                    <p:pic>
                      <p:nvPicPr>
                        <p:cNvPr id="0" name="Object 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1038" y="2605088"/>
                          <a:ext cx="160337" cy="247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Text Box 35">
              <a:extLst>
                <a:ext uri="{FF2B5EF4-FFF2-40B4-BE49-F238E27FC236}">
                  <a16:creationId xmlns:a16="http://schemas.microsoft.com/office/drawing/2014/main" id="{5826837A-D080-40DE-92B5-006B39F64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988" y="3438525"/>
              <a:ext cx="9509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66FF33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参考物</a:t>
              </a:r>
              <a:endParaRPr kumimoji="1"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16" name="Arc 36">
              <a:extLst>
                <a:ext uri="{FF2B5EF4-FFF2-40B4-BE49-F238E27FC236}">
                  <a16:creationId xmlns:a16="http://schemas.microsoft.com/office/drawing/2014/main" id="{B2FB99B3-1E2F-44E1-930F-96D3B7F5F00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511800" y="3170238"/>
              <a:ext cx="392113" cy="381000"/>
            </a:xfrm>
            <a:custGeom>
              <a:avLst/>
              <a:gdLst>
                <a:gd name="T0" fmla="*/ 0 w 22198"/>
                <a:gd name="T1" fmla="*/ 2147483646 h 21600"/>
                <a:gd name="T2" fmla="*/ 2147483646 w 22198"/>
                <a:gd name="T3" fmla="*/ 2147483646 h 21600"/>
                <a:gd name="T4" fmla="*/ 2147483646 w 22198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2198"/>
                <a:gd name="T10" fmla="*/ 0 h 21600"/>
                <a:gd name="T11" fmla="*/ 22198 w 2219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98" h="21600" fill="none" extrusionOk="0">
                  <a:moveTo>
                    <a:pt x="-1" y="14"/>
                  </a:moveTo>
                  <a:cubicBezTo>
                    <a:pt x="266" y="4"/>
                    <a:pt x="532" y="-1"/>
                    <a:pt x="799" y="0"/>
                  </a:cubicBezTo>
                  <a:cubicBezTo>
                    <a:pt x="11591" y="0"/>
                    <a:pt x="20727" y="7966"/>
                    <a:pt x="22197" y="18658"/>
                  </a:cubicBezTo>
                </a:path>
                <a:path w="22198" h="21600" stroke="0" extrusionOk="0">
                  <a:moveTo>
                    <a:pt x="-1" y="14"/>
                  </a:moveTo>
                  <a:cubicBezTo>
                    <a:pt x="266" y="4"/>
                    <a:pt x="532" y="-1"/>
                    <a:pt x="799" y="0"/>
                  </a:cubicBezTo>
                  <a:cubicBezTo>
                    <a:pt x="11591" y="0"/>
                    <a:pt x="20727" y="7966"/>
                    <a:pt x="22197" y="18658"/>
                  </a:cubicBezTo>
                  <a:lnTo>
                    <a:pt x="799" y="21600"/>
                  </a:lnTo>
                  <a:lnTo>
                    <a:pt x="-1" y="14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7" name="Arc 37">
              <a:extLst>
                <a:ext uri="{FF2B5EF4-FFF2-40B4-BE49-F238E27FC236}">
                  <a16:creationId xmlns:a16="http://schemas.microsoft.com/office/drawing/2014/main" id="{7E54472D-EFB6-44A3-94DF-8F4A4028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3125788"/>
              <a:ext cx="152400" cy="292100"/>
            </a:xfrm>
            <a:custGeom>
              <a:avLst/>
              <a:gdLst>
                <a:gd name="T0" fmla="*/ 2147483646 w 21575"/>
                <a:gd name="T1" fmla="*/ 0 h 20740"/>
                <a:gd name="T2" fmla="*/ 2147483646 w 21575"/>
                <a:gd name="T3" fmla="*/ 2147483646 h 20740"/>
                <a:gd name="T4" fmla="*/ 0 w 21575"/>
                <a:gd name="T5" fmla="*/ 2147483646 h 20740"/>
                <a:gd name="T6" fmla="*/ 0 60000 65536"/>
                <a:gd name="T7" fmla="*/ 0 60000 65536"/>
                <a:gd name="T8" fmla="*/ 0 60000 65536"/>
                <a:gd name="T9" fmla="*/ 0 w 21575"/>
                <a:gd name="T10" fmla="*/ 0 h 20740"/>
                <a:gd name="T11" fmla="*/ 21575 w 21575"/>
                <a:gd name="T12" fmla="*/ 20740 h 207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5" h="20740" fill="none" extrusionOk="0">
                  <a:moveTo>
                    <a:pt x="6034" y="-1"/>
                  </a:moveTo>
                  <a:cubicBezTo>
                    <a:pt x="14886" y="2575"/>
                    <a:pt x="21128" y="10486"/>
                    <a:pt x="21574" y="19695"/>
                  </a:cubicBezTo>
                </a:path>
                <a:path w="21575" h="20740" stroke="0" extrusionOk="0">
                  <a:moveTo>
                    <a:pt x="6034" y="-1"/>
                  </a:moveTo>
                  <a:cubicBezTo>
                    <a:pt x="14886" y="2575"/>
                    <a:pt x="21128" y="10486"/>
                    <a:pt x="21574" y="19695"/>
                  </a:cubicBezTo>
                  <a:lnTo>
                    <a:pt x="0" y="20740"/>
                  </a:lnTo>
                  <a:lnTo>
                    <a:pt x="6034" y="-1"/>
                  </a:lnTo>
                  <a:close/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Arc 38">
              <a:extLst>
                <a:ext uri="{FF2B5EF4-FFF2-40B4-BE49-F238E27FC236}">
                  <a16:creationId xmlns:a16="http://schemas.microsoft.com/office/drawing/2014/main" id="{B7AA7393-83BB-4BAC-B901-D6395C0A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852738"/>
              <a:ext cx="425450" cy="307975"/>
            </a:xfrm>
            <a:custGeom>
              <a:avLst/>
              <a:gdLst>
                <a:gd name="T0" fmla="*/ 0 w 20578"/>
                <a:gd name="T1" fmla="*/ 0 h 21600"/>
                <a:gd name="T2" fmla="*/ 2147483646 w 20578"/>
                <a:gd name="T3" fmla="*/ 2147483646 h 21600"/>
                <a:gd name="T4" fmla="*/ 0 w 20578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0578"/>
                <a:gd name="T10" fmla="*/ 0 h 21600"/>
                <a:gd name="T11" fmla="*/ 20578 w 205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8" h="21600" fill="none" extrusionOk="0">
                  <a:moveTo>
                    <a:pt x="-1" y="0"/>
                  </a:moveTo>
                  <a:cubicBezTo>
                    <a:pt x="9399" y="0"/>
                    <a:pt x="17719" y="6078"/>
                    <a:pt x="20577" y="15033"/>
                  </a:cubicBezTo>
                </a:path>
                <a:path w="20578" h="21600" stroke="0" extrusionOk="0">
                  <a:moveTo>
                    <a:pt x="-1" y="0"/>
                  </a:moveTo>
                  <a:cubicBezTo>
                    <a:pt x="9399" y="0"/>
                    <a:pt x="17719" y="6078"/>
                    <a:pt x="20577" y="1503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39">
              <a:extLst>
                <a:ext uri="{FF2B5EF4-FFF2-40B4-BE49-F238E27FC236}">
                  <a16:creationId xmlns:a16="http://schemas.microsoft.com/office/drawing/2014/main" id="{542ED27A-6708-4203-9282-FCA24940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1217613"/>
              <a:ext cx="1812925" cy="771525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40">
              <a:extLst>
                <a:ext uri="{FF2B5EF4-FFF2-40B4-BE49-F238E27FC236}">
                  <a16:creationId xmlns:a16="http://schemas.microsoft.com/office/drawing/2014/main" id="{8B0F7F16-9642-445B-803B-24ED81772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2350" y="3429000"/>
              <a:ext cx="652463" cy="798513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21" name="Oval 42">
              <a:extLst>
                <a:ext uri="{FF2B5EF4-FFF2-40B4-BE49-F238E27FC236}">
                  <a16:creationId xmlns:a16="http://schemas.microsoft.com/office/drawing/2014/main" id="{59EE7AF0-79DB-48C7-B99D-5E691991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0" y="1935163"/>
              <a:ext cx="144463" cy="1444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6">
            <a:extLst>
              <a:ext uri="{FF2B5EF4-FFF2-40B4-BE49-F238E27FC236}">
                <a16:creationId xmlns:a16="http://schemas.microsoft.com/office/drawing/2014/main" id="{EC2777D4-F02F-4FAB-85E6-B575F3B6F701}"/>
              </a:ext>
            </a:extLst>
          </p:cNvPr>
          <p:cNvSpPr>
            <a:spLocks/>
          </p:cNvSpPr>
          <p:nvPr/>
        </p:nvSpPr>
        <p:spPr bwMode="auto">
          <a:xfrm>
            <a:off x="1895475" y="4076700"/>
            <a:ext cx="4329113" cy="1657350"/>
          </a:xfrm>
          <a:custGeom>
            <a:avLst/>
            <a:gdLst>
              <a:gd name="T0" fmla="*/ 2147483646 w 2727"/>
              <a:gd name="T1" fmla="*/ 2147483646 h 1044"/>
              <a:gd name="T2" fmla="*/ 2147483646 w 2727"/>
              <a:gd name="T3" fmla="*/ 2147483646 h 1044"/>
              <a:gd name="T4" fmla="*/ 2147483646 w 2727"/>
              <a:gd name="T5" fmla="*/ 2147483646 h 1044"/>
              <a:gd name="T6" fmla="*/ 2147483646 w 2727"/>
              <a:gd name="T7" fmla="*/ 2147483646 h 1044"/>
              <a:gd name="T8" fmla="*/ 2147483646 w 2727"/>
              <a:gd name="T9" fmla="*/ 2147483646 h 1044"/>
              <a:gd name="T10" fmla="*/ 2147483646 w 2727"/>
              <a:gd name="T11" fmla="*/ 2147483646 h 1044"/>
              <a:gd name="T12" fmla="*/ 2147483646 w 2727"/>
              <a:gd name="T13" fmla="*/ 2147483646 h 1044"/>
              <a:gd name="T14" fmla="*/ 2147483646 w 2727"/>
              <a:gd name="T15" fmla="*/ 2147483646 h 1044"/>
              <a:gd name="T16" fmla="*/ 2147483646 w 2727"/>
              <a:gd name="T17" fmla="*/ 2147483646 h 1044"/>
              <a:gd name="T18" fmla="*/ 2147483646 w 2727"/>
              <a:gd name="T19" fmla="*/ 2147483646 h 1044"/>
              <a:gd name="T20" fmla="*/ 2147483646 w 2727"/>
              <a:gd name="T21" fmla="*/ 2147483646 h 1044"/>
              <a:gd name="T22" fmla="*/ 2147483646 w 2727"/>
              <a:gd name="T23" fmla="*/ 2147483646 h 1044"/>
              <a:gd name="T24" fmla="*/ 2147483646 w 2727"/>
              <a:gd name="T25" fmla="*/ 2147483646 h 1044"/>
              <a:gd name="T26" fmla="*/ 2147483646 w 2727"/>
              <a:gd name="T27" fmla="*/ 2147483646 h 1044"/>
              <a:gd name="T28" fmla="*/ 2147483646 w 2727"/>
              <a:gd name="T29" fmla="*/ 2147483646 h 1044"/>
              <a:gd name="T30" fmla="*/ 0 w 2727"/>
              <a:gd name="T31" fmla="*/ 2147483646 h 1044"/>
              <a:gd name="T32" fmla="*/ 2147483646 w 2727"/>
              <a:gd name="T33" fmla="*/ 2147483646 h 1044"/>
              <a:gd name="T34" fmla="*/ 2147483646 w 2727"/>
              <a:gd name="T35" fmla="*/ 2147483646 h 1044"/>
              <a:gd name="T36" fmla="*/ 2147483646 w 2727"/>
              <a:gd name="T37" fmla="*/ 2147483646 h 1044"/>
              <a:gd name="T38" fmla="*/ 2147483646 w 2727"/>
              <a:gd name="T39" fmla="*/ 2147483646 h 1044"/>
              <a:gd name="T40" fmla="*/ 2147483646 w 2727"/>
              <a:gd name="T41" fmla="*/ 2147483646 h 1044"/>
              <a:gd name="T42" fmla="*/ 2147483646 w 2727"/>
              <a:gd name="T43" fmla="*/ 2147483646 h 1044"/>
              <a:gd name="T44" fmla="*/ 2147483646 w 2727"/>
              <a:gd name="T45" fmla="*/ 0 h 1044"/>
              <a:gd name="T46" fmla="*/ 2147483646 w 2727"/>
              <a:gd name="T47" fmla="*/ 2147483646 h 1044"/>
              <a:gd name="T48" fmla="*/ 2147483646 w 2727"/>
              <a:gd name="T49" fmla="*/ 2147483646 h 1044"/>
              <a:gd name="T50" fmla="*/ 2147483646 w 2727"/>
              <a:gd name="T51" fmla="*/ 2147483646 h 1044"/>
              <a:gd name="T52" fmla="*/ 2147483646 w 2727"/>
              <a:gd name="T53" fmla="*/ 2147483646 h 10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727"/>
              <a:gd name="T82" fmla="*/ 0 h 1044"/>
              <a:gd name="T83" fmla="*/ 2727 w 2727"/>
              <a:gd name="T84" fmla="*/ 1044 h 1044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727" h="1044">
                <a:moveTo>
                  <a:pt x="2376" y="12"/>
                </a:moveTo>
                <a:cubicBezTo>
                  <a:pt x="2457" y="26"/>
                  <a:pt x="2524" y="51"/>
                  <a:pt x="2592" y="96"/>
                </a:cubicBezTo>
                <a:cubicBezTo>
                  <a:pt x="2661" y="200"/>
                  <a:pt x="2699" y="309"/>
                  <a:pt x="2724" y="432"/>
                </a:cubicBezTo>
                <a:cubicBezTo>
                  <a:pt x="2714" y="521"/>
                  <a:pt x="2727" y="714"/>
                  <a:pt x="2652" y="780"/>
                </a:cubicBezTo>
                <a:cubicBezTo>
                  <a:pt x="2577" y="845"/>
                  <a:pt x="2479" y="858"/>
                  <a:pt x="2388" y="888"/>
                </a:cubicBezTo>
                <a:cubicBezTo>
                  <a:pt x="2361" y="897"/>
                  <a:pt x="2340" y="920"/>
                  <a:pt x="2316" y="936"/>
                </a:cubicBezTo>
                <a:cubicBezTo>
                  <a:pt x="2156" y="1043"/>
                  <a:pt x="2393" y="889"/>
                  <a:pt x="2244" y="972"/>
                </a:cubicBezTo>
                <a:cubicBezTo>
                  <a:pt x="2216" y="987"/>
                  <a:pt x="2175" y="1028"/>
                  <a:pt x="2136" y="1032"/>
                </a:cubicBezTo>
                <a:cubicBezTo>
                  <a:pt x="2064" y="1039"/>
                  <a:pt x="1992" y="1040"/>
                  <a:pt x="1920" y="1044"/>
                </a:cubicBezTo>
                <a:cubicBezTo>
                  <a:pt x="1630" y="1037"/>
                  <a:pt x="1504" y="1028"/>
                  <a:pt x="1260" y="1008"/>
                </a:cubicBezTo>
                <a:cubicBezTo>
                  <a:pt x="1111" y="958"/>
                  <a:pt x="960" y="931"/>
                  <a:pt x="804" y="912"/>
                </a:cubicBezTo>
                <a:cubicBezTo>
                  <a:pt x="754" y="895"/>
                  <a:pt x="699" y="863"/>
                  <a:pt x="648" y="852"/>
                </a:cubicBezTo>
                <a:cubicBezTo>
                  <a:pt x="490" y="817"/>
                  <a:pt x="345" y="812"/>
                  <a:pt x="180" y="804"/>
                </a:cubicBezTo>
                <a:cubicBezTo>
                  <a:pt x="164" y="800"/>
                  <a:pt x="148" y="797"/>
                  <a:pt x="132" y="792"/>
                </a:cubicBezTo>
                <a:cubicBezTo>
                  <a:pt x="108" y="785"/>
                  <a:pt x="60" y="768"/>
                  <a:pt x="60" y="768"/>
                </a:cubicBezTo>
                <a:cubicBezTo>
                  <a:pt x="1" y="679"/>
                  <a:pt x="18" y="724"/>
                  <a:pt x="0" y="636"/>
                </a:cubicBezTo>
                <a:cubicBezTo>
                  <a:pt x="12" y="544"/>
                  <a:pt x="10" y="359"/>
                  <a:pt x="84" y="276"/>
                </a:cubicBezTo>
                <a:cubicBezTo>
                  <a:pt x="118" y="238"/>
                  <a:pt x="164" y="210"/>
                  <a:pt x="192" y="168"/>
                </a:cubicBezTo>
                <a:cubicBezTo>
                  <a:pt x="220" y="125"/>
                  <a:pt x="281" y="64"/>
                  <a:pt x="336" y="60"/>
                </a:cubicBezTo>
                <a:cubicBezTo>
                  <a:pt x="424" y="53"/>
                  <a:pt x="512" y="52"/>
                  <a:pt x="600" y="48"/>
                </a:cubicBezTo>
                <a:cubicBezTo>
                  <a:pt x="640" y="44"/>
                  <a:pt x="680" y="43"/>
                  <a:pt x="720" y="36"/>
                </a:cubicBezTo>
                <a:cubicBezTo>
                  <a:pt x="745" y="31"/>
                  <a:pt x="768" y="20"/>
                  <a:pt x="792" y="12"/>
                </a:cubicBezTo>
                <a:cubicBezTo>
                  <a:pt x="804" y="8"/>
                  <a:pt x="828" y="0"/>
                  <a:pt x="828" y="0"/>
                </a:cubicBezTo>
                <a:cubicBezTo>
                  <a:pt x="965" y="9"/>
                  <a:pt x="1089" y="33"/>
                  <a:pt x="1224" y="48"/>
                </a:cubicBezTo>
                <a:cubicBezTo>
                  <a:pt x="1276" y="65"/>
                  <a:pt x="1326" y="75"/>
                  <a:pt x="1380" y="84"/>
                </a:cubicBezTo>
                <a:cubicBezTo>
                  <a:pt x="1631" y="61"/>
                  <a:pt x="1884" y="56"/>
                  <a:pt x="2136" y="48"/>
                </a:cubicBezTo>
                <a:cubicBezTo>
                  <a:pt x="2226" y="18"/>
                  <a:pt x="2282" y="12"/>
                  <a:pt x="2376" y="12"/>
                </a:cubicBez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FE7B1A11-5F72-431A-8E93-7E9B8BAB5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4819650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000" b="1">
                <a:solidFill>
                  <a:srgbClr val="66FF33"/>
                </a:solidFill>
                <a:latin typeface="Times New Roman" panose="02020603050405020304" pitchFamily="18" charset="0"/>
              </a:rPr>
              <a:t>•</a:t>
            </a:r>
            <a:endParaRPr kumimoji="1" lang="en-US" altLang="zh-CN" sz="4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2784D63D-F5A5-4108-95F3-6693173B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17671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000" b="1">
                <a:solidFill>
                  <a:srgbClr val="FFFF00"/>
                </a:solidFill>
                <a:latin typeface="Times New Roman" panose="02020603050405020304" pitchFamily="18" charset="0"/>
              </a:rPr>
              <a:t>•</a:t>
            </a:r>
            <a:endParaRPr kumimoji="1" lang="en-US" altLang="zh-CN" sz="4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7">
            <a:extLst>
              <a:ext uri="{FF2B5EF4-FFF2-40B4-BE49-F238E27FC236}">
                <a16:creationId xmlns:a16="http://schemas.microsoft.com/office/drawing/2014/main" id="{7CB17539-4DBA-4AFE-A3D9-4B91804C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66FFFF"/>
                </a:solidFill>
                <a:latin typeface="Times New Roman" panose="02020603050405020304" pitchFamily="18" charset="0"/>
              </a:rPr>
              <a:t>3. </a:t>
            </a:r>
            <a:r>
              <a:rPr kumimoji="1"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自然坐标</a:t>
            </a:r>
            <a:r>
              <a:rPr kumimoji="1"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法</a:t>
            </a:r>
            <a:endParaRPr kumimoji="1" lang="zh-CN" altLang="en-US" sz="32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Text Box 8">
            <a:extLst>
              <a:ext uri="{FF2B5EF4-FFF2-40B4-BE49-F238E27FC236}">
                <a16:creationId xmlns:a16="http://schemas.microsoft.com/office/drawing/2014/main" id="{E0CF1AD0-F465-4EFD-A6E1-6ED359609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87438"/>
            <a:ext cx="7632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已知质点相对参考系的运动轨迹时，常用自然法，其质点的运动轨迹往往可以由确定的解析函数表示出来：</a:t>
            </a:r>
          </a:p>
        </p:txBody>
      </p:sp>
      <p:graphicFrame>
        <p:nvGraphicFramePr>
          <p:cNvPr id="18439" name="Object 19">
            <a:extLst>
              <a:ext uri="{FF2B5EF4-FFF2-40B4-BE49-F238E27FC236}">
                <a16:creationId xmlns:a16="http://schemas.microsoft.com/office/drawing/2014/main" id="{F8237DB4-92D3-49AE-8B6D-41DDB6361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4762500"/>
          <a:ext cx="9604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3" imgW="518223" imgH="190512" progId="Equation.3">
                  <p:embed/>
                </p:oleObj>
              </mc:Choice>
              <mc:Fallback>
                <p:oleObj name="Equation" r:id="rId3" imgW="518223" imgH="1905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762500"/>
                        <a:ext cx="96043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20">
            <a:extLst>
              <a:ext uri="{FF2B5EF4-FFF2-40B4-BE49-F238E27FC236}">
                <a16:creationId xmlns:a16="http://schemas.microsoft.com/office/drawing/2014/main" id="{1578F442-689C-451A-AB4A-4CCF1672F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75" y="4533900"/>
            <a:ext cx="381000" cy="304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41" name="Object 21">
            <a:extLst>
              <a:ext uri="{FF2B5EF4-FFF2-40B4-BE49-F238E27FC236}">
                <a16:creationId xmlns:a16="http://schemas.microsoft.com/office/drawing/2014/main" id="{37E0F6F2-2A7E-48EF-9699-9336A4F56F01}"/>
              </a:ext>
            </a:extLst>
          </p:cNvPr>
          <p:cNvGraphicFramePr>
            <a:graphicFrameLocks/>
          </p:cNvGraphicFramePr>
          <p:nvPr/>
        </p:nvGraphicFramePr>
        <p:xfrm>
          <a:off x="3200400" y="4659313"/>
          <a:ext cx="2159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5" imgW="129448" imgH="152496" progId="Equation.3">
                  <p:embed/>
                </p:oleObj>
              </mc:Choice>
              <mc:Fallback>
                <p:oleObj name="Equation" r:id="rId5" imgW="129448" imgH="152496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659313"/>
                        <a:ext cx="2159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22">
            <a:extLst>
              <a:ext uri="{FF2B5EF4-FFF2-40B4-BE49-F238E27FC236}">
                <a16:creationId xmlns:a16="http://schemas.microsoft.com/office/drawing/2014/main" id="{022F9648-D257-45A9-A95E-19F469E5B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4275" y="4914900"/>
          <a:ext cx="2889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7" imgW="98977" imgH="129600" progId="Equation.3">
                  <p:embed/>
                </p:oleObj>
              </mc:Choice>
              <mc:Fallback>
                <p:oleObj name="Equation" r:id="rId7" imgW="98977" imgH="129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914900"/>
                        <a:ext cx="2889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23">
            <a:extLst>
              <a:ext uri="{FF2B5EF4-FFF2-40B4-BE49-F238E27FC236}">
                <a16:creationId xmlns:a16="http://schemas.microsoft.com/office/drawing/2014/main" id="{EB33F84D-B700-45B7-902E-017E3F6B4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963" y="5219700"/>
          <a:ext cx="3476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9" imgW="129448" imgH="137160" progId="Equation.3">
                  <p:embed/>
                </p:oleObj>
              </mc:Choice>
              <mc:Fallback>
                <p:oleObj name="Equation" r:id="rId9" imgW="129448" imgH="137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5219700"/>
                        <a:ext cx="3476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4">
            <a:extLst>
              <a:ext uri="{FF2B5EF4-FFF2-40B4-BE49-F238E27FC236}">
                <a16:creationId xmlns:a16="http://schemas.microsoft.com/office/drawing/2014/main" id="{06DBDABC-85D2-484A-A514-140EB8D1F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1150" y="4537075"/>
          <a:ext cx="4413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1" imgW="167699" imgH="205848" progId="Equation.3">
                  <p:embed/>
                </p:oleObj>
              </mc:Choice>
              <mc:Fallback>
                <p:oleObj name="Equation" r:id="rId11" imgW="167699" imgH="2058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537075"/>
                        <a:ext cx="4413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5">
            <a:extLst>
              <a:ext uri="{FF2B5EF4-FFF2-40B4-BE49-F238E27FC236}">
                <a16:creationId xmlns:a16="http://schemas.microsoft.com/office/drawing/2014/main" id="{309DB5FA-C6E4-4C71-B574-7043C55B5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488" y="2744788"/>
          <a:ext cx="1593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13" imgW="1127859" imgH="365688" progId="Equation.3">
                  <p:embed/>
                </p:oleObj>
              </mc:Choice>
              <mc:Fallback>
                <p:oleObj name="Equation" r:id="rId13" imgW="1127859" imgH="36568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744788"/>
                        <a:ext cx="1593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Freeform 27">
            <a:extLst>
              <a:ext uri="{FF2B5EF4-FFF2-40B4-BE49-F238E27FC236}">
                <a16:creationId xmlns:a16="http://schemas.microsoft.com/office/drawing/2014/main" id="{B4BB882B-CB65-4F72-B4E5-6233F9585085}"/>
              </a:ext>
            </a:extLst>
          </p:cNvPr>
          <p:cNvSpPr>
            <a:spLocks/>
          </p:cNvSpPr>
          <p:nvPr/>
        </p:nvSpPr>
        <p:spPr bwMode="auto">
          <a:xfrm>
            <a:off x="2263775" y="4438650"/>
            <a:ext cx="3822700" cy="774700"/>
          </a:xfrm>
          <a:custGeom>
            <a:avLst/>
            <a:gdLst>
              <a:gd name="T0" fmla="*/ 0 w 2408"/>
              <a:gd name="T1" fmla="*/ 2147483646 h 488"/>
              <a:gd name="T2" fmla="*/ 2147483646 w 2408"/>
              <a:gd name="T3" fmla="*/ 2147483646 h 488"/>
              <a:gd name="T4" fmla="*/ 2147483646 w 2408"/>
              <a:gd name="T5" fmla="*/ 2147483646 h 488"/>
              <a:gd name="T6" fmla="*/ 2147483646 w 2408"/>
              <a:gd name="T7" fmla="*/ 2147483646 h 488"/>
              <a:gd name="T8" fmla="*/ 2147483646 w 2408"/>
              <a:gd name="T9" fmla="*/ 2147483646 h 488"/>
              <a:gd name="T10" fmla="*/ 2147483646 w 2408"/>
              <a:gd name="T11" fmla="*/ 2147483646 h 488"/>
              <a:gd name="T12" fmla="*/ 2147483646 w 2408"/>
              <a:gd name="T13" fmla="*/ 2147483646 h 488"/>
              <a:gd name="T14" fmla="*/ 2147483646 w 2408"/>
              <a:gd name="T15" fmla="*/ 2147483646 h 4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08"/>
              <a:gd name="T25" fmla="*/ 0 h 488"/>
              <a:gd name="T26" fmla="*/ 2408 w 2408"/>
              <a:gd name="T27" fmla="*/ 488 h 48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08" h="488">
                <a:moveTo>
                  <a:pt x="0" y="118"/>
                </a:moveTo>
                <a:cubicBezTo>
                  <a:pt x="72" y="100"/>
                  <a:pt x="302" y="14"/>
                  <a:pt x="431" y="7"/>
                </a:cubicBezTo>
                <a:cubicBezTo>
                  <a:pt x="560" y="0"/>
                  <a:pt x="647" y="9"/>
                  <a:pt x="772" y="73"/>
                </a:cubicBezTo>
                <a:cubicBezTo>
                  <a:pt x="897" y="137"/>
                  <a:pt x="1051" y="322"/>
                  <a:pt x="1180" y="390"/>
                </a:cubicBezTo>
                <a:cubicBezTo>
                  <a:pt x="1309" y="458"/>
                  <a:pt x="1394" y="488"/>
                  <a:pt x="1543" y="481"/>
                </a:cubicBezTo>
                <a:cubicBezTo>
                  <a:pt x="1692" y="474"/>
                  <a:pt x="1939" y="387"/>
                  <a:pt x="2075" y="349"/>
                </a:cubicBezTo>
                <a:cubicBezTo>
                  <a:pt x="2211" y="311"/>
                  <a:pt x="2310" y="272"/>
                  <a:pt x="2359" y="254"/>
                </a:cubicBezTo>
                <a:cubicBezTo>
                  <a:pt x="2408" y="236"/>
                  <a:pt x="2367" y="244"/>
                  <a:pt x="2369" y="241"/>
                </a:cubicBezTo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9">
            <a:extLst>
              <a:ext uri="{FF2B5EF4-FFF2-40B4-BE49-F238E27FC236}">
                <a16:creationId xmlns:a16="http://schemas.microsoft.com/office/drawing/2014/main" id="{C8D6B64D-0BE9-4E9D-9665-E6C27C8CD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C000"/>
                </a:solidFill>
                <a:latin typeface="宋体" panose="02010600030101010101" pitchFamily="2" charset="-122"/>
              </a:rPr>
              <a:t>三、运动学方程</a:t>
            </a:r>
            <a:endParaRPr kumimoji="1" lang="en-US" altLang="zh-CN" sz="280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sp>
        <p:nvSpPr>
          <p:cNvPr id="19459" name="Text Box 10">
            <a:extLst>
              <a:ext uri="{FF2B5EF4-FFF2-40B4-BE49-F238E27FC236}">
                <a16:creationId xmlns:a16="http://schemas.microsoft.com/office/drawing/2014/main" id="{6599E05B-F3A7-4EF3-B6A4-716F5F14E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362108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直角坐标下</a:t>
            </a:r>
          </a:p>
        </p:txBody>
      </p:sp>
      <p:graphicFrame>
        <p:nvGraphicFramePr>
          <p:cNvPr id="19460" name="Object 11">
            <a:extLst>
              <a:ext uri="{FF2B5EF4-FFF2-40B4-BE49-F238E27FC236}">
                <a16:creationId xmlns:a16="http://schemas.microsoft.com/office/drawing/2014/main" id="{41F93233-B466-44D8-937F-563B4A708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3694113"/>
          <a:ext cx="11191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3" imgW="1089608" imgH="365688" progId="Equation.3">
                  <p:embed/>
                </p:oleObj>
              </mc:Choice>
              <mc:Fallback>
                <p:oleObj name="Equation" r:id="rId3" imgW="1089608" imgH="3656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3694113"/>
                        <a:ext cx="11191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2">
            <a:extLst>
              <a:ext uri="{FF2B5EF4-FFF2-40B4-BE49-F238E27FC236}">
                <a16:creationId xmlns:a16="http://schemas.microsoft.com/office/drawing/2014/main" id="{90277E82-B7E4-497B-A68F-3B06266D2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3694113"/>
          <a:ext cx="11699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5" imgW="1150550" imgH="365688" progId="Equation.3">
                  <p:embed/>
                </p:oleObj>
              </mc:Choice>
              <mc:Fallback>
                <p:oleObj name="Equation" r:id="rId5" imgW="1150550" imgH="3656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694113"/>
                        <a:ext cx="11699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3">
            <a:extLst>
              <a:ext uri="{FF2B5EF4-FFF2-40B4-BE49-F238E27FC236}">
                <a16:creationId xmlns:a16="http://schemas.microsoft.com/office/drawing/2014/main" id="{E886E2A6-CBB7-4E70-AF09-A6552A49E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75" y="3694113"/>
          <a:ext cx="1093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7" imgW="1074481" imgH="365688" progId="Equation.3">
                  <p:embed/>
                </p:oleObj>
              </mc:Choice>
              <mc:Fallback>
                <p:oleObj name="Equation" r:id="rId7" imgW="1074481" imgH="3656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3694113"/>
                        <a:ext cx="1093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4">
            <a:extLst>
              <a:ext uri="{FF2B5EF4-FFF2-40B4-BE49-F238E27FC236}">
                <a16:creationId xmlns:a16="http://schemas.microsoft.com/office/drawing/2014/main" id="{9B2AD1F3-0A22-459D-9771-4822129D7A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079625"/>
          <a:ext cx="626903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9" imgW="4351085" imgH="419040" progId="Equation.3">
                  <p:embed/>
                </p:oleObj>
              </mc:Choice>
              <mc:Fallback>
                <p:oleObj name="公式" r:id="rId9" imgW="4351085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79625"/>
                        <a:ext cx="626903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15">
            <a:extLst>
              <a:ext uri="{FF2B5EF4-FFF2-40B4-BE49-F238E27FC236}">
                <a16:creationId xmlns:a16="http://schemas.microsoft.com/office/drawing/2014/main" id="{59A75751-BB5E-4658-B7E3-D11FF444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51498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自然坐标下</a:t>
            </a:r>
          </a:p>
        </p:txBody>
      </p:sp>
      <p:graphicFrame>
        <p:nvGraphicFramePr>
          <p:cNvPr id="19465" name="Object 16">
            <a:extLst>
              <a:ext uri="{FF2B5EF4-FFF2-40B4-BE49-F238E27FC236}">
                <a16:creationId xmlns:a16="http://schemas.microsoft.com/office/drawing/2014/main" id="{67160A95-4181-46FD-BAFB-22BFFE2FA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5207000"/>
          <a:ext cx="1158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1" imgW="1127859" imgH="365688" progId="Equation.3">
                  <p:embed/>
                </p:oleObj>
              </mc:Choice>
              <mc:Fallback>
                <p:oleObj name="Equation" r:id="rId11" imgW="1127859" imgH="36568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207000"/>
                        <a:ext cx="11588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7">
            <a:extLst>
              <a:ext uri="{FF2B5EF4-FFF2-40B4-BE49-F238E27FC236}">
                <a16:creationId xmlns:a16="http://schemas.microsoft.com/office/drawing/2014/main" id="{2B97770A-568A-4205-928C-78B0D93BC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0" y="5783263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已知运动学方程，可求质点运动轨迹、速度和加速度</a:t>
            </a:r>
          </a:p>
        </p:txBody>
      </p:sp>
      <p:sp>
        <p:nvSpPr>
          <p:cNvPr id="19467" name="Rectangle 26">
            <a:extLst>
              <a:ext uri="{FF2B5EF4-FFF2-40B4-BE49-F238E27FC236}">
                <a16:creationId xmlns:a16="http://schemas.microsoft.com/office/drawing/2014/main" id="{F601A39B-F834-4BDB-A590-B427067A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57848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意义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1E9DF3-8AF3-4819-8CE2-FD17D8846F32}"/>
              </a:ext>
            </a:extLst>
          </p:cNvPr>
          <p:cNvSpPr/>
          <p:nvPr/>
        </p:nvSpPr>
        <p:spPr>
          <a:xfrm>
            <a:off x="506413" y="1125538"/>
            <a:ext cx="7737475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sz="2800" b="1" dirty="0">
                <a:solidFill>
                  <a:schemeClr val="accent3"/>
                </a:solidFill>
                <a:latin typeface="Arial" charset="0"/>
              </a:rPr>
              <a:t>当质点在空间移动时，质点的位置矢量随时间发生变化：</a:t>
            </a:r>
            <a:endParaRPr lang="zh-CN" altLang="en-US" sz="28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906D3F-ADB7-4008-A114-2040FE2E84B8}"/>
              </a:ext>
            </a:extLst>
          </p:cNvPr>
          <p:cNvSpPr/>
          <p:nvPr/>
        </p:nvSpPr>
        <p:spPr>
          <a:xfrm>
            <a:off x="2017713" y="2852738"/>
            <a:ext cx="4716462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3200" b="1" dirty="0">
                <a:solidFill>
                  <a:schemeClr val="accent3"/>
                </a:solidFill>
                <a:latin typeface="Arial" charset="0"/>
              </a:rPr>
              <a:t>这就是质点的运动学方程</a:t>
            </a:r>
            <a:endParaRPr lang="zh-CN" altLang="en-US" sz="3200" b="1" dirty="0">
              <a:solidFill>
                <a:schemeClr val="accent3"/>
              </a:solidFill>
              <a:latin typeface="Arial" charset="0"/>
            </a:endParaRPr>
          </a:p>
        </p:txBody>
      </p:sp>
      <p:sp>
        <p:nvSpPr>
          <p:cNvPr id="19470" name="矩形 3">
            <a:extLst>
              <a:ext uri="{FF2B5EF4-FFF2-40B4-BE49-F238E27FC236}">
                <a16:creationId xmlns:a16="http://schemas.microsoft.com/office/drawing/2014/main" id="{9BFCEEE1-7397-43EB-B9FC-AA75CA7F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4379913"/>
            <a:ext cx="6372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直角坐标系的特点：三个基矢量的方向不变。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7">
            <a:extLst>
              <a:ext uri="{FF2B5EF4-FFF2-40B4-BE49-F238E27FC236}">
                <a16:creationId xmlns:a16="http://schemas.microsoft.com/office/drawing/2014/main" id="{D6273D68-2F5B-46F6-A526-6563E2DE1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781300"/>
            <a:ext cx="4016375" cy="142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43DC4D62-8C5B-4FC4-BC4C-3D4B658C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14400"/>
            <a:ext cx="1295400" cy="20574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6D6CE7BE-0BCC-4FE6-B5A7-15131A0CE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40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5" name="Line 7">
            <a:extLst>
              <a:ext uri="{FF2B5EF4-FFF2-40B4-BE49-F238E27FC236}">
                <a16:creationId xmlns:a16="http://schemas.microsoft.com/office/drawing/2014/main" id="{9666D4E1-2E03-470A-AC14-124B26DF4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685800"/>
            <a:ext cx="685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Line 8">
            <a:extLst>
              <a:ext uri="{FF2B5EF4-FFF2-40B4-BE49-F238E27FC236}">
                <a16:creationId xmlns:a16="http://schemas.microsoft.com/office/drawing/2014/main" id="{F2985F4A-1702-4052-9E0C-1D8A7DC07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838200"/>
            <a:ext cx="3063875" cy="1884363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9">
            <a:extLst>
              <a:ext uri="{FF2B5EF4-FFF2-40B4-BE49-F238E27FC236}">
                <a16:creationId xmlns:a16="http://schemas.microsoft.com/office/drawing/2014/main" id="{595C250C-B08E-4DAF-842C-F30C73D45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746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10">
            <a:extLst>
              <a:ext uri="{FF2B5EF4-FFF2-40B4-BE49-F238E27FC236}">
                <a16:creationId xmlns:a16="http://schemas.microsoft.com/office/drawing/2014/main" id="{06033EC6-39E2-449E-BBFC-4B424BE51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328613"/>
          <a:ext cx="2016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3" imgW="228641" imgH="274320" progId="Equation.3">
                  <p:embed/>
                </p:oleObj>
              </mc:Choice>
              <mc:Fallback>
                <p:oleObj name="公式" r:id="rId3" imgW="228641" imgH="274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28613"/>
                        <a:ext cx="20161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14">
            <a:extLst>
              <a:ext uri="{FF2B5EF4-FFF2-40B4-BE49-F238E27FC236}">
                <a16:creationId xmlns:a16="http://schemas.microsoft.com/office/drawing/2014/main" id="{F5D346F0-1B80-403C-A368-E01606B3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490" name="Text Box 15">
            <a:extLst>
              <a:ext uri="{FF2B5EF4-FFF2-40B4-BE49-F238E27FC236}">
                <a16:creationId xmlns:a16="http://schemas.microsoft.com/office/drawing/2014/main" id="{69F07FA0-2E04-48D6-8165-48A2EDA0C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如图所示，以速度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Bookman Old Style" panose="020506040505050202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用绳跨一定滑轮拉湖面上的船，已知绳初长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，岸高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</a:p>
        </p:txBody>
      </p:sp>
      <p:graphicFrame>
        <p:nvGraphicFramePr>
          <p:cNvPr id="20491" name="Object 21">
            <a:extLst>
              <a:ext uri="{FF2B5EF4-FFF2-40B4-BE49-F238E27FC236}">
                <a16:creationId xmlns:a16="http://schemas.microsoft.com/office/drawing/2014/main" id="{11FF0A29-255D-4BF4-B53E-6B351FEE1D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1138238"/>
          <a:ext cx="184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5" imgW="205733" imgH="403920" progId="Equation.3">
                  <p:embed/>
                </p:oleObj>
              </mc:Choice>
              <mc:Fallback>
                <p:oleObj name="公式" r:id="rId5" imgW="205733" imgH="40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138238"/>
                        <a:ext cx="1841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2" name="Picture 24">
            <a:extLst>
              <a:ext uri="{FF2B5EF4-FFF2-40B4-BE49-F238E27FC236}">
                <a16:creationId xmlns:a16="http://schemas.microsoft.com/office/drawing/2014/main" id="{29D30BFA-1AFE-4536-BF47-2423FA53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3114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3" name="Line 26">
            <a:extLst>
              <a:ext uri="{FF2B5EF4-FFF2-40B4-BE49-F238E27FC236}">
                <a16:creationId xmlns:a16="http://schemas.microsoft.com/office/drawing/2014/main" id="{A6E726FB-057A-46C7-B572-FB4D76BA1F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825" y="842963"/>
            <a:ext cx="1295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Oval 30">
            <a:extLst>
              <a:ext uri="{FF2B5EF4-FFF2-40B4-BE49-F238E27FC236}">
                <a16:creationId xmlns:a16="http://schemas.microsoft.com/office/drawing/2014/main" id="{D4018A6D-7F2C-4DB9-801D-D41683ADC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857250"/>
            <a:ext cx="9048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5" name="Rectangle 32">
            <a:extLst>
              <a:ext uri="{FF2B5EF4-FFF2-40B4-BE49-F238E27FC236}">
                <a16:creationId xmlns:a16="http://schemas.microsoft.com/office/drawing/2014/main" id="{6F6DB728-78FB-4D14-A24B-0F6A402D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38413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船的运动方程</a:t>
            </a:r>
            <a:endParaRPr kumimoji="1" lang="zh-CN" altLang="en-US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0496" name="Line 29">
            <a:extLst>
              <a:ext uri="{FF2B5EF4-FFF2-40B4-BE49-F238E27FC236}">
                <a16:creationId xmlns:a16="http://schemas.microsoft.com/office/drawing/2014/main" id="{36FE83F6-9829-4A7C-81C4-4967BBCB4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857250"/>
            <a:ext cx="0" cy="2009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7">
            <a:extLst>
              <a:ext uri="{FF2B5EF4-FFF2-40B4-BE49-F238E27FC236}">
                <a16:creationId xmlns:a16="http://schemas.microsoft.com/office/drawing/2014/main" id="{A3B4E100-0F01-4BE3-A1CB-813C41F15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781300"/>
            <a:ext cx="4016375" cy="142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A87366F3-2690-4207-AE99-E21701685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14400"/>
            <a:ext cx="1295400" cy="20574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0255A229-A4C9-4607-BCC3-E76EA523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40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5D988D5F-5C86-490E-B37D-60B0EF8E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16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51F3A61E-F3C0-4030-8FF2-25B89937B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685800"/>
            <a:ext cx="685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53E04CDF-0FA8-4781-869D-E50BC1454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838200"/>
            <a:ext cx="3063875" cy="1884363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3BD4E7CE-1F96-4195-8D64-08B7C4E1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746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1513" name="Object 10">
            <a:extLst>
              <a:ext uri="{FF2B5EF4-FFF2-40B4-BE49-F238E27FC236}">
                <a16:creationId xmlns:a16="http://schemas.microsoft.com/office/drawing/2014/main" id="{D94E5732-7F63-4245-B1CB-85FEFAEE7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328613"/>
          <a:ext cx="2016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公式" r:id="rId3" imgW="228641" imgH="274320" progId="Equation.3">
                  <p:embed/>
                </p:oleObj>
              </mc:Choice>
              <mc:Fallback>
                <p:oleObj name="公式" r:id="rId3" imgW="228641" imgH="274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28613"/>
                        <a:ext cx="20161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1">
            <a:extLst>
              <a:ext uri="{FF2B5EF4-FFF2-40B4-BE49-F238E27FC236}">
                <a16:creationId xmlns:a16="http://schemas.microsoft.com/office/drawing/2014/main" id="{0A0F16C1-6EA6-4F6B-B1FE-6B12DB26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2819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Text Box 14">
            <a:extLst>
              <a:ext uri="{FF2B5EF4-FFF2-40B4-BE49-F238E27FC236}">
                <a16:creationId xmlns:a16="http://schemas.microsoft.com/office/drawing/2014/main" id="{C1AD7368-6933-43F2-992F-FD439AE6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516" name="Text Box 15">
            <a:extLst>
              <a:ext uri="{FF2B5EF4-FFF2-40B4-BE49-F238E27FC236}">
                <a16:creationId xmlns:a16="http://schemas.microsoft.com/office/drawing/2014/main" id="{C8A3276D-42AA-496C-B49F-FE74B7731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如图所示，以速度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Bookman Old Style" panose="020506040505050202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用绳跨一定滑轮拉湖面上的船，已知绳初长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，岸高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1517" name="Text Box 16">
            <a:extLst>
              <a:ext uri="{FF2B5EF4-FFF2-40B4-BE49-F238E27FC236}">
                <a16:creationId xmlns:a16="http://schemas.microsoft.com/office/drawing/2014/main" id="{91D1DF82-051F-4012-9ECD-023392E93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取坐标系如图</a:t>
            </a:r>
          </a:p>
        </p:txBody>
      </p:sp>
      <p:sp>
        <p:nvSpPr>
          <p:cNvPr id="21518" name="Line 19">
            <a:extLst>
              <a:ext uri="{FF2B5EF4-FFF2-40B4-BE49-F238E27FC236}">
                <a16:creationId xmlns:a16="http://schemas.microsoft.com/office/drawing/2014/main" id="{378B096C-EF61-4D9F-9C98-7E1F04A06C0C}"/>
              </a:ext>
            </a:extLst>
          </p:cNvPr>
          <p:cNvSpPr>
            <a:spLocks noChangeShapeType="1"/>
          </p:cNvSpPr>
          <p:nvPr/>
        </p:nvSpPr>
        <p:spPr bwMode="auto">
          <a:xfrm rot="922360">
            <a:off x="4611688" y="1128713"/>
            <a:ext cx="2181225" cy="133667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9" name="Object 21">
            <a:extLst>
              <a:ext uri="{FF2B5EF4-FFF2-40B4-BE49-F238E27FC236}">
                <a16:creationId xmlns:a16="http://schemas.microsoft.com/office/drawing/2014/main" id="{7066B102-0543-4A5E-B859-DDC0A5837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1138238"/>
          <a:ext cx="184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公式" r:id="rId5" imgW="205733" imgH="403920" progId="Equation.3">
                  <p:embed/>
                </p:oleObj>
              </mc:Choice>
              <mc:Fallback>
                <p:oleObj name="公式" r:id="rId5" imgW="205733" imgH="40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138238"/>
                        <a:ext cx="1841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22">
            <a:extLst>
              <a:ext uri="{FF2B5EF4-FFF2-40B4-BE49-F238E27FC236}">
                <a16:creationId xmlns:a16="http://schemas.microsoft.com/office/drawing/2014/main" id="{E8183726-82E0-4CA5-B558-FC112828E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1676400"/>
          <a:ext cx="412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7" imgW="479972" imgH="365688" progId="Equation.3">
                  <p:embed/>
                </p:oleObj>
              </mc:Choice>
              <mc:Fallback>
                <p:oleObj name="公式" r:id="rId7" imgW="479972" imgH="3656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676400"/>
                        <a:ext cx="412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23">
            <a:extLst>
              <a:ext uri="{FF2B5EF4-FFF2-40B4-BE49-F238E27FC236}">
                <a16:creationId xmlns:a16="http://schemas.microsoft.com/office/drawing/2014/main" id="{A96EBEAE-1C73-4A7B-90DE-4435F0182B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2725" y="2924175"/>
          <a:ext cx="4714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公式" r:id="rId9" imgW="556258" imgH="365688" progId="Equation.3">
                  <p:embed/>
                </p:oleObj>
              </mc:Choice>
              <mc:Fallback>
                <p:oleObj name="公式" r:id="rId9" imgW="556258" imgH="3656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2924175"/>
                        <a:ext cx="4714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2" name="Picture 24">
            <a:extLst>
              <a:ext uri="{FF2B5EF4-FFF2-40B4-BE49-F238E27FC236}">
                <a16:creationId xmlns:a16="http://schemas.microsoft.com/office/drawing/2014/main" id="{AB74AD3A-96D9-4FEA-82C5-378B161D8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3114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25">
            <a:extLst>
              <a:ext uri="{FF2B5EF4-FFF2-40B4-BE49-F238E27FC236}">
                <a16:creationId xmlns:a16="http://schemas.microsoft.com/office/drawing/2014/main" id="{07180839-7FCA-482D-8EE6-D9ABEE63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3114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4" name="Line 26">
            <a:extLst>
              <a:ext uri="{FF2B5EF4-FFF2-40B4-BE49-F238E27FC236}">
                <a16:creationId xmlns:a16="http://schemas.microsoft.com/office/drawing/2014/main" id="{D4C64175-7F89-4B3D-BAC6-86DD2CAA4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825" y="842963"/>
            <a:ext cx="1295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5" name="Line 28">
            <a:extLst>
              <a:ext uri="{FF2B5EF4-FFF2-40B4-BE49-F238E27FC236}">
                <a16:creationId xmlns:a16="http://schemas.microsoft.com/office/drawing/2014/main" id="{DBAB070C-B32E-429C-A0D1-0A14868FA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862263"/>
            <a:ext cx="45894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6" name="Oval 30">
            <a:extLst>
              <a:ext uri="{FF2B5EF4-FFF2-40B4-BE49-F238E27FC236}">
                <a16:creationId xmlns:a16="http://schemas.microsoft.com/office/drawing/2014/main" id="{BFAF3758-F0C2-43B2-8370-097418E2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857250"/>
            <a:ext cx="9048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7" name="Rectangle 31">
            <a:extLst>
              <a:ext uri="{FF2B5EF4-FFF2-40B4-BE49-F238E27FC236}">
                <a16:creationId xmlns:a16="http://schemas.microsoft.com/office/drawing/2014/main" id="{ED83F50F-EF88-4939-9434-53BE7376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894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1528" name="Rectangle 32">
            <a:extLst>
              <a:ext uri="{FF2B5EF4-FFF2-40B4-BE49-F238E27FC236}">
                <a16:creationId xmlns:a16="http://schemas.microsoft.com/office/drawing/2014/main" id="{19527A5D-2D1D-417C-933B-B2ADA145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38413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船的运动方程</a:t>
            </a:r>
            <a:endParaRPr kumimoji="1" lang="zh-CN" altLang="en-US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1529" name="Line 29">
            <a:extLst>
              <a:ext uri="{FF2B5EF4-FFF2-40B4-BE49-F238E27FC236}">
                <a16:creationId xmlns:a16="http://schemas.microsoft.com/office/drawing/2014/main" id="{0CFFD41B-3257-442D-BB34-5627A6198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857250"/>
            <a:ext cx="0" cy="2009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7">
            <a:extLst>
              <a:ext uri="{FF2B5EF4-FFF2-40B4-BE49-F238E27FC236}">
                <a16:creationId xmlns:a16="http://schemas.microsoft.com/office/drawing/2014/main" id="{BB55F945-A85A-4F73-BEDB-D8DE3E0A4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781300"/>
            <a:ext cx="4016375" cy="142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91FFEB7C-AB9E-4D06-9C5E-6455F8BB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14400"/>
            <a:ext cx="1295400" cy="2057400"/>
          </a:xfrm>
          <a:prstGeom prst="rect">
            <a:avLst/>
          </a:prstGeom>
          <a:solidFill>
            <a:schemeClr val="fol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7A01AFBD-7919-4C61-84D8-8787B95D4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40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1E39427C-B5B8-4DD3-9BD3-30CA566D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162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6AEF3ADC-49D9-4C6B-B791-434CD8E25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685800"/>
            <a:ext cx="685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8">
            <a:extLst>
              <a:ext uri="{FF2B5EF4-FFF2-40B4-BE49-F238E27FC236}">
                <a16:creationId xmlns:a16="http://schemas.microsoft.com/office/drawing/2014/main" id="{35DFA1AE-1562-4FC8-A4EB-EA5519A41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838200"/>
            <a:ext cx="3063875" cy="1884363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56DBCC07-B50A-41C9-9C0F-2937DFE43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746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10">
            <a:extLst>
              <a:ext uri="{FF2B5EF4-FFF2-40B4-BE49-F238E27FC236}">
                <a16:creationId xmlns:a16="http://schemas.microsoft.com/office/drawing/2014/main" id="{D12B7F32-49FD-4FD0-BB44-62DFBBBCA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328613"/>
          <a:ext cx="20161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公式" r:id="rId3" imgW="228641" imgH="274320" progId="Equation.3">
                  <p:embed/>
                </p:oleObj>
              </mc:Choice>
              <mc:Fallback>
                <p:oleObj name="公式" r:id="rId3" imgW="228641" imgH="274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28613"/>
                        <a:ext cx="20161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1">
            <a:extLst>
              <a:ext uri="{FF2B5EF4-FFF2-40B4-BE49-F238E27FC236}">
                <a16:creationId xmlns:a16="http://schemas.microsoft.com/office/drawing/2014/main" id="{1FD49D8D-4258-4D6E-83E8-0952563D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3900" y="2819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2539" name="Object 12">
            <a:extLst>
              <a:ext uri="{FF2B5EF4-FFF2-40B4-BE49-F238E27FC236}">
                <a16:creationId xmlns:a16="http://schemas.microsoft.com/office/drawing/2014/main" id="{CCA99147-5541-4DAE-B7BB-DB4A74D0C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157663"/>
          <a:ext cx="31337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公式" r:id="rId5" imgW="3124250" imgH="510624" progId="Equation.3">
                  <p:embed/>
                </p:oleObj>
              </mc:Choice>
              <mc:Fallback>
                <p:oleObj name="公式" r:id="rId5" imgW="3124250" imgH="5106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57663"/>
                        <a:ext cx="31337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3">
            <a:extLst>
              <a:ext uri="{FF2B5EF4-FFF2-40B4-BE49-F238E27FC236}">
                <a16:creationId xmlns:a16="http://schemas.microsoft.com/office/drawing/2014/main" id="{11338E82-E3FE-4078-8F28-FF1BD3CA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坐标表示为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D1E517CC-58ED-4D8D-AC51-CE21F0E9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5890445A-48B8-4739-A094-3E732C90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如图所示，以速度</a:t>
            </a:r>
            <a:r>
              <a:rPr kumimoji="1" lang="en-US" altLang="zh-CN" sz="2400" b="1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kumimoji="1" lang="en-US" altLang="zh-CN" sz="2400" b="1">
                <a:solidFill>
                  <a:srgbClr val="66FFFF"/>
                </a:solidFill>
                <a:latin typeface="Bookman Old Style" panose="020506040505050202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用绳跨一定滑轮拉湖面上的船，已知绳初长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l 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，岸高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06C8BD91-3D6D-463B-8B27-426B3C0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24200"/>
            <a:ext cx="228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取坐标系如图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2EA1DC07-C2FE-4339-9417-59BFF9E1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57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依题意有</a:t>
            </a:r>
          </a:p>
        </p:txBody>
      </p:sp>
      <p:graphicFrame>
        <p:nvGraphicFramePr>
          <p:cNvPr id="22545" name="Object 18">
            <a:extLst>
              <a:ext uri="{FF2B5EF4-FFF2-40B4-BE49-F238E27FC236}">
                <a16:creationId xmlns:a16="http://schemas.microsoft.com/office/drawing/2014/main" id="{BF8596C9-F42D-4F78-AB81-1CD7FF003392}"/>
              </a:ext>
            </a:extLst>
          </p:cNvPr>
          <p:cNvGraphicFramePr>
            <a:graphicFrameLocks/>
          </p:cNvGraphicFramePr>
          <p:nvPr/>
        </p:nvGraphicFramePr>
        <p:xfrm>
          <a:off x="2660650" y="3683000"/>
          <a:ext cx="1776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7" imgW="1752623" imgH="403920" progId="Equation.3">
                  <p:embed/>
                </p:oleObj>
              </mc:Choice>
              <mc:Fallback>
                <p:oleObj name="Equation" r:id="rId7" imgW="1752623" imgH="403920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683000"/>
                        <a:ext cx="1776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Line 19">
            <a:extLst>
              <a:ext uri="{FF2B5EF4-FFF2-40B4-BE49-F238E27FC236}">
                <a16:creationId xmlns:a16="http://schemas.microsoft.com/office/drawing/2014/main" id="{08412B7C-5661-4BAB-B1C2-6C3E0887EE3D}"/>
              </a:ext>
            </a:extLst>
          </p:cNvPr>
          <p:cNvSpPr>
            <a:spLocks noChangeShapeType="1"/>
          </p:cNvSpPr>
          <p:nvPr/>
        </p:nvSpPr>
        <p:spPr bwMode="auto">
          <a:xfrm rot="922360">
            <a:off x="4611688" y="1128713"/>
            <a:ext cx="2181225" cy="133667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83914CE3-709D-49E4-80F3-5ECE520EC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60950"/>
            <a:ext cx="80835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质点运动学的基本问题之一，是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确定质点运动学方程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。为正确写出质点运动学方程，先要选定参考系、坐标系，明确起始条件等，找出质点坐标随时间变化的函数关系。</a:t>
            </a:r>
          </a:p>
        </p:txBody>
      </p:sp>
      <p:graphicFrame>
        <p:nvGraphicFramePr>
          <p:cNvPr id="22548" name="Object 21">
            <a:extLst>
              <a:ext uri="{FF2B5EF4-FFF2-40B4-BE49-F238E27FC236}">
                <a16:creationId xmlns:a16="http://schemas.microsoft.com/office/drawing/2014/main" id="{CF560A89-B884-4FFB-BB2E-746057690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1138238"/>
          <a:ext cx="184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公式" r:id="rId9" imgW="205733" imgH="403920" progId="Equation.3">
                  <p:embed/>
                </p:oleObj>
              </mc:Choice>
              <mc:Fallback>
                <p:oleObj name="公式" r:id="rId9" imgW="205733" imgH="4039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1138238"/>
                        <a:ext cx="18415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2">
            <a:extLst>
              <a:ext uri="{FF2B5EF4-FFF2-40B4-BE49-F238E27FC236}">
                <a16:creationId xmlns:a16="http://schemas.microsoft.com/office/drawing/2014/main" id="{690D2D05-F835-4BBB-842C-55A9FD5EA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1676400"/>
          <a:ext cx="412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公式" r:id="rId11" imgW="479972" imgH="365688" progId="Equation.3">
                  <p:embed/>
                </p:oleObj>
              </mc:Choice>
              <mc:Fallback>
                <p:oleObj name="公式" r:id="rId11" imgW="479972" imgH="3656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1676400"/>
                        <a:ext cx="412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3">
            <a:extLst>
              <a:ext uri="{FF2B5EF4-FFF2-40B4-BE49-F238E27FC236}">
                <a16:creationId xmlns:a16="http://schemas.microsoft.com/office/drawing/2014/main" id="{823AD57C-98D7-4D82-9584-8F806EA89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2725" y="2924175"/>
          <a:ext cx="4714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公式" r:id="rId13" imgW="556258" imgH="365688" progId="Equation.3">
                  <p:embed/>
                </p:oleObj>
              </mc:Choice>
              <mc:Fallback>
                <p:oleObj name="公式" r:id="rId13" imgW="556258" imgH="3656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725" y="2924175"/>
                        <a:ext cx="4714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51" name="Picture 24">
            <a:extLst>
              <a:ext uri="{FF2B5EF4-FFF2-40B4-BE49-F238E27FC236}">
                <a16:creationId xmlns:a16="http://schemas.microsoft.com/office/drawing/2014/main" id="{19DC6A6A-F5B7-4B93-A195-93E96B33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23114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25">
            <a:extLst>
              <a:ext uri="{FF2B5EF4-FFF2-40B4-BE49-F238E27FC236}">
                <a16:creationId xmlns:a16="http://schemas.microsoft.com/office/drawing/2014/main" id="{C6E68A93-5881-46CF-869D-83FD8C553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311400"/>
            <a:ext cx="94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3" name="Line 26">
            <a:extLst>
              <a:ext uri="{FF2B5EF4-FFF2-40B4-BE49-F238E27FC236}">
                <a16:creationId xmlns:a16="http://schemas.microsoft.com/office/drawing/2014/main" id="{27BBAEAE-CA07-449A-9FC1-540FB37C16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2825" y="842963"/>
            <a:ext cx="1295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4" name="Line 28">
            <a:extLst>
              <a:ext uri="{FF2B5EF4-FFF2-40B4-BE49-F238E27FC236}">
                <a16:creationId xmlns:a16="http://schemas.microsoft.com/office/drawing/2014/main" id="{815E874D-9104-406C-B8EF-C0F641C26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488" y="2862263"/>
            <a:ext cx="45894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55" name="Oval 30">
            <a:extLst>
              <a:ext uri="{FF2B5EF4-FFF2-40B4-BE49-F238E27FC236}">
                <a16:creationId xmlns:a16="http://schemas.microsoft.com/office/drawing/2014/main" id="{F04876B4-4A76-4633-9DB9-E21E01D0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857250"/>
            <a:ext cx="90488" cy="90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6" name="Rectangle 31">
            <a:extLst>
              <a:ext uri="{FF2B5EF4-FFF2-40B4-BE49-F238E27FC236}">
                <a16:creationId xmlns:a16="http://schemas.microsoft.com/office/drawing/2014/main" id="{E93EE695-29A2-47E3-BF5E-B91C8B79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894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557" name="Rectangle 32">
            <a:extLst>
              <a:ext uri="{FF2B5EF4-FFF2-40B4-BE49-F238E27FC236}">
                <a16:creationId xmlns:a16="http://schemas.microsoft.com/office/drawing/2014/main" id="{C6F3E56C-947A-423A-AA44-4419D823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38413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船的运动方程</a:t>
            </a:r>
            <a:endParaRPr kumimoji="1" lang="zh-CN" altLang="en-US" sz="2400" b="1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2558" name="Rectangle 33">
            <a:extLst>
              <a:ext uri="{FF2B5EF4-FFF2-40B4-BE49-F238E27FC236}">
                <a16:creationId xmlns:a16="http://schemas.microsoft.com/office/drawing/2014/main" id="{CB2B4DAC-5DBF-471E-8CDD-8C977125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0058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22559" name="AutoShape 34">
            <a:extLst>
              <a:ext uri="{FF2B5EF4-FFF2-40B4-BE49-F238E27FC236}">
                <a16:creationId xmlns:a16="http://schemas.microsoft.com/office/drawing/2014/main" id="{60B586A4-B52E-4053-8B28-7D58659F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386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60" name="Line 29">
            <a:extLst>
              <a:ext uri="{FF2B5EF4-FFF2-40B4-BE49-F238E27FC236}">
                <a16:creationId xmlns:a16="http://schemas.microsoft.com/office/drawing/2014/main" id="{607DAC00-F0DE-4CFB-AD72-8BF895AAF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857250"/>
            <a:ext cx="0" cy="20097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30835D8F-C91B-49E2-93F3-897BFC24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28613"/>
            <a:ext cx="6143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1.2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质点的位移、速度和加速度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043AA1A-7B54-43CD-B176-D63E9C96E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49325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位移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AA4A779-9F05-428D-A110-24C0CD24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278063"/>
            <a:ext cx="500062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C000"/>
                </a:solidFill>
                <a:latin typeface="宋体" panose="02010600030101010101" pitchFamily="2" charset="-122"/>
              </a:rPr>
              <a:t>位移矢量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反映了物体运动中位置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距离与方位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的变化。表示质点在某段时间内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始、末位置变动的总效果。</a:t>
            </a:r>
            <a:endParaRPr kumimoji="1" lang="zh-CN" altLang="en-US" sz="1200" b="1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3557" name="Object 9">
            <a:extLst>
              <a:ext uri="{FF2B5EF4-FFF2-40B4-BE49-F238E27FC236}">
                <a16:creationId xmlns:a16="http://schemas.microsoft.com/office/drawing/2014/main" id="{FA2F0A1D-B752-4962-8C13-54FC453B9580}"/>
              </a:ext>
            </a:extLst>
          </p:cNvPr>
          <p:cNvGraphicFramePr>
            <a:graphicFrameLocks/>
          </p:cNvGraphicFramePr>
          <p:nvPr/>
        </p:nvGraphicFramePr>
        <p:xfrm>
          <a:off x="1246188" y="1700213"/>
          <a:ext cx="3703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3" imgW="3680507" imgH="434376" progId="Equation.DSMT4">
                  <p:embed/>
                </p:oleObj>
              </mc:Choice>
              <mc:Fallback>
                <p:oleObj name="Equation" r:id="rId3" imgW="3680507" imgH="434376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700213"/>
                        <a:ext cx="3703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14">
            <a:extLst>
              <a:ext uri="{FF2B5EF4-FFF2-40B4-BE49-F238E27FC236}">
                <a16:creationId xmlns:a16="http://schemas.microsoft.com/office/drawing/2014/main" id="{9FA4620C-2725-44FE-88FD-F31C18EA2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8300" y="1701800"/>
            <a:ext cx="533400" cy="12954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Line 15">
            <a:extLst>
              <a:ext uri="{FF2B5EF4-FFF2-40B4-BE49-F238E27FC236}">
                <a16:creationId xmlns:a16="http://schemas.microsoft.com/office/drawing/2014/main" id="{DC11E730-265C-425B-8008-B4A5CCFAC4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8300" y="2540000"/>
            <a:ext cx="1371600" cy="4572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16">
            <a:extLst>
              <a:ext uri="{FF2B5EF4-FFF2-40B4-BE49-F238E27FC236}">
                <a16:creationId xmlns:a16="http://schemas.microsoft.com/office/drawing/2014/main" id="{4D862F62-10E8-44E4-ABB7-E5109964A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700" y="1701800"/>
            <a:ext cx="83820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Rectangle 17">
            <a:extLst>
              <a:ext uri="{FF2B5EF4-FFF2-40B4-BE49-F238E27FC236}">
                <a16:creationId xmlns:a16="http://schemas.microsoft.com/office/drawing/2014/main" id="{165F7C7B-4DE4-47F2-95E9-CC7CEBBB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816225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000" b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2" name="Rectangle 18">
            <a:extLst>
              <a:ext uri="{FF2B5EF4-FFF2-40B4-BE49-F238E27FC236}">
                <a16:creationId xmlns:a16="http://schemas.microsoft.com/office/drawing/2014/main" id="{ECCCF71F-F6B9-48BD-AC0E-F93D5709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588" y="129381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66FFCC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00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Rectangle 19">
            <a:extLst>
              <a:ext uri="{FF2B5EF4-FFF2-40B4-BE49-F238E27FC236}">
                <a16:creationId xmlns:a16="http://schemas.microsoft.com/office/drawing/2014/main" id="{E2008D1D-C094-4FE5-8CF4-6DEA9AC11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2284413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i="1">
                <a:solidFill>
                  <a:srgbClr val="66FFCC"/>
                </a:solidFill>
                <a:latin typeface="Times New Roman" panose="02020603050405020304" pitchFamily="18" charset="0"/>
              </a:rPr>
              <a:t>P’</a:t>
            </a:r>
            <a:endParaRPr kumimoji="1" lang="en-US" altLang="zh-CN" sz="2000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64" name="Object 20">
            <a:extLst>
              <a:ext uri="{FF2B5EF4-FFF2-40B4-BE49-F238E27FC236}">
                <a16:creationId xmlns:a16="http://schemas.microsoft.com/office/drawing/2014/main" id="{58B27F39-3D95-43B8-B1B3-34F597881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133600"/>
          <a:ext cx="431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5" imgW="403903" imgH="274320" progId="Equation.3">
                  <p:embed/>
                </p:oleObj>
              </mc:Choice>
              <mc:Fallback>
                <p:oleObj name="Equation" r:id="rId5" imgW="403903" imgH="274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133600"/>
                        <a:ext cx="431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21">
            <a:extLst>
              <a:ext uri="{FF2B5EF4-FFF2-40B4-BE49-F238E27FC236}">
                <a16:creationId xmlns:a16="http://schemas.microsoft.com/office/drawing/2014/main" id="{EDFD8D6C-A400-4D83-863D-4363F701AF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5563" y="2060575"/>
          <a:ext cx="4714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公式" r:id="rId7" imgW="556258" imgH="365688" progId="Equation.3">
                  <p:embed/>
                </p:oleObj>
              </mc:Choice>
              <mc:Fallback>
                <p:oleObj name="公式" r:id="rId7" imgW="556258" imgH="36568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2060575"/>
                        <a:ext cx="4714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22">
            <a:extLst>
              <a:ext uri="{FF2B5EF4-FFF2-40B4-BE49-F238E27FC236}">
                <a16:creationId xmlns:a16="http://schemas.microsoft.com/office/drawing/2014/main" id="{B2107DDA-7B64-4914-AD5F-91708AF25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048000"/>
          <a:ext cx="10033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公式" r:id="rId9" imgW="1219272" imgH="365688" progId="Equation.3">
                  <p:embed/>
                </p:oleObj>
              </mc:Choice>
              <mc:Fallback>
                <p:oleObj name="公式" r:id="rId9" imgW="1219272" imgH="3656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048000"/>
                        <a:ext cx="10033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23">
            <a:extLst>
              <a:ext uri="{FF2B5EF4-FFF2-40B4-BE49-F238E27FC236}">
                <a16:creationId xmlns:a16="http://schemas.microsoft.com/office/drawing/2014/main" id="{53A9EF69-6BFF-4A97-9820-B3C258BFD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5100" y="1539875"/>
          <a:ext cx="3238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1" imgW="388559" imgH="281880" progId="Equation.3">
                  <p:embed/>
                </p:oleObj>
              </mc:Choice>
              <mc:Fallback>
                <p:oleObj name="Equation" r:id="rId11" imgW="388559" imgH="2818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1539875"/>
                        <a:ext cx="32385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Text Box 37">
            <a:extLst>
              <a:ext uri="{FF2B5EF4-FFF2-40B4-BE49-F238E27FC236}">
                <a16:creationId xmlns:a16="http://schemas.microsoft.com/office/drawing/2014/main" id="{25BFB48C-0746-44F0-B15F-563F36C1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278606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3569" name="Freeform 40">
            <a:extLst>
              <a:ext uri="{FF2B5EF4-FFF2-40B4-BE49-F238E27FC236}">
                <a16:creationId xmlns:a16="http://schemas.microsoft.com/office/drawing/2014/main" id="{BDB10112-A9CD-44EF-9B3A-187F6E19EC05}"/>
              </a:ext>
            </a:extLst>
          </p:cNvPr>
          <p:cNvSpPr>
            <a:spLocks/>
          </p:cNvSpPr>
          <p:nvPr/>
        </p:nvSpPr>
        <p:spPr bwMode="auto">
          <a:xfrm rot="472300">
            <a:off x="5902325" y="1677988"/>
            <a:ext cx="2376488" cy="1955800"/>
          </a:xfrm>
          <a:custGeom>
            <a:avLst/>
            <a:gdLst>
              <a:gd name="T0" fmla="*/ 0 w 1497"/>
              <a:gd name="T1" fmla="*/ 2147483646 h 1232"/>
              <a:gd name="T2" fmla="*/ 2147483646 w 1497"/>
              <a:gd name="T3" fmla="*/ 2147483646 h 1232"/>
              <a:gd name="T4" fmla="*/ 2147483646 w 1497"/>
              <a:gd name="T5" fmla="*/ 2147483646 h 1232"/>
              <a:gd name="T6" fmla="*/ 2147483646 w 1497"/>
              <a:gd name="T7" fmla="*/ 2147483646 h 1232"/>
              <a:gd name="T8" fmla="*/ 2147483646 w 1497"/>
              <a:gd name="T9" fmla="*/ 2147483646 h 1232"/>
              <a:gd name="T10" fmla="*/ 2147483646 w 1497"/>
              <a:gd name="T11" fmla="*/ 2147483646 h 1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7" h="1232">
                <a:moveTo>
                  <a:pt x="0" y="143"/>
                </a:moveTo>
                <a:cubicBezTo>
                  <a:pt x="117" y="109"/>
                  <a:pt x="235" y="76"/>
                  <a:pt x="363" y="53"/>
                </a:cubicBezTo>
                <a:cubicBezTo>
                  <a:pt x="491" y="30"/>
                  <a:pt x="635" y="0"/>
                  <a:pt x="771" y="7"/>
                </a:cubicBezTo>
                <a:cubicBezTo>
                  <a:pt x="907" y="14"/>
                  <a:pt x="1081" y="30"/>
                  <a:pt x="1179" y="98"/>
                </a:cubicBezTo>
                <a:cubicBezTo>
                  <a:pt x="1277" y="166"/>
                  <a:pt x="1308" y="227"/>
                  <a:pt x="1361" y="416"/>
                </a:cubicBezTo>
                <a:cubicBezTo>
                  <a:pt x="1414" y="605"/>
                  <a:pt x="1474" y="1096"/>
                  <a:pt x="1497" y="1232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0" name="Text Box 42">
            <a:extLst>
              <a:ext uri="{FF2B5EF4-FFF2-40B4-BE49-F238E27FC236}">
                <a16:creationId xmlns:a16="http://schemas.microsoft.com/office/drawing/2014/main" id="{390BBD6C-DD7B-4510-810A-72C49F368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14636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3571" name="Text Box 43">
            <a:extLst>
              <a:ext uri="{FF2B5EF4-FFF2-40B4-BE49-F238E27FC236}">
                <a16:creationId xmlns:a16="http://schemas.microsoft.com/office/drawing/2014/main" id="{8A244ABA-9350-4F8C-B877-3EFCB7DA2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231933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grpSp>
        <p:nvGrpSpPr>
          <p:cNvPr id="23572" name="组合 5">
            <a:extLst>
              <a:ext uri="{FF2B5EF4-FFF2-40B4-BE49-F238E27FC236}">
                <a16:creationId xmlns:a16="http://schemas.microsoft.com/office/drawing/2014/main" id="{862E346D-D968-4829-854B-084964A54D9D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4494213"/>
            <a:ext cx="6789737" cy="461962"/>
            <a:chOff x="868268" y="4725144"/>
            <a:chExt cx="6788924" cy="461665"/>
          </a:xfrm>
        </p:grpSpPr>
        <p:sp>
          <p:nvSpPr>
            <p:cNvPr id="23573" name="矩形 2">
              <a:extLst>
                <a:ext uri="{FF2B5EF4-FFF2-40B4-BE49-F238E27FC236}">
                  <a16:creationId xmlns:a16="http://schemas.microsoft.com/office/drawing/2014/main" id="{48E083A4-0BBC-4837-B06B-B06F6F973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900" y="4725144"/>
              <a:ext cx="55762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</a:rPr>
                <a:t>质点实际行程的长度</a:t>
              </a:r>
              <a:r>
                <a:rPr lang="en-US" altLang="zh-CN" sz="2400" b="1">
                  <a:solidFill>
                    <a:schemeClr val="bg1"/>
                  </a:solidFill>
                </a:rPr>
                <a:t>(</a:t>
              </a:r>
              <a:r>
                <a:rPr lang="zh-CN" altLang="en-US" sz="2400" b="1">
                  <a:solidFill>
                    <a:schemeClr val="bg1"/>
                  </a:solidFill>
                </a:rPr>
                <a:t>正标量</a:t>
              </a:r>
              <a:r>
                <a:rPr lang="en-US" altLang="zh-CN" sz="2400" b="1">
                  <a:solidFill>
                    <a:schemeClr val="bg1"/>
                  </a:solidFill>
                </a:rPr>
                <a:t>)</a:t>
              </a:r>
              <a:r>
                <a:rPr lang="zh-CN" altLang="en-US" sz="2400" b="1">
                  <a:solidFill>
                    <a:schemeClr val="bg1"/>
                  </a:solidFill>
                </a:rPr>
                <a:t>称为</a:t>
              </a:r>
              <a:r>
                <a:rPr lang="zh-CN" altLang="en-US" sz="2400" b="1">
                  <a:solidFill>
                    <a:srgbClr val="FFC000"/>
                  </a:solidFill>
                </a:rPr>
                <a:t>路程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  <p:graphicFrame>
          <p:nvGraphicFramePr>
            <p:cNvPr id="23574" name="对象 3">
              <a:extLst>
                <a:ext uri="{FF2B5EF4-FFF2-40B4-BE49-F238E27FC236}">
                  <a16:creationId xmlns:a16="http://schemas.microsoft.com/office/drawing/2014/main" id="{60DD10B7-7462-4911-99DD-17E33205B2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8268" y="4731196"/>
            <a:ext cx="1220641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Equation" r:id="rId13" imgW="596641" imgH="215806" progId="Equation.DSMT4">
                    <p:embed/>
                  </p:oleObj>
                </mc:Choice>
                <mc:Fallback>
                  <p:oleObj name="Equation" r:id="rId13" imgW="596641" imgH="215806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268" y="4731196"/>
                          <a:ext cx="1220641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>
            <a:extLst>
              <a:ext uri="{FF2B5EF4-FFF2-40B4-BE49-F238E27FC236}">
                <a16:creationId xmlns:a16="http://schemas.microsoft.com/office/drawing/2014/main" id="{757D9A0B-55BF-4BA0-A386-879BE4F6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280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大学物理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从工科角度讲授普通物理中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部分的知识。</a:t>
            </a:r>
            <a:endParaRPr lang="en-US" altLang="zh-CN" sz="28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院级必修课，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学分，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学时，每周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en-US" altLang="zh-CN" sz="28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</a:t>
            </a:r>
            <a:r>
              <a:rPr lang="en-US" altLang="zh-CN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平时成绩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30%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：其中作业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25%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，考勤和课上互动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5%.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期末考试成绩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70%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7E836948-B87D-40F2-BCCD-84061F687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33375"/>
            <a:ext cx="492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位移是矢量（有大小，有方向）</a:t>
            </a:r>
            <a:endParaRPr kumimoji="1" lang="zh-CN" altLang="en-US" sz="2400" b="1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278C138F-58F4-448C-8E39-2062C32D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846138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位移不同于路程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3606ED38-9FDC-4BEA-AFE5-C382B05D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2924175"/>
            <a:ext cx="461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位移与参照系位置的变化无关</a:t>
            </a:r>
            <a:endParaRPr kumimoji="1" lang="zh-CN" altLang="en-US" sz="12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1" name="Rectangle 11">
            <a:extLst>
              <a:ext uri="{FF2B5EF4-FFF2-40B4-BE49-F238E27FC236}">
                <a16:creationId xmlns:a16="http://schemas.microsoft.com/office/drawing/2014/main" id="{7D4F8B31-ED55-4B69-A060-B0A15E544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350043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(3)</a:t>
            </a:r>
          </a:p>
        </p:txBody>
      </p:sp>
      <p:sp>
        <p:nvSpPr>
          <p:cNvPr id="24582" name="Rectangle 12">
            <a:extLst>
              <a:ext uri="{FF2B5EF4-FFF2-40B4-BE49-F238E27FC236}">
                <a16:creationId xmlns:a16="http://schemas.microsoft.com/office/drawing/2014/main" id="{93CA3009-334D-4098-A4DB-76454953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500438"/>
            <a:ext cx="199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的区别</a:t>
            </a:r>
          </a:p>
        </p:txBody>
      </p:sp>
      <p:graphicFrame>
        <p:nvGraphicFramePr>
          <p:cNvPr id="24583" name="Object 13">
            <a:extLst>
              <a:ext uri="{FF2B5EF4-FFF2-40B4-BE49-F238E27FC236}">
                <a16:creationId xmlns:a16="http://schemas.microsoft.com/office/drawing/2014/main" id="{6E427FF2-4C93-4ED9-A417-FCDC679054CC}"/>
              </a:ext>
            </a:extLst>
          </p:cNvPr>
          <p:cNvGraphicFramePr>
            <a:graphicFrameLocks/>
          </p:cNvGraphicFramePr>
          <p:nvPr/>
        </p:nvGraphicFramePr>
        <p:xfrm>
          <a:off x="2041525" y="35560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公式" r:id="rId3" imgW="479972" imgH="434376" progId="Equation.3">
                  <p:embed/>
                </p:oleObj>
              </mc:Choice>
              <mc:Fallback>
                <p:oleObj name="公式" r:id="rId3" imgW="479972" imgH="43437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3556000"/>
                        <a:ext cx="50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24">
            <a:extLst>
              <a:ext uri="{FF2B5EF4-FFF2-40B4-BE49-F238E27FC236}">
                <a16:creationId xmlns:a16="http://schemas.microsoft.com/office/drawing/2014/main" id="{3A3005BF-32EB-483F-97D8-6323C1BC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2398713"/>
            <a:ext cx="45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66FF33"/>
                </a:solidFill>
                <a:latin typeface="Times New Roman" panose="02020603050405020304" pitchFamily="18" charset="0"/>
              </a:rPr>
              <a:t>O’</a:t>
            </a:r>
            <a:endParaRPr kumimoji="1" lang="en-US" altLang="zh-CN" sz="2000" b="1" i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5" name="Line 25">
            <a:extLst>
              <a:ext uri="{FF2B5EF4-FFF2-40B4-BE49-F238E27FC236}">
                <a16:creationId xmlns:a16="http://schemas.microsoft.com/office/drawing/2014/main" id="{85229029-9CD0-4870-8D59-29325B2EBB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213" y="808038"/>
            <a:ext cx="1295400" cy="1646237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26">
            <a:extLst>
              <a:ext uri="{FF2B5EF4-FFF2-40B4-BE49-F238E27FC236}">
                <a16:creationId xmlns:a16="http://schemas.microsoft.com/office/drawing/2014/main" id="{9AE95BC2-635F-4190-93C4-AD492967E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2213" y="1447800"/>
            <a:ext cx="2514600" cy="10064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27">
            <a:extLst>
              <a:ext uri="{FF2B5EF4-FFF2-40B4-BE49-F238E27FC236}">
                <a16:creationId xmlns:a16="http://schemas.microsoft.com/office/drawing/2014/main" id="{63EA2D8C-2816-46DB-BD31-E15F0CCD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808038"/>
            <a:ext cx="1219200" cy="63976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Arc 28">
            <a:extLst>
              <a:ext uri="{FF2B5EF4-FFF2-40B4-BE49-F238E27FC236}">
                <a16:creationId xmlns:a16="http://schemas.microsoft.com/office/drawing/2014/main" id="{1659890D-6B19-4AAE-823E-32D8AA5D8B9D}"/>
              </a:ext>
            </a:extLst>
          </p:cNvPr>
          <p:cNvSpPr>
            <a:spLocks/>
          </p:cNvSpPr>
          <p:nvPr/>
        </p:nvSpPr>
        <p:spPr bwMode="auto">
          <a:xfrm>
            <a:off x="6958013" y="625475"/>
            <a:ext cx="1295400" cy="16462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Line 29">
            <a:extLst>
              <a:ext uri="{FF2B5EF4-FFF2-40B4-BE49-F238E27FC236}">
                <a16:creationId xmlns:a16="http://schemas.microsoft.com/office/drawing/2014/main" id="{C9282FF9-E725-4480-9289-A514BC970C0D}"/>
              </a:ext>
            </a:extLst>
          </p:cNvPr>
          <p:cNvSpPr>
            <a:spLocks noChangeShapeType="1"/>
          </p:cNvSpPr>
          <p:nvPr/>
        </p:nvSpPr>
        <p:spPr bwMode="auto">
          <a:xfrm rot="20926042" flipV="1">
            <a:off x="6704013" y="900113"/>
            <a:ext cx="1019175" cy="1522412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30">
            <a:extLst>
              <a:ext uri="{FF2B5EF4-FFF2-40B4-BE49-F238E27FC236}">
                <a16:creationId xmlns:a16="http://schemas.microsoft.com/office/drawing/2014/main" id="{D6856401-D5E4-4B74-A1CB-319F39E38512}"/>
              </a:ext>
            </a:extLst>
          </p:cNvPr>
          <p:cNvSpPr>
            <a:spLocks noChangeShapeType="1"/>
          </p:cNvSpPr>
          <p:nvPr/>
        </p:nvSpPr>
        <p:spPr bwMode="auto">
          <a:xfrm rot="21167122" flipV="1">
            <a:off x="6773863" y="1581150"/>
            <a:ext cx="2068512" cy="820738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91" name="Object 32">
            <a:extLst>
              <a:ext uri="{FF2B5EF4-FFF2-40B4-BE49-F238E27FC236}">
                <a16:creationId xmlns:a16="http://schemas.microsoft.com/office/drawing/2014/main" id="{E8723BA6-B311-47E1-9948-01D18D21F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0725" y="942975"/>
          <a:ext cx="34607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5" imgW="403903" imgH="274320" progId="Equation.3">
                  <p:embed/>
                </p:oleObj>
              </mc:Choice>
              <mc:Fallback>
                <p:oleObj name="公式" r:id="rId5" imgW="403903" imgH="274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942975"/>
                        <a:ext cx="346075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33">
            <a:extLst>
              <a:ext uri="{FF2B5EF4-FFF2-40B4-BE49-F238E27FC236}">
                <a16:creationId xmlns:a16="http://schemas.microsoft.com/office/drawing/2014/main" id="{037106E7-D95D-4140-A2D3-AE662803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2203450"/>
            <a:ext cx="427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FF66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000" b="1" i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3" name="AutoShape 34">
            <a:extLst>
              <a:ext uri="{FF2B5EF4-FFF2-40B4-BE49-F238E27FC236}">
                <a16:creationId xmlns:a16="http://schemas.microsoft.com/office/drawing/2014/main" id="{D5E1EDAF-8DF4-4139-A5A1-77F01C71EB04}"/>
              </a:ext>
            </a:extLst>
          </p:cNvPr>
          <p:cNvSpPr>
            <a:spLocks/>
          </p:cNvSpPr>
          <p:nvPr/>
        </p:nvSpPr>
        <p:spPr bwMode="auto">
          <a:xfrm rot="-6805898">
            <a:off x="8428832" y="1372394"/>
            <a:ext cx="209550" cy="636587"/>
          </a:xfrm>
          <a:prstGeom prst="leftBrace">
            <a:avLst>
              <a:gd name="adj1" fmla="val 25316"/>
              <a:gd name="adj2" fmla="val 50000"/>
            </a:avLst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594" name="Object 35">
            <a:extLst>
              <a:ext uri="{FF2B5EF4-FFF2-40B4-BE49-F238E27FC236}">
                <a16:creationId xmlns:a16="http://schemas.microsoft.com/office/drawing/2014/main" id="{496D82A4-FF74-4D04-A6F9-B3BB0963B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83600" y="1841500"/>
          <a:ext cx="3238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7" imgW="388559" imgH="274320" progId="Equation.3">
                  <p:embed/>
                </p:oleObj>
              </mc:Choice>
              <mc:Fallback>
                <p:oleObj name="Equation" r:id="rId7" imgW="388559" imgH="2743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600" y="1841500"/>
                        <a:ext cx="3238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36">
            <a:extLst>
              <a:ext uri="{FF2B5EF4-FFF2-40B4-BE49-F238E27FC236}">
                <a16:creationId xmlns:a16="http://schemas.microsoft.com/office/drawing/2014/main" id="{B16B40DD-D019-4C77-83F9-298BE7A8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3508375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分清</a:t>
            </a:r>
          </a:p>
        </p:txBody>
      </p:sp>
      <p:sp>
        <p:nvSpPr>
          <p:cNvPr id="24596" name="Text Box 38">
            <a:extLst>
              <a:ext uri="{FF2B5EF4-FFF2-40B4-BE49-F238E27FC236}">
                <a16:creationId xmlns:a16="http://schemas.microsoft.com/office/drawing/2014/main" id="{9F8223B7-7721-44BC-B0B1-3CE2C0A8D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2222500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4597" name="Text Box 39">
            <a:extLst>
              <a:ext uri="{FF2B5EF4-FFF2-40B4-BE49-F238E27FC236}">
                <a16:creationId xmlns:a16="http://schemas.microsoft.com/office/drawing/2014/main" id="{12C215E7-CB5B-40DD-9761-3E33DF45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230346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grpSp>
        <p:nvGrpSpPr>
          <p:cNvPr id="24598" name="组合 23">
            <a:extLst>
              <a:ext uri="{FF2B5EF4-FFF2-40B4-BE49-F238E27FC236}">
                <a16:creationId xmlns:a16="http://schemas.microsoft.com/office/drawing/2014/main" id="{DAF05750-D564-4982-BA59-0726751F0C59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4076700"/>
            <a:ext cx="5659438" cy="492125"/>
            <a:chOff x="248845" y="6019800"/>
            <a:chExt cx="5659002" cy="491807"/>
          </a:xfrm>
        </p:grpSpPr>
        <p:graphicFrame>
          <p:nvGraphicFramePr>
            <p:cNvPr id="24602" name="对象 1">
              <a:extLst>
                <a:ext uri="{FF2B5EF4-FFF2-40B4-BE49-F238E27FC236}">
                  <a16:creationId xmlns:a16="http://schemas.microsoft.com/office/drawing/2014/main" id="{E57B248F-D805-4EF7-A272-91C266E3328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8845" y="6054407"/>
            <a:ext cx="508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8" name="公式" r:id="rId9" imgW="479972" imgH="434376" progId="Equation.3">
                    <p:embed/>
                  </p:oleObj>
                </mc:Choice>
                <mc:Fallback>
                  <p:oleObj name="公式" r:id="rId9" imgW="479972" imgH="434376" progId="Equation.3">
                    <p:embed/>
                    <p:pic>
                      <p:nvPicPr>
                        <p:cNvPr id="0" name="对象 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45" y="6054407"/>
                          <a:ext cx="508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3" name="TextBox 2">
              <a:extLst>
                <a:ext uri="{FF2B5EF4-FFF2-40B4-BE49-F238E27FC236}">
                  <a16:creationId xmlns:a16="http://schemas.microsoft.com/office/drawing/2014/main" id="{AC09EC08-2CAC-4118-BD8E-AFE51906B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97" y="6019800"/>
              <a:ext cx="23503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</a:rPr>
                <a:t>是位移的大小，</a:t>
              </a:r>
            </a:p>
          </p:txBody>
        </p:sp>
        <p:sp>
          <p:nvSpPr>
            <p:cNvPr id="24604" name="矩形 3">
              <a:extLst>
                <a:ext uri="{FF2B5EF4-FFF2-40B4-BE49-F238E27FC236}">
                  <a16:creationId xmlns:a16="http://schemas.microsoft.com/office/drawing/2014/main" id="{6281A45D-86C8-48B5-B853-CEC976C8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614" y="6019800"/>
              <a:ext cx="30492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是位矢大小的变化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599" name="对象 24">
            <a:extLst>
              <a:ext uri="{FF2B5EF4-FFF2-40B4-BE49-F238E27FC236}">
                <a16:creationId xmlns:a16="http://schemas.microsoft.com/office/drawing/2014/main" id="{EF2AF57D-BF04-4D47-9860-425D4FE5A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3" y="1447800"/>
          <a:ext cx="447675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10" imgW="2159000" imgH="635000" progId="Equation.DSMT4">
                  <p:embed/>
                </p:oleObj>
              </mc:Choice>
              <mc:Fallback>
                <p:oleObj name="Equation" r:id="rId10" imgW="2159000" imgH="6350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447800"/>
                        <a:ext cx="4476750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对象 25">
            <a:extLst>
              <a:ext uri="{FF2B5EF4-FFF2-40B4-BE49-F238E27FC236}">
                <a16:creationId xmlns:a16="http://schemas.microsoft.com/office/drawing/2014/main" id="{F8BC1226-09D9-4A73-831F-B53B6723C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724400"/>
          <a:ext cx="28178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2" imgW="1358900" imgH="876300" progId="Equation.DSMT4">
                  <p:embed/>
                </p:oleObj>
              </mc:Choice>
              <mc:Fallback>
                <p:oleObj name="Equation" r:id="rId12" imgW="1358900" imgH="8763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24400"/>
                        <a:ext cx="28178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对象 26">
            <a:extLst>
              <a:ext uri="{FF2B5EF4-FFF2-40B4-BE49-F238E27FC236}">
                <a16:creationId xmlns:a16="http://schemas.microsoft.com/office/drawing/2014/main" id="{B30F05B1-6C4D-4273-A365-CD61E63F5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2063" y="871538"/>
          <a:ext cx="12969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14" imgW="1272434" imgH="434376" progId="Equation.3">
                  <p:embed/>
                </p:oleObj>
              </mc:Choice>
              <mc:Fallback>
                <p:oleObj name="公式" r:id="rId14" imgW="1272434" imgH="434376" progId="Equation.3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871538"/>
                        <a:ext cx="12969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7F1A9240-6145-425D-A903-5458A8866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7938"/>
            <a:ext cx="184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CC0136A-6672-4F2C-B756-8F3A009CB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698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描述物体运动状态的物理量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C9CCCEF-FC45-49F7-AC73-3F59E3BB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03263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平均速度</a:t>
            </a:r>
            <a:endParaRPr kumimoji="1" lang="zh-CN" altLang="en-US" sz="1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38A659DB-1417-4C92-BC3A-AEB09574C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93725"/>
          <a:ext cx="37115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3" imgW="3680507" imgH="807624" progId="Equation.3">
                  <p:embed/>
                </p:oleObj>
              </mc:Choice>
              <mc:Fallback>
                <p:oleObj name="公式" r:id="rId3" imgW="3680507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93725"/>
                        <a:ext cx="37115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Line 6">
            <a:extLst>
              <a:ext uri="{FF2B5EF4-FFF2-40B4-BE49-F238E27FC236}">
                <a16:creationId xmlns:a16="http://schemas.microsoft.com/office/drawing/2014/main" id="{4A685AF4-7EEF-4D22-B697-9CD4A5773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550" y="260350"/>
            <a:ext cx="527050" cy="14890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EB603054-9AC1-4AA5-A823-F3296488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16351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21514787-9FC4-482D-9541-125DB09F5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0150" y="592138"/>
          <a:ext cx="3492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公式" r:id="rId5" imgW="403903" imgH="274320" progId="Equation.3">
                  <p:embed/>
                </p:oleObj>
              </mc:Choice>
              <mc:Fallback>
                <p:oleObj name="公式" r:id="rId5" imgW="403903" imgH="274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592138"/>
                        <a:ext cx="3492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0FC4B2E5-6E54-4FB4-B22E-F14FFB119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9800" y="1503363"/>
          <a:ext cx="9937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公式" r:id="rId7" imgW="1219272" imgH="365688" progId="Equation.3">
                  <p:embed/>
                </p:oleObj>
              </mc:Choice>
              <mc:Fallback>
                <p:oleObj name="公式" r:id="rId7" imgW="1219272" imgH="36568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1503363"/>
                        <a:ext cx="9937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C0F44EEC-F141-4BFE-B960-5F0B78F79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3525" y="808038"/>
          <a:ext cx="4635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公式" r:id="rId9" imgW="556258" imgH="365688" progId="Equation.3">
                  <p:embed/>
                </p:oleObj>
              </mc:Choice>
              <mc:Fallback>
                <p:oleObj name="公式" r:id="rId9" imgW="556258" imgH="3656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808038"/>
                        <a:ext cx="4635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Freeform 11">
            <a:extLst>
              <a:ext uri="{FF2B5EF4-FFF2-40B4-BE49-F238E27FC236}">
                <a16:creationId xmlns:a16="http://schemas.microsoft.com/office/drawing/2014/main" id="{F47BCF82-BA41-488E-9828-BE941EF642A5}"/>
              </a:ext>
            </a:extLst>
          </p:cNvPr>
          <p:cNvSpPr>
            <a:spLocks/>
          </p:cNvSpPr>
          <p:nvPr/>
        </p:nvSpPr>
        <p:spPr bwMode="auto">
          <a:xfrm>
            <a:off x="6402388" y="217488"/>
            <a:ext cx="2160587" cy="2017712"/>
          </a:xfrm>
          <a:custGeom>
            <a:avLst/>
            <a:gdLst>
              <a:gd name="T0" fmla="*/ 0 w 1361"/>
              <a:gd name="T1" fmla="*/ 2147483646 h 1271"/>
              <a:gd name="T2" fmla="*/ 2147483646 w 1361"/>
              <a:gd name="T3" fmla="*/ 2147483646 h 1271"/>
              <a:gd name="T4" fmla="*/ 2147483646 w 1361"/>
              <a:gd name="T5" fmla="*/ 2147483646 h 1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1" h="1271">
                <a:moveTo>
                  <a:pt x="0" y="12"/>
                </a:moveTo>
                <a:cubicBezTo>
                  <a:pt x="488" y="7"/>
                  <a:pt x="977" y="0"/>
                  <a:pt x="1169" y="210"/>
                </a:cubicBezTo>
                <a:cubicBezTo>
                  <a:pt x="1361" y="420"/>
                  <a:pt x="1155" y="1050"/>
                  <a:pt x="1151" y="1271"/>
                </a:cubicBezTo>
              </a:path>
            </a:pathLst>
          </a:custGeom>
          <a:noFill/>
          <a:ln w="1905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2CADB242-905A-4588-A900-6F9880BE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773238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瞬时速度</a:t>
            </a:r>
            <a:endParaRPr kumimoji="1" lang="zh-CN" altLang="en-US" sz="2400" b="1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5613" name="Object 13">
            <a:extLst>
              <a:ext uri="{FF2B5EF4-FFF2-40B4-BE49-F238E27FC236}">
                <a16:creationId xmlns:a16="http://schemas.microsoft.com/office/drawing/2014/main" id="{63910E32-98E0-4A43-9477-985C810F7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363" y="1636713"/>
          <a:ext cx="3994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公式" r:id="rId11" imgW="3977654" imgH="807624" progId="Equation.3">
                  <p:embed/>
                </p:oleObj>
              </mc:Choice>
              <mc:Fallback>
                <p:oleObj name="公式" r:id="rId11" imgW="3977654" imgH="8076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636713"/>
                        <a:ext cx="3994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24">
            <a:extLst>
              <a:ext uri="{FF2B5EF4-FFF2-40B4-BE49-F238E27FC236}">
                <a16:creationId xmlns:a16="http://schemas.microsoft.com/office/drawing/2014/main" id="{EF9E8DBC-BE68-4755-AC0F-1F7FF6CAD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15398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5615" name="Line 29">
            <a:extLst>
              <a:ext uri="{FF2B5EF4-FFF2-40B4-BE49-F238E27FC236}">
                <a16:creationId xmlns:a16="http://schemas.microsoft.com/office/drawing/2014/main" id="{746C65FA-9B79-4796-B87F-F6400E11E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261938"/>
            <a:ext cx="909638" cy="58261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30">
            <a:extLst>
              <a:ext uri="{FF2B5EF4-FFF2-40B4-BE49-F238E27FC236}">
                <a16:creationId xmlns:a16="http://schemas.microsoft.com/office/drawing/2014/main" id="{064C088A-3677-46F7-B2CD-3A73ACF94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550" y="839788"/>
            <a:ext cx="1433513" cy="909637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EF6DAB36-DC6C-4B1B-A752-F9D5CF816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7938"/>
            <a:ext cx="184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4019A6F-BCEC-4FDC-BEE6-9AE5A38BD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075" y="6985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描述物体运动状态的物理量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E6A78486-C55C-4B7A-9D4F-CEC96544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03263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平均速度</a:t>
            </a:r>
            <a:endParaRPr kumimoji="1" lang="zh-CN" altLang="en-US" sz="1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0B115FB7-1923-4714-811D-A3C9FDA17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93725"/>
          <a:ext cx="37115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3" imgW="3680507" imgH="807624" progId="Equation.3">
                  <p:embed/>
                </p:oleObj>
              </mc:Choice>
              <mc:Fallback>
                <p:oleObj name="公式" r:id="rId3" imgW="3680507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93725"/>
                        <a:ext cx="37115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Line 6">
            <a:extLst>
              <a:ext uri="{FF2B5EF4-FFF2-40B4-BE49-F238E27FC236}">
                <a16:creationId xmlns:a16="http://schemas.microsoft.com/office/drawing/2014/main" id="{94567D21-E184-4F49-B8D7-96D1EFCC6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550" y="260350"/>
            <a:ext cx="527050" cy="14890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884FFA5C-4FB5-4ED8-8DAC-1B0BD01FB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2563" y="16351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4F979909-B283-4D37-B3BD-560245FFC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0150" y="592138"/>
          <a:ext cx="3492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5" imgW="403903" imgH="274320" progId="Equation.3">
                  <p:embed/>
                </p:oleObj>
              </mc:Choice>
              <mc:Fallback>
                <p:oleObj name="公式" r:id="rId5" imgW="403903" imgH="274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592138"/>
                        <a:ext cx="3492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>
            <a:extLst>
              <a:ext uri="{FF2B5EF4-FFF2-40B4-BE49-F238E27FC236}">
                <a16:creationId xmlns:a16="http://schemas.microsoft.com/office/drawing/2014/main" id="{62AC6D59-D011-4849-AFAF-61039451F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9800" y="1503363"/>
          <a:ext cx="9937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公式" r:id="rId7" imgW="1219272" imgH="365688" progId="Equation.3">
                  <p:embed/>
                </p:oleObj>
              </mc:Choice>
              <mc:Fallback>
                <p:oleObj name="公式" r:id="rId7" imgW="1219272" imgH="36568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1503363"/>
                        <a:ext cx="99377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>
            <a:extLst>
              <a:ext uri="{FF2B5EF4-FFF2-40B4-BE49-F238E27FC236}">
                <a16:creationId xmlns:a16="http://schemas.microsoft.com/office/drawing/2014/main" id="{8870A527-F251-43F1-8726-20E6E1286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3525" y="808038"/>
          <a:ext cx="4635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公式" r:id="rId9" imgW="556258" imgH="365688" progId="Equation.3">
                  <p:embed/>
                </p:oleObj>
              </mc:Choice>
              <mc:Fallback>
                <p:oleObj name="公式" r:id="rId9" imgW="556258" imgH="3656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525" y="808038"/>
                        <a:ext cx="4635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Freeform 11">
            <a:extLst>
              <a:ext uri="{FF2B5EF4-FFF2-40B4-BE49-F238E27FC236}">
                <a16:creationId xmlns:a16="http://schemas.microsoft.com/office/drawing/2014/main" id="{B3EE3A9D-B649-46F2-A5BA-A5AAFFC52471}"/>
              </a:ext>
            </a:extLst>
          </p:cNvPr>
          <p:cNvSpPr>
            <a:spLocks/>
          </p:cNvSpPr>
          <p:nvPr/>
        </p:nvSpPr>
        <p:spPr bwMode="auto">
          <a:xfrm>
            <a:off x="6402388" y="217488"/>
            <a:ext cx="2160587" cy="2017712"/>
          </a:xfrm>
          <a:custGeom>
            <a:avLst/>
            <a:gdLst>
              <a:gd name="T0" fmla="*/ 0 w 1361"/>
              <a:gd name="T1" fmla="*/ 2147483646 h 1271"/>
              <a:gd name="T2" fmla="*/ 2147483646 w 1361"/>
              <a:gd name="T3" fmla="*/ 2147483646 h 1271"/>
              <a:gd name="T4" fmla="*/ 2147483646 w 1361"/>
              <a:gd name="T5" fmla="*/ 2147483646 h 1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1" h="1271">
                <a:moveTo>
                  <a:pt x="0" y="12"/>
                </a:moveTo>
                <a:cubicBezTo>
                  <a:pt x="488" y="7"/>
                  <a:pt x="977" y="0"/>
                  <a:pt x="1169" y="210"/>
                </a:cubicBezTo>
                <a:cubicBezTo>
                  <a:pt x="1361" y="420"/>
                  <a:pt x="1155" y="1050"/>
                  <a:pt x="1151" y="1271"/>
                </a:cubicBezTo>
              </a:path>
            </a:pathLst>
          </a:custGeom>
          <a:noFill/>
          <a:ln w="1905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B36516D1-F30D-485A-9772-EBE8D154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773238"/>
            <a:ext cx="179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瞬时速度</a:t>
            </a:r>
            <a:endParaRPr kumimoji="1" lang="zh-CN" altLang="en-US" sz="2400" b="1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A358DAAF-6BFD-4515-9C8E-D218D67AC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363" y="1636713"/>
          <a:ext cx="3994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公式" r:id="rId11" imgW="3977654" imgH="807624" progId="Equation.3">
                  <p:embed/>
                </p:oleObj>
              </mc:Choice>
              <mc:Fallback>
                <p:oleObj name="公式" r:id="rId11" imgW="3977654" imgH="8076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636713"/>
                        <a:ext cx="3994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Line 14">
            <a:extLst>
              <a:ext uri="{FF2B5EF4-FFF2-40B4-BE49-F238E27FC236}">
                <a16:creationId xmlns:a16="http://schemas.microsoft.com/office/drawing/2014/main" id="{6CC4629B-ED52-44BB-824B-E7363F45D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3079750"/>
            <a:ext cx="1133475" cy="12239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E1265035-5DE7-45D4-8F10-ED2907EBD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5900" y="3152775"/>
            <a:ext cx="1997075" cy="11620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DCA9CA4B-D6F1-4127-8663-8F29AF64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42322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66FF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61C3D9B2-EBAA-4442-9423-3FE9E521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2755900"/>
            <a:ext cx="38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66FFCC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BF85D31B-2D22-4FC0-B5C1-32B31BF3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2682875"/>
            <a:ext cx="423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66FFCC"/>
                </a:solidFill>
                <a:latin typeface="Times New Roman" panose="02020603050405020304" pitchFamily="18" charset="0"/>
              </a:rPr>
              <a:t>B'</a:t>
            </a:r>
          </a:p>
        </p:txBody>
      </p:sp>
      <p:graphicFrame>
        <p:nvGraphicFramePr>
          <p:cNvPr id="26643" name="Object 19">
            <a:extLst>
              <a:ext uri="{FF2B5EF4-FFF2-40B4-BE49-F238E27FC236}">
                <a16:creationId xmlns:a16="http://schemas.microsoft.com/office/drawing/2014/main" id="{D12D3208-D04A-4175-9CED-9534809E4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1313" y="3027363"/>
          <a:ext cx="2921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公式" r:id="rId13" imgW="350525" imgH="396144" progId="Equation.3">
                  <p:embed/>
                </p:oleObj>
              </mc:Choice>
              <mc:Fallback>
                <p:oleObj name="公式" r:id="rId13" imgW="350525" imgH="39614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3027363"/>
                        <a:ext cx="2921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4">
            <a:extLst>
              <a:ext uri="{FF2B5EF4-FFF2-40B4-BE49-F238E27FC236}">
                <a16:creationId xmlns:a16="http://schemas.microsoft.com/office/drawing/2014/main" id="{78EBE23E-5384-4FCC-993C-857AC6BD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153987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6645" name="Freeform 25">
            <a:extLst>
              <a:ext uri="{FF2B5EF4-FFF2-40B4-BE49-F238E27FC236}">
                <a16:creationId xmlns:a16="http://schemas.microsoft.com/office/drawing/2014/main" id="{94B98E14-5C59-48E1-B837-1E470D715AEC}"/>
              </a:ext>
            </a:extLst>
          </p:cNvPr>
          <p:cNvSpPr>
            <a:spLocks/>
          </p:cNvSpPr>
          <p:nvPr/>
        </p:nvSpPr>
        <p:spPr bwMode="auto">
          <a:xfrm>
            <a:off x="6546850" y="3071813"/>
            <a:ext cx="2305050" cy="1611312"/>
          </a:xfrm>
          <a:custGeom>
            <a:avLst/>
            <a:gdLst>
              <a:gd name="T0" fmla="*/ 0 w 1452"/>
              <a:gd name="T1" fmla="*/ 2147483646 h 1015"/>
              <a:gd name="T2" fmla="*/ 2147483646 w 1452"/>
              <a:gd name="T3" fmla="*/ 2147483646 h 1015"/>
              <a:gd name="T4" fmla="*/ 2147483646 w 1452"/>
              <a:gd name="T5" fmla="*/ 2147483646 h 1015"/>
              <a:gd name="T6" fmla="*/ 2147483646 w 1452"/>
              <a:gd name="T7" fmla="*/ 2147483646 h 1015"/>
              <a:gd name="T8" fmla="*/ 2147483646 w 1452"/>
              <a:gd name="T9" fmla="*/ 2147483646 h 1015"/>
              <a:gd name="T10" fmla="*/ 2147483646 w 1452"/>
              <a:gd name="T11" fmla="*/ 2147483646 h 1015"/>
              <a:gd name="T12" fmla="*/ 2147483646 w 1452"/>
              <a:gd name="T13" fmla="*/ 2147483646 h 10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2" h="1015">
                <a:moveTo>
                  <a:pt x="0" y="1015"/>
                </a:moveTo>
                <a:cubicBezTo>
                  <a:pt x="4" y="890"/>
                  <a:pt x="8" y="765"/>
                  <a:pt x="46" y="652"/>
                </a:cubicBezTo>
                <a:cubicBezTo>
                  <a:pt x="84" y="539"/>
                  <a:pt x="159" y="424"/>
                  <a:pt x="227" y="335"/>
                </a:cubicBezTo>
                <a:cubicBezTo>
                  <a:pt x="295" y="246"/>
                  <a:pt x="374" y="169"/>
                  <a:pt x="457" y="116"/>
                </a:cubicBezTo>
                <a:cubicBezTo>
                  <a:pt x="540" y="63"/>
                  <a:pt x="621" y="34"/>
                  <a:pt x="726" y="17"/>
                </a:cubicBezTo>
                <a:cubicBezTo>
                  <a:pt x="831" y="0"/>
                  <a:pt x="968" y="2"/>
                  <a:pt x="1089" y="17"/>
                </a:cubicBezTo>
                <a:cubicBezTo>
                  <a:pt x="1210" y="32"/>
                  <a:pt x="1331" y="70"/>
                  <a:pt x="1452" y="108"/>
                </a:cubicBezTo>
              </a:path>
            </a:pathLst>
          </a:custGeom>
          <a:noFill/>
          <a:ln w="1905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6" name="Line 27">
            <a:extLst>
              <a:ext uri="{FF2B5EF4-FFF2-40B4-BE49-F238E27FC236}">
                <a16:creationId xmlns:a16="http://schemas.microsoft.com/office/drawing/2014/main" id="{7CCC414F-62D0-4D53-BA60-08E4005BF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7488" y="3314700"/>
            <a:ext cx="123825" cy="1017588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Line 29">
            <a:extLst>
              <a:ext uri="{FF2B5EF4-FFF2-40B4-BE49-F238E27FC236}">
                <a16:creationId xmlns:a16="http://schemas.microsoft.com/office/drawing/2014/main" id="{D6F6E7BF-564D-411D-A257-76CB59867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261938"/>
            <a:ext cx="909638" cy="582612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8" name="Line 30">
            <a:extLst>
              <a:ext uri="{FF2B5EF4-FFF2-40B4-BE49-F238E27FC236}">
                <a16:creationId xmlns:a16="http://schemas.microsoft.com/office/drawing/2014/main" id="{DA209777-4999-4F8B-9E05-341C72AEBC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550" y="839788"/>
            <a:ext cx="1433513" cy="909637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9" name="矩形 1">
            <a:extLst>
              <a:ext uri="{FF2B5EF4-FFF2-40B4-BE49-F238E27FC236}">
                <a16:creationId xmlns:a16="http://schemas.microsoft.com/office/drawing/2014/main" id="{1BA22EC2-ADC1-4BE7-A489-C1DDC2BD3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600325"/>
            <a:ext cx="5410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bg1"/>
                </a:solidFill>
              </a:rPr>
              <a:t>速度的方向是沿着轨道上质点所在处的</a:t>
            </a:r>
            <a:r>
              <a:rPr lang="zh-CN" altLang="en-US" sz="2400" b="1">
                <a:solidFill>
                  <a:srgbClr val="FFC000"/>
                </a:solidFill>
              </a:rPr>
              <a:t>切向</a:t>
            </a:r>
            <a:r>
              <a:rPr lang="en-US" altLang="zh-CN" sz="2400" b="1">
                <a:solidFill>
                  <a:schemeClr val="bg1"/>
                </a:solidFill>
              </a:rPr>
              <a:t>, </a:t>
            </a:r>
            <a:r>
              <a:rPr lang="zh-CN" altLang="en-US" sz="2400" b="1">
                <a:solidFill>
                  <a:schemeClr val="bg1"/>
                </a:solidFill>
              </a:rPr>
              <a:t>指向质点前进的方向。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bg1"/>
                </a:solidFill>
              </a:rPr>
              <a:t> (</a:t>
            </a:r>
            <a:r>
              <a:rPr lang="zh-CN" altLang="en-US" sz="2400" b="1">
                <a:solidFill>
                  <a:schemeClr val="bg1"/>
                </a:solidFill>
              </a:rPr>
              <a:t>瞬时</a:t>
            </a:r>
            <a:r>
              <a:rPr lang="en-US" altLang="zh-CN" sz="2400" b="1">
                <a:solidFill>
                  <a:schemeClr val="bg1"/>
                </a:solidFill>
              </a:rPr>
              <a:t>)</a:t>
            </a:r>
            <a:r>
              <a:rPr lang="zh-CN" altLang="en-US" sz="2400" b="1">
                <a:solidFill>
                  <a:schemeClr val="bg1"/>
                </a:solidFill>
              </a:rPr>
              <a:t>速度的大小等于</a:t>
            </a:r>
            <a:r>
              <a:rPr lang="en-US" altLang="zh-CN" sz="2400" b="1">
                <a:solidFill>
                  <a:schemeClr val="bg1"/>
                </a:solidFill>
              </a:rPr>
              <a:t>(</a:t>
            </a:r>
            <a:r>
              <a:rPr lang="zh-CN" altLang="en-US" sz="2400" b="1">
                <a:solidFill>
                  <a:schemeClr val="bg1"/>
                </a:solidFill>
              </a:rPr>
              <a:t>瞬时</a:t>
            </a:r>
            <a:r>
              <a:rPr lang="en-US" altLang="zh-CN" sz="2400" b="1">
                <a:solidFill>
                  <a:schemeClr val="bg1"/>
                </a:solidFill>
              </a:rPr>
              <a:t>)</a:t>
            </a:r>
            <a:r>
              <a:rPr lang="zh-CN" altLang="en-US" sz="2400" b="1">
                <a:solidFill>
                  <a:schemeClr val="bg1"/>
                </a:solidFill>
              </a:rPr>
              <a:t>速率。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26650" name="Rectangle 20">
            <a:extLst>
              <a:ext uri="{FF2B5EF4-FFF2-40B4-BE49-F238E27FC236}">
                <a16:creationId xmlns:a16="http://schemas.microsoft.com/office/drawing/2014/main" id="{38B7E87D-1858-4C28-90B8-09AD7180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473233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6651" name="Rectangle 21">
            <a:extLst>
              <a:ext uri="{FF2B5EF4-FFF2-40B4-BE49-F238E27FC236}">
                <a16:creationId xmlns:a16="http://schemas.microsoft.com/office/drawing/2014/main" id="{671F2598-3FF6-4CA7-A148-0D436600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4732338"/>
            <a:ext cx="52546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速度的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矢量性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瞬时性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相对性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br>
              <a:rPr kumimoji="1" lang="zh-CN" altLang="en-US" sz="1200" b="1">
                <a:solidFill>
                  <a:srgbClr val="FFFFCC"/>
                </a:solidFill>
                <a:latin typeface="Times New Roman" panose="02020603050405020304" pitchFamily="18" charset="0"/>
                <a:ea typeface="仿宋_GB2312" pitchFamily="49" charset="-122"/>
              </a:rPr>
            </a:br>
            <a:endParaRPr kumimoji="1" lang="zh-CN" altLang="en-US" sz="12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2" name="Rectangle 22">
            <a:extLst>
              <a:ext uri="{FF2B5EF4-FFF2-40B4-BE49-F238E27FC236}">
                <a16:creationId xmlns:a16="http://schemas.microsoft.com/office/drawing/2014/main" id="{752A6357-F590-488A-9E47-20AB2124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5308600"/>
            <a:ext cx="3957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注意速度与速率的区别</a:t>
            </a:r>
            <a:endParaRPr kumimoji="1" lang="zh-CN" altLang="en-US" sz="1200" b="1">
              <a:solidFill>
                <a:srgbClr val="FFFF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53" name="Object 23">
            <a:extLst>
              <a:ext uri="{FF2B5EF4-FFF2-40B4-BE49-F238E27FC236}">
                <a16:creationId xmlns:a16="http://schemas.microsoft.com/office/drawing/2014/main" id="{EC99C6EF-4601-46E6-A390-E050ED673377}"/>
              </a:ext>
            </a:extLst>
          </p:cNvPr>
          <p:cNvGraphicFramePr>
            <a:graphicFrameLocks/>
          </p:cNvGraphicFramePr>
          <p:nvPr/>
        </p:nvGraphicFramePr>
        <p:xfrm>
          <a:off x="2020888" y="5765800"/>
          <a:ext cx="965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公式" r:id="rId15" imgW="937253" imgH="807624" progId="Equation.3">
                  <p:embed/>
                </p:oleObj>
              </mc:Choice>
              <mc:Fallback>
                <p:oleObj name="公式" r:id="rId15" imgW="937253" imgH="807624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5765800"/>
                        <a:ext cx="9652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AutoShape 26">
            <a:extLst>
              <a:ext uri="{FF2B5EF4-FFF2-40B4-BE49-F238E27FC236}">
                <a16:creationId xmlns:a16="http://schemas.microsoft.com/office/drawing/2014/main" id="{829A9117-2B70-4C34-8659-AD079386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6609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55" name="Object 28">
            <a:extLst>
              <a:ext uri="{FF2B5EF4-FFF2-40B4-BE49-F238E27FC236}">
                <a16:creationId xmlns:a16="http://schemas.microsoft.com/office/drawing/2014/main" id="{F2E7D214-56DB-4F17-B52B-CD27BAF57E82}"/>
              </a:ext>
            </a:extLst>
          </p:cNvPr>
          <p:cNvGraphicFramePr>
            <a:graphicFrameLocks/>
          </p:cNvGraphicFramePr>
          <p:nvPr/>
        </p:nvGraphicFramePr>
        <p:xfrm>
          <a:off x="3421063" y="5751513"/>
          <a:ext cx="31591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公式" r:id="rId17" imgW="3139377" imgH="860976" progId="Equation.3">
                  <p:embed/>
                </p:oleObj>
              </mc:Choice>
              <mc:Fallback>
                <p:oleObj name="公式" r:id="rId17" imgW="3139377" imgH="860976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751513"/>
                        <a:ext cx="31591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对象 3">
            <a:extLst>
              <a:ext uri="{FF2B5EF4-FFF2-40B4-BE49-F238E27FC236}">
                <a16:creationId xmlns:a16="http://schemas.microsoft.com/office/drawing/2014/main" id="{AC04F04F-5691-4658-B1ED-507C0587C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3859213"/>
          <a:ext cx="2447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9" imgW="1180588" imgH="393529" progId="Equation.DSMT4">
                  <p:embed/>
                </p:oleObj>
              </mc:Choice>
              <mc:Fallback>
                <p:oleObj name="Equation" r:id="rId19" imgW="1180588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3859213"/>
                        <a:ext cx="2447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52CC614-4B83-4D2B-B42E-AEB481E7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90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加速度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AF0A6E-E4A6-4BD4-80DC-702785FEA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5675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平均加速度</a:t>
            </a:r>
            <a:endParaRPr kumimoji="1" lang="zh-CN" altLang="en-US" sz="1200" b="1">
              <a:solidFill>
                <a:srgbClr val="66FFFF"/>
              </a:solidFill>
              <a:latin typeface="楷体_GB2312" pitchFamily="49" charset="-122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7E1AF179-374F-4964-BF6E-A3F7744EC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593850"/>
          <a:ext cx="38369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公式" r:id="rId3" imgW="3733886" imgH="807624" progId="Equation.3">
                  <p:embed/>
                </p:oleObj>
              </mc:Choice>
              <mc:Fallback>
                <p:oleObj name="公式" r:id="rId3" imgW="3733886" imgH="807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93850"/>
                        <a:ext cx="38369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>
            <a:extLst>
              <a:ext uri="{FF2B5EF4-FFF2-40B4-BE49-F238E27FC236}">
                <a16:creationId xmlns:a16="http://schemas.microsoft.com/office/drawing/2014/main" id="{6DF6EAD9-2419-4193-9314-5B5F9882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844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瞬时加速度</a:t>
            </a:r>
            <a:endParaRPr kumimoji="1" lang="zh-CN" altLang="en-US" sz="1200" b="1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45E8C68-5786-4020-8C99-18ABAA9D6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053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  <a:endParaRPr kumimoji="1" lang="zh-CN" altLang="en-US" sz="24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0A14D63E-4033-4C7D-A527-BB24EC14A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205413"/>
            <a:ext cx="77358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加速度反映速度的变化情况：包括速度方向的变化和</a:t>
            </a:r>
          </a:p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速度量值的变化。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CD92A4B3-4261-4D36-B9DE-530A33C0FB34}"/>
              </a:ext>
            </a:extLst>
          </p:cNvPr>
          <p:cNvGraphicFramePr>
            <a:graphicFrameLocks/>
          </p:cNvGraphicFramePr>
          <p:nvPr/>
        </p:nvGraphicFramePr>
        <p:xfrm>
          <a:off x="827088" y="3343275"/>
          <a:ext cx="49514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公式" r:id="rId5" imgW="4930034" imgH="853416" progId="Equation.3">
                  <p:embed/>
                </p:oleObj>
              </mc:Choice>
              <mc:Fallback>
                <p:oleObj name="公式" r:id="rId5" imgW="4930034" imgH="85341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43275"/>
                        <a:ext cx="495141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9">
            <a:extLst>
              <a:ext uri="{FF2B5EF4-FFF2-40B4-BE49-F238E27FC236}">
                <a16:creationId xmlns:a16="http://schemas.microsoft.com/office/drawing/2014/main" id="{8EC583FE-DAA3-4CA0-A7D8-702BFF711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1338" y="3529013"/>
            <a:ext cx="684212" cy="452437"/>
          </a:xfrm>
          <a:prstGeom prst="line">
            <a:avLst/>
          </a:prstGeom>
          <a:noFill/>
          <a:ln w="3492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0">
            <a:extLst>
              <a:ext uri="{FF2B5EF4-FFF2-40B4-BE49-F238E27FC236}">
                <a16:creationId xmlns:a16="http://schemas.microsoft.com/office/drawing/2014/main" id="{CCBFE475-00CC-4224-B9DC-3B71A91B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0225" y="3981450"/>
            <a:ext cx="1295400" cy="152400"/>
          </a:xfrm>
          <a:prstGeom prst="line">
            <a:avLst/>
          </a:prstGeom>
          <a:noFill/>
          <a:ln w="3175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9EDF5304-E0BB-4CA0-B365-0927EFF4A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025" y="3524250"/>
            <a:ext cx="60960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FCD29F52-DD72-4B28-B4B8-BD836955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025" y="31988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400" b="1" i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D6AE955C-3C61-41AA-97AE-B88996FD47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34290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公式" r:id="rId7" imgW="579165" imgH="365688" progId="Equation.3">
                  <p:embed/>
                </p:oleObj>
              </mc:Choice>
              <mc:Fallback>
                <p:oleObj name="公式" r:id="rId7" imgW="579165" imgH="3656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4290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>
            <a:extLst>
              <a:ext uri="{FF2B5EF4-FFF2-40B4-BE49-F238E27FC236}">
                <a16:creationId xmlns:a16="http://schemas.microsoft.com/office/drawing/2014/main" id="{FC2E31FF-4306-4D20-8173-DBD47288F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0225" y="4186238"/>
          <a:ext cx="10223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公式" r:id="rId9" imgW="1234399" imgH="365688" progId="Equation.3">
                  <p:embed/>
                </p:oleObj>
              </mc:Choice>
              <mc:Fallback>
                <p:oleObj name="公式" r:id="rId9" imgW="1234399" imgH="36568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4186238"/>
                        <a:ext cx="10223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>
            <a:extLst>
              <a:ext uri="{FF2B5EF4-FFF2-40B4-BE49-F238E27FC236}">
                <a16:creationId xmlns:a16="http://schemas.microsoft.com/office/drawing/2014/main" id="{61AEB56E-99B2-467A-806D-2CFAD7287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1150" y="3543300"/>
          <a:ext cx="38576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公式" r:id="rId11" imgW="457281" imgH="281880" progId="Equation.3">
                  <p:embed/>
                </p:oleObj>
              </mc:Choice>
              <mc:Fallback>
                <p:oleObj name="公式" r:id="rId11" imgW="457281" imgH="281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3543300"/>
                        <a:ext cx="385763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Freeform 16">
            <a:extLst>
              <a:ext uri="{FF2B5EF4-FFF2-40B4-BE49-F238E27FC236}">
                <a16:creationId xmlns:a16="http://schemas.microsoft.com/office/drawing/2014/main" id="{1D67EBF0-34C1-40D1-93F5-C67530A48F7D}"/>
              </a:ext>
            </a:extLst>
          </p:cNvPr>
          <p:cNvSpPr>
            <a:spLocks/>
          </p:cNvSpPr>
          <p:nvPr/>
        </p:nvSpPr>
        <p:spPr bwMode="auto">
          <a:xfrm>
            <a:off x="5181600" y="947738"/>
            <a:ext cx="3276600" cy="1473200"/>
          </a:xfrm>
          <a:custGeom>
            <a:avLst/>
            <a:gdLst>
              <a:gd name="T0" fmla="*/ 0 w 2064"/>
              <a:gd name="T1" fmla="*/ 2147483646 h 928"/>
              <a:gd name="T2" fmla="*/ 2147483646 w 2064"/>
              <a:gd name="T3" fmla="*/ 2147483646 h 928"/>
              <a:gd name="T4" fmla="*/ 2147483646 w 2064"/>
              <a:gd name="T5" fmla="*/ 2147483646 h 928"/>
              <a:gd name="T6" fmla="*/ 2147483646 w 2064"/>
              <a:gd name="T7" fmla="*/ 2147483646 h 928"/>
              <a:gd name="T8" fmla="*/ 2147483646 w 2064"/>
              <a:gd name="T9" fmla="*/ 2147483646 h 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64" h="928">
                <a:moveTo>
                  <a:pt x="0" y="928"/>
                </a:moveTo>
                <a:cubicBezTo>
                  <a:pt x="164" y="688"/>
                  <a:pt x="328" y="448"/>
                  <a:pt x="480" y="304"/>
                </a:cubicBezTo>
                <a:cubicBezTo>
                  <a:pt x="632" y="160"/>
                  <a:pt x="744" y="112"/>
                  <a:pt x="912" y="64"/>
                </a:cubicBezTo>
                <a:cubicBezTo>
                  <a:pt x="1080" y="16"/>
                  <a:pt x="1296" y="0"/>
                  <a:pt x="1488" y="16"/>
                </a:cubicBezTo>
                <a:cubicBezTo>
                  <a:pt x="1680" y="32"/>
                  <a:pt x="1968" y="136"/>
                  <a:pt x="2064" y="160"/>
                </a:cubicBezTo>
              </a:path>
            </a:pathLst>
          </a:custGeom>
          <a:noFill/>
          <a:ln w="3810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169B91A7-0CF6-4D70-983E-BE9FD804B20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32488" y="1484313"/>
            <a:ext cx="511175" cy="1512887"/>
          </a:xfrm>
          <a:prstGeom prst="line">
            <a:avLst/>
          </a:prstGeom>
          <a:noFill/>
          <a:ln w="317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20FDAB43-FD50-4631-8B83-D45115E8F3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981075"/>
            <a:ext cx="920750" cy="2016125"/>
          </a:xfrm>
          <a:prstGeom prst="line">
            <a:avLst/>
          </a:prstGeom>
          <a:noFill/>
          <a:ln w="317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0A2482C5-E14C-45B5-8FA6-E409D9DA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4550" y="946150"/>
            <a:ext cx="500063" cy="49688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CD0049A9-9B8E-49C4-BE1E-5DC14AC78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1875" y="908050"/>
            <a:ext cx="1293813" cy="58738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Rectangle 21">
            <a:extLst>
              <a:ext uri="{FF2B5EF4-FFF2-40B4-BE49-F238E27FC236}">
                <a16:creationId xmlns:a16="http://schemas.microsoft.com/office/drawing/2014/main" id="{60C468AF-08A5-42EE-A517-5A757166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04298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66FFCC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7670" name="Rectangle 22">
            <a:extLst>
              <a:ext uri="{FF2B5EF4-FFF2-40B4-BE49-F238E27FC236}">
                <a16:creationId xmlns:a16="http://schemas.microsoft.com/office/drawing/2014/main" id="{CC9C3166-ECF9-46F4-AA63-2B7436378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9810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 i="1">
                <a:solidFill>
                  <a:srgbClr val="66FFCC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7671" name="Object 23">
            <a:extLst>
              <a:ext uri="{FF2B5EF4-FFF2-40B4-BE49-F238E27FC236}">
                <a16:creationId xmlns:a16="http://schemas.microsoft.com/office/drawing/2014/main" id="{E4C57CCA-3193-4033-9FE4-3B7CC152D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549275"/>
          <a:ext cx="4746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公式" r:id="rId13" imgW="579165" imgH="365688" progId="Equation.3">
                  <p:embed/>
                </p:oleObj>
              </mc:Choice>
              <mc:Fallback>
                <p:oleObj name="公式" r:id="rId13" imgW="579165" imgH="3656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49275"/>
                        <a:ext cx="4746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>
            <a:extLst>
              <a:ext uri="{FF2B5EF4-FFF2-40B4-BE49-F238E27FC236}">
                <a16:creationId xmlns:a16="http://schemas.microsoft.com/office/drawing/2014/main" id="{EB2A30BE-AC7A-431F-A6A7-F67AAF2850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549275"/>
          <a:ext cx="10223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公式" r:id="rId15" imgW="1234399" imgH="365688" progId="Equation.3">
                  <p:embed/>
                </p:oleObj>
              </mc:Choice>
              <mc:Fallback>
                <p:oleObj name="公式" r:id="rId15" imgW="1234399" imgH="36568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49275"/>
                        <a:ext cx="10223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>
            <a:extLst>
              <a:ext uri="{FF2B5EF4-FFF2-40B4-BE49-F238E27FC236}">
                <a16:creationId xmlns:a16="http://schemas.microsoft.com/office/drawing/2014/main" id="{264E9F8A-6EC0-493F-B48A-E7BFCA899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6013" y="1749425"/>
          <a:ext cx="4635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name="公式" r:id="rId17" imgW="556258" imgH="365688" progId="Equation.3">
                  <p:embed/>
                </p:oleObj>
              </mc:Choice>
              <mc:Fallback>
                <p:oleObj name="公式" r:id="rId17" imgW="556258" imgH="36568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1749425"/>
                        <a:ext cx="4635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26">
            <a:extLst>
              <a:ext uri="{FF2B5EF4-FFF2-40B4-BE49-F238E27FC236}">
                <a16:creationId xmlns:a16="http://schemas.microsoft.com/office/drawing/2014/main" id="{283ED8BC-A016-4B1A-980A-5AB684079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1844675"/>
          <a:ext cx="9937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公式" r:id="rId19" imgW="1219272" imgH="365688" progId="Equation.3">
                  <p:embed/>
                </p:oleObj>
              </mc:Choice>
              <mc:Fallback>
                <p:oleObj name="公式" r:id="rId19" imgW="1219272" imgH="36568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844675"/>
                        <a:ext cx="99377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Text Box 27">
            <a:extLst>
              <a:ext uri="{FF2B5EF4-FFF2-40B4-BE49-F238E27FC236}">
                <a16:creationId xmlns:a16="http://schemas.microsoft.com/office/drawing/2014/main" id="{8902FFEF-2621-433E-BEED-D4376562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162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rgbClr val="FFFFFF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6" name="Text Box 28">
            <a:extLst>
              <a:ext uri="{FF2B5EF4-FFF2-40B4-BE49-F238E27FC236}">
                <a16:creationId xmlns:a16="http://schemas.microsoft.com/office/drawing/2014/main" id="{DFF8FCCD-E167-4833-9969-AD7A9D165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6048375"/>
            <a:ext cx="646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速度的方向总是指向轨迹曲线凹的一面。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0CEDDBEF-4733-462F-B810-C657DCEB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781300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7678" name="Text Box 30">
            <a:extLst>
              <a:ext uri="{FF2B5EF4-FFF2-40B4-BE49-F238E27FC236}">
                <a16:creationId xmlns:a16="http://schemas.microsoft.com/office/drawing/2014/main" id="{6B71553A-5BE8-4AE5-8F7E-BE3D1DF0E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122713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FAADF16D-B48A-41A5-9E3D-81B0EEFA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73818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27680" name="AutoShape 32">
            <a:extLst>
              <a:ext uri="{FF2B5EF4-FFF2-40B4-BE49-F238E27FC236}">
                <a16:creationId xmlns:a16="http://schemas.microsoft.com/office/drawing/2014/main" id="{2A58FFD4-64D0-4F2D-AE17-1E4221F3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454660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6B30C6CD-00F8-45A0-9CDD-399A5927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270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F674AF66-CEC5-46B7-9C0B-9A913D91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533525"/>
            <a:ext cx="6330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>
            <a:extLst>
              <a:ext uri="{FF2B5EF4-FFF2-40B4-BE49-F238E27FC236}">
                <a16:creationId xmlns:a16="http://schemas.microsoft.com/office/drawing/2014/main" id="{0DDA3CF3-241B-4700-A1D3-765AE664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270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9299C29E-1139-4B66-BCC5-D60EEEED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533525"/>
            <a:ext cx="6330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07601D5C-D2F1-4763-A7A8-E0E76362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757488"/>
            <a:ext cx="6400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C56791D2-81B6-4F52-8457-DD924B0D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27075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72DCBF91-96D5-4B88-9B66-57F16C96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533525"/>
            <a:ext cx="6330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31BA294E-12F5-42DC-9E02-742F8B0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757488"/>
            <a:ext cx="640080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D5778BB1-56B5-47A7-84A4-3AB4D3326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4325938"/>
            <a:ext cx="650875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59BA632C-B409-4D58-BFCD-8A8E6694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328613"/>
            <a:ext cx="7570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1.3</a:t>
            </a:r>
            <a:r>
              <a:rPr kumimoji="1" lang="en-US" altLang="zh-CN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用直角坐标表示位移、速度和加速度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AC0776F-36FB-4B3D-9745-4254D702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49325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位移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194F72D3-481C-4FA9-9EEC-BE7295BFA2E3}"/>
              </a:ext>
            </a:extLst>
          </p:cNvPr>
          <p:cNvGraphicFramePr>
            <a:graphicFrameLocks/>
          </p:cNvGraphicFramePr>
          <p:nvPr/>
        </p:nvGraphicFramePr>
        <p:xfrm>
          <a:off x="4152900" y="4584700"/>
          <a:ext cx="153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公式" r:id="rId3" imgW="1508855" imgH="396144" progId="Equation.3">
                  <p:embed/>
                </p:oleObj>
              </mc:Choice>
              <mc:Fallback>
                <p:oleObj name="公式" r:id="rId3" imgW="1508855" imgH="39614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584700"/>
                        <a:ext cx="1535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64BF50D5-8CA9-4FBC-A1AD-757F13357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133975"/>
          <a:ext cx="30511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公式" r:id="rId5" imgW="3032837" imgH="419040" progId="Equation.3">
                  <p:embed/>
                </p:oleObj>
              </mc:Choice>
              <mc:Fallback>
                <p:oleObj name="公式" r:id="rId5" imgW="3032837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33975"/>
                        <a:ext cx="30511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Line 6">
            <a:extLst>
              <a:ext uri="{FF2B5EF4-FFF2-40B4-BE49-F238E27FC236}">
                <a16:creationId xmlns:a16="http://schemas.microsoft.com/office/drawing/2014/main" id="{0AAA73F6-1016-474E-9D74-1D1A936F6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7788" y="1719263"/>
            <a:ext cx="0" cy="1854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26884D34-4560-4E16-B6FF-F35E67848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5788" y="3573463"/>
            <a:ext cx="76200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01A70A13-910D-4BF7-9C09-CB285A17F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3573463"/>
            <a:ext cx="194468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51956BDA-0D83-4C62-B522-42BF5B631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7788" y="2276475"/>
            <a:ext cx="533400" cy="129698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D91C7A0F-D074-42C8-990F-E692F33ED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3573463"/>
            <a:ext cx="1295400" cy="2286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93244DED-C333-4D04-92B9-50A7FEB53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1025" y="2276475"/>
            <a:ext cx="763588" cy="15113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Rectangle 12">
            <a:extLst>
              <a:ext uri="{FF2B5EF4-FFF2-40B4-BE49-F238E27FC236}">
                <a16:creationId xmlns:a16="http://schemas.microsoft.com/office/drawing/2014/main" id="{2D9F171A-1BB0-4518-B57F-CF45F525D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3960813"/>
            <a:ext cx="374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>
                <a:solidFill>
                  <a:srgbClr val="66FF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7" name="Rectangle 13">
            <a:extLst>
              <a:ext uri="{FF2B5EF4-FFF2-40B4-BE49-F238E27FC236}">
                <a16:creationId xmlns:a16="http://schemas.microsoft.com/office/drawing/2014/main" id="{362B7C3A-054E-42E8-9681-75BF86EDB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38" y="3097213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000" b="1" i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8" name="Rectangle 14">
            <a:extLst>
              <a:ext uri="{FF2B5EF4-FFF2-40B4-BE49-F238E27FC236}">
                <a16:creationId xmlns:a16="http://schemas.microsoft.com/office/drawing/2014/main" id="{C5263871-AC10-41A2-A9BB-18847A1F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1700213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000" b="1" i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9" name="Rectangle 15">
            <a:extLst>
              <a:ext uri="{FF2B5EF4-FFF2-40B4-BE49-F238E27FC236}">
                <a16:creationId xmlns:a16="http://schemas.microsoft.com/office/drawing/2014/main" id="{EE0DFC23-8830-48E6-8911-4DDC4CFF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888" y="3557588"/>
            <a:ext cx="488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000" b="1">
              <a:solidFill>
                <a:srgbClr val="66FF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60" name="Object 16">
            <a:extLst>
              <a:ext uri="{FF2B5EF4-FFF2-40B4-BE49-F238E27FC236}">
                <a16:creationId xmlns:a16="http://schemas.microsoft.com/office/drawing/2014/main" id="{AF9FECBD-BAB0-43E6-A071-8B854169A3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1388" y="2713038"/>
          <a:ext cx="3492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公式" r:id="rId7" imgW="403903" imgH="274320" progId="Equation.3">
                  <p:embed/>
                </p:oleObj>
              </mc:Choice>
              <mc:Fallback>
                <p:oleObj name="公式" r:id="rId7" imgW="403903" imgH="274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2713038"/>
                        <a:ext cx="3492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>
            <a:extLst>
              <a:ext uri="{FF2B5EF4-FFF2-40B4-BE49-F238E27FC236}">
                <a16:creationId xmlns:a16="http://schemas.microsoft.com/office/drawing/2014/main" id="{ADC47414-A8B3-46D6-A00F-106B25C8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4813" y="2781300"/>
          <a:ext cx="1762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公式" r:id="rId9" imgW="190606" imgH="396144" progId="Equation.3">
                  <p:embed/>
                </p:oleObj>
              </mc:Choice>
              <mc:Fallback>
                <p:oleObj name="公式" r:id="rId9" imgW="190606" imgH="39614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2781300"/>
                        <a:ext cx="17621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>
            <a:extLst>
              <a:ext uri="{FF2B5EF4-FFF2-40B4-BE49-F238E27FC236}">
                <a16:creationId xmlns:a16="http://schemas.microsoft.com/office/drawing/2014/main" id="{61FD2341-829D-46F0-B7FE-C6DA4B1AF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9588" y="3716338"/>
          <a:ext cx="2047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公式" r:id="rId11" imgW="228641" imgH="396144" progId="Equation.3">
                  <p:embed/>
                </p:oleObj>
              </mc:Choice>
              <mc:Fallback>
                <p:oleObj name="公式" r:id="rId11" imgW="228641" imgH="39614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716338"/>
                        <a:ext cx="20478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>
            <a:extLst>
              <a:ext uri="{FF2B5EF4-FFF2-40B4-BE49-F238E27FC236}">
                <a16:creationId xmlns:a16="http://schemas.microsoft.com/office/drawing/2014/main" id="{8C0299EA-7437-4C04-81FE-C9BFF21A6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195421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公式" r:id="rId13" imgW="251548" imgH="274320" progId="Equation.3">
                  <p:embed/>
                </p:oleObj>
              </mc:Choice>
              <mc:Fallback>
                <p:oleObj name="公式" r:id="rId13" imgW="251548" imgH="274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195421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>
            <a:extLst>
              <a:ext uri="{FF2B5EF4-FFF2-40B4-BE49-F238E27FC236}">
                <a16:creationId xmlns:a16="http://schemas.microsoft.com/office/drawing/2014/main" id="{72A82BFB-25D5-4BE3-AC32-2B6439714611}"/>
              </a:ext>
            </a:extLst>
          </p:cNvPr>
          <p:cNvGraphicFramePr>
            <a:graphicFrameLocks/>
          </p:cNvGraphicFramePr>
          <p:nvPr/>
        </p:nvGraphicFramePr>
        <p:xfrm>
          <a:off x="7380288" y="3860800"/>
          <a:ext cx="23336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公式" r:id="rId15" imgW="274239" imgH="365688" progId="Equation.3">
                  <p:embed/>
                </p:oleObj>
              </mc:Choice>
              <mc:Fallback>
                <p:oleObj name="公式" r:id="rId15" imgW="274239" imgH="365688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860800"/>
                        <a:ext cx="23336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Text Box 21">
            <a:extLst>
              <a:ext uri="{FF2B5EF4-FFF2-40B4-BE49-F238E27FC236}">
                <a16:creationId xmlns:a16="http://schemas.microsoft.com/office/drawing/2014/main" id="{8442BBCA-9547-4265-B514-5A8338E5F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557338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时刻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，质点位于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P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，位矢为</a:t>
            </a:r>
          </a:p>
        </p:txBody>
      </p:sp>
      <p:graphicFrame>
        <p:nvGraphicFramePr>
          <p:cNvPr id="31766" name="Object 22">
            <a:extLst>
              <a:ext uri="{FF2B5EF4-FFF2-40B4-BE49-F238E27FC236}">
                <a16:creationId xmlns:a16="http://schemas.microsoft.com/office/drawing/2014/main" id="{17A735A5-6A9E-4D9E-A8D2-8E8846087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1538" y="1557338"/>
          <a:ext cx="21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公式" r:id="rId17" imgW="190606" imgH="396144" progId="Equation.3">
                  <p:embed/>
                </p:oleObj>
              </mc:Choice>
              <mc:Fallback>
                <p:oleObj name="公式" r:id="rId17" imgW="190606" imgH="3961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1557338"/>
                        <a:ext cx="215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3">
            <a:extLst>
              <a:ext uri="{FF2B5EF4-FFF2-40B4-BE49-F238E27FC236}">
                <a16:creationId xmlns:a16="http://schemas.microsoft.com/office/drawing/2014/main" id="{3AAE6458-9F93-4BAB-B183-44208EFC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133600"/>
            <a:ext cx="467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时刻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+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t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，质点位于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Q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，位矢为</a:t>
            </a:r>
          </a:p>
        </p:txBody>
      </p:sp>
      <p:graphicFrame>
        <p:nvGraphicFramePr>
          <p:cNvPr id="31768" name="Object 24">
            <a:extLst>
              <a:ext uri="{FF2B5EF4-FFF2-40B4-BE49-F238E27FC236}">
                <a16:creationId xmlns:a16="http://schemas.microsoft.com/office/drawing/2014/main" id="{D4A87157-B450-43EE-9B1A-AF57507A3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163763"/>
          <a:ext cx="255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公式" r:id="rId19" imgW="228641" imgH="396144" progId="Equation.3">
                  <p:embed/>
                </p:oleObj>
              </mc:Choice>
              <mc:Fallback>
                <p:oleObj name="公式" r:id="rId19" imgW="228641" imgH="39614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163763"/>
                        <a:ext cx="255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5">
            <a:extLst>
              <a:ext uri="{FF2B5EF4-FFF2-40B4-BE49-F238E27FC236}">
                <a16:creationId xmlns:a16="http://schemas.microsoft.com/office/drawing/2014/main" id="{202EDD43-1114-42C9-8001-E83473442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3190875"/>
          <a:ext cx="26717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公式" r:id="rId21" imgW="2651841" imgH="419040" progId="Equation.3">
                  <p:embed/>
                </p:oleObj>
              </mc:Choice>
              <mc:Fallback>
                <p:oleObj name="公式" r:id="rId21" imgW="2651841" imgH="419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190875"/>
                        <a:ext cx="26717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Object 26">
            <a:extLst>
              <a:ext uri="{FF2B5EF4-FFF2-40B4-BE49-F238E27FC236}">
                <a16:creationId xmlns:a16="http://schemas.microsoft.com/office/drawing/2014/main" id="{C67F72CA-8422-46E5-97D9-ED16D7D35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3873500"/>
          <a:ext cx="28352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公式" r:id="rId23" imgW="2819323" imgH="419040" progId="Equation.3">
                  <p:embed/>
                </p:oleObj>
              </mc:Choice>
              <mc:Fallback>
                <p:oleObj name="公式" r:id="rId23" imgW="2819323" imgH="4190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873500"/>
                        <a:ext cx="28352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Text Box 27">
            <a:extLst>
              <a:ext uri="{FF2B5EF4-FFF2-40B4-BE49-F238E27FC236}">
                <a16:creationId xmlns:a16="http://schemas.microsoft.com/office/drawing/2014/main" id="{519F84C5-E913-42B0-B40C-1CFD977D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4546600"/>
            <a:ext cx="343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时间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内质点的位移为</a:t>
            </a:r>
          </a:p>
        </p:txBody>
      </p:sp>
      <p:graphicFrame>
        <p:nvGraphicFramePr>
          <p:cNvPr id="31772" name="Object 28">
            <a:extLst>
              <a:ext uri="{FF2B5EF4-FFF2-40B4-BE49-F238E27FC236}">
                <a16:creationId xmlns:a16="http://schemas.microsoft.com/office/drawing/2014/main" id="{0A607EAC-8668-4B1C-8B02-2606BF85D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4213" y="5783263"/>
          <a:ext cx="5013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25" imgW="5006320" imgH="419040" progId="Equation.3">
                  <p:embed/>
                </p:oleObj>
              </mc:Choice>
              <mc:Fallback>
                <p:oleObj name="公式" r:id="rId25" imgW="500632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5783263"/>
                        <a:ext cx="5013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>
            <a:extLst>
              <a:ext uri="{FF2B5EF4-FFF2-40B4-BE49-F238E27FC236}">
                <a16:creationId xmlns:a16="http://schemas.microsoft.com/office/drawing/2014/main" id="{7DFB10E2-2642-4523-98F3-6B857C4DD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2313" y="1917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公式" r:id="rId27" imgW="1318249" imgH="396144" progId="Equation.3">
                  <p:embed/>
                </p:oleObj>
              </mc:Choice>
              <mc:Fallback>
                <p:oleObj name="公式" r:id="rId27" imgW="1318249" imgH="39614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917700"/>
                        <a:ext cx="939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>
            <a:extLst>
              <a:ext uri="{FF2B5EF4-FFF2-40B4-BE49-F238E27FC236}">
                <a16:creationId xmlns:a16="http://schemas.microsoft.com/office/drawing/2014/main" id="{75264DED-3959-4617-B76A-EF826AE56CA2}"/>
              </a:ext>
            </a:extLst>
          </p:cNvPr>
          <p:cNvGraphicFramePr>
            <a:graphicFrameLocks/>
          </p:cNvGraphicFramePr>
          <p:nvPr/>
        </p:nvGraphicFramePr>
        <p:xfrm>
          <a:off x="7667625" y="3860800"/>
          <a:ext cx="10255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公式" r:id="rId29" imgW="1455476" imgH="396144" progId="Equation.3">
                  <p:embed/>
                </p:oleObj>
              </mc:Choice>
              <mc:Fallback>
                <p:oleObj name="公式" r:id="rId29" imgW="1455476" imgH="396144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860800"/>
                        <a:ext cx="10255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Text Box 31">
            <a:extLst>
              <a:ext uri="{FF2B5EF4-FFF2-40B4-BE49-F238E27FC236}">
                <a16:creationId xmlns:a16="http://schemas.microsoft.com/office/drawing/2014/main" id="{15BC0B0D-E6B0-4481-8CB3-3F99DDFE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08275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建如图所示坐标，则</a:t>
            </a:r>
          </a:p>
        </p:txBody>
      </p:sp>
      <p:sp>
        <p:nvSpPr>
          <p:cNvPr id="31776" name="Freeform 32">
            <a:extLst>
              <a:ext uri="{FF2B5EF4-FFF2-40B4-BE49-F238E27FC236}">
                <a16:creationId xmlns:a16="http://schemas.microsoft.com/office/drawing/2014/main" id="{F2E4ABE5-ADBF-4ED4-961B-A0AD4E2E5814}"/>
              </a:ext>
            </a:extLst>
          </p:cNvPr>
          <p:cNvSpPr>
            <a:spLocks/>
          </p:cNvSpPr>
          <p:nvPr/>
        </p:nvSpPr>
        <p:spPr bwMode="auto">
          <a:xfrm rot="997389">
            <a:off x="5719763" y="2295525"/>
            <a:ext cx="2192337" cy="1955800"/>
          </a:xfrm>
          <a:custGeom>
            <a:avLst/>
            <a:gdLst>
              <a:gd name="T0" fmla="*/ 0 w 1497"/>
              <a:gd name="T1" fmla="*/ 2147483646 h 1232"/>
              <a:gd name="T2" fmla="*/ 2147483646 w 1497"/>
              <a:gd name="T3" fmla="*/ 2147483646 h 1232"/>
              <a:gd name="T4" fmla="*/ 2147483646 w 1497"/>
              <a:gd name="T5" fmla="*/ 2147483646 h 1232"/>
              <a:gd name="T6" fmla="*/ 2147483646 w 1497"/>
              <a:gd name="T7" fmla="*/ 2147483646 h 1232"/>
              <a:gd name="T8" fmla="*/ 2147483646 w 1497"/>
              <a:gd name="T9" fmla="*/ 2147483646 h 1232"/>
              <a:gd name="T10" fmla="*/ 2147483646 w 1497"/>
              <a:gd name="T11" fmla="*/ 2147483646 h 12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97" h="1232">
                <a:moveTo>
                  <a:pt x="0" y="143"/>
                </a:moveTo>
                <a:cubicBezTo>
                  <a:pt x="117" y="109"/>
                  <a:pt x="235" y="76"/>
                  <a:pt x="363" y="53"/>
                </a:cubicBezTo>
                <a:cubicBezTo>
                  <a:pt x="491" y="30"/>
                  <a:pt x="635" y="0"/>
                  <a:pt x="771" y="7"/>
                </a:cubicBezTo>
                <a:cubicBezTo>
                  <a:pt x="907" y="14"/>
                  <a:pt x="1081" y="30"/>
                  <a:pt x="1179" y="98"/>
                </a:cubicBezTo>
                <a:cubicBezTo>
                  <a:pt x="1277" y="166"/>
                  <a:pt x="1308" y="227"/>
                  <a:pt x="1361" y="416"/>
                </a:cubicBezTo>
                <a:cubicBezTo>
                  <a:pt x="1414" y="605"/>
                  <a:pt x="1474" y="1096"/>
                  <a:pt x="1497" y="1232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Text Box 33">
            <a:extLst>
              <a:ext uri="{FF2B5EF4-FFF2-40B4-BE49-F238E27FC236}">
                <a16:creationId xmlns:a16="http://schemas.microsoft.com/office/drawing/2014/main" id="{8A49834E-F326-4429-94AA-EB6A20CC3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34803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31778" name="Text Box 34">
            <a:extLst>
              <a:ext uri="{FF2B5EF4-FFF2-40B4-BE49-F238E27FC236}">
                <a16:creationId xmlns:a16="http://schemas.microsoft.com/office/drawing/2014/main" id="{B4D67787-55CB-4843-8A61-99637F1A7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08121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9C9D5382-1835-402A-9FE3-0FD697756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568700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AC6365E2-24B5-4A53-B1E0-DFE58F1AF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04813"/>
            <a:ext cx="184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920EB9E-A9B9-4197-886E-BDC5F992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041400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平均速度</a:t>
            </a:r>
            <a:endParaRPr kumimoji="1" lang="zh-CN" altLang="en-US" sz="1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5D88F9F4-3EBD-4E17-9D25-43F8E6683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836613"/>
          <a:ext cx="41449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公式" r:id="rId3" imgW="4122445" imgH="807624" progId="Equation.3">
                  <p:embed/>
                </p:oleObj>
              </mc:Choice>
              <mc:Fallback>
                <p:oleObj name="公式" r:id="rId3" imgW="4122445" imgH="807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836613"/>
                        <a:ext cx="41449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5">
            <a:extLst>
              <a:ext uri="{FF2B5EF4-FFF2-40B4-BE49-F238E27FC236}">
                <a16:creationId xmlns:a16="http://schemas.microsoft.com/office/drawing/2014/main" id="{8DD7ABD0-E65B-44CD-9B40-E10A1DE4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058988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瞬时速度</a:t>
            </a:r>
            <a:endParaRPr kumimoji="1" lang="zh-CN" altLang="en-US" sz="2400" b="1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27EB21A8-F1A2-4701-B7F5-6F931DF73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1879600"/>
          <a:ext cx="62499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公式" r:id="rId5" imgW="6218028" imgH="807624" progId="Equation.3">
                  <p:embed/>
                </p:oleObj>
              </mc:Choice>
              <mc:Fallback>
                <p:oleObj name="公式" r:id="rId5" imgW="6218028" imgH="8076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879600"/>
                        <a:ext cx="62499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E2FD23E0-292D-4758-9EC2-B5991D481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24175"/>
          <a:ext cx="4138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公式" r:id="rId7" imgW="4099537" imgH="807624" progId="Equation.3">
                  <p:embed/>
                </p:oleObj>
              </mc:Choice>
              <mc:Fallback>
                <p:oleObj name="公式" r:id="rId7" imgW="4099537" imgH="8076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4138613" cy="828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83F8265E-235E-4DED-BC3B-DE8089937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04813"/>
            <a:ext cx="184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646C247-5A90-4405-B3E3-E4C04F83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1041400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平均速度</a:t>
            </a:r>
            <a:endParaRPr kumimoji="1" lang="zh-CN" altLang="en-US" sz="1400" b="1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4F7B5620-3BE2-43AF-8CDC-627BF6BBA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836613"/>
          <a:ext cx="41449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3" imgW="4122445" imgH="807624" progId="Equation.3">
                  <p:embed/>
                </p:oleObj>
              </mc:Choice>
              <mc:Fallback>
                <p:oleObj name="公式" r:id="rId3" imgW="4122445" imgH="807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836613"/>
                        <a:ext cx="41449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Rectangle 5">
            <a:extLst>
              <a:ext uri="{FF2B5EF4-FFF2-40B4-BE49-F238E27FC236}">
                <a16:creationId xmlns:a16="http://schemas.microsoft.com/office/drawing/2014/main" id="{D24BF6F4-AF8B-4AE9-973A-25B06494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058988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瞬时速度</a:t>
            </a:r>
            <a:endParaRPr kumimoji="1" lang="zh-CN" altLang="en-US" sz="2400" b="1">
              <a:solidFill>
                <a:srgbClr val="66FFFF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C9CC8EF4-0F81-4854-8A5B-13611F66C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1879600"/>
          <a:ext cx="62499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5" imgW="6218028" imgH="807624" progId="Equation.3">
                  <p:embed/>
                </p:oleObj>
              </mc:Choice>
              <mc:Fallback>
                <p:oleObj name="公式" r:id="rId5" imgW="6218028" imgH="80762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879600"/>
                        <a:ext cx="62499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130C02C7-CE6F-439D-AD41-5A0AB1412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24175"/>
          <a:ext cx="4138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7" imgW="4099537" imgH="807624" progId="Equation.3">
                  <p:embed/>
                </p:oleObj>
              </mc:Choice>
              <mc:Fallback>
                <p:oleObj name="公式" r:id="rId7" imgW="4099537" imgH="8076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4138613" cy="828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55B8A6E5-22A8-44AC-92DE-4FD1EB990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3906838"/>
          <a:ext cx="61245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9" imgW="6080801" imgH="853416" progId="Equation.3">
                  <p:embed/>
                </p:oleObj>
              </mc:Choice>
              <mc:Fallback>
                <p:oleObj name="公式" r:id="rId9" imgW="6080801" imgH="8534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906838"/>
                        <a:ext cx="61245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>
            <a:extLst>
              <a:ext uri="{FF2B5EF4-FFF2-40B4-BE49-F238E27FC236}">
                <a16:creationId xmlns:a16="http://schemas.microsoft.com/office/drawing/2014/main" id="{93F2DA4A-330E-4DB3-9E96-7B0B70189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122738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速度的大小为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061607B3-F9F3-4384-B437-B3BE6433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8895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速度的方向用方向余弦表示为</a:t>
            </a:r>
          </a:p>
        </p:txBody>
      </p:sp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FF3A23B0-555A-44D4-97BA-7AEEE4F93D2A}"/>
              </a:ext>
            </a:extLst>
          </p:cNvPr>
          <p:cNvGraphicFramePr>
            <a:graphicFrameLocks/>
          </p:cNvGraphicFramePr>
          <p:nvPr/>
        </p:nvGraphicFramePr>
        <p:xfrm>
          <a:off x="2233613" y="5418138"/>
          <a:ext cx="54070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11" imgW="5387315" imgH="937224" progId="Equation.3">
                  <p:embed/>
                </p:oleObj>
              </mc:Choice>
              <mc:Fallback>
                <p:oleObj name="公式" r:id="rId11" imgW="5387315" imgH="93722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5418138"/>
                        <a:ext cx="5407025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>
            <a:extLst>
              <a:ext uri="{FF2B5EF4-FFF2-40B4-BE49-F238E27FC236}">
                <a16:creationId xmlns:a16="http://schemas.microsoft.com/office/drawing/2014/main" id="{8293F28A-4600-46AC-B897-F6A457148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476250"/>
            <a:ext cx="8135938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教材：吴百诗，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大学物理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新版（上册），科学出版社，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2001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参考书：赵凯华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》《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，高等教育出版社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该课程所需的预备知识有：高等数学关于</a:t>
            </a:r>
            <a:r>
              <a:rPr lang="zh-CN" altLang="en-US" sz="2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极限、微积分、矢量运算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等方面的知识。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课程目的在于培养学生将实际问题抽象为科学模型，再利用高等数学尤其是运用微积分解决实际问题的能力。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本课程处理问题的方法体现了物理学与数学知识的高度有机结合，这些方法在后续课程中被广泛应用。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0B332E0-F997-4588-9441-9D19C336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9088"/>
            <a:ext cx="234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加速度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19" name="Object 3">
            <a:extLst>
              <a:ext uri="{FF2B5EF4-FFF2-40B4-BE49-F238E27FC236}">
                <a16:creationId xmlns:a16="http://schemas.microsoft.com/office/drawing/2014/main" id="{4F138E32-E234-4A61-9AD8-269C9B5B0DEA}"/>
              </a:ext>
            </a:extLst>
          </p:cNvPr>
          <p:cNvGraphicFramePr>
            <a:graphicFrameLocks/>
          </p:cNvGraphicFramePr>
          <p:nvPr/>
        </p:nvGraphicFramePr>
        <p:xfrm>
          <a:off x="876300" y="873125"/>
          <a:ext cx="10287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公式" r:id="rId3" imgW="1005759" imgH="807624" progId="Equation.3">
                  <p:embed/>
                </p:oleObj>
              </mc:Choice>
              <mc:Fallback>
                <p:oleObj name="公式" r:id="rId3" imgW="1005759" imgH="80762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873125"/>
                        <a:ext cx="10287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9E0C643A-CEFD-4FB4-875A-95E11520BA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2238" y="822325"/>
          <a:ext cx="3173412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公式" r:id="rId5" imgW="3185192" imgH="853416" progId="Equation.3">
                  <p:embed/>
                </p:oleObj>
              </mc:Choice>
              <mc:Fallback>
                <p:oleObj name="公式" r:id="rId5" imgW="3185192" imgH="85341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822325"/>
                        <a:ext cx="3173412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35BC3BFB-16DD-42A3-8A40-B9AC630F6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835025"/>
          <a:ext cx="32861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公式" r:id="rId7" imgW="3299512" imgH="845856" progId="Equation.3">
                  <p:embed/>
                </p:oleObj>
              </mc:Choice>
              <mc:Fallback>
                <p:oleObj name="公式" r:id="rId7" imgW="3299512" imgH="84585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835025"/>
                        <a:ext cx="32861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>
            <a:extLst>
              <a:ext uri="{FF2B5EF4-FFF2-40B4-BE49-F238E27FC236}">
                <a16:creationId xmlns:a16="http://schemas.microsoft.com/office/drawing/2014/main" id="{519AD1E9-A87B-4A81-86BD-B105B82963F0}"/>
              </a:ext>
            </a:extLst>
          </p:cNvPr>
          <p:cNvGraphicFramePr>
            <a:graphicFrameLocks/>
          </p:cNvGraphicFramePr>
          <p:nvPr/>
        </p:nvGraphicFramePr>
        <p:xfrm>
          <a:off x="3078163" y="1838325"/>
          <a:ext cx="3086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公式" r:id="rId9" imgW="3063308" imgH="472392" progId="Equation.3">
                  <p:embed/>
                </p:oleObj>
              </mc:Choice>
              <mc:Fallback>
                <p:oleObj name="公式" r:id="rId9" imgW="3063308" imgH="47239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838325"/>
                        <a:ext cx="3086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>
            <a:extLst>
              <a:ext uri="{FF2B5EF4-FFF2-40B4-BE49-F238E27FC236}">
                <a16:creationId xmlns:a16="http://schemas.microsoft.com/office/drawing/2014/main" id="{6B69476B-35BF-496A-B724-462EAF99BC0A}"/>
              </a:ext>
            </a:extLst>
          </p:cNvPr>
          <p:cNvGraphicFramePr>
            <a:graphicFrameLocks/>
          </p:cNvGraphicFramePr>
          <p:nvPr/>
        </p:nvGraphicFramePr>
        <p:xfrm>
          <a:off x="1065213" y="2492375"/>
          <a:ext cx="7594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公式" r:id="rId11" imgW="7566748" imgH="853416" progId="Equation.3">
                  <p:embed/>
                </p:oleObj>
              </mc:Choice>
              <mc:Fallback>
                <p:oleObj name="公式" r:id="rId11" imgW="7566748" imgH="85341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492375"/>
                        <a:ext cx="7594600" cy="8778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>
            <a:extLst>
              <a:ext uri="{FF2B5EF4-FFF2-40B4-BE49-F238E27FC236}">
                <a16:creationId xmlns:a16="http://schemas.microsoft.com/office/drawing/2014/main" id="{DECD2EAB-BBB6-43FD-9FA4-83EEDFFC5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6613" y="3663950"/>
          <a:ext cx="42148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公式" r:id="rId13" imgW="4175823" imgH="891648" progId="Equation.3">
                  <p:embed/>
                </p:oleObj>
              </mc:Choice>
              <mc:Fallback>
                <p:oleObj name="公式" r:id="rId13" imgW="4175823" imgH="8916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663950"/>
                        <a:ext cx="42148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>
            <a:extLst>
              <a:ext uri="{FF2B5EF4-FFF2-40B4-BE49-F238E27FC236}">
                <a16:creationId xmlns:a16="http://schemas.microsoft.com/office/drawing/2014/main" id="{121AD090-846B-4F9C-A732-51664745F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3" y="3860800"/>
          <a:ext cx="2711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公式" r:id="rId15" imgW="2682312" imgH="548640" progId="Equation.3">
                  <p:embed/>
                </p:oleObj>
              </mc:Choice>
              <mc:Fallback>
                <p:oleObj name="公式" r:id="rId15" imgW="2682312" imgH="548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860800"/>
                        <a:ext cx="27114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050367CB-90D7-4C82-A04A-A75F1074A04C}"/>
              </a:ext>
            </a:extLst>
          </p:cNvPr>
          <p:cNvGraphicFramePr>
            <a:graphicFrameLocks/>
          </p:cNvGraphicFramePr>
          <p:nvPr/>
        </p:nvGraphicFramePr>
        <p:xfrm>
          <a:off x="2024063" y="5300663"/>
          <a:ext cx="5778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17" imgW="5753183" imgH="937224" progId="Equation.3">
                  <p:embed/>
                </p:oleObj>
              </mc:Choice>
              <mc:Fallback>
                <p:oleObj name="公式" r:id="rId17" imgW="5753183" imgH="93722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5300663"/>
                        <a:ext cx="57785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>
            <a:extLst>
              <a:ext uri="{FF2B5EF4-FFF2-40B4-BE49-F238E27FC236}">
                <a16:creationId xmlns:a16="http://schemas.microsoft.com/office/drawing/2014/main" id="{BFA7FE0D-8C2F-42B5-8ED3-4F023206B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860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大小为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C35B66B5-D9AB-4B18-AE31-1E03D897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方向用方向余弦表示为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1AD28547-BB63-4E79-AD68-97A3B8B02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04800"/>
            <a:ext cx="549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运动学的二类问题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重点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F6748031-7CE4-4F20-8F5C-3679041E4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14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第一类问题</a:t>
            </a:r>
            <a:endParaRPr kumimoji="1" lang="zh-CN" altLang="en-US" sz="240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160FB8E2-E03A-4CEB-9B1B-2A00C23B798E}"/>
              </a:ext>
            </a:extLst>
          </p:cNvPr>
          <p:cNvGraphicFramePr>
            <a:graphicFrameLocks/>
          </p:cNvGraphicFramePr>
          <p:nvPr/>
        </p:nvGraphicFramePr>
        <p:xfrm>
          <a:off x="5772150" y="996950"/>
          <a:ext cx="815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公式" r:id="rId3" imgW="784898" imgH="320112" progId="Equation.3">
                  <p:embed/>
                </p:oleObj>
              </mc:Choice>
              <mc:Fallback>
                <p:oleObj name="公式" r:id="rId3" imgW="784898" imgH="32011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996950"/>
                        <a:ext cx="815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5">
            <a:extLst>
              <a:ext uri="{FF2B5EF4-FFF2-40B4-BE49-F238E27FC236}">
                <a16:creationId xmlns:a16="http://schemas.microsoft.com/office/drawing/2014/main" id="{D6112836-FEF1-417F-A43C-714A8A22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9144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已知运动学方程，求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69803CFE-95EF-4A17-ADE8-B0E0B1FD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=1s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质点的位移</a:t>
            </a:r>
            <a:endParaRPr kumimoji="1"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6B53CE7F-4C6D-4F60-9BEB-1919AC31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565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轨迹方程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B69F55D7-BF3C-4444-BEEA-FF1CEF064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637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849" name="Object 9">
            <a:extLst>
              <a:ext uri="{FF2B5EF4-FFF2-40B4-BE49-F238E27FC236}">
                <a16:creationId xmlns:a16="http://schemas.microsoft.com/office/drawing/2014/main" id="{5C824005-20D0-42C2-83D2-7DDC81BAA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076450"/>
          <a:ext cx="64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5" imgW="617200" imgH="281880" progId="Equation.DSMT4">
                  <p:embed/>
                </p:oleObj>
              </mc:Choice>
              <mc:Fallback>
                <p:oleObj name="Equation" r:id="rId5" imgW="617200" imgH="28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76450"/>
                        <a:ext cx="647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17">
            <a:extLst>
              <a:ext uri="{FF2B5EF4-FFF2-40B4-BE49-F238E27FC236}">
                <a16:creationId xmlns:a16="http://schemas.microsoft.com/office/drawing/2014/main" id="{3AD8B879-E6AE-4E88-849A-4A12156C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8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已知一质点运动方程</a:t>
            </a:r>
          </a:p>
        </p:txBody>
      </p:sp>
      <p:graphicFrame>
        <p:nvGraphicFramePr>
          <p:cNvPr id="35851" name="Object 18">
            <a:extLst>
              <a:ext uri="{FF2B5EF4-FFF2-40B4-BE49-F238E27FC236}">
                <a16:creationId xmlns:a16="http://schemas.microsoft.com/office/drawing/2014/main" id="{36C59FAD-9CEB-4AAF-AA83-DB625A11FF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75" y="1438275"/>
          <a:ext cx="2632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公式" r:id="rId7" imgW="2613590" imgH="441936" progId="Equation.3">
                  <p:embed/>
                </p:oleObj>
              </mc:Choice>
              <mc:Fallback>
                <p:oleObj name="公式" r:id="rId7" imgW="2613590" imgH="4419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438275"/>
                        <a:ext cx="2632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9">
            <a:extLst>
              <a:ext uri="{FF2B5EF4-FFF2-40B4-BE49-F238E27FC236}">
                <a16:creationId xmlns:a16="http://schemas.microsoft.com/office/drawing/2014/main" id="{997CEEA5-BD26-493E-AC80-2B388AC4C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81200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5853" name="Text Box 20">
            <a:extLst>
              <a:ext uri="{FF2B5EF4-FFF2-40B4-BE49-F238E27FC236}">
                <a16:creationId xmlns:a16="http://schemas.microsoft.com/office/drawing/2014/main" id="{4F95B18F-5F74-4F96-9958-FA256078D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906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5854" name="TextBox 1">
            <a:extLst>
              <a:ext uri="{FF2B5EF4-FFF2-40B4-BE49-F238E27FC236}">
                <a16:creationId xmlns:a16="http://schemas.microsoft.com/office/drawing/2014/main" id="{16B3EC86-01AF-4D32-B3B3-32401F02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9286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求导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8B13879A-5A7D-491B-9488-8B692B17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04800"/>
            <a:ext cx="549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运动学的二类问题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重点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40289047-BB94-4F01-B83F-4B232A01C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14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第一类问题</a:t>
            </a:r>
            <a:endParaRPr kumimoji="1" lang="zh-CN" altLang="en-US" sz="240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03E88E30-46E6-44A3-8146-BBCE1B893AA0}"/>
              </a:ext>
            </a:extLst>
          </p:cNvPr>
          <p:cNvGraphicFramePr>
            <a:graphicFrameLocks/>
          </p:cNvGraphicFramePr>
          <p:nvPr/>
        </p:nvGraphicFramePr>
        <p:xfrm>
          <a:off x="5772150" y="996950"/>
          <a:ext cx="815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1" name="公式" r:id="rId3" imgW="784898" imgH="320112" progId="Equation.3">
                  <p:embed/>
                </p:oleObj>
              </mc:Choice>
              <mc:Fallback>
                <p:oleObj name="公式" r:id="rId3" imgW="784898" imgH="32011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996950"/>
                        <a:ext cx="815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E637B780-BAE2-42F4-9659-AB4DF5EF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9144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已知运动学方程，求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6A309D62-98F7-4F27-B1F6-4C8D0C8C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=1s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质点的位移</a:t>
            </a:r>
            <a:endParaRPr kumimoji="1"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9F334748-510D-4212-ADA8-170EDD461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565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轨迹方程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18D4609D-262E-4EB9-A6C8-42217BBCF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637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84CEFE84-C4F8-4B1B-806C-C5E0B32E7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076450"/>
          <a:ext cx="64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5" imgW="617200" imgH="281880" progId="Equation.DSMT4">
                  <p:embed/>
                </p:oleObj>
              </mc:Choice>
              <mc:Fallback>
                <p:oleObj name="Equation" r:id="rId5" imgW="617200" imgH="28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76450"/>
                        <a:ext cx="647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8C01CA79-1E4E-4A11-9B64-89EBAC8DD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3138488"/>
          <a:ext cx="147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公式" r:id="rId7" imgW="1455476" imgH="396144" progId="Equation.3">
                  <p:embed/>
                </p:oleObj>
              </mc:Choice>
              <mc:Fallback>
                <p:oleObj name="公式" r:id="rId7" imgW="1455476" imgH="396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138488"/>
                        <a:ext cx="1479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94DF5EC0-1A9A-40CD-B588-423B7F4D1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2638" y="3173413"/>
          <a:ext cx="18208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公式" r:id="rId9" imgW="1661210" imgH="396144" progId="Equation.3">
                  <p:embed/>
                </p:oleObj>
              </mc:Choice>
              <mc:Fallback>
                <p:oleObj name="公式" r:id="rId9" imgW="1661210" imgH="396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3173413"/>
                        <a:ext cx="18208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2">
            <a:extLst>
              <a:ext uri="{FF2B5EF4-FFF2-40B4-BE49-F238E27FC236}">
                <a16:creationId xmlns:a16="http://schemas.microsoft.com/office/drawing/2014/main" id="{7F6B8F05-0AC0-40F5-9342-B87260756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30625"/>
          <a:ext cx="6035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公式" r:id="rId11" imgW="5966480" imgH="396144" progId="Equation.3">
                  <p:embed/>
                </p:oleObj>
              </mc:Choice>
              <mc:Fallback>
                <p:oleObj name="公式" r:id="rId11" imgW="5966480" imgH="3961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30625"/>
                        <a:ext cx="6035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>
            <a:extLst>
              <a:ext uri="{FF2B5EF4-FFF2-40B4-BE49-F238E27FC236}">
                <a16:creationId xmlns:a16="http://schemas.microsoft.com/office/drawing/2014/main" id="{A1FDBA4B-A77D-4F66-9978-002ABEB7F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02138"/>
          <a:ext cx="25574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公式" r:id="rId13" imgW="2529741" imgH="807624" progId="Equation.3">
                  <p:embed/>
                </p:oleObj>
              </mc:Choice>
              <mc:Fallback>
                <p:oleObj name="公式" r:id="rId13" imgW="2529741" imgH="8076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02138"/>
                        <a:ext cx="25574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549A982B-921D-48B9-8B94-541011325913}"/>
              </a:ext>
            </a:extLst>
          </p:cNvPr>
          <p:cNvGraphicFramePr>
            <a:graphicFrameLocks/>
          </p:cNvGraphicFramePr>
          <p:nvPr/>
        </p:nvGraphicFramePr>
        <p:xfrm>
          <a:off x="3132138" y="5373688"/>
          <a:ext cx="1887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公式" r:id="rId15" imgW="1874506" imgH="396144" progId="Equation.3">
                  <p:embed/>
                </p:oleObj>
              </mc:Choice>
              <mc:Fallback>
                <p:oleObj name="公式" r:id="rId15" imgW="1874506" imgH="396144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73688"/>
                        <a:ext cx="18875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7">
            <a:extLst>
              <a:ext uri="{FF2B5EF4-FFF2-40B4-BE49-F238E27FC236}">
                <a16:creationId xmlns:a16="http://schemas.microsoft.com/office/drawing/2014/main" id="{3E107891-4D92-43FF-B44A-A6C0B08D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8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已知一质点运动方程</a:t>
            </a:r>
          </a:p>
        </p:txBody>
      </p:sp>
      <p:graphicFrame>
        <p:nvGraphicFramePr>
          <p:cNvPr id="36880" name="Object 18">
            <a:extLst>
              <a:ext uri="{FF2B5EF4-FFF2-40B4-BE49-F238E27FC236}">
                <a16:creationId xmlns:a16="http://schemas.microsoft.com/office/drawing/2014/main" id="{5070AEC3-21FF-48B0-8814-418E801676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75" y="1438275"/>
          <a:ext cx="2632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公式" r:id="rId17" imgW="2613590" imgH="441936" progId="Equation.3">
                  <p:embed/>
                </p:oleObj>
              </mc:Choice>
              <mc:Fallback>
                <p:oleObj name="公式" r:id="rId17" imgW="2613590" imgH="4419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438275"/>
                        <a:ext cx="2632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Text Box 19">
            <a:extLst>
              <a:ext uri="{FF2B5EF4-FFF2-40B4-BE49-F238E27FC236}">
                <a16:creationId xmlns:a16="http://schemas.microsoft.com/office/drawing/2014/main" id="{977AB2DC-1898-45C5-8629-1CDFF365C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81200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6882" name="Text Box 20">
            <a:extLst>
              <a:ext uri="{FF2B5EF4-FFF2-40B4-BE49-F238E27FC236}">
                <a16:creationId xmlns:a16="http://schemas.microsoft.com/office/drawing/2014/main" id="{BE543F74-F8A2-4931-AF73-4E5D1A871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906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6883" name="Text Box 21">
            <a:extLst>
              <a:ext uri="{FF2B5EF4-FFF2-40B4-BE49-F238E27FC236}">
                <a16:creationId xmlns:a16="http://schemas.microsoft.com/office/drawing/2014/main" id="{291793F2-0D0B-4C5F-AACD-A87B448A2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116263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6884" name="Text Box 22">
            <a:extLst>
              <a:ext uri="{FF2B5EF4-FFF2-40B4-BE49-F238E27FC236}">
                <a16:creationId xmlns:a16="http://schemas.microsoft.com/office/drawing/2014/main" id="{6F2A157C-B44D-4413-824E-1D7A47B06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16263"/>
            <a:ext cx="66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</a:t>
            </a:r>
            <a:endParaRPr kumimoji="1"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5" name="Text Box 23">
            <a:extLst>
              <a:ext uri="{FF2B5EF4-FFF2-40B4-BE49-F238E27FC236}">
                <a16:creationId xmlns:a16="http://schemas.microsoft.com/office/drawing/2014/main" id="{E790985E-3680-48DC-B114-39CDD1AAF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581525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6" name="Rectangle 25">
            <a:extLst>
              <a:ext uri="{FF2B5EF4-FFF2-40B4-BE49-F238E27FC236}">
                <a16:creationId xmlns:a16="http://schemas.microsoft.com/office/drawing/2014/main" id="{46A553BB-C06E-4637-A6B8-07A5A149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373688"/>
            <a:ext cx="155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当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</a:p>
        </p:txBody>
      </p:sp>
      <p:graphicFrame>
        <p:nvGraphicFramePr>
          <p:cNvPr id="36887" name="Object 26">
            <a:extLst>
              <a:ext uri="{FF2B5EF4-FFF2-40B4-BE49-F238E27FC236}">
                <a16:creationId xmlns:a16="http://schemas.microsoft.com/office/drawing/2014/main" id="{5FF65D54-2A59-4E17-BF86-F05032667503}"/>
              </a:ext>
            </a:extLst>
          </p:cNvPr>
          <p:cNvGraphicFramePr>
            <a:graphicFrameLocks/>
          </p:cNvGraphicFramePr>
          <p:nvPr/>
        </p:nvGraphicFramePr>
        <p:xfrm>
          <a:off x="6084888" y="5373688"/>
          <a:ext cx="1533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公式" r:id="rId19" imgW="1508855" imgH="396144" progId="Equation.3">
                  <p:embed/>
                </p:oleObj>
              </mc:Choice>
              <mc:Fallback>
                <p:oleObj name="公式" r:id="rId19" imgW="1508855" imgH="39614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73688"/>
                        <a:ext cx="1533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7">
            <a:extLst>
              <a:ext uri="{FF2B5EF4-FFF2-40B4-BE49-F238E27FC236}">
                <a16:creationId xmlns:a16="http://schemas.microsoft.com/office/drawing/2014/main" id="{A4BD910F-C3C7-4067-9557-557A39207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365625"/>
          <a:ext cx="2924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公式" r:id="rId21" imgW="2895609" imgH="853416" progId="Equation.3">
                  <p:embed/>
                </p:oleObj>
              </mc:Choice>
              <mc:Fallback>
                <p:oleObj name="公式" r:id="rId21" imgW="2895609" imgH="85341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29241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28">
            <a:extLst>
              <a:ext uri="{FF2B5EF4-FFF2-40B4-BE49-F238E27FC236}">
                <a16:creationId xmlns:a16="http://schemas.microsoft.com/office/drawing/2014/main" id="{ECFBA264-BC04-4164-A2B0-8A984320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3106738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由</a:t>
            </a:r>
            <a:r>
              <a:rPr kumimoji="1" lang="zh-CN" altLang="en-US" sz="2400" b="1">
                <a:solidFill>
                  <a:schemeClr val="bg1"/>
                </a:solidFill>
              </a:rPr>
              <a:t>运动方程得</a:t>
            </a:r>
          </a:p>
        </p:txBody>
      </p:sp>
      <p:sp>
        <p:nvSpPr>
          <p:cNvPr id="36890" name="TextBox 1">
            <a:extLst>
              <a:ext uri="{FF2B5EF4-FFF2-40B4-BE49-F238E27FC236}">
                <a16:creationId xmlns:a16="http://schemas.microsoft.com/office/drawing/2014/main" id="{1463C3BD-B47B-4AA2-B49E-49B39829C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9286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求导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9E5F6254-E3D3-4418-AC16-57C53F3E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304800"/>
            <a:ext cx="5495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运动学的二类问题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重点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3CD5FB7-B25A-4819-8846-F05E9192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14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第一类问题</a:t>
            </a:r>
            <a:endParaRPr kumimoji="1" lang="zh-CN" altLang="en-US" sz="240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5052CAC5-C0A5-40B8-BEB3-CD045723C8BF}"/>
              </a:ext>
            </a:extLst>
          </p:cNvPr>
          <p:cNvGraphicFramePr>
            <a:graphicFrameLocks/>
          </p:cNvGraphicFramePr>
          <p:nvPr/>
        </p:nvGraphicFramePr>
        <p:xfrm>
          <a:off x="5772150" y="996950"/>
          <a:ext cx="815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公式" r:id="rId3" imgW="784898" imgH="320112" progId="Equation.3">
                  <p:embed/>
                </p:oleObj>
              </mc:Choice>
              <mc:Fallback>
                <p:oleObj name="公式" r:id="rId3" imgW="784898" imgH="32011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996950"/>
                        <a:ext cx="815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>
            <a:extLst>
              <a:ext uri="{FF2B5EF4-FFF2-40B4-BE49-F238E27FC236}">
                <a16:creationId xmlns:a16="http://schemas.microsoft.com/office/drawing/2014/main" id="{1397921D-CEA4-4A8B-B252-EDC3F65C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0" y="9144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已知运动学方程，求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5DF7F195-5D17-4BDC-8608-87A831767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=1s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质点的位移</a:t>
            </a:r>
            <a:endParaRPr kumimoji="1" lang="zh-CN" altLang="en-US" sz="2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61861FE3-42BB-4FB6-B125-DE2F694C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565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轨迹方程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2F57027-56C6-4040-84C6-B0821021F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637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E934E818-4E33-465A-A206-17CB7C53D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076450"/>
          <a:ext cx="647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5" imgW="617200" imgH="281880" progId="Equation.DSMT4">
                  <p:embed/>
                </p:oleObj>
              </mc:Choice>
              <mc:Fallback>
                <p:oleObj name="Equation" r:id="rId5" imgW="617200" imgH="2818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076450"/>
                        <a:ext cx="647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:a16="http://schemas.microsoft.com/office/drawing/2014/main" id="{86F70B46-F81A-4C84-9E2F-1E19BDFC7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3138488"/>
          <a:ext cx="14795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7" imgW="1455476" imgH="396144" progId="Equation.3">
                  <p:embed/>
                </p:oleObj>
              </mc:Choice>
              <mc:Fallback>
                <p:oleObj name="公式" r:id="rId7" imgW="1455476" imgH="39614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138488"/>
                        <a:ext cx="14795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>
            <a:extLst>
              <a:ext uri="{FF2B5EF4-FFF2-40B4-BE49-F238E27FC236}">
                <a16:creationId xmlns:a16="http://schemas.microsoft.com/office/drawing/2014/main" id="{7E20D96F-04B1-4E5F-8A97-1B30A66F4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2638" y="3173413"/>
          <a:ext cx="18208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公式" r:id="rId9" imgW="1661210" imgH="396144" progId="Equation.3">
                  <p:embed/>
                </p:oleObj>
              </mc:Choice>
              <mc:Fallback>
                <p:oleObj name="公式" r:id="rId9" imgW="1661210" imgH="396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3173413"/>
                        <a:ext cx="182086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>
            <a:extLst>
              <a:ext uri="{FF2B5EF4-FFF2-40B4-BE49-F238E27FC236}">
                <a16:creationId xmlns:a16="http://schemas.microsoft.com/office/drawing/2014/main" id="{FC1ECA9E-DB09-40C7-B798-71E5B85B4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30625"/>
          <a:ext cx="6035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公式" r:id="rId11" imgW="5966480" imgH="396144" progId="Equation.3">
                  <p:embed/>
                </p:oleObj>
              </mc:Choice>
              <mc:Fallback>
                <p:oleObj name="公式" r:id="rId11" imgW="5966480" imgH="39614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30625"/>
                        <a:ext cx="6035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7E96C175-A7ED-4B40-8288-679B300C1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402138"/>
          <a:ext cx="25574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公式" r:id="rId13" imgW="2529741" imgH="807624" progId="Equation.3">
                  <p:embed/>
                </p:oleObj>
              </mc:Choice>
              <mc:Fallback>
                <p:oleObj name="公式" r:id="rId13" imgW="2529741" imgH="8076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02138"/>
                        <a:ext cx="25574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>
            <a:extLst>
              <a:ext uri="{FF2B5EF4-FFF2-40B4-BE49-F238E27FC236}">
                <a16:creationId xmlns:a16="http://schemas.microsoft.com/office/drawing/2014/main" id="{EA80F6B9-FB1B-430B-9DB3-DADD9D117C72}"/>
              </a:ext>
            </a:extLst>
          </p:cNvPr>
          <p:cNvGraphicFramePr>
            <a:graphicFrameLocks/>
          </p:cNvGraphicFramePr>
          <p:nvPr/>
        </p:nvGraphicFramePr>
        <p:xfrm>
          <a:off x="3132138" y="5373688"/>
          <a:ext cx="18875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公式" r:id="rId15" imgW="1874506" imgH="396144" progId="Equation.3">
                  <p:embed/>
                </p:oleObj>
              </mc:Choice>
              <mc:Fallback>
                <p:oleObj name="公式" r:id="rId15" imgW="1874506" imgH="396144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73688"/>
                        <a:ext cx="18875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>
            <a:extLst>
              <a:ext uri="{FF2B5EF4-FFF2-40B4-BE49-F238E27FC236}">
                <a16:creationId xmlns:a16="http://schemas.microsoft.com/office/drawing/2014/main" id="{80BDD688-F8D3-4896-97AE-7168C6E23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949950"/>
          <a:ext cx="2520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17" imgW="2499270" imgH="441936" progId="Equation.3">
                  <p:embed/>
                </p:oleObj>
              </mc:Choice>
              <mc:Fallback>
                <p:oleObj name="Equation" r:id="rId17" imgW="2499270" imgH="4419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49950"/>
                        <a:ext cx="25209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3ACF4413-3766-4301-8E46-8C1314057DC5}"/>
              </a:ext>
            </a:extLst>
          </p:cNvPr>
          <p:cNvGraphicFramePr>
            <a:graphicFrameLocks/>
          </p:cNvGraphicFramePr>
          <p:nvPr/>
        </p:nvGraphicFramePr>
        <p:xfrm>
          <a:off x="6300788" y="5913438"/>
          <a:ext cx="17954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公式" r:id="rId19" imgW="1767750" imgH="441936" progId="Equation.3">
                  <p:embed/>
                </p:oleObj>
              </mc:Choice>
              <mc:Fallback>
                <p:oleObj name="公式" r:id="rId19" imgW="1767750" imgH="441936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913438"/>
                        <a:ext cx="17954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Text Box 17">
            <a:extLst>
              <a:ext uri="{FF2B5EF4-FFF2-40B4-BE49-F238E27FC236}">
                <a16:creationId xmlns:a16="http://schemas.microsoft.com/office/drawing/2014/main" id="{582F9A9A-20DC-4697-BC67-F499C3DF7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98588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已知一质点运动方程</a:t>
            </a:r>
          </a:p>
        </p:txBody>
      </p:sp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623B8671-6FE0-4E99-916B-2BF935BA9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8875" y="1438275"/>
          <a:ext cx="2632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公式" r:id="rId21" imgW="2613590" imgH="441936" progId="Equation.3">
                  <p:embed/>
                </p:oleObj>
              </mc:Choice>
              <mc:Fallback>
                <p:oleObj name="公式" r:id="rId21" imgW="2613590" imgH="44193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1438275"/>
                        <a:ext cx="2632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Text Box 19">
            <a:extLst>
              <a:ext uri="{FF2B5EF4-FFF2-40B4-BE49-F238E27FC236}">
                <a16:creationId xmlns:a16="http://schemas.microsoft.com/office/drawing/2014/main" id="{92429EB3-F5FB-4B4E-A4FD-6F1455AE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1981200"/>
            <a:ext cx="59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4ECF1D49-65BC-445D-A306-2104ACAC7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9065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EB344EF7-647D-4923-B087-598B0D334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116263"/>
            <a:ext cx="536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04C10274-EEE0-438B-83F8-145E06F3F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16263"/>
            <a:ext cx="66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(1)</a:t>
            </a:r>
            <a:endParaRPr kumimoji="1" lang="en-US" altLang="zh-CN" sz="2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EA1DE665-A2B7-4487-9B3C-1E48FC30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4581525"/>
            <a:ext cx="60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(2)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CE8A8BFF-1951-4BF2-A65F-320336011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949950"/>
            <a:ext cx="68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(3)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3" name="Rectangle 25">
            <a:extLst>
              <a:ext uri="{FF2B5EF4-FFF2-40B4-BE49-F238E27FC236}">
                <a16:creationId xmlns:a16="http://schemas.microsoft.com/office/drawing/2014/main" id="{B675500B-EA75-4FCC-92B3-241A8684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373688"/>
            <a:ext cx="1557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当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</a:p>
        </p:txBody>
      </p:sp>
      <p:graphicFrame>
        <p:nvGraphicFramePr>
          <p:cNvPr id="37914" name="Object 26">
            <a:extLst>
              <a:ext uri="{FF2B5EF4-FFF2-40B4-BE49-F238E27FC236}">
                <a16:creationId xmlns:a16="http://schemas.microsoft.com/office/drawing/2014/main" id="{54BB414A-C84E-4E12-9FC4-CABF56566E54}"/>
              </a:ext>
            </a:extLst>
          </p:cNvPr>
          <p:cNvGraphicFramePr>
            <a:graphicFrameLocks/>
          </p:cNvGraphicFramePr>
          <p:nvPr/>
        </p:nvGraphicFramePr>
        <p:xfrm>
          <a:off x="6084888" y="5373688"/>
          <a:ext cx="1533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公式" r:id="rId23" imgW="1508855" imgH="396144" progId="Equation.3">
                  <p:embed/>
                </p:oleObj>
              </mc:Choice>
              <mc:Fallback>
                <p:oleObj name="公式" r:id="rId23" imgW="1508855" imgH="396144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73688"/>
                        <a:ext cx="1533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E2313D30-358B-465C-8364-D849782595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365625"/>
          <a:ext cx="29241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0" name="公式" r:id="rId25" imgW="2895609" imgH="853416" progId="Equation.3">
                  <p:embed/>
                </p:oleObj>
              </mc:Choice>
              <mc:Fallback>
                <p:oleObj name="公式" r:id="rId25" imgW="2895609" imgH="85341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365625"/>
                        <a:ext cx="29241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>
            <a:extLst>
              <a:ext uri="{FF2B5EF4-FFF2-40B4-BE49-F238E27FC236}">
                <a16:creationId xmlns:a16="http://schemas.microsoft.com/office/drawing/2014/main" id="{8042EEF8-1993-4536-ADED-16851191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3106738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由</a:t>
            </a:r>
            <a:r>
              <a:rPr kumimoji="1" lang="zh-CN" altLang="en-US" sz="2400" b="1">
                <a:solidFill>
                  <a:schemeClr val="bg1"/>
                </a:solidFill>
              </a:rPr>
              <a:t>运动方程得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147D7DC9-3A72-4538-85C6-BC2904B9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924550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</a:rPr>
              <a:t>轨迹方程为</a:t>
            </a:r>
          </a:p>
        </p:txBody>
      </p:sp>
      <p:sp>
        <p:nvSpPr>
          <p:cNvPr id="37918" name="TextBox 1">
            <a:extLst>
              <a:ext uri="{FF2B5EF4-FFF2-40B4-BE49-F238E27FC236}">
                <a16:creationId xmlns:a16="http://schemas.microsoft.com/office/drawing/2014/main" id="{A59CBE6F-7361-4687-BD5B-347031A5D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9286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求导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>
            <a:extLst>
              <a:ext uri="{FF2B5EF4-FFF2-40B4-BE49-F238E27FC236}">
                <a16:creationId xmlns:a16="http://schemas.microsoft.com/office/drawing/2014/main" id="{F35333FD-8240-4697-AB0C-AF6A560C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4175"/>
            <a:ext cx="77739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一质点作匀速圆周运动，半径为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，角速度为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zh-CN" altLang="zh-CN" sz="2400" b="1">
                <a:solidFill>
                  <a:schemeClr val="bg1"/>
                </a:solidFill>
              </a:rPr>
              <a:t>书中例题：</a:t>
            </a:r>
            <a:r>
              <a:rPr lang="en-US" altLang="zh-CN" sz="2400" b="1">
                <a:solidFill>
                  <a:schemeClr val="bg1"/>
                </a:solidFill>
              </a:rPr>
              <a:t>1.1, 1.4</a:t>
            </a:r>
            <a:r>
              <a:rPr lang="zh-CN" altLang="zh-CN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p.6;p.15</a:t>
            </a:r>
            <a:r>
              <a:rPr lang="zh-CN" altLang="en-US" sz="2400" b="1">
                <a:solidFill>
                  <a:schemeClr val="bg1"/>
                </a:solidFill>
              </a:rPr>
              <a:t>）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8915" name="Oval 10">
            <a:extLst>
              <a:ext uri="{FF2B5EF4-FFF2-40B4-BE49-F238E27FC236}">
                <a16:creationId xmlns:a16="http://schemas.microsoft.com/office/drawing/2014/main" id="{5ADAF7DF-5200-4B5F-9C9A-D3F1D4946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09875"/>
            <a:ext cx="2058988" cy="2058988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Line 11">
            <a:extLst>
              <a:ext uri="{FF2B5EF4-FFF2-40B4-BE49-F238E27FC236}">
                <a16:creationId xmlns:a16="http://schemas.microsoft.com/office/drawing/2014/main" id="{F63BD497-B8EA-4880-90B2-086742F31C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1933575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12">
            <a:extLst>
              <a:ext uri="{FF2B5EF4-FFF2-40B4-BE49-F238E27FC236}">
                <a16:creationId xmlns:a16="http://schemas.microsoft.com/office/drawing/2014/main" id="{DE22DDC4-6CED-45FA-B351-AAFEC828C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3152775"/>
            <a:ext cx="7620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8" name="Object 13">
            <a:extLst>
              <a:ext uri="{FF2B5EF4-FFF2-40B4-BE49-F238E27FC236}">
                <a16:creationId xmlns:a16="http://schemas.microsoft.com/office/drawing/2014/main" id="{7585F035-BA22-4251-903E-B61FAAF2D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3603625"/>
          <a:ext cx="176212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公式" r:id="rId3" imgW="190606" imgH="205848" progId="Equation.3">
                  <p:embed/>
                </p:oleObj>
              </mc:Choice>
              <mc:Fallback>
                <p:oleObj name="公式" r:id="rId3" imgW="190606" imgH="205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603625"/>
                        <a:ext cx="176212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14">
            <a:extLst>
              <a:ext uri="{FF2B5EF4-FFF2-40B4-BE49-F238E27FC236}">
                <a16:creationId xmlns:a16="http://schemas.microsoft.com/office/drawing/2014/main" id="{B3E77FB8-D246-4896-B9D5-58A6D3C7A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060575"/>
          <a:ext cx="1905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5" imgW="213297" imgH="281880" progId="Equation.3">
                  <p:embed/>
                </p:oleObj>
              </mc:Choice>
              <mc:Fallback>
                <p:oleObj name="公式" r:id="rId5" imgW="213297" imgH="281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060575"/>
                        <a:ext cx="1905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Line 15">
            <a:extLst>
              <a:ext uri="{FF2B5EF4-FFF2-40B4-BE49-F238E27FC236}">
                <a16:creationId xmlns:a16="http://schemas.microsoft.com/office/drawing/2014/main" id="{19426AF6-8A7E-4553-9960-6783AE4EE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3152775"/>
            <a:ext cx="0" cy="6858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16">
            <a:extLst>
              <a:ext uri="{FF2B5EF4-FFF2-40B4-BE49-F238E27FC236}">
                <a16:creationId xmlns:a16="http://schemas.microsoft.com/office/drawing/2014/main" id="{53B70A84-5010-4B12-B7ED-8BB01F5B2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4300" y="3152775"/>
            <a:ext cx="762000" cy="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2" name="Object 17">
            <a:extLst>
              <a:ext uri="{FF2B5EF4-FFF2-40B4-BE49-F238E27FC236}">
                <a16:creationId xmlns:a16="http://schemas.microsoft.com/office/drawing/2014/main" id="{172A9F13-A2BC-4E5E-946E-6BD0F5DB1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6950" y="2924175"/>
          <a:ext cx="2238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7" imgW="251548" imgH="274320" progId="Equation.3">
                  <p:embed/>
                </p:oleObj>
              </mc:Choice>
              <mc:Fallback>
                <p:oleObj name="Equation" r:id="rId7" imgW="251548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924175"/>
                        <a:ext cx="2238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8">
            <a:extLst>
              <a:ext uri="{FF2B5EF4-FFF2-40B4-BE49-F238E27FC236}">
                <a16:creationId xmlns:a16="http://schemas.microsoft.com/office/drawing/2014/main" id="{7A8E692B-AF99-437D-A042-0404CB357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9900" y="3568700"/>
          <a:ext cx="3238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9" imgW="388559" imgH="274320" progId="Equation.3">
                  <p:embed/>
                </p:oleObj>
              </mc:Choice>
              <mc:Fallback>
                <p:oleObj name="公式" r:id="rId9" imgW="388559" imgH="274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568700"/>
                        <a:ext cx="3238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9">
            <a:extLst>
              <a:ext uri="{FF2B5EF4-FFF2-40B4-BE49-F238E27FC236}">
                <a16:creationId xmlns:a16="http://schemas.microsoft.com/office/drawing/2014/main" id="{E6088CA8-A66B-4D2D-8A6F-A805036C3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5813" y="3921125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11" imgW="190606" imgH="205848" progId="Equation.3">
                  <p:embed/>
                </p:oleObj>
              </mc:Choice>
              <mc:Fallback>
                <p:oleObj name="公式" r:id="rId11" imgW="190606" imgH="2058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3921125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20">
            <a:extLst>
              <a:ext uri="{FF2B5EF4-FFF2-40B4-BE49-F238E27FC236}">
                <a16:creationId xmlns:a16="http://schemas.microsoft.com/office/drawing/2014/main" id="{611892AE-B2F4-4703-B087-01C799FAB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0765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3" imgW="213297" imgH="281880" progId="Equation.3">
                  <p:embed/>
                </p:oleObj>
              </mc:Choice>
              <mc:Fallback>
                <p:oleObj name="Equation" r:id="rId13" imgW="213297" imgH="281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076575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21">
            <a:extLst>
              <a:ext uri="{FF2B5EF4-FFF2-40B4-BE49-F238E27FC236}">
                <a16:creationId xmlns:a16="http://schemas.microsoft.com/office/drawing/2014/main" id="{A143891C-E681-4D9D-B042-72943171C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6025" y="3902075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5" imgW="274239" imgH="289656" progId="Equation.3">
                  <p:embed/>
                </p:oleObj>
              </mc:Choice>
              <mc:Fallback>
                <p:oleObj name="Equation" r:id="rId15" imgW="274239" imgH="2896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3902075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22">
            <a:extLst>
              <a:ext uri="{FF2B5EF4-FFF2-40B4-BE49-F238E27FC236}">
                <a16:creationId xmlns:a16="http://schemas.microsoft.com/office/drawing/2014/main" id="{0F371834-840A-47E0-A047-6681674F6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3252788"/>
          <a:ext cx="173038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公式" r:id="rId17" imgW="190606" imgH="243864" progId="Equation.3">
                  <p:embed/>
                </p:oleObj>
              </mc:Choice>
              <mc:Fallback>
                <p:oleObj name="公式" r:id="rId17" imgW="190606" imgH="2438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252788"/>
                        <a:ext cx="173038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Arc 23">
            <a:extLst>
              <a:ext uri="{FF2B5EF4-FFF2-40B4-BE49-F238E27FC236}">
                <a16:creationId xmlns:a16="http://schemas.microsoft.com/office/drawing/2014/main" id="{D1118A7C-3E97-4C65-8FA7-CF2F3BF5DFE2}"/>
              </a:ext>
            </a:extLst>
          </p:cNvPr>
          <p:cNvSpPr>
            <a:spLocks/>
          </p:cNvSpPr>
          <p:nvPr/>
        </p:nvSpPr>
        <p:spPr bwMode="auto">
          <a:xfrm rot="8896191" flipH="1">
            <a:off x="7219950" y="3416300"/>
            <a:ext cx="442913" cy="382588"/>
          </a:xfrm>
          <a:custGeom>
            <a:avLst/>
            <a:gdLst>
              <a:gd name="T0" fmla="*/ 2147483646 w 21600"/>
              <a:gd name="T1" fmla="*/ 0 h 13789"/>
              <a:gd name="T2" fmla="*/ 2147483646 w 21600"/>
              <a:gd name="T3" fmla="*/ 2147483646 h 13789"/>
              <a:gd name="T4" fmla="*/ 0 w 21600"/>
              <a:gd name="T5" fmla="*/ 2147483646 h 13789"/>
              <a:gd name="T6" fmla="*/ 0 60000 65536"/>
              <a:gd name="T7" fmla="*/ 0 60000 65536"/>
              <a:gd name="T8" fmla="*/ 0 60000 65536"/>
              <a:gd name="T9" fmla="*/ 0 w 21600"/>
              <a:gd name="T10" fmla="*/ 0 h 13789"/>
              <a:gd name="T11" fmla="*/ 21600 w 21600"/>
              <a:gd name="T12" fmla="*/ 13789 h 13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789" fill="none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</a:path>
              <a:path w="21600" h="13789" stroke="0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  <a:lnTo>
                  <a:pt x="0" y="13789"/>
                </a:lnTo>
                <a:lnTo>
                  <a:pt x="16625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9" name="Object 24">
            <a:extLst>
              <a:ext uri="{FF2B5EF4-FFF2-40B4-BE49-F238E27FC236}">
                <a16:creationId xmlns:a16="http://schemas.microsoft.com/office/drawing/2014/main" id="{4061FC5E-121B-43CD-88AB-B9BC3395E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25" y="3378200"/>
          <a:ext cx="15398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19" imgW="167699" imgH="205848" progId="Equation.3">
                  <p:embed/>
                </p:oleObj>
              </mc:Choice>
              <mc:Fallback>
                <p:oleObj name="Equation" r:id="rId19" imgW="167699" imgH="2058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378200"/>
                        <a:ext cx="15398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Line 25">
            <a:extLst>
              <a:ext uri="{FF2B5EF4-FFF2-40B4-BE49-F238E27FC236}">
                <a16:creationId xmlns:a16="http://schemas.microsoft.com/office/drawing/2014/main" id="{53D0340D-F781-4778-8511-F5BBF2759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3859213"/>
            <a:ext cx="1981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Rectangle 26">
            <a:extLst>
              <a:ext uri="{FF2B5EF4-FFF2-40B4-BE49-F238E27FC236}">
                <a16:creationId xmlns:a16="http://schemas.microsoft.com/office/drawing/2014/main" id="{31B687CC-77C1-4282-9B73-0A41969C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4175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graphicFrame>
        <p:nvGraphicFramePr>
          <p:cNvPr id="38932" name="Object 28">
            <a:extLst>
              <a:ext uri="{FF2B5EF4-FFF2-40B4-BE49-F238E27FC236}">
                <a16:creationId xmlns:a16="http://schemas.microsoft.com/office/drawing/2014/main" id="{4AFBCB37-A1C7-4A04-81CE-461583997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492375"/>
          <a:ext cx="22066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21" imgW="251548" imgH="205848" progId="Equation.3">
                  <p:embed/>
                </p:oleObj>
              </mc:Choice>
              <mc:Fallback>
                <p:oleObj name="公式" r:id="rId21" imgW="251548" imgH="20584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492375"/>
                        <a:ext cx="220662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9">
            <a:extLst>
              <a:ext uri="{FF2B5EF4-FFF2-40B4-BE49-F238E27FC236}">
                <a16:creationId xmlns:a16="http://schemas.microsoft.com/office/drawing/2014/main" id="{8E068D4B-CEDE-4F63-AC0E-4DE84AD23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3062288"/>
          <a:ext cx="1508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公式" r:id="rId23" imgW="167699" imgH="167616" progId="Equation.3">
                  <p:embed/>
                </p:oleObj>
              </mc:Choice>
              <mc:Fallback>
                <p:oleObj name="公式" r:id="rId23" imgW="167699" imgH="16761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062288"/>
                        <a:ext cx="1508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30">
            <a:extLst>
              <a:ext uri="{FF2B5EF4-FFF2-40B4-BE49-F238E27FC236}">
                <a16:creationId xmlns:a16="http://schemas.microsoft.com/office/drawing/2014/main" id="{5F53867E-728A-4E81-B65F-54176861F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913063"/>
          <a:ext cx="6302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25" imgW="761991" imgH="365688" progId="Equation.3">
                  <p:embed/>
                </p:oleObj>
              </mc:Choice>
              <mc:Fallback>
                <p:oleObj name="Equation" r:id="rId25" imgW="761991" imgH="3656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913063"/>
                        <a:ext cx="6302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Arc 31">
            <a:extLst>
              <a:ext uri="{FF2B5EF4-FFF2-40B4-BE49-F238E27FC236}">
                <a16:creationId xmlns:a16="http://schemas.microsoft.com/office/drawing/2014/main" id="{D663B126-E295-4CD2-B74E-139C8C47AC18}"/>
              </a:ext>
            </a:extLst>
          </p:cNvPr>
          <p:cNvSpPr>
            <a:spLocks/>
          </p:cNvSpPr>
          <p:nvPr/>
        </p:nvSpPr>
        <p:spPr bwMode="auto">
          <a:xfrm rot="5102552" flipH="1">
            <a:off x="6652419" y="2777331"/>
            <a:ext cx="504825" cy="398463"/>
          </a:xfrm>
          <a:custGeom>
            <a:avLst/>
            <a:gdLst>
              <a:gd name="T0" fmla="*/ 2147483646 w 21600"/>
              <a:gd name="T1" fmla="*/ 0 h 16703"/>
              <a:gd name="T2" fmla="*/ 2147483646 w 21600"/>
              <a:gd name="T3" fmla="*/ 2147483646 h 16703"/>
              <a:gd name="T4" fmla="*/ 0 w 21600"/>
              <a:gd name="T5" fmla="*/ 2147483646 h 16703"/>
              <a:gd name="T6" fmla="*/ 0 60000 65536"/>
              <a:gd name="T7" fmla="*/ 0 60000 65536"/>
              <a:gd name="T8" fmla="*/ 0 60000 65536"/>
              <a:gd name="T9" fmla="*/ 0 w 21600"/>
              <a:gd name="T10" fmla="*/ 0 h 16703"/>
              <a:gd name="T11" fmla="*/ 21600 w 21600"/>
              <a:gd name="T12" fmla="*/ 16703 h 16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703" fill="none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</a:path>
              <a:path w="21600" h="16703" stroke="0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  <a:lnTo>
                  <a:pt x="0" y="16703"/>
                </a:lnTo>
                <a:lnTo>
                  <a:pt x="1369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36" name="Object 32">
            <a:extLst>
              <a:ext uri="{FF2B5EF4-FFF2-40B4-BE49-F238E27FC236}">
                <a16:creationId xmlns:a16="http://schemas.microsoft.com/office/drawing/2014/main" id="{E51067C2-4E78-46FA-80ED-C31E33AAA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2688" y="3903663"/>
          <a:ext cx="2730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27" imgW="320054" imgH="289656" progId="Equation.3">
                  <p:embed/>
                </p:oleObj>
              </mc:Choice>
              <mc:Fallback>
                <p:oleObj name="Equation" r:id="rId27" imgW="320054" imgH="28965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3903663"/>
                        <a:ext cx="2730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33">
            <a:extLst>
              <a:ext uri="{FF2B5EF4-FFF2-40B4-BE49-F238E27FC236}">
                <a16:creationId xmlns:a16="http://schemas.microsoft.com/office/drawing/2014/main" id="{77F1EE55-F1BF-4FFD-B2AC-2F0F58637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2863" y="3767138"/>
          <a:ext cx="150812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公式" r:id="rId29" imgW="167699" imgH="167616" progId="Equation.3">
                  <p:embed/>
                </p:oleObj>
              </mc:Choice>
              <mc:Fallback>
                <p:oleObj name="公式" r:id="rId29" imgW="167699" imgH="16761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3767138"/>
                        <a:ext cx="150812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34">
            <a:extLst>
              <a:ext uri="{FF2B5EF4-FFF2-40B4-BE49-F238E27FC236}">
                <a16:creationId xmlns:a16="http://schemas.microsoft.com/office/drawing/2014/main" id="{659A6517-82A1-4140-86B5-9EB13CDDA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2038" y="3762375"/>
          <a:ext cx="173037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31" imgW="91413" imgH="99144" progId="Equation.3">
                  <p:embed/>
                </p:oleObj>
              </mc:Choice>
              <mc:Fallback>
                <p:oleObj name="Equation" r:id="rId31" imgW="91413" imgH="991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3762375"/>
                        <a:ext cx="173037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Rectangle 36">
            <a:extLst>
              <a:ext uri="{FF2B5EF4-FFF2-40B4-BE49-F238E27FC236}">
                <a16:creationId xmlns:a16="http://schemas.microsoft.com/office/drawing/2014/main" id="{8F5746DC-6A3D-40E7-8E0C-14E2A4A5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2573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38940" name="Rectangle 37">
            <a:extLst>
              <a:ext uri="{FF2B5EF4-FFF2-40B4-BE49-F238E27FC236}">
                <a16:creationId xmlns:a16="http://schemas.microsoft.com/office/drawing/2014/main" id="{16E3A26F-7AB5-46F1-B250-36031EFC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262063"/>
            <a:ext cx="6062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</a:rPr>
              <a:t>用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直角坐标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</a:rPr>
              <a:t>、位矢表示的质点运动学方程。</a:t>
            </a:r>
          </a:p>
        </p:txBody>
      </p:sp>
      <p:sp>
        <p:nvSpPr>
          <p:cNvPr id="38941" name="Arc 38">
            <a:extLst>
              <a:ext uri="{FF2B5EF4-FFF2-40B4-BE49-F238E27FC236}">
                <a16:creationId xmlns:a16="http://schemas.microsoft.com/office/drawing/2014/main" id="{EDBF6049-B1A8-4095-955E-F9AC9DE765C5}"/>
              </a:ext>
            </a:extLst>
          </p:cNvPr>
          <p:cNvSpPr>
            <a:spLocks/>
          </p:cNvSpPr>
          <p:nvPr/>
        </p:nvSpPr>
        <p:spPr bwMode="auto">
          <a:xfrm>
            <a:off x="6713538" y="3648075"/>
            <a:ext cx="71437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42" name="对象 3">
            <a:extLst>
              <a:ext uri="{FF2B5EF4-FFF2-40B4-BE49-F238E27FC236}">
                <a16:creationId xmlns:a16="http://schemas.microsoft.com/office/drawing/2014/main" id="{7CCC7982-0909-4157-9CE7-12B4FFCEF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33" imgW="428207" imgH="666100" progId="Equation.DSMT4">
                  <p:embed/>
                </p:oleObj>
              </mc:Choice>
              <mc:Fallback>
                <p:oleObj name="Equation" r:id="rId33" imgW="428207" imgH="666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>
            <a:extLst>
              <a:ext uri="{FF2B5EF4-FFF2-40B4-BE49-F238E27FC236}">
                <a16:creationId xmlns:a16="http://schemas.microsoft.com/office/drawing/2014/main" id="{2DFF16E9-032E-4A4A-8C00-A0382DA8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4175"/>
            <a:ext cx="7773988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一质点作匀速圆周运动，半径为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，角速度为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r>
              <a:rPr lang="zh-CN" altLang="zh-CN" sz="2400" b="1">
                <a:solidFill>
                  <a:schemeClr val="bg1"/>
                </a:solidFill>
              </a:rPr>
              <a:t>书中例题：</a:t>
            </a:r>
            <a:r>
              <a:rPr lang="en-US" altLang="zh-CN" sz="2400" b="1">
                <a:solidFill>
                  <a:schemeClr val="bg1"/>
                </a:solidFill>
              </a:rPr>
              <a:t>1.1, 1.4</a:t>
            </a:r>
            <a:r>
              <a:rPr lang="zh-CN" altLang="zh-CN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p.6;p.15</a:t>
            </a:r>
            <a:r>
              <a:rPr lang="zh-CN" altLang="en-US" sz="2400" b="1">
                <a:solidFill>
                  <a:schemeClr val="bg1"/>
                </a:solidFill>
              </a:rPr>
              <a:t>）</a:t>
            </a:r>
            <a:endParaRPr kumimoji="1" lang="zh-CN" altLang="en-US" sz="24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9939" name="Text Box 5">
            <a:extLst>
              <a:ext uri="{FF2B5EF4-FFF2-40B4-BE49-F238E27FC236}">
                <a16:creationId xmlns:a16="http://schemas.microsoft.com/office/drawing/2014/main" id="{28C910FD-C21B-40E5-B3E5-8E12BD409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24025"/>
            <a:ext cx="4724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以圆心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O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为原点。建立直角坐标系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Oxy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点为起始时刻，设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时刻质点位于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 ,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，用直角坐标表示的质点运动学方程为</a:t>
            </a:r>
          </a:p>
        </p:txBody>
      </p:sp>
      <p:graphicFrame>
        <p:nvGraphicFramePr>
          <p:cNvPr id="39940" name="Object 6">
            <a:extLst>
              <a:ext uri="{FF2B5EF4-FFF2-40B4-BE49-F238E27FC236}">
                <a16:creationId xmlns:a16="http://schemas.microsoft.com/office/drawing/2014/main" id="{14313036-3C32-443F-BF83-C4BFE6AEF8DF}"/>
              </a:ext>
            </a:extLst>
          </p:cNvPr>
          <p:cNvGraphicFramePr>
            <a:graphicFrameLocks/>
          </p:cNvGraphicFramePr>
          <p:nvPr/>
        </p:nvGraphicFramePr>
        <p:xfrm>
          <a:off x="1252538" y="3810000"/>
          <a:ext cx="37528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公式" r:id="rId3" imgW="3733886" imgH="365688" progId="Equation.3">
                  <p:embed/>
                </p:oleObj>
              </mc:Choice>
              <mc:Fallback>
                <p:oleObj name="公式" r:id="rId3" imgW="3733886" imgH="3656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810000"/>
                        <a:ext cx="37528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8">
            <a:extLst>
              <a:ext uri="{FF2B5EF4-FFF2-40B4-BE49-F238E27FC236}">
                <a16:creationId xmlns:a16="http://schemas.microsoft.com/office/drawing/2014/main" id="{0B2FB143-BA39-4872-8705-1A907B29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221163"/>
            <a:ext cx="345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位矢表示为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9942" name="Oval 10">
            <a:extLst>
              <a:ext uri="{FF2B5EF4-FFF2-40B4-BE49-F238E27FC236}">
                <a16:creationId xmlns:a16="http://schemas.microsoft.com/office/drawing/2014/main" id="{3DF951E8-6AA0-4ECD-ABF1-5EF0F2A6B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809875"/>
            <a:ext cx="2058988" cy="2058988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3" name="Line 11">
            <a:extLst>
              <a:ext uri="{FF2B5EF4-FFF2-40B4-BE49-F238E27FC236}">
                <a16:creationId xmlns:a16="http://schemas.microsoft.com/office/drawing/2014/main" id="{CC365980-44B0-43C2-9590-B7DC872665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1933575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12">
            <a:extLst>
              <a:ext uri="{FF2B5EF4-FFF2-40B4-BE49-F238E27FC236}">
                <a16:creationId xmlns:a16="http://schemas.microsoft.com/office/drawing/2014/main" id="{DB8BB531-968B-4597-8203-28E680873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4300" y="3152775"/>
            <a:ext cx="7620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5" name="Object 13">
            <a:extLst>
              <a:ext uri="{FF2B5EF4-FFF2-40B4-BE49-F238E27FC236}">
                <a16:creationId xmlns:a16="http://schemas.microsoft.com/office/drawing/2014/main" id="{820F0A7A-445C-464F-880E-E3DA96A0B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3603625"/>
          <a:ext cx="176212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公式" r:id="rId5" imgW="190606" imgH="205848" progId="Equation.3">
                  <p:embed/>
                </p:oleObj>
              </mc:Choice>
              <mc:Fallback>
                <p:oleObj name="公式" r:id="rId5" imgW="190606" imgH="205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3603625"/>
                        <a:ext cx="176212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4">
            <a:extLst>
              <a:ext uri="{FF2B5EF4-FFF2-40B4-BE49-F238E27FC236}">
                <a16:creationId xmlns:a16="http://schemas.microsoft.com/office/drawing/2014/main" id="{6C58EBF6-2991-4D0F-A4C9-24F87D2F3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2060575"/>
          <a:ext cx="1905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公式" r:id="rId7" imgW="213297" imgH="281880" progId="Equation.3">
                  <p:embed/>
                </p:oleObj>
              </mc:Choice>
              <mc:Fallback>
                <p:oleObj name="公式" r:id="rId7" imgW="213297" imgH="281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060575"/>
                        <a:ext cx="1905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Line 15">
            <a:extLst>
              <a:ext uri="{FF2B5EF4-FFF2-40B4-BE49-F238E27FC236}">
                <a16:creationId xmlns:a16="http://schemas.microsoft.com/office/drawing/2014/main" id="{B6CE6132-1173-4F93-BE3A-84FBB8246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300" y="3152775"/>
            <a:ext cx="0" cy="6858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6">
            <a:extLst>
              <a:ext uri="{FF2B5EF4-FFF2-40B4-BE49-F238E27FC236}">
                <a16:creationId xmlns:a16="http://schemas.microsoft.com/office/drawing/2014/main" id="{E96B605B-CEBA-432E-B8CE-E970D5742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4300" y="3152775"/>
            <a:ext cx="762000" cy="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9" name="Object 17">
            <a:extLst>
              <a:ext uri="{FF2B5EF4-FFF2-40B4-BE49-F238E27FC236}">
                <a16:creationId xmlns:a16="http://schemas.microsoft.com/office/drawing/2014/main" id="{0D1AFCC5-728C-4F97-B696-935BF5BF8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6950" y="2924175"/>
          <a:ext cx="2238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9" imgW="251548" imgH="274320" progId="Equation.3">
                  <p:embed/>
                </p:oleObj>
              </mc:Choice>
              <mc:Fallback>
                <p:oleObj name="Equation" r:id="rId9" imgW="251548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924175"/>
                        <a:ext cx="2238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8">
            <a:extLst>
              <a:ext uri="{FF2B5EF4-FFF2-40B4-BE49-F238E27FC236}">
                <a16:creationId xmlns:a16="http://schemas.microsoft.com/office/drawing/2014/main" id="{B0EA9495-F22C-4ED3-A343-CBDD1E52C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9900" y="3568700"/>
          <a:ext cx="3238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公式" r:id="rId11" imgW="388559" imgH="274320" progId="Equation.3">
                  <p:embed/>
                </p:oleObj>
              </mc:Choice>
              <mc:Fallback>
                <p:oleObj name="公式" r:id="rId11" imgW="388559" imgH="274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3568700"/>
                        <a:ext cx="3238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9">
            <a:extLst>
              <a:ext uri="{FF2B5EF4-FFF2-40B4-BE49-F238E27FC236}">
                <a16:creationId xmlns:a16="http://schemas.microsoft.com/office/drawing/2014/main" id="{6382388E-A51D-4455-A9D9-08D53EDF3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5813" y="3921125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13" imgW="190606" imgH="205848" progId="Equation.3">
                  <p:embed/>
                </p:oleObj>
              </mc:Choice>
              <mc:Fallback>
                <p:oleObj name="公式" r:id="rId13" imgW="190606" imgH="2058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3" y="3921125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0">
            <a:extLst>
              <a:ext uri="{FF2B5EF4-FFF2-40B4-BE49-F238E27FC236}">
                <a16:creationId xmlns:a16="http://schemas.microsoft.com/office/drawing/2014/main" id="{086CDCA6-6762-4FEF-B825-E86594246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0765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15" imgW="213297" imgH="281880" progId="Equation.3">
                  <p:embed/>
                </p:oleObj>
              </mc:Choice>
              <mc:Fallback>
                <p:oleObj name="Equation" r:id="rId15" imgW="213297" imgH="281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076575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21">
            <a:extLst>
              <a:ext uri="{FF2B5EF4-FFF2-40B4-BE49-F238E27FC236}">
                <a16:creationId xmlns:a16="http://schemas.microsoft.com/office/drawing/2014/main" id="{7F94C4F8-9285-4AFB-BE45-D5DC91743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6025" y="3902075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17" imgW="274239" imgH="289656" progId="Equation.3">
                  <p:embed/>
                </p:oleObj>
              </mc:Choice>
              <mc:Fallback>
                <p:oleObj name="Equation" r:id="rId17" imgW="274239" imgH="2896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3902075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2">
            <a:extLst>
              <a:ext uri="{FF2B5EF4-FFF2-40B4-BE49-F238E27FC236}">
                <a16:creationId xmlns:a16="http://schemas.microsoft.com/office/drawing/2014/main" id="{22579BBB-4E5E-464B-BCF4-88623B392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7500" y="3252788"/>
          <a:ext cx="173038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公式" r:id="rId19" imgW="190606" imgH="243864" progId="Equation.3">
                  <p:embed/>
                </p:oleObj>
              </mc:Choice>
              <mc:Fallback>
                <p:oleObj name="公式" r:id="rId19" imgW="190606" imgH="2438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3252788"/>
                        <a:ext cx="173038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Arc 23">
            <a:extLst>
              <a:ext uri="{FF2B5EF4-FFF2-40B4-BE49-F238E27FC236}">
                <a16:creationId xmlns:a16="http://schemas.microsoft.com/office/drawing/2014/main" id="{6E9AA7A7-52DE-44D6-8D22-AFD65B4423A5}"/>
              </a:ext>
            </a:extLst>
          </p:cNvPr>
          <p:cNvSpPr>
            <a:spLocks/>
          </p:cNvSpPr>
          <p:nvPr/>
        </p:nvSpPr>
        <p:spPr bwMode="auto">
          <a:xfrm rot="8896191" flipH="1">
            <a:off x="7219950" y="3416300"/>
            <a:ext cx="442913" cy="382588"/>
          </a:xfrm>
          <a:custGeom>
            <a:avLst/>
            <a:gdLst>
              <a:gd name="T0" fmla="*/ 2147483646 w 21600"/>
              <a:gd name="T1" fmla="*/ 0 h 13789"/>
              <a:gd name="T2" fmla="*/ 2147483646 w 21600"/>
              <a:gd name="T3" fmla="*/ 2147483646 h 13789"/>
              <a:gd name="T4" fmla="*/ 0 w 21600"/>
              <a:gd name="T5" fmla="*/ 2147483646 h 13789"/>
              <a:gd name="T6" fmla="*/ 0 60000 65536"/>
              <a:gd name="T7" fmla="*/ 0 60000 65536"/>
              <a:gd name="T8" fmla="*/ 0 60000 65536"/>
              <a:gd name="T9" fmla="*/ 0 w 21600"/>
              <a:gd name="T10" fmla="*/ 0 h 13789"/>
              <a:gd name="T11" fmla="*/ 21600 w 21600"/>
              <a:gd name="T12" fmla="*/ 13789 h 13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789" fill="none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</a:path>
              <a:path w="21600" h="13789" stroke="0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  <a:lnTo>
                  <a:pt x="0" y="13789"/>
                </a:lnTo>
                <a:lnTo>
                  <a:pt x="16625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6" name="Object 24">
            <a:extLst>
              <a:ext uri="{FF2B5EF4-FFF2-40B4-BE49-F238E27FC236}">
                <a16:creationId xmlns:a16="http://schemas.microsoft.com/office/drawing/2014/main" id="{5ACED857-6905-4A0F-BF33-F16D78B7F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25" y="3378200"/>
          <a:ext cx="15398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21" imgW="167699" imgH="205848" progId="Equation.3">
                  <p:embed/>
                </p:oleObj>
              </mc:Choice>
              <mc:Fallback>
                <p:oleObj name="Equation" r:id="rId21" imgW="167699" imgH="2058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25" y="3378200"/>
                        <a:ext cx="15398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Line 25">
            <a:extLst>
              <a:ext uri="{FF2B5EF4-FFF2-40B4-BE49-F238E27FC236}">
                <a16:creationId xmlns:a16="http://schemas.microsoft.com/office/drawing/2014/main" id="{3EA43D72-BFC7-4048-90A4-C1224FE17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3859213"/>
            <a:ext cx="1981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Rectangle 26">
            <a:extLst>
              <a:ext uri="{FF2B5EF4-FFF2-40B4-BE49-F238E27FC236}">
                <a16:creationId xmlns:a16="http://schemas.microsoft.com/office/drawing/2014/main" id="{47FC5637-DE3C-4686-8DD1-9F53D08A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88" y="4175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39959" name="Rectangle 27">
            <a:extLst>
              <a:ext uri="{FF2B5EF4-FFF2-40B4-BE49-F238E27FC236}">
                <a16:creationId xmlns:a16="http://schemas.microsoft.com/office/drawing/2014/main" id="{3F3EB411-7794-4115-BC2B-BDD494F1C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9960" name="Object 28">
            <a:extLst>
              <a:ext uri="{FF2B5EF4-FFF2-40B4-BE49-F238E27FC236}">
                <a16:creationId xmlns:a16="http://schemas.microsoft.com/office/drawing/2014/main" id="{A316E0E9-79F2-42AE-8A23-FD5143634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492375"/>
          <a:ext cx="22066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name="公式" r:id="rId23" imgW="251548" imgH="205848" progId="Equation.3">
                  <p:embed/>
                </p:oleObj>
              </mc:Choice>
              <mc:Fallback>
                <p:oleObj name="公式" r:id="rId23" imgW="251548" imgH="20584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492375"/>
                        <a:ext cx="220662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9">
            <a:extLst>
              <a:ext uri="{FF2B5EF4-FFF2-40B4-BE49-F238E27FC236}">
                <a16:creationId xmlns:a16="http://schemas.microsoft.com/office/drawing/2014/main" id="{764F9EDB-155D-471F-B396-3BF0194BA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3062288"/>
          <a:ext cx="1508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name="公式" r:id="rId25" imgW="167699" imgH="167616" progId="Equation.3">
                  <p:embed/>
                </p:oleObj>
              </mc:Choice>
              <mc:Fallback>
                <p:oleObj name="公式" r:id="rId25" imgW="167699" imgH="16761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062288"/>
                        <a:ext cx="1508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30">
            <a:extLst>
              <a:ext uri="{FF2B5EF4-FFF2-40B4-BE49-F238E27FC236}">
                <a16:creationId xmlns:a16="http://schemas.microsoft.com/office/drawing/2014/main" id="{802640DC-F6F6-471A-B4C3-5C4A21BF0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913063"/>
          <a:ext cx="6302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6" name="Equation" r:id="rId27" imgW="761991" imgH="365688" progId="Equation.3">
                  <p:embed/>
                </p:oleObj>
              </mc:Choice>
              <mc:Fallback>
                <p:oleObj name="Equation" r:id="rId27" imgW="761991" imgH="3656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913063"/>
                        <a:ext cx="6302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Arc 31">
            <a:extLst>
              <a:ext uri="{FF2B5EF4-FFF2-40B4-BE49-F238E27FC236}">
                <a16:creationId xmlns:a16="http://schemas.microsoft.com/office/drawing/2014/main" id="{F70E414E-48EE-4764-B498-5834ACDC9CA2}"/>
              </a:ext>
            </a:extLst>
          </p:cNvPr>
          <p:cNvSpPr>
            <a:spLocks/>
          </p:cNvSpPr>
          <p:nvPr/>
        </p:nvSpPr>
        <p:spPr bwMode="auto">
          <a:xfrm rot="5102552" flipH="1">
            <a:off x="6652419" y="2777331"/>
            <a:ext cx="504825" cy="398463"/>
          </a:xfrm>
          <a:custGeom>
            <a:avLst/>
            <a:gdLst>
              <a:gd name="T0" fmla="*/ 2147483646 w 21600"/>
              <a:gd name="T1" fmla="*/ 0 h 16703"/>
              <a:gd name="T2" fmla="*/ 2147483646 w 21600"/>
              <a:gd name="T3" fmla="*/ 2147483646 h 16703"/>
              <a:gd name="T4" fmla="*/ 0 w 21600"/>
              <a:gd name="T5" fmla="*/ 2147483646 h 16703"/>
              <a:gd name="T6" fmla="*/ 0 60000 65536"/>
              <a:gd name="T7" fmla="*/ 0 60000 65536"/>
              <a:gd name="T8" fmla="*/ 0 60000 65536"/>
              <a:gd name="T9" fmla="*/ 0 w 21600"/>
              <a:gd name="T10" fmla="*/ 0 h 16703"/>
              <a:gd name="T11" fmla="*/ 21600 w 21600"/>
              <a:gd name="T12" fmla="*/ 16703 h 16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703" fill="none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</a:path>
              <a:path w="21600" h="16703" stroke="0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  <a:lnTo>
                  <a:pt x="0" y="16703"/>
                </a:lnTo>
                <a:lnTo>
                  <a:pt x="1369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64" name="Object 32">
            <a:extLst>
              <a:ext uri="{FF2B5EF4-FFF2-40B4-BE49-F238E27FC236}">
                <a16:creationId xmlns:a16="http://schemas.microsoft.com/office/drawing/2014/main" id="{49F1519F-B7F1-448D-BD30-2F284D0A2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2688" y="3903663"/>
          <a:ext cx="2730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7" name="Equation" r:id="rId29" imgW="320054" imgH="289656" progId="Equation.3">
                  <p:embed/>
                </p:oleObj>
              </mc:Choice>
              <mc:Fallback>
                <p:oleObj name="Equation" r:id="rId29" imgW="320054" imgH="28965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3903663"/>
                        <a:ext cx="2730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33">
            <a:extLst>
              <a:ext uri="{FF2B5EF4-FFF2-40B4-BE49-F238E27FC236}">
                <a16:creationId xmlns:a16="http://schemas.microsoft.com/office/drawing/2014/main" id="{BD797C76-2294-4FE4-B634-E4DB599E5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2863" y="3767138"/>
          <a:ext cx="150812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8" name="公式" r:id="rId31" imgW="167699" imgH="167616" progId="Equation.3">
                  <p:embed/>
                </p:oleObj>
              </mc:Choice>
              <mc:Fallback>
                <p:oleObj name="公式" r:id="rId31" imgW="167699" imgH="16761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2863" y="3767138"/>
                        <a:ext cx="150812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4">
            <a:extLst>
              <a:ext uri="{FF2B5EF4-FFF2-40B4-BE49-F238E27FC236}">
                <a16:creationId xmlns:a16="http://schemas.microsoft.com/office/drawing/2014/main" id="{D16FFA35-0889-45F0-8ACB-0C988D50B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2038" y="3762375"/>
          <a:ext cx="173037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9" name="Equation" r:id="rId33" imgW="91413" imgH="99144" progId="Equation.3">
                  <p:embed/>
                </p:oleObj>
              </mc:Choice>
              <mc:Fallback>
                <p:oleObj name="Equation" r:id="rId33" imgW="91413" imgH="991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2038" y="3762375"/>
                        <a:ext cx="173037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5">
            <a:extLst>
              <a:ext uri="{FF2B5EF4-FFF2-40B4-BE49-F238E27FC236}">
                <a16:creationId xmlns:a16="http://schemas.microsoft.com/office/drawing/2014/main" id="{623CA1BF-4365-4BE0-831E-C8D17AF9A2EF}"/>
              </a:ext>
            </a:extLst>
          </p:cNvPr>
          <p:cNvGraphicFramePr>
            <a:graphicFrameLocks/>
          </p:cNvGraphicFramePr>
          <p:nvPr/>
        </p:nvGraphicFramePr>
        <p:xfrm>
          <a:off x="685800" y="4678363"/>
          <a:ext cx="4556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公式" r:id="rId35" imgW="4533911" imgH="396144" progId="Equation.3">
                  <p:embed/>
                </p:oleObj>
              </mc:Choice>
              <mc:Fallback>
                <p:oleObj name="公式" r:id="rId35" imgW="4533911" imgH="396144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78363"/>
                        <a:ext cx="4556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Rectangle 36">
            <a:extLst>
              <a:ext uri="{FF2B5EF4-FFF2-40B4-BE49-F238E27FC236}">
                <a16:creationId xmlns:a16="http://schemas.microsoft.com/office/drawing/2014/main" id="{0E1060D3-D9BC-4E9C-9657-81D9D803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12573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39969" name="Rectangle 37">
            <a:extLst>
              <a:ext uri="{FF2B5EF4-FFF2-40B4-BE49-F238E27FC236}">
                <a16:creationId xmlns:a16="http://schemas.microsoft.com/office/drawing/2014/main" id="{935136FF-5762-47AA-AE0B-E6B0A094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1262063"/>
            <a:ext cx="6062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</a:rPr>
              <a:t>用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直角坐标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</a:rPr>
              <a:t>、位矢表示的质点运动学方程。</a:t>
            </a:r>
          </a:p>
        </p:txBody>
      </p:sp>
      <p:sp>
        <p:nvSpPr>
          <p:cNvPr id="39970" name="Arc 38">
            <a:extLst>
              <a:ext uri="{FF2B5EF4-FFF2-40B4-BE49-F238E27FC236}">
                <a16:creationId xmlns:a16="http://schemas.microsoft.com/office/drawing/2014/main" id="{43CDED84-340C-434B-A39A-77CDA1D2AB62}"/>
              </a:ext>
            </a:extLst>
          </p:cNvPr>
          <p:cNvSpPr>
            <a:spLocks/>
          </p:cNvSpPr>
          <p:nvPr/>
        </p:nvSpPr>
        <p:spPr bwMode="auto">
          <a:xfrm>
            <a:off x="6713538" y="3648075"/>
            <a:ext cx="71437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1" name="矩形 1">
            <a:extLst>
              <a:ext uri="{FF2B5EF4-FFF2-40B4-BE49-F238E27FC236}">
                <a16:creationId xmlns:a16="http://schemas.microsoft.com/office/drawing/2014/main" id="{54756A44-B70C-4F64-872B-93110372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73688"/>
            <a:ext cx="457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消去时间</a:t>
            </a:r>
            <a:r>
              <a:rPr lang="en-US" altLang="zh-CN" sz="2400" b="1">
                <a:solidFill>
                  <a:schemeClr val="bg1"/>
                </a:solidFill>
              </a:rPr>
              <a:t> </a:t>
            </a:r>
            <a:r>
              <a:rPr lang="en-US" altLang="zh-CN" sz="2400" b="1" i="1">
                <a:solidFill>
                  <a:schemeClr val="bg1"/>
                </a:solidFill>
              </a:rPr>
              <a:t>t </a:t>
            </a:r>
            <a:r>
              <a:rPr lang="zh-CN" altLang="zh-CN" sz="2400" b="1">
                <a:solidFill>
                  <a:schemeClr val="bg1"/>
                </a:solidFill>
              </a:rPr>
              <a:t>即得到轨迹方程：</a:t>
            </a:r>
          </a:p>
        </p:txBody>
      </p:sp>
      <p:graphicFrame>
        <p:nvGraphicFramePr>
          <p:cNvPr id="39972" name="对象 3">
            <a:extLst>
              <a:ext uri="{FF2B5EF4-FFF2-40B4-BE49-F238E27FC236}">
                <a16:creationId xmlns:a16="http://schemas.microsoft.com/office/drawing/2014/main" id="{C74D80C5-D55A-4D36-B495-BFDC749C6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37" imgW="428207" imgH="666100" progId="Equation.DSMT4">
                  <p:embed/>
                </p:oleObj>
              </mc:Choice>
              <mc:Fallback>
                <p:oleObj name="Equation" r:id="rId37" imgW="428207" imgH="666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3" name="对象 3">
            <a:extLst>
              <a:ext uri="{FF2B5EF4-FFF2-40B4-BE49-F238E27FC236}">
                <a16:creationId xmlns:a16="http://schemas.microsoft.com/office/drawing/2014/main" id="{41EF3870-FF6C-4730-AABB-FB236CBFB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949950"/>
          <a:ext cx="16557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39" imgW="749300" imgH="228600" progId="Equation.DSMT4">
                  <p:embed/>
                </p:oleObj>
              </mc:Choice>
              <mc:Fallback>
                <p:oleObj name="Equation" r:id="rId39" imgW="749300" imgH="228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49950"/>
                        <a:ext cx="16557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>
            <a:extLst>
              <a:ext uri="{FF2B5EF4-FFF2-40B4-BE49-F238E27FC236}">
                <a16:creationId xmlns:a16="http://schemas.microsoft.com/office/drawing/2014/main" id="{52CE85E4-32E4-4F0A-9DFA-A44274EA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9525"/>
            <a:ext cx="6858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运动学方程对时间求导得速度：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</a:rPr>
              <a:t>		</a:t>
            </a:r>
            <a:endParaRPr lang="zh-CN" altLang="zh-CN" sz="2400" b="1">
              <a:solidFill>
                <a:srgbClr val="FFC000"/>
              </a:solidFill>
            </a:endParaRPr>
          </a:p>
        </p:txBody>
      </p:sp>
      <p:sp>
        <p:nvSpPr>
          <p:cNvPr id="40963" name="Oval 10">
            <a:extLst>
              <a:ext uri="{FF2B5EF4-FFF2-40B4-BE49-F238E27FC236}">
                <a16:creationId xmlns:a16="http://schemas.microsoft.com/office/drawing/2014/main" id="{F17041BC-E621-4C99-BF7F-4EF435C9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066800"/>
            <a:ext cx="2058987" cy="2058988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4" name="Line 11">
            <a:extLst>
              <a:ext uri="{FF2B5EF4-FFF2-40B4-BE49-F238E27FC236}">
                <a16:creationId xmlns:a16="http://schemas.microsoft.com/office/drawing/2014/main" id="{888054A6-0DFB-4D0A-B5D1-4FE37B57CE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190500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12">
            <a:extLst>
              <a:ext uri="{FF2B5EF4-FFF2-40B4-BE49-F238E27FC236}">
                <a16:creationId xmlns:a16="http://schemas.microsoft.com/office/drawing/2014/main" id="{75C53D8D-A08F-478B-A9D9-8B0D77970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1409700"/>
            <a:ext cx="7620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6" name="Object 13">
            <a:extLst>
              <a:ext uri="{FF2B5EF4-FFF2-40B4-BE49-F238E27FC236}">
                <a16:creationId xmlns:a16="http://schemas.microsoft.com/office/drawing/2014/main" id="{403429C6-E5C5-4C3E-B331-79B3B013A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8850" y="1860550"/>
          <a:ext cx="176213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公式" r:id="rId3" imgW="190606" imgH="205848" progId="Equation.3">
                  <p:embed/>
                </p:oleObj>
              </mc:Choice>
              <mc:Fallback>
                <p:oleObj name="公式" r:id="rId3" imgW="190606" imgH="205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850" y="1860550"/>
                        <a:ext cx="176213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4">
            <a:extLst>
              <a:ext uri="{FF2B5EF4-FFF2-40B4-BE49-F238E27FC236}">
                <a16:creationId xmlns:a16="http://schemas.microsoft.com/office/drawing/2014/main" id="{5F6C7C0E-D4C6-40DC-BC6F-51058E68D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5963" y="317500"/>
          <a:ext cx="1905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9" name="公式" r:id="rId5" imgW="213297" imgH="281880" progId="Equation.3">
                  <p:embed/>
                </p:oleObj>
              </mc:Choice>
              <mc:Fallback>
                <p:oleObj name="公式" r:id="rId5" imgW="213297" imgH="281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317500"/>
                        <a:ext cx="1905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Line 15">
            <a:extLst>
              <a:ext uri="{FF2B5EF4-FFF2-40B4-BE49-F238E27FC236}">
                <a16:creationId xmlns:a16="http://schemas.microsoft.com/office/drawing/2014/main" id="{1D9FB61E-9B0F-4F61-9968-A7CF26F66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1409700"/>
            <a:ext cx="0" cy="6858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16">
            <a:extLst>
              <a:ext uri="{FF2B5EF4-FFF2-40B4-BE49-F238E27FC236}">
                <a16:creationId xmlns:a16="http://schemas.microsoft.com/office/drawing/2014/main" id="{121C063D-8CBC-4CED-ABE4-E1CAA6747C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2138" y="1409700"/>
            <a:ext cx="762000" cy="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0" name="Object 17">
            <a:extLst>
              <a:ext uri="{FF2B5EF4-FFF2-40B4-BE49-F238E27FC236}">
                <a16:creationId xmlns:a16="http://schemas.microsoft.com/office/drawing/2014/main" id="{D83BA4C8-F2C3-487F-BCDE-07C3A9DC8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1181100"/>
          <a:ext cx="2238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7" imgW="251548" imgH="274320" progId="Equation.3">
                  <p:embed/>
                </p:oleObj>
              </mc:Choice>
              <mc:Fallback>
                <p:oleObj name="Equation" r:id="rId7" imgW="251548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1181100"/>
                        <a:ext cx="2238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8">
            <a:extLst>
              <a:ext uri="{FF2B5EF4-FFF2-40B4-BE49-F238E27FC236}">
                <a16:creationId xmlns:a16="http://schemas.microsoft.com/office/drawing/2014/main" id="{D5BB8947-5F5A-4921-AE2B-1379B2142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1825625"/>
          <a:ext cx="3238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1" name="公式" r:id="rId9" imgW="388559" imgH="274320" progId="Equation.3">
                  <p:embed/>
                </p:oleObj>
              </mc:Choice>
              <mc:Fallback>
                <p:oleObj name="公式" r:id="rId9" imgW="388559" imgH="274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1825625"/>
                        <a:ext cx="3238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9">
            <a:extLst>
              <a:ext uri="{FF2B5EF4-FFF2-40B4-BE49-F238E27FC236}">
                <a16:creationId xmlns:a16="http://schemas.microsoft.com/office/drawing/2014/main" id="{DAD66E36-674F-407D-B76E-F7C68E88E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3650" y="2178050"/>
          <a:ext cx="173038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公式" r:id="rId11" imgW="190606" imgH="205848" progId="Equation.3">
                  <p:embed/>
                </p:oleObj>
              </mc:Choice>
              <mc:Fallback>
                <p:oleObj name="公式" r:id="rId11" imgW="190606" imgH="2058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2178050"/>
                        <a:ext cx="173038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20">
            <a:extLst>
              <a:ext uri="{FF2B5EF4-FFF2-40B4-BE49-F238E27FC236}">
                <a16:creationId xmlns:a16="http://schemas.microsoft.com/office/drawing/2014/main" id="{81F6F381-8349-4E97-8067-1D0113A0C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33350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Equation" r:id="rId13" imgW="213297" imgH="281880" progId="Equation.3">
                  <p:embed/>
                </p:oleObj>
              </mc:Choice>
              <mc:Fallback>
                <p:oleObj name="Equation" r:id="rId13" imgW="213297" imgH="281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333500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21">
            <a:extLst>
              <a:ext uri="{FF2B5EF4-FFF2-40B4-BE49-F238E27FC236}">
                <a16:creationId xmlns:a16="http://schemas.microsoft.com/office/drawing/2014/main" id="{5B4E49A4-8E6A-409D-87D6-88ED74C080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3863" y="2159000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15" imgW="274239" imgH="289656" progId="Equation.3">
                  <p:embed/>
                </p:oleObj>
              </mc:Choice>
              <mc:Fallback>
                <p:oleObj name="Equation" r:id="rId15" imgW="274239" imgH="2896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2159000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22">
            <a:extLst>
              <a:ext uri="{FF2B5EF4-FFF2-40B4-BE49-F238E27FC236}">
                <a16:creationId xmlns:a16="http://schemas.microsoft.com/office/drawing/2014/main" id="{94348DA3-3ACB-4FA1-9E89-684D33283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5338" y="1509713"/>
          <a:ext cx="1730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公式" r:id="rId17" imgW="190606" imgH="243864" progId="Equation.3">
                  <p:embed/>
                </p:oleObj>
              </mc:Choice>
              <mc:Fallback>
                <p:oleObj name="公式" r:id="rId17" imgW="190606" imgH="2438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1509713"/>
                        <a:ext cx="173037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Arc 23">
            <a:extLst>
              <a:ext uri="{FF2B5EF4-FFF2-40B4-BE49-F238E27FC236}">
                <a16:creationId xmlns:a16="http://schemas.microsoft.com/office/drawing/2014/main" id="{1EA9FB88-E975-420C-9D17-257C88230289}"/>
              </a:ext>
            </a:extLst>
          </p:cNvPr>
          <p:cNvSpPr>
            <a:spLocks/>
          </p:cNvSpPr>
          <p:nvPr/>
        </p:nvSpPr>
        <p:spPr bwMode="auto">
          <a:xfrm rot="8896191" flipH="1">
            <a:off x="7697788" y="1673225"/>
            <a:ext cx="442912" cy="382588"/>
          </a:xfrm>
          <a:custGeom>
            <a:avLst/>
            <a:gdLst>
              <a:gd name="T0" fmla="*/ 2147483646 w 21600"/>
              <a:gd name="T1" fmla="*/ 0 h 13789"/>
              <a:gd name="T2" fmla="*/ 2147483646 w 21600"/>
              <a:gd name="T3" fmla="*/ 2147483646 h 13789"/>
              <a:gd name="T4" fmla="*/ 0 w 21600"/>
              <a:gd name="T5" fmla="*/ 2147483646 h 13789"/>
              <a:gd name="T6" fmla="*/ 0 60000 65536"/>
              <a:gd name="T7" fmla="*/ 0 60000 65536"/>
              <a:gd name="T8" fmla="*/ 0 60000 65536"/>
              <a:gd name="T9" fmla="*/ 0 w 21600"/>
              <a:gd name="T10" fmla="*/ 0 h 13789"/>
              <a:gd name="T11" fmla="*/ 21600 w 21600"/>
              <a:gd name="T12" fmla="*/ 13789 h 13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789" fill="none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</a:path>
              <a:path w="21600" h="13789" stroke="0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  <a:lnTo>
                  <a:pt x="0" y="13789"/>
                </a:lnTo>
                <a:lnTo>
                  <a:pt x="16625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7" name="Object 24">
            <a:extLst>
              <a:ext uri="{FF2B5EF4-FFF2-40B4-BE49-F238E27FC236}">
                <a16:creationId xmlns:a16="http://schemas.microsoft.com/office/drawing/2014/main" id="{6608E4CA-8AE2-4FEA-AE8F-7313811A3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8963" y="1635125"/>
          <a:ext cx="15398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9" imgW="167699" imgH="205848" progId="Equation.3">
                  <p:embed/>
                </p:oleObj>
              </mc:Choice>
              <mc:Fallback>
                <p:oleObj name="Equation" r:id="rId19" imgW="167699" imgH="2058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1635125"/>
                        <a:ext cx="15398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Line 25">
            <a:extLst>
              <a:ext uri="{FF2B5EF4-FFF2-40B4-BE49-F238E27FC236}">
                <a16:creationId xmlns:a16="http://schemas.microsoft.com/office/drawing/2014/main" id="{B98875C8-214B-44A7-97E3-620D4EF1D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38" y="2116138"/>
            <a:ext cx="1981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9" name="Object 28">
            <a:extLst>
              <a:ext uri="{FF2B5EF4-FFF2-40B4-BE49-F238E27FC236}">
                <a16:creationId xmlns:a16="http://schemas.microsoft.com/office/drawing/2014/main" id="{D03509B5-BAE7-47CE-BF05-7942EEF5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0" y="749300"/>
          <a:ext cx="2206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21" imgW="251548" imgH="205848" progId="Equation.3">
                  <p:embed/>
                </p:oleObj>
              </mc:Choice>
              <mc:Fallback>
                <p:oleObj name="公式" r:id="rId21" imgW="251548" imgH="20584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749300"/>
                        <a:ext cx="220663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29">
            <a:extLst>
              <a:ext uri="{FF2B5EF4-FFF2-40B4-BE49-F238E27FC236}">
                <a16:creationId xmlns:a16="http://schemas.microsoft.com/office/drawing/2014/main" id="{4E9184E8-D784-43B5-AB9F-B342558AA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1319213"/>
          <a:ext cx="150812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公式" r:id="rId23" imgW="167699" imgH="167616" progId="Equation.3">
                  <p:embed/>
                </p:oleObj>
              </mc:Choice>
              <mc:Fallback>
                <p:oleObj name="公式" r:id="rId23" imgW="167699" imgH="16761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1319213"/>
                        <a:ext cx="150812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30">
            <a:extLst>
              <a:ext uri="{FF2B5EF4-FFF2-40B4-BE49-F238E27FC236}">
                <a16:creationId xmlns:a16="http://schemas.microsoft.com/office/drawing/2014/main" id="{E79CD15E-7139-4C10-B7B8-AF4D2056E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7838" y="1169988"/>
          <a:ext cx="6302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25" imgW="761991" imgH="365688" progId="Equation.3">
                  <p:embed/>
                </p:oleObj>
              </mc:Choice>
              <mc:Fallback>
                <p:oleObj name="Equation" r:id="rId25" imgW="761991" imgH="3656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1169988"/>
                        <a:ext cx="6302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2" name="Arc 31">
            <a:extLst>
              <a:ext uri="{FF2B5EF4-FFF2-40B4-BE49-F238E27FC236}">
                <a16:creationId xmlns:a16="http://schemas.microsoft.com/office/drawing/2014/main" id="{B1A1882D-21EA-45C0-941D-596786F7E82A}"/>
              </a:ext>
            </a:extLst>
          </p:cNvPr>
          <p:cNvSpPr>
            <a:spLocks/>
          </p:cNvSpPr>
          <p:nvPr/>
        </p:nvSpPr>
        <p:spPr bwMode="auto">
          <a:xfrm rot="5102552" flipH="1">
            <a:off x="7130256" y="1034257"/>
            <a:ext cx="504825" cy="398462"/>
          </a:xfrm>
          <a:custGeom>
            <a:avLst/>
            <a:gdLst>
              <a:gd name="T0" fmla="*/ 2147483646 w 21600"/>
              <a:gd name="T1" fmla="*/ 0 h 16703"/>
              <a:gd name="T2" fmla="*/ 2147483646 w 21600"/>
              <a:gd name="T3" fmla="*/ 2147483646 h 16703"/>
              <a:gd name="T4" fmla="*/ 0 w 21600"/>
              <a:gd name="T5" fmla="*/ 2147483646 h 16703"/>
              <a:gd name="T6" fmla="*/ 0 60000 65536"/>
              <a:gd name="T7" fmla="*/ 0 60000 65536"/>
              <a:gd name="T8" fmla="*/ 0 60000 65536"/>
              <a:gd name="T9" fmla="*/ 0 w 21600"/>
              <a:gd name="T10" fmla="*/ 0 h 16703"/>
              <a:gd name="T11" fmla="*/ 21600 w 21600"/>
              <a:gd name="T12" fmla="*/ 16703 h 16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703" fill="none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</a:path>
              <a:path w="21600" h="16703" stroke="0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  <a:lnTo>
                  <a:pt x="0" y="16703"/>
                </a:lnTo>
                <a:lnTo>
                  <a:pt x="1369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3" name="Object 32">
            <a:extLst>
              <a:ext uri="{FF2B5EF4-FFF2-40B4-BE49-F238E27FC236}">
                <a16:creationId xmlns:a16="http://schemas.microsoft.com/office/drawing/2014/main" id="{A102BB10-EF5D-452B-8A3F-4140146BA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0525" y="2160588"/>
          <a:ext cx="2730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27" imgW="320054" imgH="289656" progId="Equation.3">
                  <p:embed/>
                </p:oleObj>
              </mc:Choice>
              <mc:Fallback>
                <p:oleObj name="Equation" r:id="rId27" imgW="320054" imgH="28965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2160588"/>
                        <a:ext cx="2730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33">
            <a:extLst>
              <a:ext uri="{FF2B5EF4-FFF2-40B4-BE49-F238E27FC236}">
                <a16:creationId xmlns:a16="http://schemas.microsoft.com/office/drawing/2014/main" id="{E24E732D-E580-4E9E-BAD1-FA37CA262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0700" y="2024063"/>
          <a:ext cx="1508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公式" r:id="rId29" imgW="167699" imgH="167616" progId="Equation.3">
                  <p:embed/>
                </p:oleObj>
              </mc:Choice>
              <mc:Fallback>
                <p:oleObj name="公式" r:id="rId29" imgW="167699" imgH="16761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024063"/>
                        <a:ext cx="1508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34">
            <a:extLst>
              <a:ext uri="{FF2B5EF4-FFF2-40B4-BE49-F238E27FC236}">
                <a16:creationId xmlns:a16="http://schemas.microsoft.com/office/drawing/2014/main" id="{802B3A06-9C83-4245-A0B7-0FEBC711FC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75" y="2019300"/>
          <a:ext cx="173038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31" imgW="91413" imgH="99144" progId="Equation.3">
                  <p:embed/>
                </p:oleObj>
              </mc:Choice>
              <mc:Fallback>
                <p:oleObj name="Equation" r:id="rId31" imgW="91413" imgH="991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5" y="2019300"/>
                        <a:ext cx="173038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6" name="Arc 38">
            <a:extLst>
              <a:ext uri="{FF2B5EF4-FFF2-40B4-BE49-F238E27FC236}">
                <a16:creationId xmlns:a16="http://schemas.microsoft.com/office/drawing/2014/main" id="{392D0D44-04D6-48F2-B76C-23054FFDD24E}"/>
              </a:ext>
            </a:extLst>
          </p:cNvPr>
          <p:cNvSpPr>
            <a:spLocks/>
          </p:cNvSpPr>
          <p:nvPr/>
        </p:nvSpPr>
        <p:spPr bwMode="auto">
          <a:xfrm>
            <a:off x="7191375" y="1905000"/>
            <a:ext cx="71438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7" name="对象 1">
            <a:extLst>
              <a:ext uri="{FF2B5EF4-FFF2-40B4-BE49-F238E27FC236}">
                <a16:creationId xmlns:a16="http://schemas.microsoft.com/office/drawing/2014/main" id="{CA5484F6-A985-4452-A6F4-99853961B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787400"/>
          <a:ext cx="4027487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33" imgW="1866900" imgH="1079500" progId="Equation.DSMT4">
                  <p:embed/>
                </p:oleObj>
              </mc:Choice>
              <mc:Fallback>
                <p:oleObj name="Equation" r:id="rId33" imgW="1866900" imgH="1079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787400"/>
                        <a:ext cx="4027487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>
            <a:extLst>
              <a:ext uri="{FF2B5EF4-FFF2-40B4-BE49-F238E27FC236}">
                <a16:creationId xmlns:a16="http://schemas.microsoft.com/office/drawing/2014/main" id="{DD1A2037-4A33-4454-A5E2-87EEDF1F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3" y="9525"/>
            <a:ext cx="6858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运动学方程对时间求导得速度：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速度对时间求导得加速度：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FFC000"/>
                </a:solidFill>
              </a:rPr>
              <a:t>		</a:t>
            </a:r>
            <a:endParaRPr lang="zh-CN" altLang="zh-CN" sz="2400" b="1">
              <a:solidFill>
                <a:srgbClr val="FFC000"/>
              </a:solidFill>
            </a:endParaRPr>
          </a:p>
        </p:txBody>
      </p:sp>
      <p:sp>
        <p:nvSpPr>
          <p:cNvPr id="41987" name="Oval 10">
            <a:extLst>
              <a:ext uri="{FF2B5EF4-FFF2-40B4-BE49-F238E27FC236}">
                <a16:creationId xmlns:a16="http://schemas.microsoft.com/office/drawing/2014/main" id="{9EE21FA9-6108-4D8A-B2DE-063E52CA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1066800"/>
            <a:ext cx="2058987" cy="2058988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Line 11">
            <a:extLst>
              <a:ext uri="{FF2B5EF4-FFF2-40B4-BE49-F238E27FC236}">
                <a16:creationId xmlns:a16="http://schemas.microsoft.com/office/drawing/2014/main" id="{C8B31B94-DF74-435A-B7D6-308AAFEF3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190500"/>
            <a:ext cx="0" cy="1905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12">
            <a:extLst>
              <a:ext uri="{FF2B5EF4-FFF2-40B4-BE49-F238E27FC236}">
                <a16:creationId xmlns:a16="http://schemas.microsoft.com/office/drawing/2014/main" id="{27D0505B-4685-459E-ADD2-37D31DD91E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1409700"/>
            <a:ext cx="762000" cy="685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0" name="Object 13">
            <a:extLst>
              <a:ext uri="{FF2B5EF4-FFF2-40B4-BE49-F238E27FC236}">
                <a16:creationId xmlns:a16="http://schemas.microsoft.com/office/drawing/2014/main" id="{E07D4CE4-9D3B-4F4E-908A-D781D3B94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8850" y="1860550"/>
          <a:ext cx="176213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公式" r:id="rId3" imgW="190606" imgH="205848" progId="Equation.3">
                  <p:embed/>
                </p:oleObj>
              </mc:Choice>
              <mc:Fallback>
                <p:oleObj name="公式" r:id="rId3" imgW="190606" imgH="2058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8850" y="1860550"/>
                        <a:ext cx="176213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4">
            <a:extLst>
              <a:ext uri="{FF2B5EF4-FFF2-40B4-BE49-F238E27FC236}">
                <a16:creationId xmlns:a16="http://schemas.microsoft.com/office/drawing/2014/main" id="{2B0FD8DD-878C-4BBB-9DFE-E9558D730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5963" y="317500"/>
          <a:ext cx="1905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公式" r:id="rId5" imgW="213297" imgH="281880" progId="Equation.3">
                  <p:embed/>
                </p:oleObj>
              </mc:Choice>
              <mc:Fallback>
                <p:oleObj name="公式" r:id="rId5" imgW="213297" imgH="281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317500"/>
                        <a:ext cx="19050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Line 15">
            <a:extLst>
              <a:ext uri="{FF2B5EF4-FFF2-40B4-BE49-F238E27FC236}">
                <a16:creationId xmlns:a16="http://schemas.microsoft.com/office/drawing/2014/main" id="{0C762C59-4C44-478B-81E8-FEEE3663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1409700"/>
            <a:ext cx="0" cy="6858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Line 16">
            <a:extLst>
              <a:ext uri="{FF2B5EF4-FFF2-40B4-BE49-F238E27FC236}">
                <a16:creationId xmlns:a16="http://schemas.microsoft.com/office/drawing/2014/main" id="{C169E60F-2F52-49B9-A585-462FC1F732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2138" y="1409700"/>
            <a:ext cx="762000" cy="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4" name="Object 17">
            <a:extLst>
              <a:ext uri="{FF2B5EF4-FFF2-40B4-BE49-F238E27FC236}">
                <a16:creationId xmlns:a16="http://schemas.microsoft.com/office/drawing/2014/main" id="{27009706-E183-4E1D-80C2-7439F1F90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1181100"/>
          <a:ext cx="2238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7" imgW="251548" imgH="274320" progId="Equation.3">
                  <p:embed/>
                </p:oleObj>
              </mc:Choice>
              <mc:Fallback>
                <p:oleObj name="Equation" r:id="rId7" imgW="251548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1181100"/>
                        <a:ext cx="2238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8">
            <a:extLst>
              <a:ext uri="{FF2B5EF4-FFF2-40B4-BE49-F238E27FC236}">
                <a16:creationId xmlns:a16="http://schemas.microsoft.com/office/drawing/2014/main" id="{42E4BED9-9744-4930-92BD-8566F4E5D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7738" y="1825625"/>
          <a:ext cx="32385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公式" r:id="rId9" imgW="388559" imgH="274320" progId="Equation.3">
                  <p:embed/>
                </p:oleObj>
              </mc:Choice>
              <mc:Fallback>
                <p:oleObj name="公式" r:id="rId9" imgW="388559" imgH="274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7738" y="1825625"/>
                        <a:ext cx="32385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9">
            <a:extLst>
              <a:ext uri="{FF2B5EF4-FFF2-40B4-BE49-F238E27FC236}">
                <a16:creationId xmlns:a16="http://schemas.microsoft.com/office/drawing/2014/main" id="{363AFDFA-3273-49D3-AEFB-2A896516D8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3650" y="2178050"/>
          <a:ext cx="173038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公式" r:id="rId11" imgW="190606" imgH="205848" progId="Equation.3">
                  <p:embed/>
                </p:oleObj>
              </mc:Choice>
              <mc:Fallback>
                <p:oleObj name="公式" r:id="rId11" imgW="190606" imgH="20584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2178050"/>
                        <a:ext cx="173038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20">
            <a:extLst>
              <a:ext uri="{FF2B5EF4-FFF2-40B4-BE49-F238E27FC236}">
                <a16:creationId xmlns:a16="http://schemas.microsoft.com/office/drawing/2014/main" id="{65AD1968-DBEC-407B-BA76-7A39CB00D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133350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13" imgW="213297" imgH="281880" progId="Equation.3">
                  <p:embed/>
                </p:oleObj>
              </mc:Choice>
              <mc:Fallback>
                <p:oleObj name="Equation" r:id="rId13" imgW="213297" imgH="281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333500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21">
            <a:extLst>
              <a:ext uri="{FF2B5EF4-FFF2-40B4-BE49-F238E27FC236}">
                <a16:creationId xmlns:a16="http://schemas.microsoft.com/office/drawing/2014/main" id="{E91B4CAA-671A-4B29-B139-DE75E7806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3863" y="2159000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15" imgW="274239" imgH="289656" progId="Equation.3">
                  <p:embed/>
                </p:oleObj>
              </mc:Choice>
              <mc:Fallback>
                <p:oleObj name="Equation" r:id="rId15" imgW="274239" imgH="28965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2159000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22">
            <a:extLst>
              <a:ext uri="{FF2B5EF4-FFF2-40B4-BE49-F238E27FC236}">
                <a16:creationId xmlns:a16="http://schemas.microsoft.com/office/drawing/2014/main" id="{0F0190DD-EB4C-48E9-A1D4-4FF9EABBB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5338" y="1509713"/>
          <a:ext cx="173037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公式" r:id="rId17" imgW="190606" imgH="243864" progId="Equation.3">
                  <p:embed/>
                </p:oleObj>
              </mc:Choice>
              <mc:Fallback>
                <p:oleObj name="公式" r:id="rId17" imgW="190606" imgH="24386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1509713"/>
                        <a:ext cx="173037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0" name="Arc 23">
            <a:extLst>
              <a:ext uri="{FF2B5EF4-FFF2-40B4-BE49-F238E27FC236}">
                <a16:creationId xmlns:a16="http://schemas.microsoft.com/office/drawing/2014/main" id="{C709E5B2-2497-4C61-92BC-BC4AB795B7C5}"/>
              </a:ext>
            </a:extLst>
          </p:cNvPr>
          <p:cNvSpPr>
            <a:spLocks/>
          </p:cNvSpPr>
          <p:nvPr/>
        </p:nvSpPr>
        <p:spPr bwMode="auto">
          <a:xfrm rot="8896191" flipH="1">
            <a:off x="7697788" y="1673225"/>
            <a:ext cx="442912" cy="382588"/>
          </a:xfrm>
          <a:custGeom>
            <a:avLst/>
            <a:gdLst>
              <a:gd name="T0" fmla="*/ 2147483646 w 21600"/>
              <a:gd name="T1" fmla="*/ 0 h 13789"/>
              <a:gd name="T2" fmla="*/ 2147483646 w 21600"/>
              <a:gd name="T3" fmla="*/ 2147483646 h 13789"/>
              <a:gd name="T4" fmla="*/ 0 w 21600"/>
              <a:gd name="T5" fmla="*/ 2147483646 h 13789"/>
              <a:gd name="T6" fmla="*/ 0 60000 65536"/>
              <a:gd name="T7" fmla="*/ 0 60000 65536"/>
              <a:gd name="T8" fmla="*/ 0 60000 65536"/>
              <a:gd name="T9" fmla="*/ 0 w 21600"/>
              <a:gd name="T10" fmla="*/ 0 h 13789"/>
              <a:gd name="T11" fmla="*/ 21600 w 21600"/>
              <a:gd name="T12" fmla="*/ 13789 h 13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3789" fill="none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</a:path>
              <a:path w="21600" h="13789" stroke="0" extrusionOk="0">
                <a:moveTo>
                  <a:pt x="16625" y="0"/>
                </a:moveTo>
                <a:cubicBezTo>
                  <a:pt x="19840" y="3876"/>
                  <a:pt x="21600" y="8753"/>
                  <a:pt x="21600" y="13789"/>
                </a:cubicBezTo>
                <a:lnTo>
                  <a:pt x="0" y="13789"/>
                </a:lnTo>
                <a:lnTo>
                  <a:pt x="16625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01" name="Object 24">
            <a:extLst>
              <a:ext uri="{FF2B5EF4-FFF2-40B4-BE49-F238E27FC236}">
                <a16:creationId xmlns:a16="http://schemas.microsoft.com/office/drawing/2014/main" id="{C87FECD4-81A6-4AE3-9A3F-13BB447D7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8963" y="1635125"/>
          <a:ext cx="15398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19" imgW="167699" imgH="205848" progId="Equation.3">
                  <p:embed/>
                </p:oleObj>
              </mc:Choice>
              <mc:Fallback>
                <p:oleObj name="Equation" r:id="rId19" imgW="167699" imgH="20584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963" y="1635125"/>
                        <a:ext cx="15398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Line 25">
            <a:extLst>
              <a:ext uri="{FF2B5EF4-FFF2-40B4-BE49-F238E27FC236}">
                <a16:creationId xmlns:a16="http://schemas.microsoft.com/office/drawing/2014/main" id="{6A4BEE5D-3056-4B66-B8AC-19F94CAAA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2138" y="2116138"/>
            <a:ext cx="1981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03" name="Object 28">
            <a:extLst>
              <a:ext uri="{FF2B5EF4-FFF2-40B4-BE49-F238E27FC236}">
                <a16:creationId xmlns:a16="http://schemas.microsoft.com/office/drawing/2014/main" id="{1BC105D4-6597-4751-A510-7F84DD84D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7400" y="749300"/>
          <a:ext cx="220663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公式" r:id="rId21" imgW="251548" imgH="205848" progId="Equation.3">
                  <p:embed/>
                </p:oleObj>
              </mc:Choice>
              <mc:Fallback>
                <p:oleObj name="公式" r:id="rId21" imgW="251548" imgH="20584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749300"/>
                        <a:ext cx="220663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29">
            <a:extLst>
              <a:ext uri="{FF2B5EF4-FFF2-40B4-BE49-F238E27FC236}">
                <a16:creationId xmlns:a16="http://schemas.microsoft.com/office/drawing/2014/main" id="{16B39BED-1481-4265-96E7-2B05AE0BE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1319213"/>
          <a:ext cx="150812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公式" r:id="rId23" imgW="167699" imgH="167616" progId="Equation.3">
                  <p:embed/>
                </p:oleObj>
              </mc:Choice>
              <mc:Fallback>
                <p:oleObj name="公式" r:id="rId23" imgW="167699" imgH="16761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1319213"/>
                        <a:ext cx="150812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30">
            <a:extLst>
              <a:ext uri="{FF2B5EF4-FFF2-40B4-BE49-F238E27FC236}">
                <a16:creationId xmlns:a16="http://schemas.microsoft.com/office/drawing/2014/main" id="{7CA15C26-D8A8-44B7-B80B-A99C25C9B0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7838" y="1169988"/>
          <a:ext cx="6302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25" imgW="761991" imgH="365688" progId="Equation.3">
                  <p:embed/>
                </p:oleObj>
              </mc:Choice>
              <mc:Fallback>
                <p:oleObj name="Equation" r:id="rId25" imgW="761991" imgH="36568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1169988"/>
                        <a:ext cx="6302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Arc 31">
            <a:extLst>
              <a:ext uri="{FF2B5EF4-FFF2-40B4-BE49-F238E27FC236}">
                <a16:creationId xmlns:a16="http://schemas.microsoft.com/office/drawing/2014/main" id="{9C6D8FF1-B9D4-43D2-A730-7D3311389AFB}"/>
              </a:ext>
            </a:extLst>
          </p:cNvPr>
          <p:cNvSpPr>
            <a:spLocks/>
          </p:cNvSpPr>
          <p:nvPr/>
        </p:nvSpPr>
        <p:spPr bwMode="auto">
          <a:xfrm rot="5102552" flipH="1">
            <a:off x="7130256" y="1034257"/>
            <a:ext cx="504825" cy="398462"/>
          </a:xfrm>
          <a:custGeom>
            <a:avLst/>
            <a:gdLst>
              <a:gd name="T0" fmla="*/ 2147483646 w 21600"/>
              <a:gd name="T1" fmla="*/ 0 h 16703"/>
              <a:gd name="T2" fmla="*/ 2147483646 w 21600"/>
              <a:gd name="T3" fmla="*/ 2147483646 h 16703"/>
              <a:gd name="T4" fmla="*/ 0 w 21600"/>
              <a:gd name="T5" fmla="*/ 2147483646 h 16703"/>
              <a:gd name="T6" fmla="*/ 0 60000 65536"/>
              <a:gd name="T7" fmla="*/ 0 60000 65536"/>
              <a:gd name="T8" fmla="*/ 0 60000 65536"/>
              <a:gd name="T9" fmla="*/ 0 w 21600"/>
              <a:gd name="T10" fmla="*/ 0 h 16703"/>
              <a:gd name="T11" fmla="*/ 21600 w 21600"/>
              <a:gd name="T12" fmla="*/ 16703 h 16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703" fill="none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</a:path>
              <a:path w="21600" h="16703" stroke="0" extrusionOk="0">
                <a:moveTo>
                  <a:pt x="13695" y="0"/>
                </a:moveTo>
                <a:cubicBezTo>
                  <a:pt x="18699" y="4102"/>
                  <a:pt x="21600" y="10232"/>
                  <a:pt x="21600" y="16703"/>
                </a:cubicBezTo>
                <a:lnTo>
                  <a:pt x="0" y="16703"/>
                </a:lnTo>
                <a:lnTo>
                  <a:pt x="13695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07" name="Object 32">
            <a:extLst>
              <a:ext uri="{FF2B5EF4-FFF2-40B4-BE49-F238E27FC236}">
                <a16:creationId xmlns:a16="http://schemas.microsoft.com/office/drawing/2014/main" id="{E7AA4C82-6161-4E4E-880A-8A4BD35B6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0525" y="2160588"/>
          <a:ext cx="2730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27" imgW="320054" imgH="289656" progId="Equation.3">
                  <p:embed/>
                </p:oleObj>
              </mc:Choice>
              <mc:Fallback>
                <p:oleObj name="Equation" r:id="rId27" imgW="320054" imgH="28965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2160588"/>
                        <a:ext cx="2730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33">
            <a:extLst>
              <a:ext uri="{FF2B5EF4-FFF2-40B4-BE49-F238E27FC236}">
                <a16:creationId xmlns:a16="http://schemas.microsoft.com/office/drawing/2014/main" id="{A62285BF-69C4-4D7C-96B4-FBC873FBA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0700" y="2024063"/>
          <a:ext cx="150813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公式" r:id="rId29" imgW="167699" imgH="167616" progId="Equation.3">
                  <p:embed/>
                </p:oleObj>
              </mc:Choice>
              <mc:Fallback>
                <p:oleObj name="公式" r:id="rId29" imgW="167699" imgH="16761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2024063"/>
                        <a:ext cx="150813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34">
            <a:extLst>
              <a:ext uri="{FF2B5EF4-FFF2-40B4-BE49-F238E27FC236}">
                <a16:creationId xmlns:a16="http://schemas.microsoft.com/office/drawing/2014/main" id="{2815655F-5AC1-4ADE-A656-B7D5CEC13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75" y="2019300"/>
          <a:ext cx="173038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31" imgW="91413" imgH="99144" progId="Equation.3">
                  <p:embed/>
                </p:oleObj>
              </mc:Choice>
              <mc:Fallback>
                <p:oleObj name="Equation" r:id="rId31" imgW="91413" imgH="99144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75" y="2019300"/>
                        <a:ext cx="173038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Arc 38">
            <a:extLst>
              <a:ext uri="{FF2B5EF4-FFF2-40B4-BE49-F238E27FC236}">
                <a16:creationId xmlns:a16="http://schemas.microsoft.com/office/drawing/2014/main" id="{68F00C9B-B2D3-46F1-B644-ECFD6EC89880}"/>
              </a:ext>
            </a:extLst>
          </p:cNvPr>
          <p:cNvSpPr>
            <a:spLocks/>
          </p:cNvSpPr>
          <p:nvPr/>
        </p:nvSpPr>
        <p:spPr bwMode="auto">
          <a:xfrm>
            <a:off x="7191375" y="1905000"/>
            <a:ext cx="71438" cy="2032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11" name="对象 2">
            <a:extLst>
              <a:ext uri="{FF2B5EF4-FFF2-40B4-BE49-F238E27FC236}">
                <a16:creationId xmlns:a16="http://schemas.microsoft.com/office/drawing/2014/main" id="{E8DB0C45-E6B5-41A2-90EB-AF5BA341C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3" y="3951288"/>
          <a:ext cx="3532187" cy="263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33" imgW="1638300" imgH="1219200" progId="Equation.DSMT4">
                  <p:embed/>
                </p:oleObj>
              </mc:Choice>
              <mc:Fallback>
                <p:oleObj name="Equation" r:id="rId33" imgW="1638300" imgH="1219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951288"/>
                        <a:ext cx="3532187" cy="263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对象 1">
            <a:extLst>
              <a:ext uri="{FF2B5EF4-FFF2-40B4-BE49-F238E27FC236}">
                <a16:creationId xmlns:a16="http://schemas.microsoft.com/office/drawing/2014/main" id="{3D9E24D1-01B9-4B92-A864-E49EC6837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787400"/>
          <a:ext cx="4027487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9" name="Equation" r:id="rId35" imgW="1866900" imgH="1079500" progId="Equation.DSMT4">
                  <p:embed/>
                </p:oleObj>
              </mc:Choice>
              <mc:Fallback>
                <p:oleObj name="Equation" r:id="rId35" imgW="1866900" imgH="1079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787400"/>
                        <a:ext cx="4027487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>
            <a:extLst>
              <a:ext uri="{FF2B5EF4-FFF2-40B4-BE49-F238E27FC236}">
                <a16:creationId xmlns:a16="http://schemas.microsoft.com/office/drawing/2014/main" id="{D22B5EF2-3522-4CF4-8B62-F6C1F1F5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090863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矩形 1">
            <a:extLst>
              <a:ext uri="{FF2B5EF4-FFF2-40B4-BE49-F238E27FC236}">
                <a16:creationId xmlns:a16="http://schemas.microsoft.com/office/drawing/2014/main" id="{5B3B2816-64CD-45D1-9B64-38CE0110C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513"/>
            <a:ext cx="6156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C000"/>
                </a:solidFill>
              </a:rPr>
              <a:t>书中例题：</a:t>
            </a:r>
            <a:r>
              <a:rPr lang="en-US" altLang="zh-CN" sz="2400" b="1">
                <a:solidFill>
                  <a:srgbClr val="FFC000"/>
                </a:solidFill>
              </a:rPr>
              <a:t>1.2, 1.6</a:t>
            </a:r>
            <a:r>
              <a:rPr lang="zh-CN" altLang="zh-CN" sz="2400" b="1">
                <a:solidFill>
                  <a:srgbClr val="FFC000"/>
                </a:solidFill>
              </a:rPr>
              <a:t>（</a:t>
            </a:r>
            <a:r>
              <a:rPr lang="en-US" altLang="zh-CN" sz="2400" b="1">
                <a:solidFill>
                  <a:srgbClr val="FFC000"/>
                </a:solidFill>
              </a:rPr>
              <a:t>p.7;p.17</a:t>
            </a:r>
            <a:r>
              <a:rPr lang="zh-CN" altLang="zh-CN" sz="2400" b="1">
                <a:solidFill>
                  <a:srgbClr val="FFC000"/>
                </a:solidFill>
              </a:rPr>
              <a:t>）（重点）</a:t>
            </a: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直杆</a:t>
            </a:r>
            <a:r>
              <a:rPr lang="en-US" altLang="zh-CN" sz="2400" b="1">
                <a:solidFill>
                  <a:schemeClr val="bg1"/>
                </a:solidFill>
              </a:rPr>
              <a:t>AB</a:t>
            </a:r>
            <a:r>
              <a:rPr lang="zh-CN" altLang="zh-CN" sz="2400" b="1">
                <a:solidFill>
                  <a:schemeClr val="bg1"/>
                </a:solidFill>
              </a:rPr>
              <a:t>两端可以分别在两固定且相互垂直的直导线槽上滑动，已知杆的倾角</a:t>
            </a:r>
            <a:r>
              <a:rPr lang="en-US" altLang="zh-CN" sz="2400" b="1" i="1">
                <a:solidFill>
                  <a:schemeClr val="bg1"/>
                </a:solidFill>
              </a:rPr>
              <a:t>φ</a:t>
            </a:r>
            <a:r>
              <a:rPr lang="zh-CN" altLang="zh-CN" sz="2400" b="1">
                <a:solidFill>
                  <a:schemeClr val="bg1"/>
                </a:solidFill>
              </a:rPr>
              <a:t>＝</a:t>
            </a:r>
            <a:r>
              <a:rPr lang="zh-CN" altLang="zh-CN" sz="2400" b="1" i="1">
                <a:solidFill>
                  <a:schemeClr val="bg1"/>
                </a:solidFill>
              </a:rPr>
              <a:t>ω</a:t>
            </a:r>
            <a:r>
              <a:rPr lang="en-US" altLang="zh-CN" sz="2400" b="1" i="1">
                <a:solidFill>
                  <a:schemeClr val="bg1"/>
                </a:solidFill>
              </a:rPr>
              <a:t>t</a:t>
            </a:r>
            <a:r>
              <a:rPr lang="zh-CN" altLang="zh-CN" sz="2400" b="1">
                <a:solidFill>
                  <a:schemeClr val="bg1"/>
                </a:solidFill>
              </a:rPr>
              <a:t>随时间变化，其中</a:t>
            </a:r>
            <a:r>
              <a:rPr lang="zh-CN" altLang="zh-CN" sz="2400" b="1" i="1">
                <a:solidFill>
                  <a:schemeClr val="bg1"/>
                </a:solidFill>
              </a:rPr>
              <a:t>ω</a:t>
            </a:r>
            <a:r>
              <a:rPr lang="zh-CN" altLang="zh-CN" sz="2400" b="1">
                <a:solidFill>
                  <a:schemeClr val="bg1"/>
                </a:solidFill>
              </a:rPr>
              <a:t>为常量。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求：杆中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zh-CN" altLang="zh-CN" sz="2400" b="1">
                <a:solidFill>
                  <a:schemeClr val="bg1"/>
                </a:solidFill>
              </a:rPr>
              <a:t>点的运动</a:t>
            </a:r>
            <a:r>
              <a:rPr lang="zh-CN" altLang="en-US" sz="2400" b="1">
                <a:solidFill>
                  <a:schemeClr val="bg1"/>
                </a:solidFill>
              </a:rPr>
              <a:t>轨迹方程和加速度</a:t>
            </a:r>
            <a:r>
              <a:rPr lang="zh-CN" altLang="zh-CN" sz="2400" b="1">
                <a:solidFill>
                  <a:schemeClr val="bg1"/>
                </a:solidFill>
              </a:rPr>
              <a:t>。</a:t>
            </a:r>
          </a:p>
          <a:p>
            <a:pPr eaLnBrk="1" hangingPunct="1"/>
            <a:endParaRPr lang="zh-CN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F96F3A55-E62C-4621-BDAE-E802B5450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15888"/>
            <a:ext cx="3090863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矩形 1">
            <a:extLst>
              <a:ext uri="{FF2B5EF4-FFF2-40B4-BE49-F238E27FC236}">
                <a16:creationId xmlns:a16="http://schemas.microsoft.com/office/drawing/2014/main" id="{66E93189-188A-42FB-8FAD-96CBB6130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513"/>
            <a:ext cx="61563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C000"/>
                </a:solidFill>
              </a:rPr>
              <a:t>书中例题：</a:t>
            </a:r>
            <a:r>
              <a:rPr lang="en-US" altLang="zh-CN" sz="2400" b="1">
                <a:solidFill>
                  <a:srgbClr val="FFC000"/>
                </a:solidFill>
              </a:rPr>
              <a:t>1.2, 1.6</a:t>
            </a:r>
            <a:r>
              <a:rPr lang="zh-CN" altLang="zh-CN" sz="2400" b="1">
                <a:solidFill>
                  <a:srgbClr val="FFC000"/>
                </a:solidFill>
              </a:rPr>
              <a:t>（</a:t>
            </a:r>
            <a:r>
              <a:rPr lang="en-US" altLang="zh-CN" sz="2400" b="1">
                <a:solidFill>
                  <a:srgbClr val="FFC000"/>
                </a:solidFill>
              </a:rPr>
              <a:t>p.7;p.17</a:t>
            </a:r>
            <a:r>
              <a:rPr lang="zh-CN" altLang="zh-CN" sz="2400" b="1">
                <a:solidFill>
                  <a:srgbClr val="FFC000"/>
                </a:solidFill>
              </a:rPr>
              <a:t>）（重点）</a:t>
            </a: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直杆</a:t>
            </a:r>
            <a:r>
              <a:rPr lang="en-US" altLang="zh-CN" sz="2400" b="1">
                <a:solidFill>
                  <a:schemeClr val="bg1"/>
                </a:solidFill>
              </a:rPr>
              <a:t>AB</a:t>
            </a:r>
            <a:r>
              <a:rPr lang="zh-CN" altLang="zh-CN" sz="2400" b="1">
                <a:solidFill>
                  <a:schemeClr val="bg1"/>
                </a:solidFill>
              </a:rPr>
              <a:t>两端可以分别在两固定且相互垂直的直导线槽上滑动，已知杆的倾角</a:t>
            </a:r>
            <a:r>
              <a:rPr lang="en-US" altLang="zh-CN" sz="2400" b="1" i="1">
                <a:solidFill>
                  <a:schemeClr val="bg1"/>
                </a:solidFill>
              </a:rPr>
              <a:t>φ</a:t>
            </a:r>
            <a:r>
              <a:rPr lang="zh-CN" altLang="zh-CN" sz="2400" b="1">
                <a:solidFill>
                  <a:schemeClr val="bg1"/>
                </a:solidFill>
              </a:rPr>
              <a:t>＝</a:t>
            </a:r>
            <a:r>
              <a:rPr lang="zh-CN" altLang="zh-CN" sz="2400" b="1" i="1">
                <a:solidFill>
                  <a:schemeClr val="bg1"/>
                </a:solidFill>
              </a:rPr>
              <a:t>ω</a:t>
            </a:r>
            <a:r>
              <a:rPr lang="en-US" altLang="zh-CN" sz="2400" b="1" i="1">
                <a:solidFill>
                  <a:schemeClr val="bg1"/>
                </a:solidFill>
              </a:rPr>
              <a:t>t</a:t>
            </a:r>
            <a:r>
              <a:rPr lang="zh-CN" altLang="zh-CN" sz="2400" b="1">
                <a:solidFill>
                  <a:schemeClr val="bg1"/>
                </a:solidFill>
              </a:rPr>
              <a:t>随时间变化，其中</a:t>
            </a:r>
            <a:r>
              <a:rPr lang="zh-CN" altLang="zh-CN" sz="2400" b="1" i="1">
                <a:solidFill>
                  <a:schemeClr val="bg1"/>
                </a:solidFill>
              </a:rPr>
              <a:t>ω</a:t>
            </a:r>
            <a:r>
              <a:rPr lang="zh-CN" altLang="zh-CN" sz="2400" b="1">
                <a:solidFill>
                  <a:schemeClr val="bg1"/>
                </a:solidFill>
              </a:rPr>
              <a:t>为常量。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求：杆中</a:t>
            </a:r>
            <a:r>
              <a:rPr lang="en-US" altLang="zh-CN" sz="2400" b="1">
                <a:solidFill>
                  <a:schemeClr val="bg1"/>
                </a:solidFill>
              </a:rPr>
              <a:t>M</a:t>
            </a:r>
            <a:r>
              <a:rPr lang="zh-CN" altLang="zh-CN" sz="2400" b="1">
                <a:solidFill>
                  <a:schemeClr val="bg1"/>
                </a:solidFill>
              </a:rPr>
              <a:t>点的运动</a:t>
            </a:r>
            <a:r>
              <a:rPr lang="zh-CN" altLang="en-US" sz="2400" b="1">
                <a:solidFill>
                  <a:schemeClr val="bg1"/>
                </a:solidFill>
              </a:rPr>
              <a:t>轨迹方程和加速度</a:t>
            </a:r>
            <a:r>
              <a:rPr lang="zh-CN" altLang="zh-CN" sz="2400" b="1">
                <a:solidFill>
                  <a:schemeClr val="bg1"/>
                </a:solidFill>
              </a:rPr>
              <a:t>。</a:t>
            </a:r>
          </a:p>
          <a:p>
            <a:pPr eaLnBrk="1" hangingPunct="1"/>
            <a:endParaRPr lang="zh-CN" altLang="zh-CN" sz="2400" b="1">
              <a:solidFill>
                <a:schemeClr val="bg1"/>
              </a:solidFill>
            </a:endParaRPr>
          </a:p>
        </p:txBody>
      </p:sp>
      <p:sp>
        <p:nvSpPr>
          <p:cNvPr id="44036" name="矩形 2">
            <a:extLst>
              <a:ext uri="{FF2B5EF4-FFF2-40B4-BE49-F238E27FC236}">
                <a16:creationId xmlns:a16="http://schemas.microsoft.com/office/drawing/2014/main" id="{1EE2CFA5-7692-49D7-A84A-9480942F5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381250"/>
            <a:ext cx="8280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解：运动学方程为：</a:t>
            </a:r>
            <a:r>
              <a:rPr lang="en-US" altLang="zh-CN" sz="2400" b="1">
                <a:solidFill>
                  <a:schemeClr val="bg1"/>
                </a:solidFill>
              </a:rPr>
              <a:t>	</a:t>
            </a:r>
          </a:p>
          <a:p>
            <a:pPr eaLnBrk="1" hangingPunct="1"/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消去时间</a:t>
            </a:r>
            <a:r>
              <a:rPr lang="en-US" altLang="zh-CN" sz="2400" b="1">
                <a:solidFill>
                  <a:schemeClr val="bg1"/>
                </a:solidFill>
              </a:rPr>
              <a:t>t</a:t>
            </a:r>
            <a:r>
              <a:rPr lang="zh-CN" altLang="zh-CN" sz="2400" b="1">
                <a:solidFill>
                  <a:schemeClr val="bg1"/>
                </a:solidFill>
              </a:rPr>
              <a:t>得到轨迹方程：</a:t>
            </a:r>
          </a:p>
          <a:p>
            <a:pPr eaLnBrk="1" hangingPunct="1"/>
            <a:endParaRPr lang="en-US" altLang="zh-CN" sz="2400" b="1">
              <a:solidFill>
                <a:srgbClr val="FFC000"/>
              </a:solidFill>
            </a:endParaRPr>
          </a:p>
          <a:p>
            <a:pPr eaLnBrk="1" hangingPunct="1"/>
            <a:r>
              <a:rPr lang="en-US" altLang="zh-CN" sz="2400" b="1">
                <a:solidFill>
                  <a:srgbClr val="FFC000"/>
                </a:solidFill>
              </a:rPr>
              <a:t>	</a:t>
            </a:r>
            <a:r>
              <a:rPr lang="en-US" altLang="zh-CN" sz="2400" b="1">
                <a:solidFill>
                  <a:schemeClr val="bg1"/>
                </a:solidFill>
              </a:rPr>
              <a:t>		</a:t>
            </a: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椭圆运动学方程对时间</a:t>
            </a:r>
            <a:r>
              <a:rPr lang="en-US" altLang="zh-CN" sz="2400" b="1">
                <a:solidFill>
                  <a:schemeClr val="bg1"/>
                </a:solidFill>
              </a:rPr>
              <a:t>t</a:t>
            </a:r>
            <a:r>
              <a:rPr lang="zh-CN" altLang="zh-CN" sz="2400" b="1">
                <a:solidFill>
                  <a:schemeClr val="bg1"/>
                </a:solidFill>
              </a:rPr>
              <a:t>求导数得速度：</a:t>
            </a:r>
          </a:p>
          <a:p>
            <a:pPr eaLnBrk="1" hangingPunct="1"/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速度对时间</a:t>
            </a:r>
            <a:r>
              <a:rPr lang="en-US" altLang="zh-CN" sz="2400" b="1">
                <a:solidFill>
                  <a:schemeClr val="bg1"/>
                </a:solidFill>
              </a:rPr>
              <a:t>t</a:t>
            </a:r>
            <a:r>
              <a:rPr lang="zh-CN" altLang="zh-CN" sz="2400" b="1">
                <a:solidFill>
                  <a:schemeClr val="bg1"/>
                </a:solidFill>
              </a:rPr>
              <a:t>求导数得加速度：</a:t>
            </a:r>
          </a:p>
          <a:p>
            <a:pPr eaLnBrk="1" hangingPunct="1"/>
            <a:r>
              <a:rPr lang="en-US" altLang="zh-CN" sz="2400" b="1">
                <a:solidFill>
                  <a:schemeClr val="bg1"/>
                </a:solidFill>
              </a:rPr>
              <a:t>			</a:t>
            </a:r>
          </a:p>
          <a:p>
            <a:pPr eaLnBrk="1" hangingPunct="1"/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/>
            <a:r>
              <a:rPr lang="zh-CN" altLang="zh-CN" sz="2400" b="1">
                <a:solidFill>
                  <a:schemeClr val="bg1"/>
                </a:solidFill>
              </a:rPr>
              <a:t>加速度的大小</a:t>
            </a:r>
            <a:r>
              <a:rPr lang="zh-CN" altLang="en-US" sz="2400" b="1">
                <a:solidFill>
                  <a:schemeClr val="bg1"/>
                </a:solidFill>
              </a:rPr>
              <a:t>和方向</a:t>
            </a:r>
            <a:r>
              <a:rPr lang="zh-CN" altLang="zh-CN" sz="2400" b="1">
                <a:solidFill>
                  <a:schemeClr val="bg1"/>
                </a:solidFill>
              </a:rPr>
              <a:t>：</a:t>
            </a:r>
            <a:r>
              <a:rPr lang="en-US" altLang="zh-CN" sz="2400" b="1">
                <a:solidFill>
                  <a:schemeClr val="bg1"/>
                </a:solidFill>
              </a:rPr>
              <a:t>	</a:t>
            </a:r>
            <a:endParaRPr lang="zh-CN" altLang="zh-CN" sz="2400" b="1">
              <a:solidFill>
                <a:srgbClr val="FFC000"/>
              </a:solidFill>
            </a:endParaRPr>
          </a:p>
        </p:txBody>
      </p:sp>
      <p:graphicFrame>
        <p:nvGraphicFramePr>
          <p:cNvPr id="44037" name="对象 3">
            <a:extLst>
              <a:ext uri="{FF2B5EF4-FFF2-40B4-BE49-F238E27FC236}">
                <a16:creationId xmlns:a16="http://schemas.microsoft.com/office/drawing/2014/main" id="{A7458DDE-A658-40B6-92CF-D92DD24C2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6838" y="6067425"/>
          <a:ext cx="1403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4" imgW="609336" imgH="203112" progId="Equation.DSMT4">
                  <p:embed/>
                </p:oleObj>
              </mc:Choice>
              <mc:Fallback>
                <p:oleObj name="Equation" r:id="rId4" imgW="609336" imgH="203112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6067425"/>
                        <a:ext cx="14033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1">
            <a:extLst>
              <a:ext uri="{FF2B5EF4-FFF2-40B4-BE49-F238E27FC236}">
                <a16:creationId xmlns:a16="http://schemas.microsoft.com/office/drawing/2014/main" id="{C9F649AF-8D08-40F5-85B2-027FCA99C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81250"/>
          <a:ext cx="2000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6" imgW="837836" imgH="203112" progId="Equation.DSMT4">
                  <p:embed/>
                </p:oleObj>
              </mc:Choice>
              <mc:Fallback>
                <p:oleObj name="Equation" r:id="rId6" imgW="837836" imgH="203112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81250"/>
                        <a:ext cx="20002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2">
            <a:extLst>
              <a:ext uri="{FF2B5EF4-FFF2-40B4-BE49-F238E27FC236}">
                <a16:creationId xmlns:a16="http://schemas.microsoft.com/office/drawing/2014/main" id="{A29B6F7B-8912-4A31-8A25-5023CEEA5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381250"/>
          <a:ext cx="1941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8" imgW="812447" imgH="203112" progId="Equation.DSMT4">
                  <p:embed/>
                </p:oleObj>
              </mc:Choice>
              <mc:Fallback>
                <p:oleObj name="Equation" r:id="rId8" imgW="812447" imgH="20311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81250"/>
                        <a:ext cx="19415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对象 3">
            <a:extLst>
              <a:ext uri="{FF2B5EF4-FFF2-40B4-BE49-F238E27FC236}">
                <a16:creationId xmlns:a16="http://schemas.microsoft.com/office/drawing/2014/main" id="{C830FC49-BCAF-4BA0-878D-149A05701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2997200"/>
          <a:ext cx="1727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10" imgW="723586" imgH="418918" progId="Equation.DSMT4">
                  <p:embed/>
                </p:oleObj>
              </mc:Choice>
              <mc:Fallback>
                <p:oleObj name="Equation" r:id="rId10" imgW="723586" imgH="418918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997200"/>
                        <a:ext cx="1727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对象 4">
            <a:extLst>
              <a:ext uri="{FF2B5EF4-FFF2-40B4-BE49-F238E27FC236}">
                <a16:creationId xmlns:a16="http://schemas.microsoft.com/office/drawing/2014/main" id="{B3EFC1CE-99DF-4011-A7CF-27D4C8007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4076700"/>
          <a:ext cx="24860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12" imgW="1040948" imgH="228501" progId="Equation.DSMT4">
                  <p:embed/>
                </p:oleObj>
              </mc:Choice>
              <mc:Fallback>
                <p:oleObj name="Equation" r:id="rId12" imgW="1040948" imgH="228501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076700"/>
                        <a:ext cx="24860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对象 5">
            <a:extLst>
              <a:ext uri="{FF2B5EF4-FFF2-40B4-BE49-F238E27FC236}">
                <a16:creationId xmlns:a16="http://schemas.microsoft.com/office/drawing/2014/main" id="{A4E9301C-6922-42E6-87E8-395857FE3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1238" y="4581525"/>
          <a:ext cx="2281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14" imgW="977900" imgH="241300" progId="Equation.DSMT4">
                  <p:embed/>
                </p:oleObj>
              </mc:Choice>
              <mc:Fallback>
                <p:oleObj name="Equation" r:id="rId14" imgW="9779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4581525"/>
                        <a:ext cx="22812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对象 6">
            <a:extLst>
              <a:ext uri="{FF2B5EF4-FFF2-40B4-BE49-F238E27FC236}">
                <a16:creationId xmlns:a16="http://schemas.microsoft.com/office/drawing/2014/main" id="{FD4BF6D0-63B4-4CD0-822B-1693F7A0B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445125"/>
          <a:ext cx="26082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6" imgW="1117115" imgH="253890" progId="Equation.DSMT4">
                  <p:embed/>
                </p:oleObj>
              </mc:Choice>
              <mc:Fallback>
                <p:oleObj name="Equation" r:id="rId16" imgW="1117115" imgH="25389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45125"/>
                        <a:ext cx="26082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对象 7">
            <a:extLst>
              <a:ext uri="{FF2B5EF4-FFF2-40B4-BE49-F238E27FC236}">
                <a16:creationId xmlns:a16="http://schemas.microsoft.com/office/drawing/2014/main" id="{061606A9-374A-4E3A-A7EB-D65FBC072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445125"/>
          <a:ext cx="27590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18" imgW="1155700" imgH="241300" progId="Equation.DSMT4">
                  <p:embed/>
                </p:oleObj>
              </mc:Choice>
              <mc:Fallback>
                <p:oleObj name="Equation" r:id="rId18" imgW="1155700" imgH="2413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445125"/>
                        <a:ext cx="275907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>
            <a:extLst>
              <a:ext uri="{FF2B5EF4-FFF2-40B4-BE49-F238E27FC236}">
                <a16:creationId xmlns:a16="http://schemas.microsoft.com/office/drawing/2014/main" id="{3BF0B062-2D0F-4B69-8AA6-61169D8B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09550"/>
            <a:ext cx="1420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物理学</a:t>
            </a:r>
            <a:endParaRPr lang="zh-CN" altLang="en-US" sz="24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D2FD8D66-BBA5-4F81-9563-0593238ED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301625"/>
            <a:ext cx="71469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是探讨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物质结构、运动基本规律和相互作用</a:t>
            </a: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的科学 </a:t>
            </a:r>
          </a:p>
        </p:txBody>
      </p:sp>
      <p:sp>
        <p:nvSpPr>
          <p:cNvPr id="7172" name="TextBox 3">
            <a:extLst>
              <a:ext uri="{FF2B5EF4-FFF2-40B4-BE49-F238E27FC236}">
                <a16:creationId xmlns:a16="http://schemas.microsoft.com/office/drawing/2014/main" id="{B8B2E10B-440B-471E-9EBC-EC4E3C83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2292350"/>
            <a:ext cx="17319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endParaRPr lang="en-US" altLang="zh-CN" sz="24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热学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</a:t>
            </a:r>
            <a:endParaRPr lang="en-US" altLang="zh-CN" sz="24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光学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原子物理学</a:t>
            </a: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6627C939-D645-402A-8786-DCFC731ABEDD}"/>
              </a:ext>
            </a:extLst>
          </p:cNvPr>
          <p:cNvSpPr/>
          <p:nvPr/>
        </p:nvSpPr>
        <p:spPr>
          <a:xfrm>
            <a:off x="2400300" y="908050"/>
            <a:ext cx="3600450" cy="608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4" name="TextBox 8">
            <a:extLst>
              <a:ext uri="{FF2B5EF4-FFF2-40B4-BE49-F238E27FC236}">
                <a16:creationId xmlns:a16="http://schemas.microsoft.com/office/drawing/2014/main" id="{84238904-E6E3-4435-BF82-461A48CB6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38" y="2781300"/>
            <a:ext cx="284638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理论力学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热力学与统计物理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电动力学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</a:t>
            </a:r>
          </a:p>
        </p:txBody>
      </p:sp>
      <p:sp>
        <p:nvSpPr>
          <p:cNvPr id="7175" name="TextBox 12">
            <a:extLst>
              <a:ext uri="{FF2B5EF4-FFF2-40B4-BE49-F238E27FC236}">
                <a16:creationId xmlns:a16="http://schemas.microsoft.com/office/drawing/2014/main" id="{557CD0AA-0E2D-4309-A22B-29E0FDCC5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779588"/>
            <a:ext cx="1627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普通物理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BDA78E3E-C1ED-493F-8BC8-9B49AC70B752}"/>
              </a:ext>
            </a:extLst>
          </p:cNvPr>
          <p:cNvSpPr/>
          <p:nvPr/>
        </p:nvSpPr>
        <p:spPr>
          <a:xfrm>
            <a:off x="1908175" y="3311525"/>
            <a:ext cx="576263" cy="172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77" name="TextBox 14">
            <a:extLst>
              <a:ext uri="{FF2B5EF4-FFF2-40B4-BE49-F238E27FC236}">
                <a16:creationId xmlns:a16="http://schemas.microsoft.com/office/drawing/2014/main" id="{4A941018-ADAD-40B8-B257-EAC0DB60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1779588"/>
            <a:ext cx="1627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基础物理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8" name="TextBox 15">
            <a:extLst>
              <a:ext uri="{FF2B5EF4-FFF2-40B4-BE49-F238E27FC236}">
                <a16:creationId xmlns:a16="http://schemas.microsoft.com/office/drawing/2014/main" id="{4498F66B-0D60-4FA6-8BDE-8CE117F2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1779588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现代物理学主要学科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9" name="TextBox 17">
            <a:extLst>
              <a:ext uri="{FF2B5EF4-FFF2-40B4-BE49-F238E27FC236}">
                <a16:creationId xmlns:a16="http://schemas.microsoft.com/office/drawing/2014/main" id="{3F29272A-D402-41DF-94D8-3D0760440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2492375"/>
            <a:ext cx="31369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理论物理、原子和分子物理、凝聚态物理、粒子物理、高能物理、等离子体物理、光学、声学</a:t>
            </a:r>
            <a:endParaRPr lang="en-US" altLang="zh-CN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590DB8DF-F7A8-4FE6-BE0C-24276BC016D1}"/>
              </a:ext>
            </a:extLst>
          </p:cNvPr>
          <p:cNvSpPr/>
          <p:nvPr/>
        </p:nvSpPr>
        <p:spPr>
          <a:xfrm>
            <a:off x="5311775" y="3300413"/>
            <a:ext cx="436563" cy="172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3">
            <a:extLst>
              <a:ext uri="{FF2B5EF4-FFF2-40B4-BE49-F238E27FC236}">
                <a16:creationId xmlns:a16="http://schemas.microsoft.com/office/drawing/2014/main" id="{573E92F6-5F24-4C43-BFC1-66A349463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"/>
            <a:ext cx="377031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课后习题</a:t>
            </a:r>
            <a:r>
              <a:rPr lang="en-US" altLang="zh-CN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P48   1.4</a:t>
            </a:r>
            <a:r>
              <a:rPr lang="zh-CN" altLang="en-US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（重点）</a:t>
            </a:r>
            <a:endParaRPr lang="zh-CN" altLang="en-US" sz="700" b="1">
              <a:solidFill>
                <a:srgbClr val="FFC000"/>
              </a:solidFill>
            </a:endParaRPr>
          </a:p>
          <a:p>
            <a:endParaRPr lang="zh-CN" altLang="en-US" sz="2000" b="1"/>
          </a:p>
        </p:txBody>
      </p:sp>
      <p:sp>
        <p:nvSpPr>
          <p:cNvPr id="45059" name="Rectangle 26">
            <a:extLst>
              <a:ext uri="{FF2B5EF4-FFF2-40B4-BE49-F238E27FC236}">
                <a16:creationId xmlns:a16="http://schemas.microsoft.com/office/drawing/2014/main" id="{7B53169E-EE8F-474C-A9BC-CBAB87891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3" y="515938"/>
            <a:ext cx="91678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在湖中有一小船，岸边有人用绳子跨过一高处的滑轮拉船靠岸，当绳子以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通过滑轮时，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求船速，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船速比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大还是比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小？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不变，船是否作匀速运动？如果不是匀速运动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其加速度是多少？</a:t>
            </a:r>
          </a:p>
          <a:p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40AD628A-4AE6-4E9A-A1D2-97537983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1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5061" name="Picture 30">
            <a:extLst>
              <a:ext uri="{FF2B5EF4-FFF2-40B4-BE49-F238E27FC236}">
                <a16:creationId xmlns:a16="http://schemas.microsoft.com/office/drawing/2014/main" id="{D82E2219-C83E-44FB-8B8B-3F3F5584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00263"/>
            <a:ext cx="4314825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062" name="对象 1">
            <a:extLst>
              <a:ext uri="{FF2B5EF4-FFF2-40B4-BE49-F238E27FC236}">
                <a16:creationId xmlns:a16="http://schemas.microsoft.com/office/drawing/2014/main" id="{0981C8F1-0F43-451F-B97C-C86157C5F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693988"/>
          <a:ext cx="31337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公式" r:id="rId4" imgW="3124250" imgH="510624" progId="Equation.3">
                  <p:embed/>
                </p:oleObj>
              </mc:Choice>
              <mc:Fallback>
                <p:oleObj name="公式" r:id="rId4" imgW="3124250" imgH="510624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693988"/>
                        <a:ext cx="31337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3">
            <a:extLst>
              <a:ext uri="{FF2B5EF4-FFF2-40B4-BE49-F238E27FC236}">
                <a16:creationId xmlns:a16="http://schemas.microsoft.com/office/drawing/2014/main" id="{4356689E-D8A9-43A8-895A-34C2A5340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175"/>
            <a:ext cx="3770313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课后习题</a:t>
            </a:r>
            <a:r>
              <a:rPr lang="en-US" altLang="zh-CN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P48   1.4</a:t>
            </a:r>
            <a:r>
              <a:rPr lang="zh-CN" altLang="en-US" sz="24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（重点）</a:t>
            </a:r>
            <a:endParaRPr lang="zh-CN" altLang="en-US" sz="700" b="1">
              <a:solidFill>
                <a:srgbClr val="FFC000"/>
              </a:solidFill>
            </a:endParaRPr>
          </a:p>
          <a:p>
            <a:endParaRPr lang="zh-CN" altLang="en-US" sz="2000" b="1"/>
          </a:p>
        </p:txBody>
      </p:sp>
      <p:sp>
        <p:nvSpPr>
          <p:cNvPr id="46083" name="Rectangle 26">
            <a:extLst>
              <a:ext uri="{FF2B5EF4-FFF2-40B4-BE49-F238E27FC236}">
                <a16:creationId xmlns:a16="http://schemas.microsoft.com/office/drawing/2014/main" id="{3B58D90D-90CA-4AF8-88EB-7952799D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3" y="515938"/>
            <a:ext cx="9167813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在湖中有一小船，岸边有人用绳子跨过一高处的滑轮拉船靠岸，当绳子以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通过滑轮时，</a:t>
            </a:r>
            <a:endParaRPr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求船速，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船速比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大还是比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小？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不变，船是否作匀速运动？如果不是匀速运动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其加速度是多少？</a:t>
            </a:r>
          </a:p>
          <a:p>
            <a:endParaRPr lang="zh-CN" altLang="en-US" sz="1000" b="1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DD55FC4-089B-4183-BFCD-59ED26938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1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6085" name="Picture 8">
            <a:extLst>
              <a:ext uri="{FF2B5EF4-FFF2-40B4-BE49-F238E27FC236}">
                <a16:creationId xmlns:a16="http://schemas.microsoft.com/office/drawing/2014/main" id="{B010C2C0-129D-42C0-9FE9-CD471FA2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3860800"/>
            <a:ext cx="5375275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30">
            <a:extLst>
              <a:ext uri="{FF2B5EF4-FFF2-40B4-BE49-F238E27FC236}">
                <a16:creationId xmlns:a16="http://schemas.microsoft.com/office/drawing/2014/main" id="{6A9B6777-B721-4B96-884E-2CC3584BF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100263"/>
            <a:ext cx="4314825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3">
            <a:extLst>
              <a:ext uri="{FF2B5EF4-FFF2-40B4-BE49-F238E27FC236}">
                <a16:creationId xmlns:a16="http://schemas.microsoft.com/office/drawing/2014/main" id="{95E6F3AB-A5B6-4C9F-B12D-A69DFCEAD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374650"/>
            <a:ext cx="6178550" cy="275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4">
            <a:extLst>
              <a:ext uri="{FF2B5EF4-FFF2-40B4-BE49-F238E27FC236}">
                <a16:creationId xmlns:a16="http://schemas.microsoft.com/office/drawing/2014/main" id="{0ED915BA-F3DA-47BD-B18E-970B161B3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213100"/>
            <a:ext cx="8016875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6">
            <a:extLst>
              <a:ext uri="{FF2B5EF4-FFF2-40B4-BE49-F238E27FC236}">
                <a16:creationId xmlns:a16="http://schemas.microsoft.com/office/drawing/2014/main" id="{55C23114-9BD9-4474-995C-0C077B508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7838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第二类问题</a:t>
            </a:r>
            <a:endParaRPr kumimoji="1" lang="zh-CN" altLang="en-US" sz="240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48131" name="Rectangle 21">
            <a:extLst>
              <a:ext uri="{FF2B5EF4-FFF2-40B4-BE49-F238E27FC236}">
                <a16:creationId xmlns:a16="http://schemas.microsoft.com/office/drawing/2014/main" id="{71BFC470-DBBE-43D2-BEF0-76915713D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477838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已知加速度和初始条件，求</a:t>
            </a:r>
          </a:p>
        </p:txBody>
      </p:sp>
      <p:graphicFrame>
        <p:nvGraphicFramePr>
          <p:cNvPr id="48132" name="Object 22">
            <a:extLst>
              <a:ext uri="{FF2B5EF4-FFF2-40B4-BE49-F238E27FC236}">
                <a16:creationId xmlns:a16="http://schemas.microsoft.com/office/drawing/2014/main" id="{FF02DC1D-740E-4154-B946-90FF5AA113E1}"/>
              </a:ext>
            </a:extLst>
          </p:cNvPr>
          <p:cNvGraphicFramePr>
            <a:graphicFrameLocks/>
          </p:cNvGraphicFramePr>
          <p:nvPr/>
        </p:nvGraphicFramePr>
        <p:xfrm>
          <a:off x="6516688" y="566738"/>
          <a:ext cx="8016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公式" r:id="rId3" imgW="777335" imgH="312336" progId="Equation.3">
                  <p:embed/>
                </p:oleObj>
              </mc:Choice>
              <mc:Fallback>
                <p:oleObj name="公式" r:id="rId3" imgW="777335" imgH="312336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66738"/>
                        <a:ext cx="8016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Box 26">
            <a:extLst>
              <a:ext uri="{FF2B5EF4-FFF2-40B4-BE49-F238E27FC236}">
                <a16:creationId xmlns:a16="http://schemas.microsoft.com/office/drawing/2014/main" id="{585FBE2B-DCDE-4E97-9574-4067168B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286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积分</a:t>
            </a:r>
          </a:p>
        </p:txBody>
      </p:sp>
      <p:sp>
        <p:nvSpPr>
          <p:cNvPr id="48134" name="矩形 1">
            <a:extLst>
              <a:ext uri="{FF2B5EF4-FFF2-40B4-BE49-F238E27FC236}">
                <a16:creationId xmlns:a16="http://schemas.microsoft.com/office/drawing/2014/main" id="{FA2E09A2-2172-4BCE-98B3-D6839F41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412875"/>
            <a:ext cx="8150225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问：如果知道质点的加速度，能否确定质点的速度？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实例：自由落体实验：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（</a:t>
            </a:r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zh-CN" sz="2400" b="1">
                <a:solidFill>
                  <a:schemeClr val="bg1"/>
                </a:solidFill>
              </a:rPr>
              <a:t>）自由下落；（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zh-CN" sz="2400" b="1">
                <a:solidFill>
                  <a:schemeClr val="bg1"/>
                </a:solidFill>
              </a:rPr>
              <a:t>）上抛；（</a:t>
            </a:r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zh-CN" sz="2400" b="1">
                <a:solidFill>
                  <a:schemeClr val="bg1"/>
                </a:solidFill>
              </a:rPr>
              <a:t>）下抛</a:t>
            </a:r>
          </a:p>
          <a:p>
            <a:pPr eaLnBrk="1" hangingPunct="1">
              <a:lnSpc>
                <a:spcPct val="125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已知质点的加速度和质点的初始速度，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——不定积分</a:t>
            </a:r>
            <a:r>
              <a:rPr lang="en-US" altLang="zh-CN" sz="2400" b="1">
                <a:solidFill>
                  <a:schemeClr val="bg1"/>
                </a:solidFill>
              </a:rPr>
              <a:t>  +  </a:t>
            </a:r>
            <a:r>
              <a:rPr lang="zh-CN" altLang="zh-CN" sz="2400" b="1">
                <a:solidFill>
                  <a:schemeClr val="bg1"/>
                </a:solidFill>
              </a:rPr>
              <a:t>初条件，确定出质点的速度。</a:t>
            </a:r>
          </a:p>
          <a:p>
            <a:pPr eaLnBrk="1" hangingPunct="1">
              <a:lnSpc>
                <a:spcPct val="125000"/>
              </a:lnSpc>
            </a:pP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已知质点的速度和质点的初始位置，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zh-CN" sz="2400" b="1">
                <a:solidFill>
                  <a:schemeClr val="bg1"/>
                </a:solidFill>
              </a:rPr>
              <a:t>——不定积分</a:t>
            </a:r>
            <a:r>
              <a:rPr lang="en-US" altLang="zh-CN" sz="2400" b="1">
                <a:solidFill>
                  <a:schemeClr val="bg1"/>
                </a:solidFill>
              </a:rPr>
              <a:t>  + </a:t>
            </a:r>
            <a:r>
              <a:rPr lang="zh-CN" altLang="zh-CN" sz="2400" b="1">
                <a:solidFill>
                  <a:schemeClr val="bg1"/>
                </a:solidFill>
              </a:rPr>
              <a:t>初条件，确定出质点的运动学方程。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1">
            <a:extLst>
              <a:ext uri="{FF2B5EF4-FFF2-40B4-BE49-F238E27FC236}">
                <a16:creationId xmlns:a16="http://schemas.microsoft.com/office/drawing/2014/main" id="{E2A64E31-D8FE-4A68-B80D-1AE1CB2C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5888"/>
            <a:ext cx="7775575" cy="1708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例题：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已知：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a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100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－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4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t</a:t>
            </a:r>
            <a:r>
              <a:rPr lang="en-US" altLang="zh-CN" sz="2800" b="1" baseline="30000" dirty="0">
                <a:solidFill>
                  <a:schemeClr val="bg1"/>
                </a:solidFill>
                <a:latin typeface="+mn-lt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，且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t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0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时，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v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0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，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x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＝</a:t>
            </a:r>
            <a:r>
              <a:rPr lang="en-US" altLang="zh-CN" sz="2800" b="1" dirty="0">
                <a:solidFill>
                  <a:schemeClr val="bg1"/>
                </a:solidFill>
                <a:latin typeface="+mn-lt"/>
              </a:rPr>
              <a:t>0</a:t>
            </a:r>
            <a:endParaRPr lang="zh-CN" altLang="zh-CN" sz="2800" b="1" dirty="0">
              <a:solidFill>
                <a:schemeClr val="bg1"/>
              </a:solidFill>
              <a:latin typeface="+mn-lt"/>
            </a:endParaRPr>
          </a:p>
          <a:p>
            <a:pPr eaLnBrk="1" hangingPunct="1">
              <a:lnSpc>
                <a:spcPct val="125000"/>
              </a:lnSpc>
              <a:defRPr/>
            </a:pP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求：速度</a:t>
            </a:r>
            <a:r>
              <a:rPr lang="en-US" altLang="zh-CN" sz="2800" b="1" i="1" dirty="0">
                <a:solidFill>
                  <a:schemeClr val="bg1"/>
                </a:solidFill>
                <a:latin typeface="+mn-lt"/>
              </a:rPr>
              <a:t>v</a:t>
            </a:r>
            <a:r>
              <a:rPr lang="zh-CN" altLang="zh-CN" sz="2800" b="1" dirty="0">
                <a:solidFill>
                  <a:schemeClr val="bg1"/>
                </a:solidFill>
                <a:latin typeface="+mn-lt"/>
              </a:rPr>
              <a:t>和运动学方程</a:t>
            </a:r>
          </a:p>
        </p:txBody>
      </p:sp>
      <p:graphicFrame>
        <p:nvGraphicFramePr>
          <p:cNvPr id="49155" name="对象 1">
            <a:extLst>
              <a:ext uri="{FF2B5EF4-FFF2-40B4-BE49-F238E27FC236}">
                <a16:creationId xmlns:a16="http://schemas.microsoft.com/office/drawing/2014/main" id="{C8A97A66-0309-49F7-9237-E9FF4A31C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824038"/>
          <a:ext cx="60309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3" imgW="2527300" imgH="393700" progId="Equation.DSMT4">
                  <p:embed/>
                </p:oleObj>
              </mc:Choice>
              <mc:Fallback>
                <p:oleObj name="Equation" r:id="rId3" imgW="2527300" imgH="3937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24038"/>
                        <a:ext cx="60309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对象 2">
            <a:extLst>
              <a:ext uri="{FF2B5EF4-FFF2-40B4-BE49-F238E27FC236}">
                <a16:creationId xmlns:a16="http://schemas.microsoft.com/office/drawing/2014/main" id="{0011CB0F-AEE3-4BDA-AD83-4B4D394EE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781300"/>
          <a:ext cx="3849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quation" r:id="rId5" imgW="1612900" imgH="215900" progId="Equation.DSMT4">
                  <p:embed/>
                </p:oleObj>
              </mc:Choice>
              <mc:Fallback>
                <p:oleObj name="Equation" r:id="rId5" imgW="1612900" imgH="215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81300"/>
                        <a:ext cx="38496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3">
            <a:extLst>
              <a:ext uri="{FF2B5EF4-FFF2-40B4-BE49-F238E27FC236}">
                <a16:creationId xmlns:a16="http://schemas.microsoft.com/office/drawing/2014/main" id="{0165A683-EE40-4370-A2FF-39515FFA0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5488" y="3284538"/>
          <a:ext cx="22431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7" imgW="939392" imgH="393529" progId="Equation.DSMT4">
                  <p:embed/>
                </p:oleObj>
              </mc:Choice>
              <mc:Fallback>
                <p:oleObj name="Equation" r:id="rId7" imgW="939392" imgH="3935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3284538"/>
                        <a:ext cx="22431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4">
            <a:extLst>
              <a:ext uri="{FF2B5EF4-FFF2-40B4-BE49-F238E27FC236}">
                <a16:creationId xmlns:a16="http://schemas.microsoft.com/office/drawing/2014/main" id="{B969292C-C527-4F4E-B1D6-BC74DBE8B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05263"/>
          <a:ext cx="60912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9" imgW="2552700" imgH="393700" progId="Equation.DSMT4">
                  <p:embed/>
                </p:oleObj>
              </mc:Choice>
              <mc:Fallback>
                <p:oleObj name="Equation" r:id="rId9" imgW="2552700" imgH="393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05263"/>
                        <a:ext cx="609123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对象 5">
            <a:extLst>
              <a:ext uri="{FF2B5EF4-FFF2-40B4-BE49-F238E27FC236}">
                <a16:creationId xmlns:a16="http://schemas.microsoft.com/office/drawing/2014/main" id="{4D04F600-F2CE-4B7F-9BA3-7D76B2747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5157788"/>
          <a:ext cx="3911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11" imgW="1638300" imgH="228600" progId="Equation.DSMT4">
                  <p:embed/>
                </p:oleObj>
              </mc:Choice>
              <mc:Fallback>
                <p:oleObj name="Equation" r:id="rId11" imgW="1638300" imgH="228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5157788"/>
                        <a:ext cx="3911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对象 6">
            <a:extLst>
              <a:ext uri="{FF2B5EF4-FFF2-40B4-BE49-F238E27FC236}">
                <a16:creationId xmlns:a16="http://schemas.microsoft.com/office/drawing/2014/main" id="{85E8D741-2F3A-49D0-9E3F-0B83DC753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732463"/>
          <a:ext cx="20907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13" imgW="875920" imgH="393529" progId="Equation.DSMT4">
                  <p:embed/>
                </p:oleObj>
              </mc:Choice>
              <mc:Fallback>
                <p:oleObj name="Equation" r:id="rId13" imgW="875920" imgH="393529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732463"/>
                        <a:ext cx="209073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>
            <a:extLst>
              <a:ext uri="{FF2B5EF4-FFF2-40B4-BE49-F238E27FC236}">
                <a16:creationId xmlns:a16="http://schemas.microsoft.com/office/drawing/2014/main" id="{894E2F2B-C86E-4055-B3F2-60A64352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8913"/>
            <a:ext cx="79930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教材</a:t>
            </a:r>
            <a:r>
              <a:rPr lang="en-US" altLang="zh-CN" sz="2400" b="1">
                <a:solidFill>
                  <a:schemeClr val="bg1"/>
                </a:solidFill>
              </a:rPr>
              <a:t>P23  </a:t>
            </a:r>
            <a:r>
              <a:rPr lang="zh-CN" altLang="en-US" sz="2400" b="1">
                <a:solidFill>
                  <a:schemeClr val="bg1"/>
                </a:solidFill>
              </a:rPr>
              <a:t>均变速直线运动中速度、时间和位移三者之间的关系的推导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pic>
        <p:nvPicPr>
          <p:cNvPr id="50179" name="Picture 4">
            <a:extLst>
              <a:ext uri="{FF2B5EF4-FFF2-40B4-BE49-F238E27FC236}">
                <a16:creationId xmlns:a16="http://schemas.microsoft.com/office/drawing/2014/main" id="{36048314-2E05-4312-814C-A904D4A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125538"/>
            <a:ext cx="79629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>
            <a:extLst>
              <a:ext uri="{FF2B5EF4-FFF2-40B4-BE49-F238E27FC236}">
                <a16:creationId xmlns:a16="http://schemas.microsoft.com/office/drawing/2014/main" id="{C06F4592-B0A8-4D15-BC12-D44857CC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205038"/>
            <a:ext cx="7962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>
            <a:extLst>
              <a:ext uri="{FF2B5EF4-FFF2-40B4-BE49-F238E27FC236}">
                <a16:creationId xmlns:a16="http://schemas.microsoft.com/office/drawing/2014/main" id="{EA5E25EF-58EF-4220-88FE-CA5DC440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62363"/>
            <a:ext cx="79629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2D3B4-8FBC-43F4-A6A8-EE2FBCBC4E57}"/>
              </a:ext>
            </a:extLst>
          </p:cNvPr>
          <p:cNvSpPr txBox="1"/>
          <p:nvPr/>
        </p:nvSpPr>
        <p:spPr>
          <a:xfrm>
            <a:off x="323850" y="333375"/>
            <a:ext cx="581183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chemeClr val="bg1"/>
                </a:solidFill>
              </a:rPr>
              <a:t>如果要求速度与位移的关系</a:t>
            </a:r>
            <a:r>
              <a:rPr lang="en-US" altLang="zh-CN" sz="2800" b="1" i="1">
                <a:solidFill>
                  <a:schemeClr val="bg1"/>
                </a:solidFill>
                <a:latin typeface="+mn-lt"/>
              </a:rPr>
              <a:t>x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(</a:t>
            </a:r>
            <a:r>
              <a:rPr lang="en-US" altLang="zh-CN" sz="2800" b="1" i="1">
                <a:solidFill>
                  <a:schemeClr val="bg1"/>
                </a:solidFill>
                <a:latin typeface="+mn-lt"/>
              </a:rPr>
              <a:t>v</a:t>
            </a:r>
            <a:r>
              <a:rPr lang="en-US" altLang="zh-CN" sz="2800" b="1">
                <a:solidFill>
                  <a:schemeClr val="bg1"/>
                </a:solidFill>
                <a:latin typeface="+mn-lt"/>
              </a:rPr>
              <a:t>)</a:t>
            </a:r>
            <a:r>
              <a:rPr lang="zh-CN" altLang="en-US" sz="2800" b="1">
                <a:solidFill>
                  <a:schemeClr val="bg1"/>
                </a:solidFill>
                <a:latin typeface="+mn-lt"/>
              </a:rPr>
              <a:t>呢？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F754F50E-25AC-4034-8448-30EBE4D50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81075"/>
            <a:ext cx="6181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968CE04-FBE2-4477-B567-1E29AFC8412C}"/>
              </a:ext>
            </a:extLst>
          </p:cNvPr>
          <p:cNvSpPr/>
          <p:nvPr/>
        </p:nvSpPr>
        <p:spPr>
          <a:xfrm>
            <a:off x="4067175" y="981075"/>
            <a:ext cx="2305050" cy="76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1205" name="Picture 3">
            <a:extLst>
              <a:ext uri="{FF2B5EF4-FFF2-40B4-BE49-F238E27FC236}">
                <a16:creationId xmlns:a16="http://schemas.microsoft.com/office/drawing/2014/main" id="{5ED4C42B-486B-4427-A12B-EF3E8DF47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989138"/>
            <a:ext cx="1995488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6" name="Picture 4">
            <a:extLst>
              <a:ext uri="{FF2B5EF4-FFF2-40B4-BE49-F238E27FC236}">
                <a16:creationId xmlns:a16="http://schemas.microsoft.com/office/drawing/2014/main" id="{15D147F3-3E5D-4DC3-9FD1-0BD23D0C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36838"/>
            <a:ext cx="2374900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7" name="Picture 5">
            <a:extLst>
              <a:ext uri="{FF2B5EF4-FFF2-40B4-BE49-F238E27FC236}">
                <a16:creationId xmlns:a16="http://schemas.microsoft.com/office/drawing/2014/main" id="{7DEDFB69-5341-4FA5-A7A3-A47FA983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632075"/>
            <a:ext cx="3473450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8" name="Picture 6">
            <a:extLst>
              <a:ext uri="{FF2B5EF4-FFF2-40B4-BE49-F238E27FC236}">
                <a16:creationId xmlns:a16="http://schemas.microsoft.com/office/drawing/2014/main" id="{1DA2F5B6-90BC-4326-87A6-55A88AAF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508500"/>
            <a:ext cx="3519487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9" name="Picture 7">
            <a:extLst>
              <a:ext uri="{FF2B5EF4-FFF2-40B4-BE49-F238E27FC236}">
                <a16:creationId xmlns:a16="http://schemas.microsoft.com/office/drawing/2014/main" id="{D3DCDE2D-2508-4792-A7AC-07BECDF6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157788"/>
            <a:ext cx="2806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>
            <a:extLst>
              <a:ext uri="{FF2B5EF4-FFF2-40B4-BE49-F238E27FC236}">
                <a16:creationId xmlns:a16="http://schemas.microsoft.com/office/drawing/2014/main" id="{B9921FA0-BF53-49F4-BC90-25C9F279A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0550"/>
            <a:ext cx="90360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27" name="Picture 3">
            <a:extLst>
              <a:ext uri="{FF2B5EF4-FFF2-40B4-BE49-F238E27FC236}">
                <a16:creationId xmlns:a16="http://schemas.microsoft.com/office/drawing/2014/main" id="{827ABB28-B332-4C85-8CD1-A50E94967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924175"/>
            <a:ext cx="5716588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TextBox 2">
            <a:extLst>
              <a:ext uri="{FF2B5EF4-FFF2-40B4-BE49-F238E27FC236}">
                <a16:creationId xmlns:a16="http://schemas.microsoft.com/office/drawing/2014/main" id="{9B30EFB5-980E-4F2B-91A8-2D7004F4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364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C000"/>
                </a:solidFill>
              </a:rPr>
              <a:t>书中例题</a:t>
            </a:r>
            <a:r>
              <a:rPr lang="en-US" altLang="zh-CN" sz="2000" b="1">
                <a:solidFill>
                  <a:srgbClr val="FFC000"/>
                </a:solidFill>
              </a:rPr>
              <a:t>1.9 P21</a:t>
            </a:r>
            <a:r>
              <a:rPr lang="zh-CN" altLang="en-US" sz="2000" b="1">
                <a:solidFill>
                  <a:srgbClr val="FFC000"/>
                </a:solidFill>
              </a:rPr>
              <a:t>（斜抛运动）</a:t>
            </a:r>
          </a:p>
        </p:txBody>
      </p:sp>
      <p:graphicFrame>
        <p:nvGraphicFramePr>
          <p:cNvPr id="52229" name="对象 1">
            <a:extLst>
              <a:ext uri="{FF2B5EF4-FFF2-40B4-BE49-F238E27FC236}">
                <a16:creationId xmlns:a16="http://schemas.microsoft.com/office/drawing/2014/main" id="{750F5D69-7D32-4E69-91E7-7FCC1D881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213100"/>
          <a:ext cx="2735263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Equation" r:id="rId5" imgW="1270000" imgH="1066800" progId="Equation.DSMT4">
                  <p:embed/>
                </p:oleObj>
              </mc:Choice>
              <mc:Fallback>
                <p:oleObj name="Equation" r:id="rId5" imgW="1270000" imgH="1066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213100"/>
                        <a:ext cx="2735263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对象 2">
            <a:extLst>
              <a:ext uri="{FF2B5EF4-FFF2-40B4-BE49-F238E27FC236}">
                <a16:creationId xmlns:a16="http://schemas.microsoft.com/office/drawing/2014/main" id="{02065313-5CCD-491A-A1B4-8ED1C5269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907088"/>
          <a:ext cx="40322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7" imgW="1828800" imgH="279400" progId="Equation.DSMT4">
                  <p:embed/>
                </p:oleObj>
              </mc:Choice>
              <mc:Fallback>
                <p:oleObj name="Equation" r:id="rId7" imgW="1828800" imgH="279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907088"/>
                        <a:ext cx="40322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对象 3">
            <a:extLst>
              <a:ext uri="{FF2B5EF4-FFF2-40B4-BE49-F238E27FC236}">
                <a16:creationId xmlns:a16="http://schemas.microsoft.com/office/drawing/2014/main" id="{58D30E7E-DACE-47C6-850D-D7BC485B3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949950"/>
          <a:ext cx="37449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9" imgW="1701800" imgH="241300" progId="Equation.DSMT4">
                  <p:embed/>
                </p:oleObj>
              </mc:Choice>
              <mc:Fallback>
                <p:oleObj name="Equation" r:id="rId9" imgW="1701800" imgH="241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949950"/>
                        <a:ext cx="37449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对象 1">
            <a:extLst>
              <a:ext uri="{FF2B5EF4-FFF2-40B4-BE49-F238E27FC236}">
                <a16:creationId xmlns:a16="http://schemas.microsoft.com/office/drawing/2014/main" id="{1B44EB22-343D-4CFC-A626-A592D9AAE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7307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tion" r:id="rId3" imgW="3340100" imgH="228600" progId="Equation.DSMT4">
                  <p:embed/>
                </p:oleObj>
              </mc:Choice>
              <mc:Fallback>
                <p:oleObj name="Equation" r:id="rId3" imgW="33401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73072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对象 2">
            <a:extLst>
              <a:ext uri="{FF2B5EF4-FFF2-40B4-BE49-F238E27FC236}">
                <a16:creationId xmlns:a16="http://schemas.microsoft.com/office/drawing/2014/main" id="{24A3069A-B191-49F7-83C5-3B0FB43F7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836613"/>
          <a:ext cx="78470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3" name="Equation" r:id="rId5" imgW="3543300" imgH="508000" progId="Equation.DSMT4">
                  <p:embed/>
                </p:oleObj>
              </mc:Choice>
              <mc:Fallback>
                <p:oleObj name="Equation" r:id="rId5" imgW="3543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836613"/>
                        <a:ext cx="78470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对象 1">
            <a:extLst>
              <a:ext uri="{FF2B5EF4-FFF2-40B4-BE49-F238E27FC236}">
                <a16:creationId xmlns:a16="http://schemas.microsoft.com/office/drawing/2014/main" id="{1A057939-A63D-43D1-97CB-89122ADBB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8913"/>
          <a:ext cx="73072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Equation" r:id="rId3" imgW="3340100" imgH="228600" progId="Equation.DSMT4">
                  <p:embed/>
                </p:oleObj>
              </mc:Choice>
              <mc:Fallback>
                <p:oleObj name="Equation" r:id="rId3" imgW="3340100" imgH="228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8913"/>
                        <a:ext cx="73072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对象 2">
            <a:extLst>
              <a:ext uri="{FF2B5EF4-FFF2-40B4-BE49-F238E27FC236}">
                <a16:creationId xmlns:a16="http://schemas.microsoft.com/office/drawing/2014/main" id="{ADD81642-B171-471B-BF69-96E36774D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836613"/>
          <a:ext cx="78470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5" imgW="3543300" imgH="508000" progId="Equation.DSMT4">
                  <p:embed/>
                </p:oleObj>
              </mc:Choice>
              <mc:Fallback>
                <p:oleObj name="Equation" r:id="rId5" imgW="35433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836613"/>
                        <a:ext cx="7847013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对象 3">
            <a:extLst>
              <a:ext uri="{FF2B5EF4-FFF2-40B4-BE49-F238E27FC236}">
                <a16:creationId xmlns:a16="http://schemas.microsoft.com/office/drawing/2014/main" id="{EEB1CCF4-67BF-41D1-ABB3-CA971BEE8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33600"/>
          <a:ext cx="76231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7" imgW="3492500" imgH="482600" progId="Equation.DSMT4">
                  <p:embed/>
                </p:oleObj>
              </mc:Choice>
              <mc:Fallback>
                <p:oleObj name="Equation" r:id="rId7" imgW="34925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3600"/>
                        <a:ext cx="76231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5">
            <a:extLst>
              <a:ext uri="{FF2B5EF4-FFF2-40B4-BE49-F238E27FC236}">
                <a16:creationId xmlns:a16="http://schemas.microsoft.com/office/drawing/2014/main" id="{BDC32AF9-9E83-47B4-8240-2C99EE578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70250"/>
          <a:ext cx="68929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9" imgW="3022600" imgH="355600" progId="Equation.DSMT4">
                  <p:embed/>
                </p:oleObj>
              </mc:Choice>
              <mc:Fallback>
                <p:oleObj name="Equation" r:id="rId9" imgW="3022600" imgH="355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70250"/>
                        <a:ext cx="68929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6">
            <a:extLst>
              <a:ext uri="{FF2B5EF4-FFF2-40B4-BE49-F238E27FC236}">
                <a16:creationId xmlns:a16="http://schemas.microsoft.com/office/drawing/2014/main" id="{9D732DCC-4FBD-4460-8157-4B44AF5AE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525" y="4206875"/>
          <a:ext cx="84645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11" imgW="3898900" imgH="660400" progId="Equation.DSMT4">
                  <p:embed/>
                </p:oleObj>
              </mc:Choice>
              <mc:Fallback>
                <p:oleObj name="Equation" r:id="rId11" imgW="3898900" imgH="660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4206875"/>
                        <a:ext cx="84645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7">
            <a:extLst>
              <a:ext uri="{FF2B5EF4-FFF2-40B4-BE49-F238E27FC236}">
                <a16:creationId xmlns:a16="http://schemas.microsoft.com/office/drawing/2014/main" id="{CF6DAE38-C57E-4AFD-B6CD-8F80001777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3" y="5726113"/>
          <a:ext cx="8093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13" imgW="4064000" imgH="431800" progId="Equation.DSMT4">
                  <p:embed/>
                </p:oleObj>
              </mc:Choice>
              <mc:Fallback>
                <p:oleObj name="Equation" r:id="rId13" imgW="4064000" imgH="431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726113"/>
                        <a:ext cx="80930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>
            <a:extLst>
              <a:ext uri="{FF2B5EF4-FFF2-40B4-BE49-F238E27FC236}">
                <a16:creationId xmlns:a16="http://schemas.microsoft.com/office/drawing/2014/main" id="{B44F1B67-0297-463F-87A4-AF5C23582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3538"/>
            <a:ext cx="8713787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力学是研究物体机械运动及其相互作用规律的一门学科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。机械运动是指宏观物体的空间位置随时间的变动。</a:t>
            </a:r>
            <a:endParaRPr lang="en-US" altLang="zh-CN" sz="26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机械运动是物质运动最简单、最基本的初级运动形态</a:t>
            </a:r>
            <a:r>
              <a:rPr lang="en-US" altLang="zh-CN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几乎在物质的一切运动形式中都包含有这种运动形式</a:t>
            </a:r>
            <a:r>
              <a:rPr lang="en-US" altLang="zh-CN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因而</a:t>
            </a:r>
            <a:r>
              <a:rPr lang="zh-CN" altLang="en-US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力学是学习物理学和其他理工学科的基础</a:t>
            </a:r>
            <a:r>
              <a:rPr lang="en-US" altLang="zh-CN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也是近代工程技术的理论基础。</a:t>
            </a:r>
            <a:endParaRPr lang="en-US" altLang="zh-CN" sz="26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力学分为</a:t>
            </a:r>
            <a:r>
              <a:rPr lang="zh-CN" altLang="en-US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运动学、静力学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6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动力学</a:t>
            </a:r>
            <a:r>
              <a:rPr lang="zh-CN" altLang="en-US" sz="26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。运动学讨论如何描述机械运动，而不涉及引起运动变化的原因。静力学研究物体在力系作用下的平衡规律。动力学探讨运动发生变化的原因，即动力学研究的是物体间的相互作用对机械运动的影响。</a:t>
            </a:r>
            <a:endParaRPr lang="zh-CN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>
            <a:extLst>
              <a:ext uri="{FF2B5EF4-FFF2-40B4-BE49-F238E27FC236}">
                <a16:creationId xmlns:a16="http://schemas.microsoft.com/office/drawing/2014/main" id="{FA976945-F361-4ABE-A8C2-927EDEC89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57150"/>
            <a:ext cx="9018588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299" name="Picture 3">
            <a:extLst>
              <a:ext uri="{FF2B5EF4-FFF2-40B4-BE49-F238E27FC236}">
                <a16:creationId xmlns:a16="http://schemas.microsoft.com/office/drawing/2014/main" id="{80F2BC18-A575-4659-A006-72DB7CC5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213100"/>
            <a:ext cx="6121400" cy="300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F9480EB5-FDD2-437A-A1DF-E933FBF5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5888"/>
            <a:ext cx="7200900" cy="65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>
            <a:extLst>
              <a:ext uri="{FF2B5EF4-FFF2-40B4-BE49-F238E27FC236}">
                <a16:creationId xmlns:a16="http://schemas.microsoft.com/office/drawing/2014/main" id="{1EE84018-F2E7-41B9-BA9B-0315B4B6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86741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4">
            <a:extLst>
              <a:ext uri="{FF2B5EF4-FFF2-40B4-BE49-F238E27FC236}">
                <a16:creationId xmlns:a16="http://schemas.microsoft.com/office/drawing/2014/main" id="{DEAF7A52-6710-4782-BB5E-FA3A0BD31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27225"/>
            <a:ext cx="8691563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>
            <a:extLst>
              <a:ext uri="{FF2B5EF4-FFF2-40B4-BE49-F238E27FC236}">
                <a16:creationId xmlns:a16="http://schemas.microsoft.com/office/drawing/2014/main" id="{FAE6E278-E321-4B2A-8225-FB34059D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9275"/>
            <a:ext cx="8856662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reeform 2">
            <a:extLst>
              <a:ext uri="{FF2B5EF4-FFF2-40B4-BE49-F238E27FC236}">
                <a16:creationId xmlns:a16="http://schemas.microsoft.com/office/drawing/2014/main" id="{366A46EC-2332-42AE-B7DF-E51C1C977D96}"/>
              </a:ext>
            </a:extLst>
          </p:cNvPr>
          <p:cNvSpPr>
            <a:spLocks/>
          </p:cNvSpPr>
          <p:nvPr/>
        </p:nvSpPr>
        <p:spPr bwMode="auto">
          <a:xfrm>
            <a:off x="6300788" y="2249488"/>
            <a:ext cx="2232025" cy="647700"/>
          </a:xfrm>
          <a:custGeom>
            <a:avLst/>
            <a:gdLst>
              <a:gd name="T0" fmla="*/ 0 w 1406"/>
              <a:gd name="T1" fmla="*/ 2147483646 h 408"/>
              <a:gd name="T2" fmla="*/ 2147483646 w 1406"/>
              <a:gd name="T3" fmla="*/ 2147483646 h 408"/>
              <a:gd name="T4" fmla="*/ 2147483646 w 1406"/>
              <a:gd name="T5" fmla="*/ 2147483646 h 408"/>
              <a:gd name="T6" fmla="*/ 2147483646 w 1406"/>
              <a:gd name="T7" fmla="*/ 2147483646 h 408"/>
              <a:gd name="T8" fmla="*/ 2147483646 w 1406"/>
              <a:gd name="T9" fmla="*/ 2147483646 h 408"/>
              <a:gd name="T10" fmla="*/ 2147483646 w 1406"/>
              <a:gd name="T11" fmla="*/ 2147483646 h 408"/>
              <a:gd name="T12" fmla="*/ 2147483646 w 1406"/>
              <a:gd name="T13" fmla="*/ 2147483646 h 408"/>
              <a:gd name="T14" fmla="*/ 2147483646 w 1406"/>
              <a:gd name="T15" fmla="*/ 2147483646 h 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6" h="408">
                <a:moveTo>
                  <a:pt x="0" y="355"/>
                </a:moveTo>
                <a:cubicBezTo>
                  <a:pt x="58" y="305"/>
                  <a:pt x="247" y="114"/>
                  <a:pt x="345" y="57"/>
                </a:cubicBezTo>
                <a:cubicBezTo>
                  <a:pt x="443" y="0"/>
                  <a:pt x="510" y="9"/>
                  <a:pt x="589" y="13"/>
                </a:cubicBezTo>
                <a:cubicBezTo>
                  <a:pt x="668" y="17"/>
                  <a:pt x="741" y="41"/>
                  <a:pt x="817" y="83"/>
                </a:cubicBezTo>
                <a:cubicBezTo>
                  <a:pt x="893" y="125"/>
                  <a:pt x="984" y="219"/>
                  <a:pt x="1044" y="264"/>
                </a:cubicBezTo>
                <a:cubicBezTo>
                  <a:pt x="1104" y="309"/>
                  <a:pt x="1135" y="332"/>
                  <a:pt x="1180" y="355"/>
                </a:cubicBezTo>
                <a:cubicBezTo>
                  <a:pt x="1225" y="378"/>
                  <a:pt x="1278" y="392"/>
                  <a:pt x="1316" y="400"/>
                </a:cubicBezTo>
                <a:cubicBezTo>
                  <a:pt x="1354" y="408"/>
                  <a:pt x="1380" y="404"/>
                  <a:pt x="1406" y="400"/>
                </a:cubicBezTo>
              </a:path>
            </a:pathLst>
          </a:custGeom>
          <a:noFill/>
          <a:ln w="19050" cmpd="sng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5" name="Freeform 3">
            <a:extLst>
              <a:ext uri="{FF2B5EF4-FFF2-40B4-BE49-F238E27FC236}">
                <a16:creationId xmlns:a16="http://schemas.microsoft.com/office/drawing/2014/main" id="{615C6396-BD67-4909-944F-42F73762B37E}"/>
              </a:ext>
            </a:extLst>
          </p:cNvPr>
          <p:cNvSpPr>
            <a:spLocks/>
          </p:cNvSpPr>
          <p:nvPr/>
        </p:nvSpPr>
        <p:spPr bwMode="auto">
          <a:xfrm>
            <a:off x="6503988" y="3867150"/>
            <a:ext cx="1905000" cy="857250"/>
          </a:xfrm>
          <a:custGeom>
            <a:avLst/>
            <a:gdLst>
              <a:gd name="T0" fmla="*/ 2147483646 w 915"/>
              <a:gd name="T1" fmla="*/ 2147483646 h 540"/>
              <a:gd name="T2" fmla="*/ 2147483646 w 915"/>
              <a:gd name="T3" fmla="*/ 2147483646 h 540"/>
              <a:gd name="T4" fmla="*/ 2147483646 w 915"/>
              <a:gd name="T5" fmla="*/ 2147483646 h 540"/>
              <a:gd name="T6" fmla="*/ 2147483646 w 915"/>
              <a:gd name="T7" fmla="*/ 2147483646 h 540"/>
              <a:gd name="T8" fmla="*/ 2147483646 w 915"/>
              <a:gd name="T9" fmla="*/ 2147483646 h 540"/>
              <a:gd name="T10" fmla="*/ 2147483646 w 915"/>
              <a:gd name="T11" fmla="*/ 2147483646 h 540"/>
              <a:gd name="T12" fmla="*/ 2147483646 w 915"/>
              <a:gd name="T13" fmla="*/ 2147483646 h 540"/>
              <a:gd name="T14" fmla="*/ 2147483646 w 915"/>
              <a:gd name="T15" fmla="*/ 2147483646 h 540"/>
              <a:gd name="T16" fmla="*/ 2147483646 w 915"/>
              <a:gd name="T17" fmla="*/ 2147483646 h 540"/>
              <a:gd name="T18" fmla="*/ 2147483646 w 915"/>
              <a:gd name="T19" fmla="*/ 2147483646 h 540"/>
              <a:gd name="T20" fmla="*/ 2147483646 w 915"/>
              <a:gd name="T21" fmla="*/ 2147483646 h 540"/>
              <a:gd name="T22" fmla="*/ 2147483646 w 915"/>
              <a:gd name="T23" fmla="*/ 2147483646 h 540"/>
              <a:gd name="T24" fmla="*/ 0 w 915"/>
              <a:gd name="T25" fmla="*/ 2147483646 h 540"/>
              <a:gd name="T26" fmla="*/ 2147483646 w 915"/>
              <a:gd name="T27" fmla="*/ 2147483646 h 540"/>
              <a:gd name="T28" fmla="*/ 2147483646 w 915"/>
              <a:gd name="T29" fmla="*/ 2147483646 h 540"/>
              <a:gd name="T30" fmla="*/ 2147483646 w 915"/>
              <a:gd name="T31" fmla="*/ 2147483646 h 540"/>
              <a:gd name="T32" fmla="*/ 2147483646 w 915"/>
              <a:gd name="T33" fmla="*/ 2147483646 h 540"/>
              <a:gd name="T34" fmla="*/ 2147483646 w 915"/>
              <a:gd name="T35" fmla="*/ 2147483646 h 540"/>
              <a:gd name="T36" fmla="*/ 2147483646 w 915"/>
              <a:gd name="T37" fmla="*/ 2147483646 h 540"/>
              <a:gd name="T38" fmla="*/ 2147483646 w 915"/>
              <a:gd name="T39" fmla="*/ 2147483646 h 540"/>
              <a:gd name="T40" fmla="*/ 2147483646 w 915"/>
              <a:gd name="T41" fmla="*/ 2147483646 h 54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15" h="540">
                <a:moveTo>
                  <a:pt x="882" y="294"/>
                </a:moveTo>
                <a:cubicBezTo>
                  <a:pt x="880" y="280"/>
                  <a:pt x="882" y="265"/>
                  <a:pt x="876" y="252"/>
                </a:cubicBezTo>
                <a:cubicBezTo>
                  <a:pt x="873" y="245"/>
                  <a:pt x="862" y="246"/>
                  <a:pt x="858" y="240"/>
                </a:cubicBezTo>
                <a:cubicBezTo>
                  <a:pt x="851" y="229"/>
                  <a:pt x="857" y="211"/>
                  <a:pt x="846" y="204"/>
                </a:cubicBezTo>
                <a:cubicBezTo>
                  <a:pt x="813" y="182"/>
                  <a:pt x="782" y="157"/>
                  <a:pt x="744" y="144"/>
                </a:cubicBezTo>
                <a:cubicBezTo>
                  <a:pt x="707" y="132"/>
                  <a:pt x="668" y="129"/>
                  <a:pt x="630" y="120"/>
                </a:cubicBezTo>
                <a:cubicBezTo>
                  <a:pt x="607" y="114"/>
                  <a:pt x="592" y="99"/>
                  <a:pt x="570" y="90"/>
                </a:cubicBezTo>
                <a:cubicBezTo>
                  <a:pt x="526" y="72"/>
                  <a:pt x="479" y="62"/>
                  <a:pt x="432" y="54"/>
                </a:cubicBezTo>
                <a:cubicBezTo>
                  <a:pt x="308" y="57"/>
                  <a:pt x="168" y="0"/>
                  <a:pt x="96" y="108"/>
                </a:cubicBezTo>
                <a:cubicBezTo>
                  <a:pt x="89" y="136"/>
                  <a:pt x="81" y="147"/>
                  <a:pt x="60" y="168"/>
                </a:cubicBezTo>
                <a:cubicBezTo>
                  <a:pt x="49" y="200"/>
                  <a:pt x="29" y="225"/>
                  <a:pt x="18" y="258"/>
                </a:cubicBezTo>
                <a:cubicBezTo>
                  <a:pt x="14" y="270"/>
                  <a:pt x="10" y="282"/>
                  <a:pt x="6" y="294"/>
                </a:cubicBezTo>
                <a:cubicBezTo>
                  <a:pt x="4" y="300"/>
                  <a:pt x="0" y="312"/>
                  <a:pt x="0" y="312"/>
                </a:cubicBezTo>
                <a:cubicBezTo>
                  <a:pt x="2" y="329"/>
                  <a:pt x="2" y="364"/>
                  <a:pt x="12" y="384"/>
                </a:cubicBezTo>
                <a:cubicBezTo>
                  <a:pt x="26" y="411"/>
                  <a:pt x="20" y="395"/>
                  <a:pt x="42" y="414"/>
                </a:cubicBezTo>
                <a:cubicBezTo>
                  <a:pt x="101" y="467"/>
                  <a:pt x="85" y="465"/>
                  <a:pt x="174" y="474"/>
                </a:cubicBezTo>
                <a:cubicBezTo>
                  <a:pt x="242" y="508"/>
                  <a:pt x="315" y="525"/>
                  <a:pt x="390" y="540"/>
                </a:cubicBezTo>
                <a:cubicBezTo>
                  <a:pt x="515" y="534"/>
                  <a:pt x="636" y="526"/>
                  <a:pt x="762" y="522"/>
                </a:cubicBezTo>
                <a:cubicBezTo>
                  <a:pt x="811" y="512"/>
                  <a:pt x="852" y="498"/>
                  <a:pt x="888" y="462"/>
                </a:cubicBezTo>
                <a:cubicBezTo>
                  <a:pt x="898" y="431"/>
                  <a:pt x="904" y="398"/>
                  <a:pt x="912" y="366"/>
                </a:cubicBezTo>
                <a:cubicBezTo>
                  <a:pt x="910" y="349"/>
                  <a:pt x="915" y="278"/>
                  <a:pt x="882" y="294"/>
                </a:cubicBezTo>
                <a:close/>
              </a:path>
            </a:pathLst>
          </a:custGeom>
          <a:solidFill>
            <a:srgbClr val="CCCCFF">
              <a:alpha val="50195"/>
            </a:srgbClr>
          </a:solidFill>
          <a:ln w="95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D9064B4C-B006-48FC-A539-330BBAEF2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3375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147888" indent="-17859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1.4  </a:t>
            </a:r>
            <a:r>
              <a:rPr kumimoji="1" lang="zh-CN" altLang="en-US" sz="3200" b="1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用自然坐标表示平面曲线运动中的速度和加速度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A5C872D5-2546-427C-AD40-6E6AADBB6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15382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66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速度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8670E309-C365-442B-A970-51C2F8CBB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349500"/>
          <a:ext cx="2768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5" name="Equation" r:id="rId3" imgW="2750818" imgH="365688" progId="Equation.3">
                  <p:embed/>
                </p:oleObj>
              </mc:Choice>
              <mc:Fallback>
                <p:oleObj name="Equation" r:id="rId3" imgW="2750818" imgH="3656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349500"/>
                        <a:ext cx="2768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BB257B9C-E5BF-45DD-9344-ED62F62EF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199063"/>
          <a:ext cx="16652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6" name="公式" r:id="rId5" imgW="1653646" imgH="807624" progId="Equation.3">
                  <p:embed/>
                </p:oleObj>
              </mc:Choice>
              <mc:Fallback>
                <p:oleObj name="公式" r:id="rId5" imgW="1653646" imgH="8076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99063"/>
                        <a:ext cx="16652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31B11721-0B7D-4035-94E7-570CEAC710A3}"/>
              </a:ext>
            </a:extLst>
          </p:cNvPr>
          <p:cNvGraphicFramePr>
            <a:graphicFrameLocks/>
          </p:cNvGraphicFramePr>
          <p:nvPr/>
        </p:nvGraphicFramePr>
        <p:xfrm>
          <a:off x="1116013" y="4119563"/>
          <a:ext cx="4748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7" name="公式" r:id="rId7" imgW="4724301" imgH="807624" progId="Equation.3">
                  <p:embed/>
                </p:oleObj>
              </mc:Choice>
              <mc:Fallback>
                <p:oleObj name="公式" r:id="rId7" imgW="4724301" imgH="80762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19563"/>
                        <a:ext cx="47482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1" name="AutoShape 9">
            <a:extLst>
              <a:ext uri="{FF2B5EF4-FFF2-40B4-BE49-F238E27FC236}">
                <a16:creationId xmlns:a16="http://schemas.microsoft.com/office/drawing/2014/main" id="{C91FAA7E-5734-40A2-B1FB-1027D619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978525"/>
            <a:ext cx="3170237" cy="415925"/>
          </a:xfrm>
          <a:prstGeom prst="wedgeRectCallout">
            <a:avLst>
              <a:gd name="adj1" fmla="val -33977"/>
              <a:gd name="adj2" fmla="val -107634"/>
            </a:avLst>
          </a:prstGeom>
          <a:solidFill>
            <a:srgbClr val="3333CC">
              <a:alpha val="14117"/>
            </a:srgbClr>
          </a:solidFill>
          <a:ln w="19050">
            <a:solidFill>
              <a:srgbClr val="66FFFF">
                <a:alpha val="32156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速度矢量在切线上的投影</a:t>
            </a:r>
          </a:p>
        </p:txBody>
      </p:sp>
      <p:graphicFrame>
        <p:nvGraphicFramePr>
          <p:cNvPr id="59402" name="Object 10">
            <a:extLst>
              <a:ext uri="{FF2B5EF4-FFF2-40B4-BE49-F238E27FC236}">
                <a16:creationId xmlns:a16="http://schemas.microsoft.com/office/drawing/2014/main" id="{41CE2935-224D-4FE1-A4F9-32AE50ADFE9B}"/>
              </a:ext>
            </a:extLst>
          </p:cNvPr>
          <p:cNvGraphicFramePr>
            <a:graphicFrameLocks/>
          </p:cNvGraphicFramePr>
          <p:nvPr/>
        </p:nvGraphicFramePr>
        <p:xfrm>
          <a:off x="895350" y="3078163"/>
          <a:ext cx="367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8" name="公式" r:id="rId9" imgW="3642256" imgH="807624" progId="Equation.3">
                  <p:embed/>
                </p:oleObj>
              </mc:Choice>
              <mc:Fallback>
                <p:oleObj name="公式" r:id="rId9" imgW="3642256" imgH="807624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078163"/>
                        <a:ext cx="367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Line 11">
            <a:extLst>
              <a:ext uri="{FF2B5EF4-FFF2-40B4-BE49-F238E27FC236}">
                <a16:creationId xmlns:a16="http://schemas.microsoft.com/office/drawing/2014/main" id="{0A884BEE-62B2-4F48-A6B0-D4CCDFA94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788" y="2571750"/>
            <a:ext cx="1066800" cy="1752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04" name="Object 12">
            <a:extLst>
              <a:ext uri="{FF2B5EF4-FFF2-40B4-BE49-F238E27FC236}">
                <a16:creationId xmlns:a16="http://schemas.microsoft.com/office/drawing/2014/main" id="{1400180D-EE9C-4A66-A966-9E8855A9A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288" y="3325813"/>
          <a:ext cx="4714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9" name="公式" r:id="rId11" imgW="556258" imgH="365688" progId="Equation.3">
                  <p:embed/>
                </p:oleObj>
              </mc:Choice>
              <mc:Fallback>
                <p:oleObj name="公式" r:id="rId11" imgW="556258" imgH="3656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3325813"/>
                        <a:ext cx="4714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>
            <a:extLst>
              <a:ext uri="{FF2B5EF4-FFF2-40B4-BE49-F238E27FC236}">
                <a16:creationId xmlns:a16="http://schemas.microsoft.com/office/drawing/2014/main" id="{870EC4D5-FDAD-4081-BD51-53C0E133B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2513" y="3303588"/>
          <a:ext cx="9969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公式" r:id="rId13" imgW="1219272" imgH="365688" progId="Equation.3">
                  <p:embed/>
                </p:oleObj>
              </mc:Choice>
              <mc:Fallback>
                <p:oleObj name="公式" r:id="rId13" imgW="1219272" imgH="3656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303588"/>
                        <a:ext cx="996950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>
            <a:extLst>
              <a:ext uri="{FF2B5EF4-FFF2-40B4-BE49-F238E27FC236}">
                <a16:creationId xmlns:a16="http://schemas.microsoft.com/office/drawing/2014/main" id="{A6FC6881-9D22-438F-AE04-9450E2532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6913" y="2555875"/>
          <a:ext cx="431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公式" r:id="rId15" imgW="403903" imgH="274320" progId="Equation.3">
                  <p:embed/>
                </p:oleObj>
              </mc:Choice>
              <mc:Fallback>
                <p:oleObj name="公式" r:id="rId15" imgW="403903" imgH="274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2555875"/>
                        <a:ext cx="431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>
            <a:extLst>
              <a:ext uri="{FF2B5EF4-FFF2-40B4-BE49-F238E27FC236}">
                <a16:creationId xmlns:a16="http://schemas.microsoft.com/office/drawing/2014/main" id="{21169B3D-FE96-4025-9432-BDEEF115C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7813" y="2046288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17" imgW="251548" imgH="274320" progId="Equation.3">
                  <p:embed/>
                </p:oleObj>
              </mc:Choice>
              <mc:Fallback>
                <p:oleObj name="Equation" r:id="rId17" imgW="251548" imgH="274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2046288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>
            <a:extLst>
              <a:ext uri="{FF2B5EF4-FFF2-40B4-BE49-F238E27FC236}">
                <a16:creationId xmlns:a16="http://schemas.microsoft.com/office/drawing/2014/main" id="{4D22F5F9-310A-43EE-80F1-3C7A71DB7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3938" y="2006600"/>
          <a:ext cx="32385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3" name="Equation" r:id="rId19" imgW="388559" imgH="281880" progId="Equation.3">
                  <p:embed/>
                </p:oleObj>
              </mc:Choice>
              <mc:Fallback>
                <p:oleObj name="Equation" r:id="rId19" imgW="388559" imgH="281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2006600"/>
                        <a:ext cx="323850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9" name="Line 17">
            <a:extLst>
              <a:ext uri="{FF2B5EF4-FFF2-40B4-BE49-F238E27FC236}">
                <a16:creationId xmlns:a16="http://schemas.microsoft.com/office/drawing/2014/main" id="{99B6F6AD-E809-4C97-9475-5D616CB541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8788" y="2343150"/>
            <a:ext cx="0" cy="1981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ED093849-7BBC-4176-9D86-2A9309791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8313" y="2362200"/>
            <a:ext cx="1058862" cy="2349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11" name="Line 19">
            <a:extLst>
              <a:ext uri="{FF2B5EF4-FFF2-40B4-BE49-F238E27FC236}">
                <a16:creationId xmlns:a16="http://schemas.microsoft.com/office/drawing/2014/main" id="{79C2FB98-75EF-4A57-86CE-1D843DFF4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5613" y="1866900"/>
            <a:ext cx="715962" cy="498475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2" name="Object 20">
            <a:extLst>
              <a:ext uri="{FF2B5EF4-FFF2-40B4-BE49-F238E27FC236}">
                <a16:creationId xmlns:a16="http://schemas.microsoft.com/office/drawing/2014/main" id="{8B1C94B6-762D-4A71-AADF-1F346EB67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1113" y="1709738"/>
          <a:ext cx="17938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公式" r:id="rId21" imgW="205733" imgH="274320" progId="Equation.3">
                  <p:embed/>
                </p:oleObj>
              </mc:Choice>
              <mc:Fallback>
                <p:oleObj name="公式" r:id="rId21" imgW="205733" imgH="274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3" y="1709738"/>
                        <a:ext cx="17938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>
            <a:extLst>
              <a:ext uri="{FF2B5EF4-FFF2-40B4-BE49-F238E27FC236}">
                <a16:creationId xmlns:a16="http://schemas.microsoft.com/office/drawing/2014/main" id="{D3FB62FC-852E-41E6-95D1-71EDB8BDF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2738" y="2254250"/>
          <a:ext cx="2333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23" imgW="274239" imgH="365688" progId="Equation.3">
                  <p:embed/>
                </p:oleObj>
              </mc:Choice>
              <mc:Fallback>
                <p:oleObj name="Equation" r:id="rId23" imgW="274239" imgH="36568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738" y="2254250"/>
                        <a:ext cx="2333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>
            <a:extLst>
              <a:ext uri="{FF2B5EF4-FFF2-40B4-BE49-F238E27FC236}">
                <a16:creationId xmlns:a16="http://schemas.microsoft.com/office/drawing/2014/main" id="{62F149FA-B3AA-4419-B2EE-2B0D71478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0638" y="2727325"/>
          <a:ext cx="2730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25" imgW="320054" imgH="396144" progId="Equation.3">
                  <p:embed/>
                </p:oleObj>
              </mc:Choice>
              <mc:Fallback>
                <p:oleObj name="Equation" r:id="rId25" imgW="320054" imgH="3961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2727325"/>
                        <a:ext cx="27305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5" name="Line 23">
            <a:extLst>
              <a:ext uri="{FF2B5EF4-FFF2-40B4-BE49-F238E27FC236}">
                <a16:creationId xmlns:a16="http://schemas.microsoft.com/office/drawing/2014/main" id="{B9DBC41C-CB9A-4D3B-87FC-C6F655449C15}"/>
              </a:ext>
            </a:extLst>
          </p:cNvPr>
          <p:cNvSpPr>
            <a:spLocks noChangeShapeType="1"/>
          </p:cNvSpPr>
          <p:nvPr/>
        </p:nvSpPr>
        <p:spPr bwMode="auto">
          <a:xfrm rot="20803378" flipV="1">
            <a:off x="6199188" y="2362200"/>
            <a:ext cx="381000" cy="228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416" name="Object 24">
            <a:extLst>
              <a:ext uri="{FF2B5EF4-FFF2-40B4-BE49-F238E27FC236}">
                <a16:creationId xmlns:a16="http://schemas.microsoft.com/office/drawing/2014/main" id="{B68F3FF0-7EF1-436D-A589-E89BAD032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151063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27" imgW="312490" imgH="365688" progId="Equation.3">
                  <p:embed/>
                </p:oleObj>
              </mc:Choice>
              <mc:Fallback>
                <p:oleObj name="Equation" r:id="rId27" imgW="312490" imgH="36568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151063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5">
            <a:extLst>
              <a:ext uri="{FF2B5EF4-FFF2-40B4-BE49-F238E27FC236}">
                <a16:creationId xmlns:a16="http://schemas.microsoft.com/office/drawing/2014/main" id="{33FD8F4A-9988-4BC5-8A14-3250B2174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9388" y="2765425"/>
          <a:ext cx="2047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29" imgW="228641" imgH="274320" progId="Equation.3">
                  <p:embed/>
                </p:oleObj>
              </mc:Choice>
              <mc:Fallback>
                <p:oleObj name="Equation" r:id="rId29" imgW="228641" imgH="274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9388" y="2765425"/>
                        <a:ext cx="2047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6">
            <a:extLst>
              <a:ext uri="{FF2B5EF4-FFF2-40B4-BE49-F238E27FC236}">
                <a16:creationId xmlns:a16="http://schemas.microsoft.com/office/drawing/2014/main" id="{83B6DA60-DC3D-4EFD-B7D9-6902936E9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9913" y="4224338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31" imgW="274239" imgH="289656" progId="Equation.3">
                  <p:embed/>
                </p:oleObj>
              </mc:Choice>
              <mc:Fallback>
                <p:oleObj name="Equation" r:id="rId31" imgW="274239" imgH="2896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4224338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>
            <a:extLst>
              <a:ext uri="{FF2B5EF4-FFF2-40B4-BE49-F238E27FC236}">
                <a16:creationId xmlns:a16="http://schemas.microsoft.com/office/drawing/2014/main" id="{3E7F8E4C-E904-4314-AE45-619043A93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7888" y="4152900"/>
          <a:ext cx="871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公式" r:id="rId33" imgW="1051574" imgH="381024" progId="Equation.3">
                  <p:embed/>
                </p:oleObj>
              </mc:Choice>
              <mc:Fallback>
                <p:oleObj name="公式" r:id="rId33" imgW="1051574" imgH="38102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4152900"/>
                        <a:ext cx="871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0" name="Rectangle 28">
            <a:extLst>
              <a:ext uri="{FF2B5EF4-FFF2-40B4-BE49-F238E27FC236}">
                <a16:creationId xmlns:a16="http://schemas.microsoft.com/office/drawing/2014/main" id="{E3D07210-D9ED-466C-B086-0CFEFA61A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950" y="2408238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•</a:t>
            </a:r>
            <a:endParaRPr kumimoji="1" lang="en-US" altLang="zh-CN" sz="2400" b="1">
              <a:solidFill>
                <a:srgbClr val="FFFF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1" name="Text Box 29">
            <a:extLst>
              <a:ext uri="{FF2B5EF4-FFF2-40B4-BE49-F238E27FC236}">
                <a16:creationId xmlns:a16="http://schemas.microsoft.com/office/drawing/2014/main" id="{9B83D33F-F35B-46CD-B5B7-3F271E27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4079875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59422" name="Text Box 30">
            <a:extLst>
              <a:ext uri="{FF2B5EF4-FFF2-40B4-BE49-F238E27FC236}">
                <a16:creationId xmlns:a16="http://schemas.microsoft.com/office/drawing/2014/main" id="{499CF724-BD50-4F39-B3AF-068B7B8E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2143125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59423" name="Text Box 31">
            <a:extLst>
              <a:ext uri="{FF2B5EF4-FFF2-40B4-BE49-F238E27FC236}">
                <a16:creationId xmlns:a16="http://schemas.microsoft.com/office/drawing/2014/main" id="{0568BE1A-B2C6-4CA2-A2E9-93A6A0B2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25" y="237331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graphicFrame>
        <p:nvGraphicFramePr>
          <p:cNvPr id="59424" name="Object 32">
            <a:extLst>
              <a:ext uri="{FF2B5EF4-FFF2-40B4-BE49-F238E27FC236}">
                <a16:creationId xmlns:a16="http://schemas.microsoft.com/office/drawing/2014/main" id="{214FCF0D-67BC-4664-9A19-71ED2BCE7B22}"/>
              </a:ext>
            </a:extLst>
          </p:cNvPr>
          <p:cNvGraphicFramePr>
            <a:graphicFrameLocks/>
          </p:cNvGraphicFramePr>
          <p:nvPr/>
        </p:nvGraphicFramePr>
        <p:xfrm>
          <a:off x="1122363" y="5140325"/>
          <a:ext cx="2297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公式" r:id="rId35" imgW="2270846" imgH="822960" progId="Equation.3">
                  <p:embed/>
                </p:oleObj>
              </mc:Choice>
              <mc:Fallback>
                <p:oleObj name="公式" r:id="rId35" imgW="2270846" imgH="822960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140325"/>
                        <a:ext cx="2297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000A3741-8F51-4F86-BCAE-6D50D4DDA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9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66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加速度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19" name="Object 8">
            <a:extLst>
              <a:ext uri="{FF2B5EF4-FFF2-40B4-BE49-F238E27FC236}">
                <a16:creationId xmlns:a16="http://schemas.microsoft.com/office/drawing/2014/main" id="{2847EBA2-C9C0-4721-8D4E-40ACBCC67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868363"/>
          <a:ext cx="194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2" name="公式" r:id="rId3" imgW="1920321" imgH="807624" progId="Equation.3">
                  <p:embed/>
                </p:oleObj>
              </mc:Choice>
              <mc:Fallback>
                <p:oleObj name="公式" r:id="rId3" imgW="1920321" imgH="8076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868363"/>
                        <a:ext cx="194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9">
            <a:extLst>
              <a:ext uri="{FF2B5EF4-FFF2-40B4-BE49-F238E27FC236}">
                <a16:creationId xmlns:a16="http://schemas.microsoft.com/office/drawing/2014/main" id="{79800BAF-10DE-419D-975B-B07230ED3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5363" y="796925"/>
          <a:ext cx="48466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3" name="公式" r:id="rId5" imgW="4800586" imgH="853416" progId="Equation.3">
                  <p:embed/>
                </p:oleObj>
              </mc:Choice>
              <mc:Fallback>
                <p:oleObj name="公式" r:id="rId5" imgW="4800586" imgH="8534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796925"/>
                        <a:ext cx="48466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10">
            <a:extLst>
              <a:ext uri="{FF2B5EF4-FFF2-40B4-BE49-F238E27FC236}">
                <a16:creationId xmlns:a16="http://schemas.microsoft.com/office/drawing/2014/main" id="{313A80ED-8DE6-4A82-8C2E-824C8D68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3413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第一项：</a:t>
            </a:r>
            <a:endParaRPr kumimoji="1" lang="zh-CN" altLang="en-US" sz="2400" b="1">
              <a:solidFill>
                <a:srgbClr val="FFFF00"/>
              </a:solidFill>
            </a:endParaRPr>
          </a:p>
        </p:txBody>
      </p:sp>
      <p:graphicFrame>
        <p:nvGraphicFramePr>
          <p:cNvPr id="60422" name="Object 11">
            <a:extLst>
              <a:ext uri="{FF2B5EF4-FFF2-40B4-BE49-F238E27FC236}">
                <a16:creationId xmlns:a16="http://schemas.microsoft.com/office/drawing/2014/main" id="{DB964E6F-58B0-4321-938F-FD4EE93F4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2597150"/>
          <a:ext cx="533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4" name="公式" r:id="rId7" imgW="510443" imgH="853416" progId="Equation.3">
                  <p:embed/>
                </p:oleObj>
              </mc:Choice>
              <mc:Fallback>
                <p:oleObj name="公式" r:id="rId7" imgW="510443" imgH="8534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597150"/>
                        <a:ext cx="533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12">
            <a:extLst>
              <a:ext uri="{FF2B5EF4-FFF2-40B4-BE49-F238E27FC236}">
                <a16:creationId xmlns:a16="http://schemas.microsoft.com/office/drawing/2014/main" id="{B2F53B94-C1D7-46A9-99F4-D99ECBB28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60521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方向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24" name="Object 13">
            <a:extLst>
              <a:ext uri="{FF2B5EF4-FFF2-40B4-BE49-F238E27FC236}">
                <a16:creationId xmlns:a16="http://schemas.microsoft.com/office/drawing/2014/main" id="{AFEE8BFC-CD69-4741-B478-A1649B93B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3678238"/>
          <a:ext cx="2381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5" name="公式" r:id="rId9" imgW="213297" imgH="312336" progId="Equation.3">
                  <p:embed/>
                </p:oleObj>
              </mc:Choice>
              <mc:Fallback>
                <p:oleObj name="公式" r:id="rId9" imgW="213297" imgH="312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678238"/>
                        <a:ext cx="2381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14">
            <a:extLst>
              <a:ext uri="{FF2B5EF4-FFF2-40B4-BE49-F238E27FC236}">
                <a16:creationId xmlns:a16="http://schemas.microsoft.com/office/drawing/2014/main" id="{DB6F41D1-CD0D-4F1E-BEEB-20190757D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974850"/>
          <a:ext cx="342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公式" r:id="rId11" imgW="320054" imgH="396144" progId="Equation.3">
                  <p:embed/>
                </p:oleObj>
              </mc:Choice>
              <mc:Fallback>
                <p:oleObj name="公式" r:id="rId11" imgW="320054" imgH="396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74850"/>
                        <a:ext cx="342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Text Box 15">
            <a:extLst>
              <a:ext uri="{FF2B5EF4-FFF2-40B4-BE49-F238E27FC236}">
                <a16:creationId xmlns:a16="http://schemas.microsoft.com/office/drawing/2014/main" id="{5C86BAC1-5118-44FF-A5FD-50D2E7AF7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430053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意义：</a:t>
            </a:r>
          </a:p>
        </p:txBody>
      </p:sp>
      <p:sp>
        <p:nvSpPr>
          <p:cNvPr id="60427" name="Text Box 18">
            <a:extLst>
              <a:ext uri="{FF2B5EF4-FFF2-40B4-BE49-F238E27FC236}">
                <a16:creationId xmlns:a16="http://schemas.microsoft.com/office/drawing/2014/main" id="{D57199DE-B3D0-4291-B80D-BC73F4CB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259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反映速度大小变化的快慢</a:t>
            </a:r>
          </a:p>
        </p:txBody>
      </p:sp>
      <p:graphicFrame>
        <p:nvGraphicFramePr>
          <p:cNvPr id="60428" name="Object 19">
            <a:extLst>
              <a:ext uri="{FF2B5EF4-FFF2-40B4-BE49-F238E27FC236}">
                <a16:creationId xmlns:a16="http://schemas.microsoft.com/office/drawing/2014/main" id="{C86367BD-778D-4618-A2C7-FBB63C5FD9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2845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公式" r:id="rId13" imgW="579165" imgH="365688" progId="Equation.3">
                  <p:embed/>
                </p:oleObj>
              </mc:Choice>
              <mc:Fallback>
                <p:oleObj name="公式" r:id="rId13" imgW="579165" imgH="3656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20">
            <a:extLst>
              <a:ext uri="{FF2B5EF4-FFF2-40B4-BE49-F238E27FC236}">
                <a16:creationId xmlns:a16="http://schemas.microsoft.com/office/drawing/2014/main" id="{A410488E-86E9-439B-AAFC-0E8C3E13A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548063"/>
          <a:ext cx="10080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公式" r:id="rId15" imgW="1234399" imgH="365688" progId="Equation.3">
                  <p:embed/>
                </p:oleObj>
              </mc:Choice>
              <mc:Fallback>
                <p:oleObj name="公式" r:id="rId15" imgW="1234399" imgH="36568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48063"/>
                        <a:ext cx="10080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21">
            <a:extLst>
              <a:ext uri="{FF2B5EF4-FFF2-40B4-BE49-F238E27FC236}">
                <a16:creationId xmlns:a16="http://schemas.microsoft.com/office/drawing/2014/main" id="{7CB1ABE9-1350-47A5-95A9-048458762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2332038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17" imgW="251548" imgH="274320" progId="Equation.3">
                  <p:embed/>
                </p:oleObj>
              </mc:Choice>
              <mc:Fallback>
                <p:oleObj name="Equation" r:id="rId17" imgW="251548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32038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22">
            <a:extLst>
              <a:ext uri="{FF2B5EF4-FFF2-40B4-BE49-F238E27FC236}">
                <a16:creationId xmlns:a16="http://schemas.microsoft.com/office/drawing/2014/main" id="{73308298-F101-4805-A220-2BF4B29826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2141538"/>
          <a:ext cx="482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公式" r:id="rId19" imgW="586729" imgH="396144" progId="Equation.3">
                  <p:embed/>
                </p:oleObj>
              </mc:Choice>
              <mc:Fallback>
                <p:oleObj name="公式" r:id="rId19" imgW="586729" imgH="3961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2141538"/>
                        <a:ext cx="4826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23">
            <a:extLst>
              <a:ext uri="{FF2B5EF4-FFF2-40B4-BE49-F238E27FC236}">
                <a16:creationId xmlns:a16="http://schemas.microsoft.com/office/drawing/2014/main" id="{FF36C7BD-4B02-4D00-8EE4-8E70D8BA3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4575" y="2452688"/>
          <a:ext cx="2333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21" imgW="274239" imgH="365688" progId="Equation.3">
                  <p:embed/>
                </p:oleObj>
              </mc:Choice>
              <mc:Fallback>
                <p:oleObj name="Equation" r:id="rId21" imgW="274239" imgH="3656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2452688"/>
                        <a:ext cx="2333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Line 24">
            <a:extLst>
              <a:ext uri="{FF2B5EF4-FFF2-40B4-BE49-F238E27FC236}">
                <a16:creationId xmlns:a16="http://schemas.microsoft.com/office/drawing/2014/main" id="{046C5C15-F91B-4DCF-9708-D164485B8B46}"/>
              </a:ext>
            </a:extLst>
          </p:cNvPr>
          <p:cNvSpPr>
            <a:spLocks noChangeShapeType="1"/>
          </p:cNvSpPr>
          <p:nvPr/>
        </p:nvSpPr>
        <p:spPr bwMode="auto">
          <a:xfrm rot="20803378" flipV="1">
            <a:off x="5881688" y="2700338"/>
            <a:ext cx="381000" cy="228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34" name="Object 25">
            <a:extLst>
              <a:ext uri="{FF2B5EF4-FFF2-40B4-BE49-F238E27FC236}">
                <a16:creationId xmlns:a16="http://schemas.microsoft.com/office/drawing/2014/main" id="{54E32A32-132E-4035-83D2-378AB5340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3122613"/>
          <a:ext cx="2047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23" imgW="228641" imgH="274320" progId="Equation.3">
                  <p:embed/>
                </p:oleObj>
              </mc:Choice>
              <mc:Fallback>
                <p:oleObj name="Equation" r:id="rId23" imgW="228641" imgH="274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122613"/>
                        <a:ext cx="2047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26">
            <a:extLst>
              <a:ext uri="{FF2B5EF4-FFF2-40B4-BE49-F238E27FC236}">
                <a16:creationId xmlns:a16="http://schemas.microsoft.com/office/drawing/2014/main" id="{CBF1B8F4-ABA3-477F-B5D4-B3A8EA992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3676650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25" imgW="274239" imgH="289656" progId="Equation.3">
                  <p:embed/>
                </p:oleObj>
              </mc:Choice>
              <mc:Fallback>
                <p:oleObj name="Equation" r:id="rId25" imgW="274239" imgH="2896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676650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6" name="Line 27">
            <a:extLst>
              <a:ext uri="{FF2B5EF4-FFF2-40B4-BE49-F238E27FC236}">
                <a16:creationId xmlns:a16="http://schemas.microsoft.com/office/drawing/2014/main" id="{4DD2604B-8DEE-4379-BA0A-7281EDD03631}"/>
              </a:ext>
            </a:extLst>
          </p:cNvPr>
          <p:cNvSpPr>
            <a:spLocks noChangeShapeType="1"/>
          </p:cNvSpPr>
          <p:nvPr/>
        </p:nvSpPr>
        <p:spPr bwMode="auto">
          <a:xfrm rot="4375276" flipV="1">
            <a:off x="7462838" y="2986088"/>
            <a:ext cx="762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37" name="Object 28">
            <a:extLst>
              <a:ext uri="{FF2B5EF4-FFF2-40B4-BE49-F238E27FC236}">
                <a16:creationId xmlns:a16="http://schemas.microsoft.com/office/drawing/2014/main" id="{5C967F96-B3DB-43B8-8A45-F0533642F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2781300"/>
          <a:ext cx="1003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公式" r:id="rId27" imgW="1241963" imgH="396144" progId="Equation.3">
                  <p:embed/>
                </p:oleObj>
              </mc:Choice>
              <mc:Fallback>
                <p:oleObj name="公式" r:id="rId27" imgW="1241963" imgH="39614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781300"/>
                        <a:ext cx="10033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Object 29">
            <a:extLst>
              <a:ext uri="{FF2B5EF4-FFF2-40B4-BE49-F238E27FC236}">
                <a16:creationId xmlns:a16="http://schemas.microsoft.com/office/drawing/2014/main" id="{AE5E0A11-E1E4-4BFD-8BA3-EF36507FE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1638" y="3003550"/>
          <a:ext cx="3952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公式" r:id="rId29" imgW="472408" imgH="274320" progId="Equation.3">
                  <p:embed/>
                </p:oleObj>
              </mc:Choice>
              <mc:Fallback>
                <p:oleObj name="公式" r:id="rId29" imgW="472408" imgH="274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003550"/>
                        <a:ext cx="3952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9" name="Arc 30">
            <a:extLst>
              <a:ext uri="{FF2B5EF4-FFF2-40B4-BE49-F238E27FC236}">
                <a16:creationId xmlns:a16="http://schemas.microsoft.com/office/drawing/2014/main" id="{E024E3A5-F0E9-487D-BEA2-CBCA4BA752F3}"/>
              </a:ext>
            </a:extLst>
          </p:cNvPr>
          <p:cNvSpPr>
            <a:spLocks/>
          </p:cNvSpPr>
          <p:nvPr/>
        </p:nvSpPr>
        <p:spPr bwMode="auto">
          <a:xfrm>
            <a:off x="6643688" y="3303588"/>
            <a:ext cx="449262" cy="142875"/>
          </a:xfrm>
          <a:custGeom>
            <a:avLst/>
            <a:gdLst>
              <a:gd name="T0" fmla="*/ 0 w 22495"/>
              <a:gd name="T1" fmla="*/ 2147483646 h 21600"/>
              <a:gd name="T2" fmla="*/ 2147483646 w 22495"/>
              <a:gd name="T3" fmla="*/ 2147483646 h 21600"/>
              <a:gd name="T4" fmla="*/ 2147483646 w 2249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95" h="21600" fill="none" extrusionOk="0">
                <a:moveTo>
                  <a:pt x="0" y="122"/>
                </a:moveTo>
                <a:cubicBezTo>
                  <a:pt x="762" y="40"/>
                  <a:pt x="1529" y="-1"/>
                  <a:pt x="2296" y="0"/>
                </a:cubicBezTo>
                <a:cubicBezTo>
                  <a:pt x="11273" y="0"/>
                  <a:pt x="19314" y="5552"/>
                  <a:pt x="22495" y="13947"/>
                </a:cubicBezTo>
              </a:path>
              <a:path w="22495" h="21600" stroke="0" extrusionOk="0">
                <a:moveTo>
                  <a:pt x="0" y="122"/>
                </a:moveTo>
                <a:cubicBezTo>
                  <a:pt x="762" y="40"/>
                  <a:pt x="1529" y="-1"/>
                  <a:pt x="2296" y="0"/>
                </a:cubicBezTo>
                <a:cubicBezTo>
                  <a:pt x="11273" y="0"/>
                  <a:pt x="19314" y="5552"/>
                  <a:pt x="22495" y="13947"/>
                </a:cubicBezTo>
                <a:lnTo>
                  <a:pt x="2296" y="21600"/>
                </a:lnTo>
                <a:lnTo>
                  <a:pt x="0" y="12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0" name="Line 31">
            <a:extLst>
              <a:ext uri="{FF2B5EF4-FFF2-40B4-BE49-F238E27FC236}">
                <a16:creationId xmlns:a16="http://schemas.microsoft.com/office/drawing/2014/main" id="{534EF537-1105-447D-9C0F-75AF43D58A4D}"/>
              </a:ext>
            </a:extLst>
          </p:cNvPr>
          <p:cNvSpPr>
            <a:spLocks noChangeShapeType="1"/>
          </p:cNvSpPr>
          <p:nvPr/>
        </p:nvSpPr>
        <p:spPr bwMode="auto">
          <a:xfrm rot="6383871" flipV="1">
            <a:off x="6221413" y="2933700"/>
            <a:ext cx="762000" cy="457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1" name="Line 32">
            <a:extLst>
              <a:ext uri="{FF2B5EF4-FFF2-40B4-BE49-F238E27FC236}">
                <a16:creationId xmlns:a16="http://schemas.microsoft.com/office/drawing/2014/main" id="{B09B1482-DDDC-4283-AE76-1E3312DD4032}"/>
              </a:ext>
            </a:extLst>
          </p:cNvPr>
          <p:cNvSpPr>
            <a:spLocks noChangeShapeType="1"/>
          </p:cNvSpPr>
          <p:nvPr/>
        </p:nvSpPr>
        <p:spPr bwMode="auto">
          <a:xfrm rot="9775276" flipV="1">
            <a:off x="6840538" y="3052763"/>
            <a:ext cx="762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2" name="Line 33">
            <a:extLst>
              <a:ext uri="{FF2B5EF4-FFF2-40B4-BE49-F238E27FC236}">
                <a16:creationId xmlns:a16="http://schemas.microsoft.com/office/drawing/2014/main" id="{BEDC3F14-1E20-410B-B6BD-CFFE4D495F19}"/>
              </a:ext>
            </a:extLst>
          </p:cNvPr>
          <p:cNvSpPr>
            <a:spLocks noChangeShapeType="1"/>
          </p:cNvSpPr>
          <p:nvPr/>
        </p:nvSpPr>
        <p:spPr bwMode="auto">
          <a:xfrm rot="6383871" flipV="1">
            <a:off x="6059487" y="3003551"/>
            <a:ext cx="1204913" cy="722312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3" name="Line 34">
            <a:extLst>
              <a:ext uri="{FF2B5EF4-FFF2-40B4-BE49-F238E27FC236}">
                <a16:creationId xmlns:a16="http://schemas.microsoft.com/office/drawing/2014/main" id="{9BD582C3-5D88-45D7-BB52-01B491C42680}"/>
              </a:ext>
            </a:extLst>
          </p:cNvPr>
          <p:cNvSpPr>
            <a:spLocks noChangeShapeType="1"/>
          </p:cNvSpPr>
          <p:nvPr/>
        </p:nvSpPr>
        <p:spPr bwMode="auto">
          <a:xfrm rot="9775276" flipV="1">
            <a:off x="6348413" y="3079750"/>
            <a:ext cx="1374775" cy="835025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4" name="Freeform 38">
            <a:extLst>
              <a:ext uri="{FF2B5EF4-FFF2-40B4-BE49-F238E27FC236}">
                <a16:creationId xmlns:a16="http://schemas.microsoft.com/office/drawing/2014/main" id="{A359B755-9A68-4D1F-A43B-C833FAA54BB3}"/>
              </a:ext>
            </a:extLst>
          </p:cNvPr>
          <p:cNvSpPr>
            <a:spLocks/>
          </p:cNvSpPr>
          <p:nvPr/>
        </p:nvSpPr>
        <p:spPr bwMode="auto">
          <a:xfrm>
            <a:off x="5989638" y="2644775"/>
            <a:ext cx="2232025" cy="598488"/>
          </a:xfrm>
          <a:custGeom>
            <a:avLst/>
            <a:gdLst>
              <a:gd name="T0" fmla="*/ 0 w 1406"/>
              <a:gd name="T1" fmla="*/ 2147483646 h 377"/>
              <a:gd name="T2" fmla="*/ 2147483646 w 1406"/>
              <a:gd name="T3" fmla="*/ 2147483646 h 377"/>
              <a:gd name="T4" fmla="*/ 2147483646 w 1406"/>
              <a:gd name="T5" fmla="*/ 2147483646 h 377"/>
              <a:gd name="T6" fmla="*/ 2147483646 w 1406"/>
              <a:gd name="T7" fmla="*/ 2147483646 h 377"/>
              <a:gd name="T8" fmla="*/ 2147483646 w 1406"/>
              <a:gd name="T9" fmla="*/ 2147483646 h 377"/>
              <a:gd name="T10" fmla="*/ 2147483646 w 1406"/>
              <a:gd name="T11" fmla="*/ 2147483646 h 377"/>
              <a:gd name="T12" fmla="*/ 2147483646 w 1406"/>
              <a:gd name="T13" fmla="*/ 2147483646 h 377"/>
              <a:gd name="T14" fmla="*/ 2147483646 w 1406"/>
              <a:gd name="T15" fmla="*/ 2147483646 h 3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6" h="377">
                <a:moveTo>
                  <a:pt x="0" y="324"/>
                </a:moveTo>
                <a:cubicBezTo>
                  <a:pt x="51" y="279"/>
                  <a:pt x="207" y="104"/>
                  <a:pt x="307" y="52"/>
                </a:cubicBezTo>
                <a:cubicBezTo>
                  <a:pt x="407" y="0"/>
                  <a:pt x="511" y="3"/>
                  <a:pt x="601" y="10"/>
                </a:cubicBezTo>
                <a:cubicBezTo>
                  <a:pt x="691" y="17"/>
                  <a:pt x="773" y="57"/>
                  <a:pt x="847" y="94"/>
                </a:cubicBezTo>
                <a:cubicBezTo>
                  <a:pt x="921" y="131"/>
                  <a:pt x="989" y="195"/>
                  <a:pt x="1044" y="233"/>
                </a:cubicBezTo>
                <a:cubicBezTo>
                  <a:pt x="1099" y="271"/>
                  <a:pt x="1135" y="301"/>
                  <a:pt x="1180" y="324"/>
                </a:cubicBezTo>
                <a:cubicBezTo>
                  <a:pt x="1225" y="347"/>
                  <a:pt x="1278" y="361"/>
                  <a:pt x="1316" y="369"/>
                </a:cubicBezTo>
                <a:cubicBezTo>
                  <a:pt x="1354" y="377"/>
                  <a:pt x="1380" y="373"/>
                  <a:pt x="1406" y="369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Rectangle 39">
            <a:extLst>
              <a:ext uri="{FF2B5EF4-FFF2-40B4-BE49-F238E27FC236}">
                <a16:creationId xmlns:a16="http://schemas.microsoft.com/office/drawing/2014/main" id="{95C16808-D9E6-470C-8266-631F2968C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81305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</a:rPr>
              <a:t>大小</a:t>
            </a:r>
            <a:r>
              <a:rPr kumimoji="1" lang="zh-CN" altLang="en-US" sz="2400" b="1">
                <a:solidFill>
                  <a:schemeClr val="bg1"/>
                </a:solidFill>
              </a:rPr>
              <a:t>为</a:t>
            </a:r>
          </a:p>
        </p:txBody>
      </p:sp>
      <p:sp>
        <p:nvSpPr>
          <p:cNvPr id="60446" name="Rectangle 40">
            <a:extLst>
              <a:ext uri="{FF2B5EF4-FFF2-40B4-BE49-F238E27FC236}">
                <a16:creationId xmlns:a16="http://schemas.microsoft.com/office/drawing/2014/main" id="{64B6E42B-79E9-43E1-B169-46361C57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90341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</a:rPr>
              <a:t>叫</a:t>
            </a:r>
            <a:r>
              <a:rPr kumimoji="1" lang="zh-CN" altLang="en-US" sz="2400" b="1">
                <a:solidFill>
                  <a:srgbClr val="66FFFF"/>
                </a:solidFill>
              </a:rPr>
              <a:t>切向加速度</a:t>
            </a:r>
          </a:p>
        </p:txBody>
      </p:sp>
      <p:graphicFrame>
        <p:nvGraphicFramePr>
          <p:cNvPr id="60447" name="Object 41">
            <a:extLst>
              <a:ext uri="{FF2B5EF4-FFF2-40B4-BE49-F238E27FC236}">
                <a16:creationId xmlns:a16="http://schemas.microsoft.com/office/drawing/2014/main" id="{CC3DF54F-88E5-4521-BFE3-1AC81CC00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687513"/>
          <a:ext cx="774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公式" r:id="rId31" imgW="746864" imgH="853416" progId="Equation.3">
                  <p:embed/>
                </p:oleObj>
              </mc:Choice>
              <mc:Fallback>
                <p:oleObj name="公式" r:id="rId31" imgW="746864" imgH="85341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87513"/>
                        <a:ext cx="774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42">
            <a:extLst>
              <a:ext uri="{FF2B5EF4-FFF2-40B4-BE49-F238E27FC236}">
                <a16:creationId xmlns:a16="http://schemas.microsoft.com/office/drawing/2014/main" id="{207C4863-2049-4691-B954-D8A3A34ED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2668588"/>
          <a:ext cx="7381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公式" r:id="rId33" imgW="708613" imgH="807624" progId="Equation.3">
                  <p:embed/>
                </p:oleObj>
              </mc:Choice>
              <mc:Fallback>
                <p:oleObj name="公式" r:id="rId33" imgW="708613" imgH="8076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668588"/>
                        <a:ext cx="7381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Text Box 46">
            <a:extLst>
              <a:ext uri="{FF2B5EF4-FFF2-40B4-BE49-F238E27FC236}">
                <a16:creationId xmlns:a16="http://schemas.microsoft.com/office/drawing/2014/main" id="{32C1798D-66DA-45DA-9ED9-5407FF54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248761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60450" name="Line 47">
            <a:extLst>
              <a:ext uri="{FF2B5EF4-FFF2-40B4-BE49-F238E27FC236}">
                <a16:creationId xmlns:a16="http://schemas.microsoft.com/office/drawing/2014/main" id="{3371E4E8-923B-4C48-93E0-555853686760}"/>
              </a:ext>
            </a:extLst>
          </p:cNvPr>
          <p:cNvSpPr>
            <a:spLocks noChangeShapeType="1"/>
          </p:cNvSpPr>
          <p:nvPr/>
        </p:nvSpPr>
        <p:spPr bwMode="auto">
          <a:xfrm rot="983871" flipV="1">
            <a:off x="6524625" y="2282825"/>
            <a:ext cx="677863" cy="53975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51" name="Text Box 48">
            <a:extLst>
              <a:ext uri="{FF2B5EF4-FFF2-40B4-BE49-F238E27FC236}">
                <a16:creationId xmlns:a16="http://schemas.microsoft.com/office/drawing/2014/main" id="{E1637A9D-018F-4E6A-BF25-08A6A69B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71303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F67FA1B0-3482-4C1A-A7FE-A3FD05DD1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90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66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66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加速度</a:t>
            </a:r>
            <a:endParaRPr kumimoji="1" lang="zh-CN" altLang="en-US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Line 3">
            <a:extLst>
              <a:ext uri="{FF2B5EF4-FFF2-40B4-BE49-F238E27FC236}">
                <a16:creationId xmlns:a16="http://schemas.microsoft.com/office/drawing/2014/main" id="{95051A68-A580-42A2-97F4-79BFE56B6B93}"/>
              </a:ext>
            </a:extLst>
          </p:cNvPr>
          <p:cNvSpPr>
            <a:spLocks noChangeShapeType="1"/>
          </p:cNvSpPr>
          <p:nvPr/>
        </p:nvSpPr>
        <p:spPr bwMode="auto">
          <a:xfrm rot="4059142">
            <a:off x="7301707" y="5050631"/>
            <a:ext cx="700088" cy="48577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CCC33B8A-84FC-4CA6-9B9B-6E945B5AC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8325" y="4540250"/>
          <a:ext cx="4857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name="公式" r:id="rId3" imgW="586729" imgH="396144" progId="Equation.3">
                  <p:embed/>
                </p:oleObj>
              </mc:Choice>
              <mc:Fallback>
                <p:oleObj name="公式" r:id="rId3" imgW="586729" imgH="39614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325" y="4540250"/>
                        <a:ext cx="4857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>
            <a:extLst>
              <a:ext uri="{FF2B5EF4-FFF2-40B4-BE49-F238E27FC236}">
                <a16:creationId xmlns:a16="http://schemas.microsoft.com/office/drawing/2014/main" id="{43A47492-5D9E-4D8B-B7D6-4226F19CE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1775" y="5700713"/>
          <a:ext cx="10144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name="公式" r:id="rId5" imgW="1241963" imgH="396144" progId="Equation.3">
                  <p:embed/>
                </p:oleObj>
              </mc:Choice>
              <mc:Fallback>
                <p:oleObj name="公式" r:id="rId5" imgW="1241963" imgH="39614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5700713"/>
                        <a:ext cx="10144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>
            <a:extLst>
              <a:ext uri="{FF2B5EF4-FFF2-40B4-BE49-F238E27FC236}">
                <a16:creationId xmlns:a16="http://schemas.microsoft.com/office/drawing/2014/main" id="{C988CBFA-F79B-4159-A7D7-C23426E3D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5181600"/>
          <a:ext cx="4064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公式" r:id="rId7" imgW="479972" imgH="312336" progId="Equation.3">
                  <p:embed/>
                </p:oleObj>
              </mc:Choice>
              <mc:Fallback>
                <p:oleObj name="公式" r:id="rId7" imgW="479972" imgH="3123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181600"/>
                        <a:ext cx="4064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>
            <a:extLst>
              <a:ext uri="{FF2B5EF4-FFF2-40B4-BE49-F238E27FC236}">
                <a16:creationId xmlns:a16="http://schemas.microsoft.com/office/drawing/2014/main" id="{3458872D-1032-4CA5-8F4A-1B84ACCA1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7563" y="5056188"/>
          <a:ext cx="39528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公式" r:id="rId9" imgW="472408" imgH="274320" progId="Equation.3">
                  <p:embed/>
                </p:oleObj>
              </mc:Choice>
              <mc:Fallback>
                <p:oleObj name="公式" r:id="rId9" imgW="472408" imgH="274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7563" y="5056188"/>
                        <a:ext cx="39528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>
            <a:extLst>
              <a:ext uri="{FF2B5EF4-FFF2-40B4-BE49-F238E27FC236}">
                <a16:creationId xmlns:a16="http://schemas.microsoft.com/office/drawing/2014/main" id="{4465567A-5AF5-476E-93A9-750FC87FB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868363"/>
          <a:ext cx="1943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name="公式" r:id="rId11" imgW="1920321" imgH="807624" progId="Equation.3">
                  <p:embed/>
                </p:oleObj>
              </mc:Choice>
              <mc:Fallback>
                <p:oleObj name="公式" r:id="rId11" imgW="1920321" imgH="8076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868363"/>
                        <a:ext cx="1943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>
            <a:extLst>
              <a:ext uri="{FF2B5EF4-FFF2-40B4-BE49-F238E27FC236}">
                <a16:creationId xmlns:a16="http://schemas.microsoft.com/office/drawing/2014/main" id="{549E8F24-0B9F-4638-B4FD-04BC5AC11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5363" y="796925"/>
          <a:ext cx="48466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公式" r:id="rId13" imgW="4800586" imgH="853416" progId="Equation.3">
                  <p:embed/>
                </p:oleObj>
              </mc:Choice>
              <mc:Fallback>
                <p:oleObj name="公式" r:id="rId13" imgW="4800586" imgH="85341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796925"/>
                        <a:ext cx="484663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0">
            <a:extLst>
              <a:ext uri="{FF2B5EF4-FFF2-40B4-BE49-F238E27FC236}">
                <a16:creationId xmlns:a16="http://schemas.microsoft.com/office/drawing/2014/main" id="{D2DD4122-4559-4003-980B-B2503A376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3413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第一项：</a:t>
            </a:r>
            <a:endParaRPr kumimoji="1" lang="zh-CN" altLang="en-US" sz="2400" b="1">
              <a:solidFill>
                <a:srgbClr val="FFFF00"/>
              </a:solidFill>
            </a:endParaRPr>
          </a:p>
        </p:txBody>
      </p:sp>
      <p:graphicFrame>
        <p:nvGraphicFramePr>
          <p:cNvPr id="61451" name="Object 11">
            <a:extLst>
              <a:ext uri="{FF2B5EF4-FFF2-40B4-BE49-F238E27FC236}">
                <a16:creationId xmlns:a16="http://schemas.microsoft.com/office/drawing/2014/main" id="{3ADF156B-63AB-4408-87D7-8300DD152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2597150"/>
          <a:ext cx="533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公式" r:id="rId15" imgW="510443" imgH="853416" progId="Equation.3">
                  <p:embed/>
                </p:oleObj>
              </mc:Choice>
              <mc:Fallback>
                <p:oleObj name="公式" r:id="rId15" imgW="510443" imgH="85341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597150"/>
                        <a:ext cx="533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 Box 12">
            <a:extLst>
              <a:ext uri="{FF2B5EF4-FFF2-40B4-BE49-F238E27FC236}">
                <a16:creationId xmlns:a16="http://schemas.microsoft.com/office/drawing/2014/main" id="{77482E03-604B-433D-A50C-ED609B9F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60521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方向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53" name="Object 13">
            <a:extLst>
              <a:ext uri="{FF2B5EF4-FFF2-40B4-BE49-F238E27FC236}">
                <a16:creationId xmlns:a16="http://schemas.microsoft.com/office/drawing/2014/main" id="{5C96BB3A-C2E7-448F-BB52-B4BC36B6E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3678238"/>
          <a:ext cx="2381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公式" r:id="rId17" imgW="213297" imgH="312336" progId="Equation.3">
                  <p:embed/>
                </p:oleObj>
              </mc:Choice>
              <mc:Fallback>
                <p:oleObj name="公式" r:id="rId17" imgW="213297" imgH="312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3678238"/>
                        <a:ext cx="2381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>
            <a:extLst>
              <a:ext uri="{FF2B5EF4-FFF2-40B4-BE49-F238E27FC236}">
                <a16:creationId xmlns:a16="http://schemas.microsoft.com/office/drawing/2014/main" id="{7757348A-3A18-431F-855E-66F9E337D8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974850"/>
          <a:ext cx="342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公式" r:id="rId19" imgW="320054" imgH="396144" progId="Equation.3">
                  <p:embed/>
                </p:oleObj>
              </mc:Choice>
              <mc:Fallback>
                <p:oleObj name="公式" r:id="rId19" imgW="320054" imgH="39614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74850"/>
                        <a:ext cx="342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5">
            <a:extLst>
              <a:ext uri="{FF2B5EF4-FFF2-40B4-BE49-F238E27FC236}">
                <a16:creationId xmlns:a16="http://schemas.microsoft.com/office/drawing/2014/main" id="{7A40371A-09EC-4AD8-8D08-B44B39C1A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4300538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意义：</a:t>
            </a:r>
          </a:p>
        </p:txBody>
      </p:sp>
      <p:sp>
        <p:nvSpPr>
          <p:cNvPr id="61456" name="Text Box 16">
            <a:extLst>
              <a:ext uri="{FF2B5EF4-FFF2-40B4-BE49-F238E27FC236}">
                <a16:creationId xmlns:a16="http://schemas.microsoft.com/office/drawing/2014/main" id="{49A05EFD-CD29-4DEF-8862-60258A68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135563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第二项：</a:t>
            </a:r>
          </a:p>
        </p:txBody>
      </p:sp>
      <p:graphicFrame>
        <p:nvGraphicFramePr>
          <p:cNvPr id="61457" name="Object 17">
            <a:extLst>
              <a:ext uri="{FF2B5EF4-FFF2-40B4-BE49-F238E27FC236}">
                <a16:creationId xmlns:a16="http://schemas.microsoft.com/office/drawing/2014/main" id="{547A560D-5A91-4025-A766-64B8D5DE8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978400"/>
          <a:ext cx="8778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8" name="公式" r:id="rId21" imgW="853404" imgH="807624" progId="Equation.3">
                  <p:embed/>
                </p:oleObj>
              </mc:Choice>
              <mc:Fallback>
                <p:oleObj name="公式" r:id="rId21" imgW="853404" imgH="8076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78400"/>
                        <a:ext cx="8778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8" name="Text Box 18">
            <a:extLst>
              <a:ext uri="{FF2B5EF4-FFF2-40B4-BE49-F238E27FC236}">
                <a16:creationId xmlns:a16="http://schemas.microsoft.com/office/drawing/2014/main" id="{1A2D70BD-6A2C-4EB1-86BC-DE725FD0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259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反映速度大小变化的快慢</a:t>
            </a:r>
          </a:p>
        </p:txBody>
      </p:sp>
      <p:graphicFrame>
        <p:nvGraphicFramePr>
          <p:cNvPr id="61459" name="Object 19">
            <a:extLst>
              <a:ext uri="{FF2B5EF4-FFF2-40B4-BE49-F238E27FC236}">
                <a16:creationId xmlns:a16="http://schemas.microsoft.com/office/drawing/2014/main" id="{FD512CAD-181E-4A06-97B0-FF5DFF2C3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284538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name="公式" r:id="rId23" imgW="579165" imgH="365688" progId="Equation.3">
                  <p:embed/>
                </p:oleObj>
              </mc:Choice>
              <mc:Fallback>
                <p:oleObj name="公式" r:id="rId23" imgW="579165" imgH="3656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84538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0">
            <a:extLst>
              <a:ext uri="{FF2B5EF4-FFF2-40B4-BE49-F238E27FC236}">
                <a16:creationId xmlns:a16="http://schemas.microsoft.com/office/drawing/2014/main" id="{CECD7C06-4AE7-4FE0-9488-2F069571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548063"/>
          <a:ext cx="10080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0" name="公式" r:id="rId25" imgW="1234399" imgH="365688" progId="Equation.3">
                  <p:embed/>
                </p:oleObj>
              </mc:Choice>
              <mc:Fallback>
                <p:oleObj name="公式" r:id="rId25" imgW="1234399" imgH="36568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548063"/>
                        <a:ext cx="1008063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>
            <a:extLst>
              <a:ext uri="{FF2B5EF4-FFF2-40B4-BE49-F238E27FC236}">
                <a16:creationId xmlns:a16="http://schemas.microsoft.com/office/drawing/2014/main" id="{164B4524-279A-464E-98EE-19F154E87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2332038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1" name="Equation" r:id="rId27" imgW="251548" imgH="274320" progId="Equation.3">
                  <p:embed/>
                </p:oleObj>
              </mc:Choice>
              <mc:Fallback>
                <p:oleObj name="Equation" r:id="rId27" imgW="251548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332038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22">
            <a:extLst>
              <a:ext uri="{FF2B5EF4-FFF2-40B4-BE49-F238E27FC236}">
                <a16:creationId xmlns:a16="http://schemas.microsoft.com/office/drawing/2014/main" id="{435C7A9A-D9E8-4C8F-90E1-3E85FC9C8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92888" y="2141538"/>
          <a:ext cx="482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2" name="公式" r:id="rId29" imgW="586729" imgH="396144" progId="Equation.3">
                  <p:embed/>
                </p:oleObj>
              </mc:Choice>
              <mc:Fallback>
                <p:oleObj name="公式" r:id="rId29" imgW="586729" imgH="39614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2141538"/>
                        <a:ext cx="4826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23">
            <a:extLst>
              <a:ext uri="{FF2B5EF4-FFF2-40B4-BE49-F238E27FC236}">
                <a16:creationId xmlns:a16="http://schemas.microsoft.com/office/drawing/2014/main" id="{04F68A08-B811-40C5-B363-C83AF1E32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4575" y="2452688"/>
          <a:ext cx="2333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3" name="Equation" r:id="rId31" imgW="274239" imgH="365688" progId="Equation.3">
                  <p:embed/>
                </p:oleObj>
              </mc:Choice>
              <mc:Fallback>
                <p:oleObj name="Equation" r:id="rId31" imgW="274239" imgH="3656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575" y="2452688"/>
                        <a:ext cx="2333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4" name="Line 24">
            <a:extLst>
              <a:ext uri="{FF2B5EF4-FFF2-40B4-BE49-F238E27FC236}">
                <a16:creationId xmlns:a16="http://schemas.microsoft.com/office/drawing/2014/main" id="{C6955B1D-46A8-46D9-9881-29960A51637F}"/>
              </a:ext>
            </a:extLst>
          </p:cNvPr>
          <p:cNvSpPr>
            <a:spLocks noChangeShapeType="1"/>
          </p:cNvSpPr>
          <p:nvPr/>
        </p:nvSpPr>
        <p:spPr bwMode="auto">
          <a:xfrm rot="20803378" flipV="1">
            <a:off x="5881688" y="2700338"/>
            <a:ext cx="381000" cy="228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5" name="Object 25">
            <a:extLst>
              <a:ext uri="{FF2B5EF4-FFF2-40B4-BE49-F238E27FC236}">
                <a16:creationId xmlns:a16="http://schemas.microsoft.com/office/drawing/2014/main" id="{F486BEF7-F999-4BA3-B718-B95771F58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3122613"/>
          <a:ext cx="20478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33" imgW="228641" imgH="274320" progId="Equation.3">
                  <p:embed/>
                </p:oleObj>
              </mc:Choice>
              <mc:Fallback>
                <p:oleObj name="Equation" r:id="rId33" imgW="228641" imgH="2743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122613"/>
                        <a:ext cx="20478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6">
            <a:extLst>
              <a:ext uri="{FF2B5EF4-FFF2-40B4-BE49-F238E27FC236}">
                <a16:creationId xmlns:a16="http://schemas.microsoft.com/office/drawing/2014/main" id="{8C4C9EEC-234E-4B0B-8CCC-17A07C995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3676650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35" imgW="274239" imgH="289656" progId="Equation.3">
                  <p:embed/>
                </p:oleObj>
              </mc:Choice>
              <mc:Fallback>
                <p:oleObj name="Equation" r:id="rId35" imgW="274239" imgH="2896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3676650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7" name="Line 27">
            <a:extLst>
              <a:ext uri="{FF2B5EF4-FFF2-40B4-BE49-F238E27FC236}">
                <a16:creationId xmlns:a16="http://schemas.microsoft.com/office/drawing/2014/main" id="{BB200132-B55F-4491-AADE-65309E159FB1}"/>
              </a:ext>
            </a:extLst>
          </p:cNvPr>
          <p:cNvSpPr>
            <a:spLocks noChangeShapeType="1"/>
          </p:cNvSpPr>
          <p:nvPr/>
        </p:nvSpPr>
        <p:spPr bwMode="auto">
          <a:xfrm rot="4375276" flipV="1">
            <a:off x="7462838" y="2986088"/>
            <a:ext cx="762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68" name="Object 28">
            <a:extLst>
              <a:ext uri="{FF2B5EF4-FFF2-40B4-BE49-F238E27FC236}">
                <a16:creationId xmlns:a16="http://schemas.microsoft.com/office/drawing/2014/main" id="{4D37B930-DBB0-4268-9072-5A8F5B0CF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2781300"/>
          <a:ext cx="10033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公式" r:id="rId37" imgW="1241963" imgH="396144" progId="Equation.3">
                  <p:embed/>
                </p:oleObj>
              </mc:Choice>
              <mc:Fallback>
                <p:oleObj name="公式" r:id="rId37" imgW="1241963" imgH="39614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781300"/>
                        <a:ext cx="10033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29">
            <a:extLst>
              <a:ext uri="{FF2B5EF4-FFF2-40B4-BE49-F238E27FC236}">
                <a16:creationId xmlns:a16="http://schemas.microsoft.com/office/drawing/2014/main" id="{6DDBF723-E514-4D3B-9C2F-25E9D0373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1638" y="3003550"/>
          <a:ext cx="3952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公式" r:id="rId39" imgW="472408" imgH="274320" progId="Equation.3">
                  <p:embed/>
                </p:oleObj>
              </mc:Choice>
              <mc:Fallback>
                <p:oleObj name="公式" r:id="rId39" imgW="472408" imgH="2743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003550"/>
                        <a:ext cx="3952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0" name="Arc 30">
            <a:extLst>
              <a:ext uri="{FF2B5EF4-FFF2-40B4-BE49-F238E27FC236}">
                <a16:creationId xmlns:a16="http://schemas.microsoft.com/office/drawing/2014/main" id="{0C45B4EE-F3C0-4DD0-B9FB-7523AB87F668}"/>
              </a:ext>
            </a:extLst>
          </p:cNvPr>
          <p:cNvSpPr>
            <a:spLocks/>
          </p:cNvSpPr>
          <p:nvPr/>
        </p:nvSpPr>
        <p:spPr bwMode="auto">
          <a:xfrm>
            <a:off x="6643688" y="3303588"/>
            <a:ext cx="449262" cy="142875"/>
          </a:xfrm>
          <a:custGeom>
            <a:avLst/>
            <a:gdLst>
              <a:gd name="T0" fmla="*/ 0 w 22495"/>
              <a:gd name="T1" fmla="*/ 2147483646 h 21600"/>
              <a:gd name="T2" fmla="*/ 2147483646 w 22495"/>
              <a:gd name="T3" fmla="*/ 2147483646 h 21600"/>
              <a:gd name="T4" fmla="*/ 2147483646 w 2249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95" h="21600" fill="none" extrusionOk="0">
                <a:moveTo>
                  <a:pt x="0" y="122"/>
                </a:moveTo>
                <a:cubicBezTo>
                  <a:pt x="762" y="40"/>
                  <a:pt x="1529" y="-1"/>
                  <a:pt x="2296" y="0"/>
                </a:cubicBezTo>
                <a:cubicBezTo>
                  <a:pt x="11273" y="0"/>
                  <a:pt x="19314" y="5552"/>
                  <a:pt x="22495" y="13947"/>
                </a:cubicBezTo>
              </a:path>
              <a:path w="22495" h="21600" stroke="0" extrusionOk="0">
                <a:moveTo>
                  <a:pt x="0" y="122"/>
                </a:moveTo>
                <a:cubicBezTo>
                  <a:pt x="762" y="40"/>
                  <a:pt x="1529" y="-1"/>
                  <a:pt x="2296" y="0"/>
                </a:cubicBezTo>
                <a:cubicBezTo>
                  <a:pt x="11273" y="0"/>
                  <a:pt x="19314" y="5552"/>
                  <a:pt x="22495" y="13947"/>
                </a:cubicBezTo>
                <a:lnTo>
                  <a:pt x="2296" y="21600"/>
                </a:lnTo>
                <a:lnTo>
                  <a:pt x="0" y="12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1" name="Line 31">
            <a:extLst>
              <a:ext uri="{FF2B5EF4-FFF2-40B4-BE49-F238E27FC236}">
                <a16:creationId xmlns:a16="http://schemas.microsoft.com/office/drawing/2014/main" id="{82FF82E5-19DD-407C-AC39-A56203AB7434}"/>
              </a:ext>
            </a:extLst>
          </p:cNvPr>
          <p:cNvSpPr>
            <a:spLocks noChangeShapeType="1"/>
          </p:cNvSpPr>
          <p:nvPr/>
        </p:nvSpPr>
        <p:spPr bwMode="auto">
          <a:xfrm rot="6383871" flipV="1">
            <a:off x="6221413" y="2933700"/>
            <a:ext cx="762000" cy="457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2" name="Line 32">
            <a:extLst>
              <a:ext uri="{FF2B5EF4-FFF2-40B4-BE49-F238E27FC236}">
                <a16:creationId xmlns:a16="http://schemas.microsoft.com/office/drawing/2014/main" id="{74CE021B-E71F-46F0-8084-E4DA4FA93277}"/>
              </a:ext>
            </a:extLst>
          </p:cNvPr>
          <p:cNvSpPr>
            <a:spLocks noChangeShapeType="1"/>
          </p:cNvSpPr>
          <p:nvPr/>
        </p:nvSpPr>
        <p:spPr bwMode="auto">
          <a:xfrm rot="9775276" flipV="1">
            <a:off x="6840538" y="3052763"/>
            <a:ext cx="762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3" name="Line 33">
            <a:extLst>
              <a:ext uri="{FF2B5EF4-FFF2-40B4-BE49-F238E27FC236}">
                <a16:creationId xmlns:a16="http://schemas.microsoft.com/office/drawing/2014/main" id="{7461A6D9-2B7B-4411-AFEB-2340BDEEBA0D}"/>
              </a:ext>
            </a:extLst>
          </p:cNvPr>
          <p:cNvSpPr>
            <a:spLocks noChangeShapeType="1"/>
          </p:cNvSpPr>
          <p:nvPr/>
        </p:nvSpPr>
        <p:spPr bwMode="auto">
          <a:xfrm rot="6383871" flipV="1">
            <a:off x="6059487" y="3003551"/>
            <a:ext cx="1204913" cy="722312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4" name="Line 34">
            <a:extLst>
              <a:ext uri="{FF2B5EF4-FFF2-40B4-BE49-F238E27FC236}">
                <a16:creationId xmlns:a16="http://schemas.microsoft.com/office/drawing/2014/main" id="{1252273C-0913-4AB6-BDB8-FE652B136C65}"/>
              </a:ext>
            </a:extLst>
          </p:cNvPr>
          <p:cNvSpPr>
            <a:spLocks noChangeShapeType="1"/>
          </p:cNvSpPr>
          <p:nvPr/>
        </p:nvSpPr>
        <p:spPr bwMode="auto">
          <a:xfrm rot="9775276" flipV="1">
            <a:off x="6348413" y="3079750"/>
            <a:ext cx="1374775" cy="835025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5">
            <a:extLst>
              <a:ext uri="{FF2B5EF4-FFF2-40B4-BE49-F238E27FC236}">
                <a16:creationId xmlns:a16="http://schemas.microsoft.com/office/drawing/2014/main" id="{E7525177-C7ED-4E2C-A99F-FBFDF31489E9}"/>
              </a:ext>
            </a:extLst>
          </p:cNvPr>
          <p:cNvSpPr>
            <a:spLocks noChangeShapeType="1"/>
          </p:cNvSpPr>
          <p:nvPr/>
        </p:nvSpPr>
        <p:spPr bwMode="auto">
          <a:xfrm rot="983871" flipV="1">
            <a:off x="6943725" y="4751388"/>
            <a:ext cx="763588" cy="47625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6">
            <a:extLst>
              <a:ext uri="{FF2B5EF4-FFF2-40B4-BE49-F238E27FC236}">
                <a16:creationId xmlns:a16="http://schemas.microsoft.com/office/drawing/2014/main" id="{DE7B74C0-2CE6-4566-A952-7864EEA7FAD6}"/>
              </a:ext>
            </a:extLst>
          </p:cNvPr>
          <p:cNvSpPr>
            <a:spLocks noChangeShapeType="1"/>
          </p:cNvSpPr>
          <p:nvPr/>
        </p:nvSpPr>
        <p:spPr bwMode="auto">
          <a:xfrm rot="4375276" flipV="1">
            <a:off x="6862763" y="5189538"/>
            <a:ext cx="762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Arc 37">
            <a:extLst>
              <a:ext uri="{FF2B5EF4-FFF2-40B4-BE49-F238E27FC236}">
                <a16:creationId xmlns:a16="http://schemas.microsoft.com/office/drawing/2014/main" id="{B48EE730-07E3-4008-BF17-325FB7BF014E}"/>
              </a:ext>
            </a:extLst>
          </p:cNvPr>
          <p:cNvSpPr>
            <a:spLocks/>
          </p:cNvSpPr>
          <p:nvPr/>
        </p:nvSpPr>
        <p:spPr bwMode="auto">
          <a:xfrm>
            <a:off x="6926263" y="5070475"/>
            <a:ext cx="166687" cy="176213"/>
          </a:xfrm>
          <a:custGeom>
            <a:avLst/>
            <a:gdLst>
              <a:gd name="T0" fmla="*/ 2147483646 w 21600"/>
              <a:gd name="T1" fmla="*/ 0 h 16850"/>
              <a:gd name="T2" fmla="*/ 2147483646 w 21600"/>
              <a:gd name="T3" fmla="*/ 2147483646 h 16850"/>
              <a:gd name="T4" fmla="*/ 0 w 21600"/>
              <a:gd name="T5" fmla="*/ 2147483646 h 168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850" fill="none" extrusionOk="0">
                <a:moveTo>
                  <a:pt x="20267" y="-1"/>
                </a:moveTo>
                <a:cubicBezTo>
                  <a:pt x="21148" y="2391"/>
                  <a:pt x="21600" y="4920"/>
                  <a:pt x="21600" y="7469"/>
                </a:cubicBezTo>
                <a:cubicBezTo>
                  <a:pt x="21600" y="10717"/>
                  <a:pt x="20867" y="13924"/>
                  <a:pt x="19456" y="16850"/>
                </a:cubicBezTo>
              </a:path>
              <a:path w="21600" h="16850" stroke="0" extrusionOk="0">
                <a:moveTo>
                  <a:pt x="20267" y="-1"/>
                </a:moveTo>
                <a:cubicBezTo>
                  <a:pt x="21148" y="2391"/>
                  <a:pt x="21600" y="4920"/>
                  <a:pt x="21600" y="7469"/>
                </a:cubicBezTo>
                <a:cubicBezTo>
                  <a:pt x="21600" y="10717"/>
                  <a:pt x="20867" y="13924"/>
                  <a:pt x="19456" y="16850"/>
                </a:cubicBezTo>
                <a:lnTo>
                  <a:pt x="0" y="7469"/>
                </a:lnTo>
                <a:lnTo>
                  <a:pt x="20267" y="-1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Freeform 38">
            <a:extLst>
              <a:ext uri="{FF2B5EF4-FFF2-40B4-BE49-F238E27FC236}">
                <a16:creationId xmlns:a16="http://schemas.microsoft.com/office/drawing/2014/main" id="{90F7771A-5462-42E3-A55A-9C80650DAA61}"/>
              </a:ext>
            </a:extLst>
          </p:cNvPr>
          <p:cNvSpPr>
            <a:spLocks/>
          </p:cNvSpPr>
          <p:nvPr/>
        </p:nvSpPr>
        <p:spPr bwMode="auto">
          <a:xfrm>
            <a:off x="5989638" y="2644775"/>
            <a:ext cx="2232025" cy="598488"/>
          </a:xfrm>
          <a:custGeom>
            <a:avLst/>
            <a:gdLst>
              <a:gd name="T0" fmla="*/ 0 w 1406"/>
              <a:gd name="T1" fmla="*/ 2147483646 h 377"/>
              <a:gd name="T2" fmla="*/ 2147483646 w 1406"/>
              <a:gd name="T3" fmla="*/ 2147483646 h 377"/>
              <a:gd name="T4" fmla="*/ 2147483646 w 1406"/>
              <a:gd name="T5" fmla="*/ 2147483646 h 377"/>
              <a:gd name="T6" fmla="*/ 2147483646 w 1406"/>
              <a:gd name="T7" fmla="*/ 2147483646 h 377"/>
              <a:gd name="T8" fmla="*/ 2147483646 w 1406"/>
              <a:gd name="T9" fmla="*/ 2147483646 h 377"/>
              <a:gd name="T10" fmla="*/ 2147483646 w 1406"/>
              <a:gd name="T11" fmla="*/ 2147483646 h 377"/>
              <a:gd name="T12" fmla="*/ 2147483646 w 1406"/>
              <a:gd name="T13" fmla="*/ 2147483646 h 377"/>
              <a:gd name="T14" fmla="*/ 2147483646 w 1406"/>
              <a:gd name="T15" fmla="*/ 2147483646 h 3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06" h="377">
                <a:moveTo>
                  <a:pt x="0" y="324"/>
                </a:moveTo>
                <a:cubicBezTo>
                  <a:pt x="51" y="279"/>
                  <a:pt x="207" y="104"/>
                  <a:pt x="307" y="52"/>
                </a:cubicBezTo>
                <a:cubicBezTo>
                  <a:pt x="407" y="0"/>
                  <a:pt x="511" y="3"/>
                  <a:pt x="601" y="10"/>
                </a:cubicBezTo>
                <a:cubicBezTo>
                  <a:pt x="691" y="17"/>
                  <a:pt x="773" y="57"/>
                  <a:pt x="847" y="94"/>
                </a:cubicBezTo>
                <a:cubicBezTo>
                  <a:pt x="921" y="131"/>
                  <a:pt x="989" y="195"/>
                  <a:pt x="1044" y="233"/>
                </a:cubicBezTo>
                <a:cubicBezTo>
                  <a:pt x="1099" y="271"/>
                  <a:pt x="1135" y="301"/>
                  <a:pt x="1180" y="324"/>
                </a:cubicBezTo>
                <a:cubicBezTo>
                  <a:pt x="1225" y="347"/>
                  <a:pt x="1278" y="361"/>
                  <a:pt x="1316" y="369"/>
                </a:cubicBezTo>
                <a:cubicBezTo>
                  <a:pt x="1354" y="377"/>
                  <a:pt x="1380" y="373"/>
                  <a:pt x="1406" y="369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9" name="Rectangle 39">
            <a:extLst>
              <a:ext uri="{FF2B5EF4-FFF2-40B4-BE49-F238E27FC236}">
                <a16:creationId xmlns:a16="http://schemas.microsoft.com/office/drawing/2014/main" id="{6089848C-F345-43FE-B444-A87EF7D0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813050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</a:rPr>
              <a:t>大小</a:t>
            </a:r>
            <a:r>
              <a:rPr kumimoji="1" lang="zh-CN" altLang="en-US" sz="2400" b="1">
                <a:solidFill>
                  <a:schemeClr val="bg1"/>
                </a:solidFill>
              </a:rPr>
              <a:t>为</a:t>
            </a:r>
          </a:p>
        </p:txBody>
      </p:sp>
      <p:sp>
        <p:nvSpPr>
          <p:cNvPr id="61480" name="Rectangle 40">
            <a:extLst>
              <a:ext uri="{FF2B5EF4-FFF2-40B4-BE49-F238E27FC236}">
                <a16:creationId xmlns:a16="http://schemas.microsoft.com/office/drawing/2014/main" id="{1ABDB150-620C-46CA-8155-8E96B26E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903413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</a:rPr>
              <a:t>叫</a:t>
            </a:r>
            <a:r>
              <a:rPr kumimoji="1" lang="zh-CN" altLang="en-US" sz="2400" b="1">
                <a:solidFill>
                  <a:srgbClr val="66FFFF"/>
                </a:solidFill>
              </a:rPr>
              <a:t>切向加速度</a:t>
            </a:r>
          </a:p>
        </p:txBody>
      </p:sp>
      <p:graphicFrame>
        <p:nvGraphicFramePr>
          <p:cNvPr id="61481" name="Object 41">
            <a:extLst>
              <a:ext uri="{FF2B5EF4-FFF2-40B4-BE49-F238E27FC236}">
                <a16:creationId xmlns:a16="http://schemas.microsoft.com/office/drawing/2014/main" id="{6B0B7EA4-A77F-47B4-A209-883838DE8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687513"/>
          <a:ext cx="7747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公式" r:id="rId41" imgW="746864" imgH="853416" progId="Equation.3">
                  <p:embed/>
                </p:oleObj>
              </mc:Choice>
              <mc:Fallback>
                <p:oleObj name="公式" r:id="rId41" imgW="746864" imgH="85341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87513"/>
                        <a:ext cx="7747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2" name="Object 42">
            <a:extLst>
              <a:ext uri="{FF2B5EF4-FFF2-40B4-BE49-F238E27FC236}">
                <a16:creationId xmlns:a16="http://schemas.microsoft.com/office/drawing/2014/main" id="{EB888708-ED2D-454A-9374-F87C192F0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350" y="2668588"/>
          <a:ext cx="7381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公式" r:id="rId43" imgW="708613" imgH="807624" progId="Equation.3">
                  <p:embed/>
                </p:oleObj>
              </mc:Choice>
              <mc:Fallback>
                <p:oleObj name="公式" r:id="rId43" imgW="708613" imgH="80762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2668588"/>
                        <a:ext cx="7381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3" name="Rectangle 43">
            <a:extLst>
              <a:ext uri="{FF2B5EF4-FFF2-40B4-BE49-F238E27FC236}">
                <a16:creationId xmlns:a16="http://schemas.microsoft.com/office/drawing/2014/main" id="{3E95AE56-C8DE-4C4C-8C52-58FF3E49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160963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</a:rPr>
              <a:t>叫法向加速度</a:t>
            </a:r>
          </a:p>
        </p:txBody>
      </p:sp>
      <p:graphicFrame>
        <p:nvGraphicFramePr>
          <p:cNvPr id="61484" name="Object 44">
            <a:extLst>
              <a:ext uri="{FF2B5EF4-FFF2-40B4-BE49-F238E27FC236}">
                <a16:creationId xmlns:a16="http://schemas.microsoft.com/office/drawing/2014/main" id="{BD5E1726-56D6-4173-B5D8-F3859364C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0" y="5226050"/>
          <a:ext cx="330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公式" r:id="rId45" imgW="312490" imgH="403920" progId="Equation.3">
                  <p:embed/>
                </p:oleObj>
              </mc:Choice>
              <mc:Fallback>
                <p:oleObj name="公式" r:id="rId45" imgW="312490" imgH="4039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5226050"/>
                        <a:ext cx="330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5" name="Object 45">
            <a:extLst>
              <a:ext uri="{FF2B5EF4-FFF2-40B4-BE49-F238E27FC236}">
                <a16:creationId xmlns:a16="http://schemas.microsoft.com/office/drawing/2014/main" id="{4993C2AA-538E-4CB1-AF66-BB27EED95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3425" y="6091238"/>
          <a:ext cx="30003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公式" r:id="rId47" imgW="2956551" imgH="396144" progId="Equation.3">
                  <p:embed/>
                </p:oleObj>
              </mc:Choice>
              <mc:Fallback>
                <p:oleObj name="公式" r:id="rId47" imgW="2956551" imgH="396144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6091238"/>
                        <a:ext cx="30003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6" name="Text Box 46">
            <a:extLst>
              <a:ext uri="{FF2B5EF4-FFF2-40B4-BE49-F238E27FC236}">
                <a16:creationId xmlns:a16="http://schemas.microsoft.com/office/drawing/2014/main" id="{6CF7C7BD-DB7B-49BF-9680-4BD2E0685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2487613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61487" name="Line 47">
            <a:extLst>
              <a:ext uri="{FF2B5EF4-FFF2-40B4-BE49-F238E27FC236}">
                <a16:creationId xmlns:a16="http://schemas.microsoft.com/office/drawing/2014/main" id="{8DBCEE71-58D3-4A70-8CC4-598B7770A2AC}"/>
              </a:ext>
            </a:extLst>
          </p:cNvPr>
          <p:cNvSpPr>
            <a:spLocks noChangeShapeType="1"/>
          </p:cNvSpPr>
          <p:nvPr/>
        </p:nvSpPr>
        <p:spPr bwMode="auto">
          <a:xfrm rot="983871" flipV="1">
            <a:off x="6524625" y="2282825"/>
            <a:ext cx="677863" cy="53975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8" name="Text Box 48">
            <a:extLst>
              <a:ext uri="{FF2B5EF4-FFF2-40B4-BE49-F238E27FC236}">
                <a16:creationId xmlns:a16="http://schemas.microsoft.com/office/drawing/2014/main" id="{CF676CF3-A674-4E00-ACF9-48845F14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713038"/>
            <a:ext cx="301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solidFill>
                  <a:srgbClr val="FFFF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7476B208-B7E4-41D7-850C-7928E5B107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47675"/>
          <a:ext cx="12223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公式" r:id="rId3" imgW="1196365" imgH="289656" progId="Equation.3">
                  <p:embed/>
                </p:oleObj>
              </mc:Choice>
              <mc:Fallback>
                <p:oleObj name="公式" r:id="rId3" imgW="1196365" imgH="2896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7675"/>
                        <a:ext cx="12223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E7372797-8E36-40CA-9AE4-16B6798A4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1671638"/>
          <a:ext cx="15986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公式" r:id="rId5" imgW="1562017" imgH="320112" progId="Equation.3">
                  <p:embed/>
                </p:oleObj>
              </mc:Choice>
              <mc:Fallback>
                <p:oleObj name="公式" r:id="rId5" imgW="1562017" imgH="320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671638"/>
                        <a:ext cx="159861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>
            <a:extLst>
              <a:ext uri="{FF2B5EF4-FFF2-40B4-BE49-F238E27FC236}">
                <a16:creationId xmlns:a16="http://schemas.microsoft.com/office/drawing/2014/main" id="{4F8EFB2E-6F8F-43D6-ACA5-1056A021C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000125"/>
          <a:ext cx="2419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公式" r:id="rId7" imgW="2385166" imgH="434376" progId="Equation.3">
                  <p:embed/>
                </p:oleObj>
              </mc:Choice>
              <mc:Fallback>
                <p:oleObj name="公式" r:id="rId7" imgW="2385166" imgH="4343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00125"/>
                        <a:ext cx="2419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0CA6B1BC-9BD2-48EB-9E52-62C5F354B2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023938"/>
          <a:ext cx="10826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公式" r:id="rId9" imgW="1051574" imgH="320112" progId="Equation.3">
                  <p:embed/>
                </p:oleObj>
              </mc:Choice>
              <mc:Fallback>
                <p:oleObj name="公式" r:id="rId9" imgW="1051574" imgH="320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23938"/>
                        <a:ext cx="10826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B8D594B4-6250-4902-B945-BA55067C2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023938"/>
          <a:ext cx="8699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公式" r:id="rId11" imgW="845840" imgH="274320" progId="Equation.3">
                  <p:embed/>
                </p:oleObj>
              </mc:Choice>
              <mc:Fallback>
                <p:oleObj name="公式" r:id="rId11" imgW="845840" imgH="27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23938"/>
                        <a:ext cx="8699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>
            <a:extLst>
              <a:ext uri="{FF2B5EF4-FFF2-40B4-BE49-F238E27FC236}">
                <a16:creationId xmlns:a16="http://schemas.microsoft.com/office/drawing/2014/main" id="{2E13A14A-2F03-472C-A0A3-26F15510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62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当</a:t>
            </a: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F998DCA2-EDF7-48D3-B070-B93C8EA5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952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zh-CN" altLang="en-US" sz="2400" b="1">
                <a:solidFill>
                  <a:schemeClr val="bg1"/>
                </a:solidFill>
              </a:rPr>
              <a:t>时</a:t>
            </a:r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48983A23-5BE3-4710-A7AC-A9FFA8E8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23288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因而</a:t>
            </a:r>
          </a:p>
        </p:txBody>
      </p:sp>
      <p:graphicFrame>
        <p:nvGraphicFramePr>
          <p:cNvPr id="62474" name="Object 10">
            <a:extLst>
              <a:ext uri="{FF2B5EF4-FFF2-40B4-BE49-F238E27FC236}">
                <a16:creationId xmlns:a16="http://schemas.microsoft.com/office/drawing/2014/main" id="{60613168-295C-4F5B-86A7-B65F22E37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2176463"/>
          <a:ext cx="4629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公式" r:id="rId13" imgW="4617761" imgH="807624" progId="Equation.3">
                  <p:embed/>
                </p:oleObj>
              </mc:Choice>
              <mc:Fallback>
                <p:oleObj name="公式" r:id="rId13" imgW="4617761" imgH="8076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176463"/>
                        <a:ext cx="4629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>
            <a:extLst>
              <a:ext uri="{FF2B5EF4-FFF2-40B4-BE49-F238E27FC236}">
                <a16:creationId xmlns:a16="http://schemas.microsoft.com/office/drawing/2014/main" id="{5DF42D8A-C006-433F-A374-0DE24FBB3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2144713"/>
          <a:ext cx="19129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3" name="公式" r:id="rId15" imgW="1889850" imgH="807624" progId="Equation.3">
                  <p:embed/>
                </p:oleObj>
              </mc:Choice>
              <mc:Fallback>
                <p:oleObj name="公式" r:id="rId15" imgW="1889850" imgH="8076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144713"/>
                        <a:ext cx="19129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>
            <a:extLst>
              <a:ext uri="{FF2B5EF4-FFF2-40B4-BE49-F238E27FC236}">
                <a16:creationId xmlns:a16="http://schemas.microsoft.com/office/drawing/2014/main" id="{801385A9-BF16-4CB5-B187-9A329D170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3184525"/>
          <a:ext cx="36782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4" name="公式" r:id="rId17" imgW="3642256" imgH="853416" progId="Equation.3">
                  <p:embed/>
                </p:oleObj>
              </mc:Choice>
              <mc:Fallback>
                <p:oleObj name="公式" r:id="rId17" imgW="3642256" imgH="853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184525"/>
                        <a:ext cx="36782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AutoShape 21">
            <a:extLst>
              <a:ext uri="{FF2B5EF4-FFF2-40B4-BE49-F238E27FC236}">
                <a16:creationId xmlns:a16="http://schemas.microsoft.com/office/drawing/2014/main" id="{DE011B59-D9FA-495F-B61F-51E58DA6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400425"/>
            <a:ext cx="1217613" cy="400050"/>
          </a:xfrm>
          <a:prstGeom prst="wedgeRectCallout">
            <a:avLst>
              <a:gd name="adj1" fmla="val 11449"/>
              <a:gd name="adj2" fmla="val -162000"/>
            </a:avLst>
          </a:prstGeom>
          <a:solidFill>
            <a:srgbClr val="3333CC">
              <a:alpha val="14117"/>
            </a:srgbClr>
          </a:solidFill>
          <a:ln w="19050">
            <a:solidFill>
              <a:srgbClr val="66FFFF">
                <a:alpha val="32156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ea typeface="楷体_GB2312" pitchFamily="49" charset="-122"/>
              </a:rPr>
              <a:t>曲率半径</a:t>
            </a:r>
          </a:p>
        </p:txBody>
      </p:sp>
      <p:grpSp>
        <p:nvGrpSpPr>
          <p:cNvPr id="62478" name="Group 22">
            <a:extLst>
              <a:ext uri="{FF2B5EF4-FFF2-40B4-BE49-F238E27FC236}">
                <a16:creationId xmlns:a16="http://schemas.microsoft.com/office/drawing/2014/main" id="{8E60B6E3-1414-456A-B99A-7E3D68ACEA46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65138"/>
            <a:ext cx="1519237" cy="1495425"/>
            <a:chOff x="4241" y="311"/>
            <a:chExt cx="957" cy="942"/>
          </a:xfrm>
        </p:grpSpPr>
        <p:sp>
          <p:nvSpPr>
            <p:cNvPr id="62479" name="Line 23">
              <a:extLst>
                <a:ext uri="{FF2B5EF4-FFF2-40B4-BE49-F238E27FC236}">
                  <a16:creationId xmlns:a16="http://schemas.microsoft.com/office/drawing/2014/main" id="{E6BA3661-61E4-4809-BDA6-56A7E20F59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59142">
              <a:off x="4694" y="633"/>
              <a:ext cx="441" cy="30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480" name="Object 24">
              <a:extLst>
                <a:ext uri="{FF2B5EF4-FFF2-40B4-BE49-F238E27FC236}">
                  <a16:creationId xmlns:a16="http://schemas.microsoft.com/office/drawing/2014/main" id="{693F20DD-C902-4518-BC19-EAACF13F6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311"/>
            <a:ext cx="30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5" name="公式" r:id="rId19" imgW="586729" imgH="396144" progId="Equation.3">
                    <p:embed/>
                  </p:oleObj>
                </mc:Choice>
                <mc:Fallback>
                  <p:oleObj name="公式" r:id="rId19" imgW="586729" imgH="39614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311"/>
                          <a:ext cx="30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1" name="Object 25">
              <a:extLst>
                <a:ext uri="{FF2B5EF4-FFF2-40B4-BE49-F238E27FC236}">
                  <a16:creationId xmlns:a16="http://schemas.microsoft.com/office/drawing/2014/main" id="{1D035890-31C1-4FB1-8554-916DDBEF2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042"/>
            <a:ext cx="63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6" name="公式" r:id="rId21" imgW="1241963" imgH="396144" progId="Equation.3">
                    <p:embed/>
                  </p:oleObj>
                </mc:Choice>
                <mc:Fallback>
                  <p:oleObj name="公式" r:id="rId21" imgW="1241963" imgH="39614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042"/>
                          <a:ext cx="63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26">
              <a:extLst>
                <a:ext uri="{FF2B5EF4-FFF2-40B4-BE49-F238E27FC236}">
                  <a16:creationId xmlns:a16="http://schemas.microsoft.com/office/drawing/2014/main" id="{8A7D3744-DE56-4160-A416-C78A40DE8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2" y="715"/>
            <a:ext cx="25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7" name="公式" r:id="rId23" imgW="479972" imgH="312336" progId="Equation.3">
                    <p:embed/>
                  </p:oleObj>
                </mc:Choice>
                <mc:Fallback>
                  <p:oleObj name="公式" r:id="rId23" imgW="479972" imgH="31233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" y="715"/>
                          <a:ext cx="25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27">
              <a:extLst>
                <a:ext uri="{FF2B5EF4-FFF2-40B4-BE49-F238E27FC236}">
                  <a16:creationId xmlns:a16="http://schemas.microsoft.com/office/drawing/2014/main" id="{636ED54D-CDD8-45B7-95AB-C5C4276D27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0" y="636"/>
            <a:ext cx="24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8" name="公式" r:id="rId25" imgW="472408" imgH="274320" progId="Equation.3">
                    <p:embed/>
                  </p:oleObj>
                </mc:Choice>
                <mc:Fallback>
                  <p:oleObj name="公式" r:id="rId25" imgW="472408" imgH="2743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636"/>
                          <a:ext cx="24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4" name="Line 28">
              <a:extLst>
                <a:ext uri="{FF2B5EF4-FFF2-40B4-BE49-F238E27FC236}">
                  <a16:creationId xmlns:a16="http://schemas.microsoft.com/office/drawing/2014/main" id="{3FDC5EA4-F414-4893-8922-BF46DC1088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83871" flipV="1">
              <a:off x="4469" y="444"/>
              <a:ext cx="481" cy="30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Line 29">
              <a:extLst>
                <a:ext uri="{FF2B5EF4-FFF2-40B4-BE49-F238E27FC236}">
                  <a16:creationId xmlns:a16="http://schemas.microsoft.com/office/drawing/2014/main" id="{9B3F76A2-89B1-4F53-9EC6-7790DDF592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375276" flipV="1">
              <a:off x="4418" y="720"/>
              <a:ext cx="48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Arc 30">
              <a:extLst>
                <a:ext uri="{FF2B5EF4-FFF2-40B4-BE49-F238E27FC236}">
                  <a16:creationId xmlns:a16="http://schemas.microsoft.com/office/drawing/2014/main" id="{91F0F455-DE80-46B0-9E9F-960BFC3B5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639"/>
              <a:ext cx="93" cy="122"/>
            </a:xfrm>
            <a:custGeom>
              <a:avLst/>
              <a:gdLst>
                <a:gd name="T0" fmla="*/ 0 w 21600"/>
                <a:gd name="T1" fmla="*/ 0 h 19448"/>
                <a:gd name="T2" fmla="*/ 0 w 21600"/>
                <a:gd name="T3" fmla="*/ 0 h 19448"/>
                <a:gd name="T4" fmla="*/ 0 w 21600"/>
                <a:gd name="T5" fmla="*/ 0 h 19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448" fill="none" extrusionOk="0">
                  <a:moveTo>
                    <a:pt x="21330" y="0"/>
                  </a:moveTo>
                  <a:cubicBezTo>
                    <a:pt x="21509" y="1124"/>
                    <a:pt x="21600" y="2261"/>
                    <a:pt x="21600" y="3400"/>
                  </a:cubicBezTo>
                  <a:cubicBezTo>
                    <a:pt x="21600" y="9519"/>
                    <a:pt x="19004" y="15351"/>
                    <a:pt x="14457" y="19447"/>
                  </a:cubicBezTo>
                </a:path>
                <a:path w="21600" h="19448" stroke="0" extrusionOk="0">
                  <a:moveTo>
                    <a:pt x="21330" y="0"/>
                  </a:moveTo>
                  <a:cubicBezTo>
                    <a:pt x="21509" y="1124"/>
                    <a:pt x="21600" y="2261"/>
                    <a:pt x="21600" y="3400"/>
                  </a:cubicBezTo>
                  <a:cubicBezTo>
                    <a:pt x="21600" y="9519"/>
                    <a:pt x="19004" y="15351"/>
                    <a:pt x="14457" y="19447"/>
                  </a:cubicBezTo>
                  <a:lnTo>
                    <a:pt x="0" y="3400"/>
                  </a:lnTo>
                  <a:lnTo>
                    <a:pt x="21330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03E11CA1-E3E8-4F87-ADA9-3C1DB3283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47675"/>
          <a:ext cx="12223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9" name="公式" r:id="rId3" imgW="1196365" imgH="289656" progId="Equation.3">
                  <p:embed/>
                </p:oleObj>
              </mc:Choice>
              <mc:Fallback>
                <p:oleObj name="公式" r:id="rId3" imgW="1196365" imgH="28965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7675"/>
                        <a:ext cx="12223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3D4E3D60-71B3-4F6C-9EB8-8D015522C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463" y="1671638"/>
          <a:ext cx="1598612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0" name="公式" r:id="rId5" imgW="1562017" imgH="320112" progId="Equation.3">
                  <p:embed/>
                </p:oleObj>
              </mc:Choice>
              <mc:Fallback>
                <p:oleObj name="公式" r:id="rId5" imgW="1562017" imgH="320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671638"/>
                        <a:ext cx="1598612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E06A755E-A2BF-4591-AA9B-BA5B6AD50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000125"/>
          <a:ext cx="2419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1" name="公式" r:id="rId7" imgW="2385166" imgH="434376" progId="Equation.3">
                  <p:embed/>
                </p:oleObj>
              </mc:Choice>
              <mc:Fallback>
                <p:oleObj name="公式" r:id="rId7" imgW="2385166" imgH="4343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00125"/>
                        <a:ext cx="2419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>
            <a:extLst>
              <a:ext uri="{FF2B5EF4-FFF2-40B4-BE49-F238E27FC236}">
                <a16:creationId xmlns:a16="http://schemas.microsoft.com/office/drawing/2014/main" id="{02A70F94-283A-4A21-B7AD-B099F3AFB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1023938"/>
          <a:ext cx="1082675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2" name="公式" r:id="rId9" imgW="1051574" imgH="320112" progId="Equation.3">
                  <p:embed/>
                </p:oleObj>
              </mc:Choice>
              <mc:Fallback>
                <p:oleObj name="公式" r:id="rId9" imgW="1051574" imgH="320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023938"/>
                        <a:ext cx="1082675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CE628CCD-9480-42FC-B471-9F274EE29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1023938"/>
          <a:ext cx="8699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3" name="公式" r:id="rId11" imgW="845840" imgH="274320" progId="Equation.3">
                  <p:embed/>
                </p:oleObj>
              </mc:Choice>
              <mc:Fallback>
                <p:oleObj name="公式" r:id="rId11" imgW="845840" imgH="274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23938"/>
                        <a:ext cx="8699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>
            <a:extLst>
              <a:ext uri="{FF2B5EF4-FFF2-40B4-BE49-F238E27FC236}">
                <a16:creationId xmlns:a16="http://schemas.microsoft.com/office/drawing/2014/main" id="{987B8006-7556-4C7A-9CE9-FDB9A86C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762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当</a:t>
            </a:r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A99A5C49-F6FF-4A9B-923F-11FB04C0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3952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 </a:t>
            </a:r>
            <a:r>
              <a:rPr lang="zh-CN" altLang="en-US" sz="2400" b="1">
                <a:solidFill>
                  <a:schemeClr val="bg1"/>
                </a:solidFill>
              </a:rPr>
              <a:t>时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056C7BD4-FEE0-4E22-9F8B-1B60CCC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232886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因而</a:t>
            </a:r>
          </a:p>
        </p:txBody>
      </p:sp>
      <p:graphicFrame>
        <p:nvGraphicFramePr>
          <p:cNvPr id="63498" name="Object 10">
            <a:extLst>
              <a:ext uri="{FF2B5EF4-FFF2-40B4-BE49-F238E27FC236}">
                <a16:creationId xmlns:a16="http://schemas.microsoft.com/office/drawing/2014/main" id="{60C7CA4E-365F-4B9B-A4B9-846459462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2176463"/>
          <a:ext cx="4629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4" name="公式" r:id="rId13" imgW="4617761" imgH="807624" progId="Equation.3">
                  <p:embed/>
                </p:oleObj>
              </mc:Choice>
              <mc:Fallback>
                <p:oleObj name="公式" r:id="rId13" imgW="4617761" imgH="8076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176463"/>
                        <a:ext cx="46291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>
            <a:extLst>
              <a:ext uri="{FF2B5EF4-FFF2-40B4-BE49-F238E27FC236}">
                <a16:creationId xmlns:a16="http://schemas.microsoft.com/office/drawing/2014/main" id="{1409494A-EDDD-4368-A4A0-9A6E4661D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2144713"/>
          <a:ext cx="19129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5" name="公式" r:id="rId15" imgW="1889850" imgH="807624" progId="Equation.3">
                  <p:embed/>
                </p:oleObj>
              </mc:Choice>
              <mc:Fallback>
                <p:oleObj name="公式" r:id="rId15" imgW="1889850" imgH="8076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144713"/>
                        <a:ext cx="19129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>
            <a:extLst>
              <a:ext uri="{FF2B5EF4-FFF2-40B4-BE49-F238E27FC236}">
                <a16:creationId xmlns:a16="http://schemas.microsoft.com/office/drawing/2014/main" id="{8C645B6C-8DAB-414B-8E40-6AC4877A2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3184525"/>
          <a:ext cx="36782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6" name="公式" r:id="rId17" imgW="3642256" imgH="853416" progId="Equation.3">
                  <p:embed/>
                </p:oleObj>
              </mc:Choice>
              <mc:Fallback>
                <p:oleObj name="公式" r:id="rId17" imgW="3642256" imgH="853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184525"/>
                        <a:ext cx="36782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Rectangle 13">
            <a:extLst>
              <a:ext uri="{FF2B5EF4-FFF2-40B4-BE49-F238E27FC236}">
                <a16:creationId xmlns:a16="http://schemas.microsoft.com/office/drawing/2014/main" id="{B30021E1-405F-4159-8334-E28EEB03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37050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法向加速度： 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大小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</a:p>
        </p:txBody>
      </p:sp>
      <p:graphicFrame>
        <p:nvGraphicFramePr>
          <p:cNvPr id="63502" name="Object 14">
            <a:extLst>
              <a:ext uri="{FF2B5EF4-FFF2-40B4-BE49-F238E27FC236}">
                <a16:creationId xmlns:a16="http://schemas.microsoft.com/office/drawing/2014/main" id="{320C846C-5AB6-4DBE-B420-BBC5A2C1B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121150"/>
          <a:ext cx="4079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7" name="公式" r:id="rId19" imgW="388559" imgH="853416" progId="Equation.3">
                  <p:embed/>
                </p:oleObj>
              </mc:Choice>
              <mc:Fallback>
                <p:oleObj name="公式" r:id="rId19" imgW="388559" imgH="85341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21150"/>
                        <a:ext cx="4079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15">
            <a:extLst>
              <a:ext uri="{FF2B5EF4-FFF2-40B4-BE49-F238E27FC236}">
                <a16:creationId xmlns:a16="http://schemas.microsoft.com/office/drawing/2014/main" id="{D232DEB1-CB0C-44B3-9EDD-F400B2CFA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337050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方向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为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504" name="Object 16">
            <a:extLst>
              <a:ext uri="{FF2B5EF4-FFF2-40B4-BE49-F238E27FC236}">
                <a16:creationId xmlns:a16="http://schemas.microsoft.com/office/drawing/2014/main" id="{BCBA74E4-9BC4-4F33-9E1B-C9C2F4D29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575" y="4462463"/>
          <a:ext cx="22542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公式" r:id="rId21" imgW="205733" imgH="251424" progId="Equation.3">
                  <p:embed/>
                </p:oleObj>
              </mc:Choice>
              <mc:Fallback>
                <p:oleObj name="公式" r:id="rId21" imgW="205733" imgH="2514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462463"/>
                        <a:ext cx="225425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Text Box 17">
            <a:extLst>
              <a:ext uri="{FF2B5EF4-FFF2-40B4-BE49-F238E27FC236}">
                <a16:creationId xmlns:a16="http://schemas.microsoft.com/office/drawing/2014/main" id="{F65BE7DF-8B38-458F-BB49-92AD322D1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50704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反映速度方向变化的快慢</a:t>
            </a:r>
          </a:p>
        </p:txBody>
      </p:sp>
      <p:sp>
        <p:nvSpPr>
          <p:cNvPr id="63506" name="Text Box 18">
            <a:extLst>
              <a:ext uri="{FF2B5EF4-FFF2-40B4-BE49-F238E27FC236}">
                <a16:creationId xmlns:a16="http://schemas.microsoft.com/office/drawing/2014/main" id="{E36DC668-09F2-4ED1-9F8A-C2C25BE2C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5070475"/>
            <a:ext cx="1360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意义：</a:t>
            </a:r>
          </a:p>
        </p:txBody>
      </p:sp>
      <p:sp>
        <p:nvSpPr>
          <p:cNvPr id="63507" name="Rectangle 19">
            <a:extLst>
              <a:ext uri="{FF2B5EF4-FFF2-40B4-BE49-F238E27FC236}">
                <a16:creationId xmlns:a16="http://schemas.microsoft.com/office/drawing/2014/main" id="{46B7AE39-4E28-4D18-BD8E-B3ABA6F1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822950"/>
            <a:ext cx="115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加速度</a:t>
            </a:r>
          </a:p>
        </p:txBody>
      </p:sp>
      <p:graphicFrame>
        <p:nvGraphicFramePr>
          <p:cNvPr id="63508" name="Object 20">
            <a:extLst>
              <a:ext uri="{FF2B5EF4-FFF2-40B4-BE49-F238E27FC236}">
                <a16:creationId xmlns:a16="http://schemas.microsoft.com/office/drawing/2014/main" id="{3282C83A-A529-4558-84B2-1B8E60099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5586413"/>
          <a:ext cx="59483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Equation" r:id="rId23" imgW="2908300" imgH="444500" progId="Equation.DSMT4">
                  <p:embed/>
                </p:oleObj>
              </mc:Choice>
              <mc:Fallback>
                <p:oleObj name="Equation" r:id="rId23" imgW="2908300" imgH="444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5586413"/>
                        <a:ext cx="59483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AutoShape 21">
            <a:extLst>
              <a:ext uri="{FF2B5EF4-FFF2-40B4-BE49-F238E27FC236}">
                <a16:creationId xmlns:a16="http://schemas.microsoft.com/office/drawing/2014/main" id="{D065F6D4-D4C4-43BE-BCF4-CA517AB5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400425"/>
            <a:ext cx="1217613" cy="400050"/>
          </a:xfrm>
          <a:prstGeom prst="wedgeRectCallout">
            <a:avLst>
              <a:gd name="adj1" fmla="val 11449"/>
              <a:gd name="adj2" fmla="val -162000"/>
            </a:avLst>
          </a:prstGeom>
          <a:solidFill>
            <a:srgbClr val="3333CC">
              <a:alpha val="14117"/>
            </a:srgbClr>
          </a:solidFill>
          <a:ln w="19050">
            <a:solidFill>
              <a:srgbClr val="66FFFF">
                <a:alpha val="32156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ea typeface="楷体_GB2312" pitchFamily="49" charset="-122"/>
              </a:rPr>
              <a:t>曲率半径</a:t>
            </a:r>
          </a:p>
        </p:txBody>
      </p:sp>
      <p:grpSp>
        <p:nvGrpSpPr>
          <p:cNvPr id="63510" name="Group 22">
            <a:extLst>
              <a:ext uri="{FF2B5EF4-FFF2-40B4-BE49-F238E27FC236}">
                <a16:creationId xmlns:a16="http://schemas.microsoft.com/office/drawing/2014/main" id="{AB2949E5-D61D-42D1-91BE-3A30F8A8E40D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465138"/>
            <a:ext cx="1519237" cy="1495425"/>
            <a:chOff x="4241" y="311"/>
            <a:chExt cx="957" cy="942"/>
          </a:xfrm>
        </p:grpSpPr>
        <p:sp>
          <p:nvSpPr>
            <p:cNvPr id="63511" name="Line 23">
              <a:extLst>
                <a:ext uri="{FF2B5EF4-FFF2-40B4-BE49-F238E27FC236}">
                  <a16:creationId xmlns:a16="http://schemas.microsoft.com/office/drawing/2014/main" id="{A88FAD37-9C35-4C82-A9B4-BE2EEE0CCD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059142">
              <a:off x="4694" y="633"/>
              <a:ext cx="441" cy="30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512" name="Object 24">
              <a:extLst>
                <a:ext uri="{FF2B5EF4-FFF2-40B4-BE49-F238E27FC236}">
                  <a16:creationId xmlns:a16="http://schemas.microsoft.com/office/drawing/2014/main" id="{F191403C-5B5E-4098-8030-14021D038D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311"/>
            <a:ext cx="30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0" name="公式" r:id="rId25" imgW="586729" imgH="396144" progId="Equation.3">
                    <p:embed/>
                  </p:oleObj>
                </mc:Choice>
                <mc:Fallback>
                  <p:oleObj name="公式" r:id="rId25" imgW="586729" imgH="39614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311"/>
                          <a:ext cx="306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3" name="Object 25">
              <a:extLst>
                <a:ext uri="{FF2B5EF4-FFF2-40B4-BE49-F238E27FC236}">
                  <a16:creationId xmlns:a16="http://schemas.microsoft.com/office/drawing/2014/main" id="{4B45DB90-1EF1-4975-8972-FE2DCE53A9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042"/>
            <a:ext cx="639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1" name="公式" r:id="rId27" imgW="1241963" imgH="396144" progId="Equation.3">
                    <p:embed/>
                  </p:oleObj>
                </mc:Choice>
                <mc:Fallback>
                  <p:oleObj name="公式" r:id="rId27" imgW="1241963" imgH="39614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042"/>
                          <a:ext cx="639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4" name="Object 26">
              <a:extLst>
                <a:ext uri="{FF2B5EF4-FFF2-40B4-BE49-F238E27FC236}">
                  <a16:creationId xmlns:a16="http://schemas.microsoft.com/office/drawing/2014/main" id="{89474C72-C738-4BE8-8342-FE100E38AA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2" y="715"/>
            <a:ext cx="25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2" name="公式" r:id="rId29" imgW="479972" imgH="312336" progId="Equation.3">
                    <p:embed/>
                  </p:oleObj>
                </mc:Choice>
                <mc:Fallback>
                  <p:oleObj name="公式" r:id="rId29" imgW="479972" imgH="31233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" y="715"/>
                          <a:ext cx="256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5" name="Object 27">
              <a:extLst>
                <a:ext uri="{FF2B5EF4-FFF2-40B4-BE49-F238E27FC236}">
                  <a16:creationId xmlns:a16="http://schemas.microsoft.com/office/drawing/2014/main" id="{41D8C8C2-03B6-4E1D-990A-BCF3EDE19F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0" y="636"/>
            <a:ext cx="249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33" name="公式" r:id="rId31" imgW="472408" imgH="274320" progId="Equation.3">
                    <p:embed/>
                  </p:oleObj>
                </mc:Choice>
                <mc:Fallback>
                  <p:oleObj name="公式" r:id="rId31" imgW="472408" imgH="27432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636"/>
                          <a:ext cx="249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6" name="Line 28">
              <a:extLst>
                <a:ext uri="{FF2B5EF4-FFF2-40B4-BE49-F238E27FC236}">
                  <a16:creationId xmlns:a16="http://schemas.microsoft.com/office/drawing/2014/main" id="{275B2917-90E4-426E-B7CA-2192551207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83871" flipV="1">
              <a:off x="4469" y="444"/>
              <a:ext cx="481" cy="30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7" name="Line 29">
              <a:extLst>
                <a:ext uri="{FF2B5EF4-FFF2-40B4-BE49-F238E27FC236}">
                  <a16:creationId xmlns:a16="http://schemas.microsoft.com/office/drawing/2014/main" id="{A094D5FB-6BF8-4FEF-8A36-614A1F9391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375276" flipV="1">
              <a:off x="4418" y="720"/>
              <a:ext cx="48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8" name="Arc 30">
              <a:extLst>
                <a:ext uri="{FF2B5EF4-FFF2-40B4-BE49-F238E27FC236}">
                  <a16:creationId xmlns:a16="http://schemas.microsoft.com/office/drawing/2014/main" id="{D69838D9-0CB1-49A3-A3F7-6AF69DC33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" y="639"/>
              <a:ext cx="93" cy="122"/>
            </a:xfrm>
            <a:custGeom>
              <a:avLst/>
              <a:gdLst>
                <a:gd name="T0" fmla="*/ 0 w 21600"/>
                <a:gd name="T1" fmla="*/ 0 h 19448"/>
                <a:gd name="T2" fmla="*/ 0 w 21600"/>
                <a:gd name="T3" fmla="*/ 0 h 19448"/>
                <a:gd name="T4" fmla="*/ 0 w 21600"/>
                <a:gd name="T5" fmla="*/ 0 h 194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448" fill="none" extrusionOk="0">
                  <a:moveTo>
                    <a:pt x="21330" y="0"/>
                  </a:moveTo>
                  <a:cubicBezTo>
                    <a:pt x="21509" y="1124"/>
                    <a:pt x="21600" y="2261"/>
                    <a:pt x="21600" y="3400"/>
                  </a:cubicBezTo>
                  <a:cubicBezTo>
                    <a:pt x="21600" y="9519"/>
                    <a:pt x="19004" y="15351"/>
                    <a:pt x="14457" y="19447"/>
                  </a:cubicBezTo>
                </a:path>
                <a:path w="21600" h="19448" stroke="0" extrusionOk="0">
                  <a:moveTo>
                    <a:pt x="21330" y="0"/>
                  </a:moveTo>
                  <a:cubicBezTo>
                    <a:pt x="21509" y="1124"/>
                    <a:pt x="21600" y="2261"/>
                    <a:pt x="21600" y="3400"/>
                  </a:cubicBezTo>
                  <a:cubicBezTo>
                    <a:pt x="21600" y="9519"/>
                    <a:pt x="19004" y="15351"/>
                    <a:pt x="14457" y="19447"/>
                  </a:cubicBezTo>
                  <a:lnTo>
                    <a:pt x="0" y="3400"/>
                  </a:lnTo>
                  <a:lnTo>
                    <a:pt x="21330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>
            <a:extLst>
              <a:ext uri="{FF2B5EF4-FFF2-40B4-BE49-F238E27FC236}">
                <a16:creationId xmlns:a16="http://schemas.microsoft.com/office/drawing/2014/main" id="{2B7FA9B3-A4C3-4C18-A8F3-9040F42C0E7A}"/>
              </a:ext>
            </a:extLst>
          </p:cNvPr>
          <p:cNvSpPr>
            <a:spLocks/>
          </p:cNvSpPr>
          <p:nvPr/>
        </p:nvSpPr>
        <p:spPr bwMode="auto">
          <a:xfrm>
            <a:off x="5475288" y="3128963"/>
            <a:ext cx="2228850" cy="1147762"/>
          </a:xfrm>
          <a:custGeom>
            <a:avLst/>
            <a:gdLst>
              <a:gd name="T0" fmla="*/ 0 w 1404"/>
              <a:gd name="T1" fmla="*/ 2147483646 h 723"/>
              <a:gd name="T2" fmla="*/ 2147483646 w 1404"/>
              <a:gd name="T3" fmla="*/ 2147483646 h 723"/>
              <a:gd name="T4" fmla="*/ 2147483646 w 1404"/>
              <a:gd name="T5" fmla="*/ 2147483646 h 723"/>
              <a:gd name="T6" fmla="*/ 2147483646 w 1404"/>
              <a:gd name="T7" fmla="*/ 2147483646 h 723"/>
              <a:gd name="T8" fmla="*/ 2147483646 w 1404"/>
              <a:gd name="T9" fmla="*/ 2147483646 h 7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04" h="723">
                <a:moveTo>
                  <a:pt x="0" y="723"/>
                </a:moveTo>
                <a:cubicBezTo>
                  <a:pt x="53" y="648"/>
                  <a:pt x="206" y="390"/>
                  <a:pt x="312" y="276"/>
                </a:cubicBezTo>
                <a:cubicBezTo>
                  <a:pt x="418" y="162"/>
                  <a:pt x="519" y="82"/>
                  <a:pt x="639" y="41"/>
                </a:cubicBezTo>
                <a:cubicBezTo>
                  <a:pt x="759" y="0"/>
                  <a:pt x="904" y="8"/>
                  <a:pt x="1031" y="29"/>
                </a:cubicBezTo>
                <a:cubicBezTo>
                  <a:pt x="1158" y="50"/>
                  <a:pt x="1326" y="137"/>
                  <a:pt x="1404" y="165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9B2D5207-1150-4913-B7D6-0AC61E64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90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C1A0A61B-0F6D-4B45-B4BD-FE5C2185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8" y="817563"/>
            <a:ext cx="2032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在一般情况下</a:t>
            </a:r>
            <a:b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endParaRPr kumimoji="1" lang="zh-CN" altLang="en-US" sz="1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1B22F184-F449-48CC-BE06-D1DCD363F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620713"/>
          <a:ext cx="55403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4" name="公式" r:id="rId3" imgW="5615956" imgH="929664" progId="Equation.3">
                  <p:embed/>
                </p:oleObj>
              </mc:Choice>
              <mc:Fallback>
                <p:oleObj name="公式" r:id="rId3" imgW="5615956" imgH="92966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620713"/>
                        <a:ext cx="55403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>
            <a:extLst>
              <a:ext uri="{FF2B5EF4-FFF2-40B4-BE49-F238E27FC236}">
                <a16:creationId xmlns:a16="http://schemas.microsoft.com/office/drawing/2014/main" id="{01D38C6D-CFA3-4535-A97A-7AB2AACB6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1595438"/>
            <a:ext cx="289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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为曲率半径，</a:t>
            </a:r>
            <a:endParaRPr kumimoji="1" lang="zh-CN" altLang="en-US" sz="12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F0027683-EA4D-4A49-9519-599DD171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2036763"/>
            <a:ext cx="7620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引入曲率圆后，整条曲线就可看成是由许多不同曲率半径的圆弧所构成</a:t>
            </a:r>
            <a:endParaRPr kumimoji="1" lang="zh-CN" altLang="en-US" sz="12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4520" name="Object 8">
            <a:extLst>
              <a:ext uri="{FF2B5EF4-FFF2-40B4-BE49-F238E27FC236}">
                <a16:creationId xmlns:a16="http://schemas.microsoft.com/office/drawing/2014/main" id="{EB77F798-DB53-4EC1-AAD6-59DB69DF9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868863"/>
          <a:ext cx="37306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5" name="公式" r:id="rId5" imgW="3733886" imgH="891648" progId="Equation.3">
                  <p:embed/>
                </p:oleObj>
              </mc:Choice>
              <mc:Fallback>
                <p:oleObj name="公式" r:id="rId5" imgW="3733886" imgH="89164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3"/>
                        <a:ext cx="37306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Arc 9">
            <a:extLst>
              <a:ext uri="{FF2B5EF4-FFF2-40B4-BE49-F238E27FC236}">
                <a16:creationId xmlns:a16="http://schemas.microsoft.com/office/drawing/2014/main" id="{C8FBAB31-7383-4A13-9F47-04E97D6DCAFC}"/>
              </a:ext>
            </a:extLst>
          </p:cNvPr>
          <p:cNvSpPr>
            <a:spLocks/>
          </p:cNvSpPr>
          <p:nvPr/>
        </p:nvSpPr>
        <p:spPr bwMode="auto">
          <a:xfrm>
            <a:off x="1657350" y="3317875"/>
            <a:ext cx="914400" cy="914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AutoShape 10">
            <a:extLst>
              <a:ext uri="{FF2B5EF4-FFF2-40B4-BE49-F238E27FC236}">
                <a16:creationId xmlns:a16="http://schemas.microsoft.com/office/drawing/2014/main" id="{502161A8-80E2-4C47-B3F8-F88CFC321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155950"/>
            <a:ext cx="1630363" cy="1616075"/>
          </a:xfrm>
          <a:prstGeom prst="flowChartConnector">
            <a:avLst/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66FFFF"/>
              </a:solidFill>
            </a:endParaRPr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AE5C385B-DF53-48B5-912D-8F26D88FE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143250"/>
            <a:ext cx="1417637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4AE47F8B-B2DB-4B48-B179-C1A3F9CF49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7513" y="3197225"/>
            <a:ext cx="14287" cy="731838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3">
            <a:extLst>
              <a:ext uri="{FF2B5EF4-FFF2-40B4-BE49-F238E27FC236}">
                <a16:creationId xmlns:a16="http://schemas.microsoft.com/office/drawing/2014/main" id="{6D8B62E3-659E-4496-946B-F43CE497A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943350"/>
            <a:ext cx="1417637" cy="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EF88003E-41CC-48EE-BB9F-E45CD6FD6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0" y="3154363"/>
            <a:ext cx="0" cy="774700"/>
          </a:xfrm>
          <a:prstGeom prst="line">
            <a:avLst/>
          </a:prstGeom>
          <a:noFill/>
          <a:ln w="952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EBC2288C-1A62-4506-9422-8FA7A2325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3" y="3190875"/>
            <a:ext cx="1417637" cy="75247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7A2F38ED-6078-4358-B71D-9054A70C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3190875"/>
            <a:ext cx="38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i="1">
                <a:solidFill>
                  <a:schemeClr val="accent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64529" name="Line 17">
            <a:extLst>
              <a:ext uri="{FF2B5EF4-FFF2-40B4-BE49-F238E27FC236}">
                <a16:creationId xmlns:a16="http://schemas.microsoft.com/office/drawing/2014/main" id="{698F085B-B5AA-469D-B802-A766A8E119A9}"/>
              </a:ext>
            </a:extLst>
          </p:cNvPr>
          <p:cNvSpPr>
            <a:spLocks noChangeShapeType="1"/>
          </p:cNvSpPr>
          <p:nvPr/>
        </p:nvSpPr>
        <p:spPr bwMode="auto">
          <a:xfrm rot="3838206">
            <a:off x="6461919" y="3793331"/>
            <a:ext cx="1588" cy="77152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42C09CDF-9282-4243-AC22-F92A24AD3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0175" y="3457575"/>
          <a:ext cx="2667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6" name="公式" r:id="rId7" imgW="312490" imgH="403920" progId="Equation.3">
                  <p:embed/>
                </p:oleObj>
              </mc:Choice>
              <mc:Fallback>
                <p:oleObj name="公式" r:id="rId7" imgW="312490" imgH="40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3457575"/>
                        <a:ext cx="2667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3FCAC916-FF60-4A76-BDD9-C95FE42CC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3063" y="2763838"/>
          <a:ext cx="2730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公式" r:id="rId9" imgW="320054" imgH="396144" progId="Equation.3">
                  <p:embed/>
                </p:oleObj>
              </mc:Choice>
              <mc:Fallback>
                <p:oleObj name="公式" r:id="rId9" imgW="320054" imgH="39614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2763838"/>
                        <a:ext cx="2730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20">
            <a:extLst>
              <a:ext uri="{FF2B5EF4-FFF2-40B4-BE49-F238E27FC236}">
                <a16:creationId xmlns:a16="http://schemas.microsoft.com/office/drawing/2014/main" id="{AC7D1D95-0AF6-49BC-B1C4-A0437657D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4488" y="4019550"/>
          <a:ext cx="184150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8" name="Equation" r:id="rId11" imgW="205733" imgH="281880" progId="Equation.3">
                  <p:embed/>
                </p:oleObj>
              </mc:Choice>
              <mc:Fallback>
                <p:oleObj name="Equation" r:id="rId11" imgW="205733" imgH="2818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488" y="4019550"/>
                        <a:ext cx="184150" cy="24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21">
            <a:extLst>
              <a:ext uri="{FF2B5EF4-FFF2-40B4-BE49-F238E27FC236}">
                <a16:creationId xmlns:a16="http://schemas.microsoft.com/office/drawing/2014/main" id="{0D2F7372-8DCF-4238-94DD-CE6A488A8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0100" y="2813050"/>
          <a:ext cx="18415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9" name="公式" r:id="rId13" imgW="205733" imgH="274320" progId="Equation.3">
                  <p:embed/>
                </p:oleObj>
              </mc:Choice>
              <mc:Fallback>
                <p:oleObj name="公式" r:id="rId13" imgW="205733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2813050"/>
                        <a:ext cx="18415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Line 22">
            <a:extLst>
              <a:ext uri="{FF2B5EF4-FFF2-40B4-BE49-F238E27FC236}">
                <a16:creationId xmlns:a16="http://schemas.microsoft.com/office/drawing/2014/main" id="{2646E53A-3A99-44BA-A3CE-E88FB238AF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3700" y="3141663"/>
            <a:ext cx="674688" cy="111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5" name="Object 23">
            <a:extLst>
              <a:ext uri="{FF2B5EF4-FFF2-40B4-BE49-F238E27FC236}">
                <a16:creationId xmlns:a16="http://schemas.microsoft.com/office/drawing/2014/main" id="{1A791564-A976-4A8A-BBE4-F362670D8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4171950"/>
          <a:ext cx="223837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公式" r:id="rId15" imgW="251548" imgH="289656" progId="Equation.3">
                  <p:embed/>
                </p:oleObj>
              </mc:Choice>
              <mc:Fallback>
                <p:oleObj name="公式" r:id="rId15" imgW="251548" imgH="28965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4171950"/>
                        <a:ext cx="223837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24">
            <a:extLst>
              <a:ext uri="{FF2B5EF4-FFF2-40B4-BE49-F238E27FC236}">
                <a16:creationId xmlns:a16="http://schemas.microsoft.com/office/drawing/2014/main" id="{043A76AF-04EA-4A29-8498-1F8BBFC77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7025" y="2800350"/>
          <a:ext cx="2238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17" imgW="251548" imgH="274320" progId="Equation.3">
                  <p:embed/>
                </p:oleObj>
              </mc:Choice>
              <mc:Fallback>
                <p:oleObj name="Equation" r:id="rId17" imgW="251548" imgH="2743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2800350"/>
                        <a:ext cx="2238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25">
            <a:extLst>
              <a:ext uri="{FF2B5EF4-FFF2-40B4-BE49-F238E27FC236}">
                <a16:creationId xmlns:a16="http://schemas.microsoft.com/office/drawing/2014/main" id="{2B8D1BF5-14DE-4594-A611-E8E6869F2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2876550"/>
          <a:ext cx="223837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Equation" r:id="rId19" imgW="251548" imgH="281880" progId="Equation.3">
                  <p:embed/>
                </p:oleObj>
              </mc:Choice>
              <mc:Fallback>
                <p:oleObj name="Equation" r:id="rId19" imgW="251548" imgH="281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876550"/>
                        <a:ext cx="223837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26">
            <a:extLst>
              <a:ext uri="{FF2B5EF4-FFF2-40B4-BE49-F238E27FC236}">
                <a16:creationId xmlns:a16="http://schemas.microsoft.com/office/drawing/2014/main" id="{BB7595BA-CA28-4A6E-A46D-2A653D46E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606800"/>
          <a:ext cx="2238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21" imgW="251548" imgH="289656" progId="Equation.3">
                  <p:embed/>
                </p:oleObj>
              </mc:Choice>
              <mc:Fallback>
                <p:oleObj name="Equation" r:id="rId21" imgW="251548" imgH="2896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06800"/>
                        <a:ext cx="2238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9" name="Oval 27">
            <a:extLst>
              <a:ext uri="{FF2B5EF4-FFF2-40B4-BE49-F238E27FC236}">
                <a16:creationId xmlns:a16="http://schemas.microsoft.com/office/drawing/2014/main" id="{D3CE4E42-5F4C-41E5-A3FD-C65D2A1B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3240088"/>
            <a:ext cx="914400" cy="9144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0" name="Line 28">
            <a:extLst>
              <a:ext uri="{FF2B5EF4-FFF2-40B4-BE49-F238E27FC236}">
                <a16:creationId xmlns:a16="http://schemas.microsoft.com/office/drawing/2014/main" id="{68EF060D-03F1-4B46-BA92-33A8A18942F2}"/>
              </a:ext>
            </a:extLst>
          </p:cNvPr>
          <p:cNvSpPr>
            <a:spLocks noChangeShapeType="1"/>
          </p:cNvSpPr>
          <p:nvPr/>
        </p:nvSpPr>
        <p:spPr bwMode="auto">
          <a:xfrm rot="-2549473">
            <a:off x="4464050" y="3600450"/>
            <a:ext cx="49213" cy="8445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41" name="Object 29">
            <a:extLst>
              <a:ext uri="{FF2B5EF4-FFF2-40B4-BE49-F238E27FC236}">
                <a16:creationId xmlns:a16="http://schemas.microsoft.com/office/drawing/2014/main" id="{D047C913-73DC-482D-88FD-9C2E48FC3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3688" y="4032250"/>
          <a:ext cx="2841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公式" r:id="rId23" imgW="327617" imgH="381024" progId="Equation.3">
                  <p:embed/>
                </p:oleObj>
              </mc:Choice>
              <mc:Fallback>
                <p:oleObj name="公式" r:id="rId23" imgW="327617" imgH="38102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032250"/>
                        <a:ext cx="2841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0">
            <a:extLst>
              <a:ext uri="{FF2B5EF4-FFF2-40B4-BE49-F238E27FC236}">
                <a16:creationId xmlns:a16="http://schemas.microsoft.com/office/drawing/2014/main" id="{E87E9821-D68D-474B-8800-149D8548B1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8050" y="4591050"/>
          <a:ext cx="22383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25" imgW="251548" imgH="274320" progId="Equation.3">
                  <p:embed/>
                </p:oleObj>
              </mc:Choice>
              <mc:Fallback>
                <p:oleObj name="Equation" r:id="rId25" imgW="251548" imgH="274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4591050"/>
                        <a:ext cx="22383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1">
            <a:extLst>
              <a:ext uri="{FF2B5EF4-FFF2-40B4-BE49-F238E27FC236}">
                <a16:creationId xmlns:a16="http://schemas.microsoft.com/office/drawing/2014/main" id="{41BDC0BD-1A6E-4425-B30F-CD1F61B52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4425" y="1670050"/>
          <a:ext cx="2381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27" imgW="213297" imgH="281880" progId="Equation.3">
                  <p:embed/>
                </p:oleObj>
              </mc:Choice>
              <mc:Fallback>
                <p:oleObj name="Equation" r:id="rId27" imgW="213297" imgH="281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4425" y="1670050"/>
                        <a:ext cx="23812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4" name="Rectangle 32">
            <a:extLst>
              <a:ext uri="{FF2B5EF4-FFF2-40B4-BE49-F238E27FC236}">
                <a16:creationId xmlns:a16="http://schemas.microsoft.com/office/drawing/2014/main" id="{27969681-1254-49D1-B31A-1B58A1B23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65275"/>
            <a:ext cx="3302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的方向指向曲率圆中心</a:t>
            </a:r>
            <a:r>
              <a:rPr kumimoji="1" lang="zh-CN" altLang="en-US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br>
              <a:rPr kumimoji="1" lang="zh-CN" altLang="en-US" sz="12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</a:br>
            <a:endParaRPr kumimoji="1" lang="zh-CN" altLang="en-US" sz="1200" b="1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4545" name="Arc 33">
            <a:extLst>
              <a:ext uri="{FF2B5EF4-FFF2-40B4-BE49-F238E27FC236}">
                <a16:creationId xmlns:a16="http://schemas.microsoft.com/office/drawing/2014/main" id="{D2DD1967-79EB-476D-AEFA-9D6219125F9C}"/>
              </a:ext>
            </a:extLst>
          </p:cNvPr>
          <p:cNvSpPr>
            <a:spLocks/>
          </p:cNvSpPr>
          <p:nvPr/>
        </p:nvSpPr>
        <p:spPr bwMode="auto">
          <a:xfrm rot="1538920">
            <a:off x="7558088" y="3182938"/>
            <a:ext cx="360362" cy="493712"/>
          </a:xfrm>
          <a:custGeom>
            <a:avLst/>
            <a:gdLst>
              <a:gd name="T0" fmla="*/ 2147483646 w 21600"/>
              <a:gd name="T1" fmla="*/ 0 h 21098"/>
              <a:gd name="T2" fmla="*/ 2147483646 w 21600"/>
              <a:gd name="T3" fmla="*/ 2147483646 h 21098"/>
              <a:gd name="T4" fmla="*/ 0 w 21600"/>
              <a:gd name="T5" fmla="*/ 2147483646 h 210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098" fill="none" extrusionOk="0">
                <a:moveTo>
                  <a:pt x="4629" y="0"/>
                </a:moveTo>
                <a:cubicBezTo>
                  <a:pt x="14539" y="2174"/>
                  <a:pt x="21600" y="10952"/>
                  <a:pt x="21600" y="21098"/>
                </a:cubicBezTo>
              </a:path>
              <a:path w="21600" h="21098" stroke="0" extrusionOk="0">
                <a:moveTo>
                  <a:pt x="4629" y="0"/>
                </a:moveTo>
                <a:cubicBezTo>
                  <a:pt x="14539" y="2174"/>
                  <a:pt x="21600" y="10952"/>
                  <a:pt x="21600" y="21098"/>
                </a:cubicBezTo>
                <a:lnTo>
                  <a:pt x="0" y="21098"/>
                </a:lnTo>
                <a:lnTo>
                  <a:pt x="462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AutoShape 34">
            <a:extLst>
              <a:ext uri="{FF2B5EF4-FFF2-40B4-BE49-F238E27FC236}">
                <a16:creationId xmlns:a16="http://schemas.microsoft.com/office/drawing/2014/main" id="{E52FB2AB-87A1-4E37-8E1F-66D99AFE3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25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7" name="Oval 35">
            <a:extLst>
              <a:ext uri="{FF2B5EF4-FFF2-40B4-BE49-F238E27FC236}">
                <a16:creationId xmlns:a16="http://schemas.microsoft.com/office/drawing/2014/main" id="{031E2E70-5C12-423C-8CCF-09069940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808288"/>
            <a:ext cx="1814512" cy="1812925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8" name="Rectangle 36">
            <a:extLst>
              <a:ext uri="{FF2B5EF4-FFF2-40B4-BE49-F238E27FC236}">
                <a16:creationId xmlns:a16="http://schemas.microsoft.com/office/drawing/2014/main" id="{56FD1D4A-CFDC-4B02-9D76-75983F1A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2836863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•</a:t>
            </a:r>
            <a:endParaRPr kumimoji="1" lang="en-US" altLang="zh-CN" sz="2400" b="1">
              <a:solidFill>
                <a:srgbClr val="FFFF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49" name="Freeform 37">
            <a:extLst>
              <a:ext uri="{FF2B5EF4-FFF2-40B4-BE49-F238E27FC236}">
                <a16:creationId xmlns:a16="http://schemas.microsoft.com/office/drawing/2014/main" id="{54ACA38D-1618-42FF-800D-7E3550B561C7}"/>
              </a:ext>
            </a:extLst>
          </p:cNvPr>
          <p:cNvSpPr>
            <a:spLocks/>
          </p:cNvSpPr>
          <p:nvPr/>
        </p:nvSpPr>
        <p:spPr bwMode="auto">
          <a:xfrm>
            <a:off x="1108075" y="3184525"/>
            <a:ext cx="3862388" cy="1533525"/>
          </a:xfrm>
          <a:custGeom>
            <a:avLst/>
            <a:gdLst>
              <a:gd name="T0" fmla="*/ 0 w 2433"/>
              <a:gd name="T1" fmla="*/ 2147483646 h 966"/>
              <a:gd name="T2" fmla="*/ 2147483646 w 2433"/>
              <a:gd name="T3" fmla="*/ 2147483646 h 966"/>
              <a:gd name="T4" fmla="*/ 2147483646 w 2433"/>
              <a:gd name="T5" fmla="*/ 2147483646 h 966"/>
              <a:gd name="T6" fmla="*/ 2147483646 w 2433"/>
              <a:gd name="T7" fmla="*/ 2147483646 h 966"/>
              <a:gd name="T8" fmla="*/ 2147483646 w 2433"/>
              <a:gd name="T9" fmla="*/ 2147483646 h 966"/>
              <a:gd name="T10" fmla="*/ 2147483646 w 2433"/>
              <a:gd name="T11" fmla="*/ 2147483646 h 966"/>
              <a:gd name="T12" fmla="*/ 2147483646 w 2433"/>
              <a:gd name="T13" fmla="*/ 2147483646 h 966"/>
              <a:gd name="T14" fmla="*/ 2147483646 w 2433"/>
              <a:gd name="T15" fmla="*/ 2147483646 h 9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33" h="966">
                <a:moveTo>
                  <a:pt x="0" y="289"/>
                </a:moveTo>
                <a:cubicBezTo>
                  <a:pt x="39" y="261"/>
                  <a:pt x="164" y="163"/>
                  <a:pt x="233" y="118"/>
                </a:cubicBezTo>
                <a:cubicBezTo>
                  <a:pt x="302" y="73"/>
                  <a:pt x="354" y="36"/>
                  <a:pt x="411" y="22"/>
                </a:cubicBezTo>
                <a:cubicBezTo>
                  <a:pt x="468" y="8"/>
                  <a:pt x="497" y="0"/>
                  <a:pt x="576" y="34"/>
                </a:cubicBezTo>
                <a:cubicBezTo>
                  <a:pt x="655" y="68"/>
                  <a:pt x="723" y="98"/>
                  <a:pt x="888" y="229"/>
                </a:cubicBezTo>
                <a:cubicBezTo>
                  <a:pt x="1053" y="360"/>
                  <a:pt x="1370" y="698"/>
                  <a:pt x="1568" y="818"/>
                </a:cubicBezTo>
                <a:cubicBezTo>
                  <a:pt x="1766" y="938"/>
                  <a:pt x="1932" y="938"/>
                  <a:pt x="2076" y="952"/>
                </a:cubicBezTo>
                <a:cubicBezTo>
                  <a:pt x="2220" y="966"/>
                  <a:pt x="2374" y="912"/>
                  <a:pt x="2433" y="904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0" name="Text Box 38">
            <a:extLst>
              <a:ext uri="{FF2B5EF4-FFF2-40B4-BE49-F238E27FC236}">
                <a16:creationId xmlns:a16="http://schemas.microsoft.com/office/drawing/2014/main" id="{C131DAC7-4BA2-4312-A0B8-4A2662B54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788" y="4321175"/>
            <a:ext cx="32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64551" name="Text Box 39">
            <a:extLst>
              <a:ext uri="{FF2B5EF4-FFF2-40B4-BE49-F238E27FC236}">
                <a16:creationId xmlns:a16="http://schemas.microsoft.com/office/drawing/2014/main" id="{21A8829C-F6E2-4A84-9407-C42198F4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2962275"/>
            <a:ext cx="32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64552" name="Line 40">
            <a:extLst>
              <a:ext uri="{FF2B5EF4-FFF2-40B4-BE49-F238E27FC236}">
                <a16:creationId xmlns:a16="http://schemas.microsoft.com/office/drawing/2014/main" id="{B8912B16-2CF9-4192-A5CB-E31797F992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90675" y="3357563"/>
            <a:ext cx="293688" cy="357187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53" name="TextBox 1">
            <a:extLst>
              <a:ext uri="{FF2B5EF4-FFF2-40B4-BE49-F238E27FC236}">
                <a16:creationId xmlns:a16="http://schemas.microsoft.com/office/drawing/2014/main" id="{1A03ED64-951C-4AF9-B4A8-FA48FAFF4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6021388"/>
            <a:ext cx="6956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直线运动和圆周运动是一般平面曲线运动的特例。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E75DBE6-859F-4C4A-9FAC-791A6B32D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92088"/>
            <a:ext cx="7543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力学的发展史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11A37A-6D75-444D-8A95-7ABA0D9B1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857250"/>
            <a:ext cx="76914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早在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公元前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287~212)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古希腊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阿基米德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著的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论比重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》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就奠定了静力学基础。</a:t>
            </a:r>
          </a:p>
        </p:txBody>
      </p:sp>
      <p:sp>
        <p:nvSpPr>
          <p:cNvPr id="9220" name="Rectangle 9">
            <a:extLst>
              <a:ext uri="{FF2B5EF4-FFF2-40B4-BE49-F238E27FC236}">
                <a16:creationId xmlns:a16="http://schemas.microsoft.com/office/drawing/2014/main" id="{CFB885F1-7A81-491D-B533-B8E316FB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677988"/>
            <a:ext cx="76914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w"/>
            </a:pPr>
            <a:r>
              <a:rPr lang="zh-CN" altLang="en-US" sz="2400" b="1">
                <a:solidFill>
                  <a:schemeClr val="bg1"/>
                </a:solidFill>
              </a:rPr>
              <a:t>意大利的</a:t>
            </a:r>
            <a:r>
              <a:rPr lang="zh-CN" altLang="en-US" sz="2400" b="1">
                <a:solidFill>
                  <a:srgbClr val="FFFF00"/>
                </a:solidFill>
              </a:rPr>
              <a:t>达芬奇</a:t>
            </a:r>
            <a:r>
              <a:rPr lang="en-US" altLang="zh-CN" sz="2400" b="1">
                <a:solidFill>
                  <a:schemeClr val="bg1"/>
                </a:solidFill>
              </a:rPr>
              <a:t>(1452~1519)</a:t>
            </a:r>
            <a:r>
              <a:rPr lang="zh-CN" altLang="en-US" sz="2400" b="1">
                <a:solidFill>
                  <a:schemeClr val="bg1"/>
                </a:solidFill>
              </a:rPr>
              <a:t>研究滑动摩擦、平衡、力矩。</a:t>
            </a:r>
          </a:p>
        </p:txBody>
      </p:sp>
      <p:sp>
        <p:nvSpPr>
          <p:cNvPr id="9221" name="Rectangle 10">
            <a:extLst>
              <a:ext uri="{FF2B5EF4-FFF2-40B4-BE49-F238E27FC236}">
                <a16:creationId xmlns:a16="http://schemas.microsoft.com/office/drawing/2014/main" id="{A9035A4B-B2BC-4860-80FD-59A5DE875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430463"/>
            <a:ext cx="76930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zh-CN" altLang="en-US" sz="2400" b="1">
                <a:solidFill>
                  <a:schemeClr val="bg1"/>
                </a:solidFill>
              </a:rPr>
              <a:t>波兰的</a:t>
            </a:r>
            <a:r>
              <a:rPr lang="zh-CN" altLang="en-US" sz="2400" b="1">
                <a:solidFill>
                  <a:srgbClr val="FFFF00"/>
                </a:solidFill>
              </a:rPr>
              <a:t>哥白尼</a:t>
            </a:r>
            <a:r>
              <a:rPr lang="en-US" altLang="zh-CN" sz="2400" b="1">
                <a:solidFill>
                  <a:schemeClr val="bg1"/>
                </a:solidFill>
              </a:rPr>
              <a:t>(1473~1543)</a:t>
            </a:r>
            <a:r>
              <a:rPr lang="zh-CN" altLang="en-US" sz="2400" b="1">
                <a:solidFill>
                  <a:schemeClr val="bg1"/>
                </a:solidFill>
              </a:rPr>
              <a:t>创立宇宙“日心说”。</a:t>
            </a:r>
          </a:p>
        </p:txBody>
      </p:sp>
      <p:sp>
        <p:nvSpPr>
          <p:cNvPr id="9222" name="Rectangle 11">
            <a:extLst>
              <a:ext uri="{FF2B5EF4-FFF2-40B4-BE49-F238E27FC236}">
                <a16:creationId xmlns:a16="http://schemas.microsoft.com/office/drawing/2014/main" id="{644A5924-D0C0-4594-BB7B-F3D47F3A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3" y="2951163"/>
            <a:ext cx="769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zh-CN" altLang="en-US" sz="2400" b="1">
                <a:solidFill>
                  <a:schemeClr val="bg1"/>
                </a:solidFill>
              </a:rPr>
              <a:t>德国的</a:t>
            </a:r>
            <a:r>
              <a:rPr lang="zh-CN" altLang="en-US" sz="2400" b="1">
                <a:solidFill>
                  <a:srgbClr val="FFFF00"/>
                </a:solidFill>
              </a:rPr>
              <a:t>开普勒</a:t>
            </a:r>
            <a:r>
              <a:rPr lang="en-US" altLang="zh-CN" sz="2400" b="1">
                <a:solidFill>
                  <a:schemeClr val="bg1"/>
                </a:solidFill>
              </a:rPr>
              <a:t>(1571~1630)</a:t>
            </a:r>
            <a:r>
              <a:rPr lang="zh-CN" altLang="en-US" sz="2400" b="1">
                <a:solidFill>
                  <a:schemeClr val="bg1"/>
                </a:solidFill>
              </a:rPr>
              <a:t>提出行星运动三定律。</a:t>
            </a:r>
          </a:p>
        </p:txBody>
      </p:sp>
      <p:sp>
        <p:nvSpPr>
          <p:cNvPr id="9223" name="Rectangle 12">
            <a:extLst>
              <a:ext uri="{FF2B5EF4-FFF2-40B4-BE49-F238E27FC236}">
                <a16:creationId xmlns:a16="http://schemas.microsoft.com/office/drawing/2014/main" id="{2E1E0A67-C100-49F4-B6CC-C4ED9F6F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535363"/>
            <a:ext cx="76914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zh-CN" altLang="en-US" sz="2400" b="1">
                <a:solidFill>
                  <a:schemeClr val="bg1"/>
                </a:solidFill>
              </a:rPr>
              <a:t>意大利的</a:t>
            </a:r>
            <a:r>
              <a:rPr lang="zh-CN" altLang="en-US" sz="2400" b="1">
                <a:solidFill>
                  <a:srgbClr val="FFFF00"/>
                </a:solidFill>
              </a:rPr>
              <a:t>伽利略</a:t>
            </a:r>
            <a:r>
              <a:rPr lang="en-US" altLang="zh-CN" sz="2400" b="1">
                <a:solidFill>
                  <a:schemeClr val="bg1"/>
                </a:solidFill>
              </a:rPr>
              <a:t>(1564~1642)</a:t>
            </a:r>
            <a:r>
              <a:rPr lang="zh-CN" altLang="en-US" sz="2400" b="1">
                <a:solidFill>
                  <a:schemeClr val="bg1"/>
                </a:solidFill>
              </a:rPr>
              <a:t>自由落体规律、惯性定律及加速度的概念。</a:t>
            </a:r>
          </a:p>
        </p:txBody>
      </p:sp>
      <p:sp>
        <p:nvSpPr>
          <p:cNvPr id="9224" name="Rectangle 13">
            <a:extLst>
              <a:ext uri="{FF2B5EF4-FFF2-40B4-BE49-F238E27FC236}">
                <a16:creationId xmlns:a16="http://schemas.microsoft.com/office/drawing/2014/main" id="{F68957B0-BE0A-431D-AA73-179D57B1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4508500"/>
            <a:ext cx="7691437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w"/>
            </a:pPr>
            <a:r>
              <a:rPr lang="zh-CN" altLang="en-US" sz="2400" b="1">
                <a:solidFill>
                  <a:schemeClr val="bg1"/>
                </a:solidFill>
              </a:rPr>
              <a:t>英国伟大科学家</a:t>
            </a:r>
            <a:r>
              <a:rPr lang="zh-CN" altLang="en-US" sz="2400" b="1">
                <a:solidFill>
                  <a:srgbClr val="FFFF00"/>
                </a:solidFill>
              </a:rPr>
              <a:t>牛顿</a:t>
            </a:r>
            <a:r>
              <a:rPr lang="en-US" altLang="zh-CN" sz="2400" b="1">
                <a:solidFill>
                  <a:schemeClr val="bg1"/>
                </a:solidFill>
              </a:rPr>
              <a:t>(1643~1727)</a:t>
            </a:r>
            <a:r>
              <a:rPr lang="zh-CN" altLang="en-US" sz="2400" b="1">
                <a:solidFill>
                  <a:schemeClr val="bg1"/>
                </a:solidFill>
              </a:rPr>
              <a:t>在</a:t>
            </a:r>
            <a:r>
              <a:rPr lang="en-US" altLang="zh-CN" sz="2400" b="1">
                <a:solidFill>
                  <a:schemeClr val="bg1"/>
                </a:solidFill>
              </a:rPr>
              <a:t>1687</a:t>
            </a:r>
            <a:r>
              <a:rPr lang="zh-CN" altLang="en-US" sz="2400" b="1">
                <a:solidFill>
                  <a:schemeClr val="bg1"/>
                </a:solidFill>
              </a:rPr>
              <a:t>年版的</a:t>
            </a:r>
            <a:r>
              <a:rPr lang="en-US" altLang="zh-CN" sz="2400" b="1">
                <a:solidFill>
                  <a:srgbClr val="FF0000"/>
                </a:solidFill>
              </a:rPr>
              <a:t>《</a:t>
            </a:r>
            <a:r>
              <a:rPr lang="zh-CN" altLang="en-US" sz="2400" b="1">
                <a:solidFill>
                  <a:srgbClr val="FF0000"/>
                </a:solidFill>
              </a:rPr>
              <a:t>自然哲学的数学原理</a:t>
            </a:r>
            <a:r>
              <a:rPr lang="en-US" altLang="zh-CN" sz="2400" b="1">
                <a:solidFill>
                  <a:srgbClr val="FF0000"/>
                </a:solidFill>
              </a:rPr>
              <a:t>》</a:t>
            </a:r>
            <a:r>
              <a:rPr lang="zh-CN" altLang="en-US" sz="2400" b="1">
                <a:solidFill>
                  <a:schemeClr val="bg1"/>
                </a:solidFill>
              </a:rPr>
              <a:t>一书总其大成，提出动力学的三个基本定律，万有引力定律，天体力学等，是经典力学奠基人。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>
            <a:extLst>
              <a:ext uri="{FF2B5EF4-FFF2-40B4-BE49-F238E27FC236}">
                <a16:creationId xmlns:a16="http://schemas.microsoft.com/office/drawing/2014/main" id="{8E7EAE3C-F437-40BC-A6CB-88BF21E2A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0713"/>
            <a:ext cx="88836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2DA88A5-D3C1-425B-AEE0-BA1402C9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6550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一汽车在半径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=200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的圆弧形公路上行驶，其运动学方程为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=20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</a:rPr>
              <a:t>-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0.2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 baseline="28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(SI)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94668067-D387-4746-9780-BA9D3D5CF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2365375"/>
          <a:ext cx="2524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3" imgW="2491706" imgH="807624" progId="Equation.3">
                  <p:embed/>
                </p:oleObj>
              </mc:Choice>
              <mc:Fallback>
                <p:oleObj name="公式" r:id="rId3" imgW="2491706" imgH="8076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365375"/>
                        <a:ext cx="2524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>
            <a:extLst>
              <a:ext uri="{FF2B5EF4-FFF2-40B4-BE49-F238E27FC236}">
                <a16:creationId xmlns:a16="http://schemas.microsoft.com/office/drawing/2014/main" id="{C7FA924F-62C2-4725-8FDC-02180EF0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根据速度和加速度在自然坐标系中的表示形式，有</a:t>
            </a:r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6565" name="Object 8">
            <a:extLst>
              <a:ext uri="{FF2B5EF4-FFF2-40B4-BE49-F238E27FC236}">
                <a16:creationId xmlns:a16="http://schemas.microsoft.com/office/drawing/2014/main" id="{82BD4959-06B8-4BB7-AE2D-5B2100AB7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2579688"/>
          <a:ext cx="2166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1" name="公式" r:id="rId5" imgW="2141182" imgH="365688" progId="Equation.3">
                  <p:embed/>
                </p:oleObj>
              </mc:Choice>
              <mc:Fallback>
                <p:oleObj name="公式" r:id="rId5" imgW="2141182" imgH="3656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579688"/>
                        <a:ext cx="21669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10">
            <a:extLst>
              <a:ext uri="{FF2B5EF4-FFF2-40B4-BE49-F238E27FC236}">
                <a16:creationId xmlns:a16="http://schemas.microsoft.com/office/drawing/2014/main" id="{3F119FD8-AB44-4E53-B56E-385D88EC6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381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66567" name="Rectangle 11">
            <a:extLst>
              <a:ext uri="{FF2B5EF4-FFF2-40B4-BE49-F238E27FC236}">
                <a16:creationId xmlns:a16="http://schemas.microsoft.com/office/drawing/2014/main" id="{5E7999E2-89AC-4DAC-889F-5188E964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371600"/>
            <a:ext cx="539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汽车在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 1 s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时的速度和加速度大小。</a:t>
            </a:r>
          </a:p>
        </p:txBody>
      </p:sp>
      <p:sp>
        <p:nvSpPr>
          <p:cNvPr id="66568" name="Rectangle 12">
            <a:extLst>
              <a:ext uri="{FF2B5EF4-FFF2-40B4-BE49-F238E27FC236}">
                <a16:creationId xmlns:a16="http://schemas.microsoft.com/office/drawing/2014/main" id="{398E0AD0-5FF8-47C5-BE3F-FB76E24A9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 b="1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6569" name="Rectangle 13">
            <a:extLst>
              <a:ext uri="{FF2B5EF4-FFF2-40B4-BE49-F238E27FC236}">
                <a16:creationId xmlns:a16="http://schemas.microsoft.com/office/drawing/2014/main" id="{1428377D-9723-4149-A8F4-30774C46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7DECB0A7-FE25-485D-8000-730F8BEB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6550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一汽车在半径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=200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的圆弧形公路上行驶，其运动学方程为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=20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</a:rPr>
              <a:t>-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0.2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 baseline="2800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(SI)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67587" name="Object 3">
            <a:extLst>
              <a:ext uri="{FF2B5EF4-FFF2-40B4-BE49-F238E27FC236}">
                <a16:creationId xmlns:a16="http://schemas.microsoft.com/office/drawing/2014/main" id="{157B1463-4869-4E33-B853-7CEF86F88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2365375"/>
          <a:ext cx="2524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公式" r:id="rId3" imgW="2491706" imgH="807624" progId="Equation.3">
                  <p:embed/>
                </p:oleObj>
              </mc:Choice>
              <mc:Fallback>
                <p:oleObj name="公式" r:id="rId3" imgW="2491706" imgH="8076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365375"/>
                        <a:ext cx="2524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4">
            <a:extLst>
              <a:ext uri="{FF2B5EF4-FFF2-40B4-BE49-F238E27FC236}">
                <a16:creationId xmlns:a16="http://schemas.microsoft.com/office/drawing/2014/main" id="{5E72F6BB-3984-4953-AB95-5E55DFB21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05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根据速度和加速度在自然坐标系中的表示形式，有</a:t>
            </a:r>
            <a:endParaRPr kumimoji="1" lang="zh-CN" altLang="en-US" sz="24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DA8D0A22-76A3-4F58-AE35-5AE0483A7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4150" y="3203575"/>
          <a:ext cx="2159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公式" r:id="rId5" imgW="2118274" imgH="807624" progId="Equation.3">
                  <p:embed/>
                </p:oleObj>
              </mc:Choice>
              <mc:Fallback>
                <p:oleObj name="公式" r:id="rId5" imgW="2118274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203575"/>
                        <a:ext cx="21590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>
            <a:extLst>
              <a:ext uri="{FF2B5EF4-FFF2-40B4-BE49-F238E27FC236}">
                <a16:creationId xmlns:a16="http://schemas.microsoft.com/office/drawing/2014/main" id="{27E43E52-A15B-470E-BE0C-C5B39F2DE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3130550"/>
          <a:ext cx="3092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公式" r:id="rId7" imgW="3063308" imgH="853416" progId="Equation.3">
                  <p:embed/>
                </p:oleObj>
              </mc:Choice>
              <mc:Fallback>
                <p:oleObj name="公式" r:id="rId7" imgW="3063308" imgH="8534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130550"/>
                        <a:ext cx="3092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6898C521-2535-46EC-BA08-FE90BE33A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4095750"/>
          <a:ext cx="59626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公式" r:id="rId9" imgW="5958917" imgH="1089720" progId="Equation.3">
                  <p:embed/>
                </p:oleObj>
              </mc:Choice>
              <mc:Fallback>
                <p:oleObj name="公式" r:id="rId9" imgW="5958917" imgH="1089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4095750"/>
                        <a:ext cx="59626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8CA70168-6559-4709-8968-C8078184B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2579688"/>
          <a:ext cx="2166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公式" r:id="rId11" imgW="2141182" imgH="365688" progId="Equation.3">
                  <p:embed/>
                </p:oleObj>
              </mc:Choice>
              <mc:Fallback>
                <p:oleObj name="公式" r:id="rId11" imgW="2141182" imgH="3656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579688"/>
                        <a:ext cx="21669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3D75CF68-BBC0-4ED6-9935-915C9B2E9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5264150"/>
          <a:ext cx="66849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13" imgW="6682657" imgH="1089720" progId="Equation.DSMT4">
                  <p:embed/>
                </p:oleObj>
              </mc:Choice>
              <mc:Fallback>
                <p:oleObj name="Equation" r:id="rId13" imgW="6682657" imgH="1089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5264150"/>
                        <a:ext cx="668496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0">
            <a:extLst>
              <a:ext uri="{FF2B5EF4-FFF2-40B4-BE49-F238E27FC236}">
                <a16:creationId xmlns:a16="http://schemas.microsoft.com/office/drawing/2014/main" id="{646E4115-E1C8-4979-87EF-B4BFE7328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" y="381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320ED632-B8EF-42A5-A9C1-EB2C4AF45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371600"/>
            <a:ext cx="539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汽车在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 1 s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时的速度和加速度大小。</a:t>
            </a:r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6B42C5B3-B361-4370-BA93-AC2186A7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716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kumimoji="1" lang="zh-CN" altLang="en-US" sz="2400" b="1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412AC737-02EE-483E-93E4-4A24E516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0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图形1">
            <a:extLst>
              <a:ext uri="{FF2B5EF4-FFF2-40B4-BE49-F238E27FC236}">
                <a16:creationId xmlns:a16="http://schemas.microsoft.com/office/drawing/2014/main" id="{64CB3040-0A09-4172-BA6E-5D5D7D119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E748D"/>
              </a:clrFrom>
              <a:clrTo>
                <a:srgbClr val="1E748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2719" r="3401" b="6828"/>
          <a:stretch>
            <a:fillRect/>
          </a:stretch>
        </p:blipFill>
        <p:spPr bwMode="auto">
          <a:xfrm>
            <a:off x="5580063" y="2060575"/>
            <a:ext cx="2952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3">
            <a:extLst>
              <a:ext uri="{FF2B5EF4-FFF2-40B4-BE49-F238E27FC236}">
                <a16:creationId xmlns:a16="http://schemas.microsoft.com/office/drawing/2014/main" id="{C7282EFA-1130-48C9-8AA5-BEE75269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7938"/>
            <a:ext cx="7924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将一根光滑的钢丝弯成一个竖直平面内的曲线，质点可沿钢丝向下滑动。已知质点运动的切向加速度为</a:t>
            </a:r>
            <a:endParaRPr kumimoji="1" lang="zh-CN" altLang="en-US" sz="1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5041D45F-36E8-4005-837E-5DDA32C16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050925"/>
            <a:ext cx="7847013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g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为重力加速度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为切向与水平方向的夹角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初始速度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初始位置为   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B38AB732-7F92-4710-B50A-84E711853E50}"/>
              </a:ext>
            </a:extLst>
          </p:cNvPr>
          <p:cNvGraphicFramePr>
            <a:graphicFrameLocks/>
          </p:cNvGraphicFramePr>
          <p:nvPr/>
        </p:nvGraphicFramePr>
        <p:xfrm>
          <a:off x="7116763" y="565150"/>
          <a:ext cx="1838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4" name="公式" r:id="rId4" imgW="1813565" imgH="396144" progId="Equation.3">
                  <p:embed/>
                </p:oleObj>
              </mc:Choice>
              <mc:Fallback>
                <p:oleObj name="公式" r:id="rId4" imgW="1813565" imgH="39614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565150"/>
                        <a:ext cx="18383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Line 6">
            <a:extLst>
              <a:ext uri="{FF2B5EF4-FFF2-40B4-BE49-F238E27FC236}">
                <a16:creationId xmlns:a16="http://schemas.microsoft.com/office/drawing/2014/main" id="{974B3A10-1099-4A15-B519-C866AA41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791075"/>
            <a:ext cx="2971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1D29479E-D637-47BF-83C3-ADD7FA62C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200" y="2200275"/>
            <a:ext cx="0" cy="297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A3797DB-2603-4EEB-A2E8-E422593570BC}"/>
              </a:ext>
            </a:extLst>
          </p:cNvPr>
          <p:cNvSpPr>
            <a:spLocks noChangeShapeType="1"/>
          </p:cNvSpPr>
          <p:nvPr/>
        </p:nvSpPr>
        <p:spPr bwMode="auto">
          <a:xfrm rot="562308" flipH="1">
            <a:off x="7096125" y="2490788"/>
            <a:ext cx="1362075" cy="2803525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873A793E-A940-4CD7-84C2-58BE47F42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0" y="3213100"/>
            <a:ext cx="439738" cy="6143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5E082D97-CCD7-48BB-9B07-0A7150A04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0" y="3213100"/>
            <a:ext cx="42703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9" name="Object 19">
            <a:extLst>
              <a:ext uri="{FF2B5EF4-FFF2-40B4-BE49-F238E27FC236}">
                <a16:creationId xmlns:a16="http://schemas.microsoft.com/office/drawing/2014/main" id="{9F7D1B64-068E-45F2-86E4-DF45FCF8F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4263" y="3213100"/>
          <a:ext cx="3063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5" name="Equation" r:id="rId6" imgW="358088" imgH="365688" progId="Equation.3">
                  <p:embed/>
                </p:oleObj>
              </mc:Choice>
              <mc:Fallback>
                <p:oleObj name="Equation" r:id="rId6" imgW="358088" imgH="3656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3213100"/>
                        <a:ext cx="3063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20">
            <a:extLst>
              <a:ext uri="{FF2B5EF4-FFF2-40B4-BE49-F238E27FC236}">
                <a16:creationId xmlns:a16="http://schemas.microsoft.com/office/drawing/2014/main" id="{F826A308-2CE9-4052-B17E-AFFA1F7D1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0" y="3630613"/>
          <a:ext cx="2873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6" name="Equation" r:id="rId8" imgW="327617" imgH="289656" progId="Equation.3">
                  <p:embed/>
                </p:oleObj>
              </mc:Choice>
              <mc:Fallback>
                <p:oleObj name="Equation" r:id="rId8" imgW="327617" imgH="28965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3630613"/>
                        <a:ext cx="2873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21">
            <a:extLst>
              <a:ext uri="{FF2B5EF4-FFF2-40B4-BE49-F238E27FC236}">
                <a16:creationId xmlns:a16="http://schemas.microsoft.com/office/drawing/2014/main" id="{26147341-837B-44FF-AAC8-CADB4B29A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8" y="3643313"/>
          <a:ext cx="2238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7" name="Equation" r:id="rId10" imgW="251548" imgH="274320" progId="Equation.3">
                  <p:embed/>
                </p:oleObj>
              </mc:Choice>
              <mc:Fallback>
                <p:oleObj name="Equation" r:id="rId10" imgW="251548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3643313"/>
                        <a:ext cx="2238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22">
            <a:extLst>
              <a:ext uri="{FF2B5EF4-FFF2-40B4-BE49-F238E27FC236}">
                <a16:creationId xmlns:a16="http://schemas.microsoft.com/office/drawing/2014/main" id="{8C18B31D-5E53-41A4-A555-89C29F7784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1075" y="2320925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8" name="Equation" r:id="rId12" imgW="213297" imgH="281880" progId="Equation.3">
                  <p:embed/>
                </p:oleObj>
              </mc:Choice>
              <mc:Fallback>
                <p:oleObj name="Equation" r:id="rId12" imgW="213297" imgH="281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320925"/>
                        <a:ext cx="1936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23">
            <a:extLst>
              <a:ext uri="{FF2B5EF4-FFF2-40B4-BE49-F238E27FC236}">
                <a16:creationId xmlns:a16="http://schemas.microsoft.com/office/drawing/2014/main" id="{EB56CF60-47BA-4325-9183-7FA488CFE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4868863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9" name="Equation" r:id="rId14" imgW="190606" imgH="205848" progId="Equation.3">
                  <p:embed/>
                </p:oleObj>
              </mc:Choice>
              <mc:Fallback>
                <p:oleObj name="Equation" r:id="rId14" imgW="190606" imgH="20584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24">
            <a:extLst>
              <a:ext uri="{FF2B5EF4-FFF2-40B4-BE49-F238E27FC236}">
                <a16:creationId xmlns:a16="http://schemas.microsoft.com/office/drawing/2014/main" id="{C2309D82-8206-4FB6-8896-D6D2A561E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4840288"/>
          <a:ext cx="2333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0" name="公式" r:id="rId16" imgW="274239" imgH="289656" progId="Equation.3">
                  <p:embed/>
                </p:oleObj>
              </mc:Choice>
              <mc:Fallback>
                <p:oleObj name="公式" r:id="rId16" imgW="274239" imgH="28965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840288"/>
                        <a:ext cx="2333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25">
            <a:extLst>
              <a:ext uri="{FF2B5EF4-FFF2-40B4-BE49-F238E27FC236}">
                <a16:creationId xmlns:a16="http://schemas.microsoft.com/office/drawing/2014/main" id="{CA6F61D2-1674-4FEA-A520-A5EDD6BED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2538" y="4332288"/>
          <a:ext cx="2508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1" name="公式" r:id="rId18" imgW="289583" imgH="289656" progId="Equation.3">
                  <p:embed/>
                </p:oleObj>
              </mc:Choice>
              <mc:Fallback>
                <p:oleObj name="公式" r:id="rId18" imgW="289583" imgH="28965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4332288"/>
                        <a:ext cx="2508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Rectangle 26">
            <a:extLst>
              <a:ext uri="{FF2B5EF4-FFF2-40B4-BE49-F238E27FC236}">
                <a16:creationId xmlns:a16="http://schemas.microsoft.com/office/drawing/2014/main" id="{38C49E10-17ED-4BE9-B0B8-57C81A7B6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25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68627" name="Rectangle 27">
            <a:extLst>
              <a:ext uri="{FF2B5EF4-FFF2-40B4-BE49-F238E27FC236}">
                <a16:creationId xmlns:a16="http://schemas.microsoft.com/office/drawing/2014/main" id="{A500D0ED-43D3-4028-9621-84C49313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43113"/>
            <a:ext cx="43116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质点在钢丝上各处的运动速度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8628" name="Rectangle 28">
            <a:extLst>
              <a:ext uri="{FF2B5EF4-FFF2-40B4-BE49-F238E27FC236}">
                <a16:creationId xmlns:a16="http://schemas.microsoft.com/office/drawing/2014/main" id="{40EB702A-222A-46C8-A1D4-A6921D22D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8" y="21161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68629" name="Line 30">
            <a:extLst>
              <a:ext uri="{FF2B5EF4-FFF2-40B4-BE49-F238E27FC236}">
                <a16:creationId xmlns:a16="http://schemas.microsoft.com/office/drawing/2014/main" id="{58527BBA-8633-4070-B4E4-C51BFF072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3213100"/>
            <a:ext cx="0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0" name="Arc 31">
            <a:extLst>
              <a:ext uri="{FF2B5EF4-FFF2-40B4-BE49-F238E27FC236}">
                <a16:creationId xmlns:a16="http://schemas.microsoft.com/office/drawing/2014/main" id="{ABD760A6-40B5-4C47-A13C-B8BA7BE6679A}"/>
              </a:ext>
            </a:extLst>
          </p:cNvPr>
          <p:cNvSpPr>
            <a:spLocks/>
          </p:cNvSpPr>
          <p:nvPr/>
        </p:nvSpPr>
        <p:spPr bwMode="auto">
          <a:xfrm>
            <a:off x="7385050" y="4437063"/>
            <a:ext cx="144463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31" name="Oval 32">
            <a:extLst>
              <a:ext uri="{FF2B5EF4-FFF2-40B4-BE49-F238E27FC236}">
                <a16:creationId xmlns:a16="http://schemas.microsoft.com/office/drawing/2014/main" id="{E102B567-0071-4D9E-970D-45EA4400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3732213"/>
            <a:ext cx="130175" cy="142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32" name="对象 1">
            <a:extLst>
              <a:ext uri="{FF2B5EF4-FFF2-40B4-BE49-F238E27FC236}">
                <a16:creationId xmlns:a16="http://schemas.microsoft.com/office/drawing/2014/main" id="{CD88402B-7C4F-4865-B906-342FB1926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0900" y="1050925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20" imgW="165028" imgH="228501" progId="Equation.DSMT4">
                  <p:embed/>
                </p:oleObj>
              </mc:Choice>
              <mc:Fallback>
                <p:oleObj name="Equation" r:id="rId20" imgW="165028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1050925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对象 2">
            <a:extLst>
              <a:ext uri="{FF2B5EF4-FFF2-40B4-BE49-F238E27FC236}">
                <a16:creationId xmlns:a16="http://schemas.microsoft.com/office/drawing/2014/main" id="{DAD76FB5-80CD-465F-807C-D2CE71747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1601788"/>
          <a:ext cx="330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22" imgW="177646" imgH="228402" progId="Equation.DSMT4">
                  <p:embed/>
                </p:oleObj>
              </mc:Choice>
              <mc:Fallback>
                <p:oleObj name="Equation" r:id="rId22" imgW="177646" imgH="22840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601788"/>
                        <a:ext cx="330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图形1">
            <a:extLst>
              <a:ext uri="{FF2B5EF4-FFF2-40B4-BE49-F238E27FC236}">
                <a16:creationId xmlns:a16="http://schemas.microsoft.com/office/drawing/2014/main" id="{FBE6DDC4-9C09-4129-AB17-C67B7C03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E748D"/>
              </a:clrFrom>
              <a:clrTo>
                <a:srgbClr val="1E748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2719" r="3401" b="6828"/>
          <a:stretch>
            <a:fillRect/>
          </a:stretch>
        </p:blipFill>
        <p:spPr bwMode="auto">
          <a:xfrm>
            <a:off x="5580063" y="2060575"/>
            <a:ext cx="2952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3">
            <a:extLst>
              <a:ext uri="{FF2B5EF4-FFF2-40B4-BE49-F238E27FC236}">
                <a16:creationId xmlns:a16="http://schemas.microsoft.com/office/drawing/2014/main" id="{64502E1A-70E8-4B2B-B2FD-56ECDAA0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7938"/>
            <a:ext cx="7924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将一根光滑的钢丝弯成一个竖直平面内的曲线，质点可沿钢丝向下滑动。已知质点运动的切向加速度为</a:t>
            </a:r>
            <a:endParaRPr kumimoji="1" lang="zh-CN" altLang="en-US" sz="1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CCABEAB-4AD2-4C2F-9417-2259254A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050925"/>
            <a:ext cx="7847013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g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为重力加速度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为切向与水平方向的夹角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初始速度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初始位置为   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017439FC-127C-47B3-8C14-E49A540FCDEA}"/>
              </a:ext>
            </a:extLst>
          </p:cNvPr>
          <p:cNvGraphicFramePr>
            <a:graphicFrameLocks/>
          </p:cNvGraphicFramePr>
          <p:nvPr/>
        </p:nvGraphicFramePr>
        <p:xfrm>
          <a:off x="7116763" y="565150"/>
          <a:ext cx="1838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公式" r:id="rId4" imgW="1813565" imgH="396144" progId="Equation.3">
                  <p:embed/>
                </p:oleObj>
              </mc:Choice>
              <mc:Fallback>
                <p:oleObj name="公式" r:id="rId4" imgW="1813565" imgH="39614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565150"/>
                        <a:ext cx="18383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Line 6">
            <a:extLst>
              <a:ext uri="{FF2B5EF4-FFF2-40B4-BE49-F238E27FC236}">
                <a16:creationId xmlns:a16="http://schemas.microsoft.com/office/drawing/2014/main" id="{CB2AFAD8-D974-4925-8B07-72A22D005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791075"/>
            <a:ext cx="2971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99154690-8DC1-4B01-84FB-F2DDCE1E8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200" y="2200275"/>
            <a:ext cx="0" cy="297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CFB7ED18-C7FA-4ACB-93E2-503D054C6AB9}"/>
              </a:ext>
            </a:extLst>
          </p:cNvPr>
          <p:cNvSpPr>
            <a:spLocks noChangeShapeType="1"/>
          </p:cNvSpPr>
          <p:nvPr/>
        </p:nvSpPr>
        <p:spPr bwMode="auto">
          <a:xfrm rot="562308" flipH="1">
            <a:off x="7096125" y="2490788"/>
            <a:ext cx="1362075" cy="2803525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ABDC6FA3-C782-407B-80E3-412F54BCA2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0" y="3213100"/>
            <a:ext cx="439738" cy="6143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050814DB-0C3A-4B73-AF11-63E5A610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0" y="3213100"/>
            <a:ext cx="42703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Rectangle 11">
            <a:extLst>
              <a:ext uri="{FF2B5EF4-FFF2-40B4-BE49-F238E27FC236}">
                <a16:creationId xmlns:a16="http://schemas.microsoft.com/office/drawing/2014/main" id="{EE984C93-DD6D-4E74-A2CE-EA41EA8D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2554288"/>
            <a:ext cx="186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由题意可知</a:t>
            </a:r>
          </a:p>
        </p:txBody>
      </p:sp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3C49B2E8-E777-45B5-A96E-790AF5065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3048000"/>
          <a:ext cx="47926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3" name="Equation" r:id="rId6" imgW="4762552" imgH="807624" progId="Equation.3">
                  <p:embed/>
                </p:oleObj>
              </mc:Choice>
              <mc:Fallback>
                <p:oleObj name="Equation" r:id="rId6" imgW="4762552" imgH="8076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048000"/>
                        <a:ext cx="47926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E816AC0D-2A7D-4AFE-9522-5AF18C81F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4005263"/>
          <a:ext cx="248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8" imgW="2446108" imgH="365688" progId="Equation.3">
                  <p:embed/>
                </p:oleObj>
              </mc:Choice>
              <mc:Fallback>
                <p:oleObj name="公式" r:id="rId8" imgW="2446108" imgH="3656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005263"/>
                        <a:ext cx="2481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9">
            <a:extLst>
              <a:ext uri="{FF2B5EF4-FFF2-40B4-BE49-F238E27FC236}">
                <a16:creationId xmlns:a16="http://schemas.microsoft.com/office/drawing/2014/main" id="{210592A1-1120-4DA1-8E30-1692D08A8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4263" y="3213100"/>
          <a:ext cx="3063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Equation" r:id="rId10" imgW="358088" imgH="365688" progId="Equation.3">
                  <p:embed/>
                </p:oleObj>
              </mc:Choice>
              <mc:Fallback>
                <p:oleObj name="Equation" r:id="rId10" imgW="358088" imgH="3656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3213100"/>
                        <a:ext cx="3063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20">
            <a:extLst>
              <a:ext uri="{FF2B5EF4-FFF2-40B4-BE49-F238E27FC236}">
                <a16:creationId xmlns:a16="http://schemas.microsoft.com/office/drawing/2014/main" id="{4C84CE48-714E-416A-A10F-8A295066E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0" y="3630613"/>
          <a:ext cx="2873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12" imgW="327617" imgH="289656" progId="Equation.3">
                  <p:embed/>
                </p:oleObj>
              </mc:Choice>
              <mc:Fallback>
                <p:oleObj name="Equation" r:id="rId12" imgW="327617" imgH="28965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3630613"/>
                        <a:ext cx="2873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21">
            <a:extLst>
              <a:ext uri="{FF2B5EF4-FFF2-40B4-BE49-F238E27FC236}">
                <a16:creationId xmlns:a16="http://schemas.microsoft.com/office/drawing/2014/main" id="{E095CEBA-3B68-43B2-A744-40F6159FE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8" y="3643313"/>
          <a:ext cx="2238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14" imgW="251548" imgH="274320" progId="Equation.3">
                  <p:embed/>
                </p:oleObj>
              </mc:Choice>
              <mc:Fallback>
                <p:oleObj name="Equation" r:id="rId14" imgW="251548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3643313"/>
                        <a:ext cx="2238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22">
            <a:extLst>
              <a:ext uri="{FF2B5EF4-FFF2-40B4-BE49-F238E27FC236}">
                <a16:creationId xmlns:a16="http://schemas.microsoft.com/office/drawing/2014/main" id="{68B32588-EACC-44A8-B75C-EE6A6E41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1075" y="2320925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16" imgW="213297" imgH="281880" progId="Equation.3">
                  <p:embed/>
                </p:oleObj>
              </mc:Choice>
              <mc:Fallback>
                <p:oleObj name="Equation" r:id="rId16" imgW="213297" imgH="281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320925"/>
                        <a:ext cx="1936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23">
            <a:extLst>
              <a:ext uri="{FF2B5EF4-FFF2-40B4-BE49-F238E27FC236}">
                <a16:creationId xmlns:a16="http://schemas.microsoft.com/office/drawing/2014/main" id="{AFB0B966-048D-4FD6-A7D3-D4D01942E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4868863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18" imgW="190606" imgH="205848" progId="Equation.3">
                  <p:embed/>
                </p:oleObj>
              </mc:Choice>
              <mc:Fallback>
                <p:oleObj name="Equation" r:id="rId18" imgW="190606" imgH="20584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24">
            <a:extLst>
              <a:ext uri="{FF2B5EF4-FFF2-40B4-BE49-F238E27FC236}">
                <a16:creationId xmlns:a16="http://schemas.microsoft.com/office/drawing/2014/main" id="{B6CA09EE-F9D4-40F6-A234-D1C6DB62D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4840288"/>
          <a:ext cx="2333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公式" r:id="rId20" imgW="274239" imgH="289656" progId="Equation.3">
                  <p:embed/>
                </p:oleObj>
              </mc:Choice>
              <mc:Fallback>
                <p:oleObj name="公式" r:id="rId20" imgW="274239" imgH="28965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840288"/>
                        <a:ext cx="2333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5">
            <a:extLst>
              <a:ext uri="{FF2B5EF4-FFF2-40B4-BE49-F238E27FC236}">
                <a16:creationId xmlns:a16="http://schemas.microsoft.com/office/drawing/2014/main" id="{8977747F-282F-4113-9B4B-39631FFCB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2538" y="4332288"/>
          <a:ext cx="2508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公式" r:id="rId22" imgW="289583" imgH="289656" progId="Equation.3">
                  <p:embed/>
                </p:oleObj>
              </mc:Choice>
              <mc:Fallback>
                <p:oleObj name="公式" r:id="rId22" imgW="289583" imgH="28965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4332288"/>
                        <a:ext cx="2508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Rectangle 26">
            <a:extLst>
              <a:ext uri="{FF2B5EF4-FFF2-40B4-BE49-F238E27FC236}">
                <a16:creationId xmlns:a16="http://schemas.microsoft.com/office/drawing/2014/main" id="{DE47C43A-6973-438D-AB98-E032AC62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25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69654" name="Rectangle 27">
            <a:extLst>
              <a:ext uri="{FF2B5EF4-FFF2-40B4-BE49-F238E27FC236}">
                <a16:creationId xmlns:a16="http://schemas.microsoft.com/office/drawing/2014/main" id="{4E90E1EE-AA2B-457A-B830-583B7AF0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43113"/>
            <a:ext cx="43116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质点在钢丝上各处的运动速度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69655" name="Rectangle 28">
            <a:extLst>
              <a:ext uri="{FF2B5EF4-FFF2-40B4-BE49-F238E27FC236}">
                <a16:creationId xmlns:a16="http://schemas.microsoft.com/office/drawing/2014/main" id="{C58F563A-96A5-4F8D-80BB-BC9A2842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8" y="21161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69656" name="Rectangle 29">
            <a:extLst>
              <a:ext uri="{FF2B5EF4-FFF2-40B4-BE49-F238E27FC236}">
                <a16:creationId xmlns:a16="http://schemas.microsoft.com/office/drawing/2014/main" id="{00F01BB9-6D45-45BB-8078-39AB8EE7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25542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69657" name="Line 30">
            <a:extLst>
              <a:ext uri="{FF2B5EF4-FFF2-40B4-BE49-F238E27FC236}">
                <a16:creationId xmlns:a16="http://schemas.microsoft.com/office/drawing/2014/main" id="{BB5BBC9A-40AC-49C8-8A1E-392E7B31D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3213100"/>
            <a:ext cx="0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8" name="Arc 31">
            <a:extLst>
              <a:ext uri="{FF2B5EF4-FFF2-40B4-BE49-F238E27FC236}">
                <a16:creationId xmlns:a16="http://schemas.microsoft.com/office/drawing/2014/main" id="{DB58AFB7-677C-4F57-BFF2-9636243D9AE6}"/>
              </a:ext>
            </a:extLst>
          </p:cNvPr>
          <p:cNvSpPr>
            <a:spLocks/>
          </p:cNvSpPr>
          <p:nvPr/>
        </p:nvSpPr>
        <p:spPr bwMode="auto">
          <a:xfrm>
            <a:off x="7385050" y="4437063"/>
            <a:ext cx="144463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Oval 32">
            <a:extLst>
              <a:ext uri="{FF2B5EF4-FFF2-40B4-BE49-F238E27FC236}">
                <a16:creationId xmlns:a16="http://schemas.microsoft.com/office/drawing/2014/main" id="{1BC828B2-A5A5-40F3-8B29-F3E7783EB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3732213"/>
            <a:ext cx="130175" cy="142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9660" name="对象 1">
            <a:extLst>
              <a:ext uri="{FF2B5EF4-FFF2-40B4-BE49-F238E27FC236}">
                <a16:creationId xmlns:a16="http://schemas.microsoft.com/office/drawing/2014/main" id="{A040702C-83AE-44F6-9DC7-5C1891E63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0900" y="1050925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24" imgW="165028" imgH="228501" progId="Equation.DSMT4">
                  <p:embed/>
                </p:oleObj>
              </mc:Choice>
              <mc:Fallback>
                <p:oleObj name="Equation" r:id="rId24" imgW="165028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1050925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1" name="对象 2">
            <a:extLst>
              <a:ext uri="{FF2B5EF4-FFF2-40B4-BE49-F238E27FC236}">
                <a16:creationId xmlns:a16="http://schemas.microsoft.com/office/drawing/2014/main" id="{3EC6D202-7CA6-4B19-9C09-1C406BE06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1601788"/>
          <a:ext cx="330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26" imgW="177646" imgH="228402" progId="Equation.DSMT4">
                  <p:embed/>
                </p:oleObj>
              </mc:Choice>
              <mc:Fallback>
                <p:oleObj name="Equation" r:id="rId26" imgW="177646" imgH="22840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601788"/>
                        <a:ext cx="330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 descr="图形1">
            <a:extLst>
              <a:ext uri="{FF2B5EF4-FFF2-40B4-BE49-F238E27FC236}">
                <a16:creationId xmlns:a16="http://schemas.microsoft.com/office/drawing/2014/main" id="{54C103EC-64F7-44FD-A497-81CA0A58F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E748D"/>
              </a:clrFrom>
              <a:clrTo>
                <a:srgbClr val="1E748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" t="2719" r="3401" b="6828"/>
          <a:stretch>
            <a:fillRect/>
          </a:stretch>
        </p:blipFill>
        <p:spPr bwMode="auto">
          <a:xfrm>
            <a:off x="5580063" y="2060575"/>
            <a:ext cx="29527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3">
            <a:extLst>
              <a:ext uri="{FF2B5EF4-FFF2-40B4-BE49-F238E27FC236}">
                <a16:creationId xmlns:a16="http://schemas.microsoft.com/office/drawing/2014/main" id="{54AF099F-E9CD-4ED4-8F5C-4F77B862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7938"/>
            <a:ext cx="792480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将一根光滑的钢丝弯成一个竖直平面内的曲线，质点可沿钢丝向下滑动。已知质点运动的切向加速度为</a:t>
            </a:r>
            <a:endParaRPr kumimoji="1" lang="zh-CN" altLang="en-US" sz="12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48628BEF-EEC7-47CB-8EAC-BA6569B8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050925"/>
            <a:ext cx="7847013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g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为重力加速度</a:t>
            </a: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为切向与水平方向的夹角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初始速度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初始位置为   </a:t>
            </a:r>
            <a:r>
              <a:rPr kumimoji="1" lang="en-US" altLang="zh-CN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.</a:t>
            </a:r>
            <a:endParaRPr kumimoji="1" lang="en-US" altLang="zh-CN" sz="24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23AEF09D-5047-4A1B-8E23-433BB60A5A55}"/>
              </a:ext>
            </a:extLst>
          </p:cNvPr>
          <p:cNvGraphicFramePr>
            <a:graphicFrameLocks/>
          </p:cNvGraphicFramePr>
          <p:nvPr/>
        </p:nvGraphicFramePr>
        <p:xfrm>
          <a:off x="7116763" y="565150"/>
          <a:ext cx="18383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1" name="公式" r:id="rId4" imgW="1813565" imgH="396144" progId="Equation.3">
                  <p:embed/>
                </p:oleObj>
              </mc:Choice>
              <mc:Fallback>
                <p:oleObj name="公式" r:id="rId4" imgW="1813565" imgH="39614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763" y="565150"/>
                        <a:ext cx="18383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Line 6">
            <a:extLst>
              <a:ext uri="{FF2B5EF4-FFF2-40B4-BE49-F238E27FC236}">
                <a16:creationId xmlns:a16="http://schemas.microsoft.com/office/drawing/2014/main" id="{6ED62C78-FFB9-4115-A4F1-DBC3D0101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4791075"/>
            <a:ext cx="2971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FADCB5E-4DA2-472F-ACFB-C64328C94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8200" y="2200275"/>
            <a:ext cx="0" cy="297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6D41F177-2E5A-43D8-9CC5-47B8A9CE6719}"/>
              </a:ext>
            </a:extLst>
          </p:cNvPr>
          <p:cNvSpPr>
            <a:spLocks noChangeShapeType="1"/>
          </p:cNvSpPr>
          <p:nvPr/>
        </p:nvSpPr>
        <p:spPr bwMode="auto">
          <a:xfrm rot="562308" flipH="1">
            <a:off x="7096125" y="2490788"/>
            <a:ext cx="1362075" cy="2803525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45D797E0-8F06-4E84-B8AA-880B0311A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6850" y="3213100"/>
            <a:ext cx="439738" cy="6143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181CCA4B-077B-4AC2-9DE3-62A0827BB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6850" y="3213100"/>
            <a:ext cx="42703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37562D38-D34E-4A29-B018-FC3B89AD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2554288"/>
            <a:ext cx="186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由题意可知</a:t>
            </a:r>
          </a:p>
        </p:txBody>
      </p:sp>
      <p:graphicFrame>
        <p:nvGraphicFramePr>
          <p:cNvPr id="70668" name="Object 12">
            <a:extLst>
              <a:ext uri="{FF2B5EF4-FFF2-40B4-BE49-F238E27FC236}">
                <a16:creationId xmlns:a16="http://schemas.microsoft.com/office/drawing/2014/main" id="{74FC9859-CF78-4176-A3F7-A686F957A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3048000"/>
          <a:ext cx="47926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2" name="Equation" r:id="rId6" imgW="4762552" imgH="807624" progId="Equation.3">
                  <p:embed/>
                </p:oleObj>
              </mc:Choice>
              <mc:Fallback>
                <p:oleObj name="Equation" r:id="rId6" imgW="4762552" imgH="8076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048000"/>
                        <a:ext cx="47926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>
            <a:extLst>
              <a:ext uri="{FF2B5EF4-FFF2-40B4-BE49-F238E27FC236}">
                <a16:creationId xmlns:a16="http://schemas.microsoft.com/office/drawing/2014/main" id="{6718E82E-4B80-49E3-9016-EF5346507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575" y="4005263"/>
          <a:ext cx="2481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3" name="公式" r:id="rId8" imgW="2446108" imgH="365688" progId="Equation.3">
                  <p:embed/>
                </p:oleObj>
              </mc:Choice>
              <mc:Fallback>
                <p:oleObj name="公式" r:id="rId8" imgW="2446108" imgH="3656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005263"/>
                        <a:ext cx="2481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Rectangle 14">
            <a:extLst>
              <a:ext uri="{FF2B5EF4-FFF2-40B4-BE49-F238E27FC236}">
                <a16:creationId xmlns:a16="http://schemas.microsoft.com/office/drawing/2014/main" id="{918AB974-B117-4D5E-AA1E-9FDA1A31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24375"/>
            <a:ext cx="25685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从图中分析看出</a:t>
            </a:r>
            <a:b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</a:br>
            <a:endParaRPr kumimoji="1" lang="zh-CN" altLang="en-US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71" name="Object 17">
            <a:extLst>
              <a:ext uri="{FF2B5EF4-FFF2-40B4-BE49-F238E27FC236}">
                <a16:creationId xmlns:a16="http://schemas.microsoft.com/office/drawing/2014/main" id="{FEB84159-63EA-407B-B565-3788D91B5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2013" y="5133975"/>
          <a:ext cx="3003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4" name="Equation" r:id="rId10" imgW="2987022" imgH="480168" progId="Equation.DSMT4">
                  <p:embed/>
                </p:oleObj>
              </mc:Choice>
              <mc:Fallback>
                <p:oleObj name="Equation" r:id="rId10" imgW="2987022" imgH="48016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5133975"/>
                        <a:ext cx="3003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8">
            <a:extLst>
              <a:ext uri="{FF2B5EF4-FFF2-40B4-BE49-F238E27FC236}">
                <a16:creationId xmlns:a16="http://schemas.microsoft.com/office/drawing/2014/main" id="{E39B689A-D85B-44F6-9EE9-CCB0F94750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4356100"/>
          <a:ext cx="1422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5" name="公式" r:id="rId12" imgW="1394534" imgH="807624" progId="Equation.3">
                  <p:embed/>
                </p:oleObj>
              </mc:Choice>
              <mc:Fallback>
                <p:oleObj name="公式" r:id="rId12" imgW="1394534" imgH="8076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356100"/>
                        <a:ext cx="14224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9">
            <a:extLst>
              <a:ext uri="{FF2B5EF4-FFF2-40B4-BE49-F238E27FC236}">
                <a16:creationId xmlns:a16="http://schemas.microsoft.com/office/drawing/2014/main" id="{8CE56618-D0CD-42A1-A2CB-0B977B951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34263" y="3213100"/>
          <a:ext cx="3063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6" name="Equation" r:id="rId14" imgW="358088" imgH="365688" progId="Equation.3">
                  <p:embed/>
                </p:oleObj>
              </mc:Choice>
              <mc:Fallback>
                <p:oleObj name="Equation" r:id="rId14" imgW="358088" imgH="36568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3213100"/>
                        <a:ext cx="3063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20">
            <a:extLst>
              <a:ext uri="{FF2B5EF4-FFF2-40B4-BE49-F238E27FC236}">
                <a16:creationId xmlns:a16="http://schemas.microsoft.com/office/drawing/2014/main" id="{E01A2609-5982-41AD-ABF5-F276DC6F3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0" y="3630613"/>
          <a:ext cx="287338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Equation" r:id="rId16" imgW="327617" imgH="289656" progId="Equation.3">
                  <p:embed/>
                </p:oleObj>
              </mc:Choice>
              <mc:Fallback>
                <p:oleObj name="Equation" r:id="rId16" imgW="327617" imgH="28965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3630613"/>
                        <a:ext cx="287338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21">
            <a:extLst>
              <a:ext uri="{FF2B5EF4-FFF2-40B4-BE49-F238E27FC236}">
                <a16:creationId xmlns:a16="http://schemas.microsoft.com/office/drawing/2014/main" id="{586CEC4A-9C99-46ED-98BC-1E3A70132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8" y="3643313"/>
          <a:ext cx="2238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Equation" r:id="rId18" imgW="251548" imgH="274320" progId="Equation.3">
                  <p:embed/>
                </p:oleObj>
              </mc:Choice>
              <mc:Fallback>
                <p:oleObj name="Equation" r:id="rId18" imgW="251548" imgH="274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3643313"/>
                        <a:ext cx="223837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2">
            <a:extLst>
              <a:ext uri="{FF2B5EF4-FFF2-40B4-BE49-F238E27FC236}">
                <a16:creationId xmlns:a16="http://schemas.microsoft.com/office/drawing/2014/main" id="{57DF2C32-F62D-4A72-8F6E-006C0A654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1075" y="2320925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9" name="Equation" r:id="rId20" imgW="213297" imgH="281880" progId="Equation.3">
                  <p:embed/>
                </p:oleObj>
              </mc:Choice>
              <mc:Fallback>
                <p:oleObj name="Equation" r:id="rId20" imgW="213297" imgH="2818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320925"/>
                        <a:ext cx="1936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3">
            <a:extLst>
              <a:ext uri="{FF2B5EF4-FFF2-40B4-BE49-F238E27FC236}">
                <a16:creationId xmlns:a16="http://schemas.microsoft.com/office/drawing/2014/main" id="{48D50CF6-9971-4AC9-9523-24D14188E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4868863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Equation" r:id="rId22" imgW="190606" imgH="205848" progId="Equation.3">
                  <p:embed/>
                </p:oleObj>
              </mc:Choice>
              <mc:Fallback>
                <p:oleObj name="Equation" r:id="rId22" imgW="190606" imgH="20584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4">
            <a:extLst>
              <a:ext uri="{FF2B5EF4-FFF2-40B4-BE49-F238E27FC236}">
                <a16:creationId xmlns:a16="http://schemas.microsoft.com/office/drawing/2014/main" id="{68C39673-CA6E-422B-93C2-676BF2196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4840288"/>
          <a:ext cx="2333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公式" r:id="rId24" imgW="274239" imgH="289656" progId="Equation.3">
                  <p:embed/>
                </p:oleObj>
              </mc:Choice>
              <mc:Fallback>
                <p:oleObj name="公式" r:id="rId24" imgW="274239" imgH="28965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840288"/>
                        <a:ext cx="233362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5">
            <a:extLst>
              <a:ext uri="{FF2B5EF4-FFF2-40B4-BE49-F238E27FC236}">
                <a16:creationId xmlns:a16="http://schemas.microsoft.com/office/drawing/2014/main" id="{99B8911D-C03D-4A95-BAED-C22D9421F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2538" y="4332288"/>
          <a:ext cx="2508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公式" r:id="rId26" imgW="289583" imgH="289656" progId="Equation.3">
                  <p:embed/>
                </p:oleObj>
              </mc:Choice>
              <mc:Fallback>
                <p:oleObj name="公式" r:id="rId26" imgW="289583" imgH="28965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4332288"/>
                        <a:ext cx="2508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Rectangle 26">
            <a:extLst>
              <a:ext uri="{FF2B5EF4-FFF2-40B4-BE49-F238E27FC236}">
                <a16:creationId xmlns:a16="http://schemas.microsoft.com/office/drawing/2014/main" id="{C2099BB5-D2B8-4379-B4D9-3E41D81D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825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70681" name="Rectangle 27">
            <a:extLst>
              <a:ext uri="{FF2B5EF4-FFF2-40B4-BE49-F238E27FC236}">
                <a16:creationId xmlns:a16="http://schemas.microsoft.com/office/drawing/2014/main" id="{DF8202E4-219E-484D-8E20-EFFEC971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043113"/>
            <a:ext cx="43116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质点在钢丝上各处的运动速度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0682" name="Rectangle 28">
            <a:extLst>
              <a:ext uri="{FF2B5EF4-FFF2-40B4-BE49-F238E27FC236}">
                <a16:creationId xmlns:a16="http://schemas.microsoft.com/office/drawing/2014/main" id="{A1F16A12-E30A-4E5C-844C-40FA55130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8" y="21161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70683" name="Rectangle 29">
            <a:extLst>
              <a:ext uri="{FF2B5EF4-FFF2-40B4-BE49-F238E27FC236}">
                <a16:creationId xmlns:a16="http://schemas.microsoft.com/office/drawing/2014/main" id="{9701E571-1BA4-4B64-B91C-FE0F6A6B1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" y="255428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70684" name="Line 30">
            <a:extLst>
              <a:ext uri="{FF2B5EF4-FFF2-40B4-BE49-F238E27FC236}">
                <a16:creationId xmlns:a16="http://schemas.microsoft.com/office/drawing/2014/main" id="{5869AB50-B976-4932-BF2E-79E5C618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3213100"/>
            <a:ext cx="0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Arc 31">
            <a:extLst>
              <a:ext uri="{FF2B5EF4-FFF2-40B4-BE49-F238E27FC236}">
                <a16:creationId xmlns:a16="http://schemas.microsoft.com/office/drawing/2014/main" id="{64901477-1C55-4A36-8966-7601F53B54E0}"/>
              </a:ext>
            </a:extLst>
          </p:cNvPr>
          <p:cNvSpPr>
            <a:spLocks/>
          </p:cNvSpPr>
          <p:nvPr/>
        </p:nvSpPr>
        <p:spPr bwMode="auto">
          <a:xfrm>
            <a:off x="7385050" y="4437063"/>
            <a:ext cx="144463" cy="360362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Oval 32">
            <a:extLst>
              <a:ext uri="{FF2B5EF4-FFF2-40B4-BE49-F238E27FC236}">
                <a16:creationId xmlns:a16="http://schemas.microsoft.com/office/drawing/2014/main" id="{AA819674-8CD6-43F2-9B9B-0C43F927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413" y="3732213"/>
            <a:ext cx="130175" cy="142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0687" name="对象 1">
            <a:extLst>
              <a:ext uri="{FF2B5EF4-FFF2-40B4-BE49-F238E27FC236}">
                <a16:creationId xmlns:a16="http://schemas.microsoft.com/office/drawing/2014/main" id="{C54B3E60-E474-42A7-9A1A-75868C126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0900" y="1050925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3" name="Equation" r:id="rId28" imgW="165028" imgH="228501" progId="Equation.DSMT4">
                  <p:embed/>
                </p:oleObj>
              </mc:Choice>
              <mc:Fallback>
                <p:oleObj name="Equation" r:id="rId28" imgW="165028" imgH="228501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1050925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8" name="对象 2">
            <a:extLst>
              <a:ext uri="{FF2B5EF4-FFF2-40B4-BE49-F238E27FC236}">
                <a16:creationId xmlns:a16="http://schemas.microsoft.com/office/drawing/2014/main" id="{B01DDECC-9DFD-4BFA-A3D0-946C17F9E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1601788"/>
          <a:ext cx="3302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4" name="Equation" r:id="rId30" imgW="177646" imgH="228402" progId="Equation.DSMT4">
                  <p:embed/>
                </p:oleObj>
              </mc:Choice>
              <mc:Fallback>
                <p:oleObj name="Equation" r:id="rId30" imgW="177646" imgH="228402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601788"/>
                        <a:ext cx="3302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89" name="Picture 51">
            <a:extLst>
              <a:ext uri="{FF2B5EF4-FFF2-40B4-BE49-F238E27FC236}">
                <a16:creationId xmlns:a16="http://schemas.microsoft.com/office/drawing/2014/main" id="{F4275908-6971-459D-928C-6CCAF0DE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5762625"/>
            <a:ext cx="89535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0690" name="Object 16">
            <a:extLst>
              <a:ext uri="{FF2B5EF4-FFF2-40B4-BE49-F238E27FC236}">
                <a16:creationId xmlns:a16="http://schemas.microsoft.com/office/drawing/2014/main" id="{FB57FCF9-6D73-4C15-8BAD-1C5C08557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4953000"/>
          <a:ext cx="2944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5" name="公式" r:id="rId33" imgW="2918516" imgH="708696" progId="Equation.3">
                  <p:embed/>
                </p:oleObj>
              </mc:Choice>
              <mc:Fallback>
                <p:oleObj name="公式" r:id="rId33" imgW="2918516" imgH="7086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953000"/>
                        <a:ext cx="29448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1">
            <a:extLst>
              <a:ext uri="{FF2B5EF4-FFF2-40B4-BE49-F238E27FC236}">
                <a16:creationId xmlns:a16="http://schemas.microsoft.com/office/drawing/2014/main" id="{22E3174B-53FB-4CC0-8616-30AD1115F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184150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</a:rPr>
              <a:t>小结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05943-E999-41F4-A4F1-B7DB6B4FF2D0}"/>
              </a:ext>
            </a:extLst>
          </p:cNvPr>
          <p:cNvSpPr txBox="1"/>
          <p:nvPr/>
        </p:nvSpPr>
        <p:spPr>
          <a:xfrm>
            <a:off x="395288" y="796925"/>
            <a:ext cx="8262937" cy="6370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研究质点运动学的方法：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</a:rPr>
              <a:t>确定研究对象（把研究物体抽象为质点）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</a:rPr>
              <a:t>确定参考系（合理选择参照物和坐标系）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</a:rPr>
              <a:t>确定研究对象的运动状态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运动学方程描述了任意时刻质点的空间位置（位矢对时间的函数）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chemeClr val="bg1"/>
                </a:solidFill>
              </a:rPr>
              <a:t>质点的速度和加速度反映了某一时刻质点的运动状态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1"/>
                </a:solidFill>
              </a:rPr>
              <a:t> 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4CA2AB43-766C-4D7C-B4B4-470A48C9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01988"/>
            <a:ext cx="5599112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extLst>
              <a:ext uri="{FF2B5EF4-FFF2-40B4-BE49-F238E27FC236}">
                <a16:creationId xmlns:a16="http://schemas.microsoft.com/office/drawing/2014/main" id="{CBFC025E-1896-4142-AAA4-735DE9A5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0"/>
            <a:ext cx="4760913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707" name="组合 19">
            <a:extLst>
              <a:ext uri="{FF2B5EF4-FFF2-40B4-BE49-F238E27FC236}">
                <a16:creationId xmlns:a16="http://schemas.microsoft.com/office/drawing/2014/main" id="{0CE4A8CE-8ABB-4098-86AC-958ADF6C54A9}"/>
              </a:ext>
            </a:extLst>
          </p:cNvPr>
          <p:cNvGrpSpPr>
            <a:grpSpLocks/>
          </p:cNvGrpSpPr>
          <p:nvPr/>
        </p:nvGrpSpPr>
        <p:grpSpPr bwMode="auto">
          <a:xfrm>
            <a:off x="5818188" y="592138"/>
            <a:ext cx="2840037" cy="2366962"/>
            <a:chOff x="5799954" y="1164537"/>
            <a:chExt cx="2840916" cy="2366088"/>
          </a:xfrm>
        </p:grpSpPr>
        <p:sp>
          <p:nvSpPr>
            <p:cNvPr id="72711" name="TextBox 1">
              <a:extLst>
                <a:ext uri="{FF2B5EF4-FFF2-40B4-BE49-F238E27FC236}">
                  <a16:creationId xmlns:a16="http://schemas.microsoft.com/office/drawing/2014/main" id="{65608FEE-91FB-4260-B809-8048A1684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49" y="1164537"/>
              <a:ext cx="17315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</a:rPr>
                <a:t>运动学方程</a:t>
              </a:r>
            </a:p>
          </p:txBody>
        </p:sp>
        <p:sp>
          <p:nvSpPr>
            <p:cNvPr id="72712" name="TextBox 7">
              <a:extLst>
                <a:ext uri="{FF2B5EF4-FFF2-40B4-BE49-F238E27FC236}">
                  <a16:creationId xmlns:a16="http://schemas.microsoft.com/office/drawing/2014/main" id="{CFB372BE-B7A6-4F9D-B86D-396AB5F10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205" y="2132856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</a:rPr>
                <a:t>速度</a:t>
              </a:r>
            </a:p>
          </p:txBody>
        </p:sp>
        <p:sp>
          <p:nvSpPr>
            <p:cNvPr id="72713" name="TextBox 8">
              <a:extLst>
                <a:ext uri="{FF2B5EF4-FFF2-40B4-BE49-F238E27FC236}">
                  <a16:creationId xmlns:a16="http://schemas.microsoft.com/office/drawing/2014/main" id="{B9071D24-A541-4689-BB87-2C3978393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5515" y="3068960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bg1"/>
                  </a:solidFill>
                </a:rPr>
                <a:t>加速度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838CC80-4F9E-4196-98B4-6D52B5B3F0EC}"/>
                </a:ext>
              </a:extLst>
            </p:cNvPr>
            <p:cNvCxnSpPr/>
            <p:nvPr/>
          </p:nvCxnSpPr>
          <p:spPr>
            <a:xfrm>
              <a:off x="6662233" y="1734239"/>
              <a:ext cx="0" cy="5030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875DF76-40A6-48D7-8715-B52C339C7585}"/>
                </a:ext>
              </a:extLst>
            </p:cNvPr>
            <p:cNvCxnSpPr/>
            <p:nvPr/>
          </p:nvCxnSpPr>
          <p:spPr>
            <a:xfrm>
              <a:off x="6673349" y="2594346"/>
              <a:ext cx="0" cy="50463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333FD2F-8179-471F-9B31-159B02311563}"/>
                </a:ext>
              </a:extLst>
            </p:cNvPr>
            <p:cNvCxnSpPr/>
            <p:nvPr/>
          </p:nvCxnSpPr>
          <p:spPr>
            <a:xfrm flipH="1" flipV="1">
              <a:off x="6822620" y="2508653"/>
              <a:ext cx="1587" cy="5919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C0C809A-4B00-447A-BAA9-2D2437BBE5DE}"/>
                </a:ext>
              </a:extLst>
            </p:cNvPr>
            <p:cNvCxnSpPr/>
            <p:nvPr/>
          </p:nvCxnSpPr>
          <p:spPr>
            <a:xfrm flipV="1">
              <a:off x="6824208" y="1699326"/>
              <a:ext cx="0" cy="537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18" name="TextBox 18">
              <a:extLst>
                <a:ext uri="{FF2B5EF4-FFF2-40B4-BE49-F238E27FC236}">
                  <a16:creationId xmlns:a16="http://schemas.microsoft.com/office/drawing/2014/main" id="{20CE9675-D979-4C18-BABA-A2516F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9954" y="1765330"/>
              <a:ext cx="646331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求导</a:t>
              </a:r>
            </a:p>
          </p:txBody>
        </p:sp>
        <p:sp>
          <p:nvSpPr>
            <p:cNvPr id="72719" name="TextBox 20">
              <a:extLst>
                <a:ext uri="{FF2B5EF4-FFF2-40B4-BE49-F238E27FC236}">
                  <a16:creationId xmlns:a16="http://schemas.microsoft.com/office/drawing/2014/main" id="{12DEF878-71C9-4612-8702-38F668665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863" y="2619952"/>
              <a:ext cx="646331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求导</a:t>
              </a:r>
            </a:p>
          </p:txBody>
        </p:sp>
        <p:sp>
          <p:nvSpPr>
            <p:cNvPr id="72720" name="TextBox 21">
              <a:extLst>
                <a:ext uri="{FF2B5EF4-FFF2-40B4-BE49-F238E27FC236}">
                  <a16:creationId xmlns:a16="http://schemas.microsoft.com/office/drawing/2014/main" id="{2E868D7E-FD03-471C-A2CE-49D0E98C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278" y="2633875"/>
              <a:ext cx="170431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积分</a:t>
              </a:r>
              <a:r>
                <a:rPr lang="en-US" altLang="zh-CN">
                  <a:solidFill>
                    <a:schemeClr val="bg1"/>
                  </a:solidFill>
                </a:rPr>
                <a:t>+</a:t>
              </a:r>
              <a:r>
                <a:rPr lang="zh-CN" altLang="en-US">
                  <a:solidFill>
                    <a:schemeClr val="bg1"/>
                  </a:solidFill>
                </a:rPr>
                <a:t>初始条件</a:t>
              </a:r>
            </a:p>
          </p:txBody>
        </p:sp>
        <p:sp>
          <p:nvSpPr>
            <p:cNvPr id="72721" name="TextBox 22">
              <a:extLst>
                <a:ext uri="{FF2B5EF4-FFF2-40B4-BE49-F238E27FC236}">
                  <a16:creationId xmlns:a16="http://schemas.microsoft.com/office/drawing/2014/main" id="{BCF0CC2A-E443-471A-9719-3757D0F83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6557" y="1759694"/>
              <a:ext cx="1704313" cy="3693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积分</a:t>
              </a:r>
              <a:r>
                <a:rPr lang="en-US" altLang="zh-CN">
                  <a:solidFill>
                    <a:schemeClr val="bg1"/>
                  </a:solidFill>
                </a:rPr>
                <a:t>+</a:t>
              </a:r>
              <a:r>
                <a:rPr lang="zh-CN" altLang="en-US">
                  <a:solidFill>
                    <a:schemeClr val="bg1"/>
                  </a:solidFill>
                </a:rPr>
                <a:t>初始条件</a:t>
              </a:r>
            </a:p>
          </p:txBody>
        </p:sp>
      </p:grpSp>
      <p:sp>
        <p:nvSpPr>
          <p:cNvPr id="72708" name="TextBox 23">
            <a:extLst>
              <a:ext uri="{FF2B5EF4-FFF2-40B4-BE49-F238E27FC236}">
                <a16:creationId xmlns:a16="http://schemas.microsoft.com/office/drawing/2014/main" id="{8A73B1F8-258E-41C7-A8C8-5BFB0AB0A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192088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第一类问题</a:t>
            </a:r>
          </a:p>
        </p:txBody>
      </p:sp>
      <p:sp>
        <p:nvSpPr>
          <p:cNvPr id="72709" name="TextBox 25">
            <a:extLst>
              <a:ext uri="{FF2B5EF4-FFF2-40B4-BE49-F238E27FC236}">
                <a16:creationId xmlns:a16="http://schemas.microsoft.com/office/drawing/2014/main" id="{8AC1F745-76D4-4F8E-BCCE-7C43B1B0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80975"/>
            <a:ext cx="147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第二类问题</a:t>
            </a:r>
          </a:p>
        </p:txBody>
      </p:sp>
      <p:sp>
        <p:nvSpPr>
          <p:cNvPr id="72710" name="TextBox 26">
            <a:extLst>
              <a:ext uri="{FF2B5EF4-FFF2-40B4-BE49-F238E27FC236}">
                <a16:creationId xmlns:a16="http://schemas.microsoft.com/office/drawing/2014/main" id="{0C3F8193-46FC-426D-8E52-0C597D587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3379788"/>
            <a:ext cx="91217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chemeClr val="bg1"/>
                </a:solidFill>
              </a:rPr>
              <a:t>直角坐标下各个运动分量的速度、加速度</a:t>
            </a:r>
            <a:r>
              <a:rPr lang="zh-CN" altLang="en-US" sz="2200" b="1">
                <a:solidFill>
                  <a:srgbClr val="FF0000"/>
                </a:solidFill>
              </a:rPr>
              <a:t>方向不变</a:t>
            </a:r>
            <a:r>
              <a:rPr lang="zh-CN" altLang="en-US" sz="2200" b="1">
                <a:solidFill>
                  <a:schemeClr val="bg1"/>
                </a:solidFill>
              </a:rPr>
              <a:t>，把曲线运动分解为分量方向上的直线运动。</a:t>
            </a:r>
            <a:endParaRPr lang="en-US" altLang="zh-CN" sz="2200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chemeClr val="bg1"/>
                </a:solidFill>
              </a:rPr>
              <a:t>自然坐标下运动</a:t>
            </a:r>
            <a:r>
              <a:rPr lang="zh-CN" altLang="en-US" sz="2200" b="1">
                <a:solidFill>
                  <a:srgbClr val="FF0000"/>
                </a:solidFill>
              </a:rPr>
              <a:t>轨迹确定</a:t>
            </a:r>
            <a:r>
              <a:rPr lang="zh-CN" altLang="en-US" sz="2200" b="1">
                <a:solidFill>
                  <a:schemeClr val="bg1"/>
                </a:solidFill>
              </a:rPr>
              <a:t>，将运动分解为沿切向方向的直线运动和沿法向方向的圆周运动。</a:t>
            </a:r>
            <a:endParaRPr lang="en-US" altLang="zh-CN" sz="2200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chemeClr val="bg1"/>
                </a:solidFill>
              </a:rPr>
              <a:t>第一类问题的关键是根据已知运动规律和空间几何关系写出</a:t>
            </a:r>
            <a:r>
              <a:rPr lang="zh-CN" altLang="en-US" sz="2200" b="1">
                <a:solidFill>
                  <a:srgbClr val="FF0000"/>
                </a:solidFill>
              </a:rPr>
              <a:t>运动学方程</a:t>
            </a:r>
            <a:r>
              <a:rPr lang="zh-CN" altLang="en-US" sz="2200" b="1">
                <a:solidFill>
                  <a:schemeClr val="bg1"/>
                </a:solidFill>
              </a:rPr>
              <a:t>，然后利用</a:t>
            </a:r>
            <a:r>
              <a:rPr lang="zh-CN" altLang="en-US" sz="2200" b="1">
                <a:solidFill>
                  <a:srgbClr val="FF0000"/>
                </a:solidFill>
              </a:rPr>
              <a:t>求导和微分</a:t>
            </a:r>
            <a:r>
              <a:rPr lang="zh-CN" altLang="en-US" sz="2200" b="1">
                <a:solidFill>
                  <a:schemeClr val="bg1"/>
                </a:solidFill>
              </a:rPr>
              <a:t>运算求速度、加速度与时间或位移的关系。</a:t>
            </a:r>
            <a:endParaRPr lang="en-US" altLang="zh-CN" sz="2200" b="1">
              <a:solidFill>
                <a:schemeClr val="bg1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chemeClr val="bg1"/>
                </a:solidFill>
              </a:rPr>
              <a:t>第二类问题的关键是根据已知加速度与时间或坐标的函数关系，写出运动学</a:t>
            </a:r>
            <a:r>
              <a:rPr lang="zh-CN" altLang="en-US" sz="2200" b="1">
                <a:solidFill>
                  <a:srgbClr val="FF0000"/>
                </a:solidFill>
              </a:rPr>
              <a:t>微分方程</a:t>
            </a:r>
            <a:r>
              <a:rPr lang="zh-CN" altLang="en-US" sz="2200" b="1">
                <a:solidFill>
                  <a:schemeClr val="bg1"/>
                </a:solidFill>
              </a:rPr>
              <a:t>，通过积分求速度和运动学方程。注意由始末条件确定</a:t>
            </a:r>
            <a:r>
              <a:rPr lang="zh-CN" altLang="en-US" sz="2200" b="1">
                <a:solidFill>
                  <a:srgbClr val="FF0000"/>
                </a:solidFill>
              </a:rPr>
              <a:t>定积分上下限</a:t>
            </a:r>
            <a:r>
              <a:rPr lang="zh-CN" altLang="en-US" sz="2200" b="1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195B6AD6-5BEB-4F3F-B94A-088D8393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817245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1.5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圆周运动的角量描述  角量与线量的关系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68BA57F5-F671-46F0-8527-254B3569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884863"/>
            <a:ext cx="6061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按右手法则确定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的正负变化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逆时针为正。</a:t>
            </a: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F86D9454-9889-4109-8A95-A0D50A8BC619}"/>
              </a:ext>
            </a:extLst>
          </p:cNvPr>
          <p:cNvGraphicFramePr>
            <a:graphicFrameLocks/>
          </p:cNvGraphicFramePr>
          <p:nvPr/>
        </p:nvGraphicFramePr>
        <p:xfrm>
          <a:off x="1104900" y="4197350"/>
          <a:ext cx="11588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公式" r:id="rId3" imgW="1127859" imgH="365688" progId="Equation.3">
                  <p:embed/>
                </p:oleObj>
              </mc:Choice>
              <mc:Fallback>
                <p:oleObj name="公式" r:id="rId3" imgW="1127859" imgH="36568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197350"/>
                        <a:ext cx="11588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Oval 6">
            <a:extLst>
              <a:ext uri="{FF2B5EF4-FFF2-40B4-BE49-F238E27FC236}">
                <a16:creationId xmlns:a16="http://schemas.microsoft.com/office/drawing/2014/main" id="{32DE97D0-0994-4A0D-9EE1-9ED5C58C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981450"/>
            <a:ext cx="1800225" cy="1800225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Line 7">
            <a:extLst>
              <a:ext uri="{FF2B5EF4-FFF2-40B4-BE49-F238E27FC236}">
                <a16:creationId xmlns:a16="http://schemas.microsoft.com/office/drawing/2014/main" id="{9BD8B060-6A21-40CE-BAE2-A38C8ECD7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8225" y="4860925"/>
            <a:ext cx="2216150" cy="15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8">
            <a:extLst>
              <a:ext uri="{FF2B5EF4-FFF2-40B4-BE49-F238E27FC236}">
                <a16:creationId xmlns:a16="http://schemas.microsoft.com/office/drawing/2014/main" id="{EA9534D9-36ED-4DEA-B41B-07B60EECBD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7538" y="4429125"/>
            <a:ext cx="790575" cy="433388"/>
          </a:xfrm>
          <a:prstGeom prst="line">
            <a:avLst/>
          </a:prstGeom>
          <a:noFill/>
          <a:ln w="28575">
            <a:solidFill>
              <a:srgbClr val="FFDC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9">
            <a:extLst>
              <a:ext uri="{FF2B5EF4-FFF2-40B4-BE49-F238E27FC236}">
                <a16:creationId xmlns:a16="http://schemas.microsoft.com/office/drawing/2014/main" id="{DDBD254C-6447-4E49-9E08-F91D6E2DF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1663" y="4135438"/>
            <a:ext cx="503237" cy="7207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7" name="Object 10">
            <a:extLst>
              <a:ext uri="{FF2B5EF4-FFF2-40B4-BE49-F238E27FC236}">
                <a16:creationId xmlns:a16="http://schemas.microsoft.com/office/drawing/2014/main" id="{17983C10-F5E5-49CD-A647-C15DE839A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1138" y="4232275"/>
          <a:ext cx="2270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5" imgW="251548" imgH="274320" progId="Equation.3">
                  <p:embed/>
                </p:oleObj>
              </mc:Choice>
              <mc:Fallback>
                <p:oleObj name="Equation" r:id="rId5" imgW="251548" imgH="2743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4232275"/>
                        <a:ext cx="227012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1">
            <a:extLst>
              <a:ext uri="{FF2B5EF4-FFF2-40B4-BE49-F238E27FC236}">
                <a16:creationId xmlns:a16="http://schemas.microsoft.com/office/drawing/2014/main" id="{6E5ADD97-67FB-480A-8463-E0076A91F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2213" y="3771900"/>
          <a:ext cx="2381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7" imgW="274239" imgH="365688" progId="Equation.3">
                  <p:embed/>
                </p:oleObj>
              </mc:Choice>
              <mc:Fallback>
                <p:oleObj name="Equation" r:id="rId7" imgW="274239" imgH="3656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3771900"/>
                        <a:ext cx="2381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2">
            <a:extLst>
              <a:ext uri="{FF2B5EF4-FFF2-40B4-BE49-F238E27FC236}">
                <a16:creationId xmlns:a16="http://schemas.microsoft.com/office/drawing/2014/main" id="{D92E5745-49FB-455D-95EE-37C77F993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7063" y="4895850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公式" r:id="rId9" imgW="274239" imgH="289656" progId="Equation.3">
                  <p:embed/>
                </p:oleObj>
              </mc:Choice>
              <mc:Fallback>
                <p:oleObj name="公式" r:id="rId9" imgW="274239" imgH="28965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63" y="4895850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3">
            <a:extLst>
              <a:ext uri="{FF2B5EF4-FFF2-40B4-BE49-F238E27FC236}">
                <a16:creationId xmlns:a16="http://schemas.microsoft.com/office/drawing/2014/main" id="{B41D57DF-2F35-4839-B1A0-3B115F93A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0775" y="4592638"/>
          <a:ext cx="1873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0" name="Equation" r:id="rId11" imgW="205733" imgH="289656" progId="Equation.3">
                  <p:embed/>
                </p:oleObj>
              </mc:Choice>
              <mc:Fallback>
                <p:oleObj name="Equation" r:id="rId11" imgW="205733" imgH="28965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4592638"/>
                        <a:ext cx="1873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4">
            <a:extLst>
              <a:ext uri="{FF2B5EF4-FFF2-40B4-BE49-F238E27FC236}">
                <a16:creationId xmlns:a16="http://schemas.microsoft.com/office/drawing/2014/main" id="{1BD62BEF-BAC4-4D7F-BBBA-B7A9E3BA6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75" y="4305300"/>
          <a:ext cx="4714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1" name="公式" r:id="rId13" imgW="556258" imgH="289656" progId="Equation.3">
                  <p:embed/>
                </p:oleObj>
              </mc:Choice>
              <mc:Fallback>
                <p:oleObj name="公式" r:id="rId13" imgW="556258" imgH="28965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4305300"/>
                        <a:ext cx="471488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5">
            <a:extLst>
              <a:ext uri="{FF2B5EF4-FFF2-40B4-BE49-F238E27FC236}">
                <a16:creationId xmlns:a16="http://schemas.microsoft.com/office/drawing/2014/main" id="{FCD7F117-63A6-4722-A280-F4B93E8B1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5775" y="4949825"/>
          <a:ext cx="176213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公式" r:id="rId15" imgW="190606" imgH="205848" progId="Equation.3">
                  <p:embed/>
                </p:oleObj>
              </mc:Choice>
              <mc:Fallback>
                <p:oleObj name="公式" r:id="rId15" imgW="190606" imgH="20584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5775" y="4949825"/>
                        <a:ext cx="176213" cy="18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Text Box 21">
            <a:extLst>
              <a:ext uri="{FF2B5EF4-FFF2-40B4-BE49-F238E27FC236}">
                <a16:creationId xmlns:a16="http://schemas.microsoft.com/office/drawing/2014/main" id="{CE56C566-A488-4671-8447-BEAF35DF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552825"/>
            <a:ext cx="3886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角位置与角位移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3744" name="Text Box 24">
            <a:extLst>
              <a:ext uri="{FF2B5EF4-FFF2-40B4-BE49-F238E27FC236}">
                <a16:creationId xmlns:a16="http://schemas.microsoft.com/office/drawing/2014/main" id="{0F9C0C6B-6FF4-4000-9050-5FBE17C5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4132263"/>
            <a:ext cx="3200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角位置（运动学方程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73745" name="Object 25">
            <a:extLst>
              <a:ext uri="{FF2B5EF4-FFF2-40B4-BE49-F238E27FC236}">
                <a16:creationId xmlns:a16="http://schemas.microsoft.com/office/drawing/2014/main" id="{7C351270-5232-44C1-82FF-0708BDBDC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25" y="4818063"/>
          <a:ext cx="14366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公式" r:id="rId17" imgW="1417225" imgH="289656" progId="Equation.3">
                  <p:embed/>
                </p:oleObj>
              </mc:Choice>
              <mc:Fallback>
                <p:oleObj name="公式" r:id="rId17" imgW="1417225" imgH="28965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4818063"/>
                        <a:ext cx="14366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6" name="Text Box 26">
            <a:extLst>
              <a:ext uri="{FF2B5EF4-FFF2-40B4-BE49-F238E27FC236}">
                <a16:creationId xmlns:a16="http://schemas.microsoft.com/office/drawing/2014/main" id="{D1EA4622-DD62-44A7-A927-FE3CBF7FA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7418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当</a:t>
            </a:r>
          </a:p>
        </p:txBody>
      </p:sp>
      <p:sp>
        <p:nvSpPr>
          <p:cNvPr id="73747" name="Text Box 27">
            <a:extLst>
              <a:ext uri="{FF2B5EF4-FFF2-40B4-BE49-F238E27FC236}">
                <a16:creationId xmlns:a16="http://schemas.microsoft.com/office/drawing/2014/main" id="{80F92022-EE1F-4296-9052-DDFB03B5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5275263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zh-CN" altLang="en-US" sz="2400" b="1" i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为质点圆周运动的角位移</a:t>
            </a:r>
          </a:p>
        </p:txBody>
      </p:sp>
      <p:sp>
        <p:nvSpPr>
          <p:cNvPr id="73748" name="Arc 34">
            <a:extLst>
              <a:ext uri="{FF2B5EF4-FFF2-40B4-BE49-F238E27FC236}">
                <a16:creationId xmlns:a16="http://schemas.microsoft.com/office/drawing/2014/main" id="{C223B064-CDD0-4C39-9919-B098C0063012}"/>
              </a:ext>
            </a:extLst>
          </p:cNvPr>
          <p:cNvSpPr>
            <a:spLocks/>
          </p:cNvSpPr>
          <p:nvPr/>
        </p:nvSpPr>
        <p:spPr bwMode="auto">
          <a:xfrm>
            <a:off x="7112000" y="4568825"/>
            <a:ext cx="152400" cy="122238"/>
          </a:xfrm>
          <a:custGeom>
            <a:avLst/>
            <a:gdLst>
              <a:gd name="T0" fmla="*/ 2147483646 w 21519"/>
              <a:gd name="T1" fmla="*/ 0 h 19964"/>
              <a:gd name="T2" fmla="*/ 2147483646 w 21519"/>
              <a:gd name="T3" fmla="*/ 2147483646 h 19964"/>
              <a:gd name="T4" fmla="*/ 0 w 21519"/>
              <a:gd name="T5" fmla="*/ 2147483646 h 199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19" h="19964" fill="none" extrusionOk="0">
                <a:moveTo>
                  <a:pt x="8246" y="-1"/>
                </a:moveTo>
                <a:cubicBezTo>
                  <a:pt x="15703" y="3080"/>
                  <a:pt x="20822" y="10060"/>
                  <a:pt x="21519" y="18098"/>
                </a:cubicBezTo>
              </a:path>
              <a:path w="21519" h="19964" stroke="0" extrusionOk="0">
                <a:moveTo>
                  <a:pt x="8246" y="-1"/>
                </a:moveTo>
                <a:cubicBezTo>
                  <a:pt x="15703" y="3080"/>
                  <a:pt x="20822" y="10060"/>
                  <a:pt x="21519" y="18098"/>
                </a:cubicBezTo>
                <a:lnTo>
                  <a:pt x="0" y="19964"/>
                </a:lnTo>
                <a:lnTo>
                  <a:pt x="8246" y="-1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Oval 35">
            <a:extLst>
              <a:ext uri="{FF2B5EF4-FFF2-40B4-BE49-F238E27FC236}">
                <a16:creationId xmlns:a16="http://schemas.microsoft.com/office/drawing/2014/main" id="{838718F0-2065-4682-BF0D-F535F661D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2550" y="4376738"/>
            <a:ext cx="104775" cy="111125"/>
          </a:xfrm>
          <a:prstGeom prst="ellipse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50" name="Line 36">
            <a:extLst>
              <a:ext uri="{FF2B5EF4-FFF2-40B4-BE49-F238E27FC236}">
                <a16:creationId xmlns:a16="http://schemas.microsoft.com/office/drawing/2014/main" id="{5D627F34-E4C1-4E3C-BEE3-0B38E6E147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6900" y="3729038"/>
            <a:ext cx="20638" cy="1844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1" name="Object 37">
            <a:extLst>
              <a:ext uri="{FF2B5EF4-FFF2-40B4-BE49-F238E27FC236}">
                <a16:creationId xmlns:a16="http://schemas.microsoft.com/office/drawing/2014/main" id="{675CC623-89A2-4E17-AC9D-7708279F8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3686175"/>
          <a:ext cx="1936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4" name="公式" r:id="rId19" imgW="213297" imgH="281880" progId="Equation.3">
                  <p:embed/>
                </p:oleObj>
              </mc:Choice>
              <mc:Fallback>
                <p:oleObj name="公式" r:id="rId19" imgW="213297" imgH="2818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3686175"/>
                        <a:ext cx="193675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2" name="Arc 38">
            <a:extLst>
              <a:ext uri="{FF2B5EF4-FFF2-40B4-BE49-F238E27FC236}">
                <a16:creationId xmlns:a16="http://schemas.microsoft.com/office/drawing/2014/main" id="{C83BC5F7-ECF5-4FFB-83C4-E6679709A67A}"/>
              </a:ext>
            </a:extLst>
          </p:cNvPr>
          <p:cNvSpPr>
            <a:spLocks/>
          </p:cNvSpPr>
          <p:nvPr/>
        </p:nvSpPr>
        <p:spPr bwMode="auto">
          <a:xfrm>
            <a:off x="7367588" y="4646613"/>
            <a:ext cx="714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DC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3" name="Oval 39">
            <a:extLst>
              <a:ext uri="{FF2B5EF4-FFF2-40B4-BE49-F238E27FC236}">
                <a16:creationId xmlns:a16="http://schemas.microsoft.com/office/drawing/2014/main" id="{03F68438-0ECB-4F7B-9903-AD9CB350BA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8863" y="4070350"/>
            <a:ext cx="104775" cy="10477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54" name="TextBox 1">
            <a:extLst>
              <a:ext uri="{FF2B5EF4-FFF2-40B4-BE49-F238E27FC236}">
                <a16:creationId xmlns:a16="http://schemas.microsoft.com/office/drawing/2014/main" id="{9AA321E0-039E-4EBB-B80B-E41BB144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08050"/>
            <a:ext cx="75993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当质点绕定点或定轴转动时，质点做圆周运动，质点任意时刻的位置可以用圆周上的</a:t>
            </a:r>
            <a:r>
              <a:rPr lang="zh-CN" altLang="en-US" sz="2400" b="1">
                <a:solidFill>
                  <a:srgbClr val="FFC000"/>
                </a:solidFill>
              </a:rPr>
              <a:t>角度坐标</a:t>
            </a:r>
            <a:r>
              <a:rPr lang="zh-CN" altLang="en-US" sz="2400" b="1">
                <a:solidFill>
                  <a:schemeClr val="bg1"/>
                </a:solidFill>
              </a:rPr>
              <a:t>来确定。</a:t>
            </a:r>
            <a:endParaRPr lang="en-US" altLang="zh-CN" sz="2400" b="1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FFC000"/>
                </a:solidFill>
              </a:rPr>
              <a:t>线量</a:t>
            </a:r>
            <a:r>
              <a:rPr lang="en-US" altLang="zh-CN" sz="2400" b="1">
                <a:solidFill>
                  <a:schemeClr val="bg1"/>
                </a:solidFill>
              </a:rPr>
              <a:t>: </a:t>
            </a:r>
            <a:r>
              <a:rPr lang="zh-CN" altLang="en-US" sz="2400" b="1">
                <a:solidFill>
                  <a:schemeClr val="bg1"/>
                </a:solidFill>
              </a:rPr>
              <a:t>自然坐标系下以运动曲线为基准的基本参量</a:t>
            </a:r>
            <a:r>
              <a:rPr lang="en-US" altLang="zh-CN" sz="2400" b="1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FFC000"/>
                </a:solidFill>
              </a:rPr>
              <a:t>角量</a:t>
            </a:r>
            <a:r>
              <a:rPr lang="en-US" altLang="zh-CN" sz="2400" b="1">
                <a:solidFill>
                  <a:schemeClr val="bg1"/>
                </a:solidFill>
              </a:rPr>
              <a:t>: </a:t>
            </a:r>
            <a:r>
              <a:rPr lang="zh-CN" altLang="en-US" sz="2400" b="1">
                <a:solidFill>
                  <a:schemeClr val="bg1"/>
                </a:solidFill>
              </a:rPr>
              <a:t>极坐标系下以</a:t>
            </a:r>
            <a:r>
              <a:rPr lang="zh-CN" altLang="en-US" sz="2400" b="1">
                <a:solidFill>
                  <a:srgbClr val="FFC000"/>
                </a:solidFill>
              </a:rPr>
              <a:t>旋转角度</a:t>
            </a:r>
            <a:r>
              <a:rPr lang="zh-CN" altLang="en-US" sz="2400" b="1">
                <a:solidFill>
                  <a:schemeClr val="bg1"/>
                </a:solidFill>
              </a:rPr>
              <a:t>为基准的基本参量</a:t>
            </a:r>
            <a:r>
              <a:rPr lang="en-US" altLang="zh-CN" sz="2400" b="1">
                <a:solidFill>
                  <a:schemeClr val="bg1"/>
                </a:solidFill>
              </a:rPr>
              <a:t>.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chemeClr val="bg1"/>
                </a:solidFill>
              </a:rPr>
              <a:t>它们存在着一一对应的概念和数学换算关系。</a:t>
            </a:r>
          </a:p>
        </p:txBody>
      </p:sp>
      <p:sp>
        <p:nvSpPr>
          <p:cNvPr id="73755" name="TextBox 2">
            <a:extLst>
              <a:ext uri="{FF2B5EF4-FFF2-40B4-BE49-F238E27FC236}">
                <a16:creationId xmlns:a16="http://schemas.microsoft.com/office/drawing/2014/main" id="{42B9484C-4852-4429-8B10-8206591C5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5884863"/>
            <a:ext cx="2211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国际单位：</a:t>
            </a:r>
            <a:r>
              <a:rPr lang="en-US" altLang="zh-CN" sz="2400" b="1">
                <a:solidFill>
                  <a:schemeClr val="bg1"/>
                </a:solidFill>
              </a:rPr>
              <a:t>rad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5">
            <a:extLst>
              <a:ext uri="{FF2B5EF4-FFF2-40B4-BE49-F238E27FC236}">
                <a16:creationId xmlns:a16="http://schemas.microsoft.com/office/drawing/2014/main" id="{D85BB8E4-FF0F-4EBD-9630-C07B2BCD8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03400"/>
          <a:ext cx="29384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公式" r:id="rId3" imgW="2910736" imgH="807624" progId="Equation.3">
                  <p:embed/>
                </p:oleObj>
              </mc:Choice>
              <mc:Fallback>
                <p:oleObj name="公式" r:id="rId3" imgW="2910736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03400"/>
                        <a:ext cx="29384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Oval 16">
            <a:extLst>
              <a:ext uri="{FF2B5EF4-FFF2-40B4-BE49-F238E27FC236}">
                <a16:creationId xmlns:a16="http://schemas.microsoft.com/office/drawing/2014/main" id="{DAFE17E3-AA51-48CF-ABD3-6E9FD5F1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788988"/>
            <a:ext cx="2209800" cy="9906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6" name="Line 17">
            <a:extLst>
              <a:ext uri="{FF2B5EF4-FFF2-40B4-BE49-F238E27FC236}">
                <a16:creationId xmlns:a16="http://schemas.microsoft.com/office/drawing/2014/main" id="{0D79DB5C-A0EE-40EB-8199-321AB60B8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4688" y="255588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7" name="Object 18">
            <a:extLst>
              <a:ext uri="{FF2B5EF4-FFF2-40B4-BE49-F238E27FC236}">
                <a16:creationId xmlns:a16="http://schemas.microsoft.com/office/drawing/2014/main" id="{B8C04EFE-7468-4025-915D-5A0BD75A2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8988" y="220663"/>
          <a:ext cx="5794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公式" r:id="rId5" imgW="701049" imgH="350568" progId="Equation.3">
                  <p:embed/>
                </p:oleObj>
              </mc:Choice>
              <mc:Fallback>
                <p:oleObj name="公式" r:id="rId5" imgW="701049" imgH="3505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20663"/>
                        <a:ext cx="57943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Line 19">
            <a:extLst>
              <a:ext uri="{FF2B5EF4-FFF2-40B4-BE49-F238E27FC236}">
                <a16:creationId xmlns:a16="http://schemas.microsoft.com/office/drawing/2014/main" id="{91EA1066-D4C6-42C7-93CA-8F345C03A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12461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9" name="Line 20">
            <a:extLst>
              <a:ext uri="{FF2B5EF4-FFF2-40B4-BE49-F238E27FC236}">
                <a16:creationId xmlns:a16="http://schemas.microsoft.com/office/drawing/2014/main" id="{C6FF815A-E173-4E20-AB7F-7E3CACCEB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1246188"/>
            <a:ext cx="1143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0" name="Text Box 22">
            <a:extLst>
              <a:ext uri="{FF2B5EF4-FFF2-40B4-BE49-F238E27FC236}">
                <a16:creationId xmlns:a16="http://schemas.microsoft.com/office/drawing/2014/main" id="{31725AB7-93A9-4064-8014-21316F3B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951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质点作圆周运动的角速度为</a:t>
            </a:r>
            <a:endParaRPr kumimoji="1" lang="zh-CN" altLang="en-US" sz="1200" b="1">
              <a:solidFill>
                <a:srgbClr val="FFFF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4761" name="Text Box 23">
            <a:extLst>
              <a:ext uri="{FF2B5EF4-FFF2-40B4-BE49-F238E27FC236}">
                <a16:creationId xmlns:a16="http://schemas.microsoft.com/office/drawing/2014/main" id="{4161DC65-AE29-4181-B17F-65F4D830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058988"/>
            <a:ext cx="472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描述质点转动快慢和方向的物理量</a:t>
            </a:r>
          </a:p>
        </p:txBody>
      </p:sp>
      <p:sp>
        <p:nvSpPr>
          <p:cNvPr id="74762" name="Text Box 28">
            <a:extLst>
              <a:ext uri="{FF2B5EF4-FFF2-40B4-BE49-F238E27FC236}">
                <a16:creationId xmlns:a16="http://schemas.microsoft.com/office/drawing/2014/main" id="{A08D7C3F-9BE5-48CB-8D11-4DE9872B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5588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角速度</a:t>
            </a:r>
            <a:b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</a:br>
            <a:endParaRPr kumimoji="1" lang="zh-CN" altLang="en-US" sz="1200" b="1">
              <a:solidFill>
                <a:srgbClr val="FFF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4763" name="Object 29">
            <a:extLst>
              <a:ext uri="{FF2B5EF4-FFF2-40B4-BE49-F238E27FC236}">
                <a16:creationId xmlns:a16="http://schemas.microsoft.com/office/drawing/2014/main" id="{560AA0D9-1525-477B-9375-78A2F002EF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330200"/>
          <a:ext cx="22383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7" imgW="251548" imgH="205848" progId="Equation.3">
                  <p:embed/>
                </p:oleObj>
              </mc:Choice>
              <mc:Fallback>
                <p:oleObj name="Equation" r:id="rId7" imgW="251548" imgH="20584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330200"/>
                        <a:ext cx="22383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30">
            <a:extLst>
              <a:ext uri="{FF2B5EF4-FFF2-40B4-BE49-F238E27FC236}">
                <a16:creationId xmlns:a16="http://schemas.microsoft.com/office/drawing/2014/main" id="{03DC0815-5723-477B-AB35-93289D4FC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8088" y="1766888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9" imgW="251548" imgH="274320" progId="Equation.3">
                  <p:embed/>
                </p:oleObj>
              </mc:Choice>
              <mc:Fallback>
                <p:oleObj name="Equation" r:id="rId9" imgW="251548" imgH="274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1766888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31">
            <a:extLst>
              <a:ext uri="{FF2B5EF4-FFF2-40B4-BE49-F238E27FC236}">
                <a16:creationId xmlns:a16="http://schemas.microsoft.com/office/drawing/2014/main" id="{B6D2AD7F-7D43-4D37-A1E6-CC2C935B0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15728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11" imgW="190606" imgH="205848" progId="Equation.3">
                  <p:embed/>
                </p:oleObj>
              </mc:Choice>
              <mc:Fallback>
                <p:oleObj name="Equation" r:id="rId11" imgW="190606" imgH="20584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57288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32">
            <a:extLst>
              <a:ext uri="{FF2B5EF4-FFF2-40B4-BE49-F238E27FC236}">
                <a16:creationId xmlns:a16="http://schemas.microsoft.com/office/drawing/2014/main" id="{BDDEA585-1FA2-461D-9210-5C2D575E11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75" y="1209675"/>
          <a:ext cx="2333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Equation" r:id="rId13" imgW="274239" imgH="365688" progId="Equation.3">
                  <p:embed/>
                </p:oleObj>
              </mc:Choice>
              <mc:Fallback>
                <p:oleObj name="Equation" r:id="rId13" imgW="274239" imgH="36568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5" y="1209675"/>
                        <a:ext cx="2333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33">
            <a:extLst>
              <a:ext uri="{FF2B5EF4-FFF2-40B4-BE49-F238E27FC236}">
                <a16:creationId xmlns:a16="http://schemas.microsoft.com/office/drawing/2014/main" id="{D6328A88-2BE4-4072-87B5-E0980E14D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738" y="1338263"/>
          <a:ext cx="431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公式" r:id="rId15" imgW="510443" imgH="289656" progId="Equation.3">
                  <p:embed/>
                </p:oleObj>
              </mc:Choice>
              <mc:Fallback>
                <p:oleObj name="公式" r:id="rId15" imgW="510443" imgH="28965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1338263"/>
                        <a:ext cx="431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Arc 40">
            <a:extLst>
              <a:ext uri="{FF2B5EF4-FFF2-40B4-BE49-F238E27FC236}">
                <a16:creationId xmlns:a16="http://schemas.microsoft.com/office/drawing/2014/main" id="{F9430CB6-3615-4126-985C-4D6AAD22CD1A}"/>
              </a:ext>
            </a:extLst>
          </p:cNvPr>
          <p:cNvSpPr>
            <a:spLocks/>
          </p:cNvSpPr>
          <p:nvPr/>
        </p:nvSpPr>
        <p:spPr bwMode="auto">
          <a:xfrm flipV="1">
            <a:off x="7407275" y="1304925"/>
            <a:ext cx="144463" cy="204788"/>
          </a:xfrm>
          <a:custGeom>
            <a:avLst/>
            <a:gdLst>
              <a:gd name="T0" fmla="*/ 2147483646 w 21600"/>
              <a:gd name="T1" fmla="*/ 0 h 20420"/>
              <a:gd name="T2" fmla="*/ 2147483646 w 21600"/>
              <a:gd name="T3" fmla="*/ 2147483646 h 20420"/>
              <a:gd name="T4" fmla="*/ 0 w 21600"/>
              <a:gd name="T5" fmla="*/ 2147483646 h 204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420" fill="none" extrusionOk="0">
                <a:moveTo>
                  <a:pt x="7041" y="-1"/>
                </a:moveTo>
                <a:cubicBezTo>
                  <a:pt x="15753" y="3003"/>
                  <a:pt x="21600" y="11204"/>
                  <a:pt x="21600" y="20420"/>
                </a:cubicBezTo>
              </a:path>
              <a:path w="21600" h="20420" stroke="0" extrusionOk="0">
                <a:moveTo>
                  <a:pt x="7041" y="-1"/>
                </a:moveTo>
                <a:cubicBezTo>
                  <a:pt x="15753" y="3003"/>
                  <a:pt x="21600" y="11204"/>
                  <a:pt x="21600" y="20420"/>
                </a:cubicBezTo>
                <a:lnTo>
                  <a:pt x="0" y="20420"/>
                </a:lnTo>
                <a:lnTo>
                  <a:pt x="7041" y="-1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9" name="TextBox 16">
            <a:extLst>
              <a:ext uri="{FF2B5EF4-FFF2-40B4-BE49-F238E27FC236}">
                <a16:creationId xmlns:a16="http://schemas.microsoft.com/office/drawing/2014/main" id="{2B952D82-E756-4F3B-A0BA-E739C8C32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636838"/>
            <a:ext cx="7777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矢量</a:t>
            </a:r>
            <a:r>
              <a:rPr lang="en-US" altLang="zh-CN" sz="2400" b="1" i="1">
                <a:solidFill>
                  <a:schemeClr val="bg1"/>
                </a:solidFill>
              </a:rPr>
              <a:t>k</a:t>
            </a:r>
            <a:r>
              <a:rPr lang="zh-CN" altLang="en-US" sz="2400" b="1">
                <a:solidFill>
                  <a:schemeClr val="bg1"/>
                </a:solidFill>
              </a:rPr>
              <a:t>反映角速度的方向，与质点旋转的平面垂直，指向右手螺旋的方向。</a:t>
            </a:r>
          </a:p>
        </p:txBody>
      </p:sp>
      <p:sp>
        <p:nvSpPr>
          <p:cNvPr id="74770" name="TextBox 47">
            <a:extLst>
              <a:ext uri="{FF2B5EF4-FFF2-40B4-BE49-F238E27FC236}">
                <a16:creationId xmlns:a16="http://schemas.microsoft.com/office/drawing/2014/main" id="{F54FEC20-CE4E-4DA3-ACEF-1BE036C85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06425"/>
            <a:ext cx="246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国际单位：</a:t>
            </a:r>
            <a:r>
              <a:rPr lang="en-US" altLang="zh-CN" sz="2400" b="1">
                <a:solidFill>
                  <a:schemeClr val="bg1"/>
                </a:solidFill>
              </a:rPr>
              <a:t>rad/s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6E240021-34CC-47DA-B7F4-05FDEDEC2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6575"/>
            <a:ext cx="7620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FFC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3200" b="1">
                <a:solidFill>
                  <a:srgbClr val="FFC000"/>
                </a:solidFill>
                <a:latin typeface="Times New Roman" panose="02020603050405020304" pitchFamily="18" charset="0"/>
              </a:rPr>
              <a:t>牛顿之后的经典力学发展：</a:t>
            </a:r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id="{9A3326DE-3027-4FB5-A0BD-68CBE695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963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FF00"/>
                </a:solidFill>
              </a:rPr>
              <a:t>伯努利</a:t>
            </a:r>
            <a:r>
              <a:rPr lang="en-US" altLang="zh-CN" sz="2800" b="1">
                <a:solidFill>
                  <a:schemeClr val="bg1"/>
                </a:solidFill>
              </a:rPr>
              <a:t>(1667~1748)</a:t>
            </a:r>
            <a:r>
              <a:rPr lang="zh-CN" altLang="en-US" sz="2800" b="1">
                <a:solidFill>
                  <a:schemeClr val="bg1"/>
                </a:solidFill>
              </a:rPr>
              <a:t>确立了虚位移原理。</a:t>
            </a:r>
            <a:endParaRPr lang="en-US" altLang="zh-CN" sz="2800" b="1">
              <a:solidFill>
                <a:schemeClr val="bg1"/>
              </a:solidFill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bg1"/>
                </a:solidFill>
              </a:rPr>
              <a:t>法国</a:t>
            </a:r>
            <a:r>
              <a:rPr lang="zh-CN" altLang="en-US" sz="2800" b="1">
                <a:solidFill>
                  <a:srgbClr val="FFFF00"/>
                </a:solidFill>
              </a:rPr>
              <a:t>达朗贝尔</a:t>
            </a:r>
            <a:r>
              <a:rPr lang="zh-CN" altLang="en-US" sz="2800" b="1">
                <a:solidFill>
                  <a:schemeClr val="bg1"/>
                </a:solidFill>
              </a:rPr>
              <a:t>著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论动力学</a:t>
            </a:r>
            <a:r>
              <a:rPr lang="en-US" altLang="zh-CN" sz="2800" b="1">
                <a:solidFill>
                  <a:schemeClr val="bg1"/>
                </a:solidFill>
              </a:rPr>
              <a:t>》</a:t>
            </a:r>
            <a:r>
              <a:rPr lang="zh-CN" altLang="en-US" sz="2800" b="1">
                <a:solidFill>
                  <a:schemeClr val="bg1"/>
                </a:solidFill>
              </a:rPr>
              <a:t>提出</a:t>
            </a:r>
            <a:r>
              <a:rPr lang="zh-CN" altLang="en-US" sz="2800" b="1">
                <a:solidFill>
                  <a:srgbClr val="FFC000"/>
                </a:solidFill>
              </a:rPr>
              <a:t>达朗贝尔原理</a:t>
            </a:r>
            <a:r>
              <a:rPr lang="zh-CN" altLang="en-US" sz="2800" b="1">
                <a:solidFill>
                  <a:schemeClr val="bg1"/>
                </a:solidFill>
              </a:rPr>
              <a:t>。 </a:t>
            </a:r>
            <a:r>
              <a:rPr lang="en-US" altLang="zh-CN" sz="2800" b="1">
                <a:solidFill>
                  <a:schemeClr val="bg1"/>
                </a:solidFill>
              </a:rPr>
              <a:t>(1743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FF00"/>
                </a:solidFill>
              </a:rPr>
              <a:t>欧拉</a:t>
            </a:r>
            <a:r>
              <a:rPr lang="zh-CN" altLang="en-US" sz="2800" b="1">
                <a:solidFill>
                  <a:schemeClr val="bg1"/>
                </a:solidFill>
              </a:rPr>
              <a:t>著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刚体运动理论</a:t>
            </a:r>
            <a:r>
              <a:rPr lang="en-US" altLang="zh-CN" sz="2800" b="1">
                <a:solidFill>
                  <a:schemeClr val="bg1"/>
                </a:solidFill>
              </a:rPr>
              <a:t>》 (1765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FF00"/>
                </a:solidFill>
              </a:rPr>
              <a:t>拉格朗日</a:t>
            </a:r>
            <a:r>
              <a:rPr lang="zh-CN" altLang="en-US" sz="2800" b="1">
                <a:solidFill>
                  <a:schemeClr val="bg1"/>
                </a:solidFill>
              </a:rPr>
              <a:t>著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分析力学</a:t>
            </a:r>
            <a:r>
              <a:rPr lang="en-US" altLang="zh-CN" sz="2800" b="1">
                <a:solidFill>
                  <a:schemeClr val="bg1"/>
                </a:solidFill>
              </a:rPr>
              <a:t>》(1788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r>
              <a:rPr lang="zh-CN" altLang="en-US" sz="2800" b="1">
                <a:solidFill>
                  <a:schemeClr val="bg1"/>
                </a:solidFill>
              </a:rPr>
              <a:t>提出第二类</a:t>
            </a:r>
            <a:r>
              <a:rPr lang="zh-CN" altLang="en-US" sz="2800" b="1">
                <a:solidFill>
                  <a:srgbClr val="FFC000"/>
                </a:solidFill>
              </a:rPr>
              <a:t>拉格朗日方程</a:t>
            </a:r>
            <a:r>
              <a:rPr lang="zh-CN" altLang="en-US" sz="2800">
                <a:solidFill>
                  <a:schemeClr val="bg1"/>
                </a:solidFill>
              </a:rPr>
              <a:t>。</a:t>
            </a:r>
            <a:endParaRPr lang="en-US" altLang="zh-CN" sz="2800" b="1">
              <a:solidFill>
                <a:schemeClr val="bg1"/>
              </a:solidFill>
            </a:endParaRP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FF00"/>
                </a:solidFill>
              </a:rPr>
              <a:t>拉普拉斯</a:t>
            </a:r>
            <a:r>
              <a:rPr lang="zh-CN" altLang="en-US" sz="2800" b="1">
                <a:solidFill>
                  <a:schemeClr val="bg1"/>
                </a:solidFill>
              </a:rPr>
              <a:t>著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天体力学</a:t>
            </a:r>
            <a:r>
              <a:rPr lang="en-US" altLang="zh-CN" sz="2800" b="1">
                <a:solidFill>
                  <a:schemeClr val="bg1"/>
                </a:solidFill>
              </a:rPr>
              <a:t>》(1799 - 1825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</a:p>
          <a:p>
            <a:pPr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FFFF00"/>
                </a:solidFill>
              </a:rPr>
              <a:t>哈密顿</a:t>
            </a:r>
            <a:r>
              <a:rPr lang="zh-CN" altLang="en-US" sz="2800" b="1">
                <a:solidFill>
                  <a:schemeClr val="bg1"/>
                </a:solidFill>
              </a:rPr>
              <a:t>著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论动力学中的一个普遍方法</a:t>
            </a:r>
            <a:r>
              <a:rPr lang="en-US" altLang="zh-CN" sz="2800" b="1">
                <a:solidFill>
                  <a:schemeClr val="bg1"/>
                </a:solidFill>
              </a:rPr>
              <a:t>》(1834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en-US" altLang="zh-CN" sz="2800" b="1">
                <a:solidFill>
                  <a:schemeClr val="bg1"/>
                </a:solidFill>
              </a:rPr>
              <a:t>《</a:t>
            </a:r>
            <a:r>
              <a:rPr lang="zh-CN" altLang="en-US" sz="2800" b="1">
                <a:solidFill>
                  <a:schemeClr val="bg1"/>
                </a:solidFill>
              </a:rPr>
              <a:t>再论动力学中的一个普遍方法</a:t>
            </a:r>
            <a:r>
              <a:rPr lang="en-US" altLang="zh-CN" sz="2800" b="1">
                <a:solidFill>
                  <a:schemeClr val="bg1"/>
                </a:solidFill>
              </a:rPr>
              <a:t>》 (1835 </a:t>
            </a:r>
            <a:r>
              <a:rPr lang="zh-CN" altLang="en-US" sz="2800" b="1">
                <a:solidFill>
                  <a:schemeClr val="bg1"/>
                </a:solidFill>
              </a:rPr>
              <a:t>年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5">
            <a:extLst>
              <a:ext uri="{FF2B5EF4-FFF2-40B4-BE49-F238E27FC236}">
                <a16:creationId xmlns:a16="http://schemas.microsoft.com/office/drawing/2014/main" id="{6180608D-4A32-4305-99FE-D9AECCC70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03400"/>
          <a:ext cx="29384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公式" r:id="rId3" imgW="2910736" imgH="807624" progId="Equation.3">
                  <p:embed/>
                </p:oleObj>
              </mc:Choice>
              <mc:Fallback>
                <p:oleObj name="公式" r:id="rId3" imgW="2910736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03400"/>
                        <a:ext cx="29384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Oval 16">
            <a:extLst>
              <a:ext uri="{FF2B5EF4-FFF2-40B4-BE49-F238E27FC236}">
                <a16:creationId xmlns:a16="http://schemas.microsoft.com/office/drawing/2014/main" id="{FDAB05A0-CC3A-4FC9-B9DF-C538022F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888" y="788988"/>
            <a:ext cx="2209800" cy="9906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0" name="Line 17">
            <a:extLst>
              <a:ext uri="{FF2B5EF4-FFF2-40B4-BE49-F238E27FC236}">
                <a16:creationId xmlns:a16="http://schemas.microsoft.com/office/drawing/2014/main" id="{7DCD3AAC-4A04-4C4B-8BA9-4A7A7C33F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4688" y="255588"/>
            <a:ext cx="0" cy="990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81" name="Object 18">
            <a:extLst>
              <a:ext uri="{FF2B5EF4-FFF2-40B4-BE49-F238E27FC236}">
                <a16:creationId xmlns:a16="http://schemas.microsoft.com/office/drawing/2014/main" id="{6E72B909-3CCA-485A-A3CE-8A7932A89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38988" y="220663"/>
          <a:ext cx="57943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7" name="公式" r:id="rId5" imgW="701049" imgH="350568" progId="Equation.3">
                  <p:embed/>
                </p:oleObj>
              </mc:Choice>
              <mc:Fallback>
                <p:oleObj name="公式" r:id="rId5" imgW="701049" imgH="3505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220663"/>
                        <a:ext cx="57943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Line 19">
            <a:extLst>
              <a:ext uri="{FF2B5EF4-FFF2-40B4-BE49-F238E27FC236}">
                <a16:creationId xmlns:a16="http://schemas.microsoft.com/office/drawing/2014/main" id="{F18BCCBB-64FC-4A05-BE12-F242DE9C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1246188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Line 20">
            <a:extLst>
              <a:ext uri="{FF2B5EF4-FFF2-40B4-BE49-F238E27FC236}">
                <a16:creationId xmlns:a16="http://schemas.microsoft.com/office/drawing/2014/main" id="{8FD8064C-C4BF-4DDF-863F-8C8AEE9B3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688" y="1246188"/>
            <a:ext cx="1143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Text Box 22">
            <a:extLst>
              <a:ext uri="{FF2B5EF4-FFF2-40B4-BE49-F238E27FC236}">
                <a16:creationId xmlns:a16="http://schemas.microsoft.com/office/drawing/2014/main" id="{642C987B-E966-4CE3-BD0F-42BC48EC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9513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质点作圆周运动的角速度为</a:t>
            </a:r>
            <a:endParaRPr kumimoji="1" lang="zh-CN" altLang="en-US" sz="1200" b="1">
              <a:solidFill>
                <a:srgbClr val="FFFF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5785" name="Text Box 23">
            <a:extLst>
              <a:ext uri="{FF2B5EF4-FFF2-40B4-BE49-F238E27FC236}">
                <a16:creationId xmlns:a16="http://schemas.microsoft.com/office/drawing/2014/main" id="{1D580B79-930C-4F69-9D4E-242C15B05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2058988"/>
            <a:ext cx="472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描述质点转动快慢和方向的物理量</a:t>
            </a:r>
          </a:p>
        </p:txBody>
      </p:sp>
      <p:sp>
        <p:nvSpPr>
          <p:cNvPr id="75786" name="Text Box 28">
            <a:extLst>
              <a:ext uri="{FF2B5EF4-FFF2-40B4-BE49-F238E27FC236}">
                <a16:creationId xmlns:a16="http://schemas.microsoft.com/office/drawing/2014/main" id="{96206200-7C30-4629-A241-43AE431F1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5588"/>
            <a:ext cx="213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角速度</a:t>
            </a:r>
            <a:b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</a:br>
            <a:endParaRPr kumimoji="1" lang="zh-CN" altLang="en-US" sz="1200" b="1">
              <a:solidFill>
                <a:srgbClr val="FFFF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5787" name="Object 29">
            <a:extLst>
              <a:ext uri="{FF2B5EF4-FFF2-40B4-BE49-F238E27FC236}">
                <a16:creationId xmlns:a16="http://schemas.microsoft.com/office/drawing/2014/main" id="{965168E7-71F3-4C0D-9B83-23D75A5B0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7488" y="330200"/>
          <a:ext cx="22383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Equation" r:id="rId7" imgW="251548" imgH="205848" progId="Equation.3">
                  <p:embed/>
                </p:oleObj>
              </mc:Choice>
              <mc:Fallback>
                <p:oleObj name="Equation" r:id="rId7" imgW="251548" imgH="20584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330200"/>
                        <a:ext cx="22383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30">
            <a:extLst>
              <a:ext uri="{FF2B5EF4-FFF2-40B4-BE49-F238E27FC236}">
                <a16:creationId xmlns:a16="http://schemas.microsoft.com/office/drawing/2014/main" id="{BF2159E0-9350-42CD-9556-4BB106E29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8088" y="1766888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9" name="Equation" r:id="rId9" imgW="251548" imgH="274320" progId="Equation.3">
                  <p:embed/>
                </p:oleObj>
              </mc:Choice>
              <mc:Fallback>
                <p:oleObj name="Equation" r:id="rId9" imgW="251548" imgH="274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1766888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31">
            <a:extLst>
              <a:ext uri="{FF2B5EF4-FFF2-40B4-BE49-F238E27FC236}">
                <a16:creationId xmlns:a16="http://schemas.microsoft.com/office/drawing/2014/main" id="{F5C03E8A-FFF4-4504-98D6-6C7439C7F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1157288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0" name="Equation" r:id="rId11" imgW="190606" imgH="205848" progId="Equation.3">
                  <p:embed/>
                </p:oleObj>
              </mc:Choice>
              <mc:Fallback>
                <p:oleObj name="Equation" r:id="rId11" imgW="190606" imgH="20584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157288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32">
            <a:extLst>
              <a:ext uri="{FF2B5EF4-FFF2-40B4-BE49-F238E27FC236}">
                <a16:creationId xmlns:a16="http://schemas.microsoft.com/office/drawing/2014/main" id="{C3AD21A3-1EDB-4A1F-B36B-C1451AE70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75" y="1209675"/>
          <a:ext cx="233363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1" name="Equation" r:id="rId13" imgW="274239" imgH="365688" progId="Equation.3">
                  <p:embed/>
                </p:oleObj>
              </mc:Choice>
              <mc:Fallback>
                <p:oleObj name="Equation" r:id="rId13" imgW="274239" imgH="36568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75" y="1209675"/>
                        <a:ext cx="233363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33">
            <a:extLst>
              <a:ext uri="{FF2B5EF4-FFF2-40B4-BE49-F238E27FC236}">
                <a16:creationId xmlns:a16="http://schemas.microsoft.com/office/drawing/2014/main" id="{3BF1BC06-D4BB-413C-9041-B69012406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1738" y="1338263"/>
          <a:ext cx="43180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公式" r:id="rId15" imgW="510443" imgH="289656" progId="Equation.3">
                  <p:embed/>
                </p:oleObj>
              </mc:Choice>
              <mc:Fallback>
                <p:oleObj name="公式" r:id="rId15" imgW="510443" imgH="28965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1738" y="1338263"/>
                        <a:ext cx="43180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Arc 40">
            <a:extLst>
              <a:ext uri="{FF2B5EF4-FFF2-40B4-BE49-F238E27FC236}">
                <a16:creationId xmlns:a16="http://schemas.microsoft.com/office/drawing/2014/main" id="{A75AEA7F-B664-4B38-9092-D3A9BECDB4D7}"/>
              </a:ext>
            </a:extLst>
          </p:cNvPr>
          <p:cNvSpPr>
            <a:spLocks/>
          </p:cNvSpPr>
          <p:nvPr/>
        </p:nvSpPr>
        <p:spPr bwMode="auto">
          <a:xfrm flipV="1">
            <a:off x="7407275" y="1304925"/>
            <a:ext cx="144463" cy="204788"/>
          </a:xfrm>
          <a:custGeom>
            <a:avLst/>
            <a:gdLst>
              <a:gd name="T0" fmla="*/ 2147483646 w 21600"/>
              <a:gd name="T1" fmla="*/ 0 h 20420"/>
              <a:gd name="T2" fmla="*/ 2147483646 w 21600"/>
              <a:gd name="T3" fmla="*/ 2147483646 h 20420"/>
              <a:gd name="T4" fmla="*/ 0 w 21600"/>
              <a:gd name="T5" fmla="*/ 2147483646 h 204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420" fill="none" extrusionOk="0">
                <a:moveTo>
                  <a:pt x="7041" y="-1"/>
                </a:moveTo>
                <a:cubicBezTo>
                  <a:pt x="15753" y="3003"/>
                  <a:pt x="21600" y="11204"/>
                  <a:pt x="21600" y="20420"/>
                </a:cubicBezTo>
              </a:path>
              <a:path w="21600" h="20420" stroke="0" extrusionOk="0">
                <a:moveTo>
                  <a:pt x="7041" y="-1"/>
                </a:moveTo>
                <a:cubicBezTo>
                  <a:pt x="15753" y="3003"/>
                  <a:pt x="21600" y="11204"/>
                  <a:pt x="21600" y="20420"/>
                </a:cubicBezTo>
                <a:lnTo>
                  <a:pt x="0" y="20420"/>
                </a:lnTo>
                <a:lnTo>
                  <a:pt x="7041" y="-1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3" name="TextBox 16">
            <a:extLst>
              <a:ext uri="{FF2B5EF4-FFF2-40B4-BE49-F238E27FC236}">
                <a16:creationId xmlns:a16="http://schemas.microsoft.com/office/drawing/2014/main" id="{3465787E-7681-4ACD-8E01-EEDD0016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636838"/>
            <a:ext cx="7777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矢量</a:t>
            </a:r>
            <a:r>
              <a:rPr lang="en-US" altLang="zh-CN" sz="2400" b="1" i="1">
                <a:solidFill>
                  <a:schemeClr val="bg1"/>
                </a:solidFill>
              </a:rPr>
              <a:t>k</a:t>
            </a:r>
            <a:r>
              <a:rPr lang="zh-CN" altLang="en-US" sz="2400" b="1">
                <a:solidFill>
                  <a:schemeClr val="bg1"/>
                </a:solidFill>
              </a:rPr>
              <a:t>反映角速度的方向，与质点旋转的平面垂直，指向右手螺旋的方向。</a:t>
            </a:r>
          </a:p>
        </p:txBody>
      </p:sp>
      <p:sp>
        <p:nvSpPr>
          <p:cNvPr id="75794" name="TextBox 47">
            <a:extLst>
              <a:ext uri="{FF2B5EF4-FFF2-40B4-BE49-F238E27FC236}">
                <a16:creationId xmlns:a16="http://schemas.microsoft.com/office/drawing/2014/main" id="{83EB92A3-8CFE-44A3-8FAF-722121B6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06425"/>
            <a:ext cx="2466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国际单位：</a:t>
            </a:r>
            <a:r>
              <a:rPr lang="en-US" altLang="zh-CN" sz="2400" b="1">
                <a:solidFill>
                  <a:schemeClr val="bg1"/>
                </a:solidFill>
              </a:rPr>
              <a:t>rad/s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75795" name="Object 2">
            <a:extLst>
              <a:ext uri="{FF2B5EF4-FFF2-40B4-BE49-F238E27FC236}">
                <a16:creationId xmlns:a16="http://schemas.microsoft.com/office/drawing/2014/main" id="{204792F9-B613-4D21-9535-2277FA74D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4557713"/>
          <a:ext cx="32988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公式" r:id="rId17" imgW="3261261" imgH="281880" progId="Equation.3">
                  <p:embed/>
                </p:oleObj>
              </mc:Choice>
              <mc:Fallback>
                <p:oleObj name="公式" r:id="rId17" imgW="3261261" imgH="281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557713"/>
                        <a:ext cx="32988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3">
            <a:extLst>
              <a:ext uri="{FF2B5EF4-FFF2-40B4-BE49-F238E27FC236}">
                <a16:creationId xmlns:a16="http://schemas.microsoft.com/office/drawing/2014/main" id="{98253455-9550-44DA-B735-5C4117B51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5092700"/>
          <a:ext cx="39354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公式" r:id="rId19" imgW="3939619" imgH="899208" progId="Equation.3">
                  <p:embed/>
                </p:oleObj>
              </mc:Choice>
              <mc:Fallback>
                <p:oleObj name="公式" r:id="rId19" imgW="3939619" imgH="89920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092700"/>
                        <a:ext cx="3935413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7" name="Oval 11">
            <a:extLst>
              <a:ext uri="{FF2B5EF4-FFF2-40B4-BE49-F238E27FC236}">
                <a16:creationId xmlns:a16="http://schemas.microsoft.com/office/drawing/2014/main" id="{B55FF4A2-5DCA-4171-B6CD-3F6DA2EA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3378200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8" name="Line 12">
            <a:extLst>
              <a:ext uri="{FF2B5EF4-FFF2-40B4-BE49-F238E27FC236}">
                <a16:creationId xmlns:a16="http://schemas.microsoft.com/office/drawing/2014/main" id="{3454ECA0-8324-4CCD-9E3B-FBE5A41E8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1600" y="31162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99" name="Object 13">
            <a:extLst>
              <a:ext uri="{FF2B5EF4-FFF2-40B4-BE49-F238E27FC236}">
                <a16:creationId xmlns:a16="http://schemas.microsoft.com/office/drawing/2014/main" id="{62DDD930-F5D5-42FC-B577-A59563E0D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6950" y="3105150"/>
          <a:ext cx="1841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公式" r:id="rId21" imgW="205733" imgH="251424" progId="Equation.3">
                  <p:embed/>
                </p:oleObj>
              </mc:Choice>
              <mc:Fallback>
                <p:oleObj name="公式" r:id="rId21" imgW="205733" imgH="251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3105150"/>
                        <a:ext cx="1841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0" name="Line 14">
            <a:extLst>
              <a:ext uri="{FF2B5EF4-FFF2-40B4-BE49-F238E27FC236}">
                <a16:creationId xmlns:a16="http://schemas.microsoft.com/office/drawing/2014/main" id="{6521245E-A64E-4AA0-A4B6-39E1F2B4E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1600" y="3940175"/>
            <a:ext cx="766763" cy="2794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801" name="Object 15">
            <a:extLst>
              <a:ext uri="{FF2B5EF4-FFF2-40B4-BE49-F238E27FC236}">
                <a16:creationId xmlns:a16="http://schemas.microsoft.com/office/drawing/2014/main" id="{C83B0270-B5BB-4221-BABB-E671A92CA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5450" y="3771900"/>
          <a:ext cx="150813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Equation" r:id="rId23" imgW="167699" imgH="190512" progId="Equation.3">
                  <p:embed/>
                </p:oleObj>
              </mc:Choice>
              <mc:Fallback>
                <p:oleObj name="Equation" r:id="rId23" imgW="167699" imgH="1905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3771900"/>
                        <a:ext cx="150813" cy="17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2" name="Object 16">
            <a:extLst>
              <a:ext uri="{FF2B5EF4-FFF2-40B4-BE49-F238E27FC236}">
                <a16:creationId xmlns:a16="http://schemas.microsoft.com/office/drawing/2014/main" id="{33EED4AE-FE9A-4F38-8EB9-E132D479E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2350" y="3790950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7" name="公式" r:id="rId25" imgW="274239" imgH="289656" progId="Equation.3">
                  <p:embed/>
                </p:oleObj>
              </mc:Choice>
              <mc:Fallback>
                <p:oleObj name="公式" r:id="rId25" imgW="274239" imgH="28965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2350" y="3790950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3" name="Object 17">
            <a:extLst>
              <a:ext uri="{FF2B5EF4-FFF2-40B4-BE49-F238E27FC236}">
                <a16:creationId xmlns:a16="http://schemas.microsoft.com/office/drawing/2014/main" id="{9905F30C-2E02-4081-A53E-9D3CC635B1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4563" y="4252913"/>
          <a:ext cx="223837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8" name="Equation" r:id="rId27" imgW="251548" imgH="274320" progId="Equation.3">
                  <p:embed/>
                </p:oleObj>
              </mc:Choice>
              <mc:Fallback>
                <p:oleObj name="Equation" r:id="rId27" imgW="251548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4563" y="4252913"/>
                        <a:ext cx="223837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04" name="Object 18">
            <a:extLst>
              <a:ext uri="{FF2B5EF4-FFF2-40B4-BE49-F238E27FC236}">
                <a16:creationId xmlns:a16="http://schemas.microsoft.com/office/drawing/2014/main" id="{F6A52304-80B6-4CE6-949A-0453A2FF0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0" y="3062288"/>
          <a:ext cx="3635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name="Equation" r:id="rId29" imgW="434374" imgH="289656" progId="Equation.3">
                  <p:embed/>
                </p:oleObj>
              </mc:Choice>
              <mc:Fallback>
                <p:oleObj name="Equation" r:id="rId29" imgW="434374" imgH="28965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0" y="3062288"/>
                        <a:ext cx="3635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Line 19">
            <a:extLst>
              <a:ext uri="{FF2B5EF4-FFF2-40B4-BE49-F238E27FC236}">
                <a16:creationId xmlns:a16="http://schemas.microsoft.com/office/drawing/2014/main" id="{A4A06EB3-C399-4CFD-8D98-5700B97764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1600" y="3328988"/>
            <a:ext cx="0" cy="611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806" name="Object 20">
            <a:extLst>
              <a:ext uri="{FF2B5EF4-FFF2-40B4-BE49-F238E27FC236}">
                <a16:creationId xmlns:a16="http://schemas.microsoft.com/office/drawing/2014/main" id="{0109497A-B0B6-47B2-9FBB-690D2F9DB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2413" y="3063875"/>
          <a:ext cx="2333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name="Equation" r:id="rId31" imgW="274239" imgH="365688" progId="Equation.3">
                  <p:embed/>
                </p:oleObj>
              </mc:Choice>
              <mc:Fallback>
                <p:oleObj name="Equation" r:id="rId31" imgW="274239" imgH="36568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2413" y="3063875"/>
                        <a:ext cx="23336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7" name="Text Box 21">
            <a:extLst>
              <a:ext uri="{FF2B5EF4-FFF2-40B4-BE49-F238E27FC236}">
                <a16:creationId xmlns:a16="http://schemas.microsoft.com/office/drawing/2014/main" id="{B3E2FDB4-E3CC-43C8-A7C8-4497F781D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34623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角加速度</a:t>
            </a:r>
          </a:p>
        </p:txBody>
      </p:sp>
      <p:sp>
        <p:nvSpPr>
          <p:cNvPr id="75808" name="Text Box 22">
            <a:extLst>
              <a:ext uri="{FF2B5EF4-FFF2-40B4-BE49-F238E27FC236}">
                <a16:creationId xmlns:a16="http://schemas.microsoft.com/office/drawing/2014/main" id="{D826CF73-5CAE-4E01-847D-640C59A3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3949700"/>
            <a:ext cx="5105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角加速度</a:t>
            </a:r>
            <a:r>
              <a:rPr kumimoji="1" lang="zh-CN" altLang="en-US" sz="2400" b="1">
                <a:solidFill>
                  <a:srgbClr val="FFFF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角速度对时间的一阶导数</a:t>
            </a:r>
            <a:endParaRPr kumimoji="1" lang="zh-CN" altLang="en-US" sz="12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5809" name="Text Box 23">
            <a:extLst>
              <a:ext uri="{FF2B5EF4-FFF2-40B4-BE49-F238E27FC236}">
                <a16:creationId xmlns:a16="http://schemas.microsoft.com/office/drawing/2014/main" id="{77C00003-A141-42AB-B8C5-04C1E08C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61595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角加速度的方向与</a:t>
            </a:r>
            <a:endParaRPr kumimoji="1" lang="zh-CN" altLang="en-US" sz="1200" b="1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5810" name="Object 24">
            <a:extLst>
              <a:ext uri="{FF2B5EF4-FFF2-40B4-BE49-F238E27FC236}">
                <a16:creationId xmlns:a16="http://schemas.microsoft.com/office/drawing/2014/main" id="{1851AE63-C657-4DF3-9454-3198F2AE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25" y="6232525"/>
          <a:ext cx="4540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name="公式" r:id="rId33" imgW="434374" imgH="327672" progId="Equation.3">
                  <p:embed/>
                </p:oleObj>
              </mc:Choice>
              <mc:Fallback>
                <p:oleObj name="公式" r:id="rId33" imgW="434374" imgH="32767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6232525"/>
                        <a:ext cx="4540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1" name="Rectangle 44">
            <a:extLst>
              <a:ext uri="{FF2B5EF4-FFF2-40B4-BE49-F238E27FC236}">
                <a16:creationId xmlns:a16="http://schemas.microsoft.com/office/drawing/2014/main" id="{CFE034C2-F115-4220-A9D9-637072B1C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6159500"/>
            <a:ext cx="170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的方向相同</a:t>
            </a:r>
          </a:p>
        </p:txBody>
      </p:sp>
      <p:sp>
        <p:nvSpPr>
          <p:cNvPr id="75812" name="Freeform 56">
            <a:extLst>
              <a:ext uri="{FF2B5EF4-FFF2-40B4-BE49-F238E27FC236}">
                <a16:creationId xmlns:a16="http://schemas.microsoft.com/office/drawing/2014/main" id="{F628CFAB-5B4E-454C-B62C-2B577CD6E6D6}"/>
              </a:ext>
            </a:extLst>
          </p:cNvPr>
          <p:cNvSpPr>
            <a:spLocks/>
          </p:cNvSpPr>
          <p:nvPr/>
        </p:nvSpPr>
        <p:spPr bwMode="auto">
          <a:xfrm>
            <a:off x="7480300" y="4530725"/>
            <a:ext cx="503238" cy="68263"/>
          </a:xfrm>
          <a:custGeom>
            <a:avLst/>
            <a:gdLst>
              <a:gd name="T0" fmla="*/ 0 w 317"/>
              <a:gd name="T1" fmla="*/ 2147483646 h 43"/>
              <a:gd name="T2" fmla="*/ 2147483646 w 317"/>
              <a:gd name="T3" fmla="*/ 2147483646 h 43"/>
              <a:gd name="T4" fmla="*/ 2147483646 w 317"/>
              <a:gd name="T5" fmla="*/ 2147483646 h 43"/>
              <a:gd name="T6" fmla="*/ 2147483646 w 317"/>
              <a:gd name="T7" fmla="*/ 0 h 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43">
                <a:moveTo>
                  <a:pt x="0" y="15"/>
                </a:moveTo>
                <a:cubicBezTo>
                  <a:pt x="13" y="19"/>
                  <a:pt x="48" y="33"/>
                  <a:pt x="77" y="37"/>
                </a:cubicBezTo>
                <a:cubicBezTo>
                  <a:pt x="106" y="41"/>
                  <a:pt x="143" y="43"/>
                  <a:pt x="173" y="40"/>
                </a:cubicBezTo>
                <a:cubicBezTo>
                  <a:pt x="203" y="37"/>
                  <a:pt x="287" y="8"/>
                  <a:pt x="317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3" name="TextBox 102">
            <a:extLst>
              <a:ext uri="{FF2B5EF4-FFF2-40B4-BE49-F238E27FC236}">
                <a16:creationId xmlns:a16="http://schemas.microsoft.com/office/drawing/2014/main" id="{1C3178A8-47C9-4960-BCBF-9196171B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494088"/>
            <a:ext cx="281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国际单位：</a:t>
            </a:r>
            <a:r>
              <a:rPr lang="en-US" altLang="zh-CN" sz="2400" b="1">
                <a:solidFill>
                  <a:schemeClr val="bg1"/>
                </a:solidFill>
              </a:rPr>
              <a:t>rad/s^2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graphicFrame>
        <p:nvGraphicFramePr>
          <p:cNvPr id="75814" name="Object 26">
            <a:extLst>
              <a:ext uri="{FF2B5EF4-FFF2-40B4-BE49-F238E27FC236}">
                <a16:creationId xmlns:a16="http://schemas.microsoft.com/office/drawing/2014/main" id="{5A3CDEA0-758E-4CF0-A28A-C575EC495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0825" y="6430963"/>
          <a:ext cx="4095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name="Equation" r:id="rId35" imgW="434374" imgH="289656" progId="Equation.3">
                  <p:embed/>
                </p:oleObj>
              </mc:Choice>
              <mc:Fallback>
                <p:oleObj name="Equation" r:id="rId35" imgW="434374" imgH="28965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825" y="6430963"/>
                        <a:ext cx="4095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5" name="Line 27">
            <a:extLst>
              <a:ext uri="{FF2B5EF4-FFF2-40B4-BE49-F238E27FC236}">
                <a16:creationId xmlns:a16="http://schemas.microsoft.com/office/drawing/2014/main" id="{089EF800-9DA1-46EB-9652-13FE2CC8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4775" y="6059488"/>
            <a:ext cx="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16" name="Group 45">
            <a:extLst>
              <a:ext uri="{FF2B5EF4-FFF2-40B4-BE49-F238E27FC236}">
                <a16:creationId xmlns:a16="http://schemas.microsoft.com/office/drawing/2014/main" id="{D3F692AD-7D71-4308-8FED-364798DCBC54}"/>
              </a:ext>
            </a:extLst>
          </p:cNvPr>
          <p:cNvGrpSpPr>
            <a:grpSpLocks/>
          </p:cNvGrpSpPr>
          <p:nvPr/>
        </p:nvGrpSpPr>
        <p:grpSpPr bwMode="auto">
          <a:xfrm>
            <a:off x="6657975" y="4687888"/>
            <a:ext cx="2152650" cy="1339850"/>
            <a:chOff x="3936" y="2676"/>
            <a:chExt cx="1356" cy="843"/>
          </a:xfrm>
        </p:grpSpPr>
        <p:sp>
          <p:nvSpPr>
            <p:cNvPr id="75819" name="Oval 46">
              <a:extLst>
                <a:ext uri="{FF2B5EF4-FFF2-40B4-BE49-F238E27FC236}">
                  <a16:creationId xmlns:a16="http://schemas.microsoft.com/office/drawing/2014/main" id="{226E26C9-0567-4CB2-869D-A143DE125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7"/>
              <a:ext cx="1296" cy="67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820" name="Line 47">
              <a:extLst>
                <a:ext uri="{FF2B5EF4-FFF2-40B4-BE49-F238E27FC236}">
                  <a16:creationId xmlns:a16="http://schemas.microsoft.com/office/drawing/2014/main" id="{0CEA27CB-410C-4363-818B-1BC998254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76"/>
              <a:ext cx="0" cy="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21" name="Object 48">
              <a:extLst>
                <a:ext uri="{FF2B5EF4-FFF2-40B4-BE49-F238E27FC236}">
                  <a16:creationId xmlns:a16="http://schemas.microsoft.com/office/drawing/2014/main" id="{78B8F0C9-A026-4F20-A72E-F94BBF3B91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5" y="2704"/>
            <a:ext cx="14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3" name="Equation" r:id="rId37" imgW="251548" imgH="205848" progId="Equation.3">
                    <p:embed/>
                  </p:oleObj>
                </mc:Choice>
                <mc:Fallback>
                  <p:oleObj name="Equation" r:id="rId37" imgW="251548" imgH="205848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2704"/>
                          <a:ext cx="14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2" name="Line 49">
              <a:extLst>
                <a:ext uri="{FF2B5EF4-FFF2-40B4-BE49-F238E27FC236}">
                  <a16:creationId xmlns:a16="http://schemas.microsoft.com/office/drawing/2014/main" id="{6D5108AC-B85C-4E63-B436-1F33F308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183"/>
              <a:ext cx="528" cy="192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5823" name="Object 50">
              <a:extLst>
                <a:ext uri="{FF2B5EF4-FFF2-40B4-BE49-F238E27FC236}">
                  <a16:creationId xmlns:a16="http://schemas.microsoft.com/office/drawing/2014/main" id="{735DF2E5-8175-480C-9B71-26DE95EA19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6" y="3041"/>
            <a:ext cx="95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4" name="Equation" r:id="rId39" imgW="167699" imgH="190512" progId="Equation.3">
                    <p:embed/>
                  </p:oleObj>
                </mc:Choice>
                <mc:Fallback>
                  <p:oleObj name="Equation" r:id="rId39" imgW="167699" imgH="190512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3041"/>
                          <a:ext cx="95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4" name="Object 51">
              <a:extLst>
                <a:ext uri="{FF2B5EF4-FFF2-40B4-BE49-F238E27FC236}">
                  <a16:creationId xmlns:a16="http://schemas.microsoft.com/office/drawing/2014/main" id="{4E647252-FE49-40CD-9426-FC3E02E70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3" y="3110"/>
            <a:ext cx="14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5" name="公式" r:id="rId41" imgW="274239" imgH="289656" progId="Equation.3">
                    <p:embed/>
                  </p:oleObj>
                </mc:Choice>
                <mc:Fallback>
                  <p:oleObj name="公式" r:id="rId41" imgW="274239" imgH="289656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3110"/>
                          <a:ext cx="14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25" name="Object 52">
              <a:extLst>
                <a:ext uri="{FF2B5EF4-FFF2-40B4-BE49-F238E27FC236}">
                  <a16:creationId xmlns:a16="http://schemas.microsoft.com/office/drawing/2014/main" id="{99043C5F-5954-4F49-8EAD-98B2C4E3EB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1" y="3336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6" name="Equation" r:id="rId43" imgW="251548" imgH="274320" progId="Equation.3">
                    <p:embed/>
                  </p:oleObj>
                </mc:Choice>
                <mc:Fallback>
                  <p:oleObj name="Equation" r:id="rId43" imgW="251548" imgH="2743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" y="3336"/>
                          <a:ext cx="141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17" name="Freeform 57">
            <a:extLst>
              <a:ext uri="{FF2B5EF4-FFF2-40B4-BE49-F238E27FC236}">
                <a16:creationId xmlns:a16="http://schemas.microsoft.com/office/drawing/2014/main" id="{6FE81602-CAA4-4263-8927-8A587EA5628F}"/>
              </a:ext>
            </a:extLst>
          </p:cNvPr>
          <p:cNvSpPr>
            <a:spLocks/>
          </p:cNvSpPr>
          <p:nvPr/>
        </p:nvSpPr>
        <p:spPr bwMode="auto">
          <a:xfrm>
            <a:off x="7358063" y="6173788"/>
            <a:ext cx="719137" cy="60325"/>
          </a:xfrm>
          <a:custGeom>
            <a:avLst/>
            <a:gdLst>
              <a:gd name="T0" fmla="*/ 0 w 453"/>
              <a:gd name="T1" fmla="*/ 2147483646 h 38"/>
              <a:gd name="T2" fmla="*/ 2147483646 w 453"/>
              <a:gd name="T3" fmla="*/ 2147483646 h 38"/>
              <a:gd name="T4" fmla="*/ 2147483646 w 453"/>
              <a:gd name="T5" fmla="*/ 0 h 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38">
                <a:moveTo>
                  <a:pt x="0" y="12"/>
                </a:moveTo>
                <a:cubicBezTo>
                  <a:pt x="36" y="16"/>
                  <a:pt x="144" y="38"/>
                  <a:pt x="219" y="36"/>
                </a:cubicBezTo>
                <a:cubicBezTo>
                  <a:pt x="294" y="34"/>
                  <a:pt x="404" y="7"/>
                  <a:pt x="453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5818" name="对象 114">
            <a:extLst>
              <a:ext uri="{FF2B5EF4-FFF2-40B4-BE49-F238E27FC236}">
                <a16:creationId xmlns:a16="http://schemas.microsoft.com/office/drawing/2014/main" id="{30AD41E0-F151-4EB3-9E62-8EA735C24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75" y="6332538"/>
          <a:ext cx="2333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tion" r:id="rId45" imgW="274239" imgH="365688" progId="Equation.3">
                  <p:embed/>
                </p:oleObj>
              </mc:Choice>
              <mc:Fallback>
                <p:oleObj name="Equation" r:id="rId45" imgW="274239" imgH="365688" progId="Equation.3">
                  <p:embed/>
                  <p:pic>
                    <p:nvPicPr>
                      <p:cNvPr id="0" name="对象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6332538"/>
                        <a:ext cx="2333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8">
            <a:extLst>
              <a:ext uri="{FF2B5EF4-FFF2-40B4-BE49-F238E27FC236}">
                <a16:creationId xmlns:a16="http://schemas.microsoft.com/office/drawing/2014/main" id="{30CD2BC7-8ACA-42C0-8763-45408D6A89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9213" y="1557338"/>
          <a:ext cx="1374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公式" r:id="rId3" imgW="1348720" imgH="434376" progId="Equation.3">
                  <p:embed/>
                </p:oleObj>
              </mc:Choice>
              <mc:Fallback>
                <p:oleObj name="公式" r:id="rId3" imgW="1348720" imgH="43437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1557338"/>
                        <a:ext cx="1374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29">
            <a:extLst>
              <a:ext uri="{FF2B5EF4-FFF2-40B4-BE49-F238E27FC236}">
                <a16:creationId xmlns:a16="http://schemas.microsoft.com/office/drawing/2014/main" id="{44936A1F-7275-4122-BD8D-CDA207A02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20002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四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角量与线量的关系</a:t>
            </a:r>
          </a:p>
        </p:txBody>
      </p:sp>
      <p:sp>
        <p:nvSpPr>
          <p:cNvPr id="76804" name="Line 30">
            <a:extLst>
              <a:ext uri="{FF2B5EF4-FFF2-40B4-BE49-F238E27FC236}">
                <a16:creationId xmlns:a16="http://schemas.microsoft.com/office/drawing/2014/main" id="{2BF9A382-90D9-4E65-8080-AA1C7E1DF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2259013"/>
            <a:ext cx="1143000" cy="152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Oval 31">
            <a:extLst>
              <a:ext uri="{FF2B5EF4-FFF2-40B4-BE49-F238E27FC236}">
                <a16:creationId xmlns:a16="http://schemas.microsoft.com/office/drawing/2014/main" id="{9638C65F-457F-410D-B459-A1C19AB3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1649413"/>
            <a:ext cx="23622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6" name="Line 32">
            <a:extLst>
              <a:ext uri="{FF2B5EF4-FFF2-40B4-BE49-F238E27FC236}">
                <a16:creationId xmlns:a16="http://schemas.microsoft.com/office/drawing/2014/main" id="{92E2BDF5-6483-46D2-A246-D13200F17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838" y="1230313"/>
            <a:ext cx="0" cy="1039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7" name="Line 33">
            <a:extLst>
              <a:ext uri="{FF2B5EF4-FFF2-40B4-BE49-F238E27FC236}">
                <a16:creationId xmlns:a16="http://schemas.microsoft.com/office/drawing/2014/main" id="{FB9888CF-8B4C-4D81-BB2B-E2A48FA27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1838" y="2259013"/>
            <a:ext cx="762000" cy="533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08" name="Object 34">
            <a:extLst>
              <a:ext uri="{FF2B5EF4-FFF2-40B4-BE49-F238E27FC236}">
                <a16:creationId xmlns:a16="http://schemas.microsoft.com/office/drawing/2014/main" id="{02706397-993D-470F-8D09-59E3EC5BF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4550" y="1209675"/>
          <a:ext cx="11604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公式" r:id="rId5" imgW="1425005" imgH="350568" progId="Equation.3">
                  <p:embed/>
                </p:oleObj>
              </mc:Choice>
              <mc:Fallback>
                <p:oleObj name="公式" r:id="rId5" imgW="1425005" imgH="350568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1209675"/>
                        <a:ext cx="11604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Line 35">
            <a:extLst>
              <a:ext uri="{FF2B5EF4-FFF2-40B4-BE49-F238E27FC236}">
                <a16:creationId xmlns:a16="http://schemas.microsoft.com/office/drawing/2014/main" id="{87EF3831-9C69-496B-A12C-B80088D81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9550" y="2254250"/>
            <a:ext cx="990600" cy="533400"/>
          </a:xfrm>
          <a:prstGeom prst="line">
            <a:avLst/>
          </a:prstGeom>
          <a:noFill/>
          <a:ln w="34925">
            <a:solidFill>
              <a:srgbClr val="00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10" name="Object 36">
            <a:extLst>
              <a:ext uri="{FF2B5EF4-FFF2-40B4-BE49-F238E27FC236}">
                <a16:creationId xmlns:a16="http://schemas.microsoft.com/office/drawing/2014/main" id="{46EB7772-A7F9-4FAC-A460-8CEE7E24A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25" y="2036763"/>
          <a:ext cx="17938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7" imgW="205733" imgH="281880" progId="Equation.3">
                  <p:embed/>
                </p:oleObj>
              </mc:Choice>
              <mc:Fallback>
                <p:oleObj name="Equation" r:id="rId7" imgW="205733" imgH="281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2036763"/>
                        <a:ext cx="17938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37">
            <a:extLst>
              <a:ext uri="{FF2B5EF4-FFF2-40B4-BE49-F238E27FC236}">
                <a16:creationId xmlns:a16="http://schemas.microsoft.com/office/drawing/2014/main" id="{49036E28-33AE-4C86-945F-1E12F6DA3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0738" y="2505075"/>
          <a:ext cx="1730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9" imgW="190606" imgH="274320" progId="Equation.3">
                  <p:embed/>
                </p:oleObj>
              </mc:Choice>
              <mc:Fallback>
                <p:oleObj name="Equation" r:id="rId9" imgW="190606" imgH="2743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2505075"/>
                        <a:ext cx="1730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38">
            <a:extLst>
              <a:ext uri="{FF2B5EF4-FFF2-40B4-BE49-F238E27FC236}">
                <a16:creationId xmlns:a16="http://schemas.microsoft.com/office/drawing/2014/main" id="{FE8EFFBD-63F1-4C3C-B28A-7B033D0B5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5250" y="284956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11" imgW="251548" imgH="274320" progId="Equation.3">
                  <p:embed/>
                </p:oleObj>
              </mc:Choice>
              <mc:Fallback>
                <p:oleObj name="Equation" r:id="rId11" imgW="251548" imgH="2743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0" y="284956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39">
            <a:extLst>
              <a:ext uri="{FF2B5EF4-FFF2-40B4-BE49-F238E27FC236}">
                <a16:creationId xmlns:a16="http://schemas.microsoft.com/office/drawing/2014/main" id="{32EE4689-3485-40AD-8F65-6B6C7C2B89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8938" y="2143125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公式" r:id="rId13" imgW="274239" imgH="289656" progId="Equation.3">
                  <p:embed/>
                </p:oleObj>
              </mc:Choice>
              <mc:Fallback>
                <p:oleObj name="公式" r:id="rId13" imgW="274239" imgH="28965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143125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Line 40">
            <a:extLst>
              <a:ext uri="{FF2B5EF4-FFF2-40B4-BE49-F238E27FC236}">
                <a16:creationId xmlns:a16="http://schemas.microsoft.com/office/drawing/2014/main" id="{565BD4DB-F99F-4E1C-ADD4-A15137697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2406650"/>
            <a:ext cx="368300" cy="37465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15" name="Object 41">
            <a:extLst>
              <a:ext uri="{FF2B5EF4-FFF2-40B4-BE49-F238E27FC236}">
                <a16:creationId xmlns:a16="http://schemas.microsoft.com/office/drawing/2014/main" id="{CE1AE50F-C1FC-4810-A399-325B38DF0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4838" y="2644775"/>
          <a:ext cx="3127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8" name="公式" r:id="rId15" imgW="365868" imgH="289656" progId="Equation.3">
                  <p:embed/>
                </p:oleObj>
              </mc:Choice>
              <mc:Fallback>
                <p:oleObj name="公式" r:id="rId15" imgW="365868" imgH="28965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2644775"/>
                        <a:ext cx="31273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42">
            <a:extLst>
              <a:ext uri="{FF2B5EF4-FFF2-40B4-BE49-F238E27FC236}">
                <a16:creationId xmlns:a16="http://schemas.microsoft.com/office/drawing/2014/main" id="{DCB96472-74C4-4D40-9A05-00761D869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5063" y="2347913"/>
          <a:ext cx="338137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公式" r:id="rId17" imgW="434374" imgH="289656" progId="Equation.3">
                  <p:embed/>
                </p:oleObj>
              </mc:Choice>
              <mc:Fallback>
                <p:oleObj name="公式" r:id="rId17" imgW="434374" imgH="28965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063" y="2347913"/>
                        <a:ext cx="338137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43">
            <a:extLst>
              <a:ext uri="{FF2B5EF4-FFF2-40B4-BE49-F238E27FC236}">
                <a16:creationId xmlns:a16="http://schemas.microsoft.com/office/drawing/2014/main" id="{58E306C7-BD24-4632-8103-C6FE3D5E1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2347913"/>
          <a:ext cx="1905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公式" r:id="rId19" imgW="1882070" imgH="350568" progId="Equation.3">
                  <p:embed/>
                </p:oleObj>
              </mc:Choice>
              <mc:Fallback>
                <p:oleObj name="公式" r:id="rId19" imgW="1882070" imgH="350568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347913"/>
                        <a:ext cx="1905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Text Box 53">
            <a:extLst>
              <a:ext uri="{FF2B5EF4-FFF2-40B4-BE49-F238E27FC236}">
                <a16:creationId xmlns:a16="http://schemas.microsoft.com/office/drawing/2014/main" id="{E14AEE2C-9818-4CCC-954B-2A3AC729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76517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位移与角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位移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的矢量关系式</a:t>
            </a:r>
          </a:p>
        </p:txBody>
      </p:sp>
      <p:sp>
        <p:nvSpPr>
          <p:cNvPr id="76819" name="Arc 54">
            <a:extLst>
              <a:ext uri="{FF2B5EF4-FFF2-40B4-BE49-F238E27FC236}">
                <a16:creationId xmlns:a16="http://schemas.microsoft.com/office/drawing/2014/main" id="{094E12A2-E5B2-4845-8DD5-EC58C0FA5C53}"/>
              </a:ext>
            </a:extLst>
          </p:cNvPr>
          <p:cNvSpPr>
            <a:spLocks/>
          </p:cNvSpPr>
          <p:nvPr/>
        </p:nvSpPr>
        <p:spPr bwMode="auto">
          <a:xfrm>
            <a:off x="4710113" y="2278063"/>
            <a:ext cx="152400" cy="155575"/>
          </a:xfrm>
          <a:custGeom>
            <a:avLst/>
            <a:gdLst>
              <a:gd name="T0" fmla="*/ 2147483646 w 21227"/>
              <a:gd name="T1" fmla="*/ 2147483646 h 14798"/>
              <a:gd name="T2" fmla="*/ 2147483646 w 21227"/>
              <a:gd name="T3" fmla="*/ 2147483646 h 14798"/>
              <a:gd name="T4" fmla="*/ 0 w 21227"/>
              <a:gd name="T5" fmla="*/ 0 h 147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227" h="14798" fill="none" extrusionOk="0">
                <a:moveTo>
                  <a:pt x="21227" y="3995"/>
                </a:moveTo>
                <a:cubicBezTo>
                  <a:pt x="20464" y="8046"/>
                  <a:pt x="18559" y="11794"/>
                  <a:pt x="15734" y="14797"/>
                </a:cubicBezTo>
              </a:path>
              <a:path w="21227" h="14798" stroke="0" extrusionOk="0">
                <a:moveTo>
                  <a:pt x="21227" y="3995"/>
                </a:moveTo>
                <a:cubicBezTo>
                  <a:pt x="20464" y="8046"/>
                  <a:pt x="18559" y="11794"/>
                  <a:pt x="15734" y="14797"/>
                </a:cubicBezTo>
                <a:lnTo>
                  <a:pt x="0" y="0"/>
                </a:lnTo>
                <a:lnTo>
                  <a:pt x="21227" y="3995"/>
                </a:lnTo>
                <a:close/>
              </a:path>
            </a:pathLst>
          </a:custGeom>
          <a:noFill/>
          <a:ln w="1905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0" name="TextBox 2">
            <a:extLst>
              <a:ext uri="{FF2B5EF4-FFF2-40B4-BE49-F238E27FC236}">
                <a16:creationId xmlns:a16="http://schemas.microsoft.com/office/drawing/2014/main" id="{DBE340ED-D2F6-4F7F-89B3-97303792C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00438"/>
            <a:ext cx="7705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这是本课程第一次遇到</a:t>
            </a:r>
            <a:r>
              <a:rPr lang="zh-CN" altLang="en-US" sz="2400" b="1">
                <a:solidFill>
                  <a:srgbClr val="FFC000"/>
                </a:solidFill>
              </a:rPr>
              <a:t>矢量叉乘</a:t>
            </a:r>
            <a:r>
              <a:rPr lang="zh-CN" altLang="en-US" sz="2400" b="1">
                <a:solidFill>
                  <a:schemeClr val="bg1"/>
                </a:solidFill>
              </a:rPr>
              <a:t>，两个矢量叉乘结果仍为一个矢量，矢量的方向为</a:t>
            </a:r>
            <a:r>
              <a:rPr lang="zh-CN" altLang="en-US" sz="2400" b="1">
                <a:solidFill>
                  <a:srgbClr val="FFC000"/>
                </a:solidFill>
              </a:rPr>
              <a:t>垂直于两个矢量组成的平面</a:t>
            </a:r>
            <a:r>
              <a:rPr lang="zh-CN" altLang="en-US" sz="2400" b="1">
                <a:solidFill>
                  <a:schemeClr val="bg1"/>
                </a:solidFill>
              </a:rPr>
              <a:t>（新矢量分别与两个矢量垂直）且</a:t>
            </a:r>
            <a:r>
              <a:rPr lang="zh-CN" altLang="en-US" sz="2400" b="1">
                <a:solidFill>
                  <a:srgbClr val="FFC000"/>
                </a:solidFill>
              </a:rPr>
              <a:t>三个矢量方向满足右手螺旋法则</a:t>
            </a:r>
            <a:r>
              <a:rPr lang="zh-CN" altLang="en-US" sz="2400" b="1">
                <a:solidFill>
                  <a:schemeClr val="bg1"/>
                </a:solidFill>
              </a:rPr>
              <a:t>的顺序，矢量的大小为</a:t>
            </a:r>
          </a:p>
        </p:txBody>
      </p:sp>
      <p:graphicFrame>
        <p:nvGraphicFramePr>
          <p:cNvPr id="76821" name="对象 3">
            <a:extLst>
              <a:ext uri="{FF2B5EF4-FFF2-40B4-BE49-F238E27FC236}">
                <a16:creationId xmlns:a16="http://schemas.microsoft.com/office/drawing/2014/main" id="{933E0515-1954-44E5-BACA-9E8E59077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5229225"/>
          <a:ext cx="43592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21" imgW="2362200" imgH="558800" progId="Equation.DSMT4">
                  <p:embed/>
                </p:oleObj>
              </mc:Choice>
              <mc:Fallback>
                <p:oleObj name="Equation" r:id="rId21" imgW="2362200" imgH="558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5229225"/>
                        <a:ext cx="43592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90155740-FFA1-4F1F-82B1-A5A2B221D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981075"/>
          <a:ext cx="51450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公式" r:id="rId3" imgW="5151111" imgH="822960" progId="Equation.3">
                  <p:embed/>
                </p:oleObj>
              </mc:Choice>
              <mc:Fallback>
                <p:oleObj name="公式" r:id="rId3" imgW="5151111" imgH="82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981075"/>
                        <a:ext cx="51450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BE2FADEA-CA06-48D6-B3CD-0FDA8893B529}"/>
              </a:ext>
            </a:extLst>
          </p:cNvPr>
          <p:cNvGraphicFramePr>
            <a:graphicFrameLocks/>
          </p:cNvGraphicFramePr>
          <p:nvPr/>
        </p:nvGraphicFramePr>
        <p:xfrm>
          <a:off x="1608138" y="2032000"/>
          <a:ext cx="10064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公式" r:id="rId5" imgW="975288" imgH="274320" progId="Equation.3">
                  <p:embed/>
                </p:oleObj>
              </mc:Choice>
              <mc:Fallback>
                <p:oleObj name="公式" r:id="rId5" imgW="975288" imgH="274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032000"/>
                        <a:ext cx="10064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7E172D41-FEB0-4CD0-B730-14C378CCB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974850"/>
          <a:ext cx="765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公式" r:id="rId7" imgW="746864" imgH="281880" progId="Equation.3">
                  <p:embed/>
                </p:oleObj>
              </mc:Choice>
              <mc:Fallback>
                <p:oleObj name="公式" r:id="rId7" imgW="746864" imgH="28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74850"/>
                        <a:ext cx="765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8E341FA9-3073-4742-88BD-1DE6A8E8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7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速度与角速度的矢量关系式</a:t>
            </a:r>
          </a:p>
        </p:txBody>
      </p:sp>
      <p:sp>
        <p:nvSpPr>
          <p:cNvPr id="77830" name="Text Box 6">
            <a:extLst>
              <a:ext uri="{FF2B5EF4-FFF2-40B4-BE49-F238E27FC236}">
                <a16:creationId xmlns:a16="http://schemas.microsoft.com/office/drawing/2014/main" id="{1C5148DA-B098-4157-80F3-3E50A3370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大小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E6BEF42F-3654-4DA2-B45F-AB35B513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90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方向</a:t>
            </a:r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D9E55AFA-2A9A-4A5D-A14B-B084F338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1905000"/>
            <a:ext cx="280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由右手法则确定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7833" name="Rectangle 9">
            <a:extLst>
              <a:ext uri="{FF2B5EF4-FFF2-40B4-BE49-F238E27FC236}">
                <a16:creationId xmlns:a16="http://schemas.microsoft.com/office/drawing/2014/main" id="{BE6D91A5-9B94-4666-BD1E-AFF689A0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9050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标量式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D794FD08-4A1B-431B-B3A0-6BE9D2B0F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0713" y="981075"/>
          <a:ext cx="51450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公式" r:id="rId3" imgW="5151111" imgH="822960" progId="Equation.3">
                  <p:embed/>
                </p:oleObj>
              </mc:Choice>
              <mc:Fallback>
                <p:oleObj name="公式" r:id="rId3" imgW="5151111" imgH="82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981075"/>
                        <a:ext cx="51450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D55FC3CE-B5D5-4CCE-A42D-957EE9DBAFC3}"/>
              </a:ext>
            </a:extLst>
          </p:cNvPr>
          <p:cNvGraphicFramePr>
            <a:graphicFrameLocks/>
          </p:cNvGraphicFramePr>
          <p:nvPr/>
        </p:nvGraphicFramePr>
        <p:xfrm>
          <a:off x="1608138" y="2032000"/>
          <a:ext cx="10064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公式" r:id="rId5" imgW="975288" imgH="274320" progId="Equation.3">
                  <p:embed/>
                </p:oleObj>
              </mc:Choice>
              <mc:Fallback>
                <p:oleObj name="公式" r:id="rId5" imgW="975288" imgH="274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032000"/>
                        <a:ext cx="100647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>
            <a:extLst>
              <a:ext uri="{FF2B5EF4-FFF2-40B4-BE49-F238E27FC236}">
                <a16:creationId xmlns:a16="http://schemas.microsoft.com/office/drawing/2014/main" id="{8E60B9A2-4340-4C8E-AF56-768385358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1974850"/>
          <a:ext cx="765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8" name="公式" r:id="rId7" imgW="746864" imgH="281880" progId="Equation.3">
                  <p:embed/>
                </p:oleObj>
              </mc:Choice>
              <mc:Fallback>
                <p:oleObj name="公式" r:id="rId7" imgW="746864" imgH="28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74850"/>
                        <a:ext cx="765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Text Box 5">
            <a:extLst>
              <a:ext uri="{FF2B5EF4-FFF2-40B4-BE49-F238E27FC236}">
                <a16:creationId xmlns:a16="http://schemas.microsoft.com/office/drawing/2014/main" id="{855AEEFC-803B-4373-BD5B-18990E93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7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速度与角速度的矢量关系式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C397C517-A58B-4939-99B8-DC11DBC6C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90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大小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DD753B3E-D82C-4E4E-8483-0EC3FF8F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1905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方向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7AADA4CA-475D-448A-B996-68B4A961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1905000"/>
            <a:ext cx="280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由右手法则确定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CFC0D31F-F4D3-4697-9FBF-78F58DC8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1905000"/>
            <a:ext cx="141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标量式</a:t>
            </a:r>
            <a:r>
              <a:rPr kumimoji="1" lang="en-US" altLang="zh-CN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78858" name="Object 10">
            <a:extLst>
              <a:ext uri="{FF2B5EF4-FFF2-40B4-BE49-F238E27FC236}">
                <a16:creationId xmlns:a16="http://schemas.microsoft.com/office/drawing/2014/main" id="{CFF4B4E6-1148-4FC9-BFFB-346BBF4FB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325" y="3182938"/>
          <a:ext cx="49688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9" name="公式" r:id="rId9" imgW="4952941" imgH="807624" progId="Equation.3">
                  <p:embed/>
                </p:oleObj>
              </mc:Choice>
              <mc:Fallback>
                <p:oleObj name="公式" r:id="rId9" imgW="4952941" imgH="8076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182938"/>
                        <a:ext cx="49688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>
            <a:extLst>
              <a:ext uri="{FF2B5EF4-FFF2-40B4-BE49-F238E27FC236}">
                <a16:creationId xmlns:a16="http://schemas.microsoft.com/office/drawing/2014/main" id="{FC0606D2-366B-4D3D-9E57-EA5709391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868863"/>
          <a:ext cx="11985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公式" r:id="rId11" imgW="1188801" imgH="396144" progId="Equation.3">
                  <p:embed/>
                </p:oleObj>
              </mc:Choice>
              <mc:Fallback>
                <p:oleObj name="公式" r:id="rId11" imgW="1188801" imgH="39614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11985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>
            <a:extLst>
              <a:ext uri="{FF2B5EF4-FFF2-40B4-BE49-F238E27FC236}">
                <a16:creationId xmlns:a16="http://schemas.microsoft.com/office/drawing/2014/main" id="{C718F288-8E0A-4BC7-A76E-B2BD2DF68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6042025"/>
          <a:ext cx="20161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公式" r:id="rId13" imgW="1996390" imgH="457272" progId="Equation.3">
                  <p:embed/>
                </p:oleObj>
              </mc:Choice>
              <mc:Fallback>
                <p:oleObj name="公式" r:id="rId13" imgW="1996390" imgH="45727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42025"/>
                        <a:ext cx="20161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1" name="Oval 13">
            <a:extLst>
              <a:ext uri="{FF2B5EF4-FFF2-40B4-BE49-F238E27FC236}">
                <a16:creationId xmlns:a16="http://schemas.microsoft.com/office/drawing/2014/main" id="{9B21EC51-92DA-489A-996B-B1203D18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708525"/>
            <a:ext cx="2895600" cy="14478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2" name="Line 14">
            <a:extLst>
              <a:ext uri="{FF2B5EF4-FFF2-40B4-BE49-F238E27FC236}">
                <a16:creationId xmlns:a16="http://schemas.microsoft.com/office/drawing/2014/main" id="{E72F7005-4950-4F3F-B2C1-1CCAE54CD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076700"/>
            <a:ext cx="0" cy="1331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5">
            <a:extLst>
              <a:ext uri="{FF2B5EF4-FFF2-40B4-BE49-F238E27FC236}">
                <a16:creationId xmlns:a16="http://schemas.microsoft.com/office/drawing/2014/main" id="{259F1CE7-FD39-454D-AA5E-647C9977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94325"/>
            <a:ext cx="1106488" cy="5508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6">
            <a:extLst>
              <a:ext uri="{FF2B5EF4-FFF2-40B4-BE49-F238E27FC236}">
                <a16:creationId xmlns:a16="http://schemas.microsoft.com/office/drawing/2014/main" id="{71A0AADF-6665-4685-A210-CB1A97BAE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394325"/>
            <a:ext cx="91440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65" name="Object 17">
            <a:extLst>
              <a:ext uri="{FF2B5EF4-FFF2-40B4-BE49-F238E27FC236}">
                <a16:creationId xmlns:a16="http://schemas.microsoft.com/office/drawing/2014/main" id="{13AA326F-8219-43D1-B524-E1F4E8DF1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613400"/>
          <a:ext cx="219075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公式" r:id="rId15" imgW="190606" imgH="243864" progId="Equation.3">
                  <p:embed/>
                </p:oleObj>
              </mc:Choice>
              <mc:Fallback>
                <p:oleObj name="公式" r:id="rId15" imgW="190606" imgH="24386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613400"/>
                        <a:ext cx="219075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8B2A8988-8A63-4726-AF89-803C76D27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813" y="6057900"/>
          <a:ext cx="223837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17" imgW="251548" imgH="274320" progId="Equation.3">
                  <p:embed/>
                </p:oleObj>
              </mc:Choice>
              <mc:Fallback>
                <p:oleObj name="Equation" r:id="rId17" imgW="251548" imgH="2743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6057900"/>
                        <a:ext cx="223837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>
            <a:extLst>
              <a:ext uri="{FF2B5EF4-FFF2-40B4-BE49-F238E27FC236}">
                <a16:creationId xmlns:a16="http://schemas.microsoft.com/office/drawing/2014/main" id="{836B8721-AC02-4AEC-BB90-7EF2D0DFE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700" y="5689600"/>
          <a:ext cx="1841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公式" r:id="rId19" imgW="205733" imgH="274320" progId="Equation.3">
                  <p:embed/>
                </p:oleObj>
              </mc:Choice>
              <mc:Fallback>
                <p:oleObj name="公式" r:id="rId19" imgW="205733" imgH="2743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0" y="5689600"/>
                        <a:ext cx="184150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>
            <a:extLst>
              <a:ext uri="{FF2B5EF4-FFF2-40B4-BE49-F238E27FC236}">
                <a16:creationId xmlns:a16="http://schemas.microsoft.com/office/drawing/2014/main" id="{BBF1B8DC-546A-4AD6-B379-E17821C90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5219700"/>
          <a:ext cx="23336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公式" r:id="rId21" imgW="274239" imgH="289656" progId="Equation.3">
                  <p:embed/>
                </p:oleObj>
              </mc:Choice>
              <mc:Fallback>
                <p:oleObj name="公式" r:id="rId21" imgW="274239" imgH="28965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19700"/>
                        <a:ext cx="233363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>
            <a:extLst>
              <a:ext uri="{FF2B5EF4-FFF2-40B4-BE49-F238E27FC236}">
                <a16:creationId xmlns:a16="http://schemas.microsoft.com/office/drawing/2014/main" id="{B450FB0F-17D1-408B-BF6D-A303A21FD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216400"/>
          <a:ext cx="19367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6" name="公式" r:id="rId23" imgW="213297" imgH="312336" progId="Equation.3">
                  <p:embed/>
                </p:oleObj>
              </mc:Choice>
              <mc:Fallback>
                <p:oleObj name="公式" r:id="rId23" imgW="213297" imgH="31233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16400"/>
                        <a:ext cx="19367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>
            <a:extLst>
              <a:ext uri="{FF2B5EF4-FFF2-40B4-BE49-F238E27FC236}">
                <a16:creationId xmlns:a16="http://schemas.microsoft.com/office/drawing/2014/main" id="{DB06DC9C-480C-4BD4-94FC-1936B7D75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205288"/>
          <a:ext cx="304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7" name="公式" r:id="rId25" imgW="358088" imgH="403920" progId="Equation.3">
                  <p:embed/>
                </p:oleObj>
              </mc:Choice>
              <mc:Fallback>
                <p:oleObj name="公式" r:id="rId25" imgW="358088" imgH="40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205288"/>
                        <a:ext cx="304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Text Box 23">
            <a:extLst>
              <a:ext uri="{FF2B5EF4-FFF2-40B4-BE49-F238E27FC236}">
                <a16:creationId xmlns:a16="http://schemas.microsoft.com/office/drawing/2014/main" id="{BB444680-A070-4789-8D31-A54627881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1143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加速度与角加速度的矢量关系式</a:t>
            </a:r>
          </a:p>
        </p:txBody>
      </p:sp>
      <p:sp>
        <p:nvSpPr>
          <p:cNvPr id="78872" name="Text Box 24">
            <a:extLst>
              <a:ext uri="{FF2B5EF4-FFF2-40B4-BE49-F238E27FC236}">
                <a16:creationId xmlns:a16="http://schemas.microsoft.com/office/drawing/2014/main" id="{B028D372-9151-4FCE-A823-A9D41294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95763"/>
            <a:ext cx="313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第一项为切向加速度</a:t>
            </a:r>
            <a:endParaRPr kumimoji="1" lang="zh-CN" altLang="en-US" sz="1200" b="1">
              <a:solidFill>
                <a:srgbClr val="FFFF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873" name="Text Box 25">
            <a:extLst>
              <a:ext uri="{FF2B5EF4-FFF2-40B4-BE49-F238E27FC236}">
                <a16:creationId xmlns:a16="http://schemas.microsoft.com/office/drawing/2014/main" id="{C2F3D6A1-544A-410D-9DDB-C7202DC8A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9725"/>
            <a:ext cx="330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第二项</a:t>
            </a:r>
            <a:r>
              <a:rPr kumimoji="1" lang="zh-CN" altLang="en-US" sz="2400" b="1">
                <a:solidFill>
                  <a:srgbClr val="FFFFFF"/>
                </a:solidFill>
                <a:sym typeface="Symbol" panose="05050102010706020507" pitchFamily="18" charset="2"/>
              </a:rPr>
              <a:t>为法向加速度</a:t>
            </a:r>
          </a:p>
        </p:txBody>
      </p:sp>
      <p:sp>
        <p:nvSpPr>
          <p:cNvPr id="78874" name="Oval 26">
            <a:extLst>
              <a:ext uri="{FF2B5EF4-FFF2-40B4-BE49-F238E27FC236}">
                <a16:creationId xmlns:a16="http://schemas.microsoft.com/office/drawing/2014/main" id="{4B1E02D4-6764-4311-9C1D-796FEC41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586105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8875" name="Object 27">
            <a:extLst>
              <a:ext uri="{FF2B5EF4-FFF2-40B4-BE49-F238E27FC236}">
                <a16:creationId xmlns:a16="http://schemas.microsoft.com/office/drawing/2014/main" id="{5E67986D-4A84-4E36-A250-AD7CA4FEA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5650" y="3389313"/>
          <a:ext cx="2012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8" name="Equation" r:id="rId27" imgW="1988827" imgH="327672" progId="Equation.3">
                  <p:embed/>
                </p:oleObj>
              </mc:Choice>
              <mc:Fallback>
                <p:oleObj name="Equation" r:id="rId27" imgW="1988827" imgH="32767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3389313"/>
                        <a:ext cx="2012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>
            <a:extLst>
              <a:ext uri="{FF2B5EF4-FFF2-40B4-BE49-F238E27FC236}">
                <a16:creationId xmlns:a16="http://schemas.microsoft.com/office/drawing/2014/main" id="{79404EC0-9928-406A-AD5C-8A02C19A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60350"/>
            <a:ext cx="3811588" cy="402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5" name="Picture 4">
            <a:extLst>
              <a:ext uri="{FF2B5EF4-FFF2-40B4-BE49-F238E27FC236}">
                <a16:creationId xmlns:a16="http://schemas.microsoft.com/office/drawing/2014/main" id="{0BB9053F-078A-487A-9043-AB607CBB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60350"/>
            <a:ext cx="5005388" cy="534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208478AB-69CE-4515-8F25-77F79A487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668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E7427354-46DB-4AF5-8244-06F0819C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6250"/>
            <a:ext cx="813117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一质点在水平面内以顺时针方向沿半径为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的圆形轨道运动。此质点的角速度与运动时间的平方成正比，即 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ω=kt </a:t>
            </a:r>
            <a:r>
              <a:rPr kumimoji="1" lang="en-US" altLang="zh-CN" sz="2000" b="1" i="1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为待定常数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已知质点在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 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末的线速度为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32 m/s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9E3F8B18-FF06-46CC-A14B-BA731457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24050"/>
            <a:ext cx="452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=0.5 s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时质点的线速度和加速度</a:t>
            </a:r>
          </a:p>
        </p:txBody>
      </p:sp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3C0E5553-E9E7-4B2F-8F67-149272B9C132}"/>
              </a:ext>
            </a:extLst>
          </p:cNvPr>
          <p:cNvGraphicFramePr>
            <a:graphicFrameLocks/>
          </p:cNvGraphicFramePr>
          <p:nvPr/>
        </p:nvGraphicFramePr>
        <p:xfrm>
          <a:off x="2555875" y="2538413"/>
          <a:ext cx="1685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公式" r:id="rId3" imgW="1661210" imgH="289656" progId="Equation.3">
                  <p:embed/>
                </p:oleObj>
              </mc:Choice>
              <mc:Fallback>
                <p:oleObj name="公式" r:id="rId3" imgW="1661210" imgH="28965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38413"/>
                        <a:ext cx="1685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ADFA5519-119A-49AE-9094-406DDB25B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84538"/>
          <a:ext cx="2047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公式" r:id="rId5" imgW="2042205" imgH="365688" progId="Equation.3">
                  <p:embed/>
                </p:oleObj>
              </mc:Choice>
              <mc:Fallback>
                <p:oleObj name="公式" r:id="rId5" imgW="2042205" imgH="3656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538"/>
                        <a:ext cx="2047875" cy="390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9">
            <a:extLst>
              <a:ext uri="{FF2B5EF4-FFF2-40B4-BE49-F238E27FC236}">
                <a16:creationId xmlns:a16="http://schemas.microsoft.com/office/drawing/2014/main" id="{21096D1B-25F0-4980-8790-402171C8A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5" y="2381250"/>
          <a:ext cx="2327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7" imgW="1231366" imgH="393529" progId="Equation.DSMT4">
                  <p:embed/>
                </p:oleObj>
              </mc:Choice>
              <mc:Fallback>
                <p:oleObj name="Equation" r:id="rId7" imgW="123136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2381250"/>
                        <a:ext cx="23272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10">
            <a:extLst>
              <a:ext uri="{FF2B5EF4-FFF2-40B4-BE49-F238E27FC236}">
                <a16:creationId xmlns:a16="http://schemas.microsoft.com/office/drawing/2014/main" id="{B92B73D8-C410-43D5-BD83-6F970CCD9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213100"/>
          <a:ext cx="116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公式" r:id="rId9" imgW="1158330" imgH="365688" progId="Equation.3">
                  <p:embed/>
                </p:oleObj>
              </mc:Choice>
              <mc:Fallback>
                <p:oleObj name="公式" r:id="rId9" imgW="1158330" imgH="3656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1168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14">
            <a:extLst>
              <a:ext uri="{FF2B5EF4-FFF2-40B4-BE49-F238E27FC236}">
                <a16:creationId xmlns:a16="http://schemas.microsoft.com/office/drawing/2014/main" id="{CA582810-78A0-4673-8D50-3BBFB5B4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4574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80906" name="Rectangle 15">
            <a:extLst>
              <a:ext uri="{FF2B5EF4-FFF2-40B4-BE49-F238E27FC236}">
                <a16:creationId xmlns:a16="http://schemas.microsoft.com/office/drawing/2014/main" id="{5E2CDDA0-5C21-4F64-8EC7-692799387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5111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80907" name="Rectangle 16">
            <a:extLst>
              <a:ext uri="{FF2B5EF4-FFF2-40B4-BE49-F238E27FC236}">
                <a16:creationId xmlns:a16="http://schemas.microsoft.com/office/drawing/2014/main" id="{F49518F5-5100-461F-990E-67B3E4C5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19240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80908" name="Text Box 18">
            <a:extLst>
              <a:ext uri="{FF2B5EF4-FFF2-40B4-BE49-F238E27FC236}">
                <a16:creationId xmlns:a16="http://schemas.microsoft.com/office/drawing/2014/main" id="{80297BCD-BE98-44CB-B60F-1D952CBE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492375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由题意得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DBBECD0D-6AD0-477D-9099-306E94D65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6685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id="{6FFA54D6-C531-4413-925C-07B6BA4A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6250"/>
            <a:ext cx="813117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一质点在水平面内以顺时针方向沿半径为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的圆形轨道运动。此质点的角速度与运动时间的平方成正比，即 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ω=kt </a:t>
            </a:r>
            <a:r>
              <a:rPr kumimoji="1" lang="en-US" altLang="zh-CN" sz="2000" b="1" i="1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0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为待定常数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已知质点在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 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末的线速度为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32 m/s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2FA58877-7988-42FD-A504-EA35D444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924050"/>
            <a:ext cx="452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=0.5 s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时质点的线速度和加速度</a:t>
            </a:r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13E5CC57-25CC-4CD0-8AFF-FB524726A135}"/>
              </a:ext>
            </a:extLst>
          </p:cNvPr>
          <p:cNvGraphicFramePr>
            <a:graphicFrameLocks/>
          </p:cNvGraphicFramePr>
          <p:nvPr/>
        </p:nvGraphicFramePr>
        <p:xfrm>
          <a:off x="2555875" y="2538413"/>
          <a:ext cx="1685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公式" r:id="rId3" imgW="1661210" imgH="289656" progId="Equation.3">
                  <p:embed/>
                </p:oleObj>
              </mc:Choice>
              <mc:Fallback>
                <p:oleObj name="公式" r:id="rId3" imgW="1661210" imgH="28965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38413"/>
                        <a:ext cx="1685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24CED347-5AD7-49AA-B836-BBE835F0A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84538"/>
          <a:ext cx="20478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公式" r:id="rId5" imgW="2042205" imgH="365688" progId="Equation.3">
                  <p:embed/>
                </p:oleObj>
              </mc:Choice>
              <mc:Fallback>
                <p:oleObj name="公式" r:id="rId5" imgW="2042205" imgH="3656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538"/>
                        <a:ext cx="2047875" cy="390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>
            <a:extLst>
              <a:ext uri="{FF2B5EF4-FFF2-40B4-BE49-F238E27FC236}">
                <a16:creationId xmlns:a16="http://schemas.microsoft.com/office/drawing/2014/main" id="{D8867FC0-F79F-47F0-A7C1-D6E33EC86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235450"/>
          <a:ext cx="35163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公式" r:id="rId7" imgW="3482338" imgH="807624" progId="Equation.3">
                  <p:embed/>
                </p:oleObj>
              </mc:Choice>
              <mc:Fallback>
                <p:oleObj name="公式" r:id="rId7" imgW="3482338" imgH="8076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35450"/>
                        <a:ext cx="35163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1CEA2350-A559-414E-BE34-4E3210C21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1188" y="5149850"/>
          <a:ext cx="3990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2" name="公式" r:id="rId9" imgW="3962310" imgH="518184" progId="Equation.3">
                  <p:embed/>
                </p:oleObj>
              </mc:Choice>
              <mc:Fallback>
                <p:oleObj name="公式" r:id="rId9" imgW="3962310" imgH="5181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5149850"/>
                        <a:ext cx="39909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B0335DF0-2060-44F4-8063-B971D9917B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5525" y="2381250"/>
          <a:ext cx="2327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3" name="Equation" r:id="rId11" imgW="1231366" imgH="393529" progId="Equation.DSMT4">
                  <p:embed/>
                </p:oleObj>
              </mc:Choice>
              <mc:Fallback>
                <p:oleObj name="Equation" r:id="rId11" imgW="123136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2381250"/>
                        <a:ext cx="23272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0">
            <a:extLst>
              <a:ext uri="{FF2B5EF4-FFF2-40B4-BE49-F238E27FC236}">
                <a16:creationId xmlns:a16="http://schemas.microsoft.com/office/drawing/2014/main" id="{ACB0AEE9-6ADA-477F-9F09-22866359C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213100"/>
          <a:ext cx="116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公式" r:id="rId13" imgW="1158330" imgH="365688" progId="Equation.3">
                  <p:embed/>
                </p:oleObj>
              </mc:Choice>
              <mc:Fallback>
                <p:oleObj name="公式" r:id="rId13" imgW="1158330" imgH="3656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13100"/>
                        <a:ext cx="1168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>
            <a:extLst>
              <a:ext uri="{FF2B5EF4-FFF2-40B4-BE49-F238E27FC236}">
                <a16:creationId xmlns:a16="http://schemas.microsoft.com/office/drawing/2014/main" id="{708DE941-5188-436B-8950-1DDA12390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452938"/>
          <a:ext cx="2801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5" name="公式" r:id="rId15" imgW="2804196" imgH="365688" progId="Equation.3">
                  <p:embed/>
                </p:oleObj>
              </mc:Choice>
              <mc:Fallback>
                <p:oleObj name="公式" r:id="rId15" imgW="2804196" imgH="36568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52938"/>
                        <a:ext cx="2801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:a16="http://schemas.microsoft.com/office/drawing/2014/main" id="{B723E870-1F8A-4D09-8D82-620D4793C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4956175"/>
          <a:ext cx="26050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6" name="公式" r:id="rId17" imgW="2567992" imgH="853416" progId="Equation.3">
                  <p:embed/>
                </p:oleObj>
              </mc:Choice>
              <mc:Fallback>
                <p:oleObj name="公式" r:id="rId17" imgW="2567992" imgH="8534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956175"/>
                        <a:ext cx="2605087" cy="8794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:a16="http://schemas.microsoft.com/office/drawing/2014/main" id="{88E07712-367B-48D7-8D18-EC9368256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732463"/>
          <a:ext cx="3135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7" name="公式" r:id="rId19" imgW="3108906" imgH="891648" progId="Equation.3">
                  <p:embed/>
                </p:oleObj>
              </mc:Choice>
              <mc:Fallback>
                <p:oleObj name="公式" r:id="rId19" imgW="3108906" imgH="8916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2463"/>
                        <a:ext cx="3135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Rectangle 14">
            <a:extLst>
              <a:ext uri="{FF2B5EF4-FFF2-40B4-BE49-F238E27FC236}">
                <a16:creationId xmlns:a16="http://schemas.microsoft.com/office/drawing/2014/main" id="{DE0AC464-20BC-4A31-A8C1-487EDE1D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24574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81935" name="Rectangle 15">
            <a:extLst>
              <a:ext uri="{FF2B5EF4-FFF2-40B4-BE49-F238E27FC236}">
                <a16:creationId xmlns:a16="http://schemas.microsoft.com/office/drawing/2014/main" id="{EC1BEBBF-8607-4FCB-9217-6A839D8A7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5111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81936" name="Rectangle 16">
            <a:extLst>
              <a:ext uri="{FF2B5EF4-FFF2-40B4-BE49-F238E27FC236}">
                <a16:creationId xmlns:a16="http://schemas.microsoft.com/office/drawing/2014/main" id="{852809DB-D259-4C2D-ABD3-709FE226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19240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EC4E59F-3DC2-49D1-9B20-F3069DB7B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3860800"/>
            <a:ext cx="177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=0.5 s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AC540F4A-E2ED-47CA-A789-FAF7A4513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492375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由题意得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3">
            <a:extLst>
              <a:ext uri="{FF2B5EF4-FFF2-40B4-BE49-F238E27FC236}">
                <a16:creationId xmlns:a16="http://schemas.microsoft.com/office/drawing/2014/main" id="{745CB077-A227-46AB-9F72-05E5C05D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71675"/>
            <a:ext cx="2171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7" name="Picture 7">
            <a:extLst>
              <a:ext uri="{FF2B5EF4-FFF2-40B4-BE49-F238E27FC236}">
                <a16:creationId xmlns:a16="http://schemas.microsoft.com/office/drawing/2014/main" id="{48D153C0-9949-466A-96C7-1D375D46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0431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3">
            <a:extLst>
              <a:ext uri="{FF2B5EF4-FFF2-40B4-BE49-F238E27FC236}">
                <a16:creationId xmlns:a16="http://schemas.microsoft.com/office/drawing/2014/main" id="{A4037146-90E9-40BB-9A4C-5950877C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71675"/>
            <a:ext cx="2171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1" name="Picture 7">
            <a:extLst>
              <a:ext uri="{FF2B5EF4-FFF2-40B4-BE49-F238E27FC236}">
                <a16:creationId xmlns:a16="http://schemas.microsoft.com/office/drawing/2014/main" id="{7BBF641E-CF5B-4F38-8AE5-2D160AC1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0431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972" name="对象 1">
            <a:extLst>
              <a:ext uri="{FF2B5EF4-FFF2-40B4-BE49-F238E27FC236}">
                <a16:creationId xmlns:a16="http://schemas.microsoft.com/office/drawing/2014/main" id="{ACDB342F-877E-4021-ABCF-8DABDC30D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349500"/>
          <a:ext cx="4316413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3" name="Equation" r:id="rId5" imgW="2209800" imgH="1625600" progId="Equation.DSMT4">
                  <p:embed/>
                </p:oleObj>
              </mc:Choice>
              <mc:Fallback>
                <p:oleObj name="Equation" r:id="rId5" imgW="2209800" imgH="1625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4316413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3">
            <a:extLst>
              <a:ext uri="{FF2B5EF4-FFF2-40B4-BE49-F238E27FC236}">
                <a16:creationId xmlns:a16="http://schemas.microsoft.com/office/drawing/2014/main" id="{4E6690A5-35B0-41B7-9036-BA8C12BD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971675"/>
            <a:ext cx="21717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5" name="Picture 7">
            <a:extLst>
              <a:ext uri="{FF2B5EF4-FFF2-40B4-BE49-F238E27FC236}">
                <a16:creationId xmlns:a16="http://schemas.microsoft.com/office/drawing/2014/main" id="{01D4F70F-7AEB-409B-8DB1-CE33216D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0431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4996" name="对象 1">
            <a:extLst>
              <a:ext uri="{FF2B5EF4-FFF2-40B4-BE49-F238E27FC236}">
                <a16:creationId xmlns:a16="http://schemas.microsoft.com/office/drawing/2014/main" id="{E34B9130-0D24-4B86-AEAF-21666875E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022475"/>
          <a:ext cx="5383212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Equation" r:id="rId5" imgW="2755900" imgH="812800" progId="Equation.DSMT4">
                  <p:embed/>
                </p:oleObj>
              </mc:Choice>
              <mc:Fallback>
                <p:oleObj name="Equation" r:id="rId5" imgW="2755900" imgH="812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22475"/>
                        <a:ext cx="5383212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对象 2">
            <a:extLst>
              <a:ext uri="{FF2B5EF4-FFF2-40B4-BE49-F238E27FC236}">
                <a16:creationId xmlns:a16="http://schemas.microsoft.com/office/drawing/2014/main" id="{2FEF7D82-86C6-4AC6-8CBA-AC9C5972B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644900"/>
          <a:ext cx="5334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7" imgW="2730500" imgH="863600" progId="Equation.DSMT4">
                  <p:embed/>
                </p:oleObj>
              </mc:Choice>
              <mc:Fallback>
                <p:oleObj name="Equation" r:id="rId7" imgW="2730500" imgH="863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44900"/>
                        <a:ext cx="5334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对象 3">
            <a:extLst>
              <a:ext uri="{FF2B5EF4-FFF2-40B4-BE49-F238E27FC236}">
                <a16:creationId xmlns:a16="http://schemas.microsoft.com/office/drawing/2014/main" id="{B6FC0C5D-CD3B-49D2-8531-0424833A6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229225"/>
          <a:ext cx="64262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1" name="Equation" r:id="rId9" imgW="3289300" imgH="685800" progId="Equation.DSMT4">
                  <p:embed/>
                </p:oleObj>
              </mc:Choice>
              <mc:Fallback>
                <p:oleObj name="Equation" r:id="rId9" imgW="3289300" imgH="685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64262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9E066F6F-264C-490D-825F-B3F8315C8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88913"/>
            <a:ext cx="1422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</a:t>
            </a:r>
            <a:endParaRPr lang="zh-CN" altLang="en-US" sz="36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12BD328C-F44F-4DB9-985F-F738C9B3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196975"/>
            <a:ext cx="3276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质点运动学</a:t>
            </a:r>
            <a:endParaRPr lang="en-US" altLang="zh-CN" sz="32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牛顿运动定律 </a:t>
            </a:r>
            <a:endParaRPr lang="en-US" altLang="zh-CN" sz="32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功和能</a:t>
            </a:r>
            <a:endParaRPr lang="en-US" altLang="zh-CN" sz="32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冲量和动量</a:t>
            </a:r>
            <a:endParaRPr lang="en-US" altLang="zh-CN" sz="32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质点的动量矩</a:t>
            </a:r>
            <a:endParaRPr lang="en-US" altLang="zh-CN" sz="32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刚体力学</a:t>
            </a:r>
            <a:endParaRPr lang="en-US" altLang="zh-CN" sz="3200" b="1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机械振动</a:t>
            </a:r>
            <a:endParaRPr lang="en-US" altLang="zh-CN" sz="32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AutoNum type="arabicPeriod"/>
            </a:pPr>
            <a:r>
              <a:rPr lang="zh-CN" altLang="en-US" sz="3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机械波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reeform 2">
            <a:extLst>
              <a:ext uri="{FF2B5EF4-FFF2-40B4-BE49-F238E27FC236}">
                <a16:creationId xmlns:a16="http://schemas.microsoft.com/office/drawing/2014/main" id="{C3F97950-843C-4F22-90B0-3FA38A4FF90A}"/>
              </a:ext>
            </a:extLst>
          </p:cNvPr>
          <p:cNvSpPr>
            <a:spLocks/>
          </p:cNvSpPr>
          <p:nvPr/>
        </p:nvSpPr>
        <p:spPr bwMode="auto">
          <a:xfrm>
            <a:off x="5695950" y="3319463"/>
            <a:ext cx="1117600" cy="963612"/>
          </a:xfrm>
          <a:custGeom>
            <a:avLst/>
            <a:gdLst>
              <a:gd name="T0" fmla="*/ 2147483646 w 704"/>
              <a:gd name="T1" fmla="*/ 2147483646 h 607"/>
              <a:gd name="T2" fmla="*/ 2147483646 w 704"/>
              <a:gd name="T3" fmla="*/ 2147483646 h 607"/>
              <a:gd name="T4" fmla="*/ 2147483646 w 704"/>
              <a:gd name="T5" fmla="*/ 2147483646 h 607"/>
              <a:gd name="T6" fmla="*/ 2147483646 w 704"/>
              <a:gd name="T7" fmla="*/ 2147483646 h 607"/>
              <a:gd name="T8" fmla="*/ 2147483646 w 704"/>
              <a:gd name="T9" fmla="*/ 2147483646 h 607"/>
              <a:gd name="T10" fmla="*/ 2147483646 w 704"/>
              <a:gd name="T11" fmla="*/ 2147483646 h 607"/>
              <a:gd name="T12" fmla="*/ 2147483646 w 704"/>
              <a:gd name="T13" fmla="*/ 2147483646 h 607"/>
              <a:gd name="T14" fmla="*/ 2147483646 w 704"/>
              <a:gd name="T15" fmla="*/ 2147483646 h 607"/>
              <a:gd name="T16" fmla="*/ 2147483646 w 704"/>
              <a:gd name="T17" fmla="*/ 2147483646 h 607"/>
              <a:gd name="T18" fmla="*/ 2147483646 w 704"/>
              <a:gd name="T19" fmla="*/ 2147483646 h 607"/>
              <a:gd name="T20" fmla="*/ 2147483646 w 704"/>
              <a:gd name="T21" fmla="*/ 2147483646 h 607"/>
              <a:gd name="T22" fmla="*/ 2147483646 w 704"/>
              <a:gd name="T23" fmla="*/ 2147483646 h 607"/>
              <a:gd name="T24" fmla="*/ 2147483646 w 704"/>
              <a:gd name="T25" fmla="*/ 2147483646 h 607"/>
              <a:gd name="T26" fmla="*/ 2147483646 w 704"/>
              <a:gd name="T27" fmla="*/ 2147483646 h 607"/>
              <a:gd name="T28" fmla="*/ 2147483646 w 704"/>
              <a:gd name="T29" fmla="*/ 2147483646 h 60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4" h="607">
                <a:moveTo>
                  <a:pt x="68" y="279"/>
                </a:moveTo>
                <a:cubicBezTo>
                  <a:pt x="82" y="0"/>
                  <a:pt x="0" y="49"/>
                  <a:pt x="188" y="27"/>
                </a:cubicBezTo>
                <a:cubicBezTo>
                  <a:pt x="220" y="23"/>
                  <a:pt x="252" y="19"/>
                  <a:pt x="284" y="15"/>
                </a:cubicBezTo>
                <a:cubicBezTo>
                  <a:pt x="394" y="26"/>
                  <a:pt x="480" y="45"/>
                  <a:pt x="584" y="75"/>
                </a:cubicBezTo>
                <a:cubicBezTo>
                  <a:pt x="600" y="91"/>
                  <a:pt x="620" y="104"/>
                  <a:pt x="632" y="123"/>
                </a:cubicBezTo>
                <a:cubicBezTo>
                  <a:pt x="645" y="145"/>
                  <a:pt x="645" y="172"/>
                  <a:pt x="656" y="195"/>
                </a:cubicBezTo>
                <a:cubicBezTo>
                  <a:pt x="665" y="213"/>
                  <a:pt x="680" y="227"/>
                  <a:pt x="692" y="243"/>
                </a:cubicBezTo>
                <a:cubicBezTo>
                  <a:pt x="696" y="259"/>
                  <a:pt x="704" y="275"/>
                  <a:pt x="704" y="291"/>
                </a:cubicBezTo>
                <a:cubicBezTo>
                  <a:pt x="704" y="331"/>
                  <a:pt x="659" y="376"/>
                  <a:pt x="632" y="399"/>
                </a:cubicBezTo>
                <a:cubicBezTo>
                  <a:pt x="568" y="452"/>
                  <a:pt x="464" y="471"/>
                  <a:pt x="392" y="519"/>
                </a:cubicBezTo>
                <a:cubicBezTo>
                  <a:pt x="259" y="607"/>
                  <a:pt x="342" y="576"/>
                  <a:pt x="260" y="603"/>
                </a:cubicBezTo>
                <a:cubicBezTo>
                  <a:pt x="236" y="595"/>
                  <a:pt x="212" y="587"/>
                  <a:pt x="188" y="579"/>
                </a:cubicBezTo>
                <a:cubicBezTo>
                  <a:pt x="161" y="570"/>
                  <a:pt x="156" y="531"/>
                  <a:pt x="140" y="507"/>
                </a:cubicBezTo>
                <a:cubicBezTo>
                  <a:pt x="107" y="457"/>
                  <a:pt x="126" y="481"/>
                  <a:pt x="80" y="435"/>
                </a:cubicBezTo>
                <a:cubicBezTo>
                  <a:pt x="55" y="361"/>
                  <a:pt x="68" y="412"/>
                  <a:pt x="68" y="279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00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3FEFD2F5-FA99-4F98-9882-37B7BB8DC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33375"/>
            <a:ext cx="65928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090738" indent="-2090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1.6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不同参考系中的速度和加速度变换定理简介</a:t>
            </a:r>
            <a:endParaRPr kumimoji="1" lang="zh-CN" altLang="en-US" sz="3200" b="1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EE8CDC25-D764-4534-9724-6F1DDD48AA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750" y="1981200"/>
            <a:ext cx="0" cy="242411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55D040E2-6FFE-4314-8F5F-78AF7DF80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4513" y="4391025"/>
            <a:ext cx="3190875" cy="47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Line 13">
            <a:extLst>
              <a:ext uri="{FF2B5EF4-FFF2-40B4-BE49-F238E27FC236}">
                <a16:creationId xmlns:a16="http://schemas.microsoft.com/office/drawing/2014/main" id="{5429440E-9558-4BD2-9D42-72EC86153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00750" y="2133600"/>
            <a:ext cx="3175" cy="18097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3" name="Line 14">
            <a:extLst>
              <a:ext uri="{FF2B5EF4-FFF2-40B4-BE49-F238E27FC236}">
                <a16:creationId xmlns:a16="http://schemas.microsoft.com/office/drawing/2014/main" id="{DB4B8B4D-CF70-4449-A722-AD837D12E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929063"/>
            <a:ext cx="860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4" name="Text Box 15">
            <a:extLst>
              <a:ext uri="{FF2B5EF4-FFF2-40B4-BE49-F238E27FC236}">
                <a16:creationId xmlns:a16="http://schemas.microsoft.com/office/drawing/2014/main" id="{FA74278A-FFD8-4B79-A4F0-5BEA51E2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3576638"/>
            <a:ext cx="49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1000">
                <a:solidFill>
                  <a:srgbClr val="FFFF00"/>
                </a:solidFill>
                <a:latin typeface="Times New Roman" panose="02020603050405020304" pitchFamily="18" charset="0"/>
              </a:rPr>
              <a:t>·</a:t>
            </a:r>
            <a:endParaRPr kumimoji="1" lang="en-US" altLang="zh-CN" sz="10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86025" name="Oval 16">
            <a:extLst>
              <a:ext uri="{FF2B5EF4-FFF2-40B4-BE49-F238E27FC236}">
                <a16:creationId xmlns:a16="http://schemas.microsoft.com/office/drawing/2014/main" id="{EFE1E35F-16B6-4D26-91CB-6D207EE0E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2971800"/>
            <a:ext cx="90488" cy="90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6" name="Text Box 20">
            <a:extLst>
              <a:ext uri="{FF2B5EF4-FFF2-40B4-BE49-F238E27FC236}">
                <a16:creationId xmlns:a16="http://schemas.microsoft.com/office/drawing/2014/main" id="{55CDC90D-4ACE-46F6-8A60-0A0E2F57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14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基本概念</a:t>
            </a:r>
          </a:p>
        </p:txBody>
      </p:sp>
      <p:sp>
        <p:nvSpPr>
          <p:cNvPr id="86027" name="Text Box 21">
            <a:extLst>
              <a:ext uri="{FF2B5EF4-FFF2-40B4-BE49-F238E27FC236}">
                <a16:creationId xmlns:a16="http://schemas.microsoft.com/office/drawing/2014/main" id="{D59A427A-EE48-42B5-8D15-7E52308C3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84538"/>
            <a:ext cx="41910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绝对参照系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 i="1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相对参照系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s'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28" name="Text Box 22">
            <a:extLst>
              <a:ext uri="{FF2B5EF4-FFF2-40B4-BE49-F238E27FC236}">
                <a16:creationId xmlns:a16="http://schemas.microsoft.com/office/drawing/2014/main" id="{14B2EBE6-1F4C-4F26-97EC-525FDB32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050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研究对象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86029" name="Object 30">
            <a:extLst>
              <a:ext uri="{FF2B5EF4-FFF2-40B4-BE49-F238E27FC236}">
                <a16:creationId xmlns:a16="http://schemas.microsoft.com/office/drawing/2014/main" id="{962960D5-DE58-4D26-8A46-03DA92143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9393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Equation" r:id="rId3" imgW="251548" imgH="274320" progId="Equation.3">
                  <p:embed/>
                </p:oleObj>
              </mc:Choice>
              <mc:Fallback>
                <p:oleObj name="Equation" r:id="rId3" imgW="251548" imgH="274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93938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0" name="Rectangle 32">
            <a:extLst>
              <a:ext uri="{FF2B5EF4-FFF2-40B4-BE49-F238E27FC236}">
                <a16:creationId xmlns:a16="http://schemas.microsoft.com/office/drawing/2014/main" id="{01737207-1F7A-403E-A82E-DD060861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8" y="28273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二个参照系</a:t>
            </a:r>
          </a:p>
        </p:txBody>
      </p:sp>
      <p:graphicFrame>
        <p:nvGraphicFramePr>
          <p:cNvPr id="86031" name="Object 33">
            <a:extLst>
              <a:ext uri="{FF2B5EF4-FFF2-40B4-BE49-F238E27FC236}">
                <a16:creationId xmlns:a16="http://schemas.microsoft.com/office/drawing/2014/main" id="{E1255D9A-0815-46CD-B6D5-A3E188ED3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349500"/>
          <a:ext cx="1936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Equation" r:id="rId5" imgW="213297" imgH="289656" progId="Equation.3">
                  <p:embed/>
                </p:oleObj>
              </mc:Choice>
              <mc:Fallback>
                <p:oleObj name="Equation" r:id="rId5" imgW="213297" imgH="28965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349500"/>
                        <a:ext cx="1936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34">
            <a:extLst>
              <a:ext uri="{FF2B5EF4-FFF2-40B4-BE49-F238E27FC236}">
                <a16:creationId xmlns:a16="http://schemas.microsoft.com/office/drawing/2014/main" id="{3C92C5EE-FD1B-4D96-9DA2-BFBAC08CD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1050" y="3975100"/>
          <a:ext cx="238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公式" r:id="rId7" imgW="274239" imgH="289656" progId="Equation.3">
                  <p:embed/>
                </p:oleObj>
              </mc:Choice>
              <mc:Fallback>
                <p:oleObj name="公式" r:id="rId7" imgW="274239" imgH="28965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3975100"/>
                        <a:ext cx="238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35">
            <a:extLst>
              <a:ext uri="{FF2B5EF4-FFF2-40B4-BE49-F238E27FC236}">
                <a16:creationId xmlns:a16="http://schemas.microsoft.com/office/drawing/2014/main" id="{498301F4-75E1-4A93-85C8-49722CA68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406900"/>
          <a:ext cx="238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公式" r:id="rId9" imgW="274239" imgH="289656" progId="Equation.3">
                  <p:embed/>
                </p:oleObj>
              </mc:Choice>
              <mc:Fallback>
                <p:oleObj name="公式" r:id="rId9" imgW="274239" imgH="28965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06900"/>
                        <a:ext cx="238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36">
            <a:extLst>
              <a:ext uri="{FF2B5EF4-FFF2-40B4-BE49-F238E27FC236}">
                <a16:creationId xmlns:a16="http://schemas.microsoft.com/office/drawing/2014/main" id="{C8909CBF-D952-4A96-8D72-24DC4C2D6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1989138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11" imgW="213297" imgH="281880" progId="Equation.3">
                  <p:embed/>
                </p:oleObj>
              </mc:Choice>
              <mc:Fallback>
                <p:oleObj name="Equation" r:id="rId11" imgW="213297" imgH="281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989138"/>
                        <a:ext cx="1936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37">
            <a:extLst>
              <a:ext uri="{FF2B5EF4-FFF2-40B4-BE49-F238E27FC236}">
                <a16:creationId xmlns:a16="http://schemas.microsoft.com/office/drawing/2014/main" id="{A7E84ADB-0DB1-42ED-9828-1B2F84F5F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2650" y="4181475"/>
          <a:ext cx="1730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9" name="Equation" r:id="rId13" imgW="190606" imgH="205848" progId="Equation.3">
                  <p:embed/>
                </p:oleObj>
              </mc:Choice>
              <mc:Fallback>
                <p:oleObj name="Equation" r:id="rId13" imgW="190606" imgH="20584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50" y="4181475"/>
                        <a:ext cx="17303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38">
            <a:extLst>
              <a:ext uri="{FF2B5EF4-FFF2-40B4-BE49-F238E27FC236}">
                <a16:creationId xmlns:a16="http://schemas.microsoft.com/office/drawing/2014/main" id="{6EE37828-CB78-45A7-AE5A-3B6E7D455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420938"/>
          <a:ext cx="15398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0" name="公式" r:id="rId15" imgW="167699" imgH="205848" progId="Equation.3">
                  <p:embed/>
                </p:oleObj>
              </mc:Choice>
              <mc:Fallback>
                <p:oleObj name="公式" r:id="rId15" imgW="167699" imgH="20584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420938"/>
                        <a:ext cx="15398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7" name="Object 41">
            <a:extLst>
              <a:ext uri="{FF2B5EF4-FFF2-40B4-BE49-F238E27FC236}">
                <a16:creationId xmlns:a16="http://schemas.microsoft.com/office/drawing/2014/main" id="{455372C0-D937-438B-ABDC-9EA458541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2163" y="4049713"/>
          <a:ext cx="1841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公式" r:id="rId17" imgW="205733" imgH="251424" progId="Equation.3">
                  <p:embed/>
                </p:oleObj>
              </mc:Choice>
              <mc:Fallback>
                <p:oleObj name="公式" r:id="rId17" imgW="205733" imgH="2514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4049713"/>
                        <a:ext cx="18415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42">
            <a:extLst>
              <a:ext uri="{FF2B5EF4-FFF2-40B4-BE49-F238E27FC236}">
                <a16:creationId xmlns:a16="http://schemas.microsoft.com/office/drawing/2014/main" id="{6D7F0B9B-D4D2-4452-A48D-34E7B8B2B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3163" y="2603500"/>
          <a:ext cx="22701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19" imgW="251548" imgH="274320" progId="Equation.3">
                  <p:embed/>
                </p:oleObj>
              </mc:Choice>
              <mc:Fallback>
                <p:oleObj name="Equation" r:id="rId19" imgW="251548" imgH="274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2603500"/>
                        <a:ext cx="227012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43">
            <a:extLst>
              <a:ext uri="{FF2B5EF4-FFF2-40B4-BE49-F238E27FC236}">
                <a16:creationId xmlns:a16="http://schemas.microsoft.com/office/drawing/2014/main" id="{E358E68C-91BE-4E64-AC44-12084716A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2819400"/>
          <a:ext cx="22701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21" imgW="251548" imgH="281880" progId="Equation.3">
                  <p:embed/>
                </p:oleObj>
              </mc:Choice>
              <mc:Fallback>
                <p:oleObj name="Equation" r:id="rId21" imgW="251548" imgH="281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819400"/>
                        <a:ext cx="227013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44">
            <a:extLst>
              <a:ext uri="{FF2B5EF4-FFF2-40B4-BE49-F238E27FC236}">
                <a16:creationId xmlns:a16="http://schemas.microsoft.com/office/drawing/2014/main" id="{57D28045-1393-4D5F-B0F0-787D6586AF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5388" y="3046413"/>
          <a:ext cx="261937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4" name="Equation" r:id="rId23" imgW="312490" imgH="281880" progId="Equation.3">
                  <p:embed/>
                </p:oleObj>
              </mc:Choice>
              <mc:Fallback>
                <p:oleObj name="Equation" r:id="rId23" imgW="312490" imgH="281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3046413"/>
                        <a:ext cx="261937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Rectangle 48">
            <a:extLst>
              <a:ext uri="{FF2B5EF4-FFF2-40B4-BE49-F238E27FC236}">
                <a16:creationId xmlns:a16="http://schemas.microsoft.com/office/drawing/2014/main" id="{58ACEC6E-60BB-4A97-AA2E-FAF208F1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2205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一个动点</a:t>
            </a:r>
          </a:p>
        </p:txBody>
      </p:sp>
      <p:sp>
        <p:nvSpPr>
          <p:cNvPr id="86042" name="Line 52">
            <a:extLst>
              <a:ext uri="{FF2B5EF4-FFF2-40B4-BE49-F238E27FC236}">
                <a16:creationId xmlns:a16="http://schemas.microsoft.com/office/drawing/2014/main" id="{D512F5E4-3044-4BE0-93BF-839F04921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850" y="3048000"/>
            <a:ext cx="228600" cy="8382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6043" name="Line 54">
            <a:extLst>
              <a:ext uri="{FF2B5EF4-FFF2-40B4-BE49-F238E27FC236}">
                <a16:creationId xmlns:a16="http://schemas.microsoft.com/office/drawing/2014/main" id="{83E19C97-0B52-42D3-A594-21E44F65FA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7850" y="3048000"/>
            <a:ext cx="609600" cy="1295400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reeform 2">
            <a:extLst>
              <a:ext uri="{FF2B5EF4-FFF2-40B4-BE49-F238E27FC236}">
                <a16:creationId xmlns:a16="http://schemas.microsoft.com/office/drawing/2014/main" id="{6AF9D32A-A528-4E97-B172-3B6039D31A15}"/>
              </a:ext>
            </a:extLst>
          </p:cNvPr>
          <p:cNvSpPr>
            <a:spLocks/>
          </p:cNvSpPr>
          <p:nvPr/>
        </p:nvSpPr>
        <p:spPr bwMode="auto">
          <a:xfrm>
            <a:off x="5665788" y="2157413"/>
            <a:ext cx="1117600" cy="963612"/>
          </a:xfrm>
          <a:custGeom>
            <a:avLst/>
            <a:gdLst>
              <a:gd name="T0" fmla="*/ 2147483646 w 704"/>
              <a:gd name="T1" fmla="*/ 2147483646 h 607"/>
              <a:gd name="T2" fmla="*/ 2147483646 w 704"/>
              <a:gd name="T3" fmla="*/ 2147483646 h 607"/>
              <a:gd name="T4" fmla="*/ 2147483646 w 704"/>
              <a:gd name="T5" fmla="*/ 2147483646 h 607"/>
              <a:gd name="T6" fmla="*/ 2147483646 w 704"/>
              <a:gd name="T7" fmla="*/ 2147483646 h 607"/>
              <a:gd name="T8" fmla="*/ 2147483646 w 704"/>
              <a:gd name="T9" fmla="*/ 2147483646 h 607"/>
              <a:gd name="T10" fmla="*/ 2147483646 w 704"/>
              <a:gd name="T11" fmla="*/ 2147483646 h 607"/>
              <a:gd name="T12" fmla="*/ 2147483646 w 704"/>
              <a:gd name="T13" fmla="*/ 2147483646 h 607"/>
              <a:gd name="T14" fmla="*/ 2147483646 w 704"/>
              <a:gd name="T15" fmla="*/ 2147483646 h 607"/>
              <a:gd name="T16" fmla="*/ 2147483646 w 704"/>
              <a:gd name="T17" fmla="*/ 2147483646 h 607"/>
              <a:gd name="T18" fmla="*/ 2147483646 w 704"/>
              <a:gd name="T19" fmla="*/ 2147483646 h 607"/>
              <a:gd name="T20" fmla="*/ 2147483646 w 704"/>
              <a:gd name="T21" fmla="*/ 2147483646 h 607"/>
              <a:gd name="T22" fmla="*/ 2147483646 w 704"/>
              <a:gd name="T23" fmla="*/ 2147483646 h 607"/>
              <a:gd name="T24" fmla="*/ 2147483646 w 704"/>
              <a:gd name="T25" fmla="*/ 2147483646 h 607"/>
              <a:gd name="T26" fmla="*/ 2147483646 w 704"/>
              <a:gd name="T27" fmla="*/ 2147483646 h 607"/>
              <a:gd name="T28" fmla="*/ 2147483646 w 704"/>
              <a:gd name="T29" fmla="*/ 2147483646 h 60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4" h="607">
                <a:moveTo>
                  <a:pt x="68" y="279"/>
                </a:moveTo>
                <a:cubicBezTo>
                  <a:pt x="82" y="0"/>
                  <a:pt x="0" y="49"/>
                  <a:pt x="188" y="27"/>
                </a:cubicBezTo>
                <a:cubicBezTo>
                  <a:pt x="220" y="23"/>
                  <a:pt x="252" y="19"/>
                  <a:pt x="284" y="15"/>
                </a:cubicBezTo>
                <a:cubicBezTo>
                  <a:pt x="394" y="26"/>
                  <a:pt x="480" y="45"/>
                  <a:pt x="584" y="75"/>
                </a:cubicBezTo>
                <a:cubicBezTo>
                  <a:pt x="600" y="91"/>
                  <a:pt x="620" y="104"/>
                  <a:pt x="632" y="123"/>
                </a:cubicBezTo>
                <a:cubicBezTo>
                  <a:pt x="645" y="145"/>
                  <a:pt x="645" y="172"/>
                  <a:pt x="656" y="195"/>
                </a:cubicBezTo>
                <a:cubicBezTo>
                  <a:pt x="665" y="213"/>
                  <a:pt x="680" y="227"/>
                  <a:pt x="692" y="243"/>
                </a:cubicBezTo>
                <a:cubicBezTo>
                  <a:pt x="696" y="259"/>
                  <a:pt x="704" y="275"/>
                  <a:pt x="704" y="291"/>
                </a:cubicBezTo>
                <a:cubicBezTo>
                  <a:pt x="704" y="331"/>
                  <a:pt x="659" y="376"/>
                  <a:pt x="632" y="399"/>
                </a:cubicBezTo>
                <a:cubicBezTo>
                  <a:pt x="568" y="452"/>
                  <a:pt x="464" y="471"/>
                  <a:pt x="392" y="519"/>
                </a:cubicBezTo>
                <a:cubicBezTo>
                  <a:pt x="259" y="607"/>
                  <a:pt x="342" y="576"/>
                  <a:pt x="260" y="603"/>
                </a:cubicBezTo>
                <a:cubicBezTo>
                  <a:pt x="236" y="595"/>
                  <a:pt x="212" y="587"/>
                  <a:pt x="188" y="579"/>
                </a:cubicBezTo>
                <a:cubicBezTo>
                  <a:pt x="161" y="570"/>
                  <a:pt x="156" y="531"/>
                  <a:pt x="140" y="507"/>
                </a:cubicBezTo>
                <a:cubicBezTo>
                  <a:pt x="107" y="457"/>
                  <a:pt x="126" y="481"/>
                  <a:pt x="80" y="435"/>
                </a:cubicBezTo>
                <a:cubicBezTo>
                  <a:pt x="55" y="361"/>
                  <a:pt x="68" y="412"/>
                  <a:pt x="68" y="279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00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Line 4">
            <a:extLst>
              <a:ext uri="{FF2B5EF4-FFF2-40B4-BE49-F238E27FC236}">
                <a16:creationId xmlns:a16="http://schemas.microsoft.com/office/drawing/2014/main" id="{42874ECE-E532-4317-AC63-F418F9CC9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9588" y="819150"/>
            <a:ext cx="0" cy="242411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Line 5">
            <a:extLst>
              <a:ext uri="{FF2B5EF4-FFF2-40B4-BE49-F238E27FC236}">
                <a16:creationId xmlns:a16="http://schemas.microsoft.com/office/drawing/2014/main" id="{A542850C-1E95-4AC2-92B0-A84A1C03F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4350" y="3228975"/>
            <a:ext cx="3190875" cy="47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5" name="Line 6">
            <a:extLst>
              <a:ext uri="{FF2B5EF4-FFF2-40B4-BE49-F238E27FC236}">
                <a16:creationId xmlns:a16="http://schemas.microsoft.com/office/drawing/2014/main" id="{29D57CA1-97C1-48AA-96C2-A3B2DC021DE5}"/>
              </a:ext>
            </a:extLst>
          </p:cNvPr>
          <p:cNvSpPr>
            <a:spLocks noChangeShapeType="1"/>
          </p:cNvSpPr>
          <p:nvPr/>
        </p:nvSpPr>
        <p:spPr bwMode="auto">
          <a:xfrm rot="21124977" flipV="1">
            <a:off x="6127750" y="803275"/>
            <a:ext cx="2057400" cy="939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6" name="Line 7">
            <a:extLst>
              <a:ext uri="{FF2B5EF4-FFF2-40B4-BE49-F238E27FC236}">
                <a16:creationId xmlns:a16="http://schemas.microsoft.com/office/drawing/2014/main" id="{70BC4F59-C1E4-4DD5-A1C1-D4E390A36414}"/>
              </a:ext>
            </a:extLst>
          </p:cNvPr>
          <p:cNvSpPr>
            <a:spLocks noChangeShapeType="1"/>
          </p:cNvSpPr>
          <p:nvPr/>
        </p:nvSpPr>
        <p:spPr bwMode="auto">
          <a:xfrm rot="21378021" flipV="1">
            <a:off x="6256338" y="1511300"/>
            <a:ext cx="1597025" cy="30003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7" name="Line 8">
            <a:extLst>
              <a:ext uri="{FF2B5EF4-FFF2-40B4-BE49-F238E27FC236}">
                <a16:creationId xmlns:a16="http://schemas.microsoft.com/office/drawing/2014/main" id="{3CF1CDBF-B1F1-4FA0-83E3-A7A06EFD33EC}"/>
              </a:ext>
            </a:extLst>
          </p:cNvPr>
          <p:cNvSpPr>
            <a:spLocks noChangeShapeType="1"/>
          </p:cNvSpPr>
          <p:nvPr/>
        </p:nvSpPr>
        <p:spPr bwMode="auto">
          <a:xfrm rot="1866101" flipV="1">
            <a:off x="6961188" y="2498725"/>
            <a:ext cx="541337" cy="5302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Line 9">
            <a:extLst>
              <a:ext uri="{FF2B5EF4-FFF2-40B4-BE49-F238E27FC236}">
                <a16:creationId xmlns:a16="http://schemas.microsoft.com/office/drawing/2014/main" id="{BF771403-A9F6-4BB3-8B7B-9E4A46F623C5}"/>
              </a:ext>
            </a:extLst>
          </p:cNvPr>
          <p:cNvSpPr>
            <a:spLocks noChangeShapeType="1"/>
          </p:cNvSpPr>
          <p:nvPr/>
        </p:nvSpPr>
        <p:spPr bwMode="auto">
          <a:xfrm rot="20740995" flipV="1">
            <a:off x="7772400" y="719138"/>
            <a:ext cx="431800" cy="66357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87049" name="Freeform 10">
            <a:extLst>
              <a:ext uri="{FF2B5EF4-FFF2-40B4-BE49-F238E27FC236}">
                <a16:creationId xmlns:a16="http://schemas.microsoft.com/office/drawing/2014/main" id="{E21ECD26-1F8F-452F-8594-4FE57402C193}"/>
              </a:ext>
            </a:extLst>
          </p:cNvPr>
          <p:cNvSpPr>
            <a:spLocks/>
          </p:cNvSpPr>
          <p:nvPr/>
        </p:nvSpPr>
        <p:spPr bwMode="auto">
          <a:xfrm>
            <a:off x="7265988" y="1651000"/>
            <a:ext cx="1117600" cy="963613"/>
          </a:xfrm>
          <a:custGeom>
            <a:avLst/>
            <a:gdLst>
              <a:gd name="T0" fmla="*/ 2147483646 w 704"/>
              <a:gd name="T1" fmla="*/ 2147483646 h 607"/>
              <a:gd name="T2" fmla="*/ 2147483646 w 704"/>
              <a:gd name="T3" fmla="*/ 2147483646 h 607"/>
              <a:gd name="T4" fmla="*/ 2147483646 w 704"/>
              <a:gd name="T5" fmla="*/ 2147483646 h 607"/>
              <a:gd name="T6" fmla="*/ 2147483646 w 704"/>
              <a:gd name="T7" fmla="*/ 2147483646 h 607"/>
              <a:gd name="T8" fmla="*/ 2147483646 w 704"/>
              <a:gd name="T9" fmla="*/ 2147483646 h 607"/>
              <a:gd name="T10" fmla="*/ 2147483646 w 704"/>
              <a:gd name="T11" fmla="*/ 2147483646 h 607"/>
              <a:gd name="T12" fmla="*/ 2147483646 w 704"/>
              <a:gd name="T13" fmla="*/ 2147483646 h 607"/>
              <a:gd name="T14" fmla="*/ 2147483646 w 704"/>
              <a:gd name="T15" fmla="*/ 2147483646 h 607"/>
              <a:gd name="T16" fmla="*/ 2147483646 w 704"/>
              <a:gd name="T17" fmla="*/ 2147483646 h 607"/>
              <a:gd name="T18" fmla="*/ 2147483646 w 704"/>
              <a:gd name="T19" fmla="*/ 2147483646 h 607"/>
              <a:gd name="T20" fmla="*/ 2147483646 w 704"/>
              <a:gd name="T21" fmla="*/ 2147483646 h 607"/>
              <a:gd name="T22" fmla="*/ 2147483646 w 704"/>
              <a:gd name="T23" fmla="*/ 2147483646 h 607"/>
              <a:gd name="T24" fmla="*/ 2147483646 w 704"/>
              <a:gd name="T25" fmla="*/ 2147483646 h 607"/>
              <a:gd name="T26" fmla="*/ 2147483646 w 704"/>
              <a:gd name="T27" fmla="*/ 2147483646 h 607"/>
              <a:gd name="T28" fmla="*/ 2147483646 w 704"/>
              <a:gd name="T29" fmla="*/ 2147483646 h 60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4" h="607">
                <a:moveTo>
                  <a:pt x="68" y="279"/>
                </a:moveTo>
                <a:cubicBezTo>
                  <a:pt x="82" y="0"/>
                  <a:pt x="0" y="49"/>
                  <a:pt x="188" y="27"/>
                </a:cubicBezTo>
                <a:cubicBezTo>
                  <a:pt x="220" y="23"/>
                  <a:pt x="252" y="19"/>
                  <a:pt x="284" y="15"/>
                </a:cubicBezTo>
                <a:cubicBezTo>
                  <a:pt x="394" y="26"/>
                  <a:pt x="480" y="45"/>
                  <a:pt x="584" y="75"/>
                </a:cubicBezTo>
                <a:cubicBezTo>
                  <a:pt x="600" y="91"/>
                  <a:pt x="620" y="104"/>
                  <a:pt x="632" y="123"/>
                </a:cubicBezTo>
                <a:cubicBezTo>
                  <a:pt x="645" y="145"/>
                  <a:pt x="645" y="172"/>
                  <a:pt x="656" y="195"/>
                </a:cubicBezTo>
                <a:cubicBezTo>
                  <a:pt x="665" y="213"/>
                  <a:pt x="680" y="227"/>
                  <a:pt x="692" y="243"/>
                </a:cubicBezTo>
                <a:cubicBezTo>
                  <a:pt x="696" y="259"/>
                  <a:pt x="704" y="275"/>
                  <a:pt x="704" y="291"/>
                </a:cubicBezTo>
                <a:cubicBezTo>
                  <a:pt x="704" y="331"/>
                  <a:pt x="659" y="376"/>
                  <a:pt x="632" y="399"/>
                </a:cubicBezTo>
                <a:cubicBezTo>
                  <a:pt x="568" y="452"/>
                  <a:pt x="464" y="471"/>
                  <a:pt x="392" y="519"/>
                </a:cubicBezTo>
                <a:cubicBezTo>
                  <a:pt x="259" y="607"/>
                  <a:pt x="342" y="576"/>
                  <a:pt x="260" y="603"/>
                </a:cubicBezTo>
                <a:cubicBezTo>
                  <a:pt x="236" y="595"/>
                  <a:pt x="212" y="587"/>
                  <a:pt x="188" y="579"/>
                </a:cubicBezTo>
                <a:cubicBezTo>
                  <a:pt x="161" y="570"/>
                  <a:pt x="156" y="531"/>
                  <a:pt x="140" y="507"/>
                </a:cubicBezTo>
                <a:cubicBezTo>
                  <a:pt x="107" y="457"/>
                  <a:pt x="126" y="481"/>
                  <a:pt x="80" y="435"/>
                </a:cubicBezTo>
                <a:cubicBezTo>
                  <a:pt x="55" y="361"/>
                  <a:pt x="68" y="412"/>
                  <a:pt x="68" y="279"/>
                </a:cubicBez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CFF99"/>
                </a:solidFill>
                <a:prstDash val="dash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87050" name="Oval 11">
            <a:extLst>
              <a:ext uri="{FF2B5EF4-FFF2-40B4-BE49-F238E27FC236}">
                <a16:creationId xmlns:a16="http://schemas.microsoft.com/office/drawing/2014/main" id="{298E8B6A-A7B5-4CBC-97EA-08585744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388" y="1428750"/>
            <a:ext cx="90487" cy="90488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1" name="Oval 12">
            <a:extLst>
              <a:ext uri="{FF2B5EF4-FFF2-40B4-BE49-F238E27FC236}">
                <a16:creationId xmlns:a16="http://schemas.microsoft.com/office/drawing/2014/main" id="{B6D9009D-4BF2-416F-A066-59B9AC6B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625475"/>
            <a:ext cx="90488" cy="100013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52" name="Line 13">
            <a:extLst>
              <a:ext uri="{FF2B5EF4-FFF2-40B4-BE49-F238E27FC236}">
                <a16:creationId xmlns:a16="http://schemas.microsoft.com/office/drawing/2014/main" id="{6486FA6E-CEA0-4A34-B56A-780D8D397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0588" y="971550"/>
            <a:ext cx="3175" cy="18097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Line 14">
            <a:extLst>
              <a:ext uri="{FF2B5EF4-FFF2-40B4-BE49-F238E27FC236}">
                <a16:creationId xmlns:a16="http://schemas.microsoft.com/office/drawing/2014/main" id="{00795DF3-F7CD-4425-9237-A87332E5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8" y="2767013"/>
            <a:ext cx="860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4" name="Text Box 15">
            <a:extLst>
              <a:ext uri="{FF2B5EF4-FFF2-40B4-BE49-F238E27FC236}">
                <a16:creationId xmlns:a16="http://schemas.microsoft.com/office/drawing/2014/main" id="{2E4294CC-4CF9-40DC-80AC-B728A538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2414588"/>
            <a:ext cx="49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1000">
                <a:solidFill>
                  <a:srgbClr val="FFFF00"/>
                </a:solidFill>
                <a:latin typeface="Times New Roman" panose="02020603050405020304" pitchFamily="18" charset="0"/>
              </a:rPr>
              <a:t>·</a:t>
            </a:r>
            <a:endParaRPr kumimoji="1" lang="en-US" altLang="zh-CN" sz="10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87055" name="Oval 16">
            <a:extLst>
              <a:ext uri="{FF2B5EF4-FFF2-40B4-BE49-F238E27FC236}">
                <a16:creationId xmlns:a16="http://schemas.microsoft.com/office/drawing/2014/main" id="{34AD65FC-EB8E-4EDE-ADB0-0F91D46D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1809750"/>
            <a:ext cx="90487" cy="904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7056" name="Object 17">
            <a:extLst>
              <a:ext uri="{FF2B5EF4-FFF2-40B4-BE49-F238E27FC236}">
                <a16:creationId xmlns:a16="http://schemas.microsoft.com/office/drawing/2014/main" id="{CEDDD600-1EEE-49AA-9276-B7D2E0C3C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1013" y="895350"/>
          <a:ext cx="3460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8" name="公式" r:id="rId3" imgW="403903" imgH="274320" progId="Equation.3">
                  <p:embed/>
                </p:oleObj>
              </mc:Choice>
              <mc:Fallback>
                <p:oleObj name="公式" r:id="rId3" imgW="403903" imgH="2743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013" y="895350"/>
                        <a:ext cx="34607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8">
            <a:extLst>
              <a:ext uri="{FF2B5EF4-FFF2-40B4-BE49-F238E27FC236}">
                <a16:creationId xmlns:a16="http://schemas.microsoft.com/office/drawing/2014/main" id="{3D0A3CB4-7040-4BDD-8856-D6C9E4286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3550" y="931863"/>
          <a:ext cx="40957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9" name="公式" r:id="rId5" imgW="479972" imgH="289656" progId="Equation.3">
                  <p:embed/>
                </p:oleObj>
              </mc:Choice>
              <mc:Fallback>
                <p:oleObj name="公式" r:id="rId5" imgW="479972" imgH="28965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931863"/>
                        <a:ext cx="40957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9">
            <a:extLst>
              <a:ext uri="{FF2B5EF4-FFF2-40B4-BE49-F238E27FC236}">
                <a16:creationId xmlns:a16="http://schemas.microsoft.com/office/drawing/2014/main" id="{84D64BCA-E454-46BE-B6C3-B9E77D4CE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6888" y="1808163"/>
          <a:ext cx="431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0" name="公式" r:id="rId7" imgW="518223" imgH="281880" progId="Equation.3">
                  <p:embed/>
                </p:oleObj>
              </mc:Choice>
              <mc:Fallback>
                <p:oleObj name="公式" r:id="rId7" imgW="518223" imgH="2818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1808163"/>
                        <a:ext cx="4318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9" name="Text Box 20">
            <a:extLst>
              <a:ext uri="{FF2B5EF4-FFF2-40B4-BE49-F238E27FC236}">
                <a16:creationId xmlns:a16="http://schemas.microsoft.com/office/drawing/2014/main" id="{CA62DEA2-E66D-41D0-82EB-FAF79E1D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4524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基本概念</a:t>
            </a:r>
          </a:p>
        </p:txBody>
      </p:sp>
      <p:sp>
        <p:nvSpPr>
          <p:cNvPr id="87060" name="Text Box 21">
            <a:extLst>
              <a:ext uri="{FF2B5EF4-FFF2-40B4-BE49-F238E27FC236}">
                <a16:creationId xmlns:a16="http://schemas.microsoft.com/office/drawing/2014/main" id="{7C225EE0-62D4-45D6-955C-01047752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122488"/>
            <a:ext cx="4191000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绝对参照系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 i="1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相对参照系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s'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7061" name="Text Box 22">
            <a:extLst>
              <a:ext uri="{FF2B5EF4-FFF2-40B4-BE49-F238E27FC236}">
                <a16:creationId xmlns:a16="http://schemas.microsoft.com/office/drawing/2014/main" id="{ECD10E79-C559-4123-9914-2538E2D9C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0429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研究对象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87062" name="Object 30">
            <a:extLst>
              <a:ext uri="{FF2B5EF4-FFF2-40B4-BE49-F238E27FC236}">
                <a16:creationId xmlns:a16="http://schemas.microsoft.com/office/drawing/2014/main" id="{309C01A1-6C2A-4C31-ADD6-3ABD43C491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113188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Equation" r:id="rId9" imgW="251548" imgH="274320" progId="Equation.3">
                  <p:embed/>
                </p:oleObj>
              </mc:Choice>
              <mc:Fallback>
                <p:oleObj name="Equation" r:id="rId9" imgW="251548" imgH="274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131888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3" name="Rectangle 32">
            <a:extLst>
              <a:ext uri="{FF2B5EF4-FFF2-40B4-BE49-F238E27FC236}">
                <a16:creationId xmlns:a16="http://schemas.microsoft.com/office/drawing/2014/main" id="{225F1443-31A9-43BE-840B-DC141F06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6652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二个参照系</a:t>
            </a:r>
          </a:p>
        </p:txBody>
      </p:sp>
      <p:graphicFrame>
        <p:nvGraphicFramePr>
          <p:cNvPr id="87064" name="Object 33">
            <a:extLst>
              <a:ext uri="{FF2B5EF4-FFF2-40B4-BE49-F238E27FC236}">
                <a16:creationId xmlns:a16="http://schemas.microsoft.com/office/drawing/2014/main" id="{B3115284-8927-4F56-A488-F7CC6FBD1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4363" y="1187450"/>
          <a:ext cx="1936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2" name="Equation" r:id="rId11" imgW="213297" imgH="289656" progId="Equation.3">
                  <p:embed/>
                </p:oleObj>
              </mc:Choice>
              <mc:Fallback>
                <p:oleObj name="Equation" r:id="rId11" imgW="213297" imgH="28965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1187450"/>
                        <a:ext cx="193675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34">
            <a:extLst>
              <a:ext uri="{FF2B5EF4-FFF2-40B4-BE49-F238E27FC236}">
                <a16:creationId xmlns:a16="http://schemas.microsoft.com/office/drawing/2014/main" id="{4A81D5AB-CD95-490F-9BB0-7A5F795AE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0888" y="2813050"/>
          <a:ext cx="238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3" name="公式" r:id="rId13" imgW="274239" imgH="289656" progId="Equation.3">
                  <p:embed/>
                </p:oleObj>
              </mc:Choice>
              <mc:Fallback>
                <p:oleObj name="公式" r:id="rId13" imgW="274239" imgH="28965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0888" y="2813050"/>
                        <a:ext cx="238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35">
            <a:extLst>
              <a:ext uri="{FF2B5EF4-FFF2-40B4-BE49-F238E27FC236}">
                <a16:creationId xmlns:a16="http://schemas.microsoft.com/office/drawing/2014/main" id="{2C3FE653-9851-4B63-A8F6-641434FC2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8463" y="3244850"/>
          <a:ext cx="238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4" name="公式" r:id="rId15" imgW="274239" imgH="289656" progId="Equation.3">
                  <p:embed/>
                </p:oleObj>
              </mc:Choice>
              <mc:Fallback>
                <p:oleObj name="公式" r:id="rId15" imgW="274239" imgH="28965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3244850"/>
                        <a:ext cx="238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36">
            <a:extLst>
              <a:ext uri="{FF2B5EF4-FFF2-40B4-BE49-F238E27FC236}">
                <a16:creationId xmlns:a16="http://schemas.microsoft.com/office/drawing/2014/main" id="{56428602-3281-47DB-8F88-A4B69F0F9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1338" y="827088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Equation" r:id="rId17" imgW="213297" imgH="281880" progId="Equation.3">
                  <p:embed/>
                </p:oleObj>
              </mc:Choice>
              <mc:Fallback>
                <p:oleObj name="Equation" r:id="rId17" imgW="213297" imgH="281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338" y="827088"/>
                        <a:ext cx="193675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8" name="Object 37">
            <a:extLst>
              <a:ext uri="{FF2B5EF4-FFF2-40B4-BE49-F238E27FC236}">
                <a16:creationId xmlns:a16="http://schemas.microsoft.com/office/drawing/2014/main" id="{1ED4FB2E-766C-4AE4-85FF-806A2AF11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2488" y="3019425"/>
          <a:ext cx="173037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19" imgW="190606" imgH="205848" progId="Equation.3">
                  <p:embed/>
                </p:oleObj>
              </mc:Choice>
              <mc:Fallback>
                <p:oleObj name="Equation" r:id="rId19" imgW="190606" imgH="20584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2488" y="3019425"/>
                        <a:ext cx="173037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9" name="Object 38">
            <a:extLst>
              <a:ext uri="{FF2B5EF4-FFF2-40B4-BE49-F238E27FC236}">
                <a16:creationId xmlns:a16="http://schemas.microsoft.com/office/drawing/2014/main" id="{EA5DE45C-212F-459E-B343-038FAD750E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58888"/>
          <a:ext cx="15398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公式" r:id="rId21" imgW="167699" imgH="205848" progId="Equation.3">
                  <p:embed/>
                </p:oleObj>
              </mc:Choice>
              <mc:Fallback>
                <p:oleObj name="公式" r:id="rId21" imgW="167699" imgH="205848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58888"/>
                        <a:ext cx="153988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0" name="Line 39">
            <a:extLst>
              <a:ext uri="{FF2B5EF4-FFF2-40B4-BE49-F238E27FC236}">
                <a16:creationId xmlns:a16="http://schemas.microsoft.com/office/drawing/2014/main" id="{9DE878B8-5B22-4A55-8D41-406327F41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70788" y="514350"/>
            <a:ext cx="3175" cy="1828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71" name="Line 40">
            <a:extLst>
              <a:ext uri="{FF2B5EF4-FFF2-40B4-BE49-F238E27FC236}">
                <a16:creationId xmlns:a16="http://schemas.microsoft.com/office/drawing/2014/main" id="{04CACA48-6885-4199-88D3-52AB9DA64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0788" y="2343150"/>
            <a:ext cx="860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072" name="Object 41">
            <a:extLst>
              <a:ext uri="{FF2B5EF4-FFF2-40B4-BE49-F238E27FC236}">
                <a16:creationId xmlns:a16="http://schemas.microsoft.com/office/drawing/2014/main" id="{D58724D8-D649-4BF2-972A-99118BB8C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0" y="2887663"/>
          <a:ext cx="18415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公式" r:id="rId23" imgW="205733" imgH="251424" progId="Equation.3">
                  <p:embed/>
                </p:oleObj>
              </mc:Choice>
              <mc:Fallback>
                <p:oleObj name="公式" r:id="rId23" imgW="205733" imgH="2514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887663"/>
                        <a:ext cx="18415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42">
            <a:extLst>
              <a:ext uri="{FF2B5EF4-FFF2-40B4-BE49-F238E27FC236}">
                <a16:creationId xmlns:a16="http://schemas.microsoft.com/office/drawing/2014/main" id="{A49DD7D7-4B7E-4D74-A65E-59FF2CEA3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0" y="1441450"/>
          <a:ext cx="2270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9" name="Equation" r:id="rId25" imgW="251548" imgH="274320" progId="Equation.3">
                  <p:embed/>
                </p:oleObj>
              </mc:Choice>
              <mc:Fallback>
                <p:oleObj name="Equation" r:id="rId25" imgW="251548" imgH="274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441450"/>
                        <a:ext cx="2270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43">
            <a:extLst>
              <a:ext uri="{FF2B5EF4-FFF2-40B4-BE49-F238E27FC236}">
                <a16:creationId xmlns:a16="http://schemas.microsoft.com/office/drawing/2014/main" id="{89A56D74-ABE1-43CF-A7C2-7EBC4A0EC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1657350"/>
          <a:ext cx="227012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Equation" r:id="rId27" imgW="251548" imgH="281880" progId="Equation.3">
                  <p:embed/>
                </p:oleObj>
              </mc:Choice>
              <mc:Fallback>
                <p:oleObj name="Equation" r:id="rId27" imgW="251548" imgH="2818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657350"/>
                        <a:ext cx="227012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5" name="Object 44">
            <a:extLst>
              <a:ext uri="{FF2B5EF4-FFF2-40B4-BE49-F238E27FC236}">
                <a16:creationId xmlns:a16="http://schemas.microsoft.com/office/drawing/2014/main" id="{969E3C73-F13A-4C7F-A956-38B03EED3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5225" y="1884363"/>
          <a:ext cx="261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Equation" r:id="rId29" imgW="312490" imgH="281880" progId="Equation.3">
                  <p:embed/>
                </p:oleObj>
              </mc:Choice>
              <mc:Fallback>
                <p:oleObj name="Equation" r:id="rId29" imgW="312490" imgH="281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1884363"/>
                        <a:ext cx="26193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45">
            <a:extLst>
              <a:ext uri="{FF2B5EF4-FFF2-40B4-BE49-F238E27FC236}">
                <a16:creationId xmlns:a16="http://schemas.microsoft.com/office/drawing/2014/main" id="{BB561BEF-6E78-4D3A-A168-AA1AFDA2E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25" y="1350963"/>
          <a:ext cx="261938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Equation" r:id="rId31" imgW="312490" imgH="281880" progId="Equation.3">
                  <p:embed/>
                </p:oleObj>
              </mc:Choice>
              <mc:Fallback>
                <p:oleObj name="Equation" r:id="rId31" imgW="312490" imgH="2818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25" y="1350963"/>
                        <a:ext cx="261938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7" name="Object 46">
            <a:extLst>
              <a:ext uri="{FF2B5EF4-FFF2-40B4-BE49-F238E27FC236}">
                <a16:creationId xmlns:a16="http://schemas.microsoft.com/office/drawing/2014/main" id="{F2829742-C74B-43AC-9FBF-BE803594E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1800" y="298450"/>
          <a:ext cx="22701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Equation" r:id="rId33" imgW="251548" imgH="274320" progId="Equation.3">
                  <p:embed/>
                </p:oleObj>
              </mc:Choice>
              <mc:Fallback>
                <p:oleObj name="Equation" r:id="rId33" imgW="251548" imgH="274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800" y="298450"/>
                        <a:ext cx="227013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8" name="Object 47">
            <a:extLst>
              <a:ext uri="{FF2B5EF4-FFF2-40B4-BE49-F238E27FC236}">
                <a16:creationId xmlns:a16="http://schemas.microsoft.com/office/drawing/2014/main" id="{EC45F9DB-F16A-42F9-AA13-D7CBA4A20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0400" y="377825"/>
          <a:ext cx="227013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4" name="Equation" r:id="rId35" imgW="251548" imgH="274320" progId="Equation.3">
                  <p:embed/>
                </p:oleObj>
              </mc:Choice>
              <mc:Fallback>
                <p:oleObj name="Equation" r:id="rId35" imgW="251548" imgH="274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377825"/>
                        <a:ext cx="227013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79" name="Rectangle 48">
            <a:extLst>
              <a:ext uri="{FF2B5EF4-FFF2-40B4-BE49-F238E27FC236}">
                <a16:creationId xmlns:a16="http://schemas.microsoft.com/office/drawing/2014/main" id="{218F7A39-C67A-4FB2-8013-B6A47E6E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0429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一个动点</a:t>
            </a:r>
          </a:p>
        </p:txBody>
      </p:sp>
      <p:grpSp>
        <p:nvGrpSpPr>
          <p:cNvPr id="87080" name="组合 1">
            <a:extLst>
              <a:ext uri="{FF2B5EF4-FFF2-40B4-BE49-F238E27FC236}">
                <a16:creationId xmlns:a16="http://schemas.microsoft.com/office/drawing/2014/main" id="{620A3AC5-AF33-4B71-A7EF-1371157EA2B2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2824163"/>
            <a:ext cx="6475412" cy="2181225"/>
            <a:chOff x="762000" y="3986213"/>
            <a:chExt cx="6475413" cy="2181225"/>
          </a:xfrm>
        </p:grpSpPr>
        <p:sp>
          <p:nvSpPr>
            <p:cNvPr id="87087" name="Text Box 23">
              <a:extLst>
                <a:ext uri="{FF2B5EF4-FFF2-40B4-BE49-F238E27FC236}">
                  <a16:creationId xmlns:a16="http://schemas.microsoft.com/office/drawing/2014/main" id="{DFE3A906-3560-4763-8A78-09C7011CC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986213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66FFFF"/>
                  </a:solidFill>
                  <a:latin typeface="宋体" panose="02010600030101010101" pitchFamily="2" charset="-122"/>
                </a:rPr>
                <a:t>三种运动</a:t>
              </a:r>
              <a:endParaRPr kumimoji="1" lang="zh-CN" altLang="en-US" sz="2400">
                <a:solidFill>
                  <a:srgbClr val="66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87088" name="Text Box 24">
              <a:extLst>
                <a:ext uri="{FF2B5EF4-FFF2-40B4-BE49-F238E27FC236}">
                  <a16:creationId xmlns:a16="http://schemas.microsoft.com/office/drawing/2014/main" id="{C81A06BE-F968-4E6B-BD58-A28596203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4581525"/>
              <a:ext cx="37052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2400" b="1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s'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系相对于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系的位移：</a:t>
              </a:r>
            </a:p>
          </p:txBody>
        </p:sp>
        <p:graphicFrame>
          <p:nvGraphicFramePr>
            <p:cNvPr id="87089" name="Object 25">
              <a:extLst>
                <a:ext uri="{FF2B5EF4-FFF2-40B4-BE49-F238E27FC236}">
                  <a16:creationId xmlns:a16="http://schemas.microsoft.com/office/drawing/2014/main" id="{B96E138E-B644-4D5B-B1E7-2186E31E1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400" y="4665663"/>
            <a:ext cx="549275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5" name="公式" r:id="rId37" imgW="518223" imgH="281880" progId="Equation.3">
                    <p:embed/>
                  </p:oleObj>
                </mc:Choice>
                <mc:Fallback>
                  <p:oleObj name="公式" r:id="rId37" imgW="518223" imgH="2818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4665663"/>
                          <a:ext cx="549275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0" name="Text Box 26">
              <a:extLst>
                <a:ext uri="{FF2B5EF4-FFF2-40B4-BE49-F238E27FC236}">
                  <a16:creationId xmlns:a16="http://schemas.microsoft.com/office/drawing/2014/main" id="{5FFD67DB-564D-41AE-9FCE-667A8BD43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275" y="5119688"/>
              <a:ext cx="38195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24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点相对于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s'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系的位移：</a:t>
              </a:r>
            </a:p>
          </p:txBody>
        </p:sp>
        <p:graphicFrame>
          <p:nvGraphicFramePr>
            <p:cNvPr id="87091" name="Object 27">
              <a:extLst>
                <a:ext uri="{FF2B5EF4-FFF2-40B4-BE49-F238E27FC236}">
                  <a16:creationId xmlns:a16="http://schemas.microsoft.com/office/drawing/2014/main" id="{3777E6AB-AEE6-47AF-8B2A-D88CAF9C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2500" y="5214938"/>
            <a:ext cx="50800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6" name="公式" r:id="rId39" imgW="479972" imgH="289656" progId="Equation.3">
                    <p:embed/>
                  </p:oleObj>
                </mc:Choice>
                <mc:Fallback>
                  <p:oleObj name="公式" r:id="rId39" imgW="479972" imgH="28965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500" y="5214938"/>
                          <a:ext cx="508000" cy="315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2" name="Text Box 28">
              <a:extLst>
                <a:ext uri="{FF2B5EF4-FFF2-40B4-BE49-F238E27FC236}">
                  <a16:creationId xmlns:a16="http://schemas.microsoft.com/office/drawing/2014/main" id="{73C46B48-F403-4B03-8AF7-217B356FC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900" y="5648325"/>
              <a:ext cx="3657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kumimoji="1" lang="zh-CN" altLang="en-US" sz="2400" b="1" i="1">
                  <a:solidFill>
                    <a:srgbClr val="FFFFCC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点相对于</a:t>
              </a:r>
              <a:r>
                <a:rPr kumimoji="1" lang="en-US" altLang="zh-CN" sz="2800" b="1" i="1">
                  <a:solidFill>
                    <a:srgbClr val="66FFFF"/>
                  </a:solidFill>
                  <a:latin typeface="Times New Roman" panose="02020603050405020304" pitchFamily="18" charset="0"/>
                </a:rPr>
                <a:t>s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系的位移：</a:t>
              </a:r>
            </a:p>
          </p:txBody>
        </p:sp>
        <p:graphicFrame>
          <p:nvGraphicFramePr>
            <p:cNvPr id="87093" name="Object 29">
              <a:extLst>
                <a:ext uri="{FF2B5EF4-FFF2-40B4-BE49-F238E27FC236}">
                  <a16:creationId xmlns:a16="http://schemas.microsoft.com/office/drawing/2014/main" id="{49738FB4-516F-41EC-8DE9-1FEDA80BA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600" y="5745163"/>
            <a:ext cx="4254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17" name="公式" r:id="rId41" imgW="403903" imgH="274320" progId="Equation.3">
                    <p:embed/>
                  </p:oleObj>
                </mc:Choice>
                <mc:Fallback>
                  <p:oleObj name="公式" r:id="rId41" imgW="403903" imgH="27432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5745163"/>
                          <a:ext cx="425450" cy="28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94" name="Rectangle 31">
              <a:extLst>
                <a:ext uri="{FF2B5EF4-FFF2-40B4-BE49-F238E27FC236}">
                  <a16:creationId xmlns:a16="http://schemas.microsoft.com/office/drawing/2014/main" id="{1C5EF5C4-C1B7-4FCC-8A75-14058563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875" y="3986213"/>
              <a:ext cx="3232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绝对、相对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和</a:t>
              </a:r>
              <a:r>
                <a:rPr kumimoji="1" lang="zh-CN" altLang="en-US" sz="2400" b="1">
                  <a:solidFill>
                    <a:srgbClr val="FFFFFF"/>
                  </a:solidFill>
                  <a:latin typeface="宋体" panose="02010600030101010101" pitchFamily="2" charset="-122"/>
                </a:rPr>
                <a:t>牵连运动</a:t>
              </a:r>
            </a:p>
          </p:txBody>
        </p:sp>
        <p:sp>
          <p:nvSpPr>
            <p:cNvPr id="87095" name="Rectangle 49">
              <a:extLst>
                <a:ext uri="{FF2B5EF4-FFF2-40B4-BE49-F238E27FC236}">
                  <a16:creationId xmlns:a16="http://schemas.microsoft.com/office/drawing/2014/main" id="{910BEEE9-09E3-4854-829D-FE272F94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8" y="4640263"/>
              <a:ext cx="1860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—</a:t>
              </a: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牵连位移</a:t>
              </a:r>
            </a:p>
          </p:txBody>
        </p:sp>
        <p:sp>
          <p:nvSpPr>
            <p:cNvPr id="87096" name="Rectangle 50">
              <a:extLst>
                <a:ext uri="{FF2B5EF4-FFF2-40B4-BE49-F238E27FC236}">
                  <a16:creationId xmlns:a16="http://schemas.microsoft.com/office/drawing/2014/main" id="{E9C3EA59-8B26-4B1B-AAE9-0D89D5F4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863" y="5145088"/>
              <a:ext cx="1860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—</a:t>
              </a: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相对位移</a:t>
              </a:r>
            </a:p>
          </p:txBody>
        </p:sp>
        <p:sp>
          <p:nvSpPr>
            <p:cNvPr id="87097" name="Rectangle 51">
              <a:extLst>
                <a:ext uri="{FF2B5EF4-FFF2-40B4-BE49-F238E27FC236}">
                  <a16:creationId xmlns:a16="http://schemas.microsoft.com/office/drawing/2014/main" id="{CEFD0DBE-BB23-40B1-A0F7-C3157FC0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8" y="5648325"/>
              <a:ext cx="1860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—</a:t>
              </a: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绝对位移</a:t>
              </a:r>
            </a:p>
          </p:txBody>
        </p:sp>
      </p:grpSp>
      <p:sp>
        <p:nvSpPr>
          <p:cNvPr id="87081" name="Line 52">
            <a:extLst>
              <a:ext uri="{FF2B5EF4-FFF2-40B4-BE49-F238E27FC236}">
                <a16:creationId xmlns:a16="http://schemas.microsoft.com/office/drawing/2014/main" id="{D0CC2F3B-6379-4135-8FDA-DB0B542CF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1885950"/>
            <a:ext cx="228600" cy="8382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7082" name="Line 53">
            <a:extLst>
              <a:ext uri="{FF2B5EF4-FFF2-40B4-BE49-F238E27FC236}">
                <a16:creationId xmlns:a16="http://schemas.microsoft.com/office/drawing/2014/main" id="{2D6085D2-F100-4225-AAAA-749696D82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9363" y="1504950"/>
            <a:ext cx="228600" cy="838200"/>
          </a:xfrm>
          <a:prstGeom prst="line">
            <a:avLst/>
          </a:prstGeom>
          <a:noFill/>
          <a:ln w="19050">
            <a:solidFill>
              <a:srgbClr val="FFFF6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7083" name="Line 54">
            <a:extLst>
              <a:ext uri="{FF2B5EF4-FFF2-40B4-BE49-F238E27FC236}">
                <a16:creationId xmlns:a16="http://schemas.microsoft.com/office/drawing/2014/main" id="{0BC7F906-B22D-4EA1-8BA7-1A5BD9C18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7688" y="1885950"/>
            <a:ext cx="609600" cy="1295400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87084" name="Line 55">
            <a:extLst>
              <a:ext uri="{FF2B5EF4-FFF2-40B4-BE49-F238E27FC236}">
                <a16:creationId xmlns:a16="http://schemas.microsoft.com/office/drawing/2014/main" id="{18C57BEF-833F-4ED7-BD7A-92BD53FB37F0}"/>
              </a:ext>
            </a:extLst>
          </p:cNvPr>
          <p:cNvSpPr>
            <a:spLocks noChangeShapeType="1"/>
          </p:cNvSpPr>
          <p:nvPr/>
        </p:nvSpPr>
        <p:spPr bwMode="auto">
          <a:xfrm rot="21378021" flipV="1">
            <a:off x="6002338" y="2409825"/>
            <a:ext cx="1563687" cy="290513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085" name="Object 56">
            <a:extLst>
              <a:ext uri="{FF2B5EF4-FFF2-40B4-BE49-F238E27FC236}">
                <a16:creationId xmlns:a16="http://schemas.microsoft.com/office/drawing/2014/main" id="{8B2C89F5-158D-4274-A1CF-66A7D356B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1975" y="5075238"/>
          <a:ext cx="2463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8" name="公式" r:id="rId43" imgW="2446108" imgH="312336" progId="Equation.3">
                  <p:embed/>
                </p:oleObj>
              </mc:Choice>
              <mc:Fallback>
                <p:oleObj name="公式" r:id="rId43" imgW="2446108" imgH="31233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5075238"/>
                        <a:ext cx="2463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86" name="TextBox 1">
            <a:extLst>
              <a:ext uri="{FF2B5EF4-FFF2-40B4-BE49-F238E27FC236}">
                <a16:creationId xmlns:a16="http://schemas.microsoft.com/office/drawing/2014/main" id="{4C440B17-0317-4F87-AF22-C42E26BAD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5661025"/>
            <a:ext cx="79565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注意：本节中所讨论的相对运动问题，仅考虑一个参照系相对于绝对参照系平动的情况，不考虑相对转动的情形。</a:t>
            </a: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635B9742-81F8-4173-BDEB-4587C7BFF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5175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速度变换定理   加速度变换定理</a:t>
            </a:r>
            <a:endParaRPr kumimoji="1" lang="zh-CN" altLang="en-US" sz="12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D67A0D05-8E4A-4D66-A5BA-7141F4C9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速度变换</a:t>
            </a:r>
          </a:p>
        </p:txBody>
      </p:sp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B869BCFA-5C52-422A-8F3F-18E34BA4C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1941513"/>
          <a:ext cx="43402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5" name="公式" r:id="rId3" imgW="4328178" imgH="807624" progId="Equation.3">
                  <p:embed/>
                </p:oleObj>
              </mc:Choice>
              <mc:Fallback>
                <p:oleObj name="公式" r:id="rId3" imgW="4328178" imgH="8076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941513"/>
                        <a:ext cx="43402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>
            <a:extLst>
              <a:ext uri="{FF2B5EF4-FFF2-40B4-BE49-F238E27FC236}">
                <a16:creationId xmlns:a16="http://schemas.microsoft.com/office/drawing/2014/main" id="{3B9DE16B-6003-4352-801E-235FBBFA4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913063"/>
          <a:ext cx="3822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公式" r:id="rId5" imgW="3794828" imgH="807624" progId="Equation.3">
                  <p:embed/>
                </p:oleObj>
              </mc:Choice>
              <mc:Fallback>
                <p:oleObj name="公式" r:id="rId5" imgW="3794828" imgH="8076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13063"/>
                        <a:ext cx="38227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>
            <a:extLst>
              <a:ext uri="{FF2B5EF4-FFF2-40B4-BE49-F238E27FC236}">
                <a16:creationId xmlns:a16="http://schemas.microsoft.com/office/drawing/2014/main" id="{1853D106-40AE-468D-A0FA-D5A3DA205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970338"/>
          <a:ext cx="6365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7" name="Equation" r:id="rId7" imgW="6377947" imgH="441936" progId="Equation.3">
                  <p:embed/>
                </p:oleObj>
              </mc:Choice>
              <mc:Fallback>
                <p:oleObj name="Equation" r:id="rId7" imgW="6377947" imgH="441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70338"/>
                        <a:ext cx="6365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E82C2282-30E6-4A3A-B6EF-3F88374DA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997200"/>
          <a:ext cx="33607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8" name="公式" r:id="rId9" imgW="2575555" imgH="434376" progId="Equation.3">
                  <p:embed/>
                </p:oleObj>
              </mc:Choice>
              <mc:Fallback>
                <p:oleObj name="公式" r:id="rId9" imgW="2575555" imgH="4343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97200"/>
                        <a:ext cx="33607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9DFB4BC1-EC7E-436B-BAD8-2430F119B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2074863"/>
          <a:ext cx="19653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9" name="Equation" r:id="rId11" imgW="1958356" imgH="662904" progId="Equation.3">
                  <p:embed/>
                </p:oleObj>
              </mc:Choice>
              <mc:Fallback>
                <p:oleObj name="Equation" r:id="rId11" imgW="1958356" imgH="6629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74863"/>
                        <a:ext cx="19653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>
            <a:extLst>
              <a:ext uri="{FF2B5EF4-FFF2-40B4-BE49-F238E27FC236}">
                <a16:creationId xmlns:a16="http://schemas.microsoft.com/office/drawing/2014/main" id="{E983CE1C-C878-4EF4-AE3F-643118849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5084763"/>
          <a:ext cx="74803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0" name="公式" r:id="rId13" imgW="6362603" imgH="822960" progId="Equation.3">
                  <p:embed/>
                </p:oleObj>
              </mc:Choice>
              <mc:Fallback>
                <p:oleObj name="公式" r:id="rId13" imgW="6362603" imgH="822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5084763"/>
                        <a:ext cx="7480300" cy="1008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4" name="Text Box 10">
            <a:extLst>
              <a:ext uri="{FF2B5EF4-FFF2-40B4-BE49-F238E27FC236}">
                <a16:creationId xmlns:a16="http://schemas.microsoft.com/office/drawing/2014/main" id="{C538D8C5-F184-405A-A2C7-4C115BE2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846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宋体" panose="02010600030101010101" pitchFamily="2" charset="-122"/>
              </a:rPr>
              <a:t>加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速度变换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>
            <a:extLst>
              <a:ext uri="{FF2B5EF4-FFF2-40B4-BE49-F238E27FC236}">
                <a16:creationId xmlns:a16="http://schemas.microsoft.com/office/drawing/2014/main" id="{1C5924E9-A147-4958-940D-369A810B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88741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>
            <a:extLst>
              <a:ext uri="{FF2B5EF4-FFF2-40B4-BE49-F238E27FC236}">
                <a16:creationId xmlns:a16="http://schemas.microsoft.com/office/drawing/2014/main" id="{198FCD19-BAF5-4E79-9900-C10B155D2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660525"/>
            <a:ext cx="38385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3">
            <a:extLst>
              <a:ext uri="{FF2B5EF4-FFF2-40B4-BE49-F238E27FC236}">
                <a16:creationId xmlns:a16="http://schemas.microsoft.com/office/drawing/2014/main" id="{D79D7A59-F626-4939-9649-989DDCA8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1628775"/>
            <a:ext cx="38385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5" name="Picture 2">
            <a:extLst>
              <a:ext uri="{FF2B5EF4-FFF2-40B4-BE49-F238E27FC236}">
                <a16:creationId xmlns:a16="http://schemas.microsoft.com/office/drawing/2014/main" id="{09924BEE-437E-4A08-9BCB-32CF30DA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88741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6" name="Picture 4">
            <a:extLst>
              <a:ext uri="{FF2B5EF4-FFF2-40B4-BE49-F238E27FC236}">
                <a16:creationId xmlns:a16="http://schemas.microsoft.com/office/drawing/2014/main" id="{1E385E12-8BE7-4E16-B8E1-4ABB8CD4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1628775"/>
            <a:ext cx="5705475" cy="272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7" name="Picture 3">
            <a:extLst>
              <a:ext uri="{FF2B5EF4-FFF2-40B4-BE49-F238E27FC236}">
                <a16:creationId xmlns:a16="http://schemas.microsoft.com/office/drawing/2014/main" id="{B647DDDB-B9B1-4064-A726-77718D09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03725"/>
            <a:ext cx="3617912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8" name="Picture 4">
            <a:extLst>
              <a:ext uri="{FF2B5EF4-FFF2-40B4-BE49-F238E27FC236}">
                <a16:creationId xmlns:a16="http://schemas.microsoft.com/office/drawing/2014/main" id="{27EC794D-C0A5-4DA8-8FEB-3BAA1C7C0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4389438"/>
            <a:ext cx="270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19" name="Picture 5">
            <a:extLst>
              <a:ext uri="{FF2B5EF4-FFF2-40B4-BE49-F238E27FC236}">
                <a16:creationId xmlns:a16="http://schemas.microsoft.com/office/drawing/2014/main" id="{69DB7BC9-5B7D-4ADD-AC8C-A10DAF32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3" y="4846638"/>
            <a:ext cx="51435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0" name="Picture 7">
            <a:extLst>
              <a:ext uri="{FF2B5EF4-FFF2-40B4-BE49-F238E27FC236}">
                <a16:creationId xmlns:a16="http://schemas.microsoft.com/office/drawing/2014/main" id="{0BC45ACB-21F7-4627-9AE3-00BC24BA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732463"/>
            <a:ext cx="37242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121" name="Picture 8">
            <a:extLst>
              <a:ext uri="{FF2B5EF4-FFF2-40B4-BE49-F238E27FC236}">
                <a16:creationId xmlns:a16="http://schemas.microsoft.com/office/drawing/2014/main" id="{9B81ED21-F01D-4FEB-9CF1-E2648DF5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35700"/>
            <a:ext cx="6134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extLst>
              <a:ext uri="{FF2B5EF4-FFF2-40B4-BE49-F238E27FC236}">
                <a16:creationId xmlns:a16="http://schemas.microsoft.com/office/drawing/2014/main" id="{79DE6E50-D0F3-40EE-A81B-23711ED7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125"/>
            <a:ext cx="8058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一个带篷子的卡车，篷高为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，当它停在马路边时，雨滴可落入车内达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=1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，而当它以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15 km/h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的速率运动时，雨滴恰好不能落入车中。</a:t>
            </a:r>
          </a:p>
        </p:txBody>
      </p:sp>
      <p:sp>
        <p:nvSpPr>
          <p:cNvPr id="91139" name="Line 5">
            <a:extLst>
              <a:ext uri="{FF2B5EF4-FFF2-40B4-BE49-F238E27FC236}">
                <a16:creationId xmlns:a16="http://schemas.microsoft.com/office/drawing/2014/main" id="{9298A198-5CDF-4207-95BE-EC4DDD5247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8250" y="1316038"/>
            <a:ext cx="762000" cy="1447800"/>
          </a:xfrm>
          <a:prstGeom prst="line">
            <a:avLst/>
          </a:prstGeom>
          <a:noFill/>
          <a:ln w="25400">
            <a:solidFill>
              <a:srgbClr val="66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Rectangle 10">
            <a:extLst>
              <a:ext uri="{FF2B5EF4-FFF2-40B4-BE49-F238E27FC236}">
                <a16:creationId xmlns:a16="http://schemas.microsoft.com/office/drawing/2014/main" id="{209EF744-3ABA-41DC-9047-3609D905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1620838"/>
            <a:ext cx="2133600" cy="1143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FFFFCC"/>
              </a:solidFill>
              <a:latin typeface="宋体" panose="02010600030101010101" pitchFamily="2" charset="-122"/>
            </a:endParaRPr>
          </a:p>
        </p:txBody>
      </p:sp>
      <p:grpSp>
        <p:nvGrpSpPr>
          <p:cNvPr id="91141" name="Group 11">
            <a:extLst>
              <a:ext uri="{FF2B5EF4-FFF2-40B4-BE49-F238E27FC236}">
                <a16:creationId xmlns:a16="http://schemas.microsoft.com/office/drawing/2014/main" id="{A2D45C91-D77C-4BC9-B602-FA1B2AF02572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1925638"/>
            <a:ext cx="1066800" cy="1066800"/>
            <a:chOff x="3552" y="1392"/>
            <a:chExt cx="672" cy="672"/>
          </a:xfrm>
        </p:grpSpPr>
        <p:sp>
          <p:nvSpPr>
            <p:cNvPr id="91154" name="Line 12">
              <a:extLst>
                <a:ext uri="{FF2B5EF4-FFF2-40B4-BE49-F238E27FC236}">
                  <a16:creationId xmlns:a16="http://schemas.microsoft.com/office/drawing/2014/main" id="{63A7901D-9C75-4416-9B77-6BB7B50BB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5" name="Line 13">
              <a:extLst>
                <a:ext uri="{FF2B5EF4-FFF2-40B4-BE49-F238E27FC236}">
                  <a16:creationId xmlns:a16="http://schemas.microsoft.com/office/drawing/2014/main" id="{A5F05025-49D5-440C-8B61-2897C084F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92"/>
              <a:ext cx="144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6" name="Line 14">
              <a:extLst>
                <a:ext uri="{FF2B5EF4-FFF2-40B4-BE49-F238E27FC236}">
                  <a16:creationId xmlns:a16="http://schemas.microsoft.com/office/drawing/2014/main" id="{2CF17196-4E11-4FFE-961F-5A0C4DC5F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7" name="Line 15">
              <a:extLst>
                <a:ext uri="{FF2B5EF4-FFF2-40B4-BE49-F238E27FC236}">
                  <a16:creationId xmlns:a16="http://schemas.microsoft.com/office/drawing/2014/main" id="{37903C78-A73C-472B-A8FE-527F1F705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8" name="Line 16">
              <a:extLst>
                <a:ext uri="{FF2B5EF4-FFF2-40B4-BE49-F238E27FC236}">
                  <a16:creationId xmlns:a16="http://schemas.microsoft.com/office/drawing/2014/main" id="{FA12A35C-BF97-4C63-9C5D-74474E0D6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20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59" name="Rectangle 17">
              <a:extLst>
                <a:ext uri="{FF2B5EF4-FFF2-40B4-BE49-F238E27FC236}">
                  <a16:creationId xmlns:a16="http://schemas.microsoft.com/office/drawing/2014/main" id="{07E0413B-7533-4B7D-8EEB-C577A63F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160" name="Oval 18">
              <a:extLst>
                <a:ext uri="{FF2B5EF4-FFF2-40B4-BE49-F238E27FC236}">
                  <a16:creationId xmlns:a16="http://schemas.microsoft.com/office/drawing/2014/main" id="{75ADF19B-E270-4C83-80AC-EE4550B34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24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1142" name="Oval 19">
            <a:extLst>
              <a:ext uri="{FF2B5EF4-FFF2-40B4-BE49-F238E27FC236}">
                <a16:creationId xmlns:a16="http://schemas.microsoft.com/office/drawing/2014/main" id="{9FD0A653-8209-4C27-B7E9-0C51EFB8B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611438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Line 20">
            <a:extLst>
              <a:ext uri="{FF2B5EF4-FFF2-40B4-BE49-F238E27FC236}">
                <a16:creationId xmlns:a16="http://schemas.microsoft.com/office/drawing/2014/main" id="{F982E875-288C-4918-91DE-4D8235A2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1620838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4" name="Line 21">
            <a:extLst>
              <a:ext uri="{FF2B5EF4-FFF2-40B4-BE49-F238E27FC236}">
                <a16:creationId xmlns:a16="http://schemas.microsoft.com/office/drawing/2014/main" id="{38118001-9F0A-432A-809B-23AB329F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230438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Line 22">
            <a:extLst>
              <a:ext uri="{FF2B5EF4-FFF2-40B4-BE49-F238E27FC236}">
                <a16:creationId xmlns:a16="http://schemas.microsoft.com/office/drawing/2014/main" id="{458B0F69-4357-4904-94FE-1CE95C66F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382838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46" name="Object 23">
            <a:extLst>
              <a:ext uri="{FF2B5EF4-FFF2-40B4-BE49-F238E27FC236}">
                <a16:creationId xmlns:a16="http://schemas.microsoft.com/office/drawing/2014/main" id="{FF01191A-70C5-43CE-9280-8003077F479A}"/>
              </a:ext>
            </a:extLst>
          </p:cNvPr>
          <p:cNvGraphicFramePr>
            <a:graphicFrameLocks/>
          </p:cNvGraphicFramePr>
          <p:nvPr/>
        </p:nvGraphicFramePr>
        <p:xfrm>
          <a:off x="6305550" y="20669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3" imgW="190606" imgH="289656" progId="Equation.3">
                  <p:embed/>
                </p:oleObj>
              </mc:Choice>
              <mc:Fallback>
                <p:oleObj name="Equation" r:id="rId3" imgW="190606" imgH="28965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2066925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24">
            <a:extLst>
              <a:ext uri="{FF2B5EF4-FFF2-40B4-BE49-F238E27FC236}">
                <a16:creationId xmlns:a16="http://schemas.microsoft.com/office/drawing/2014/main" id="{8261EFF5-EEDD-4A04-AEC1-89DB86CC2A41}"/>
              </a:ext>
            </a:extLst>
          </p:cNvPr>
          <p:cNvGraphicFramePr>
            <a:graphicFrameLocks/>
          </p:cNvGraphicFramePr>
          <p:nvPr/>
        </p:nvGraphicFramePr>
        <p:xfrm>
          <a:off x="7789863" y="2382838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2" name="Equation" r:id="rId5" imgW="228641" imgH="289656" progId="Equation.3">
                  <p:embed/>
                </p:oleObj>
              </mc:Choice>
              <mc:Fallback>
                <p:oleObj name="Equation" r:id="rId5" imgW="228641" imgH="289656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2382838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Line 26">
            <a:extLst>
              <a:ext uri="{FF2B5EF4-FFF2-40B4-BE49-F238E27FC236}">
                <a16:creationId xmlns:a16="http://schemas.microsoft.com/office/drawing/2014/main" id="{857D7F15-7444-47AA-A0D8-4FCF74A9C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2650" y="2230438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49" name="Object 28">
            <a:extLst>
              <a:ext uri="{FF2B5EF4-FFF2-40B4-BE49-F238E27FC236}">
                <a16:creationId xmlns:a16="http://schemas.microsoft.com/office/drawing/2014/main" id="{097DB534-59FC-4F3D-901A-4E1895BFD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1720850"/>
          <a:ext cx="320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公式" r:id="rId7" imgW="289583" imgH="403920" progId="Equation.3">
                  <p:embed/>
                </p:oleObj>
              </mc:Choice>
              <mc:Fallback>
                <p:oleObj name="公式" r:id="rId7" imgW="289583" imgH="40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720850"/>
                        <a:ext cx="320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0" name="Line 32">
            <a:extLst>
              <a:ext uri="{FF2B5EF4-FFF2-40B4-BE49-F238E27FC236}">
                <a16:creationId xmlns:a16="http://schemas.microsoft.com/office/drawing/2014/main" id="{20E69CFB-90E7-45BE-AD08-8E164AF9C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0" y="1330325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1" name="Rectangle 35">
            <a:extLst>
              <a:ext uri="{FF2B5EF4-FFF2-40B4-BE49-F238E27FC236}">
                <a16:creationId xmlns:a16="http://schemas.microsoft.com/office/drawing/2014/main" id="{619D8B85-3002-4DF3-876D-0B5DF7E1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91152" name="Rectangle 37">
            <a:extLst>
              <a:ext uri="{FF2B5EF4-FFF2-40B4-BE49-F238E27FC236}">
                <a16:creationId xmlns:a16="http://schemas.microsoft.com/office/drawing/2014/main" id="{C9C4E94A-103A-421D-9EFD-0D10486C6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871663"/>
            <a:ext cx="2628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雨滴的速度矢量。</a:t>
            </a:r>
          </a:p>
        </p:txBody>
      </p:sp>
      <p:sp>
        <p:nvSpPr>
          <p:cNvPr id="91153" name="Rectangle 38">
            <a:extLst>
              <a:ext uri="{FF2B5EF4-FFF2-40B4-BE49-F238E27FC236}">
                <a16:creationId xmlns:a16="http://schemas.microsoft.com/office/drawing/2014/main" id="{A185D010-5AC2-4658-AB66-7C7506A8D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90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>
            <a:extLst>
              <a:ext uri="{FF2B5EF4-FFF2-40B4-BE49-F238E27FC236}">
                <a16:creationId xmlns:a16="http://schemas.microsoft.com/office/drawing/2014/main" id="{F7082B30-3F96-4C28-80C2-280DC15E7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125"/>
            <a:ext cx="8058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一个带篷子的卡车，篷高为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=2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，当它停在马路边时，雨滴可落入车内达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=1 m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，而当它以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</a:rPr>
              <a:t>15 km/h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的速率运动时，雨滴恰好不能落入车中。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962DD462-3BD8-4501-8C52-6E1DDEA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7738" y="4121150"/>
          <a:ext cx="162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公式" r:id="rId3" imgW="1607831" imgH="403920" progId="Equation.3">
                  <p:embed/>
                </p:oleObj>
              </mc:Choice>
              <mc:Fallback>
                <p:oleObj name="公式" r:id="rId3" imgW="1607831" imgH="40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121150"/>
                        <a:ext cx="162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2CFC49D2-CDF1-4D94-9E85-6CE0345C03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663" y="5157788"/>
          <a:ext cx="31702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公式" r:id="rId5" imgW="3162284" imgH="860976" progId="Equation.3">
                  <p:embed/>
                </p:oleObj>
              </mc:Choice>
              <mc:Fallback>
                <p:oleObj name="公式" r:id="rId5" imgW="3162284" imgH="8609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157788"/>
                        <a:ext cx="3170237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Line 5">
            <a:extLst>
              <a:ext uri="{FF2B5EF4-FFF2-40B4-BE49-F238E27FC236}">
                <a16:creationId xmlns:a16="http://schemas.microsoft.com/office/drawing/2014/main" id="{5A8051BC-4E4E-46FD-8228-E0AB0F8B2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8250" y="1316038"/>
            <a:ext cx="762000" cy="1447800"/>
          </a:xfrm>
          <a:prstGeom prst="line">
            <a:avLst/>
          </a:prstGeom>
          <a:noFill/>
          <a:ln w="25400">
            <a:solidFill>
              <a:srgbClr val="66FF66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66" name="Object 6">
            <a:extLst>
              <a:ext uri="{FF2B5EF4-FFF2-40B4-BE49-F238E27FC236}">
                <a16:creationId xmlns:a16="http://schemas.microsoft.com/office/drawing/2014/main" id="{47DB2C83-3B19-473A-A845-0468D25F5AAC}"/>
              </a:ext>
            </a:extLst>
          </p:cNvPr>
          <p:cNvGraphicFramePr>
            <a:graphicFrameLocks/>
          </p:cNvGraphicFramePr>
          <p:nvPr/>
        </p:nvGraphicFramePr>
        <p:xfrm>
          <a:off x="8045450" y="3867150"/>
          <a:ext cx="3317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公式" r:id="rId7" imgW="121884" imgH="114264" progId="Equation.3">
                  <p:embed/>
                </p:oleObj>
              </mc:Choice>
              <mc:Fallback>
                <p:oleObj name="公式" r:id="rId7" imgW="121884" imgH="114264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3867150"/>
                        <a:ext cx="3317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Line 7">
            <a:extLst>
              <a:ext uri="{FF2B5EF4-FFF2-40B4-BE49-F238E27FC236}">
                <a16:creationId xmlns:a16="http://schemas.microsoft.com/office/drawing/2014/main" id="{C0D7FAC7-553A-4FC1-ACE2-A0A3088B0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6450" y="3105150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1DC9BEFE-A95A-4B21-9E10-2CB9D4F63A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4450" y="3105150"/>
            <a:ext cx="762000" cy="1447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66E9DB01-F882-4815-8D9D-3D813AEC86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4450" y="4552950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0" name="Rectangle 10">
            <a:extLst>
              <a:ext uri="{FF2B5EF4-FFF2-40B4-BE49-F238E27FC236}">
                <a16:creationId xmlns:a16="http://schemas.microsoft.com/office/drawing/2014/main" id="{26C28822-0114-4C5E-B01A-5EA0F2B8E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1620838"/>
            <a:ext cx="2133600" cy="11430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FFFFCC"/>
              </a:solidFill>
              <a:latin typeface="宋体" panose="02010600030101010101" pitchFamily="2" charset="-122"/>
            </a:endParaRPr>
          </a:p>
        </p:txBody>
      </p:sp>
      <p:grpSp>
        <p:nvGrpSpPr>
          <p:cNvPr id="92171" name="Group 11">
            <a:extLst>
              <a:ext uri="{FF2B5EF4-FFF2-40B4-BE49-F238E27FC236}">
                <a16:creationId xmlns:a16="http://schemas.microsoft.com/office/drawing/2014/main" id="{B0526EE5-A2D2-4990-A1C2-E6805FAE8FB3}"/>
              </a:ext>
            </a:extLst>
          </p:cNvPr>
          <p:cNvGrpSpPr>
            <a:grpSpLocks/>
          </p:cNvGrpSpPr>
          <p:nvPr/>
        </p:nvGrpSpPr>
        <p:grpSpPr bwMode="auto">
          <a:xfrm>
            <a:off x="5073650" y="1925638"/>
            <a:ext cx="1066800" cy="1066800"/>
            <a:chOff x="3552" y="1392"/>
            <a:chExt cx="672" cy="672"/>
          </a:xfrm>
        </p:grpSpPr>
        <p:sp>
          <p:nvSpPr>
            <p:cNvPr id="92194" name="Line 12">
              <a:extLst>
                <a:ext uri="{FF2B5EF4-FFF2-40B4-BE49-F238E27FC236}">
                  <a16:creationId xmlns:a16="http://schemas.microsoft.com/office/drawing/2014/main" id="{5CAFB725-9EF5-4144-88D1-E593E6C4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19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5" name="Line 13">
              <a:extLst>
                <a:ext uri="{FF2B5EF4-FFF2-40B4-BE49-F238E27FC236}">
                  <a16:creationId xmlns:a16="http://schemas.microsoft.com/office/drawing/2014/main" id="{736181B7-EDAA-498F-BAEB-11082DADB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392"/>
              <a:ext cx="144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6" name="Line 14">
              <a:extLst>
                <a:ext uri="{FF2B5EF4-FFF2-40B4-BE49-F238E27FC236}">
                  <a16:creationId xmlns:a16="http://schemas.microsoft.com/office/drawing/2014/main" id="{DD1055D3-3F45-4278-A8B1-C63B49C70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28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7" name="Line 15">
              <a:extLst>
                <a:ext uri="{FF2B5EF4-FFF2-40B4-BE49-F238E27FC236}">
                  <a16:creationId xmlns:a16="http://schemas.microsoft.com/office/drawing/2014/main" id="{34E382CD-8BE3-43E5-89F0-00004DB82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8" name="Line 16">
              <a:extLst>
                <a:ext uri="{FF2B5EF4-FFF2-40B4-BE49-F238E27FC236}">
                  <a16:creationId xmlns:a16="http://schemas.microsoft.com/office/drawing/2014/main" id="{CABA60E2-4C35-4F21-8185-4FAE60997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20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99" name="Rectangle 17">
              <a:extLst>
                <a:ext uri="{FF2B5EF4-FFF2-40B4-BE49-F238E27FC236}">
                  <a16:creationId xmlns:a16="http://schemas.microsoft.com/office/drawing/2014/main" id="{F65FA217-95AD-4E6E-8648-CF203D67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48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00" name="Oval 18">
              <a:extLst>
                <a:ext uri="{FF2B5EF4-FFF2-40B4-BE49-F238E27FC236}">
                  <a16:creationId xmlns:a16="http://schemas.microsoft.com/office/drawing/2014/main" id="{53A5F0B7-179C-4D32-8046-081F8AC98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824"/>
              <a:ext cx="240" cy="24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172" name="Oval 19">
            <a:extLst>
              <a:ext uri="{FF2B5EF4-FFF2-40B4-BE49-F238E27FC236}">
                <a16:creationId xmlns:a16="http://schemas.microsoft.com/office/drawing/2014/main" id="{F6343D03-1BCE-499A-A8A9-C989818D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2611438"/>
            <a:ext cx="381000" cy="381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3" name="Line 20">
            <a:extLst>
              <a:ext uri="{FF2B5EF4-FFF2-40B4-BE49-F238E27FC236}">
                <a16:creationId xmlns:a16="http://schemas.microsoft.com/office/drawing/2014/main" id="{779F84A9-4B95-4D40-8940-BB7F90011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7650" y="1620838"/>
            <a:ext cx="0" cy="1143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4" name="Line 21">
            <a:extLst>
              <a:ext uri="{FF2B5EF4-FFF2-40B4-BE49-F238E27FC236}">
                <a16:creationId xmlns:a16="http://schemas.microsoft.com/office/drawing/2014/main" id="{CA5D1ECF-F7E6-4CF6-BFB9-75CC69EE3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230438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5" name="Line 22">
            <a:extLst>
              <a:ext uri="{FF2B5EF4-FFF2-40B4-BE49-F238E27FC236}">
                <a16:creationId xmlns:a16="http://schemas.microsoft.com/office/drawing/2014/main" id="{55388EA4-5224-4FE4-8FF0-A7F0F6592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382838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76" name="Object 23">
            <a:extLst>
              <a:ext uri="{FF2B5EF4-FFF2-40B4-BE49-F238E27FC236}">
                <a16:creationId xmlns:a16="http://schemas.microsoft.com/office/drawing/2014/main" id="{FAF4D200-2978-4E68-8D35-8F985CE38343}"/>
              </a:ext>
            </a:extLst>
          </p:cNvPr>
          <p:cNvGraphicFramePr>
            <a:graphicFrameLocks/>
          </p:cNvGraphicFramePr>
          <p:nvPr/>
        </p:nvGraphicFramePr>
        <p:xfrm>
          <a:off x="6305550" y="2066925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4" name="Equation" r:id="rId9" imgW="190606" imgH="289656" progId="Equation.3">
                  <p:embed/>
                </p:oleObj>
              </mc:Choice>
              <mc:Fallback>
                <p:oleObj name="Equation" r:id="rId9" imgW="190606" imgH="28965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2066925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24">
            <a:extLst>
              <a:ext uri="{FF2B5EF4-FFF2-40B4-BE49-F238E27FC236}">
                <a16:creationId xmlns:a16="http://schemas.microsoft.com/office/drawing/2014/main" id="{07E8FCA2-5624-46D3-B120-A69CBA57FA80}"/>
              </a:ext>
            </a:extLst>
          </p:cNvPr>
          <p:cNvGraphicFramePr>
            <a:graphicFrameLocks/>
          </p:cNvGraphicFramePr>
          <p:nvPr/>
        </p:nvGraphicFramePr>
        <p:xfrm>
          <a:off x="7789863" y="2382838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5" name="Equation" r:id="rId11" imgW="228641" imgH="289656" progId="Equation.3">
                  <p:embed/>
                </p:oleObj>
              </mc:Choice>
              <mc:Fallback>
                <p:oleObj name="Equation" r:id="rId11" imgW="228641" imgH="289656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2382838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Line 25">
            <a:extLst>
              <a:ext uri="{FF2B5EF4-FFF2-40B4-BE49-F238E27FC236}">
                <a16:creationId xmlns:a16="http://schemas.microsoft.com/office/drawing/2014/main" id="{49710B4F-0B16-444F-9B62-C8B56E97B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650" y="2992438"/>
            <a:ext cx="3733800" cy="0"/>
          </a:xfrm>
          <a:prstGeom prst="line">
            <a:avLst/>
          </a:prstGeom>
          <a:noFill/>
          <a:ln w="31750">
            <a:solidFill>
              <a:srgbClr val="CC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9" name="Line 26">
            <a:extLst>
              <a:ext uri="{FF2B5EF4-FFF2-40B4-BE49-F238E27FC236}">
                <a16:creationId xmlns:a16="http://schemas.microsoft.com/office/drawing/2014/main" id="{4E50CEBC-CECD-4635-9867-B7F9238F7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2650" y="2230438"/>
            <a:ext cx="7620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80" name="Object 27">
            <a:extLst>
              <a:ext uri="{FF2B5EF4-FFF2-40B4-BE49-F238E27FC236}">
                <a16:creationId xmlns:a16="http://schemas.microsoft.com/office/drawing/2014/main" id="{911598D0-8053-47A3-B188-A5929BD6C1AA}"/>
              </a:ext>
            </a:extLst>
          </p:cNvPr>
          <p:cNvGraphicFramePr>
            <a:graphicFrameLocks/>
          </p:cNvGraphicFramePr>
          <p:nvPr/>
        </p:nvGraphicFramePr>
        <p:xfrm>
          <a:off x="7485063" y="3608388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6" name="公式" r:id="rId13" imgW="312490" imgH="403920" progId="Equation.3">
                  <p:embed/>
                </p:oleObj>
              </mc:Choice>
              <mc:Fallback>
                <p:oleObj name="公式" r:id="rId13" imgW="312490" imgH="40392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3608388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1" name="Object 28">
            <a:extLst>
              <a:ext uri="{FF2B5EF4-FFF2-40B4-BE49-F238E27FC236}">
                <a16:creationId xmlns:a16="http://schemas.microsoft.com/office/drawing/2014/main" id="{1E2FC0E7-6F38-4623-A511-6BE7B2E8C2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75" y="1720850"/>
          <a:ext cx="320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公式" r:id="rId15" imgW="289583" imgH="403920" progId="Equation.3">
                  <p:embed/>
                </p:oleObj>
              </mc:Choice>
              <mc:Fallback>
                <p:oleObj name="公式" r:id="rId15" imgW="289583" imgH="40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1720850"/>
                        <a:ext cx="320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2" name="Object 29">
            <a:extLst>
              <a:ext uri="{FF2B5EF4-FFF2-40B4-BE49-F238E27FC236}">
                <a16:creationId xmlns:a16="http://schemas.microsoft.com/office/drawing/2014/main" id="{5DBFF35B-2448-42E9-87C2-5400FF566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2975" y="3544888"/>
          <a:ext cx="3206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公式" r:id="rId17" imgW="289583" imgH="396144" progId="Equation.3">
                  <p:embed/>
                </p:oleObj>
              </mc:Choice>
              <mc:Fallback>
                <p:oleObj name="公式" r:id="rId17" imgW="289583" imgH="39614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975" y="3544888"/>
                        <a:ext cx="3206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Text Box 30">
            <a:extLst>
              <a:ext uri="{FF2B5EF4-FFF2-40B4-BE49-F238E27FC236}">
                <a16:creationId xmlns:a16="http://schemas.microsoft.com/office/drawing/2014/main" id="{8DA17A28-AE9A-4311-8F2F-E531C700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40957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根据速度变换定理</a:t>
            </a:r>
          </a:p>
        </p:txBody>
      </p:sp>
      <p:sp>
        <p:nvSpPr>
          <p:cNvPr id="92184" name="Text Box 31">
            <a:extLst>
              <a:ext uri="{FF2B5EF4-FFF2-40B4-BE49-F238E27FC236}">
                <a16:creationId xmlns:a16="http://schemas.microsoft.com/office/drawing/2014/main" id="{354EEC39-5CD4-4D93-99E6-857839A74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724400"/>
            <a:ext cx="19050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画出矢量图</a:t>
            </a:r>
          </a:p>
        </p:txBody>
      </p:sp>
      <p:sp>
        <p:nvSpPr>
          <p:cNvPr id="92185" name="Line 32">
            <a:extLst>
              <a:ext uri="{FF2B5EF4-FFF2-40B4-BE49-F238E27FC236}">
                <a16:creationId xmlns:a16="http://schemas.microsoft.com/office/drawing/2014/main" id="{276B53A1-77C6-4CF9-81F3-6FC0659E3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0" y="1330325"/>
            <a:ext cx="0" cy="1447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86" name="Object 33">
            <a:extLst>
              <a:ext uri="{FF2B5EF4-FFF2-40B4-BE49-F238E27FC236}">
                <a16:creationId xmlns:a16="http://schemas.microsoft.com/office/drawing/2014/main" id="{7C1B8641-9213-4D46-A0F0-CE4D57C0B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157788"/>
          <a:ext cx="35591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公式" r:id="rId19" imgW="3550843" imgH="1318248" progId="Equation.3">
                  <p:embed/>
                </p:oleObj>
              </mc:Choice>
              <mc:Fallback>
                <p:oleObj name="公式" r:id="rId19" imgW="3550843" imgH="1318248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57788"/>
                        <a:ext cx="35591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7" name="Object 34">
            <a:extLst>
              <a:ext uri="{FF2B5EF4-FFF2-40B4-BE49-F238E27FC236}">
                <a16:creationId xmlns:a16="http://schemas.microsoft.com/office/drawing/2014/main" id="{889A800A-6271-4FF0-9A39-62EA078E33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9575" y="4673600"/>
          <a:ext cx="320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0" name="公式" r:id="rId21" imgW="289583" imgH="403920" progId="Equation.3">
                  <p:embed/>
                </p:oleObj>
              </mc:Choice>
              <mc:Fallback>
                <p:oleObj name="公式" r:id="rId21" imgW="289583" imgH="403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4673600"/>
                        <a:ext cx="3206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Rectangle 35">
            <a:extLst>
              <a:ext uri="{FF2B5EF4-FFF2-40B4-BE49-F238E27FC236}">
                <a16:creationId xmlns:a16="http://schemas.microsoft.com/office/drawing/2014/main" id="{C7A4CD46-77E8-467E-9CD0-E01237D8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92189" name="Rectangle 36">
            <a:extLst>
              <a:ext uri="{FF2B5EF4-FFF2-40B4-BE49-F238E27FC236}">
                <a16:creationId xmlns:a16="http://schemas.microsoft.com/office/drawing/2014/main" id="{4A93DBF7-3986-44D9-9238-F002B9340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42252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90" name="Rectangle 37">
            <a:extLst>
              <a:ext uri="{FF2B5EF4-FFF2-40B4-BE49-F238E27FC236}">
                <a16:creationId xmlns:a16="http://schemas.microsoft.com/office/drawing/2014/main" id="{F84E76A4-A39A-43FA-BF00-3586A986E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871663"/>
            <a:ext cx="26289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雨滴的速度矢量。</a:t>
            </a:r>
          </a:p>
        </p:txBody>
      </p:sp>
      <p:sp>
        <p:nvSpPr>
          <p:cNvPr id="92191" name="Rectangle 38">
            <a:extLst>
              <a:ext uri="{FF2B5EF4-FFF2-40B4-BE49-F238E27FC236}">
                <a16:creationId xmlns:a16="http://schemas.microsoft.com/office/drawing/2014/main" id="{4B6A0ADA-55D6-4F0B-8DAA-C2CF45037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9050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92192" name="Arc 39">
            <a:extLst>
              <a:ext uri="{FF2B5EF4-FFF2-40B4-BE49-F238E27FC236}">
                <a16:creationId xmlns:a16="http://schemas.microsoft.com/office/drawing/2014/main" id="{31CDC051-A31F-4F83-9AE8-8D637B9172F5}"/>
              </a:ext>
            </a:extLst>
          </p:cNvPr>
          <p:cNvSpPr>
            <a:spLocks/>
          </p:cNvSpPr>
          <p:nvPr/>
        </p:nvSpPr>
        <p:spPr bwMode="auto">
          <a:xfrm flipH="1" flipV="1">
            <a:off x="8204200" y="3495675"/>
            <a:ext cx="215900" cy="14446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66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3" name="Rectangle 37">
            <a:extLst>
              <a:ext uri="{FF2B5EF4-FFF2-40B4-BE49-F238E27FC236}">
                <a16:creationId xmlns:a16="http://schemas.microsoft.com/office/drawing/2014/main" id="{39FDD98B-4D7A-4830-9F3C-FD74A0A8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3071813"/>
            <a:ext cx="73691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雨滴的速度是相对于静止地面的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绝对速度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，车速是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牵连速度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，雨滴相对于车竖直下落的速度是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相对速度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矩形 1">
            <a:extLst>
              <a:ext uri="{FF2B5EF4-FFF2-40B4-BE49-F238E27FC236}">
                <a16:creationId xmlns:a16="http://schemas.microsoft.com/office/drawing/2014/main" id="{E97F9565-5163-4FA5-AD2B-DB44713C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49500"/>
            <a:ext cx="66786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C000"/>
                </a:solidFill>
              </a:rPr>
              <a:t>作业：</a:t>
            </a:r>
          </a:p>
          <a:p>
            <a:pPr eaLnBrk="1" hangingPunct="1"/>
            <a:r>
              <a:rPr lang="en-US" altLang="zh-CN" sz="2800" b="1">
                <a:solidFill>
                  <a:srgbClr val="FFC000"/>
                </a:solidFill>
              </a:rPr>
              <a:t>P.49</a:t>
            </a:r>
            <a:r>
              <a:rPr lang="zh-CN" altLang="zh-CN" sz="2800" b="1">
                <a:solidFill>
                  <a:srgbClr val="FFC000"/>
                </a:solidFill>
              </a:rPr>
              <a:t>：</a:t>
            </a:r>
            <a:r>
              <a:rPr lang="en-US" altLang="zh-CN" sz="2800" b="1">
                <a:solidFill>
                  <a:schemeClr val="bg1"/>
                </a:solidFill>
              </a:rPr>
              <a:t>1.6 ; 1.10; 1.11; 1.24</a:t>
            </a:r>
            <a:endParaRPr lang="zh-CN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5">
            <a:extLst>
              <a:ext uri="{FF2B5EF4-FFF2-40B4-BE49-F238E27FC236}">
                <a16:creationId xmlns:a16="http://schemas.microsoft.com/office/drawing/2014/main" id="{E6B3A1EA-BABC-46A3-A942-E3F7482A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95325"/>
            <a:ext cx="6027737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5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隶书" pitchFamily="49" charset="-122"/>
              </a:rPr>
              <a:t>第</a:t>
            </a:r>
            <a:r>
              <a:rPr lang="en-US" altLang="zh-CN" sz="5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隶书" pitchFamily="49" charset="-122"/>
              </a:rPr>
              <a:t>1</a:t>
            </a:r>
            <a:r>
              <a:rPr lang="zh-CN" altLang="en-US" sz="5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隶书" pitchFamily="49" charset="-122"/>
              </a:rPr>
              <a:t>章  质点运动学</a:t>
            </a:r>
          </a:p>
        </p:txBody>
      </p:sp>
      <p:sp>
        <p:nvSpPr>
          <p:cNvPr id="12291" name="Text Box 9">
            <a:extLst>
              <a:ext uri="{FF2B5EF4-FFF2-40B4-BE49-F238E27FC236}">
                <a16:creationId xmlns:a16="http://schemas.microsoft.com/office/drawing/2014/main" id="{E74BCEDD-D3D6-4AC9-84E7-73BF35FC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98700"/>
            <a:ext cx="5105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1. 1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质点位置的确定方法</a:t>
            </a:r>
          </a:p>
        </p:txBody>
      </p:sp>
      <p:sp>
        <p:nvSpPr>
          <p:cNvPr id="12292" name="Text Box 10">
            <a:extLst>
              <a:ext uri="{FF2B5EF4-FFF2-40B4-BE49-F238E27FC236}">
                <a16:creationId xmlns:a16="http://schemas.microsoft.com/office/drawing/2014/main" id="{FB08EFAB-A1CB-49B6-95FE-43086AE1C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865438"/>
            <a:ext cx="5105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1. 2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质点的位移、速度和加速度</a:t>
            </a:r>
          </a:p>
        </p:txBody>
      </p:sp>
      <p:sp>
        <p:nvSpPr>
          <p:cNvPr id="12293" name="Text Box 11">
            <a:extLst>
              <a:ext uri="{FF2B5EF4-FFF2-40B4-BE49-F238E27FC236}">
                <a16:creationId xmlns:a16="http://schemas.microsoft.com/office/drawing/2014/main" id="{4E532359-2AF0-4307-86FF-D737470A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32175"/>
            <a:ext cx="6911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1. 3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用直角坐标表示位移、速度和加速度</a:t>
            </a:r>
          </a:p>
        </p:txBody>
      </p:sp>
      <p:sp>
        <p:nvSpPr>
          <p:cNvPr id="12294" name="Text Box 12">
            <a:extLst>
              <a:ext uri="{FF2B5EF4-FFF2-40B4-BE49-F238E27FC236}">
                <a16:creationId xmlns:a16="http://schemas.microsoft.com/office/drawing/2014/main" id="{F16CCD5F-AC49-40D7-B99B-D0251E81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998913"/>
            <a:ext cx="78501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1. 4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用自然坐标表示平面曲线运动中的速度和加速</a:t>
            </a:r>
            <a:r>
              <a:rPr kumimoji="1" lang="zh-CN" altLang="en-US" sz="2400" b="1">
                <a:solidFill>
                  <a:srgbClr val="FFFF66"/>
                </a:solidFill>
              </a:rPr>
              <a:t>度</a:t>
            </a:r>
          </a:p>
        </p:txBody>
      </p:sp>
      <p:sp>
        <p:nvSpPr>
          <p:cNvPr id="12295" name="Text Box 13">
            <a:extLst>
              <a:ext uri="{FF2B5EF4-FFF2-40B4-BE49-F238E27FC236}">
                <a16:creationId xmlns:a16="http://schemas.microsoft.com/office/drawing/2014/main" id="{13228575-DDB4-4D4B-8035-31805491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565650"/>
            <a:ext cx="77771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1. 5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圆周运动的角量表示    角量与线量的关系</a:t>
            </a:r>
          </a:p>
        </p:txBody>
      </p:sp>
      <p:sp>
        <p:nvSpPr>
          <p:cNvPr id="12296" name="Text Box 14">
            <a:extLst>
              <a:ext uri="{FF2B5EF4-FFF2-40B4-BE49-F238E27FC236}">
                <a16:creationId xmlns:a16="http://schemas.microsoft.com/office/drawing/2014/main" id="{23B70FB5-020D-4AAF-834B-79C3F14A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132388"/>
            <a:ext cx="7632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1. 6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不同参考系中的速度和加速度变换定理简介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2684</TotalTime>
  <Words>3939</Words>
  <Application>Microsoft Office PowerPoint</Application>
  <PresentationFormat>全屏显示(4:3)</PresentationFormat>
  <Paragraphs>534</Paragraphs>
  <Slides>87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87</vt:i4>
      </vt:variant>
    </vt:vector>
  </HeadingPairs>
  <TitlesOfParts>
    <vt:vector size="103" baseType="lpstr">
      <vt:lpstr>Arial</vt:lpstr>
      <vt:lpstr>宋体</vt:lpstr>
      <vt:lpstr>Times New Roman</vt:lpstr>
      <vt:lpstr>Calibri</vt:lpstr>
      <vt:lpstr>黑体</vt:lpstr>
      <vt:lpstr>Wingdings</vt:lpstr>
      <vt:lpstr>隶书</vt:lpstr>
      <vt:lpstr>仿宋_GB2312</vt:lpstr>
      <vt:lpstr>楷体_GB2312</vt:lpstr>
      <vt:lpstr>Bookman Old Style</vt:lpstr>
      <vt:lpstr>Symbol</vt:lpstr>
      <vt:lpstr>1_默认设计模板</vt:lpstr>
      <vt:lpstr>Clip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大学物理电子教案</dc:title>
  <dc:subject>CH1-1</dc:subject>
  <dc:creator>喻有理</dc:creator>
  <cp:lastModifiedBy>苑 伟锋</cp:lastModifiedBy>
  <cp:revision>226</cp:revision>
  <cp:lastPrinted>2020-02-11T04:39:57Z</cp:lastPrinted>
  <dcterms:created xsi:type="dcterms:W3CDTF">2002-06-18T00:43:24Z</dcterms:created>
  <dcterms:modified xsi:type="dcterms:W3CDTF">2020-04-29T10:52:22Z</dcterms:modified>
</cp:coreProperties>
</file>