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89" r:id="rId2"/>
    <p:sldId id="291" r:id="rId3"/>
    <p:sldId id="292" r:id="rId4"/>
    <p:sldId id="293" r:id="rId5"/>
    <p:sldId id="294" r:id="rId6"/>
    <p:sldId id="295" r:id="rId7"/>
    <p:sldId id="348" r:id="rId8"/>
    <p:sldId id="345" r:id="rId9"/>
    <p:sldId id="349" r:id="rId10"/>
    <p:sldId id="350" r:id="rId11"/>
    <p:sldId id="299" r:id="rId12"/>
    <p:sldId id="300" r:id="rId13"/>
    <p:sldId id="324" r:id="rId14"/>
    <p:sldId id="325" r:id="rId15"/>
    <p:sldId id="301" r:id="rId16"/>
    <p:sldId id="323" r:id="rId17"/>
    <p:sldId id="321" r:id="rId18"/>
    <p:sldId id="344" r:id="rId19"/>
    <p:sldId id="330" r:id="rId20"/>
    <p:sldId id="317" r:id="rId21"/>
    <p:sldId id="318" r:id="rId22"/>
    <p:sldId id="319" r:id="rId23"/>
    <p:sldId id="333" r:id="rId24"/>
    <p:sldId id="336" r:id="rId25"/>
    <p:sldId id="327" r:id="rId26"/>
    <p:sldId id="347" r:id="rId27"/>
    <p:sldId id="315" r:id="rId28"/>
    <p:sldId id="337" r:id="rId29"/>
    <p:sldId id="339" r:id="rId30"/>
    <p:sldId id="313" r:id="rId31"/>
    <p:sldId id="314" r:id="rId32"/>
    <p:sldId id="307" r:id="rId33"/>
    <p:sldId id="308" r:id="rId34"/>
    <p:sldId id="309" r:id="rId35"/>
    <p:sldId id="351" r:id="rId36"/>
    <p:sldId id="352" r:id="rId37"/>
    <p:sldId id="353" r:id="rId38"/>
    <p:sldId id="312" r:id="rId3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080808"/>
    <a:srgbClr val="1C1C1C"/>
    <a:srgbClr val="333333"/>
    <a:srgbClr val="5F5F5F"/>
    <a:srgbClr val="B2B2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96" d="100"/>
          <a:sy n="96" d="100"/>
        </p:scale>
        <p:origin x="978"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image" Target="../media/image95.emf"/><Relationship Id="rId3" Type="http://schemas.openxmlformats.org/officeDocument/2006/relationships/image" Target="../media/image85.emf"/><Relationship Id="rId7" Type="http://schemas.openxmlformats.org/officeDocument/2006/relationships/image" Target="../media/image89.emf"/><Relationship Id="rId12" Type="http://schemas.openxmlformats.org/officeDocument/2006/relationships/image" Target="../media/image94.emf"/><Relationship Id="rId17" Type="http://schemas.openxmlformats.org/officeDocument/2006/relationships/image" Target="../media/image99.emf"/><Relationship Id="rId2" Type="http://schemas.openxmlformats.org/officeDocument/2006/relationships/image" Target="../media/image84.emf"/><Relationship Id="rId16" Type="http://schemas.openxmlformats.org/officeDocument/2006/relationships/image" Target="../media/image98.emf"/><Relationship Id="rId1" Type="http://schemas.openxmlformats.org/officeDocument/2006/relationships/image" Target="../media/image83.emf"/><Relationship Id="rId6" Type="http://schemas.openxmlformats.org/officeDocument/2006/relationships/image" Target="../media/image88.emf"/><Relationship Id="rId11" Type="http://schemas.openxmlformats.org/officeDocument/2006/relationships/image" Target="../media/image93.emf"/><Relationship Id="rId5" Type="http://schemas.openxmlformats.org/officeDocument/2006/relationships/image" Target="../media/image87.emf"/><Relationship Id="rId15" Type="http://schemas.openxmlformats.org/officeDocument/2006/relationships/image" Target="../media/image97.emf"/><Relationship Id="rId10" Type="http://schemas.openxmlformats.org/officeDocument/2006/relationships/image" Target="../media/image92.emf"/><Relationship Id="rId4" Type="http://schemas.openxmlformats.org/officeDocument/2006/relationships/image" Target="../media/image86.emf"/><Relationship Id="rId9" Type="http://schemas.openxmlformats.org/officeDocument/2006/relationships/image" Target="../media/image91.emf"/><Relationship Id="rId14"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image" Target="../media/image123.emf"/><Relationship Id="rId3" Type="http://schemas.openxmlformats.org/officeDocument/2006/relationships/image" Target="../media/image113.emf"/><Relationship Id="rId7" Type="http://schemas.openxmlformats.org/officeDocument/2006/relationships/image" Target="../media/image117.emf"/><Relationship Id="rId12" Type="http://schemas.openxmlformats.org/officeDocument/2006/relationships/image" Target="../media/image122.emf"/><Relationship Id="rId2" Type="http://schemas.openxmlformats.org/officeDocument/2006/relationships/image" Target="../media/image112.emf"/><Relationship Id="rId1" Type="http://schemas.openxmlformats.org/officeDocument/2006/relationships/image" Target="../media/image111.emf"/><Relationship Id="rId6" Type="http://schemas.openxmlformats.org/officeDocument/2006/relationships/image" Target="../media/image116.emf"/><Relationship Id="rId11" Type="http://schemas.openxmlformats.org/officeDocument/2006/relationships/image" Target="../media/image121.emf"/><Relationship Id="rId5" Type="http://schemas.openxmlformats.org/officeDocument/2006/relationships/image" Target="../media/image115.emf"/><Relationship Id="rId10" Type="http://schemas.openxmlformats.org/officeDocument/2006/relationships/image" Target="../media/image120.emf"/><Relationship Id="rId4" Type="http://schemas.openxmlformats.org/officeDocument/2006/relationships/image" Target="../media/image114.emf"/><Relationship Id="rId9" Type="http://schemas.openxmlformats.org/officeDocument/2006/relationships/image" Target="../media/image11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5" Type="http://schemas.openxmlformats.org/officeDocument/2006/relationships/image" Target="../media/image146.emf"/><Relationship Id="rId4" Type="http://schemas.openxmlformats.org/officeDocument/2006/relationships/image" Target="../media/image145.emf"/><Relationship Id="rId9" Type="http://schemas.openxmlformats.org/officeDocument/2006/relationships/image" Target="../media/image15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159.emf"/><Relationship Id="rId7" Type="http://schemas.openxmlformats.org/officeDocument/2006/relationships/image" Target="../media/image163.emf"/><Relationship Id="rId2" Type="http://schemas.openxmlformats.org/officeDocument/2006/relationships/image" Target="../media/image158.emf"/><Relationship Id="rId1" Type="http://schemas.openxmlformats.org/officeDocument/2006/relationships/image" Target="../media/image157.emf"/><Relationship Id="rId6" Type="http://schemas.openxmlformats.org/officeDocument/2006/relationships/image" Target="../media/image162.emf"/><Relationship Id="rId5" Type="http://schemas.openxmlformats.org/officeDocument/2006/relationships/image" Target="../media/image161.emf"/><Relationship Id="rId10" Type="http://schemas.openxmlformats.org/officeDocument/2006/relationships/image" Target="../media/image166.emf"/><Relationship Id="rId4" Type="http://schemas.openxmlformats.org/officeDocument/2006/relationships/image" Target="../media/image160.emf"/><Relationship Id="rId9" Type="http://schemas.openxmlformats.org/officeDocument/2006/relationships/image" Target="../media/image16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image" Target="../media/image169.emf"/><Relationship Id="rId7" Type="http://schemas.openxmlformats.org/officeDocument/2006/relationships/image" Target="../media/image173.emf"/><Relationship Id="rId2" Type="http://schemas.openxmlformats.org/officeDocument/2006/relationships/image" Target="../media/image168.emf"/><Relationship Id="rId1" Type="http://schemas.openxmlformats.org/officeDocument/2006/relationships/image" Target="../media/image167.emf"/><Relationship Id="rId6" Type="http://schemas.openxmlformats.org/officeDocument/2006/relationships/image" Target="../media/image172.emf"/><Relationship Id="rId5" Type="http://schemas.openxmlformats.org/officeDocument/2006/relationships/image" Target="../media/image171.emf"/><Relationship Id="rId4" Type="http://schemas.openxmlformats.org/officeDocument/2006/relationships/image" Target="../media/image170.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82.emf"/><Relationship Id="rId3" Type="http://schemas.openxmlformats.org/officeDocument/2006/relationships/image" Target="../media/image177.emf"/><Relationship Id="rId7" Type="http://schemas.openxmlformats.org/officeDocument/2006/relationships/image" Target="../media/image181.emf"/><Relationship Id="rId2" Type="http://schemas.openxmlformats.org/officeDocument/2006/relationships/image" Target="../media/image176.emf"/><Relationship Id="rId1" Type="http://schemas.openxmlformats.org/officeDocument/2006/relationships/image" Target="../media/image175.emf"/><Relationship Id="rId6" Type="http://schemas.openxmlformats.org/officeDocument/2006/relationships/image" Target="../media/image180.emf"/><Relationship Id="rId5" Type="http://schemas.openxmlformats.org/officeDocument/2006/relationships/image" Target="../media/image179.emf"/><Relationship Id="rId4" Type="http://schemas.openxmlformats.org/officeDocument/2006/relationships/image" Target="../media/image178.emf"/><Relationship Id="rId9" Type="http://schemas.openxmlformats.org/officeDocument/2006/relationships/image" Target="../media/image183.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91.emf"/><Relationship Id="rId13" Type="http://schemas.openxmlformats.org/officeDocument/2006/relationships/image" Target="../media/image196.emf"/><Relationship Id="rId3" Type="http://schemas.openxmlformats.org/officeDocument/2006/relationships/image" Target="../media/image186.emf"/><Relationship Id="rId7" Type="http://schemas.openxmlformats.org/officeDocument/2006/relationships/image" Target="../media/image190.emf"/><Relationship Id="rId12" Type="http://schemas.openxmlformats.org/officeDocument/2006/relationships/image" Target="../media/image195.emf"/><Relationship Id="rId2" Type="http://schemas.openxmlformats.org/officeDocument/2006/relationships/image" Target="../media/image185.emf"/><Relationship Id="rId1" Type="http://schemas.openxmlformats.org/officeDocument/2006/relationships/image" Target="../media/image184.emf"/><Relationship Id="rId6" Type="http://schemas.openxmlformats.org/officeDocument/2006/relationships/image" Target="../media/image189.emf"/><Relationship Id="rId11" Type="http://schemas.openxmlformats.org/officeDocument/2006/relationships/image" Target="../media/image194.emf"/><Relationship Id="rId5" Type="http://schemas.openxmlformats.org/officeDocument/2006/relationships/image" Target="../media/image188.emf"/><Relationship Id="rId15" Type="http://schemas.openxmlformats.org/officeDocument/2006/relationships/image" Target="../media/image198.emf"/><Relationship Id="rId10" Type="http://schemas.openxmlformats.org/officeDocument/2006/relationships/image" Target="../media/image193.emf"/><Relationship Id="rId4" Type="http://schemas.openxmlformats.org/officeDocument/2006/relationships/image" Target="../media/image187.emf"/><Relationship Id="rId9" Type="http://schemas.openxmlformats.org/officeDocument/2006/relationships/image" Target="../media/image192.emf"/><Relationship Id="rId14" Type="http://schemas.openxmlformats.org/officeDocument/2006/relationships/image" Target="../media/image19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6.emf"/><Relationship Id="rId3" Type="http://schemas.openxmlformats.org/officeDocument/2006/relationships/image" Target="../media/image201.emf"/><Relationship Id="rId7" Type="http://schemas.openxmlformats.org/officeDocument/2006/relationships/image" Target="../media/image205.emf"/><Relationship Id="rId2" Type="http://schemas.openxmlformats.org/officeDocument/2006/relationships/image" Target="../media/image200.emf"/><Relationship Id="rId1" Type="http://schemas.openxmlformats.org/officeDocument/2006/relationships/image" Target="../media/image199.emf"/><Relationship Id="rId6" Type="http://schemas.openxmlformats.org/officeDocument/2006/relationships/image" Target="../media/image204.emf"/><Relationship Id="rId11" Type="http://schemas.openxmlformats.org/officeDocument/2006/relationships/image" Target="../media/image209.emf"/><Relationship Id="rId5" Type="http://schemas.openxmlformats.org/officeDocument/2006/relationships/image" Target="../media/image203.emf"/><Relationship Id="rId10" Type="http://schemas.openxmlformats.org/officeDocument/2006/relationships/image" Target="../media/image208.emf"/><Relationship Id="rId4" Type="http://schemas.openxmlformats.org/officeDocument/2006/relationships/image" Target="../media/image202.emf"/><Relationship Id="rId9" Type="http://schemas.openxmlformats.org/officeDocument/2006/relationships/image" Target="../media/image20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17.emf"/><Relationship Id="rId3" Type="http://schemas.openxmlformats.org/officeDocument/2006/relationships/image" Target="../media/image212.emf"/><Relationship Id="rId7" Type="http://schemas.openxmlformats.org/officeDocument/2006/relationships/image" Target="../media/image216.emf"/><Relationship Id="rId2" Type="http://schemas.openxmlformats.org/officeDocument/2006/relationships/image" Target="../media/image211.emf"/><Relationship Id="rId1" Type="http://schemas.openxmlformats.org/officeDocument/2006/relationships/image" Target="../media/image210.emf"/><Relationship Id="rId6" Type="http://schemas.openxmlformats.org/officeDocument/2006/relationships/image" Target="../media/image215.emf"/><Relationship Id="rId11" Type="http://schemas.openxmlformats.org/officeDocument/2006/relationships/image" Target="../media/image220.emf"/><Relationship Id="rId5" Type="http://schemas.openxmlformats.org/officeDocument/2006/relationships/image" Target="../media/image214.emf"/><Relationship Id="rId10" Type="http://schemas.openxmlformats.org/officeDocument/2006/relationships/image" Target="../media/image219.emf"/><Relationship Id="rId4" Type="http://schemas.openxmlformats.org/officeDocument/2006/relationships/image" Target="../media/image213.emf"/><Relationship Id="rId9" Type="http://schemas.openxmlformats.org/officeDocument/2006/relationships/image" Target="../media/image21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4.e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43.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5" Type="http://schemas.openxmlformats.org/officeDocument/2006/relationships/image" Target="../media/image4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 Id="rId14" Type="http://schemas.openxmlformats.org/officeDocument/2006/relationships/image" Target="../media/image4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emf"/><Relationship Id="rId4" Type="http://schemas.openxmlformats.org/officeDocument/2006/relationships/image" Target="../media/image50.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12" Type="http://schemas.openxmlformats.org/officeDocument/2006/relationships/image" Target="../media/image63.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11" Type="http://schemas.openxmlformats.org/officeDocument/2006/relationships/image" Target="../media/image62.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729469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54456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14562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6795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36835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72931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03016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096277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049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099944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02295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a:extLst>
              <a:ext uri="{FF2B5EF4-FFF2-40B4-BE49-F238E27FC236}">
                <a16:creationId xmlns:a16="http://schemas.microsoft.com/office/drawing/2014/main" id="{83C1C3A9-8BE1-4E08-BB6C-9B683626A617}"/>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AutoShape 5">
            <a:hlinkClick r:id="" action="ppaction://hlinkshowjump?jump=firstslide" highlightClick="1"/>
            <a:extLst>
              <a:ext uri="{FF2B5EF4-FFF2-40B4-BE49-F238E27FC236}">
                <a16:creationId xmlns:a16="http://schemas.microsoft.com/office/drawing/2014/main" id="{091645E2-A3EE-46EB-A79B-3240CC513DC4}"/>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 name="AutoShape 6">
            <a:hlinkClick r:id="" action="ppaction://hlinkshowjump?jump=nextslide" highlightClick="1"/>
            <a:extLst>
              <a:ext uri="{FF2B5EF4-FFF2-40B4-BE49-F238E27FC236}">
                <a16:creationId xmlns:a16="http://schemas.microsoft.com/office/drawing/2014/main" id="{4E7642E9-6E3A-465D-8E11-ABFC2C78B52A}"/>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Rectangle 5">
            <a:extLst>
              <a:ext uri="{FF2B5EF4-FFF2-40B4-BE49-F238E27FC236}">
                <a16:creationId xmlns:a16="http://schemas.microsoft.com/office/drawing/2014/main" id="{53828A47-8B03-4EFC-BEC2-E22B106BD33B}"/>
              </a:ext>
            </a:extLst>
          </p:cNvPr>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en-US" sz="800">
              <a:latin typeface="Times New Roman" panose="02020603050405020304" pitchFamily="18" charset="0"/>
            </a:endParaRPr>
          </a:p>
        </p:txBody>
      </p:sp>
      <p:grpSp>
        <p:nvGrpSpPr>
          <p:cNvPr id="1030" name="Group 6">
            <a:extLst>
              <a:ext uri="{FF2B5EF4-FFF2-40B4-BE49-F238E27FC236}">
                <a16:creationId xmlns:a16="http://schemas.microsoft.com/office/drawing/2014/main" id="{CA78507B-9E6F-4B2F-9434-9F47B4B1CC8D}"/>
              </a:ext>
            </a:extLst>
          </p:cNvPr>
          <p:cNvGrpSpPr>
            <a:grpSpLocks/>
          </p:cNvGrpSpPr>
          <p:nvPr userDrawn="1"/>
        </p:nvGrpSpPr>
        <p:grpSpPr bwMode="auto">
          <a:xfrm>
            <a:off x="7938" y="6604000"/>
            <a:ext cx="9086850" cy="4763"/>
            <a:chOff x="5" y="4160"/>
            <a:chExt cx="5724" cy="3"/>
          </a:xfrm>
        </p:grpSpPr>
        <p:sp>
          <p:nvSpPr>
            <p:cNvPr id="1031" name="Line 7">
              <a:extLst>
                <a:ext uri="{FF2B5EF4-FFF2-40B4-BE49-F238E27FC236}">
                  <a16:creationId xmlns:a16="http://schemas.microsoft.com/office/drawing/2014/main" id="{2BC2FA52-92C3-419A-9F84-5B91E2C14164}"/>
                </a:ext>
              </a:extLst>
            </p:cNvPr>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a:extLst>
                <a:ext uri="{FF2B5EF4-FFF2-40B4-BE49-F238E27FC236}">
                  <a16:creationId xmlns:a16="http://schemas.microsoft.com/office/drawing/2014/main" id="{23882379-ACF3-4458-B3CD-13DF8ADF7367}"/>
                </a:ext>
              </a:extLst>
            </p:cNvPr>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image" Target="../media/image56.emf"/><Relationship Id="rId18" Type="http://schemas.openxmlformats.org/officeDocument/2006/relationships/oleObject" Target="../embeddings/oleObject52.bin"/><Relationship Id="rId26" Type="http://schemas.openxmlformats.org/officeDocument/2006/relationships/oleObject" Target="../embeddings/oleObject56.bin"/><Relationship Id="rId3" Type="http://schemas.openxmlformats.org/officeDocument/2006/relationships/oleObject" Target="../embeddings/oleObject45.bin"/><Relationship Id="rId21" Type="http://schemas.openxmlformats.org/officeDocument/2006/relationships/image" Target="../media/image60.emf"/><Relationship Id="rId7" Type="http://schemas.openxmlformats.org/officeDocument/2006/relationships/oleObject" Target="../embeddings/oleObject47.bin"/><Relationship Id="rId12" Type="http://schemas.openxmlformats.org/officeDocument/2006/relationships/oleObject" Target="../embeddings/oleObject49.bin"/><Relationship Id="rId17" Type="http://schemas.openxmlformats.org/officeDocument/2006/relationships/image" Target="../media/image58.emf"/><Relationship Id="rId25" Type="http://schemas.openxmlformats.org/officeDocument/2006/relationships/image" Target="../media/image62.emf"/><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image" Target="../media/image64.jpeg"/><Relationship Id="rId24" Type="http://schemas.openxmlformats.org/officeDocument/2006/relationships/oleObject" Target="../embeddings/oleObject55.bin"/><Relationship Id="rId5" Type="http://schemas.openxmlformats.org/officeDocument/2006/relationships/oleObject" Target="../embeddings/oleObject46.bin"/><Relationship Id="rId15" Type="http://schemas.openxmlformats.org/officeDocument/2006/relationships/image" Target="../media/image57.emf"/><Relationship Id="rId23" Type="http://schemas.openxmlformats.org/officeDocument/2006/relationships/image" Target="../media/image61.emf"/><Relationship Id="rId10" Type="http://schemas.openxmlformats.org/officeDocument/2006/relationships/image" Target="../media/image55.emf"/><Relationship Id="rId19" Type="http://schemas.openxmlformats.org/officeDocument/2006/relationships/image" Target="../media/image59.emf"/><Relationship Id="rId4" Type="http://schemas.openxmlformats.org/officeDocument/2006/relationships/image" Target="../media/image52.emf"/><Relationship Id="rId9" Type="http://schemas.openxmlformats.org/officeDocument/2006/relationships/oleObject" Target="../embeddings/oleObject48.bin"/><Relationship Id="rId14" Type="http://schemas.openxmlformats.org/officeDocument/2006/relationships/oleObject" Target="../embeddings/oleObject50.bin"/><Relationship Id="rId22" Type="http://schemas.openxmlformats.org/officeDocument/2006/relationships/oleObject" Target="../embeddings/oleObject54.bin"/><Relationship Id="rId27" Type="http://schemas.openxmlformats.org/officeDocument/2006/relationships/image" Target="../media/image6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65.emf"/></Relationships>
</file>

<file path=ppt/slides/_rels/slide12.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7.emf"/><Relationship Id="rId5" Type="http://schemas.openxmlformats.org/officeDocument/2006/relationships/oleObject" Target="../embeddings/oleObject59.bin"/><Relationship Id="rId4" Type="http://schemas.openxmlformats.org/officeDocument/2006/relationships/image" Target="../media/image6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0.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4.bin"/><Relationship Id="rId14" Type="http://schemas.openxmlformats.org/officeDocument/2006/relationships/image" Target="../media/image7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7.xml"/><Relationship Id="rId5" Type="http://schemas.openxmlformats.org/officeDocument/2006/relationships/image" Target="../media/image78.wmf"/><Relationship Id="rId4" Type="http://schemas.openxmlformats.org/officeDocument/2006/relationships/image" Target="../media/image77.wmf"/></Relationships>
</file>

<file path=ppt/slides/_rels/slide1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1.wmf"/><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9.wmf"/><Relationship Id="rId5" Type="http://schemas.openxmlformats.org/officeDocument/2006/relationships/oleObject" Target="../embeddings/oleObject67.bin"/><Relationship Id="rId4" Type="http://schemas.openxmlformats.org/officeDocument/2006/relationships/image" Target="../media/image82.wmf"/></Relationships>
</file>

<file path=ppt/slides/_rels/slide19.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74.bin"/><Relationship Id="rId18" Type="http://schemas.openxmlformats.org/officeDocument/2006/relationships/image" Target="../media/image90.emf"/><Relationship Id="rId26" Type="http://schemas.openxmlformats.org/officeDocument/2006/relationships/image" Target="../media/image94.emf"/><Relationship Id="rId3" Type="http://schemas.openxmlformats.org/officeDocument/2006/relationships/oleObject" Target="../embeddings/oleObject69.bin"/><Relationship Id="rId21" Type="http://schemas.openxmlformats.org/officeDocument/2006/relationships/oleObject" Target="../embeddings/oleObject78.bin"/><Relationship Id="rId34" Type="http://schemas.openxmlformats.org/officeDocument/2006/relationships/image" Target="../media/image98.emf"/><Relationship Id="rId7" Type="http://schemas.openxmlformats.org/officeDocument/2006/relationships/oleObject" Target="../embeddings/oleObject71.bin"/><Relationship Id="rId12" Type="http://schemas.openxmlformats.org/officeDocument/2006/relationships/image" Target="../media/image87.emf"/><Relationship Id="rId17" Type="http://schemas.openxmlformats.org/officeDocument/2006/relationships/oleObject" Target="../embeddings/oleObject76.bin"/><Relationship Id="rId25" Type="http://schemas.openxmlformats.org/officeDocument/2006/relationships/oleObject" Target="../embeddings/oleObject80.bin"/><Relationship Id="rId33"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9.emf"/><Relationship Id="rId20" Type="http://schemas.openxmlformats.org/officeDocument/2006/relationships/image" Target="../media/image91.emf"/><Relationship Id="rId29" Type="http://schemas.openxmlformats.org/officeDocument/2006/relationships/oleObject" Target="../embeddings/oleObject82.bin"/><Relationship Id="rId1" Type="http://schemas.openxmlformats.org/officeDocument/2006/relationships/vmlDrawing" Target="../drawings/vmlDrawing13.vml"/><Relationship Id="rId6" Type="http://schemas.openxmlformats.org/officeDocument/2006/relationships/image" Target="../media/image84.emf"/><Relationship Id="rId11" Type="http://schemas.openxmlformats.org/officeDocument/2006/relationships/oleObject" Target="../embeddings/oleObject73.bin"/><Relationship Id="rId24" Type="http://schemas.openxmlformats.org/officeDocument/2006/relationships/image" Target="../media/image93.emf"/><Relationship Id="rId32" Type="http://schemas.openxmlformats.org/officeDocument/2006/relationships/image" Target="../media/image97.e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28" Type="http://schemas.openxmlformats.org/officeDocument/2006/relationships/image" Target="../media/image95.emf"/><Relationship Id="rId36" Type="http://schemas.openxmlformats.org/officeDocument/2006/relationships/image" Target="../media/image99.emf"/><Relationship Id="rId10" Type="http://schemas.openxmlformats.org/officeDocument/2006/relationships/image" Target="../media/image86.emf"/><Relationship Id="rId19" Type="http://schemas.openxmlformats.org/officeDocument/2006/relationships/oleObject" Target="../embeddings/oleObject77.bin"/><Relationship Id="rId31" Type="http://schemas.openxmlformats.org/officeDocument/2006/relationships/oleObject" Target="../embeddings/oleObject83.bin"/><Relationship Id="rId4" Type="http://schemas.openxmlformats.org/officeDocument/2006/relationships/image" Target="../media/image83.emf"/><Relationship Id="rId9" Type="http://schemas.openxmlformats.org/officeDocument/2006/relationships/oleObject" Target="../embeddings/oleObject72.bin"/><Relationship Id="rId14" Type="http://schemas.openxmlformats.org/officeDocument/2006/relationships/image" Target="../media/image88.emf"/><Relationship Id="rId22" Type="http://schemas.openxmlformats.org/officeDocument/2006/relationships/image" Target="../media/image92.emf"/><Relationship Id="rId27" Type="http://schemas.openxmlformats.org/officeDocument/2006/relationships/oleObject" Target="../embeddings/oleObject81.bin"/><Relationship Id="rId30" Type="http://schemas.openxmlformats.org/officeDocument/2006/relationships/image" Target="../media/image96.emf"/><Relationship Id="rId35" Type="http://schemas.openxmlformats.org/officeDocument/2006/relationships/oleObject" Target="../embeddings/oleObject85.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86.bin"/><Relationship Id="rId5" Type="http://schemas.openxmlformats.org/officeDocument/2006/relationships/image" Target="../media/image105.wmf"/><Relationship Id="rId4" Type="http://schemas.openxmlformats.org/officeDocument/2006/relationships/image" Target="../media/image104.wmf"/></Relationships>
</file>

<file path=ppt/slides/_rels/slide22.x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slideLayout" Target="../slideLayouts/slideLayout7.xml"/><Relationship Id="rId4" Type="http://schemas.openxmlformats.org/officeDocument/2006/relationships/image" Target="../media/image110.wmf"/></Relationships>
</file>

<file path=ppt/slides/_rels/slide24.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oleObject" Target="../embeddings/oleObject92.bin"/><Relationship Id="rId18" Type="http://schemas.openxmlformats.org/officeDocument/2006/relationships/image" Target="../media/image118.emf"/><Relationship Id="rId26" Type="http://schemas.openxmlformats.org/officeDocument/2006/relationships/image" Target="../media/image122.e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115.e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17.emf"/><Relationship Id="rId20" Type="http://schemas.openxmlformats.org/officeDocument/2006/relationships/image" Target="../media/image119.emf"/><Relationship Id="rId1" Type="http://schemas.openxmlformats.org/officeDocument/2006/relationships/vmlDrawing" Target="../drawings/vmlDrawing15.vml"/><Relationship Id="rId6" Type="http://schemas.openxmlformats.org/officeDocument/2006/relationships/image" Target="../media/image112.emf"/><Relationship Id="rId11" Type="http://schemas.openxmlformats.org/officeDocument/2006/relationships/oleObject" Target="../embeddings/oleObject91.bin"/><Relationship Id="rId24" Type="http://schemas.openxmlformats.org/officeDocument/2006/relationships/image" Target="../media/image121.e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123.emf"/><Relationship Id="rId10" Type="http://schemas.openxmlformats.org/officeDocument/2006/relationships/image" Target="../media/image114.emf"/><Relationship Id="rId19" Type="http://schemas.openxmlformats.org/officeDocument/2006/relationships/oleObject" Target="../embeddings/oleObject95.bin"/><Relationship Id="rId4" Type="http://schemas.openxmlformats.org/officeDocument/2006/relationships/image" Target="../media/image111.emf"/><Relationship Id="rId9" Type="http://schemas.openxmlformats.org/officeDocument/2006/relationships/oleObject" Target="../embeddings/oleObject90.bin"/><Relationship Id="rId14" Type="http://schemas.openxmlformats.org/officeDocument/2006/relationships/image" Target="../media/image116.emf"/><Relationship Id="rId22" Type="http://schemas.openxmlformats.org/officeDocument/2006/relationships/image" Target="../media/image120.emf"/><Relationship Id="rId27" Type="http://schemas.openxmlformats.org/officeDocument/2006/relationships/oleObject" Target="../embeddings/oleObject99.bin"/></Relationships>
</file>

<file path=ppt/slides/_rels/slide2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2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27.x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slideLayout" Target="../slideLayouts/slideLayout7.xml"/><Relationship Id="rId5" Type="http://schemas.openxmlformats.org/officeDocument/2006/relationships/image" Target="../media/image133.png"/><Relationship Id="rId4" Type="http://schemas.openxmlformats.org/officeDocument/2006/relationships/image" Target="../media/image13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39.wmf"/><Relationship Id="rId11" Type="http://schemas.openxmlformats.org/officeDocument/2006/relationships/image" Target="../media/image135.wmf"/><Relationship Id="rId5" Type="http://schemas.openxmlformats.org/officeDocument/2006/relationships/image" Target="../media/image138.wmf"/><Relationship Id="rId10" Type="http://schemas.openxmlformats.org/officeDocument/2006/relationships/oleObject" Target="../embeddings/oleObject101.bin"/><Relationship Id="rId4" Type="http://schemas.openxmlformats.org/officeDocument/2006/relationships/image" Target="../media/image137.wmf"/><Relationship Id="rId9" Type="http://schemas.openxmlformats.org/officeDocument/2006/relationships/image" Target="../media/image134.wmf"/></Relationships>
</file>

<file path=ppt/slides/_rels/slide29.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oleObject" Target="../embeddings/oleObject107.bin"/><Relationship Id="rId18" Type="http://schemas.openxmlformats.org/officeDocument/2006/relationships/image" Target="../media/image149.e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46.emf"/><Relationship Id="rId17"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148.emf"/><Relationship Id="rId20" Type="http://schemas.openxmlformats.org/officeDocument/2006/relationships/image" Target="../media/image150.emf"/><Relationship Id="rId1" Type="http://schemas.openxmlformats.org/officeDocument/2006/relationships/vmlDrawing" Target="../drawings/vmlDrawing17.vml"/><Relationship Id="rId6" Type="http://schemas.openxmlformats.org/officeDocument/2006/relationships/image" Target="../media/image143.e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145.emf"/><Relationship Id="rId19" Type="http://schemas.openxmlformats.org/officeDocument/2006/relationships/oleObject" Target="../embeddings/oleObject110.bin"/><Relationship Id="rId4" Type="http://schemas.openxmlformats.org/officeDocument/2006/relationships/image" Target="../media/image142.emf"/><Relationship Id="rId9" Type="http://schemas.openxmlformats.org/officeDocument/2006/relationships/oleObject" Target="../embeddings/oleObject105.bin"/><Relationship Id="rId14" Type="http://schemas.openxmlformats.org/officeDocument/2006/relationships/image" Target="../media/image147.emf"/></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emf"/><Relationship Id="rId2" Type="http://schemas.openxmlformats.org/officeDocument/2006/relationships/slideLayout" Target="../slideLayouts/slideLayout7.xml"/><Relationship Id="rId16" Type="http://schemas.openxmlformats.org/officeDocument/2006/relationships/image" Target="../media/image8.emf"/><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5.bin"/><Relationship Id="rId1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54.wmf"/><Relationship Id="rId7"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11.bin"/><Relationship Id="rId5" Type="http://schemas.openxmlformats.org/officeDocument/2006/relationships/image" Target="../media/image156.wmf"/><Relationship Id="rId4" Type="http://schemas.openxmlformats.org/officeDocument/2006/relationships/image" Target="../media/image155.wmf"/></Relationships>
</file>

<file path=ppt/slides/_rels/slide32.xml.rels><?xml version="1.0" encoding="UTF-8" standalone="yes"?>
<Relationships xmlns="http://schemas.openxmlformats.org/package/2006/relationships"><Relationship Id="rId8" Type="http://schemas.openxmlformats.org/officeDocument/2006/relationships/image" Target="../media/image159.emf"/><Relationship Id="rId13" Type="http://schemas.openxmlformats.org/officeDocument/2006/relationships/oleObject" Target="../embeddings/oleObject117.bin"/><Relationship Id="rId18" Type="http://schemas.openxmlformats.org/officeDocument/2006/relationships/image" Target="../media/image164.emf"/><Relationship Id="rId3" Type="http://schemas.openxmlformats.org/officeDocument/2006/relationships/oleObject" Target="../embeddings/oleObject112.bin"/><Relationship Id="rId21" Type="http://schemas.openxmlformats.org/officeDocument/2006/relationships/oleObject" Target="../embeddings/oleObject121.bin"/><Relationship Id="rId7" Type="http://schemas.openxmlformats.org/officeDocument/2006/relationships/oleObject" Target="../embeddings/oleObject114.bin"/><Relationship Id="rId12" Type="http://schemas.openxmlformats.org/officeDocument/2006/relationships/image" Target="../media/image161.emf"/><Relationship Id="rId17"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163.emf"/><Relationship Id="rId20" Type="http://schemas.openxmlformats.org/officeDocument/2006/relationships/image" Target="../media/image165.emf"/><Relationship Id="rId1" Type="http://schemas.openxmlformats.org/officeDocument/2006/relationships/vmlDrawing" Target="../drawings/vmlDrawing19.vml"/><Relationship Id="rId6" Type="http://schemas.openxmlformats.org/officeDocument/2006/relationships/image" Target="../media/image158.e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60.emf"/><Relationship Id="rId19" Type="http://schemas.openxmlformats.org/officeDocument/2006/relationships/oleObject" Target="../embeddings/oleObject120.bin"/><Relationship Id="rId4" Type="http://schemas.openxmlformats.org/officeDocument/2006/relationships/image" Target="../media/image157.emf"/><Relationship Id="rId9" Type="http://schemas.openxmlformats.org/officeDocument/2006/relationships/oleObject" Target="../embeddings/oleObject115.bin"/><Relationship Id="rId14" Type="http://schemas.openxmlformats.org/officeDocument/2006/relationships/image" Target="../media/image162.emf"/><Relationship Id="rId22" Type="http://schemas.openxmlformats.org/officeDocument/2006/relationships/image" Target="../media/image16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169.emf"/><Relationship Id="rId13" Type="http://schemas.openxmlformats.org/officeDocument/2006/relationships/oleObject" Target="../embeddings/oleObject127.bin"/><Relationship Id="rId18" Type="http://schemas.openxmlformats.org/officeDocument/2006/relationships/image" Target="../media/image174.e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71.emf"/><Relationship Id="rId17" Type="http://schemas.openxmlformats.org/officeDocument/2006/relationships/oleObject" Target="../embeddings/oleObject129.bin"/><Relationship Id="rId2" Type="http://schemas.openxmlformats.org/officeDocument/2006/relationships/slideLayout" Target="../slideLayouts/slideLayout7.xml"/><Relationship Id="rId16" Type="http://schemas.openxmlformats.org/officeDocument/2006/relationships/image" Target="../media/image173.emf"/><Relationship Id="rId1" Type="http://schemas.openxmlformats.org/officeDocument/2006/relationships/vmlDrawing" Target="../drawings/vmlDrawing20.vml"/><Relationship Id="rId6" Type="http://schemas.openxmlformats.org/officeDocument/2006/relationships/image" Target="../media/image168.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70.emf"/><Relationship Id="rId4" Type="http://schemas.openxmlformats.org/officeDocument/2006/relationships/image" Target="../media/image167.emf"/><Relationship Id="rId9" Type="http://schemas.openxmlformats.org/officeDocument/2006/relationships/oleObject" Target="../embeddings/oleObject125.bin"/><Relationship Id="rId14" Type="http://schemas.openxmlformats.org/officeDocument/2006/relationships/image" Target="../media/image172.emf"/></Relationships>
</file>

<file path=ppt/slides/_rels/slide35.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oleObject" Target="../embeddings/oleObject135.bin"/><Relationship Id="rId18" Type="http://schemas.openxmlformats.org/officeDocument/2006/relationships/image" Target="../media/image182.e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79.emf"/><Relationship Id="rId17" Type="http://schemas.openxmlformats.org/officeDocument/2006/relationships/oleObject" Target="../embeddings/oleObject137.bin"/><Relationship Id="rId2" Type="http://schemas.openxmlformats.org/officeDocument/2006/relationships/slideLayout" Target="../slideLayouts/slideLayout7.xml"/><Relationship Id="rId16" Type="http://schemas.openxmlformats.org/officeDocument/2006/relationships/image" Target="../media/image181.emf"/><Relationship Id="rId20" Type="http://schemas.openxmlformats.org/officeDocument/2006/relationships/image" Target="../media/image183.emf"/><Relationship Id="rId1" Type="http://schemas.openxmlformats.org/officeDocument/2006/relationships/vmlDrawing" Target="../drawings/vmlDrawing21.vml"/><Relationship Id="rId6" Type="http://schemas.openxmlformats.org/officeDocument/2006/relationships/image" Target="../media/image176.e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78.emf"/><Relationship Id="rId19" Type="http://schemas.openxmlformats.org/officeDocument/2006/relationships/oleObject" Target="../embeddings/oleObject138.bin"/><Relationship Id="rId4" Type="http://schemas.openxmlformats.org/officeDocument/2006/relationships/image" Target="../media/image175.emf"/><Relationship Id="rId9" Type="http://schemas.openxmlformats.org/officeDocument/2006/relationships/oleObject" Target="../embeddings/oleObject133.bin"/><Relationship Id="rId14" Type="http://schemas.openxmlformats.org/officeDocument/2006/relationships/image" Target="../media/image180.emf"/></Relationships>
</file>

<file path=ppt/slides/_rels/slide36.x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oleObject" Target="../embeddings/oleObject144.bin"/><Relationship Id="rId18" Type="http://schemas.openxmlformats.org/officeDocument/2006/relationships/image" Target="../media/image191.emf"/><Relationship Id="rId26" Type="http://schemas.openxmlformats.org/officeDocument/2006/relationships/image" Target="../media/image195.emf"/><Relationship Id="rId3" Type="http://schemas.openxmlformats.org/officeDocument/2006/relationships/oleObject" Target="../embeddings/oleObject139.bin"/><Relationship Id="rId21" Type="http://schemas.openxmlformats.org/officeDocument/2006/relationships/oleObject" Target="../embeddings/oleObject148.bin"/><Relationship Id="rId7" Type="http://schemas.openxmlformats.org/officeDocument/2006/relationships/oleObject" Target="../embeddings/oleObject141.bin"/><Relationship Id="rId12" Type="http://schemas.openxmlformats.org/officeDocument/2006/relationships/image" Target="../media/image188.emf"/><Relationship Id="rId17" Type="http://schemas.openxmlformats.org/officeDocument/2006/relationships/oleObject" Target="../embeddings/oleObject146.bin"/><Relationship Id="rId25" Type="http://schemas.openxmlformats.org/officeDocument/2006/relationships/oleObject" Target="../embeddings/oleObject150.bin"/><Relationship Id="rId2" Type="http://schemas.openxmlformats.org/officeDocument/2006/relationships/slideLayout" Target="../slideLayouts/slideLayout7.xml"/><Relationship Id="rId16" Type="http://schemas.openxmlformats.org/officeDocument/2006/relationships/image" Target="../media/image190.emf"/><Relationship Id="rId20" Type="http://schemas.openxmlformats.org/officeDocument/2006/relationships/image" Target="../media/image192.emf"/><Relationship Id="rId29" Type="http://schemas.openxmlformats.org/officeDocument/2006/relationships/oleObject" Target="../embeddings/oleObject152.bin"/><Relationship Id="rId1" Type="http://schemas.openxmlformats.org/officeDocument/2006/relationships/vmlDrawing" Target="../drawings/vmlDrawing22.vml"/><Relationship Id="rId6" Type="http://schemas.openxmlformats.org/officeDocument/2006/relationships/image" Target="../media/image185.emf"/><Relationship Id="rId11" Type="http://schemas.openxmlformats.org/officeDocument/2006/relationships/oleObject" Target="../embeddings/oleObject143.bin"/><Relationship Id="rId24" Type="http://schemas.openxmlformats.org/officeDocument/2006/relationships/image" Target="../media/image194.emf"/><Relationship Id="rId32" Type="http://schemas.openxmlformats.org/officeDocument/2006/relationships/image" Target="../media/image198.emf"/><Relationship Id="rId5" Type="http://schemas.openxmlformats.org/officeDocument/2006/relationships/oleObject" Target="../embeddings/oleObject140.bin"/><Relationship Id="rId15" Type="http://schemas.openxmlformats.org/officeDocument/2006/relationships/oleObject" Target="../embeddings/oleObject145.bin"/><Relationship Id="rId23" Type="http://schemas.openxmlformats.org/officeDocument/2006/relationships/oleObject" Target="../embeddings/oleObject149.bin"/><Relationship Id="rId28" Type="http://schemas.openxmlformats.org/officeDocument/2006/relationships/image" Target="../media/image196.emf"/><Relationship Id="rId10" Type="http://schemas.openxmlformats.org/officeDocument/2006/relationships/image" Target="../media/image187.emf"/><Relationship Id="rId19" Type="http://schemas.openxmlformats.org/officeDocument/2006/relationships/oleObject" Target="../embeddings/oleObject147.bin"/><Relationship Id="rId31" Type="http://schemas.openxmlformats.org/officeDocument/2006/relationships/oleObject" Target="../embeddings/oleObject153.bin"/><Relationship Id="rId4" Type="http://schemas.openxmlformats.org/officeDocument/2006/relationships/image" Target="../media/image184.emf"/><Relationship Id="rId9" Type="http://schemas.openxmlformats.org/officeDocument/2006/relationships/oleObject" Target="../embeddings/oleObject142.bin"/><Relationship Id="rId14" Type="http://schemas.openxmlformats.org/officeDocument/2006/relationships/image" Target="../media/image189.emf"/><Relationship Id="rId22" Type="http://schemas.openxmlformats.org/officeDocument/2006/relationships/image" Target="../media/image193.emf"/><Relationship Id="rId27" Type="http://schemas.openxmlformats.org/officeDocument/2006/relationships/oleObject" Target="../embeddings/oleObject151.bin"/><Relationship Id="rId30" Type="http://schemas.openxmlformats.org/officeDocument/2006/relationships/image" Target="../media/image197.emf"/></Relationships>
</file>

<file path=ppt/slides/_rels/slide37.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159.bin"/><Relationship Id="rId18" Type="http://schemas.openxmlformats.org/officeDocument/2006/relationships/image" Target="../media/image206.emf"/><Relationship Id="rId3" Type="http://schemas.openxmlformats.org/officeDocument/2006/relationships/oleObject" Target="../embeddings/oleObject154.bin"/><Relationship Id="rId21" Type="http://schemas.openxmlformats.org/officeDocument/2006/relationships/oleObject" Target="../embeddings/oleObject163.bin"/><Relationship Id="rId7" Type="http://schemas.openxmlformats.org/officeDocument/2006/relationships/oleObject" Target="../embeddings/oleObject156.bin"/><Relationship Id="rId12" Type="http://schemas.openxmlformats.org/officeDocument/2006/relationships/image" Target="../media/image203.emf"/><Relationship Id="rId17" Type="http://schemas.openxmlformats.org/officeDocument/2006/relationships/oleObject" Target="../embeddings/oleObject161.bin"/><Relationship Id="rId2" Type="http://schemas.openxmlformats.org/officeDocument/2006/relationships/slideLayout" Target="../slideLayouts/slideLayout7.xml"/><Relationship Id="rId16" Type="http://schemas.openxmlformats.org/officeDocument/2006/relationships/image" Target="../media/image205.emf"/><Relationship Id="rId20" Type="http://schemas.openxmlformats.org/officeDocument/2006/relationships/image" Target="../media/image207.emf"/><Relationship Id="rId1" Type="http://schemas.openxmlformats.org/officeDocument/2006/relationships/vmlDrawing" Target="../drawings/vmlDrawing23.vml"/><Relationship Id="rId6" Type="http://schemas.openxmlformats.org/officeDocument/2006/relationships/image" Target="../media/image200.emf"/><Relationship Id="rId11" Type="http://schemas.openxmlformats.org/officeDocument/2006/relationships/oleObject" Target="../embeddings/oleObject158.bin"/><Relationship Id="rId24" Type="http://schemas.openxmlformats.org/officeDocument/2006/relationships/image" Target="../media/image209.emf"/><Relationship Id="rId5" Type="http://schemas.openxmlformats.org/officeDocument/2006/relationships/oleObject" Target="../embeddings/oleObject155.bin"/><Relationship Id="rId15" Type="http://schemas.openxmlformats.org/officeDocument/2006/relationships/oleObject" Target="../embeddings/oleObject160.bin"/><Relationship Id="rId23" Type="http://schemas.openxmlformats.org/officeDocument/2006/relationships/oleObject" Target="../embeddings/oleObject164.bin"/><Relationship Id="rId10" Type="http://schemas.openxmlformats.org/officeDocument/2006/relationships/image" Target="../media/image202.emf"/><Relationship Id="rId19" Type="http://schemas.openxmlformats.org/officeDocument/2006/relationships/oleObject" Target="../embeddings/oleObject162.bin"/><Relationship Id="rId4" Type="http://schemas.openxmlformats.org/officeDocument/2006/relationships/image" Target="../media/image199.emf"/><Relationship Id="rId9" Type="http://schemas.openxmlformats.org/officeDocument/2006/relationships/oleObject" Target="../embeddings/oleObject157.bin"/><Relationship Id="rId14" Type="http://schemas.openxmlformats.org/officeDocument/2006/relationships/image" Target="../media/image204.emf"/><Relationship Id="rId22" Type="http://schemas.openxmlformats.org/officeDocument/2006/relationships/image" Target="../media/image208.emf"/></Relationships>
</file>

<file path=ppt/slides/_rels/slide38.xml.rels><?xml version="1.0" encoding="UTF-8" standalone="yes"?>
<Relationships xmlns="http://schemas.openxmlformats.org/package/2006/relationships"><Relationship Id="rId8" Type="http://schemas.openxmlformats.org/officeDocument/2006/relationships/image" Target="../media/image212.emf"/><Relationship Id="rId13" Type="http://schemas.openxmlformats.org/officeDocument/2006/relationships/oleObject" Target="../embeddings/oleObject170.bin"/><Relationship Id="rId18" Type="http://schemas.openxmlformats.org/officeDocument/2006/relationships/image" Target="../media/image217.emf"/><Relationship Id="rId3" Type="http://schemas.openxmlformats.org/officeDocument/2006/relationships/oleObject" Target="../embeddings/oleObject165.bin"/><Relationship Id="rId21" Type="http://schemas.openxmlformats.org/officeDocument/2006/relationships/oleObject" Target="../embeddings/oleObject174.bin"/><Relationship Id="rId7" Type="http://schemas.openxmlformats.org/officeDocument/2006/relationships/oleObject" Target="../embeddings/oleObject167.bin"/><Relationship Id="rId12" Type="http://schemas.openxmlformats.org/officeDocument/2006/relationships/image" Target="../media/image214.emf"/><Relationship Id="rId17" Type="http://schemas.openxmlformats.org/officeDocument/2006/relationships/oleObject" Target="../embeddings/oleObject172.bin"/><Relationship Id="rId2" Type="http://schemas.openxmlformats.org/officeDocument/2006/relationships/slideLayout" Target="../slideLayouts/slideLayout7.xml"/><Relationship Id="rId16" Type="http://schemas.openxmlformats.org/officeDocument/2006/relationships/image" Target="../media/image216.emf"/><Relationship Id="rId20" Type="http://schemas.openxmlformats.org/officeDocument/2006/relationships/image" Target="../media/image218.emf"/><Relationship Id="rId1" Type="http://schemas.openxmlformats.org/officeDocument/2006/relationships/vmlDrawing" Target="../drawings/vmlDrawing24.vml"/><Relationship Id="rId6" Type="http://schemas.openxmlformats.org/officeDocument/2006/relationships/image" Target="../media/image211.emf"/><Relationship Id="rId11" Type="http://schemas.openxmlformats.org/officeDocument/2006/relationships/oleObject" Target="../embeddings/oleObject169.bin"/><Relationship Id="rId24" Type="http://schemas.openxmlformats.org/officeDocument/2006/relationships/image" Target="../media/image220.emf"/><Relationship Id="rId5" Type="http://schemas.openxmlformats.org/officeDocument/2006/relationships/oleObject" Target="../embeddings/oleObject166.bin"/><Relationship Id="rId15" Type="http://schemas.openxmlformats.org/officeDocument/2006/relationships/oleObject" Target="../embeddings/oleObject171.bin"/><Relationship Id="rId23" Type="http://schemas.openxmlformats.org/officeDocument/2006/relationships/oleObject" Target="../embeddings/oleObject175.bin"/><Relationship Id="rId10" Type="http://schemas.openxmlformats.org/officeDocument/2006/relationships/image" Target="../media/image213.emf"/><Relationship Id="rId19" Type="http://schemas.openxmlformats.org/officeDocument/2006/relationships/oleObject" Target="../embeddings/oleObject173.bin"/><Relationship Id="rId4" Type="http://schemas.openxmlformats.org/officeDocument/2006/relationships/image" Target="../media/image210.emf"/><Relationship Id="rId9" Type="http://schemas.openxmlformats.org/officeDocument/2006/relationships/oleObject" Target="../embeddings/oleObject168.bin"/><Relationship Id="rId14" Type="http://schemas.openxmlformats.org/officeDocument/2006/relationships/image" Target="../media/image215.emf"/><Relationship Id="rId22" Type="http://schemas.openxmlformats.org/officeDocument/2006/relationships/image" Target="../media/image219.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21.bin"/><Relationship Id="rId18" Type="http://schemas.openxmlformats.org/officeDocument/2006/relationships/image" Target="../media/image23.e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e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2.emf"/><Relationship Id="rId20" Type="http://schemas.openxmlformats.org/officeDocument/2006/relationships/image" Target="../media/image24.emf"/><Relationship Id="rId1" Type="http://schemas.openxmlformats.org/officeDocument/2006/relationships/vmlDrawing" Target="../drawings/vmlDrawing5.vml"/><Relationship Id="rId6" Type="http://schemas.openxmlformats.org/officeDocument/2006/relationships/image" Target="../media/image17.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9.emf"/><Relationship Id="rId19" Type="http://schemas.openxmlformats.org/officeDocument/2006/relationships/oleObject" Target="../embeddings/oleObject24.bin"/><Relationship Id="rId4" Type="http://schemas.openxmlformats.org/officeDocument/2006/relationships/image" Target="../media/image16.emf"/><Relationship Id="rId9" Type="http://schemas.openxmlformats.org/officeDocument/2006/relationships/oleObject" Target="../embeddings/oleObject19.bin"/><Relationship Id="rId14"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0.bin"/><Relationship Id="rId18" Type="http://schemas.openxmlformats.org/officeDocument/2006/relationships/image" Target="../media/image39.emf"/><Relationship Id="rId26" Type="http://schemas.openxmlformats.org/officeDocument/2006/relationships/image" Target="../media/image43.e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6.e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image" Target="../media/image33.emf"/><Relationship Id="rId11" Type="http://schemas.openxmlformats.org/officeDocument/2006/relationships/oleObject" Target="../embeddings/oleObject29.bin"/><Relationship Id="rId24" Type="http://schemas.openxmlformats.org/officeDocument/2006/relationships/image" Target="../media/image42.emf"/><Relationship Id="rId32" Type="http://schemas.openxmlformats.org/officeDocument/2006/relationships/image" Target="../media/image46.e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44.emf"/><Relationship Id="rId10" Type="http://schemas.openxmlformats.org/officeDocument/2006/relationships/image" Target="../media/image35.emf"/><Relationship Id="rId19" Type="http://schemas.openxmlformats.org/officeDocument/2006/relationships/oleObject" Target="../embeddings/oleObject33.bin"/><Relationship Id="rId31" Type="http://schemas.openxmlformats.org/officeDocument/2006/relationships/oleObject" Target="../embeddings/oleObject39.bin"/><Relationship Id="rId4" Type="http://schemas.openxmlformats.org/officeDocument/2006/relationships/image" Target="../media/image32.emf"/><Relationship Id="rId9" Type="http://schemas.openxmlformats.org/officeDocument/2006/relationships/oleObject" Target="../embeddings/oleObject28.bin"/><Relationship Id="rId14" Type="http://schemas.openxmlformats.org/officeDocument/2006/relationships/image" Target="../media/image37.emf"/><Relationship Id="rId22" Type="http://schemas.openxmlformats.org/officeDocument/2006/relationships/image" Target="../media/image41.emf"/><Relationship Id="rId27" Type="http://schemas.openxmlformats.org/officeDocument/2006/relationships/oleObject" Target="../embeddings/oleObject37.bin"/><Relationship Id="rId30" Type="http://schemas.openxmlformats.org/officeDocument/2006/relationships/image" Target="../media/image45.emf"/></Relationships>
</file>

<file path=ppt/slides/_rels/slide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1.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8.e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9FCB10A3-D356-41A4-8B53-BADB021C3B73}"/>
              </a:ext>
            </a:extLst>
          </p:cNvPr>
          <p:cNvSpPr txBox="1">
            <a:spLocks noChangeArrowheads="1"/>
          </p:cNvSpPr>
          <p:nvPr/>
        </p:nvSpPr>
        <p:spPr bwMode="auto">
          <a:xfrm>
            <a:off x="1116013" y="566738"/>
            <a:ext cx="6677025"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zh-CN" altLang="en-US" sz="5200" b="1">
                <a:solidFill>
                  <a:srgbClr val="FF3300"/>
                </a:solidFill>
                <a:effectLst>
                  <a:outerShdw blurRad="38100" dist="38100" dir="2700000" algn="tl">
                    <a:srgbClr val="000000"/>
                  </a:outerShdw>
                </a:effectLst>
                <a:latin typeface="隶书" pitchFamily="49" charset="-122"/>
                <a:ea typeface="隶书" pitchFamily="49" charset="-122"/>
              </a:rPr>
              <a:t>第</a:t>
            </a:r>
            <a:r>
              <a:rPr kumimoji="1" lang="en-US" altLang="zh-CN" sz="5200" b="1">
                <a:solidFill>
                  <a:srgbClr val="FF3300"/>
                </a:solidFill>
                <a:effectLst>
                  <a:outerShdw blurRad="38100" dist="38100" dir="2700000" algn="tl">
                    <a:srgbClr val="000000"/>
                  </a:outerShdw>
                </a:effectLst>
                <a:latin typeface="隶书" pitchFamily="49" charset="-122"/>
                <a:ea typeface="隶书" pitchFamily="49" charset="-122"/>
              </a:rPr>
              <a:t>2</a:t>
            </a:r>
            <a:r>
              <a:rPr kumimoji="1" lang="zh-CN" altLang="en-US" sz="5200" b="1">
                <a:solidFill>
                  <a:srgbClr val="FF3300"/>
                </a:solidFill>
                <a:effectLst>
                  <a:outerShdw blurRad="38100" dist="38100" dir="2700000" algn="tl">
                    <a:srgbClr val="000000"/>
                  </a:outerShdw>
                </a:effectLst>
                <a:latin typeface="隶书" pitchFamily="49" charset="-122"/>
                <a:ea typeface="隶书" pitchFamily="49" charset="-122"/>
              </a:rPr>
              <a:t>章 牛顿运动定律</a:t>
            </a:r>
          </a:p>
        </p:txBody>
      </p:sp>
      <p:sp>
        <p:nvSpPr>
          <p:cNvPr id="2051" name="Text Box 4">
            <a:extLst>
              <a:ext uri="{FF2B5EF4-FFF2-40B4-BE49-F238E27FC236}">
                <a16:creationId xmlns:a16="http://schemas.microsoft.com/office/drawing/2014/main" id="{6ED5B346-A0C3-4405-8BA6-488737EE1CB9}"/>
              </a:ext>
            </a:extLst>
          </p:cNvPr>
          <p:cNvSpPr txBox="1">
            <a:spLocks noChangeArrowheads="1"/>
          </p:cNvSpPr>
          <p:nvPr/>
        </p:nvSpPr>
        <p:spPr bwMode="auto">
          <a:xfrm>
            <a:off x="2319338" y="2195513"/>
            <a:ext cx="510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FF66"/>
                </a:solidFill>
                <a:latin typeface="Times New Roman" panose="02020603050405020304" pitchFamily="18" charset="0"/>
              </a:rPr>
              <a:t>2. 1 </a:t>
            </a:r>
            <a:r>
              <a:rPr kumimoji="1" lang="zh-CN" altLang="en-US" sz="2400" b="1">
                <a:solidFill>
                  <a:srgbClr val="FFFF66"/>
                </a:solidFill>
                <a:latin typeface="Times New Roman" panose="02020603050405020304" pitchFamily="18" charset="0"/>
              </a:rPr>
              <a:t>牛顿运动三定律</a:t>
            </a:r>
          </a:p>
        </p:txBody>
      </p:sp>
      <p:sp>
        <p:nvSpPr>
          <p:cNvPr id="2052" name="Text Box 5">
            <a:extLst>
              <a:ext uri="{FF2B5EF4-FFF2-40B4-BE49-F238E27FC236}">
                <a16:creationId xmlns:a16="http://schemas.microsoft.com/office/drawing/2014/main" id="{61B9F7FC-31CC-475C-B12C-F0CA862F3E1D}"/>
              </a:ext>
            </a:extLst>
          </p:cNvPr>
          <p:cNvSpPr txBox="1">
            <a:spLocks noChangeArrowheads="1"/>
          </p:cNvSpPr>
          <p:nvPr/>
        </p:nvSpPr>
        <p:spPr bwMode="auto">
          <a:xfrm>
            <a:off x="2319338" y="2795588"/>
            <a:ext cx="510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FF66"/>
                </a:solidFill>
                <a:latin typeface="Times New Roman" panose="02020603050405020304" pitchFamily="18" charset="0"/>
              </a:rPr>
              <a:t>2. 2 </a:t>
            </a:r>
            <a:r>
              <a:rPr kumimoji="1" lang="zh-CN" altLang="en-US" sz="2400" b="1">
                <a:solidFill>
                  <a:srgbClr val="FFFF66"/>
                </a:solidFill>
                <a:latin typeface="Times New Roman" panose="02020603050405020304" pitchFamily="18" charset="0"/>
              </a:rPr>
              <a:t>力学中常见的几种力</a:t>
            </a:r>
          </a:p>
        </p:txBody>
      </p:sp>
      <p:sp>
        <p:nvSpPr>
          <p:cNvPr id="2053" name="Text Box 6">
            <a:extLst>
              <a:ext uri="{FF2B5EF4-FFF2-40B4-BE49-F238E27FC236}">
                <a16:creationId xmlns:a16="http://schemas.microsoft.com/office/drawing/2014/main" id="{EECF1894-B1E1-4777-B53E-296FA37E22BE}"/>
              </a:ext>
            </a:extLst>
          </p:cNvPr>
          <p:cNvSpPr txBox="1">
            <a:spLocks noChangeArrowheads="1"/>
          </p:cNvSpPr>
          <p:nvPr/>
        </p:nvSpPr>
        <p:spPr bwMode="auto">
          <a:xfrm>
            <a:off x="2319338" y="3395663"/>
            <a:ext cx="5473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FF66"/>
                </a:solidFill>
                <a:latin typeface="Times New Roman" panose="02020603050405020304" pitchFamily="18" charset="0"/>
              </a:rPr>
              <a:t>2. 3 </a:t>
            </a:r>
            <a:r>
              <a:rPr kumimoji="1" lang="zh-CN" altLang="en-US" sz="2400" b="1">
                <a:solidFill>
                  <a:srgbClr val="FFFF66"/>
                </a:solidFill>
                <a:latin typeface="Times New Roman" panose="02020603050405020304" pitchFamily="18" charset="0"/>
              </a:rPr>
              <a:t>牛顿运动定律的应用</a:t>
            </a:r>
          </a:p>
        </p:txBody>
      </p:sp>
      <p:sp>
        <p:nvSpPr>
          <p:cNvPr id="2054" name="Text Box 7">
            <a:extLst>
              <a:ext uri="{FF2B5EF4-FFF2-40B4-BE49-F238E27FC236}">
                <a16:creationId xmlns:a16="http://schemas.microsoft.com/office/drawing/2014/main" id="{58BE5819-9D33-47A6-9444-CCF49753CE99}"/>
              </a:ext>
            </a:extLst>
          </p:cNvPr>
          <p:cNvSpPr txBox="1">
            <a:spLocks noChangeArrowheads="1"/>
          </p:cNvSpPr>
          <p:nvPr/>
        </p:nvSpPr>
        <p:spPr bwMode="auto">
          <a:xfrm>
            <a:off x="2319338" y="3995738"/>
            <a:ext cx="5473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FF66"/>
                </a:solidFill>
                <a:latin typeface="Times New Roman" panose="02020603050405020304" pitchFamily="18" charset="0"/>
              </a:rPr>
              <a:t>2. 4 </a:t>
            </a:r>
            <a:r>
              <a:rPr kumimoji="1" lang="zh-CN" altLang="en-US" sz="2400" b="1">
                <a:solidFill>
                  <a:srgbClr val="FFFF66"/>
                </a:solidFill>
                <a:latin typeface="Times New Roman" panose="02020603050405020304" pitchFamily="18" charset="0"/>
              </a:rPr>
              <a:t>牛顿运动定律的适用范围</a:t>
            </a:r>
          </a:p>
        </p:txBody>
      </p:sp>
      <p:sp>
        <p:nvSpPr>
          <p:cNvPr id="2055" name="TextBox 1">
            <a:extLst>
              <a:ext uri="{FF2B5EF4-FFF2-40B4-BE49-F238E27FC236}">
                <a16:creationId xmlns:a16="http://schemas.microsoft.com/office/drawing/2014/main" id="{9B8CC7D9-4449-4578-9F5E-A496CFF09A58}"/>
              </a:ext>
            </a:extLst>
          </p:cNvPr>
          <p:cNvSpPr txBox="1">
            <a:spLocks noChangeArrowheads="1"/>
          </p:cNvSpPr>
          <p:nvPr/>
        </p:nvSpPr>
        <p:spPr bwMode="auto">
          <a:xfrm>
            <a:off x="2319338" y="5013325"/>
            <a:ext cx="4152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C000"/>
                </a:solidFill>
              </a:rPr>
              <a:t>范飞</a:t>
            </a:r>
            <a:endParaRPr lang="en-US" altLang="zh-CN" sz="3600" b="1">
              <a:solidFill>
                <a:srgbClr val="FFC000"/>
              </a:solidFill>
            </a:endParaRPr>
          </a:p>
          <a:p>
            <a:pPr algn="ctr" eaLnBrk="1" hangingPunct="1"/>
            <a:r>
              <a:rPr lang="zh-CN" altLang="en-US" sz="2800" b="1">
                <a:solidFill>
                  <a:srgbClr val="FFC000"/>
                </a:solidFill>
              </a:rPr>
              <a:t>南开大学现代光学研究所</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143D642-A5E2-4E96-A402-AA611870274C}"/>
              </a:ext>
            </a:extLst>
          </p:cNvPr>
          <p:cNvSpPr>
            <a:spLocks noChangeArrowheads="1"/>
          </p:cNvSpPr>
          <p:nvPr/>
        </p:nvSpPr>
        <p:spPr bwMode="auto">
          <a:xfrm>
            <a:off x="452438" y="404813"/>
            <a:ext cx="628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设绳子</a:t>
            </a:r>
            <a:r>
              <a:rPr kumimoji="1" lang="en-US" altLang="zh-CN" sz="2400" b="1" i="1">
                <a:solidFill>
                  <a:srgbClr val="66FFFF"/>
                </a:solidFill>
                <a:latin typeface="Times New Roman" panose="02020603050405020304" pitchFamily="18" charset="0"/>
              </a:rPr>
              <a:t>MN </a:t>
            </a:r>
            <a:r>
              <a:rPr kumimoji="1" lang="zh-CN" altLang="en-US" sz="2400" b="1">
                <a:solidFill>
                  <a:schemeClr val="bg1"/>
                </a:solidFill>
                <a:latin typeface="Times New Roman" panose="02020603050405020304" pitchFamily="18" charset="0"/>
              </a:rPr>
              <a:t>两端分别受到的拉力为      和      。</a:t>
            </a:r>
          </a:p>
        </p:txBody>
      </p:sp>
      <p:graphicFrame>
        <p:nvGraphicFramePr>
          <p:cNvPr id="3" name="Object 3">
            <a:extLst>
              <a:ext uri="{FF2B5EF4-FFF2-40B4-BE49-F238E27FC236}">
                <a16:creationId xmlns:a16="http://schemas.microsoft.com/office/drawing/2014/main" id="{66117821-3269-493E-BD30-4A05F918FBE4}"/>
              </a:ext>
            </a:extLst>
          </p:cNvPr>
          <p:cNvGraphicFramePr>
            <a:graphicFrameLocks noChangeAspect="1"/>
          </p:cNvGraphicFramePr>
          <p:nvPr/>
        </p:nvGraphicFramePr>
        <p:xfrm>
          <a:off x="6334125" y="5300663"/>
          <a:ext cx="500063" cy="366712"/>
        </p:xfrm>
        <a:graphic>
          <a:graphicData uri="http://schemas.openxmlformats.org/presentationml/2006/ole">
            <mc:AlternateContent xmlns:mc="http://schemas.openxmlformats.org/markup-compatibility/2006">
              <mc:Choice xmlns:v="urn:schemas-microsoft-com:vml" Requires="v">
                <p:oleObj spid="_x0000_s11303" name="公式" r:id="rId3" imgW="602008" imgH="434433" progId="Equation.3">
                  <p:embed/>
                </p:oleObj>
              </mc:Choice>
              <mc:Fallback>
                <p:oleObj name="公式" r:id="rId3" imgW="602008" imgH="43443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25" y="5300663"/>
                        <a:ext cx="5000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a:extLst>
              <a:ext uri="{FF2B5EF4-FFF2-40B4-BE49-F238E27FC236}">
                <a16:creationId xmlns:a16="http://schemas.microsoft.com/office/drawing/2014/main" id="{700DDFCB-ABC3-4558-AF82-D59A39AB5DA5}"/>
              </a:ext>
            </a:extLst>
          </p:cNvPr>
          <p:cNvGraphicFramePr>
            <a:graphicFrameLocks noChangeAspect="1"/>
          </p:cNvGraphicFramePr>
          <p:nvPr/>
        </p:nvGraphicFramePr>
        <p:xfrm>
          <a:off x="5973763" y="2898775"/>
          <a:ext cx="1030287" cy="366713"/>
        </p:xfrm>
        <a:graphic>
          <a:graphicData uri="http://schemas.openxmlformats.org/presentationml/2006/ole">
            <mc:AlternateContent xmlns:mc="http://schemas.openxmlformats.org/markup-compatibility/2006">
              <mc:Choice xmlns:v="urn:schemas-microsoft-com:vml" Requires="v">
                <p:oleObj spid="_x0000_s11304" name="公式" r:id="rId5" imgW="1257193" imgH="434433" progId="Equation.3">
                  <p:embed/>
                </p:oleObj>
              </mc:Choice>
              <mc:Fallback>
                <p:oleObj name="公式" r:id="rId5" imgW="1257193" imgH="43443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3763" y="2898775"/>
                        <a:ext cx="103028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16DA86CE-FCBF-46F7-95AA-80250FE71CA6}"/>
              </a:ext>
            </a:extLst>
          </p:cNvPr>
          <p:cNvSpPr txBox="1">
            <a:spLocks noChangeArrowheads="1"/>
          </p:cNvSpPr>
          <p:nvPr/>
        </p:nvSpPr>
        <p:spPr bwMode="auto">
          <a:xfrm>
            <a:off x="8220075" y="14128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chemeClr val="bg1"/>
                </a:solidFill>
                <a:latin typeface="Times New Roman" panose="02020603050405020304" pitchFamily="18" charset="0"/>
              </a:rPr>
              <a:t>M</a:t>
            </a:r>
          </a:p>
        </p:txBody>
      </p:sp>
      <p:sp>
        <p:nvSpPr>
          <p:cNvPr id="6" name="Text Box 6">
            <a:extLst>
              <a:ext uri="{FF2B5EF4-FFF2-40B4-BE49-F238E27FC236}">
                <a16:creationId xmlns:a16="http://schemas.microsoft.com/office/drawing/2014/main" id="{1B36C20E-9022-4684-A859-4B05890F33BF}"/>
              </a:ext>
            </a:extLst>
          </p:cNvPr>
          <p:cNvSpPr txBox="1">
            <a:spLocks noChangeArrowheads="1"/>
          </p:cNvSpPr>
          <p:nvPr/>
        </p:nvSpPr>
        <p:spPr bwMode="auto">
          <a:xfrm>
            <a:off x="8220075" y="508476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chemeClr val="bg1"/>
                </a:solidFill>
                <a:latin typeface="Times New Roman" panose="02020603050405020304" pitchFamily="18" charset="0"/>
              </a:rPr>
              <a:t>N</a:t>
            </a:r>
          </a:p>
        </p:txBody>
      </p:sp>
      <p:sp>
        <p:nvSpPr>
          <p:cNvPr id="7" name="Text Box 7">
            <a:extLst>
              <a:ext uri="{FF2B5EF4-FFF2-40B4-BE49-F238E27FC236}">
                <a16:creationId xmlns:a16="http://schemas.microsoft.com/office/drawing/2014/main" id="{E729942B-842F-44B9-A032-E2E03EC0F738}"/>
              </a:ext>
            </a:extLst>
          </p:cNvPr>
          <p:cNvSpPr txBox="1">
            <a:spLocks noChangeArrowheads="1"/>
          </p:cNvSpPr>
          <p:nvPr/>
        </p:nvSpPr>
        <p:spPr bwMode="auto">
          <a:xfrm>
            <a:off x="8101013" y="350043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solidFill>
                  <a:schemeClr val="bg1"/>
                </a:solidFill>
                <a:latin typeface="Times New Roman" panose="02020603050405020304" pitchFamily="18" charset="0"/>
              </a:rPr>
              <a:t>P</a:t>
            </a:r>
          </a:p>
        </p:txBody>
      </p:sp>
      <p:graphicFrame>
        <p:nvGraphicFramePr>
          <p:cNvPr id="8" name="Object 8">
            <a:extLst>
              <a:ext uri="{FF2B5EF4-FFF2-40B4-BE49-F238E27FC236}">
                <a16:creationId xmlns:a16="http://schemas.microsoft.com/office/drawing/2014/main" id="{F95B2246-2C11-4B7E-B45F-25EBA44E63B9}"/>
              </a:ext>
            </a:extLst>
          </p:cNvPr>
          <p:cNvGraphicFramePr>
            <a:graphicFrameLocks noChangeAspect="1"/>
          </p:cNvGraphicFramePr>
          <p:nvPr/>
        </p:nvGraphicFramePr>
        <p:xfrm>
          <a:off x="7677150" y="4768850"/>
          <a:ext cx="203200" cy="295275"/>
        </p:xfrm>
        <a:graphic>
          <a:graphicData uri="http://schemas.openxmlformats.org/presentationml/2006/ole">
            <mc:AlternateContent xmlns:mc="http://schemas.openxmlformats.org/markup-compatibility/2006">
              <mc:Choice xmlns:v="urn:schemas-microsoft-com:vml" Requires="v">
                <p:oleObj spid="_x0000_s11305" name="公式" r:id="rId7" imgW="228657" imgH="342900" progId="Equation.3">
                  <p:embed/>
                </p:oleObj>
              </mc:Choice>
              <mc:Fallback>
                <p:oleObj name="公式" r:id="rId7" imgW="228657" imgH="342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7150" y="4768850"/>
                        <a:ext cx="2032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4DC99666-57D8-4507-B9AB-52CFACC9326F}"/>
              </a:ext>
            </a:extLst>
          </p:cNvPr>
          <p:cNvGraphicFramePr>
            <a:graphicFrameLocks noChangeAspect="1"/>
          </p:cNvGraphicFramePr>
          <p:nvPr/>
        </p:nvGraphicFramePr>
        <p:xfrm>
          <a:off x="7350125" y="1844675"/>
          <a:ext cx="261938" cy="296863"/>
        </p:xfrm>
        <a:graphic>
          <a:graphicData uri="http://schemas.openxmlformats.org/presentationml/2006/ole">
            <mc:AlternateContent xmlns:mc="http://schemas.openxmlformats.org/markup-compatibility/2006">
              <mc:Choice xmlns:v="urn:schemas-microsoft-com:vml" Requires="v">
                <p:oleObj spid="_x0000_s11306" name="公式" r:id="rId9" imgW="304783" imgH="342900" progId="Equation.3">
                  <p:embed/>
                </p:oleObj>
              </mc:Choice>
              <mc:Fallback>
                <p:oleObj name="公式" r:id="rId9" imgW="304783" imgH="342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125" y="1844675"/>
                        <a:ext cx="261938"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 descr="编织物">
            <a:extLst>
              <a:ext uri="{FF2B5EF4-FFF2-40B4-BE49-F238E27FC236}">
                <a16:creationId xmlns:a16="http://schemas.microsoft.com/office/drawing/2014/main" id="{B5D36DD6-35DA-4BD9-9218-3915F5EA6AF4}"/>
              </a:ext>
            </a:extLst>
          </p:cNvPr>
          <p:cNvSpPr>
            <a:spLocks noChangeArrowheads="1"/>
          </p:cNvSpPr>
          <p:nvPr/>
        </p:nvSpPr>
        <p:spPr bwMode="auto">
          <a:xfrm rot="5400000">
            <a:off x="6096001" y="3465512"/>
            <a:ext cx="4032250" cy="73025"/>
          </a:xfrm>
          <a:prstGeom prst="rect">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1" descr="编织物">
            <a:extLst>
              <a:ext uri="{FF2B5EF4-FFF2-40B4-BE49-F238E27FC236}">
                <a16:creationId xmlns:a16="http://schemas.microsoft.com/office/drawing/2014/main" id="{6905BFDE-BA52-45A7-B321-86E5422E3160}"/>
              </a:ext>
            </a:extLst>
          </p:cNvPr>
          <p:cNvSpPr>
            <a:spLocks noChangeArrowheads="1"/>
          </p:cNvSpPr>
          <p:nvPr/>
        </p:nvSpPr>
        <p:spPr bwMode="auto">
          <a:xfrm rot="5400000">
            <a:off x="6422232" y="4514056"/>
            <a:ext cx="2082800" cy="71437"/>
          </a:xfrm>
          <a:prstGeom prst="rect">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Rectangle 12" descr="编织物">
            <a:extLst>
              <a:ext uri="{FF2B5EF4-FFF2-40B4-BE49-F238E27FC236}">
                <a16:creationId xmlns:a16="http://schemas.microsoft.com/office/drawing/2014/main" id="{437C863C-D93E-46CD-8606-2C2292EE4627}"/>
              </a:ext>
            </a:extLst>
          </p:cNvPr>
          <p:cNvSpPr>
            <a:spLocks noChangeArrowheads="1"/>
          </p:cNvSpPr>
          <p:nvPr/>
        </p:nvSpPr>
        <p:spPr bwMode="auto">
          <a:xfrm rot="5400000" flipV="1">
            <a:off x="6744494" y="2458244"/>
            <a:ext cx="2016125" cy="71437"/>
          </a:xfrm>
          <a:prstGeom prst="rect">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Line 13">
            <a:extLst>
              <a:ext uri="{FF2B5EF4-FFF2-40B4-BE49-F238E27FC236}">
                <a16:creationId xmlns:a16="http://schemas.microsoft.com/office/drawing/2014/main" id="{E14B5BB3-664B-41DB-A19D-E2661464434E}"/>
              </a:ext>
            </a:extLst>
          </p:cNvPr>
          <p:cNvSpPr>
            <a:spLocks noChangeShapeType="1"/>
          </p:cNvSpPr>
          <p:nvPr/>
        </p:nvSpPr>
        <p:spPr bwMode="auto">
          <a:xfrm rot="5400000">
            <a:off x="7783513" y="5822950"/>
            <a:ext cx="647700" cy="0"/>
          </a:xfrm>
          <a:prstGeom prst="line">
            <a:avLst/>
          </a:prstGeom>
          <a:noFill/>
          <a:ln w="19050">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4" descr="编织物">
            <a:extLst>
              <a:ext uri="{FF2B5EF4-FFF2-40B4-BE49-F238E27FC236}">
                <a16:creationId xmlns:a16="http://schemas.microsoft.com/office/drawing/2014/main" id="{F6ECC486-E70F-4F8E-99D3-71A6FB8E654D}"/>
              </a:ext>
            </a:extLst>
          </p:cNvPr>
          <p:cNvSpPr>
            <a:spLocks noChangeArrowheads="1"/>
          </p:cNvSpPr>
          <p:nvPr/>
        </p:nvSpPr>
        <p:spPr bwMode="auto">
          <a:xfrm rot="5400000">
            <a:off x="6262688" y="4292600"/>
            <a:ext cx="647700" cy="73025"/>
          </a:xfrm>
          <a:prstGeom prst="rect">
            <a:avLst/>
          </a:prstGeom>
          <a:blipFill dpi="0" rotWithShape="1">
            <a:blip r:embed="rId11"/>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Line 15">
            <a:extLst>
              <a:ext uri="{FF2B5EF4-FFF2-40B4-BE49-F238E27FC236}">
                <a16:creationId xmlns:a16="http://schemas.microsoft.com/office/drawing/2014/main" id="{6FEB543E-D7D9-45DA-9492-036DFB151BD0}"/>
              </a:ext>
            </a:extLst>
          </p:cNvPr>
          <p:cNvSpPr>
            <a:spLocks noChangeShapeType="1"/>
          </p:cNvSpPr>
          <p:nvPr/>
        </p:nvSpPr>
        <p:spPr bwMode="auto">
          <a:xfrm rot="5400000" flipH="1">
            <a:off x="7566025" y="968375"/>
            <a:ext cx="1079500" cy="0"/>
          </a:xfrm>
          <a:prstGeom prst="line">
            <a:avLst/>
          </a:prstGeom>
          <a:noFill/>
          <a:ln w="19050">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6">
            <a:extLst>
              <a:ext uri="{FF2B5EF4-FFF2-40B4-BE49-F238E27FC236}">
                <a16:creationId xmlns:a16="http://schemas.microsoft.com/office/drawing/2014/main" id="{7B674666-4E68-46C6-8142-794B50261510}"/>
              </a:ext>
            </a:extLst>
          </p:cNvPr>
          <p:cNvSpPr>
            <a:spLocks noChangeShapeType="1"/>
          </p:cNvSpPr>
          <p:nvPr/>
        </p:nvSpPr>
        <p:spPr bwMode="auto">
          <a:xfrm rot="5400000">
            <a:off x="7107238" y="4129088"/>
            <a:ext cx="1295400" cy="0"/>
          </a:xfrm>
          <a:prstGeom prst="line">
            <a:avLst/>
          </a:prstGeom>
          <a:noFill/>
          <a:ln w="1905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7">
            <a:extLst>
              <a:ext uri="{FF2B5EF4-FFF2-40B4-BE49-F238E27FC236}">
                <a16:creationId xmlns:a16="http://schemas.microsoft.com/office/drawing/2014/main" id="{CC134E86-F1D4-44E4-A21C-7674762FF003}"/>
              </a:ext>
            </a:extLst>
          </p:cNvPr>
          <p:cNvSpPr>
            <a:spLocks noChangeShapeType="1"/>
          </p:cNvSpPr>
          <p:nvPr/>
        </p:nvSpPr>
        <p:spPr bwMode="auto">
          <a:xfrm rot="5400000">
            <a:off x="6811963" y="2860675"/>
            <a:ext cx="1295400" cy="0"/>
          </a:xfrm>
          <a:prstGeom prst="line">
            <a:avLst/>
          </a:prstGeom>
          <a:noFill/>
          <a:ln w="19050">
            <a:solidFill>
              <a:srgbClr val="66FF33"/>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a:extLst>
              <a:ext uri="{FF2B5EF4-FFF2-40B4-BE49-F238E27FC236}">
                <a16:creationId xmlns:a16="http://schemas.microsoft.com/office/drawing/2014/main" id="{832B87AF-C71F-44FF-B4C2-D4A035BE6B54}"/>
              </a:ext>
            </a:extLst>
          </p:cNvPr>
          <p:cNvSpPr>
            <a:spLocks noChangeShapeType="1"/>
          </p:cNvSpPr>
          <p:nvPr/>
        </p:nvSpPr>
        <p:spPr bwMode="auto">
          <a:xfrm rot="5400000">
            <a:off x="7787482" y="2782093"/>
            <a:ext cx="0" cy="1439863"/>
          </a:xfrm>
          <a:prstGeom prst="line">
            <a:avLst/>
          </a:prstGeom>
          <a:noFill/>
          <a:ln w="127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9">
            <a:extLst>
              <a:ext uri="{FF2B5EF4-FFF2-40B4-BE49-F238E27FC236}">
                <a16:creationId xmlns:a16="http://schemas.microsoft.com/office/drawing/2014/main" id="{757499A1-B5EC-4CF9-A3AC-6837F92FD840}"/>
              </a:ext>
            </a:extLst>
          </p:cNvPr>
          <p:cNvSpPr>
            <a:spLocks noChangeShapeType="1"/>
          </p:cNvSpPr>
          <p:nvPr/>
        </p:nvSpPr>
        <p:spPr bwMode="auto">
          <a:xfrm>
            <a:off x="6581775" y="4625975"/>
            <a:ext cx="0" cy="647700"/>
          </a:xfrm>
          <a:prstGeom prst="line">
            <a:avLst/>
          </a:prstGeom>
          <a:noFill/>
          <a:ln w="1905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 name="Object 20">
            <a:extLst>
              <a:ext uri="{FF2B5EF4-FFF2-40B4-BE49-F238E27FC236}">
                <a16:creationId xmlns:a16="http://schemas.microsoft.com/office/drawing/2014/main" id="{DA373B20-9DFC-46E3-A2E3-BF39CACE899D}"/>
              </a:ext>
            </a:extLst>
          </p:cNvPr>
          <p:cNvGraphicFramePr>
            <a:graphicFrameLocks noChangeAspect="1"/>
          </p:cNvGraphicFramePr>
          <p:nvPr/>
        </p:nvGraphicFramePr>
        <p:xfrm>
          <a:off x="5111750" y="404813"/>
          <a:ext cx="292100" cy="469900"/>
        </p:xfrm>
        <a:graphic>
          <a:graphicData uri="http://schemas.openxmlformats.org/presentationml/2006/ole">
            <mc:AlternateContent xmlns:mc="http://schemas.openxmlformats.org/markup-compatibility/2006">
              <mc:Choice xmlns:v="urn:schemas-microsoft-com:vml" Requires="v">
                <p:oleObj spid="_x0000_s11307" name="公式" r:id="rId12" imgW="266720" imgH="449549" progId="Equation.3">
                  <p:embed/>
                </p:oleObj>
              </mc:Choice>
              <mc:Fallback>
                <p:oleObj name="公式" r:id="rId12" imgW="266720" imgH="449549"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1750" y="404813"/>
                        <a:ext cx="29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536773CE-FC5B-4D80-AFEA-D5A476AF9425}"/>
              </a:ext>
            </a:extLst>
          </p:cNvPr>
          <p:cNvGraphicFramePr>
            <a:graphicFrameLocks noChangeAspect="1"/>
          </p:cNvGraphicFramePr>
          <p:nvPr/>
        </p:nvGraphicFramePr>
        <p:xfrm>
          <a:off x="5895975" y="404813"/>
          <a:ext cx="330200" cy="469900"/>
        </p:xfrm>
        <a:graphic>
          <a:graphicData uri="http://schemas.openxmlformats.org/presentationml/2006/ole">
            <mc:AlternateContent xmlns:mc="http://schemas.openxmlformats.org/markup-compatibility/2006">
              <mc:Choice xmlns:v="urn:schemas-microsoft-com:vml" Requires="v">
                <p:oleObj spid="_x0000_s11308" name="公式" r:id="rId14" imgW="304783" imgH="449549" progId="Equation.3">
                  <p:embed/>
                </p:oleObj>
              </mc:Choice>
              <mc:Fallback>
                <p:oleObj name="公式" r:id="rId14" imgW="304783" imgH="449549"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95975" y="404813"/>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22">
            <a:extLst>
              <a:ext uri="{FF2B5EF4-FFF2-40B4-BE49-F238E27FC236}">
                <a16:creationId xmlns:a16="http://schemas.microsoft.com/office/drawing/2014/main" id="{A22D39C2-D1BB-44F3-86B2-78F2234C48D9}"/>
              </a:ext>
            </a:extLst>
          </p:cNvPr>
          <p:cNvSpPr>
            <a:spLocks noChangeArrowheads="1"/>
          </p:cNvSpPr>
          <p:nvPr/>
        </p:nvSpPr>
        <p:spPr bwMode="auto">
          <a:xfrm>
            <a:off x="449263" y="836613"/>
            <a:ext cx="61531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想象把绳子从任意点</a:t>
            </a:r>
            <a:r>
              <a:rPr kumimoji="1" lang="en-US" altLang="zh-CN" sz="2400" b="1" i="1">
                <a:solidFill>
                  <a:srgbClr val="66FFFF"/>
                </a:solidFill>
                <a:latin typeface="Times New Roman" panose="02020603050405020304" pitchFamily="18" charset="0"/>
              </a:rPr>
              <a:t>P </a:t>
            </a:r>
            <a:r>
              <a:rPr kumimoji="1" lang="zh-CN" altLang="en-US" sz="2400" b="1">
                <a:solidFill>
                  <a:schemeClr val="bg1"/>
                </a:solidFill>
                <a:latin typeface="Times New Roman" panose="02020603050405020304" pitchFamily="18" charset="0"/>
              </a:rPr>
              <a:t>切开，使绳子分成</a:t>
            </a:r>
            <a:r>
              <a:rPr kumimoji="1" lang="en-US" altLang="zh-CN" sz="2400" b="1" i="1">
                <a:solidFill>
                  <a:srgbClr val="66FFFF"/>
                </a:solidFill>
                <a:latin typeface="Times New Roman" panose="02020603050405020304" pitchFamily="18" charset="0"/>
              </a:rPr>
              <a:t>MP </a:t>
            </a:r>
            <a:r>
              <a:rPr kumimoji="1" lang="zh-CN" altLang="en-US" sz="2400" b="1">
                <a:solidFill>
                  <a:schemeClr val="bg1"/>
                </a:solidFill>
                <a:latin typeface="Times New Roman" panose="02020603050405020304" pitchFamily="18" charset="0"/>
              </a:rPr>
              <a:t>和</a:t>
            </a:r>
            <a:r>
              <a:rPr kumimoji="1" lang="en-US" altLang="zh-CN" sz="2400" b="1" i="1">
                <a:solidFill>
                  <a:srgbClr val="66FFFF"/>
                </a:solidFill>
                <a:latin typeface="Times New Roman" panose="02020603050405020304" pitchFamily="18" charset="0"/>
              </a:rPr>
              <a:t>NP </a:t>
            </a:r>
            <a:r>
              <a:rPr kumimoji="1" lang="zh-CN" altLang="en-US" sz="2400" b="1">
                <a:solidFill>
                  <a:schemeClr val="bg1"/>
                </a:solidFill>
                <a:latin typeface="Times New Roman" panose="02020603050405020304" pitchFamily="18" charset="0"/>
              </a:rPr>
              <a:t>两段， 其间的作用力大小</a:t>
            </a:r>
            <a:r>
              <a:rPr kumimoji="1" lang="en-US" altLang="zh-CN" sz="2400" b="1" i="1">
                <a:solidFill>
                  <a:srgbClr val="66FFFF"/>
                </a:solidFill>
                <a:latin typeface="Times New Roman" panose="02020603050405020304" pitchFamily="18" charset="0"/>
              </a:rPr>
              <a:t>T </a:t>
            </a:r>
            <a:r>
              <a:rPr kumimoji="1" lang="zh-CN" altLang="en-US" sz="2400" b="1">
                <a:solidFill>
                  <a:schemeClr val="bg1"/>
                </a:solidFill>
                <a:latin typeface="Times New Roman" panose="02020603050405020304" pitchFamily="18" charset="0"/>
              </a:rPr>
              <a:t>叫做绳子在该点</a:t>
            </a:r>
            <a:r>
              <a:rPr kumimoji="1" lang="en-US" altLang="zh-CN" sz="2400" b="1" i="1">
                <a:solidFill>
                  <a:srgbClr val="66FFFF"/>
                </a:solidFill>
                <a:latin typeface="Times New Roman" panose="02020603050405020304" pitchFamily="18" charset="0"/>
              </a:rPr>
              <a:t>P</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的</a:t>
            </a:r>
            <a:r>
              <a:rPr kumimoji="1" lang="zh-CN" altLang="en-US" sz="2400" b="1">
                <a:solidFill>
                  <a:srgbClr val="66FFFF"/>
                </a:solidFill>
                <a:latin typeface="Times New Roman" panose="02020603050405020304" pitchFamily="18" charset="0"/>
              </a:rPr>
              <a:t>张力</a:t>
            </a:r>
            <a:r>
              <a:rPr kumimoji="1" lang="zh-CN" altLang="en-US" sz="2400" b="1">
                <a:solidFill>
                  <a:schemeClr val="bg1"/>
                </a:solidFill>
                <a:latin typeface="Times New Roman" panose="02020603050405020304" pitchFamily="18" charset="0"/>
              </a:rPr>
              <a:t>。如图所示。</a:t>
            </a:r>
          </a:p>
        </p:txBody>
      </p:sp>
      <p:graphicFrame>
        <p:nvGraphicFramePr>
          <p:cNvPr id="23" name="Object 23">
            <a:extLst>
              <a:ext uri="{FF2B5EF4-FFF2-40B4-BE49-F238E27FC236}">
                <a16:creationId xmlns:a16="http://schemas.microsoft.com/office/drawing/2014/main" id="{D32DFFE2-914E-4C43-9F45-29604FB1108B}"/>
              </a:ext>
            </a:extLst>
          </p:cNvPr>
          <p:cNvGraphicFramePr>
            <a:graphicFrameLocks noChangeAspect="1"/>
          </p:cNvGraphicFramePr>
          <p:nvPr/>
        </p:nvGraphicFramePr>
        <p:xfrm>
          <a:off x="8291513" y="692150"/>
          <a:ext cx="292100" cy="469900"/>
        </p:xfrm>
        <a:graphic>
          <a:graphicData uri="http://schemas.openxmlformats.org/presentationml/2006/ole">
            <mc:AlternateContent xmlns:mc="http://schemas.openxmlformats.org/markup-compatibility/2006">
              <mc:Choice xmlns:v="urn:schemas-microsoft-com:vml" Requires="v">
                <p:oleObj spid="_x0000_s11309" name="公式" r:id="rId16" imgW="266720" imgH="449549" progId="Equation.3">
                  <p:embed/>
                </p:oleObj>
              </mc:Choice>
              <mc:Fallback>
                <p:oleObj name="公式" r:id="rId16" imgW="266720" imgH="449549"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91513" y="692150"/>
                        <a:ext cx="292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a:extLst>
              <a:ext uri="{FF2B5EF4-FFF2-40B4-BE49-F238E27FC236}">
                <a16:creationId xmlns:a16="http://schemas.microsoft.com/office/drawing/2014/main" id="{2E685CF7-18C3-45B5-B8CD-48F09705581F}"/>
              </a:ext>
            </a:extLst>
          </p:cNvPr>
          <p:cNvGraphicFramePr>
            <a:graphicFrameLocks noChangeAspect="1"/>
          </p:cNvGraphicFramePr>
          <p:nvPr/>
        </p:nvGraphicFramePr>
        <p:xfrm>
          <a:off x="8243888" y="5622925"/>
          <a:ext cx="330200" cy="469900"/>
        </p:xfrm>
        <a:graphic>
          <a:graphicData uri="http://schemas.openxmlformats.org/presentationml/2006/ole">
            <mc:AlternateContent xmlns:mc="http://schemas.openxmlformats.org/markup-compatibility/2006">
              <mc:Choice xmlns:v="urn:schemas-microsoft-com:vml" Requires="v">
                <p:oleObj spid="_x0000_s11310" name="公式" r:id="rId18" imgW="304783" imgH="449549" progId="Equation.3">
                  <p:embed/>
                </p:oleObj>
              </mc:Choice>
              <mc:Fallback>
                <p:oleObj name="公式" r:id="rId18" imgW="304783" imgH="449549"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43888" y="5622925"/>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5">
            <a:extLst>
              <a:ext uri="{FF2B5EF4-FFF2-40B4-BE49-F238E27FC236}">
                <a16:creationId xmlns:a16="http://schemas.microsoft.com/office/drawing/2014/main" id="{EE47B9A0-894C-41E0-A07E-6783D64E9889}"/>
              </a:ext>
            </a:extLst>
          </p:cNvPr>
          <p:cNvSpPr txBox="1">
            <a:spLocks noChangeArrowheads="1"/>
          </p:cNvSpPr>
          <p:nvPr/>
        </p:nvSpPr>
        <p:spPr bwMode="auto">
          <a:xfrm>
            <a:off x="395288" y="2420938"/>
            <a:ext cx="49688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设绳子以垂直加速度     运动，绳子质量线密度为 </a:t>
            </a:r>
            <a:r>
              <a:rPr kumimoji="1" lang="zh-CN" altLang="en-US" sz="2400" b="1" i="1">
                <a:solidFill>
                  <a:srgbClr val="66FFFF"/>
                </a:solidFill>
                <a:latin typeface="Times New Roman" panose="02020603050405020304" pitchFamily="18" charset="0"/>
                <a:sym typeface="Symbol" panose="05050102010706020507" pitchFamily="18" charset="2"/>
              </a:rPr>
              <a:t></a:t>
            </a:r>
            <a:r>
              <a:rPr kumimoji="1" lang="zh-CN" altLang="en-US" sz="2400" b="1">
                <a:solidFill>
                  <a:schemeClr val="bg1"/>
                </a:solidFill>
                <a:latin typeface="宋体" panose="02010600030101010101" pitchFamily="2" charset="-122"/>
                <a:sym typeface="Symbol" panose="05050102010706020507" pitchFamily="18" charset="2"/>
              </a:rPr>
              <a:t>，</a:t>
            </a:r>
            <a:r>
              <a:rPr kumimoji="1" lang="zh-CN" altLang="en-US" sz="2400" b="1">
                <a:solidFill>
                  <a:schemeClr val="bg1"/>
                </a:solidFill>
                <a:latin typeface="Times New Roman" panose="02020603050405020304" pitchFamily="18" charset="0"/>
                <a:sym typeface="Symbol" panose="05050102010706020507" pitchFamily="18" charset="2"/>
              </a:rPr>
              <a:t> </a:t>
            </a:r>
            <a:r>
              <a:rPr kumimoji="1" lang="zh-CN" altLang="en-US" sz="2400" b="1">
                <a:solidFill>
                  <a:schemeClr val="bg1"/>
                </a:solidFill>
                <a:latin typeface="Times New Roman" panose="02020603050405020304" pitchFamily="18" charset="0"/>
              </a:rPr>
              <a:t>则其上任一小段 </a:t>
            </a:r>
            <a:r>
              <a:rPr kumimoji="1" lang="zh-CN" altLang="en-US" sz="2400" b="1">
                <a:solidFill>
                  <a:srgbClr val="66FFFF"/>
                </a:solidFill>
                <a:latin typeface="Times New Roman" panose="02020603050405020304" pitchFamily="18" charset="0"/>
                <a:sym typeface="Symbol" panose="05050102010706020507" pitchFamily="18" charset="2"/>
              </a:rPr>
              <a:t></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l</a:t>
            </a:r>
            <a:r>
              <a:rPr kumimoji="1" lang="en-US" altLang="zh-CN" sz="2400" b="1" i="1">
                <a:solidFill>
                  <a:schemeClr val="bg1"/>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满足下列方程</a:t>
            </a:r>
          </a:p>
        </p:txBody>
      </p:sp>
      <p:graphicFrame>
        <p:nvGraphicFramePr>
          <p:cNvPr id="26" name="Object 26">
            <a:extLst>
              <a:ext uri="{FF2B5EF4-FFF2-40B4-BE49-F238E27FC236}">
                <a16:creationId xmlns:a16="http://schemas.microsoft.com/office/drawing/2014/main" id="{58E7022E-3395-40EB-913B-02D56B83BF77}"/>
              </a:ext>
            </a:extLst>
          </p:cNvPr>
          <p:cNvGraphicFramePr>
            <a:graphicFrameLocks noChangeAspect="1"/>
          </p:cNvGraphicFramePr>
          <p:nvPr/>
        </p:nvGraphicFramePr>
        <p:xfrm>
          <a:off x="3303588" y="2551113"/>
          <a:ext cx="228600" cy="304800"/>
        </p:xfrm>
        <a:graphic>
          <a:graphicData uri="http://schemas.openxmlformats.org/presentationml/2006/ole">
            <mc:AlternateContent xmlns:mc="http://schemas.openxmlformats.org/markup-compatibility/2006">
              <mc:Choice xmlns:v="urn:schemas-microsoft-com:vml" Requires="v">
                <p:oleObj spid="_x0000_s11311" name="公式" r:id="rId20" imgW="205707" imgH="281878" progId="Equation.3">
                  <p:embed/>
                </p:oleObj>
              </mc:Choice>
              <mc:Fallback>
                <p:oleObj name="公式" r:id="rId20" imgW="205707" imgH="281878"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03588" y="25511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a:extLst>
              <a:ext uri="{FF2B5EF4-FFF2-40B4-BE49-F238E27FC236}">
                <a16:creationId xmlns:a16="http://schemas.microsoft.com/office/drawing/2014/main" id="{75BAB53F-B954-4944-9777-9B10550DED8F}"/>
              </a:ext>
            </a:extLst>
          </p:cNvPr>
          <p:cNvGraphicFramePr>
            <a:graphicFrameLocks noChangeAspect="1"/>
          </p:cNvGraphicFramePr>
          <p:nvPr/>
        </p:nvGraphicFramePr>
        <p:xfrm>
          <a:off x="477838" y="4041775"/>
          <a:ext cx="4565650" cy="395288"/>
        </p:xfrm>
        <a:graphic>
          <a:graphicData uri="http://schemas.openxmlformats.org/presentationml/2006/ole">
            <mc:AlternateContent xmlns:mc="http://schemas.openxmlformats.org/markup-compatibility/2006">
              <mc:Choice xmlns:v="urn:schemas-microsoft-com:vml" Requires="v">
                <p:oleObj spid="_x0000_s11312" name="公式" r:id="rId22" imgW="4511005" imgH="373411" progId="Equation.3">
                  <p:embed/>
                </p:oleObj>
              </mc:Choice>
              <mc:Fallback>
                <p:oleObj name="公式" r:id="rId22" imgW="4511005" imgH="373411" progId="Equation.3">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7838" y="4041775"/>
                        <a:ext cx="456565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28">
            <a:extLst>
              <a:ext uri="{FF2B5EF4-FFF2-40B4-BE49-F238E27FC236}">
                <a16:creationId xmlns:a16="http://schemas.microsoft.com/office/drawing/2014/main" id="{840A0512-C13A-41DE-92DB-8814E3049F58}"/>
              </a:ext>
            </a:extLst>
          </p:cNvPr>
          <p:cNvSpPr>
            <a:spLocks noChangeShapeType="1"/>
          </p:cNvSpPr>
          <p:nvPr/>
        </p:nvSpPr>
        <p:spPr bwMode="auto">
          <a:xfrm flipV="1">
            <a:off x="6581775" y="3214688"/>
            <a:ext cx="0" cy="792162"/>
          </a:xfrm>
          <a:prstGeom prst="line">
            <a:avLst/>
          </a:prstGeom>
          <a:noFill/>
          <a:ln w="1905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a:extLst>
              <a:ext uri="{FF2B5EF4-FFF2-40B4-BE49-F238E27FC236}">
                <a16:creationId xmlns:a16="http://schemas.microsoft.com/office/drawing/2014/main" id="{E1DC82FB-E2C4-473B-865A-585CAA89B823}"/>
              </a:ext>
            </a:extLst>
          </p:cNvPr>
          <p:cNvSpPr>
            <a:spLocks noChangeShapeType="1"/>
          </p:cNvSpPr>
          <p:nvPr/>
        </p:nvSpPr>
        <p:spPr bwMode="auto">
          <a:xfrm>
            <a:off x="6621463" y="4005263"/>
            <a:ext cx="36036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0">
            <a:extLst>
              <a:ext uri="{FF2B5EF4-FFF2-40B4-BE49-F238E27FC236}">
                <a16:creationId xmlns:a16="http://schemas.microsoft.com/office/drawing/2014/main" id="{0E11248C-97FA-4DFD-86A1-F5DD8AFF8E91}"/>
              </a:ext>
            </a:extLst>
          </p:cNvPr>
          <p:cNvSpPr>
            <a:spLocks noChangeShapeType="1"/>
          </p:cNvSpPr>
          <p:nvPr/>
        </p:nvSpPr>
        <p:spPr bwMode="auto">
          <a:xfrm>
            <a:off x="6621463" y="4652963"/>
            <a:ext cx="360362"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1">
            <a:extLst>
              <a:ext uri="{FF2B5EF4-FFF2-40B4-BE49-F238E27FC236}">
                <a16:creationId xmlns:a16="http://schemas.microsoft.com/office/drawing/2014/main" id="{E93E4901-7B91-49C0-85AC-4DB5A6FEF3AF}"/>
              </a:ext>
            </a:extLst>
          </p:cNvPr>
          <p:cNvSpPr>
            <a:spLocks noChangeShapeType="1"/>
          </p:cNvSpPr>
          <p:nvPr/>
        </p:nvSpPr>
        <p:spPr bwMode="auto">
          <a:xfrm>
            <a:off x="6799263" y="4005263"/>
            <a:ext cx="0" cy="647700"/>
          </a:xfrm>
          <a:prstGeom prst="line">
            <a:avLst/>
          </a:prstGeom>
          <a:noFill/>
          <a:ln w="12700">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2">
            <a:extLst>
              <a:ext uri="{FF2B5EF4-FFF2-40B4-BE49-F238E27FC236}">
                <a16:creationId xmlns:a16="http://schemas.microsoft.com/office/drawing/2014/main" id="{B2975FEB-8576-4583-A4B9-C61AC1F4AEF3}"/>
              </a:ext>
            </a:extLst>
          </p:cNvPr>
          <p:cNvSpPr>
            <a:spLocks noChangeShapeType="1"/>
          </p:cNvSpPr>
          <p:nvPr/>
        </p:nvSpPr>
        <p:spPr bwMode="auto">
          <a:xfrm>
            <a:off x="6586538" y="4354513"/>
            <a:ext cx="0" cy="57626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Object 33">
            <a:extLst>
              <a:ext uri="{FF2B5EF4-FFF2-40B4-BE49-F238E27FC236}">
                <a16:creationId xmlns:a16="http://schemas.microsoft.com/office/drawing/2014/main" id="{E3015118-EBB7-4F80-B286-BDAF7C31A9D9}"/>
              </a:ext>
            </a:extLst>
          </p:cNvPr>
          <p:cNvGraphicFramePr>
            <a:graphicFrameLocks noChangeAspect="1"/>
          </p:cNvGraphicFramePr>
          <p:nvPr/>
        </p:nvGraphicFramePr>
        <p:xfrm>
          <a:off x="5710238" y="4508500"/>
          <a:ext cx="803275" cy="255588"/>
        </p:xfrm>
        <a:graphic>
          <a:graphicData uri="http://schemas.openxmlformats.org/presentationml/2006/ole">
            <mc:AlternateContent xmlns:mc="http://schemas.openxmlformats.org/markup-compatibility/2006">
              <mc:Choice xmlns:v="urn:schemas-microsoft-com:vml" Requires="v">
                <p:oleObj spid="_x0000_s11313" name="公式" r:id="rId24" imgW="982917" imgH="297273" progId="Equation.3">
                  <p:embed/>
                </p:oleObj>
              </mc:Choice>
              <mc:Fallback>
                <p:oleObj name="公式" r:id="rId24" imgW="982917" imgH="297273" progId="Equation.3">
                  <p:embed/>
                  <p:pic>
                    <p:nvPicPr>
                      <p:cNvPr id="0" name="Object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238" y="4508500"/>
                        <a:ext cx="803275"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Rectangle 34">
            <a:extLst>
              <a:ext uri="{FF2B5EF4-FFF2-40B4-BE49-F238E27FC236}">
                <a16:creationId xmlns:a16="http://schemas.microsoft.com/office/drawing/2014/main" id="{89B186E4-6538-43C1-9098-BD5FFB1E4F0B}"/>
              </a:ext>
            </a:extLst>
          </p:cNvPr>
          <p:cNvSpPr>
            <a:spLocks noChangeArrowheads="1"/>
          </p:cNvSpPr>
          <p:nvPr/>
        </p:nvSpPr>
        <p:spPr bwMode="auto">
          <a:xfrm>
            <a:off x="6762750" y="4125913"/>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Times New Roman" panose="02020603050405020304" pitchFamily="18" charset="0"/>
                <a:sym typeface="Symbol" panose="05050102010706020507" pitchFamily="18" charset="2"/>
              </a:rPr>
              <a:t></a:t>
            </a:r>
            <a:r>
              <a:rPr kumimoji="1" lang="zh-CN" altLang="en-US" sz="2000" b="1">
                <a:solidFill>
                  <a:schemeClr val="bg1"/>
                </a:solidFill>
                <a:latin typeface="Times New Roman" panose="02020603050405020304" pitchFamily="18" charset="0"/>
              </a:rPr>
              <a:t> </a:t>
            </a:r>
            <a:r>
              <a:rPr kumimoji="1" lang="en-US" altLang="zh-CN" sz="2000" b="1" i="1">
                <a:solidFill>
                  <a:schemeClr val="bg1"/>
                </a:solidFill>
                <a:latin typeface="Times New Roman" panose="02020603050405020304" pitchFamily="18" charset="0"/>
              </a:rPr>
              <a:t>l</a:t>
            </a:r>
          </a:p>
        </p:txBody>
      </p:sp>
      <p:sp>
        <p:nvSpPr>
          <p:cNvPr id="35" name="Text Box 35">
            <a:extLst>
              <a:ext uri="{FF2B5EF4-FFF2-40B4-BE49-F238E27FC236}">
                <a16:creationId xmlns:a16="http://schemas.microsoft.com/office/drawing/2014/main" id="{F130EBA1-9963-4FD8-8C7E-22ACC7BD6C3B}"/>
              </a:ext>
            </a:extLst>
          </p:cNvPr>
          <p:cNvSpPr txBox="1">
            <a:spLocks noChangeArrowheads="1"/>
          </p:cNvSpPr>
          <p:nvPr/>
        </p:nvSpPr>
        <p:spPr bwMode="auto">
          <a:xfrm>
            <a:off x="539750" y="4532313"/>
            <a:ext cx="4824413" cy="1930400"/>
          </a:xfrm>
          <a:prstGeom prst="rect">
            <a:avLst/>
          </a:prstGeom>
          <a:solidFill>
            <a:srgbClr val="003366">
              <a:alpha val="18823"/>
            </a:srgbClr>
          </a:solidFill>
          <a:ln w="9525">
            <a:solidFill>
              <a:srgbClr val="000000">
                <a:alpha val="2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ea typeface="楷体_GB2312" pitchFamily="49" charset="-122"/>
              </a:rPr>
              <a:t>由方程看出：一般情况下，绳子上各处的张力大小是不相等的，但在绳子的质量可以忽略不计时，绳子上各处的张力相等。</a:t>
            </a:r>
          </a:p>
        </p:txBody>
      </p:sp>
      <p:sp>
        <p:nvSpPr>
          <p:cNvPr id="36" name="Rectangle 36">
            <a:extLst>
              <a:ext uri="{FF2B5EF4-FFF2-40B4-BE49-F238E27FC236}">
                <a16:creationId xmlns:a16="http://schemas.microsoft.com/office/drawing/2014/main" id="{C98D43CC-608A-48E8-9F7E-F3A56B6A0DD3}"/>
              </a:ext>
            </a:extLst>
          </p:cNvPr>
          <p:cNvSpPr>
            <a:spLocks noChangeArrowheads="1"/>
          </p:cNvSpPr>
          <p:nvPr/>
        </p:nvSpPr>
        <p:spPr bwMode="auto">
          <a:xfrm>
            <a:off x="7942263" y="318611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66FFFF"/>
                </a:solidFill>
                <a:latin typeface="Times New Roman" panose="02020603050405020304" pitchFamily="18" charset="0"/>
              </a:rPr>
              <a:t>•</a:t>
            </a:r>
          </a:p>
        </p:txBody>
      </p:sp>
      <p:sp>
        <p:nvSpPr>
          <p:cNvPr id="37" name="Line 37">
            <a:extLst>
              <a:ext uri="{FF2B5EF4-FFF2-40B4-BE49-F238E27FC236}">
                <a16:creationId xmlns:a16="http://schemas.microsoft.com/office/drawing/2014/main" id="{A368F6EA-21A7-4164-A456-E88EE6EB00E7}"/>
              </a:ext>
            </a:extLst>
          </p:cNvPr>
          <p:cNvSpPr>
            <a:spLocks noChangeShapeType="1"/>
          </p:cNvSpPr>
          <p:nvPr/>
        </p:nvSpPr>
        <p:spPr bwMode="auto">
          <a:xfrm flipV="1">
            <a:off x="6189663" y="3429000"/>
            <a:ext cx="0" cy="504825"/>
          </a:xfrm>
          <a:prstGeom prst="line">
            <a:avLst/>
          </a:prstGeom>
          <a:noFill/>
          <a:ln w="19050">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 name="Object 38">
            <a:extLst>
              <a:ext uri="{FF2B5EF4-FFF2-40B4-BE49-F238E27FC236}">
                <a16:creationId xmlns:a16="http://schemas.microsoft.com/office/drawing/2014/main" id="{3CBBC230-8A02-42DE-88B7-6C60C1E2ACA5}"/>
              </a:ext>
            </a:extLst>
          </p:cNvPr>
          <p:cNvGraphicFramePr>
            <a:graphicFrameLocks noChangeAspect="1"/>
          </p:cNvGraphicFramePr>
          <p:nvPr/>
        </p:nvGraphicFramePr>
        <p:xfrm>
          <a:off x="5829300" y="3573463"/>
          <a:ext cx="228600" cy="304800"/>
        </p:xfrm>
        <a:graphic>
          <a:graphicData uri="http://schemas.openxmlformats.org/presentationml/2006/ole">
            <mc:AlternateContent xmlns:mc="http://schemas.openxmlformats.org/markup-compatibility/2006">
              <mc:Choice xmlns:v="urn:schemas-microsoft-com:vml" Requires="v">
                <p:oleObj spid="_x0000_s11314" name="公式" r:id="rId26" imgW="205707" imgH="281878" progId="Equation.3">
                  <p:embed/>
                </p:oleObj>
              </mc:Choice>
              <mc:Fallback>
                <p:oleObj name="公式" r:id="rId26" imgW="205707" imgH="281878" progId="Equation.3">
                  <p:embed/>
                  <p:pic>
                    <p:nvPicPr>
                      <p:cNvPr id="0" name="Object 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29300" y="357346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ox(out)">
                                      <p:cBhvr>
                                        <p:cTn id="20" dur="500"/>
                                        <p:tgtEl>
                                          <p:spTgt spid="10"/>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2000"/>
                                        <p:tgtEl>
                                          <p:spTgt spid="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par>
                          <p:cTn id="56" fill="hold" nodeType="afterGroup">
                            <p:stCondLst>
                              <p:cond delay="0"/>
                            </p:stCondLst>
                            <p:childTnLst>
                              <p:par>
                                <p:cTn id="57" presetID="22" presetClass="entr" presetSubtype="4"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par>
                          <p:cTn id="60" fill="hold" nodeType="afterGroup">
                            <p:stCondLst>
                              <p:cond delay="500"/>
                            </p:stCondLst>
                            <p:childTnLst>
                              <p:par>
                                <p:cTn id="61" presetID="22" presetClass="entr" presetSubtype="2"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right)">
                                      <p:cBhvr>
                                        <p:cTn id="63" dur="500"/>
                                        <p:tgtEl>
                                          <p:spTgt spid="1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00"/>
                                        <p:tgtEl>
                                          <p:spTgt spid="12"/>
                                        </p:tgtEl>
                                      </p:cBhvr>
                                    </p:animEffect>
                                  </p:childTnLst>
                                </p:cTn>
                              </p:par>
                            </p:childTnLst>
                          </p:cTn>
                        </p:par>
                        <p:par>
                          <p:cTn id="69" fill="hold" nodeType="afterGroup">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up)">
                                      <p:cBhvr>
                                        <p:cTn id="72" dur="500"/>
                                        <p:tgtEl>
                                          <p:spTgt spid="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up)">
                                      <p:cBhvr>
                                        <p:cTn id="77" dur="500"/>
                                        <p:tgtEl>
                                          <p:spTgt spid="16"/>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down)">
                                      <p:cBhvr>
                                        <p:cTn id="86" dur="500"/>
                                        <p:tgtEl>
                                          <p:spTgt spid="17"/>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left)">
                                      <p:cBhvr>
                                        <p:cTn id="90" dur="500"/>
                                        <p:tgtEl>
                                          <p:spTgt spid="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up)">
                                      <p:cBhvr>
                                        <p:cTn id="95" dur="2000"/>
                                        <p:tgtEl>
                                          <p:spTgt spid="25"/>
                                        </p:tgtEl>
                                      </p:cBhvr>
                                    </p:animEffect>
                                  </p:childTnLst>
                                </p:cTn>
                              </p:par>
                              <p:par>
                                <p:cTn id="96" presetID="22" presetClass="entr" presetSubtype="4" fill="hold" nodeType="with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wipe(down)">
                                      <p:cBhvr>
                                        <p:cTn id="98" dur="500"/>
                                        <p:tgtEl>
                                          <p:spTgt spid="2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Effect transition="in" filter="box(out)">
                                      <p:cBhvr>
                                        <p:cTn id="103" dur="2000"/>
                                        <p:tgtEl>
                                          <p:spTgt spid="14"/>
                                        </p:tgtEl>
                                      </p:cBhvr>
                                    </p:animEffect>
                                  </p:childTnLst>
                                </p:cTn>
                              </p:par>
                            </p:childTnLst>
                          </p:cTn>
                        </p:par>
                        <p:par>
                          <p:cTn id="104" fill="hold" nodeType="afterGroup">
                            <p:stCondLst>
                              <p:cond delay="2000"/>
                            </p:stCondLst>
                            <p:childTnLst>
                              <p:par>
                                <p:cTn id="105" presetID="22" presetClass="entr" presetSubtype="8" fill="hold" nodeType="after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wipe(left)">
                                      <p:cBhvr>
                                        <p:cTn id="107" dur="1000"/>
                                        <p:tgtEl>
                                          <p:spTgt spid="29"/>
                                        </p:tgtEl>
                                      </p:cBhvr>
                                    </p:animEffect>
                                  </p:childTnLst>
                                </p:cTn>
                              </p:par>
                            </p:childTnLst>
                          </p:cTn>
                        </p:par>
                        <p:par>
                          <p:cTn id="108" fill="hold" nodeType="afterGroup">
                            <p:stCondLst>
                              <p:cond delay="3000"/>
                            </p:stCondLst>
                            <p:childTnLst>
                              <p:par>
                                <p:cTn id="109" presetID="22" presetClass="entr" presetSubtype="8"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left)">
                                      <p:cBhvr>
                                        <p:cTn id="111" dur="1000"/>
                                        <p:tgtEl>
                                          <p:spTgt spid="30"/>
                                        </p:tgtEl>
                                      </p:cBhvr>
                                    </p:animEffect>
                                  </p:childTnLst>
                                </p:cTn>
                              </p:par>
                            </p:childTnLst>
                          </p:cTn>
                        </p:par>
                        <p:par>
                          <p:cTn id="112" fill="hold" nodeType="afterGroup">
                            <p:stCondLst>
                              <p:cond delay="4000"/>
                            </p:stCondLst>
                            <p:childTnLst>
                              <p:par>
                                <p:cTn id="113" presetID="4" presetClass="entr" presetSubtype="32" fill="hold"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box(out)">
                                      <p:cBhvr>
                                        <p:cTn id="115" dur="500"/>
                                        <p:tgtEl>
                                          <p:spTgt spid="31"/>
                                        </p:tgtEl>
                                      </p:cBhvr>
                                    </p:animEffect>
                                  </p:childTnLst>
                                </p:cTn>
                              </p:par>
                            </p:childTnLst>
                          </p:cTn>
                        </p:par>
                        <p:par>
                          <p:cTn id="116" fill="hold" nodeType="afterGroup">
                            <p:stCondLst>
                              <p:cond delay="4500"/>
                            </p:stCondLst>
                            <p:childTnLst>
                              <p:par>
                                <p:cTn id="117" presetID="22" presetClass="entr" presetSubtype="8" fill="hold" grpId="0" nodeType="after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1000"/>
                                        <p:tgtEl>
                                          <p:spTgt spid="3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nodeType="click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wipe(down)">
                                      <p:cBhvr>
                                        <p:cTn id="124" dur="1000"/>
                                        <p:tgtEl>
                                          <p:spTgt spid="28"/>
                                        </p:tgtEl>
                                      </p:cBhvr>
                                    </p:animEffect>
                                  </p:childTnLst>
                                </p:cTn>
                              </p:par>
                            </p:childTnLst>
                          </p:cTn>
                        </p:par>
                        <p:par>
                          <p:cTn id="125" fill="hold" nodeType="afterGroup">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wipe(left)">
                                      <p:cBhvr>
                                        <p:cTn id="128" dur="1000"/>
                                        <p:tgtEl>
                                          <p:spTgt spid="4"/>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19"/>
                                        </p:tgtEl>
                                        <p:attrNameLst>
                                          <p:attrName>style.visibility</p:attrName>
                                        </p:attrNameLst>
                                      </p:cBhvr>
                                      <p:to>
                                        <p:strVal val="visible"/>
                                      </p:to>
                                    </p:set>
                                    <p:animEffect transition="in" filter="wipe(up)">
                                      <p:cBhvr>
                                        <p:cTn id="133" dur="1000"/>
                                        <p:tgtEl>
                                          <p:spTgt spid="19"/>
                                        </p:tgtEl>
                                      </p:cBhvr>
                                    </p:animEffect>
                                  </p:childTnLst>
                                </p:cTn>
                              </p:par>
                            </p:childTnLst>
                          </p:cTn>
                        </p:par>
                        <p:par>
                          <p:cTn id="134" fill="hold" nodeType="afterGroup">
                            <p:stCondLst>
                              <p:cond delay="1000"/>
                            </p:stCondLst>
                            <p:childTnLst>
                              <p:par>
                                <p:cTn id="135" presetID="22" presetClass="entr" presetSubtype="8" fill="hold" nodeType="afterEffect">
                                  <p:stCondLst>
                                    <p:cond delay="0"/>
                                  </p:stCondLst>
                                  <p:childTnLst>
                                    <p:set>
                                      <p:cBhvr>
                                        <p:cTn id="136" dur="1" fill="hold">
                                          <p:stCondLst>
                                            <p:cond delay="0"/>
                                          </p:stCondLst>
                                        </p:cTn>
                                        <p:tgtEl>
                                          <p:spTgt spid="3"/>
                                        </p:tgtEl>
                                        <p:attrNameLst>
                                          <p:attrName>style.visibility</p:attrName>
                                        </p:attrNameLst>
                                      </p:cBhvr>
                                      <p:to>
                                        <p:strVal val="visible"/>
                                      </p:to>
                                    </p:set>
                                    <p:animEffect transition="in" filter="wipe(left)">
                                      <p:cBhvr>
                                        <p:cTn id="137" dur="1000"/>
                                        <p:tgtEl>
                                          <p:spTgt spid="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up)">
                                      <p:cBhvr>
                                        <p:cTn id="142" dur="500"/>
                                        <p:tgtEl>
                                          <p:spTgt spid="32"/>
                                        </p:tgtEl>
                                      </p:cBhvr>
                                    </p:animEffect>
                                  </p:childTnLst>
                                </p:cTn>
                              </p:par>
                            </p:childTnLst>
                          </p:cTn>
                        </p:par>
                        <p:par>
                          <p:cTn id="143" fill="hold" nodeType="afterGroup">
                            <p:stCondLst>
                              <p:cond delay="500"/>
                            </p:stCondLst>
                            <p:childTnLst>
                              <p:par>
                                <p:cTn id="144" presetID="22" presetClass="entr" presetSubtype="8" fill="hold" nodeType="after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left)">
                                      <p:cBhvr>
                                        <p:cTn id="146" dur="1000"/>
                                        <p:tgtEl>
                                          <p:spTgt spid="3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wipe(down)">
                                      <p:cBhvr>
                                        <p:cTn id="151" dur="1000"/>
                                        <p:tgtEl>
                                          <p:spTgt spid="37"/>
                                        </p:tgtEl>
                                      </p:cBhvr>
                                    </p:animEffect>
                                  </p:childTnLst>
                                </p:cTn>
                              </p:par>
                            </p:childTnLst>
                          </p:cTn>
                        </p:par>
                        <p:par>
                          <p:cTn id="152" fill="hold" nodeType="afterGroup">
                            <p:stCondLst>
                              <p:cond delay="1000"/>
                            </p:stCondLst>
                            <p:childTnLst>
                              <p:par>
                                <p:cTn id="153" presetID="22" presetClass="entr" presetSubtype="8" fill="hold" nodeType="after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left)">
                                      <p:cBhvr>
                                        <p:cTn id="155" dur="1000"/>
                                        <p:tgtEl>
                                          <p:spTgt spid="3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27"/>
                                        </p:tgtEl>
                                        <p:attrNameLst>
                                          <p:attrName>style.visibility</p:attrName>
                                        </p:attrNameLst>
                                      </p:cBhvr>
                                      <p:to>
                                        <p:strVal val="visible"/>
                                      </p:to>
                                    </p:set>
                                    <p:animEffect transition="in" filter="wipe(left)">
                                      <p:cBhvr>
                                        <p:cTn id="160" dur="1000"/>
                                        <p:tgtEl>
                                          <p:spTgt spid="2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up)">
                                      <p:cBhvr>
                                        <p:cTn id="165"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10" grpId="0" animBg="1"/>
      <p:bldP spid="11" grpId="0" animBg="1"/>
      <p:bldP spid="12" grpId="0" animBg="1"/>
      <p:bldP spid="14" grpId="0" animBg="1"/>
      <p:bldP spid="22" grpId="0"/>
      <p:bldP spid="25" grpId="0"/>
      <p:bldP spid="34" grpId="0"/>
      <p:bldP spid="35"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5346523C-57FD-4003-B95C-A19FA2A23067}"/>
              </a:ext>
            </a:extLst>
          </p:cNvPr>
          <p:cNvSpPr txBox="1">
            <a:spLocks noChangeArrowheads="1"/>
          </p:cNvSpPr>
          <p:nvPr/>
        </p:nvSpPr>
        <p:spPr bwMode="auto">
          <a:xfrm>
            <a:off x="179388" y="317500"/>
            <a:ext cx="2251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Times New Roman" panose="02020603050405020304" pitchFamily="18" charset="0"/>
              </a:rPr>
              <a:t>四</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摩擦力</a:t>
            </a:r>
          </a:p>
        </p:txBody>
      </p:sp>
      <p:sp>
        <p:nvSpPr>
          <p:cNvPr id="12291" name="Text Box 3">
            <a:extLst>
              <a:ext uri="{FF2B5EF4-FFF2-40B4-BE49-F238E27FC236}">
                <a16:creationId xmlns:a16="http://schemas.microsoft.com/office/drawing/2014/main" id="{0BC3E9E8-0000-4887-9FCA-90A0B84D5DF9}"/>
              </a:ext>
            </a:extLst>
          </p:cNvPr>
          <p:cNvSpPr txBox="1">
            <a:spLocks noChangeArrowheads="1"/>
          </p:cNvSpPr>
          <p:nvPr/>
        </p:nvSpPr>
        <p:spPr bwMode="auto">
          <a:xfrm>
            <a:off x="762000" y="1341438"/>
            <a:ext cx="83820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宋体" panose="02010600030101010101" pitchFamily="2" charset="-122"/>
              </a:rPr>
              <a:t>当两相互接触的物体</a:t>
            </a:r>
            <a:r>
              <a:rPr kumimoji="1" lang="zh-CN" altLang="en-US" sz="2400" b="1">
                <a:solidFill>
                  <a:schemeClr val="bg1"/>
                </a:solidFill>
                <a:latin typeface="Times New Roman" panose="02020603050405020304" pitchFamily="18" charset="0"/>
              </a:rPr>
              <a:t>彼此之间保持相对静止，且</a:t>
            </a:r>
            <a:r>
              <a:rPr kumimoji="1" lang="zh-CN" altLang="en-US" sz="2400" b="1">
                <a:solidFill>
                  <a:schemeClr val="bg1"/>
                </a:solidFill>
                <a:latin typeface="宋体" panose="02010600030101010101" pitchFamily="2" charset="-122"/>
              </a:rPr>
              <a:t>沿接触面有相对运动趋势时，在接触面之间会产生一对阻止上述运动趋势的力，</a:t>
            </a:r>
            <a:r>
              <a:rPr kumimoji="1" lang="zh-CN" altLang="en-US" sz="2400" b="1">
                <a:solidFill>
                  <a:schemeClr val="bg1"/>
                </a:solidFill>
                <a:latin typeface="Times New Roman" panose="02020603050405020304" pitchFamily="18" charset="0"/>
              </a:rPr>
              <a:t>称为</a:t>
            </a:r>
            <a:r>
              <a:rPr kumimoji="1" lang="zh-CN" altLang="en-US" sz="2400" b="1">
                <a:solidFill>
                  <a:srgbClr val="66FFFF"/>
                </a:solidFill>
                <a:latin typeface="Times New Roman" panose="02020603050405020304" pitchFamily="18" charset="0"/>
              </a:rPr>
              <a:t>静摩擦力</a:t>
            </a:r>
            <a:r>
              <a:rPr kumimoji="1" lang="zh-CN" altLang="en-US" sz="2400" b="1">
                <a:solidFill>
                  <a:schemeClr val="bg1"/>
                </a:solidFill>
                <a:latin typeface="Times New Roman" panose="02020603050405020304" pitchFamily="18" charset="0"/>
              </a:rPr>
              <a:t>。</a:t>
            </a:r>
            <a:r>
              <a:rPr kumimoji="1" lang="zh-CN" altLang="en-US" sz="2400" b="1">
                <a:latin typeface="Times New Roman" panose="02020603050405020304" pitchFamily="18" charset="0"/>
              </a:rPr>
              <a:t> </a:t>
            </a:r>
          </a:p>
        </p:txBody>
      </p:sp>
      <p:sp>
        <p:nvSpPr>
          <p:cNvPr id="12292" name="Rectangle 4">
            <a:extLst>
              <a:ext uri="{FF2B5EF4-FFF2-40B4-BE49-F238E27FC236}">
                <a16:creationId xmlns:a16="http://schemas.microsoft.com/office/drawing/2014/main" id="{A7BB2137-1A3F-4ECF-BEAC-57B79B7898A0}"/>
              </a:ext>
            </a:extLst>
          </p:cNvPr>
          <p:cNvSpPr>
            <a:spLocks noChangeArrowheads="1"/>
          </p:cNvSpPr>
          <p:nvPr/>
        </p:nvSpPr>
        <p:spPr bwMode="auto">
          <a:xfrm>
            <a:off x="522288" y="908050"/>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66FFFF"/>
                </a:solidFill>
                <a:latin typeface="Times New Roman" panose="02020603050405020304" pitchFamily="18" charset="0"/>
              </a:rPr>
              <a:t>1. </a:t>
            </a:r>
            <a:r>
              <a:rPr kumimoji="1" lang="zh-CN" altLang="en-US" sz="2400" b="1">
                <a:solidFill>
                  <a:srgbClr val="66FFFF"/>
                </a:solidFill>
                <a:latin typeface="Times New Roman" panose="02020603050405020304" pitchFamily="18" charset="0"/>
              </a:rPr>
              <a:t>静摩擦力</a:t>
            </a:r>
          </a:p>
        </p:txBody>
      </p:sp>
      <p:sp>
        <p:nvSpPr>
          <p:cNvPr id="12293" name="Rectangle 5">
            <a:extLst>
              <a:ext uri="{FF2B5EF4-FFF2-40B4-BE49-F238E27FC236}">
                <a16:creationId xmlns:a16="http://schemas.microsoft.com/office/drawing/2014/main" id="{7A25DD2F-75F1-44C4-96B0-E80D4BD77FA4}"/>
              </a:ext>
            </a:extLst>
          </p:cNvPr>
          <p:cNvSpPr>
            <a:spLocks noChangeArrowheads="1"/>
          </p:cNvSpPr>
          <p:nvPr/>
        </p:nvSpPr>
        <p:spPr bwMode="auto">
          <a:xfrm>
            <a:off x="754063" y="2852738"/>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说明</a:t>
            </a:r>
          </a:p>
        </p:txBody>
      </p:sp>
      <p:sp>
        <p:nvSpPr>
          <p:cNvPr id="12294" name="Text Box 6">
            <a:extLst>
              <a:ext uri="{FF2B5EF4-FFF2-40B4-BE49-F238E27FC236}">
                <a16:creationId xmlns:a16="http://schemas.microsoft.com/office/drawing/2014/main" id="{EB2699D6-DC8D-40EC-8696-65C3480B4B00}"/>
              </a:ext>
            </a:extLst>
          </p:cNvPr>
          <p:cNvSpPr txBox="1">
            <a:spLocks noChangeArrowheads="1"/>
          </p:cNvSpPr>
          <p:nvPr/>
        </p:nvSpPr>
        <p:spPr bwMode="auto">
          <a:xfrm>
            <a:off x="827088" y="3357563"/>
            <a:ext cx="79930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Times New Roman" panose="02020603050405020304" pitchFamily="18" charset="0"/>
                <a:ea typeface="楷体_GB2312" pitchFamily="49" charset="-122"/>
              </a:rPr>
              <a:t>静摩擦力的大小随引起相对运动趋势的外力而变化。最大静摩擦力为</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f</a:t>
            </a:r>
            <a:r>
              <a:rPr kumimoji="1" lang="en-US" altLang="zh-CN" sz="2400" b="1" i="1" baseline="-25000">
                <a:solidFill>
                  <a:srgbClr val="66FFFF"/>
                </a:solidFill>
                <a:latin typeface="Times New Roman" panose="02020603050405020304" pitchFamily="18" charset="0"/>
              </a:rPr>
              <a:t>max</a:t>
            </a:r>
            <a:r>
              <a:rPr kumimoji="1" lang="en-US" altLang="zh-CN" sz="2400" b="1" i="1">
                <a:solidFill>
                  <a:srgbClr val="66FFFF"/>
                </a:solidFill>
                <a:latin typeface="Times New Roman" panose="02020603050405020304" pitchFamily="18" charset="0"/>
              </a:rPr>
              <a:t>=µ</a:t>
            </a:r>
            <a:r>
              <a:rPr kumimoji="1" lang="en-US" altLang="zh-CN" sz="2400" b="1" baseline="-25000">
                <a:solidFill>
                  <a:srgbClr val="66FFFF"/>
                </a:solidFill>
                <a:latin typeface="Times New Roman" panose="02020603050405020304" pitchFamily="18" charset="0"/>
              </a:rPr>
              <a:t>0</a:t>
            </a:r>
            <a:r>
              <a:rPr kumimoji="1" lang="en-US" altLang="zh-CN" sz="2400" b="1" i="1">
                <a:solidFill>
                  <a:srgbClr val="66FFFF"/>
                </a:solidFill>
                <a:latin typeface="Times New Roman" panose="02020603050405020304" pitchFamily="18" charset="0"/>
              </a:rPr>
              <a:t> N</a:t>
            </a:r>
            <a:endParaRPr kumimoji="1" lang="en-US" altLang="zh-CN" sz="2400" b="1">
              <a:solidFill>
                <a:schemeClr val="bg1"/>
              </a:solidFill>
              <a:latin typeface="Times New Roman" panose="02020603050405020304" pitchFamily="18" charset="0"/>
            </a:endParaRPr>
          </a:p>
        </p:txBody>
      </p:sp>
      <p:sp>
        <p:nvSpPr>
          <p:cNvPr id="12295" name="Rectangle 7">
            <a:extLst>
              <a:ext uri="{FF2B5EF4-FFF2-40B4-BE49-F238E27FC236}">
                <a16:creationId xmlns:a16="http://schemas.microsoft.com/office/drawing/2014/main" id="{48EC6771-4962-4D3F-9F01-E221B3E05C56}"/>
              </a:ext>
            </a:extLst>
          </p:cNvPr>
          <p:cNvSpPr>
            <a:spLocks noChangeArrowheads="1"/>
          </p:cNvSpPr>
          <p:nvPr/>
        </p:nvSpPr>
        <p:spPr bwMode="auto">
          <a:xfrm>
            <a:off x="468313" y="441166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rgbClr val="66FFFF"/>
                </a:solidFill>
                <a:latin typeface="Times New Roman" panose="02020603050405020304" pitchFamily="18" charset="0"/>
              </a:rPr>
              <a:t>2. </a:t>
            </a:r>
            <a:r>
              <a:rPr kumimoji="1" lang="zh-CN" altLang="en-US" sz="2400" b="1">
                <a:solidFill>
                  <a:srgbClr val="66FFFF"/>
                </a:solidFill>
                <a:latin typeface="Times New Roman" panose="02020603050405020304" pitchFamily="18" charset="0"/>
              </a:rPr>
              <a:t>滑动摩擦力</a:t>
            </a:r>
          </a:p>
        </p:txBody>
      </p:sp>
      <p:sp>
        <p:nvSpPr>
          <p:cNvPr id="12296" name="Rectangle 8">
            <a:extLst>
              <a:ext uri="{FF2B5EF4-FFF2-40B4-BE49-F238E27FC236}">
                <a16:creationId xmlns:a16="http://schemas.microsoft.com/office/drawing/2014/main" id="{64E34201-01B2-4502-8F0D-7B0B4300CA44}"/>
              </a:ext>
            </a:extLst>
          </p:cNvPr>
          <p:cNvSpPr>
            <a:spLocks noChangeArrowheads="1"/>
          </p:cNvSpPr>
          <p:nvPr/>
        </p:nvSpPr>
        <p:spPr bwMode="auto">
          <a:xfrm>
            <a:off x="827088" y="4868863"/>
            <a:ext cx="79930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两物体相互接触，并有相对滑动时，在两物体接触处出现的相互作用的摩擦力，称为</a:t>
            </a:r>
            <a:r>
              <a:rPr kumimoji="1" lang="zh-CN" altLang="en-US" sz="2400" b="1">
                <a:solidFill>
                  <a:srgbClr val="66FFFF"/>
                </a:solidFill>
                <a:latin typeface="Times New Roman" panose="02020603050405020304" pitchFamily="18" charset="0"/>
              </a:rPr>
              <a:t>滑动摩擦力</a:t>
            </a:r>
            <a:r>
              <a:rPr kumimoji="1" lang="zh-CN" altLang="en-US" sz="2400" b="1">
                <a:solidFill>
                  <a:schemeClr val="bg1"/>
                </a:solidFill>
                <a:latin typeface="Times New Roman" panose="02020603050405020304" pitchFamily="18" charset="0"/>
              </a:rPr>
              <a:t>。</a:t>
            </a:r>
            <a:r>
              <a:rPr kumimoji="1" lang="zh-CN" altLang="en-US" sz="2400" b="1">
                <a:latin typeface="Times New Roman" panose="02020603050405020304" pitchFamily="18" charset="0"/>
              </a:rPr>
              <a:t> </a:t>
            </a:r>
          </a:p>
        </p:txBody>
      </p:sp>
      <p:graphicFrame>
        <p:nvGraphicFramePr>
          <p:cNvPr id="12297" name="Object 9">
            <a:extLst>
              <a:ext uri="{FF2B5EF4-FFF2-40B4-BE49-F238E27FC236}">
                <a16:creationId xmlns:a16="http://schemas.microsoft.com/office/drawing/2014/main" id="{CBE97DD4-2D3B-4929-A2EA-DEAC3C67FAF1}"/>
              </a:ext>
            </a:extLst>
          </p:cNvPr>
          <p:cNvGraphicFramePr>
            <a:graphicFrameLocks/>
          </p:cNvGraphicFramePr>
          <p:nvPr/>
        </p:nvGraphicFramePr>
        <p:xfrm>
          <a:off x="2916238" y="5986463"/>
          <a:ext cx="1206500" cy="395287"/>
        </p:xfrm>
        <a:graphic>
          <a:graphicData uri="http://schemas.openxmlformats.org/presentationml/2006/ole">
            <mc:AlternateContent xmlns:mc="http://schemas.openxmlformats.org/markup-compatibility/2006">
              <mc:Choice xmlns:v="urn:schemas-microsoft-com:vml" Requires="v">
                <p:oleObj spid="_x0000_s12301" name="公式" r:id="rId3" imgW="1158118" imgH="350458" progId="Equation.3">
                  <p:embed/>
                </p:oleObj>
              </mc:Choice>
              <mc:Fallback>
                <p:oleObj name="公式" r:id="rId3" imgW="1158118" imgH="350458" progId="Equation.3">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986463"/>
                        <a:ext cx="1206500" cy="3952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Rectangle 10">
            <a:extLst>
              <a:ext uri="{FF2B5EF4-FFF2-40B4-BE49-F238E27FC236}">
                <a16:creationId xmlns:a16="http://schemas.microsoft.com/office/drawing/2014/main" id="{E4B02615-D11F-4B4D-A793-B392F69A8B23}"/>
              </a:ext>
            </a:extLst>
          </p:cNvPr>
          <p:cNvSpPr>
            <a:spLocks noChangeArrowheads="1"/>
          </p:cNvSpPr>
          <p:nvPr/>
        </p:nvSpPr>
        <p:spPr bwMode="auto">
          <a:xfrm>
            <a:off x="3856038" y="3902075"/>
            <a:ext cx="539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a:t>
            </a:r>
            <a:r>
              <a:rPr kumimoji="1" lang="en-US" altLang="zh-CN"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µ</a:t>
            </a:r>
            <a:r>
              <a:rPr kumimoji="1" lang="en-US" altLang="zh-CN" sz="2000" b="1" baseline="-25000">
                <a:solidFill>
                  <a:srgbClr val="66FFFF"/>
                </a:solidFill>
                <a:latin typeface="Times New Roman" panose="02020603050405020304" pitchFamily="18" charset="0"/>
              </a:rPr>
              <a:t>0 </a:t>
            </a:r>
            <a:r>
              <a:rPr kumimoji="1" lang="zh-CN" altLang="en-US" sz="2400" b="1">
                <a:solidFill>
                  <a:schemeClr val="bg1"/>
                </a:solidFill>
                <a:latin typeface="Times New Roman" panose="02020603050405020304" pitchFamily="18" charset="0"/>
                <a:ea typeface="楷体_GB2312" pitchFamily="49" charset="-122"/>
              </a:rPr>
              <a:t>为最大静摩擦系数</a:t>
            </a:r>
            <a:r>
              <a:rPr kumimoji="1" lang="zh-CN" altLang="en-US" sz="2400" b="1">
                <a:solidFill>
                  <a:schemeClr val="bg1"/>
                </a:solidFill>
                <a:latin typeface="Times New Roman" panose="02020603050405020304" pitchFamily="18" charset="0"/>
              </a:rPr>
              <a:t>，</a:t>
            </a:r>
            <a:r>
              <a:rPr kumimoji="1" lang="en-US" altLang="zh-CN" sz="2400" b="1" i="1">
                <a:solidFill>
                  <a:srgbClr val="66FFFF"/>
                </a:solidFill>
                <a:latin typeface="Times New Roman" panose="02020603050405020304" pitchFamily="18" charset="0"/>
              </a:rPr>
              <a:t>N </a:t>
            </a:r>
            <a:r>
              <a:rPr kumimoji="1" lang="zh-CN" altLang="en-US" sz="2400" b="1">
                <a:solidFill>
                  <a:schemeClr val="bg1"/>
                </a:solidFill>
                <a:latin typeface="Times New Roman" panose="02020603050405020304" pitchFamily="18" charset="0"/>
                <a:ea typeface="楷体_GB2312" pitchFamily="49" charset="-122"/>
              </a:rPr>
              <a:t>为正压力</a:t>
            </a:r>
            <a:r>
              <a:rPr kumimoji="1" lang="en-US" altLang="zh-CN" sz="2400" b="1">
                <a:solidFill>
                  <a:schemeClr val="bg1"/>
                </a:solidFill>
                <a:latin typeface="Times New Roman" panose="02020603050405020304" pitchFamily="18" charset="0"/>
                <a:ea typeface="楷体_GB2312" pitchFamily="49" charset="-122"/>
              </a:rPr>
              <a:t>)</a:t>
            </a:r>
          </a:p>
        </p:txBody>
      </p:sp>
      <p:sp>
        <p:nvSpPr>
          <p:cNvPr id="12299" name="Rectangle 11">
            <a:extLst>
              <a:ext uri="{FF2B5EF4-FFF2-40B4-BE49-F238E27FC236}">
                <a16:creationId xmlns:a16="http://schemas.microsoft.com/office/drawing/2014/main" id="{4EA2CEDE-E58F-4F18-8DAF-7CE2D3C5E80D}"/>
              </a:ext>
            </a:extLst>
          </p:cNvPr>
          <p:cNvSpPr>
            <a:spLocks noChangeArrowheads="1"/>
          </p:cNvSpPr>
          <p:nvPr/>
        </p:nvSpPr>
        <p:spPr bwMode="auto">
          <a:xfrm>
            <a:off x="4140200" y="5876925"/>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a:t>
            </a:r>
            <a:r>
              <a:rPr kumimoji="1" lang="en-US" altLang="zh-CN"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µ </a:t>
            </a:r>
            <a:r>
              <a:rPr kumimoji="1" lang="zh-CN" altLang="en-US" sz="2400" b="1">
                <a:solidFill>
                  <a:schemeClr val="bg1"/>
                </a:solidFill>
                <a:latin typeface="Times New Roman" panose="02020603050405020304" pitchFamily="18" charset="0"/>
                <a:ea typeface="楷体_GB2312" pitchFamily="49" charset="-122"/>
              </a:rPr>
              <a:t>为滑动摩擦系数</a:t>
            </a:r>
            <a:r>
              <a:rPr kumimoji="1" lang="en-US" altLang="zh-CN" sz="2400" b="1">
                <a:solidFill>
                  <a:schemeClr val="bg1"/>
                </a:solidFill>
                <a:latin typeface="Times New Roman" panose="02020603050405020304" pitchFamily="18" charset="0"/>
                <a:ea typeface="楷体_GB2312" pitchFamily="49" charset="-122"/>
              </a:rPr>
              <a:t>)</a:t>
            </a:r>
          </a:p>
        </p:txBody>
      </p:sp>
      <p:sp>
        <p:nvSpPr>
          <p:cNvPr id="12300" name="AutoShape 12">
            <a:extLst>
              <a:ext uri="{FF2B5EF4-FFF2-40B4-BE49-F238E27FC236}">
                <a16:creationId xmlns:a16="http://schemas.microsoft.com/office/drawing/2014/main" id="{FAA74ABC-9993-4586-8077-C0444522BB64}"/>
              </a:ext>
            </a:extLst>
          </p:cNvPr>
          <p:cNvSpPr>
            <a:spLocks noChangeArrowheads="1"/>
          </p:cNvSpPr>
          <p:nvPr/>
        </p:nvSpPr>
        <p:spPr bwMode="auto">
          <a:xfrm>
            <a:off x="395288" y="278447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extLst>
              <a:ext uri="{FF2B5EF4-FFF2-40B4-BE49-F238E27FC236}">
                <a16:creationId xmlns:a16="http://schemas.microsoft.com/office/drawing/2014/main" id="{FA61FCD2-E213-4EFA-AC00-78FA5CDB9843}"/>
              </a:ext>
            </a:extLst>
          </p:cNvPr>
          <p:cNvGraphicFramePr>
            <a:graphicFrameLocks noChangeAspect="1"/>
          </p:cNvGraphicFramePr>
          <p:nvPr/>
        </p:nvGraphicFramePr>
        <p:xfrm>
          <a:off x="3552825" y="2962275"/>
          <a:ext cx="1019175" cy="390525"/>
        </p:xfrm>
        <a:graphic>
          <a:graphicData uri="http://schemas.openxmlformats.org/presentationml/2006/ole">
            <mc:AlternateContent xmlns:mc="http://schemas.openxmlformats.org/markup-compatibility/2006">
              <mc:Choice xmlns:v="urn:schemas-microsoft-com:vml" Requires="v">
                <p:oleObj spid="_x0000_s13322" name="Equation" r:id="rId3" imgW="982917" imgH="350458" progId="Equation.3">
                  <p:embed/>
                </p:oleObj>
              </mc:Choice>
              <mc:Fallback>
                <p:oleObj name="Equation" r:id="rId3" imgW="982917" imgH="35045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5" y="2962275"/>
                        <a:ext cx="1019175" cy="390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a:extLst>
              <a:ext uri="{FF2B5EF4-FFF2-40B4-BE49-F238E27FC236}">
                <a16:creationId xmlns:a16="http://schemas.microsoft.com/office/drawing/2014/main" id="{CC27AD3C-BFB5-45B4-A6DD-C74F058854FC}"/>
              </a:ext>
            </a:extLst>
          </p:cNvPr>
          <p:cNvGraphicFramePr>
            <a:graphicFrameLocks noChangeAspect="1"/>
          </p:cNvGraphicFramePr>
          <p:nvPr/>
        </p:nvGraphicFramePr>
        <p:xfrm>
          <a:off x="3581400" y="4465638"/>
          <a:ext cx="1155700" cy="471487"/>
        </p:xfrm>
        <a:graphic>
          <a:graphicData uri="http://schemas.openxmlformats.org/presentationml/2006/ole">
            <mc:AlternateContent xmlns:mc="http://schemas.openxmlformats.org/markup-compatibility/2006">
              <mc:Choice xmlns:v="urn:schemas-microsoft-com:vml" Requires="v">
                <p:oleObj spid="_x0000_s13323" name="Equation" r:id="rId5" imgW="1097385" imgH="426596" progId="Equation.3">
                  <p:embed/>
                </p:oleObj>
              </mc:Choice>
              <mc:Fallback>
                <p:oleObj name="Equation" r:id="rId5" imgW="1097385" imgH="42659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465638"/>
                        <a:ext cx="1155700" cy="4714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4">
            <a:extLst>
              <a:ext uri="{FF2B5EF4-FFF2-40B4-BE49-F238E27FC236}">
                <a16:creationId xmlns:a16="http://schemas.microsoft.com/office/drawing/2014/main" id="{73095312-6B65-4FD7-B58F-2D4B47B77A60}"/>
              </a:ext>
            </a:extLst>
          </p:cNvPr>
          <p:cNvGraphicFramePr>
            <a:graphicFrameLocks noChangeAspect="1"/>
          </p:cNvGraphicFramePr>
          <p:nvPr/>
        </p:nvGraphicFramePr>
        <p:xfrm>
          <a:off x="3638550" y="6053138"/>
          <a:ext cx="993775" cy="469900"/>
        </p:xfrm>
        <a:graphic>
          <a:graphicData uri="http://schemas.openxmlformats.org/presentationml/2006/ole">
            <mc:AlternateContent xmlns:mc="http://schemas.openxmlformats.org/markup-compatibility/2006">
              <mc:Choice xmlns:v="urn:schemas-microsoft-com:vml" Requires="v">
                <p:oleObj spid="_x0000_s13324" name="公式" r:id="rId7" imgW="929741" imgH="426596" progId="Equation.3">
                  <p:embed/>
                </p:oleObj>
              </mc:Choice>
              <mc:Fallback>
                <p:oleObj name="公式" r:id="rId7" imgW="929741" imgH="42659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8550" y="6053138"/>
                        <a:ext cx="993775" cy="469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Text Box 5">
            <a:extLst>
              <a:ext uri="{FF2B5EF4-FFF2-40B4-BE49-F238E27FC236}">
                <a16:creationId xmlns:a16="http://schemas.microsoft.com/office/drawing/2014/main" id="{A8B972FE-39E9-421F-BC67-49FCD2B6776D}"/>
              </a:ext>
            </a:extLst>
          </p:cNvPr>
          <p:cNvSpPr txBox="1">
            <a:spLocks noChangeArrowheads="1"/>
          </p:cNvSpPr>
          <p:nvPr/>
        </p:nvSpPr>
        <p:spPr bwMode="auto">
          <a:xfrm>
            <a:off x="468313" y="30480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66FFFF"/>
                </a:solidFill>
                <a:latin typeface="Times New Roman" panose="02020603050405020304" pitchFamily="18" charset="0"/>
              </a:rPr>
              <a:t>3. </a:t>
            </a:r>
            <a:r>
              <a:rPr kumimoji="1" lang="zh-CN" altLang="en-US" sz="2400" b="1">
                <a:solidFill>
                  <a:srgbClr val="66FFFF"/>
                </a:solidFill>
                <a:latin typeface="Times New Roman" panose="02020603050405020304" pitchFamily="18" charset="0"/>
              </a:rPr>
              <a:t>物体运动时的流体阻力</a:t>
            </a:r>
          </a:p>
        </p:txBody>
      </p:sp>
      <p:sp>
        <p:nvSpPr>
          <p:cNvPr id="13318" name="Text Box 6">
            <a:extLst>
              <a:ext uri="{FF2B5EF4-FFF2-40B4-BE49-F238E27FC236}">
                <a16:creationId xmlns:a16="http://schemas.microsoft.com/office/drawing/2014/main" id="{6630C5DD-861D-427F-8AAB-2AD85D1DF07E}"/>
              </a:ext>
            </a:extLst>
          </p:cNvPr>
          <p:cNvSpPr txBox="1">
            <a:spLocks noChangeArrowheads="1"/>
          </p:cNvSpPr>
          <p:nvPr/>
        </p:nvSpPr>
        <p:spPr bwMode="auto">
          <a:xfrm>
            <a:off x="762000" y="808038"/>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rgbClr val="FFFFFF"/>
                </a:solidFill>
                <a:latin typeface="宋体" panose="02010600030101010101" pitchFamily="2" charset="-122"/>
              </a:rPr>
              <a:t>当物体穿过液体或气体运动时，会受到流体阻力，该阻力与运动物体速度方向相反，大小随速度变化。</a:t>
            </a:r>
          </a:p>
        </p:txBody>
      </p:sp>
      <p:sp>
        <p:nvSpPr>
          <p:cNvPr id="13319" name="Text Box 7">
            <a:extLst>
              <a:ext uri="{FF2B5EF4-FFF2-40B4-BE49-F238E27FC236}">
                <a16:creationId xmlns:a16="http://schemas.microsoft.com/office/drawing/2014/main" id="{F9804CA2-B15C-409B-9A5F-BF9E96DDBC11}"/>
              </a:ext>
            </a:extLst>
          </p:cNvPr>
          <p:cNvSpPr txBox="1">
            <a:spLocks noChangeArrowheads="1"/>
          </p:cNvSpPr>
          <p:nvPr/>
        </p:nvSpPr>
        <p:spPr bwMode="auto">
          <a:xfrm>
            <a:off x="762000" y="1812925"/>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a:solidFill>
                  <a:srgbClr val="FFFFFF"/>
                </a:solidFill>
                <a:latin typeface="Times New Roman" panose="02020603050405020304" pitchFamily="18" charset="0"/>
              </a:rPr>
              <a:t>(1)</a:t>
            </a:r>
            <a:r>
              <a:rPr kumimoji="1" lang="en-US" altLang="zh-CN" sz="2400" b="1">
                <a:solidFill>
                  <a:srgbClr val="FFFFCC"/>
                </a:solidFill>
                <a:latin typeface="Times New Roman" panose="02020603050405020304" pitchFamily="18" charset="0"/>
              </a:rPr>
              <a:t> </a:t>
            </a:r>
            <a:r>
              <a:rPr kumimoji="1" lang="zh-CN" altLang="en-US" sz="2400" b="1">
                <a:solidFill>
                  <a:schemeClr val="bg1"/>
                </a:solidFill>
                <a:latin typeface="宋体" panose="02010600030101010101" pitchFamily="2" charset="-122"/>
              </a:rPr>
              <a:t>当物体速度不太大时，流体为层流，阻力主要由流体的粘滞性产生。这时流体阻力与物体速率成正比。</a:t>
            </a:r>
          </a:p>
        </p:txBody>
      </p:sp>
      <p:sp>
        <p:nvSpPr>
          <p:cNvPr id="13320" name="Text Box 8">
            <a:extLst>
              <a:ext uri="{FF2B5EF4-FFF2-40B4-BE49-F238E27FC236}">
                <a16:creationId xmlns:a16="http://schemas.microsoft.com/office/drawing/2014/main" id="{EC7BF209-3D9C-4595-85B2-1844CE2DA581}"/>
              </a:ext>
            </a:extLst>
          </p:cNvPr>
          <p:cNvSpPr txBox="1">
            <a:spLocks noChangeArrowheads="1"/>
          </p:cNvSpPr>
          <p:nvPr/>
        </p:nvSpPr>
        <p:spPr bwMode="auto">
          <a:xfrm>
            <a:off x="762000" y="3336925"/>
            <a:ext cx="813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宋体" panose="02010600030101010101" pitchFamily="2" charset="-122"/>
              </a:rPr>
              <a:t>当物体穿过流体的速率超过某限度时（低于声速），流体出现旋涡，这时流体阻力与物体速率的平方成正比。</a:t>
            </a:r>
          </a:p>
        </p:txBody>
      </p:sp>
      <p:sp>
        <p:nvSpPr>
          <p:cNvPr id="13321" name="Text Box 9">
            <a:extLst>
              <a:ext uri="{FF2B5EF4-FFF2-40B4-BE49-F238E27FC236}">
                <a16:creationId xmlns:a16="http://schemas.microsoft.com/office/drawing/2014/main" id="{CCBD3DCE-A3E4-43EB-967A-7F9757FF367E}"/>
              </a:ext>
            </a:extLst>
          </p:cNvPr>
          <p:cNvSpPr txBox="1">
            <a:spLocks noChangeArrowheads="1"/>
          </p:cNvSpPr>
          <p:nvPr/>
        </p:nvSpPr>
        <p:spPr bwMode="auto">
          <a:xfrm>
            <a:off x="762000" y="4999038"/>
            <a:ext cx="830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a:solidFill>
                  <a:schemeClr val="bg1"/>
                </a:solidFill>
                <a:latin typeface="Times New Roman" panose="02020603050405020304" pitchFamily="18" charset="0"/>
              </a:rPr>
              <a:t>(3) </a:t>
            </a:r>
            <a:r>
              <a:rPr kumimoji="1" lang="zh-CN" altLang="en-US" sz="2400" b="1">
                <a:solidFill>
                  <a:schemeClr val="bg1"/>
                </a:solidFill>
                <a:latin typeface="宋体" panose="02010600030101010101" pitchFamily="2" charset="-122"/>
              </a:rPr>
              <a:t>当物体与流体的相对速度提高到接近空气中的声速时，    这时流体阻力将迅速增大。</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6">
            <a:extLst>
              <a:ext uri="{FF2B5EF4-FFF2-40B4-BE49-F238E27FC236}">
                <a16:creationId xmlns:a16="http://schemas.microsoft.com/office/drawing/2014/main" id="{162E566B-1D13-4D9C-9A93-ED6B761433F5}"/>
              </a:ext>
            </a:extLst>
          </p:cNvPr>
          <p:cNvSpPr txBox="1">
            <a:spLocks noChangeArrowheads="1"/>
          </p:cNvSpPr>
          <p:nvPr/>
        </p:nvSpPr>
        <p:spPr bwMode="auto">
          <a:xfrm>
            <a:off x="1493838" y="531813"/>
            <a:ext cx="5686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66FF33"/>
                </a:solidFill>
                <a:latin typeface="Times New Roman" panose="02020603050405020304" pitchFamily="18" charset="0"/>
              </a:rPr>
              <a:t>2.3  </a:t>
            </a:r>
            <a:r>
              <a:rPr kumimoji="1" lang="zh-CN" altLang="en-US" sz="3200" b="1">
                <a:solidFill>
                  <a:srgbClr val="66FF33"/>
                </a:solidFill>
                <a:latin typeface="Times New Roman" panose="02020603050405020304" pitchFamily="18" charset="0"/>
                <a:ea typeface="黑体" panose="02010609060101010101" pitchFamily="49" charset="-122"/>
              </a:rPr>
              <a:t>牛顿运动定律的应用</a:t>
            </a:r>
          </a:p>
        </p:txBody>
      </p:sp>
      <p:sp>
        <p:nvSpPr>
          <p:cNvPr id="14339" name="Text Box 9">
            <a:extLst>
              <a:ext uri="{FF2B5EF4-FFF2-40B4-BE49-F238E27FC236}">
                <a16:creationId xmlns:a16="http://schemas.microsoft.com/office/drawing/2014/main" id="{F69C17C0-8269-4BFB-A159-2AFB7B8A9A46}"/>
              </a:ext>
            </a:extLst>
          </p:cNvPr>
          <p:cNvSpPr txBox="1">
            <a:spLocks noChangeArrowheads="1"/>
          </p:cNvSpPr>
          <p:nvPr/>
        </p:nvSpPr>
        <p:spPr bwMode="auto">
          <a:xfrm>
            <a:off x="755650" y="1443038"/>
            <a:ext cx="7456488"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rPr>
              <a:t>动力学的典型问题大致可以归结为以下三类： </a:t>
            </a:r>
          </a:p>
        </p:txBody>
      </p:sp>
      <p:sp>
        <p:nvSpPr>
          <p:cNvPr id="14340" name="Text Box 10">
            <a:extLst>
              <a:ext uri="{FF2B5EF4-FFF2-40B4-BE49-F238E27FC236}">
                <a16:creationId xmlns:a16="http://schemas.microsoft.com/office/drawing/2014/main" id="{2814362F-EAB4-46FB-89D8-CA2ABED8F592}"/>
              </a:ext>
            </a:extLst>
          </p:cNvPr>
          <p:cNvSpPr txBox="1">
            <a:spLocks noChangeArrowheads="1"/>
          </p:cNvSpPr>
          <p:nvPr/>
        </p:nvSpPr>
        <p:spPr bwMode="auto">
          <a:xfrm>
            <a:off x="663575" y="2052638"/>
            <a:ext cx="750093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kumimoji="1" lang="zh-CN" altLang="en-US" sz="2800" b="1">
                <a:solidFill>
                  <a:schemeClr val="bg1"/>
                </a:solidFill>
                <a:latin typeface="Times New Roman" panose="02020603050405020304" pitchFamily="18" charset="0"/>
              </a:rPr>
              <a:t>已知质点的运动情况，求其他物体施于该质点的作用力，即研究质点何以作这种运动； </a:t>
            </a:r>
          </a:p>
        </p:txBody>
      </p:sp>
      <p:sp>
        <p:nvSpPr>
          <p:cNvPr id="14341" name="Text Box 11">
            <a:extLst>
              <a:ext uri="{FF2B5EF4-FFF2-40B4-BE49-F238E27FC236}">
                <a16:creationId xmlns:a16="http://schemas.microsoft.com/office/drawing/2014/main" id="{73461D44-8477-49D6-9D9B-DC970EE1D8E4}"/>
              </a:ext>
            </a:extLst>
          </p:cNvPr>
          <p:cNvSpPr txBox="1">
            <a:spLocks noChangeArrowheads="1"/>
          </p:cNvSpPr>
          <p:nvPr/>
        </p:nvSpPr>
        <p:spPr bwMode="auto">
          <a:xfrm>
            <a:off x="663575" y="3119438"/>
            <a:ext cx="734853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startAt="2"/>
            </a:pPr>
            <a:r>
              <a:rPr kumimoji="1" lang="zh-CN" altLang="en-US" sz="2800" b="1">
                <a:solidFill>
                  <a:schemeClr val="bg1"/>
                </a:solidFill>
                <a:latin typeface="Times New Roman" panose="02020603050405020304" pitchFamily="18" charset="0"/>
              </a:rPr>
              <a:t>已知其它物体施于这质点的作用力，求质点运动情况； </a:t>
            </a:r>
          </a:p>
        </p:txBody>
      </p:sp>
      <p:sp>
        <p:nvSpPr>
          <p:cNvPr id="14342" name="Text Box 12">
            <a:extLst>
              <a:ext uri="{FF2B5EF4-FFF2-40B4-BE49-F238E27FC236}">
                <a16:creationId xmlns:a16="http://schemas.microsoft.com/office/drawing/2014/main" id="{07C15E11-4CBE-4843-9CC7-80FD052CBFEC}"/>
              </a:ext>
            </a:extLst>
          </p:cNvPr>
          <p:cNvSpPr txBox="1">
            <a:spLocks noChangeArrowheads="1"/>
          </p:cNvSpPr>
          <p:nvPr/>
        </p:nvSpPr>
        <p:spPr bwMode="auto">
          <a:xfrm>
            <a:off x="663575" y="4186238"/>
            <a:ext cx="750093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eriod" startAt="3"/>
            </a:pPr>
            <a:r>
              <a:rPr kumimoji="1" lang="zh-CN" altLang="en-US" sz="2800" b="1">
                <a:solidFill>
                  <a:schemeClr val="bg1"/>
                </a:solidFill>
                <a:latin typeface="Times New Roman" panose="02020603050405020304" pitchFamily="18" charset="0"/>
              </a:rPr>
              <a:t>已知质点运动情况与所受力的某些方面，求质点运动情况与所受力的未知方面。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a:extLst>
              <a:ext uri="{FF2B5EF4-FFF2-40B4-BE49-F238E27FC236}">
                <a16:creationId xmlns:a16="http://schemas.microsoft.com/office/drawing/2014/main" id="{58226AA5-9E71-487C-92F3-06D7C1731683}"/>
              </a:ext>
            </a:extLst>
          </p:cNvPr>
          <p:cNvSpPr txBox="1">
            <a:spLocks noChangeArrowheads="1"/>
          </p:cNvSpPr>
          <p:nvPr/>
        </p:nvSpPr>
        <p:spPr bwMode="auto">
          <a:xfrm>
            <a:off x="179388" y="620713"/>
            <a:ext cx="8604250" cy="584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Aft>
                <a:spcPts val="1800"/>
              </a:spcAft>
              <a:buFont typeface="Arial" pitchFamily="34" charset="0"/>
              <a:buChar char="•"/>
              <a:defRPr/>
            </a:pPr>
            <a:r>
              <a:rPr kumimoji="1" lang="zh-CN" altLang="en-US" sz="2600" b="1" dirty="0">
                <a:solidFill>
                  <a:schemeClr val="bg1"/>
                </a:solidFill>
                <a:latin typeface="+mn-ea"/>
                <a:ea typeface="+mn-ea"/>
              </a:rPr>
              <a:t>质点动力学问题的求解</a:t>
            </a:r>
            <a:r>
              <a:rPr kumimoji="1" lang="zh-CN" altLang="en-US" sz="2600" b="1" dirty="0">
                <a:solidFill>
                  <a:srgbClr val="FFC000"/>
                </a:solidFill>
                <a:latin typeface="+mn-ea"/>
                <a:ea typeface="+mn-ea"/>
              </a:rPr>
              <a:t>关键是力</a:t>
            </a:r>
            <a:r>
              <a:rPr kumimoji="1" lang="zh-CN" altLang="en-US" sz="2600" b="1" dirty="0">
                <a:solidFill>
                  <a:schemeClr val="bg1"/>
                </a:solidFill>
                <a:latin typeface="+mn-ea"/>
                <a:ea typeface="+mn-ea"/>
              </a:rPr>
              <a:t>。牛顿运动定律指出，力使质点获得加速度。</a:t>
            </a:r>
            <a:endParaRPr kumimoji="1" lang="en-US" altLang="zh-CN" sz="2600" b="1" dirty="0">
              <a:solidFill>
                <a:schemeClr val="bg1"/>
              </a:solidFill>
              <a:latin typeface="+mn-ea"/>
              <a:ea typeface="+mn-ea"/>
            </a:endParaRPr>
          </a:p>
          <a:p>
            <a:pPr eaLnBrk="1" hangingPunct="1">
              <a:spcAft>
                <a:spcPts val="1800"/>
              </a:spcAft>
              <a:buFont typeface="Arial" pitchFamily="34" charset="0"/>
              <a:buChar char="•"/>
              <a:defRPr/>
            </a:pPr>
            <a:r>
              <a:rPr kumimoji="1" lang="zh-CN" altLang="en-US" sz="2600" b="1" dirty="0">
                <a:solidFill>
                  <a:schemeClr val="bg1"/>
                </a:solidFill>
                <a:latin typeface="+mn-ea"/>
                <a:ea typeface="+mn-ea"/>
              </a:rPr>
              <a:t>而质点在各个瞬时的加速度（附以适当的初始条件）则完全确定了质点的运动情况，这是我们在质点运动学中已研究过的问题。</a:t>
            </a:r>
            <a:endParaRPr kumimoji="1" lang="en-US" altLang="zh-CN" sz="2600" b="1" dirty="0">
              <a:solidFill>
                <a:schemeClr val="bg1"/>
              </a:solidFill>
              <a:latin typeface="+mn-ea"/>
              <a:ea typeface="+mn-ea"/>
            </a:endParaRPr>
          </a:p>
          <a:p>
            <a:pPr eaLnBrk="1" hangingPunct="1">
              <a:spcAft>
                <a:spcPts val="1800"/>
              </a:spcAft>
              <a:buFont typeface="Arial" pitchFamily="34" charset="0"/>
              <a:buChar char="•"/>
              <a:defRPr/>
            </a:pPr>
            <a:r>
              <a:rPr kumimoji="1" lang="zh-CN" altLang="en-US" sz="2600" b="1" dirty="0">
                <a:solidFill>
                  <a:schemeClr val="bg1"/>
                </a:solidFill>
                <a:latin typeface="+mn-ea"/>
                <a:ea typeface="+mn-ea"/>
              </a:rPr>
              <a:t>这样，力对质点运动情况的影响是通过加速度表现出来的。</a:t>
            </a:r>
            <a:endParaRPr kumimoji="1" lang="en-US" altLang="zh-CN" sz="2600" b="1" dirty="0">
              <a:solidFill>
                <a:schemeClr val="bg1"/>
              </a:solidFill>
              <a:latin typeface="+mn-ea"/>
              <a:ea typeface="+mn-ea"/>
            </a:endParaRPr>
          </a:p>
          <a:p>
            <a:pPr eaLnBrk="1" hangingPunct="1">
              <a:spcAft>
                <a:spcPts val="1800"/>
              </a:spcAft>
              <a:buFont typeface="Arial" pitchFamily="34" charset="0"/>
              <a:buChar char="•"/>
              <a:defRPr/>
            </a:pPr>
            <a:r>
              <a:rPr kumimoji="1" lang="zh-CN" altLang="en-US" sz="2600" b="1" dirty="0">
                <a:solidFill>
                  <a:schemeClr val="bg1"/>
                </a:solidFill>
                <a:latin typeface="+mn-ea"/>
                <a:ea typeface="+mn-ea"/>
              </a:rPr>
              <a:t>因此，</a:t>
            </a:r>
            <a:r>
              <a:rPr kumimoji="1" lang="zh-CN" altLang="en-US" sz="2600" b="1" dirty="0">
                <a:solidFill>
                  <a:srgbClr val="FFC000"/>
                </a:solidFill>
                <a:latin typeface="+mn-ea"/>
                <a:ea typeface="+mn-ea"/>
              </a:rPr>
              <a:t>加速度这个物理量起着很重要的“桥梁”作用</a:t>
            </a:r>
            <a:r>
              <a:rPr kumimoji="1" lang="zh-CN" altLang="en-US" sz="2600" b="1" dirty="0">
                <a:solidFill>
                  <a:schemeClr val="bg1"/>
                </a:solidFill>
                <a:latin typeface="+mn-ea"/>
                <a:ea typeface="+mn-ea"/>
              </a:rPr>
              <a:t>，它将牛顿运动定律与质点运动学结合起来，而牛顿运动定律与质点运动学知识相结合，就提供了解决各种各样质点动力学问题的原则依据。</a:t>
            </a:r>
            <a:endParaRPr kumimoji="1" lang="en-US" altLang="zh-CN" sz="2600" b="1" dirty="0">
              <a:solidFill>
                <a:schemeClr val="bg1"/>
              </a:solidFill>
              <a:latin typeface="+mn-ea"/>
              <a:ea typeface="+mn-ea"/>
            </a:endParaRPr>
          </a:p>
          <a:p>
            <a:pPr marL="0" indent="0" eaLnBrk="1" hangingPunct="1">
              <a:defRPr/>
            </a:pPr>
            <a:endParaRPr kumimoji="1" lang="zh-CN" altLang="en-US" sz="2800" b="1" dirty="0">
              <a:solidFill>
                <a:schemeClr val="bg1"/>
              </a:solidFill>
              <a:latin typeface="Times New Roman"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CEF62DDC-87E1-4A2B-8C1E-ED3D0FB00A60}"/>
              </a:ext>
            </a:extLst>
          </p:cNvPr>
          <p:cNvGraphicFramePr>
            <a:graphicFrameLocks noChangeAspect="1"/>
          </p:cNvGraphicFramePr>
          <p:nvPr/>
        </p:nvGraphicFramePr>
        <p:xfrm>
          <a:off x="5791200" y="1109663"/>
          <a:ext cx="304800" cy="342900"/>
        </p:xfrm>
        <a:graphic>
          <a:graphicData uri="http://schemas.openxmlformats.org/presentationml/2006/ole">
            <mc:AlternateContent xmlns:mc="http://schemas.openxmlformats.org/markup-compatibility/2006">
              <mc:Choice xmlns:v="urn:schemas-microsoft-com:vml" Requires="v">
                <p:oleObj spid="_x0000_s16401" name="公式" r:id="rId3" imgW="259163" imgH="297273" progId="Equation.3">
                  <p:embed/>
                </p:oleObj>
              </mc:Choice>
              <mc:Fallback>
                <p:oleObj name="公式" r:id="rId3" imgW="259163" imgH="2972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109663"/>
                        <a:ext cx="304800" cy="3429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3">
            <a:extLst>
              <a:ext uri="{FF2B5EF4-FFF2-40B4-BE49-F238E27FC236}">
                <a16:creationId xmlns:a16="http://schemas.microsoft.com/office/drawing/2014/main" id="{594682B0-EE5D-4B5B-88BB-C43D98E328F5}"/>
              </a:ext>
            </a:extLst>
          </p:cNvPr>
          <p:cNvGraphicFramePr>
            <a:graphicFrameLocks noChangeAspect="1"/>
          </p:cNvGraphicFramePr>
          <p:nvPr/>
        </p:nvGraphicFramePr>
        <p:xfrm>
          <a:off x="3414713" y="2219325"/>
          <a:ext cx="3575050" cy="415925"/>
        </p:xfrm>
        <a:graphic>
          <a:graphicData uri="http://schemas.openxmlformats.org/presentationml/2006/ole">
            <mc:AlternateContent xmlns:mc="http://schemas.openxmlformats.org/markup-compatibility/2006">
              <mc:Choice xmlns:v="urn:schemas-microsoft-com:vml" Requires="v">
                <p:oleObj spid="_x0000_s16402" name="公式" r:id="rId5" imgW="3551038" imgH="373411" progId="Equation.3">
                  <p:embed/>
                </p:oleObj>
              </mc:Choice>
              <mc:Fallback>
                <p:oleObj name="公式" r:id="rId5" imgW="3551038" imgH="37341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713" y="2219325"/>
                        <a:ext cx="3575050" cy="41592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85E04B9F-F6C7-4D3F-8B60-D91BAAD928C5}"/>
              </a:ext>
            </a:extLst>
          </p:cNvPr>
          <p:cNvGraphicFramePr>
            <a:graphicFrameLocks noChangeAspect="1"/>
          </p:cNvGraphicFramePr>
          <p:nvPr/>
        </p:nvGraphicFramePr>
        <p:xfrm>
          <a:off x="1127125" y="3140075"/>
          <a:ext cx="6086475" cy="876300"/>
        </p:xfrm>
        <a:graphic>
          <a:graphicData uri="http://schemas.openxmlformats.org/presentationml/2006/ole">
            <mc:AlternateContent xmlns:mc="http://schemas.openxmlformats.org/markup-compatibility/2006">
              <mc:Choice xmlns:v="urn:schemas-microsoft-com:vml" Requires="v">
                <p:oleObj spid="_x0000_s16403" name="公式" r:id="rId7" imgW="6034918" imgH="830518" progId="Equation.3">
                  <p:embed/>
                </p:oleObj>
              </mc:Choice>
              <mc:Fallback>
                <p:oleObj name="公式" r:id="rId7" imgW="6034918" imgH="83051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125" y="3140075"/>
                        <a:ext cx="6086475" cy="8763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a:extLst>
              <a:ext uri="{FF2B5EF4-FFF2-40B4-BE49-F238E27FC236}">
                <a16:creationId xmlns:a16="http://schemas.microsoft.com/office/drawing/2014/main" id="{62A6C5D6-5424-459B-A43A-AC326E35F844}"/>
              </a:ext>
            </a:extLst>
          </p:cNvPr>
          <p:cNvGraphicFramePr>
            <a:graphicFrameLocks noChangeAspect="1"/>
          </p:cNvGraphicFramePr>
          <p:nvPr/>
        </p:nvGraphicFramePr>
        <p:xfrm>
          <a:off x="3414713" y="4116388"/>
          <a:ext cx="2417762" cy="392112"/>
        </p:xfrm>
        <a:graphic>
          <a:graphicData uri="http://schemas.openxmlformats.org/presentationml/2006/ole">
            <mc:AlternateContent xmlns:mc="http://schemas.openxmlformats.org/markup-compatibility/2006">
              <mc:Choice xmlns:v="urn:schemas-microsoft-com:vml" Requires="v">
                <p:oleObj spid="_x0000_s16404" name="公式" r:id="rId9" imgW="2392641" imgH="350458" progId="Equation.3">
                  <p:embed/>
                </p:oleObj>
              </mc:Choice>
              <mc:Fallback>
                <p:oleObj name="公式" r:id="rId9" imgW="2392641" imgH="35045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4713" y="4116388"/>
                        <a:ext cx="2417762" cy="39211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7">
            <a:extLst>
              <a:ext uri="{FF2B5EF4-FFF2-40B4-BE49-F238E27FC236}">
                <a16:creationId xmlns:a16="http://schemas.microsoft.com/office/drawing/2014/main" id="{46D545D9-DDDE-4B08-ADE2-288F843EF2B1}"/>
              </a:ext>
            </a:extLst>
          </p:cNvPr>
          <p:cNvSpPr txBox="1">
            <a:spLocks noChangeArrowheads="1"/>
          </p:cNvSpPr>
          <p:nvPr/>
        </p:nvSpPr>
        <p:spPr bwMode="auto">
          <a:xfrm>
            <a:off x="390525" y="476250"/>
            <a:ext cx="303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微分问题</a:t>
            </a:r>
          </a:p>
        </p:txBody>
      </p:sp>
      <p:sp>
        <p:nvSpPr>
          <p:cNvPr id="16391" name="Text Box 8">
            <a:extLst>
              <a:ext uri="{FF2B5EF4-FFF2-40B4-BE49-F238E27FC236}">
                <a16:creationId xmlns:a16="http://schemas.microsoft.com/office/drawing/2014/main" id="{80B35585-6370-4E06-9AA9-55953D4928D4}"/>
              </a:ext>
            </a:extLst>
          </p:cNvPr>
          <p:cNvSpPr txBox="1">
            <a:spLocks noChangeArrowheads="1"/>
          </p:cNvSpPr>
          <p:nvPr/>
        </p:nvSpPr>
        <p:spPr bwMode="auto">
          <a:xfrm>
            <a:off x="587375" y="158908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宋体" panose="02010600030101010101" pitchFamily="2" charset="-122"/>
              </a:rPr>
              <a:t>例</a:t>
            </a:r>
            <a:endParaRPr kumimoji="1" lang="zh-CN" altLang="en-US" sz="2400" b="1">
              <a:solidFill>
                <a:schemeClr val="bg1"/>
              </a:solidFill>
              <a:latin typeface="宋体" panose="02010600030101010101" pitchFamily="2" charset="-122"/>
            </a:endParaRPr>
          </a:p>
        </p:txBody>
      </p:sp>
      <p:sp>
        <p:nvSpPr>
          <p:cNvPr id="16392" name="Text Box 9">
            <a:extLst>
              <a:ext uri="{FF2B5EF4-FFF2-40B4-BE49-F238E27FC236}">
                <a16:creationId xmlns:a16="http://schemas.microsoft.com/office/drawing/2014/main" id="{8BE0E288-90E1-459D-B628-64BCC5CD16AA}"/>
              </a:ext>
            </a:extLst>
          </p:cNvPr>
          <p:cNvSpPr txBox="1">
            <a:spLocks noChangeArrowheads="1"/>
          </p:cNvSpPr>
          <p:nvPr/>
        </p:nvSpPr>
        <p:spPr bwMode="auto">
          <a:xfrm>
            <a:off x="587375" y="334962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宋体" panose="02010600030101010101" pitchFamily="2" charset="-122"/>
              </a:rPr>
              <a:t>解</a:t>
            </a:r>
            <a:endParaRPr kumimoji="1" lang="zh-CN" altLang="en-US" sz="1200" b="1">
              <a:solidFill>
                <a:srgbClr val="FFFFCC"/>
              </a:solidFill>
              <a:latin typeface="宋体" panose="02010600030101010101" pitchFamily="2" charset="-122"/>
            </a:endParaRPr>
          </a:p>
        </p:txBody>
      </p:sp>
      <p:sp>
        <p:nvSpPr>
          <p:cNvPr id="16393" name="Text Box 10">
            <a:extLst>
              <a:ext uri="{FF2B5EF4-FFF2-40B4-BE49-F238E27FC236}">
                <a16:creationId xmlns:a16="http://schemas.microsoft.com/office/drawing/2014/main" id="{44C0EF35-F883-4758-8833-DACE2E9E9B4F}"/>
              </a:ext>
            </a:extLst>
          </p:cNvPr>
          <p:cNvSpPr txBox="1">
            <a:spLocks noChangeArrowheads="1"/>
          </p:cNvSpPr>
          <p:nvPr/>
        </p:nvSpPr>
        <p:spPr bwMode="auto">
          <a:xfrm>
            <a:off x="466725" y="4875213"/>
            <a:ext cx="245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二</a:t>
            </a:r>
            <a:r>
              <a:rPr kumimoji="1" lang="zh-CN" altLang="en-US" sz="2800" b="1">
                <a:solidFill>
                  <a:srgbClr val="FFFF00"/>
                </a:solidFill>
                <a:latin typeface="Times New Roman" panose="02020603050405020304" pitchFamily="18" charset="0"/>
              </a:rPr>
              <a:t> </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积分问题</a:t>
            </a:r>
          </a:p>
        </p:txBody>
      </p:sp>
      <p:graphicFrame>
        <p:nvGraphicFramePr>
          <p:cNvPr id="16394" name="Object 11">
            <a:extLst>
              <a:ext uri="{FF2B5EF4-FFF2-40B4-BE49-F238E27FC236}">
                <a16:creationId xmlns:a16="http://schemas.microsoft.com/office/drawing/2014/main" id="{3F8C84FB-41E3-4516-8EEE-3FDA992983A1}"/>
              </a:ext>
            </a:extLst>
          </p:cNvPr>
          <p:cNvGraphicFramePr>
            <a:graphicFrameLocks noChangeAspect="1"/>
          </p:cNvGraphicFramePr>
          <p:nvPr/>
        </p:nvGraphicFramePr>
        <p:xfrm>
          <a:off x="7327900" y="3336925"/>
          <a:ext cx="1041400" cy="384175"/>
        </p:xfrm>
        <a:graphic>
          <a:graphicData uri="http://schemas.openxmlformats.org/presentationml/2006/ole">
            <mc:AlternateContent xmlns:mc="http://schemas.openxmlformats.org/markup-compatibility/2006">
              <mc:Choice xmlns:v="urn:schemas-microsoft-com:vml" Requires="v">
                <p:oleObj spid="_x0000_s16405" name="公式" r:id="rId11" imgW="982917" imgH="335342" progId="Equation.3">
                  <p:embed/>
                </p:oleObj>
              </mc:Choice>
              <mc:Fallback>
                <p:oleObj name="公式" r:id="rId11" imgW="982917" imgH="33534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27900" y="3336925"/>
                        <a:ext cx="1041400" cy="3841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Rectangle 12">
            <a:extLst>
              <a:ext uri="{FF2B5EF4-FFF2-40B4-BE49-F238E27FC236}">
                <a16:creationId xmlns:a16="http://schemas.microsoft.com/office/drawing/2014/main" id="{97BD4A8E-D4BE-4441-B8EC-69BF0542102A}"/>
              </a:ext>
            </a:extLst>
          </p:cNvPr>
          <p:cNvSpPr>
            <a:spLocks noChangeArrowheads="1"/>
          </p:cNvSpPr>
          <p:nvPr/>
        </p:nvSpPr>
        <p:spPr bwMode="auto">
          <a:xfrm>
            <a:off x="587375" y="26035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求</a:t>
            </a:r>
            <a:endParaRPr kumimoji="1" lang="zh-CN" altLang="en-US" sz="2400" b="1" i="1">
              <a:solidFill>
                <a:srgbClr val="FFFF00"/>
              </a:solidFill>
              <a:latin typeface="宋体" panose="02010600030101010101" pitchFamily="2" charset="-122"/>
            </a:endParaRPr>
          </a:p>
        </p:txBody>
      </p:sp>
      <p:sp>
        <p:nvSpPr>
          <p:cNvPr id="16396" name="Rectangle 13">
            <a:extLst>
              <a:ext uri="{FF2B5EF4-FFF2-40B4-BE49-F238E27FC236}">
                <a16:creationId xmlns:a16="http://schemas.microsoft.com/office/drawing/2014/main" id="{4EACAEAB-F315-408B-91E0-AA7332BFC002}"/>
              </a:ext>
            </a:extLst>
          </p:cNvPr>
          <p:cNvSpPr>
            <a:spLocks noChangeArrowheads="1"/>
          </p:cNvSpPr>
          <p:nvPr/>
        </p:nvSpPr>
        <p:spPr bwMode="auto">
          <a:xfrm>
            <a:off x="1044575" y="2592388"/>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FF"/>
                </a:solidFill>
                <a:latin typeface="Times New Roman" panose="02020603050405020304" pitchFamily="18" charset="0"/>
              </a:rPr>
              <a:t>物体受到的力</a:t>
            </a:r>
          </a:p>
        </p:txBody>
      </p:sp>
      <p:sp>
        <p:nvSpPr>
          <p:cNvPr id="16397" name="Text Box 14">
            <a:extLst>
              <a:ext uri="{FF2B5EF4-FFF2-40B4-BE49-F238E27FC236}">
                <a16:creationId xmlns:a16="http://schemas.microsoft.com/office/drawing/2014/main" id="{D63F3877-CF8C-4A0B-A76C-14DDF1E2A71F}"/>
              </a:ext>
            </a:extLst>
          </p:cNvPr>
          <p:cNvSpPr txBox="1">
            <a:spLocks noChangeArrowheads="1"/>
          </p:cNvSpPr>
          <p:nvPr/>
        </p:nvSpPr>
        <p:spPr bwMode="auto">
          <a:xfrm>
            <a:off x="1044575" y="161925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已知一物体的质量为</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m  </a:t>
            </a:r>
            <a:r>
              <a:rPr kumimoji="1" lang="en-US" altLang="zh-CN" sz="2400" b="1">
                <a:solidFill>
                  <a:schemeClr val="bg1"/>
                </a:solidFill>
                <a:latin typeface="宋体" panose="02010600030101010101" pitchFamily="2" charset="-122"/>
              </a:rPr>
              <a:t>,</a:t>
            </a:r>
            <a:r>
              <a:rPr kumimoji="1" lang="en-US" altLang="zh-CN" sz="2400" b="1" i="1">
                <a:solidFill>
                  <a:schemeClr val="bg1"/>
                </a:solidFill>
                <a:latin typeface="宋体" panose="02010600030101010101" pitchFamily="2" charset="-122"/>
              </a:rPr>
              <a:t> </a:t>
            </a:r>
            <a:r>
              <a:rPr kumimoji="1" lang="zh-CN" altLang="en-US" sz="2400" b="1">
                <a:solidFill>
                  <a:schemeClr val="bg1"/>
                </a:solidFill>
                <a:latin typeface="宋体" panose="02010600030101010101" pitchFamily="2" charset="-122"/>
              </a:rPr>
              <a:t>运动方程为</a:t>
            </a:r>
          </a:p>
        </p:txBody>
      </p:sp>
      <p:sp>
        <p:nvSpPr>
          <p:cNvPr id="16398" name="Text Box 15">
            <a:extLst>
              <a:ext uri="{FF2B5EF4-FFF2-40B4-BE49-F238E27FC236}">
                <a16:creationId xmlns:a16="http://schemas.microsoft.com/office/drawing/2014/main" id="{AB79A8CE-AFCB-4FC8-B075-8D8D3067921A}"/>
              </a:ext>
            </a:extLst>
          </p:cNvPr>
          <p:cNvSpPr txBox="1">
            <a:spLocks noChangeArrowheads="1"/>
          </p:cNvSpPr>
          <p:nvPr/>
        </p:nvSpPr>
        <p:spPr bwMode="auto">
          <a:xfrm>
            <a:off x="1038225" y="1038225"/>
            <a:ext cx="475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已知运动状态，求质点受到的合力</a:t>
            </a:r>
          </a:p>
        </p:txBody>
      </p:sp>
      <p:sp>
        <p:nvSpPr>
          <p:cNvPr id="16399" name="Text Box 16">
            <a:extLst>
              <a:ext uri="{FF2B5EF4-FFF2-40B4-BE49-F238E27FC236}">
                <a16:creationId xmlns:a16="http://schemas.microsoft.com/office/drawing/2014/main" id="{D8185EE9-8814-4C60-8F86-92B451727730}"/>
              </a:ext>
            </a:extLst>
          </p:cNvPr>
          <p:cNvSpPr txBox="1">
            <a:spLocks noChangeArrowheads="1"/>
          </p:cNvSpPr>
          <p:nvPr/>
        </p:nvSpPr>
        <p:spPr bwMode="auto">
          <a:xfrm>
            <a:off x="1042988" y="5513388"/>
            <a:ext cx="559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已知质点受到的合力       ，求运动状态。</a:t>
            </a:r>
          </a:p>
        </p:txBody>
      </p:sp>
      <p:graphicFrame>
        <p:nvGraphicFramePr>
          <p:cNvPr id="16400" name="Object 17">
            <a:extLst>
              <a:ext uri="{FF2B5EF4-FFF2-40B4-BE49-F238E27FC236}">
                <a16:creationId xmlns:a16="http://schemas.microsoft.com/office/drawing/2014/main" id="{DA2A0502-38FA-436C-B3EB-B80A6B2F7379}"/>
              </a:ext>
            </a:extLst>
          </p:cNvPr>
          <p:cNvGraphicFramePr>
            <a:graphicFrameLocks noChangeAspect="1"/>
          </p:cNvGraphicFramePr>
          <p:nvPr/>
        </p:nvGraphicFramePr>
        <p:xfrm>
          <a:off x="3995738" y="5538788"/>
          <a:ext cx="304800" cy="342900"/>
        </p:xfrm>
        <a:graphic>
          <a:graphicData uri="http://schemas.openxmlformats.org/presentationml/2006/ole">
            <mc:AlternateContent xmlns:mc="http://schemas.openxmlformats.org/markup-compatibility/2006">
              <mc:Choice xmlns:v="urn:schemas-microsoft-com:vml" Requires="v">
                <p:oleObj spid="_x0000_s16406" name="公式" r:id="rId13" imgW="259163" imgH="297273" progId="Equation.3">
                  <p:embed/>
                </p:oleObj>
              </mc:Choice>
              <mc:Fallback>
                <p:oleObj name="公式" r:id="rId13" imgW="259163" imgH="297273"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8" y="5538788"/>
                        <a:ext cx="304800" cy="3429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B1E674-B363-47D1-8519-A8DEF23EC318}"/>
              </a:ext>
            </a:extLst>
          </p:cNvPr>
          <p:cNvSpPr txBox="1"/>
          <p:nvPr/>
        </p:nvSpPr>
        <p:spPr>
          <a:xfrm>
            <a:off x="274638" y="188913"/>
            <a:ext cx="8258175" cy="6062662"/>
          </a:xfrm>
          <a:prstGeom prst="rect">
            <a:avLst/>
          </a:prstGeom>
          <a:noFill/>
        </p:spPr>
        <p:txBody>
          <a:bodyPr>
            <a:spAutoFit/>
          </a:bodyPr>
          <a:lstStyle/>
          <a:p>
            <a:pPr>
              <a:spcAft>
                <a:spcPts val="1200"/>
              </a:spcAft>
              <a:defRPr/>
            </a:pPr>
            <a:r>
              <a:rPr lang="zh-CN" altLang="en-US" sz="2600" b="1" dirty="0">
                <a:solidFill>
                  <a:srgbClr val="FFC000"/>
                </a:solidFill>
                <a:latin typeface="+mn-lt"/>
              </a:rPr>
              <a:t>牛顿运动定律求解质点动力学问题的一般步骤：</a:t>
            </a:r>
            <a:endParaRPr lang="en-US" altLang="zh-CN" sz="2600" b="1" dirty="0">
              <a:solidFill>
                <a:srgbClr val="FFC000"/>
              </a:solidFill>
              <a:latin typeface="+mn-lt"/>
            </a:endParaRPr>
          </a:p>
          <a:p>
            <a:pPr marL="514350" indent="-514350">
              <a:spcAft>
                <a:spcPts val="1200"/>
              </a:spcAft>
              <a:buFontTx/>
              <a:buAutoNum type="arabicPeriod"/>
              <a:defRPr/>
            </a:pPr>
            <a:r>
              <a:rPr lang="zh-CN" altLang="en-US" sz="2600" b="1" dirty="0">
                <a:solidFill>
                  <a:schemeClr val="bg1"/>
                </a:solidFill>
                <a:latin typeface="+mn-lt"/>
                <a:ea typeface="+mj-ea"/>
              </a:rPr>
              <a:t>选取研究对象  隔离法</a:t>
            </a:r>
            <a:endParaRPr lang="en-US" altLang="zh-CN" sz="2600" b="1" dirty="0">
              <a:solidFill>
                <a:schemeClr val="bg1"/>
              </a:solidFill>
              <a:latin typeface="+mn-lt"/>
              <a:ea typeface="+mj-ea"/>
            </a:endParaRPr>
          </a:p>
          <a:p>
            <a:pPr marL="514350" indent="-514350">
              <a:spcAft>
                <a:spcPts val="1200"/>
              </a:spcAft>
              <a:buFontTx/>
              <a:buAutoNum type="arabicPeriod"/>
              <a:defRPr/>
            </a:pPr>
            <a:r>
              <a:rPr lang="zh-CN" altLang="en-US" sz="2600" b="1" dirty="0">
                <a:solidFill>
                  <a:schemeClr val="bg1"/>
                </a:solidFill>
                <a:latin typeface="+mn-lt"/>
                <a:ea typeface="+mj-ea"/>
              </a:rPr>
              <a:t>分析受力和运动情况   </a:t>
            </a:r>
            <a:r>
              <a:rPr lang="zh-CN" altLang="en-US" sz="2600" b="1" dirty="0">
                <a:solidFill>
                  <a:srgbClr val="FFC000"/>
                </a:solidFill>
                <a:latin typeface="+mn-lt"/>
                <a:ea typeface="+mj-ea"/>
              </a:rPr>
              <a:t>画出受力分析图</a:t>
            </a:r>
            <a:r>
              <a:rPr lang="zh-CN" altLang="en-US" sz="2600" b="1" dirty="0">
                <a:solidFill>
                  <a:schemeClr val="bg1"/>
                </a:solidFill>
                <a:latin typeface="+mn-lt"/>
                <a:ea typeface="+mj-ea"/>
              </a:rPr>
              <a:t>，明确受力的大小和方向是否改变，随哪个参量（位置、速度还是时间）变化</a:t>
            </a:r>
            <a:endParaRPr lang="en-US" altLang="zh-CN" sz="2600" b="1" dirty="0">
              <a:solidFill>
                <a:schemeClr val="bg1"/>
              </a:solidFill>
              <a:latin typeface="+mn-lt"/>
              <a:ea typeface="+mj-ea"/>
            </a:endParaRPr>
          </a:p>
          <a:p>
            <a:pPr marL="514350" indent="-514350">
              <a:spcAft>
                <a:spcPts val="1200"/>
              </a:spcAft>
              <a:buFontTx/>
              <a:buAutoNum type="arabicPeriod"/>
              <a:defRPr/>
            </a:pPr>
            <a:r>
              <a:rPr lang="zh-CN" altLang="en-US" sz="2600" b="1" dirty="0">
                <a:solidFill>
                  <a:schemeClr val="bg1"/>
                </a:solidFill>
                <a:latin typeface="+mn-lt"/>
                <a:ea typeface="+mj-ea"/>
              </a:rPr>
              <a:t>根据受力和运动情况建立坐标系，不要过多纠缠运动过程的细节</a:t>
            </a:r>
            <a:endParaRPr lang="en-US" altLang="zh-CN" sz="2600" b="1" dirty="0">
              <a:solidFill>
                <a:schemeClr val="bg1"/>
              </a:solidFill>
              <a:latin typeface="+mn-lt"/>
              <a:ea typeface="+mj-ea"/>
            </a:endParaRPr>
          </a:p>
          <a:p>
            <a:pPr marL="514350" indent="-514350">
              <a:spcAft>
                <a:spcPts val="1200"/>
              </a:spcAft>
              <a:buFontTx/>
              <a:buAutoNum type="arabicPeriod"/>
              <a:defRPr/>
            </a:pPr>
            <a:r>
              <a:rPr lang="zh-CN" altLang="en-US" sz="2600" b="1" dirty="0">
                <a:solidFill>
                  <a:schemeClr val="bg1"/>
                </a:solidFill>
                <a:latin typeface="+mn-lt"/>
                <a:ea typeface="+mj-ea"/>
              </a:rPr>
              <a:t>列方程求解   根据牛二定律写出研究对象的</a:t>
            </a:r>
            <a:r>
              <a:rPr lang="zh-CN" altLang="en-US" sz="2600" b="1" dirty="0">
                <a:solidFill>
                  <a:srgbClr val="FFC000"/>
                </a:solidFill>
                <a:latin typeface="+mn-lt"/>
                <a:ea typeface="+mj-ea"/>
              </a:rPr>
              <a:t>运动微分方程</a:t>
            </a:r>
            <a:r>
              <a:rPr lang="zh-CN" altLang="en-US" sz="2600" b="1" dirty="0">
                <a:solidFill>
                  <a:schemeClr val="bg1"/>
                </a:solidFill>
                <a:latin typeface="+mn-lt"/>
                <a:ea typeface="+mj-ea"/>
              </a:rPr>
              <a:t>和其他约束性辅助方程。明确求解目标的函数关系，根据力随参量变化的关系进行必要的</a:t>
            </a:r>
            <a:r>
              <a:rPr lang="zh-CN" altLang="en-US" sz="2600" b="1" dirty="0">
                <a:solidFill>
                  <a:srgbClr val="FFC000"/>
                </a:solidFill>
                <a:latin typeface="+mn-lt"/>
                <a:ea typeface="+mj-ea"/>
              </a:rPr>
              <a:t>微分变量替换</a:t>
            </a:r>
            <a:r>
              <a:rPr lang="zh-CN" altLang="en-US" sz="2600" b="1" dirty="0">
                <a:solidFill>
                  <a:schemeClr val="bg1"/>
                </a:solidFill>
                <a:latin typeface="+mn-lt"/>
                <a:ea typeface="+mj-ea"/>
              </a:rPr>
              <a:t>。根据始末条件，确定</a:t>
            </a:r>
            <a:r>
              <a:rPr lang="zh-CN" altLang="en-US" sz="2600" b="1" dirty="0">
                <a:solidFill>
                  <a:srgbClr val="FFC000"/>
                </a:solidFill>
                <a:latin typeface="+mn-lt"/>
                <a:ea typeface="+mj-ea"/>
              </a:rPr>
              <a:t>积分上下限</a:t>
            </a:r>
            <a:r>
              <a:rPr lang="zh-CN" altLang="en-US" sz="2600" b="1" dirty="0">
                <a:solidFill>
                  <a:schemeClr val="bg1"/>
                </a:solidFill>
                <a:latin typeface="+mn-lt"/>
                <a:ea typeface="+mj-ea"/>
              </a:rPr>
              <a:t>，演算结果。</a:t>
            </a:r>
            <a:endParaRPr lang="en-US" altLang="zh-CN" sz="2600" b="1" dirty="0">
              <a:solidFill>
                <a:schemeClr val="bg1"/>
              </a:solidFill>
              <a:latin typeface="+mn-lt"/>
              <a:ea typeface="+mj-ea"/>
            </a:endParaRPr>
          </a:p>
          <a:p>
            <a:pPr marL="514350" indent="-514350">
              <a:spcAft>
                <a:spcPts val="1200"/>
              </a:spcAft>
              <a:buFontTx/>
              <a:buAutoNum type="arabicPeriod"/>
              <a:defRPr/>
            </a:pPr>
            <a:r>
              <a:rPr lang="zh-CN" altLang="en-US" sz="2600" b="1" dirty="0">
                <a:solidFill>
                  <a:schemeClr val="bg1"/>
                </a:solidFill>
                <a:latin typeface="+mn-lt"/>
                <a:ea typeface="+mj-ea"/>
              </a:rPr>
              <a:t>讨论和分析  分析结果的物理意义</a:t>
            </a:r>
            <a:endParaRPr lang="en-US" altLang="zh-CN" sz="2600" b="1" dirty="0">
              <a:solidFill>
                <a:srgbClr val="FFC000"/>
              </a:solidFill>
              <a:latin typeface="+mn-lt"/>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a:extLst>
              <a:ext uri="{FF2B5EF4-FFF2-40B4-BE49-F238E27FC236}">
                <a16:creationId xmlns:a16="http://schemas.microsoft.com/office/drawing/2014/main" id="{F4B980DE-22E4-4BA7-99CC-2ABA6EEB44E2}"/>
              </a:ext>
            </a:extLst>
          </p:cNvPr>
          <p:cNvSpPr>
            <a:spLocks noChangeArrowheads="1"/>
          </p:cNvSpPr>
          <p:nvPr/>
        </p:nvSpPr>
        <p:spPr bwMode="auto">
          <a:xfrm>
            <a:off x="158750" y="7302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3200" b="1">
                <a:solidFill>
                  <a:srgbClr val="FFC000"/>
                </a:solidFill>
              </a:rPr>
              <a:t>变力问题的处理方法（重点）</a:t>
            </a:r>
            <a:endParaRPr lang="zh-CN" altLang="en-US" sz="3200" b="1">
              <a:solidFill>
                <a:srgbClr val="FFC000"/>
              </a:solidFill>
            </a:endParaRPr>
          </a:p>
        </p:txBody>
      </p:sp>
      <p:sp>
        <p:nvSpPr>
          <p:cNvPr id="17411" name="TextBox 2">
            <a:extLst>
              <a:ext uri="{FF2B5EF4-FFF2-40B4-BE49-F238E27FC236}">
                <a16:creationId xmlns:a16="http://schemas.microsoft.com/office/drawing/2014/main" id="{D47C90CD-2B7F-439A-B078-035E45FDFFB1}"/>
              </a:ext>
            </a:extLst>
          </p:cNvPr>
          <p:cNvSpPr txBox="1">
            <a:spLocks noChangeArrowheads="1"/>
          </p:cNvSpPr>
          <p:nvPr/>
        </p:nvSpPr>
        <p:spPr bwMode="auto">
          <a:xfrm>
            <a:off x="457200" y="720725"/>
            <a:ext cx="774223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400" b="1" dirty="0">
                <a:solidFill>
                  <a:srgbClr val="FFC000"/>
                </a:solidFill>
                <a:latin typeface="Times New Roman" pitchFamily="18" charset="0"/>
              </a:rPr>
              <a:t>1. </a:t>
            </a:r>
            <a:r>
              <a:rPr lang="zh-CN" altLang="zh-CN" sz="2400" b="1" dirty="0">
                <a:solidFill>
                  <a:srgbClr val="FFC000"/>
                </a:solidFill>
                <a:latin typeface="Times New Roman" pitchFamily="18" charset="0"/>
              </a:rPr>
              <a:t>力随时间变化：</a:t>
            </a:r>
            <a:r>
              <a:rPr lang="en-US" altLang="zh-CN" sz="2400" b="1" i="1" dirty="0">
                <a:solidFill>
                  <a:srgbClr val="FFC000"/>
                </a:solidFill>
                <a:latin typeface="Times New Roman" pitchFamily="18" charset="0"/>
              </a:rPr>
              <a:t>F</a:t>
            </a:r>
            <a:r>
              <a:rPr lang="zh-CN" altLang="zh-CN" sz="2400" b="1" dirty="0">
                <a:solidFill>
                  <a:srgbClr val="FFC000"/>
                </a:solidFill>
                <a:latin typeface="Times New Roman" pitchFamily="18" charset="0"/>
              </a:rPr>
              <a:t>＝</a:t>
            </a:r>
            <a:r>
              <a:rPr lang="en-US" altLang="zh-CN" sz="2400" b="1" i="1" dirty="0">
                <a:solidFill>
                  <a:srgbClr val="FFC000"/>
                </a:solidFill>
                <a:latin typeface="Times New Roman" pitchFamily="18" charset="0"/>
              </a:rPr>
              <a:t>f</a:t>
            </a:r>
            <a:r>
              <a:rPr lang="en-US" altLang="zh-CN" sz="2400" b="1" dirty="0">
                <a:solidFill>
                  <a:srgbClr val="FFC000"/>
                </a:solidFill>
                <a:latin typeface="Times New Roman" pitchFamily="18" charset="0"/>
              </a:rPr>
              <a:t>(t)</a:t>
            </a:r>
            <a:endParaRPr lang="zh-CN" altLang="zh-CN" sz="2400" b="1" dirty="0">
              <a:solidFill>
                <a:srgbClr val="FFC000"/>
              </a:solidFill>
              <a:latin typeface="Times New Roman" pitchFamily="18" charset="0"/>
            </a:endParaRPr>
          </a:p>
          <a:p>
            <a:pPr eaLnBrk="1" hangingPunct="1">
              <a:defRPr/>
            </a:pPr>
            <a:r>
              <a:rPr lang="zh-CN" altLang="zh-CN" sz="2400" b="1" dirty="0">
                <a:solidFill>
                  <a:schemeClr val="bg1"/>
                </a:solidFill>
              </a:rPr>
              <a:t>在直角坐标系下，以</a:t>
            </a:r>
            <a:r>
              <a:rPr lang="en-US" altLang="zh-CN" sz="2400" b="1" i="1" dirty="0">
                <a:solidFill>
                  <a:schemeClr val="bg1"/>
                </a:solidFill>
                <a:latin typeface="+mn-lt"/>
              </a:rPr>
              <a:t>x</a:t>
            </a:r>
            <a:r>
              <a:rPr lang="zh-CN" altLang="zh-CN" sz="2400" b="1" dirty="0">
                <a:solidFill>
                  <a:schemeClr val="bg1"/>
                </a:solidFill>
              </a:rPr>
              <a:t>方向为例，由牛顿第二定律：</a:t>
            </a:r>
          </a:p>
          <a:p>
            <a:pPr eaLnBrk="1" hangingPunct="1">
              <a:defRPr/>
            </a:pPr>
            <a:r>
              <a:rPr lang="en-US" altLang="zh-CN" sz="2400" b="1" dirty="0">
                <a:solidFill>
                  <a:schemeClr val="bg1"/>
                </a:solidFill>
              </a:rPr>
              <a:t>  </a:t>
            </a:r>
          </a:p>
          <a:p>
            <a:pPr eaLnBrk="1" hangingPunct="1">
              <a:defRPr/>
            </a:pPr>
            <a:r>
              <a:rPr lang="en-US" altLang="zh-CN" sz="2400" b="1" dirty="0">
                <a:solidFill>
                  <a:schemeClr val="bg1"/>
                </a:solidFill>
              </a:rPr>
              <a:t> </a:t>
            </a:r>
          </a:p>
          <a:p>
            <a:pPr eaLnBrk="1" hangingPunct="1">
              <a:defRPr/>
            </a:pPr>
            <a:endParaRPr lang="zh-CN" altLang="zh-CN" sz="2400" b="1" dirty="0">
              <a:solidFill>
                <a:schemeClr val="bg1"/>
              </a:solidFill>
            </a:endParaRPr>
          </a:p>
          <a:p>
            <a:pPr eaLnBrk="1" hangingPunct="1">
              <a:defRPr/>
            </a:pPr>
            <a:r>
              <a:rPr lang="zh-CN" altLang="zh-CN" sz="2400" b="1" dirty="0">
                <a:solidFill>
                  <a:schemeClr val="bg1"/>
                </a:solidFill>
              </a:rPr>
              <a:t>且：</a:t>
            </a:r>
            <a:r>
              <a:rPr lang="en-US" altLang="zh-CN" sz="2400" b="1" i="1" dirty="0">
                <a:solidFill>
                  <a:schemeClr val="bg1"/>
                </a:solidFill>
                <a:latin typeface="+mn-lt"/>
              </a:rPr>
              <a:t>t</a:t>
            </a:r>
            <a:r>
              <a:rPr lang="en-US" altLang="zh-CN" sz="2400" dirty="0">
                <a:solidFill>
                  <a:schemeClr val="bg1"/>
                </a:solidFill>
                <a:latin typeface="+mn-lt"/>
              </a:rPr>
              <a:t>=</a:t>
            </a:r>
            <a:r>
              <a:rPr lang="en-US" altLang="zh-CN" sz="2400" b="1" i="1" dirty="0">
                <a:solidFill>
                  <a:schemeClr val="bg1"/>
                </a:solidFill>
                <a:latin typeface="+mn-lt"/>
              </a:rPr>
              <a:t>t</a:t>
            </a:r>
            <a:r>
              <a:rPr lang="en-US" altLang="zh-CN" sz="2400" b="1" baseline="-25000" dirty="0">
                <a:solidFill>
                  <a:schemeClr val="bg1"/>
                </a:solidFill>
                <a:latin typeface="+mn-lt"/>
              </a:rPr>
              <a:t>0</a:t>
            </a:r>
            <a:r>
              <a:rPr lang="en-US" altLang="zh-CN" sz="2400" b="1" i="1" dirty="0">
                <a:solidFill>
                  <a:schemeClr val="bg1"/>
                </a:solidFill>
                <a:latin typeface="+mn-lt"/>
              </a:rPr>
              <a:t> </a:t>
            </a:r>
            <a:r>
              <a:rPr lang="zh-CN" altLang="zh-CN" sz="2400" b="1" dirty="0">
                <a:solidFill>
                  <a:schemeClr val="bg1"/>
                </a:solidFill>
                <a:latin typeface="+mn-lt"/>
              </a:rPr>
              <a:t>时，</a:t>
            </a:r>
            <a:r>
              <a:rPr lang="en-US" altLang="zh-CN" sz="2400" b="1" i="1" dirty="0" err="1">
                <a:solidFill>
                  <a:schemeClr val="bg1"/>
                </a:solidFill>
                <a:latin typeface="+mn-lt"/>
              </a:rPr>
              <a:t>v</a:t>
            </a:r>
            <a:r>
              <a:rPr lang="en-US" altLang="zh-CN" sz="2400" b="1" i="1" baseline="-25000" dirty="0" err="1">
                <a:solidFill>
                  <a:schemeClr val="bg1"/>
                </a:solidFill>
                <a:latin typeface="+mn-lt"/>
              </a:rPr>
              <a:t>x</a:t>
            </a:r>
            <a:r>
              <a:rPr lang="en-US" altLang="zh-CN" sz="2400" b="1" dirty="0">
                <a:solidFill>
                  <a:schemeClr val="bg1"/>
                </a:solidFill>
                <a:latin typeface="+mn-lt"/>
              </a:rPr>
              <a:t>=</a:t>
            </a:r>
            <a:r>
              <a:rPr lang="en-US" altLang="zh-CN" sz="2400" b="1" i="1" dirty="0">
                <a:solidFill>
                  <a:schemeClr val="bg1"/>
                </a:solidFill>
                <a:latin typeface="+mn-lt"/>
              </a:rPr>
              <a:t>v</a:t>
            </a:r>
            <a:r>
              <a:rPr lang="en-US" altLang="zh-CN" sz="2400" b="1" baseline="-25000" dirty="0">
                <a:solidFill>
                  <a:schemeClr val="bg1"/>
                </a:solidFill>
                <a:latin typeface="+mn-lt"/>
              </a:rPr>
              <a:t>0</a:t>
            </a:r>
            <a:r>
              <a:rPr lang="en-US" altLang="zh-CN" sz="2400" b="1" dirty="0">
                <a:solidFill>
                  <a:schemeClr val="bg1"/>
                </a:solidFill>
                <a:latin typeface="+mn-lt"/>
              </a:rPr>
              <a:t> </a:t>
            </a:r>
            <a:r>
              <a:rPr lang="zh-CN" altLang="zh-CN" sz="2400" b="1" dirty="0">
                <a:solidFill>
                  <a:schemeClr val="bg1"/>
                </a:solidFill>
                <a:latin typeface="+mn-lt"/>
              </a:rPr>
              <a:t>；</a:t>
            </a:r>
            <a:r>
              <a:rPr lang="en-US" altLang="zh-CN" sz="2400" b="1" i="1" dirty="0">
                <a:solidFill>
                  <a:schemeClr val="bg1"/>
                </a:solidFill>
                <a:latin typeface="+mn-lt"/>
              </a:rPr>
              <a:t>x</a:t>
            </a:r>
            <a:r>
              <a:rPr lang="en-US" altLang="zh-CN" sz="2400" b="1" dirty="0">
                <a:solidFill>
                  <a:schemeClr val="bg1"/>
                </a:solidFill>
                <a:latin typeface="+mn-lt"/>
              </a:rPr>
              <a:t>=</a:t>
            </a:r>
            <a:r>
              <a:rPr lang="en-US" altLang="zh-CN" sz="2400" b="1" i="1" dirty="0">
                <a:solidFill>
                  <a:schemeClr val="bg1"/>
                </a:solidFill>
                <a:latin typeface="+mn-lt"/>
              </a:rPr>
              <a:t>x</a:t>
            </a:r>
            <a:r>
              <a:rPr lang="en-US" altLang="zh-CN" sz="2400" b="1" baseline="-25000" dirty="0">
                <a:solidFill>
                  <a:schemeClr val="bg1"/>
                </a:solidFill>
                <a:latin typeface="+mn-lt"/>
              </a:rPr>
              <a:t>0</a:t>
            </a:r>
            <a:r>
              <a:rPr lang="en-US" altLang="zh-CN" sz="2400" b="1" dirty="0">
                <a:solidFill>
                  <a:schemeClr val="bg1"/>
                </a:solidFill>
                <a:latin typeface="+mn-lt"/>
              </a:rPr>
              <a:t>  </a:t>
            </a:r>
          </a:p>
          <a:p>
            <a:pPr eaLnBrk="1" hangingPunct="1">
              <a:defRPr/>
            </a:pPr>
            <a:endParaRPr lang="en-US" altLang="zh-CN" sz="2400" b="1" dirty="0">
              <a:solidFill>
                <a:schemeClr val="bg1"/>
              </a:solidFill>
              <a:latin typeface="+mn-lt"/>
            </a:endParaRPr>
          </a:p>
          <a:p>
            <a:pPr eaLnBrk="1" hangingPunct="1">
              <a:defRPr/>
            </a:pPr>
            <a:r>
              <a:rPr lang="en-US" altLang="zh-CN" sz="2400" b="1" dirty="0">
                <a:solidFill>
                  <a:schemeClr val="bg1"/>
                </a:solidFill>
                <a:latin typeface="+mn-lt"/>
              </a:rPr>
              <a:t> </a:t>
            </a:r>
            <a:r>
              <a:rPr lang="zh-CN" altLang="zh-CN" sz="2400" b="1" dirty="0">
                <a:solidFill>
                  <a:schemeClr val="bg1"/>
                </a:solidFill>
              </a:rPr>
              <a:t>则：</a:t>
            </a:r>
            <a:r>
              <a:rPr lang="en-US" altLang="zh-CN" sz="2400" b="1" dirty="0">
                <a:solidFill>
                  <a:schemeClr val="bg1"/>
                </a:solidFill>
              </a:rPr>
              <a:t>	            	       </a:t>
            </a:r>
            <a:r>
              <a:rPr lang="zh-CN" altLang="zh-CN" sz="2400" b="1" dirty="0">
                <a:solidFill>
                  <a:schemeClr val="bg1"/>
                </a:solidFill>
              </a:rPr>
              <a:t>直接积分得：</a:t>
            </a:r>
            <a:endParaRPr lang="en-US" altLang="zh-CN" sz="2400" b="1" dirty="0">
              <a:solidFill>
                <a:schemeClr val="bg1"/>
              </a:solidFill>
            </a:endParaRPr>
          </a:p>
          <a:p>
            <a:pPr eaLnBrk="1" hangingPunct="1">
              <a:defRPr/>
            </a:pPr>
            <a:endParaRPr lang="zh-CN" altLang="zh-CN" sz="2400" b="1" dirty="0">
              <a:solidFill>
                <a:schemeClr val="bg1"/>
              </a:solidFill>
            </a:endParaRPr>
          </a:p>
          <a:p>
            <a:pPr eaLnBrk="1" hangingPunct="1">
              <a:defRPr/>
            </a:pPr>
            <a:endParaRPr lang="en-US" altLang="zh-CN" sz="2400" b="1" dirty="0">
              <a:solidFill>
                <a:schemeClr val="bg1"/>
              </a:solidFill>
            </a:endParaRPr>
          </a:p>
          <a:p>
            <a:pPr eaLnBrk="1" hangingPunct="1">
              <a:defRPr/>
            </a:pPr>
            <a:r>
              <a:rPr lang="zh-CN" altLang="zh-CN" sz="2400" b="1" dirty="0">
                <a:solidFill>
                  <a:schemeClr val="bg1"/>
                </a:solidFill>
              </a:rPr>
              <a:t>其中</a:t>
            </a:r>
            <a:r>
              <a:rPr lang="en-US" altLang="zh-CN" sz="2400" b="1" i="1" dirty="0">
                <a:solidFill>
                  <a:schemeClr val="bg1"/>
                </a:solidFill>
                <a:latin typeface="+mn-lt"/>
              </a:rPr>
              <a:t>c</a:t>
            </a:r>
            <a:r>
              <a:rPr lang="zh-CN" altLang="zh-CN" sz="2400" b="1" dirty="0">
                <a:solidFill>
                  <a:schemeClr val="bg1"/>
                </a:solidFill>
              </a:rPr>
              <a:t>由初条件确定。</a:t>
            </a:r>
          </a:p>
          <a:p>
            <a:pPr eaLnBrk="1" hangingPunct="1">
              <a:defRPr/>
            </a:pPr>
            <a:endParaRPr lang="en-US" altLang="zh-CN" sz="2400" b="1" dirty="0">
              <a:solidFill>
                <a:schemeClr val="bg1"/>
              </a:solidFill>
            </a:endParaRPr>
          </a:p>
          <a:p>
            <a:pPr eaLnBrk="1" hangingPunct="1">
              <a:defRPr/>
            </a:pPr>
            <a:r>
              <a:rPr lang="zh-CN" altLang="zh-CN" sz="2400" b="1" dirty="0">
                <a:solidFill>
                  <a:schemeClr val="bg1"/>
                </a:solidFill>
              </a:rPr>
              <a:t>由速度求积分可得到运动学方程：</a:t>
            </a:r>
          </a:p>
          <a:p>
            <a:pPr eaLnBrk="1" hangingPunct="1">
              <a:defRPr/>
            </a:pPr>
            <a:endParaRPr lang="en-US" altLang="zh-CN" sz="2400" b="1" dirty="0">
              <a:solidFill>
                <a:schemeClr val="bg1"/>
              </a:solidFill>
            </a:endParaRPr>
          </a:p>
          <a:p>
            <a:pPr eaLnBrk="1" hangingPunct="1">
              <a:defRPr/>
            </a:pPr>
            <a:r>
              <a:rPr lang="zh-CN" altLang="zh-CN" sz="2400" b="1" dirty="0">
                <a:solidFill>
                  <a:schemeClr val="bg1"/>
                </a:solidFill>
              </a:rPr>
              <a:t>其中</a:t>
            </a:r>
            <a:r>
              <a:rPr lang="en-US" altLang="zh-CN" sz="2400" b="1" i="1" dirty="0">
                <a:solidFill>
                  <a:schemeClr val="bg1"/>
                </a:solidFill>
                <a:latin typeface="+mn-lt"/>
              </a:rPr>
              <a:t>c</a:t>
            </a:r>
            <a:r>
              <a:rPr lang="en-US" altLang="zh-CN" sz="1400" b="1" dirty="0">
                <a:solidFill>
                  <a:schemeClr val="bg1"/>
                </a:solidFill>
              </a:rPr>
              <a:t>2</a:t>
            </a:r>
            <a:r>
              <a:rPr lang="zh-CN" altLang="zh-CN" sz="2400" b="1" dirty="0">
                <a:solidFill>
                  <a:schemeClr val="bg1"/>
                </a:solidFill>
              </a:rPr>
              <a:t>由初条件确定。</a:t>
            </a:r>
          </a:p>
          <a:p>
            <a:pPr eaLnBrk="1" hangingPunct="1">
              <a:defRPr/>
            </a:pPr>
            <a:endParaRPr lang="zh-CN" altLang="en-US" dirty="0"/>
          </a:p>
        </p:txBody>
      </p:sp>
      <p:pic>
        <p:nvPicPr>
          <p:cNvPr id="18436" name="Picture 2">
            <a:extLst>
              <a:ext uri="{FF2B5EF4-FFF2-40B4-BE49-F238E27FC236}">
                <a16:creationId xmlns:a16="http://schemas.microsoft.com/office/drawing/2014/main" id="{967081ED-D2F5-4A0A-A2AF-4ED7B9282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488" y="1557338"/>
            <a:ext cx="1871662" cy="882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7" name="Picture 4">
            <a:extLst>
              <a:ext uri="{FF2B5EF4-FFF2-40B4-BE49-F238E27FC236}">
                <a16:creationId xmlns:a16="http://schemas.microsoft.com/office/drawing/2014/main" id="{17DFC503-6554-4DF3-8E55-1E1D974A3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176588"/>
            <a:ext cx="1966913" cy="793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8" name="Picture 5">
            <a:extLst>
              <a:ext uri="{FF2B5EF4-FFF2-40B4-BE49-F238E27FC236}">
                <a16:creationId xmlns:a16="http://schemas.microsoft.com/office/drawing/2014/main" id="{ABBAC839-0566-4824-A215-A35E0FCDE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25" y="3014663"/>
            <a:ext cx="3038475" cy="1368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9" name="Picture 6">
            <a:extLst>
              <a:ext uri="{FF2B5EF4-FFF2-40B4-BE49-F238E27FC236}">
                <a16:creationId xmlns:a16="http://schemas.microsoft.com/office/drawing/2014/main" id="{6AAC389F-57B1-49C0-AA5B-2DA0831C6D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5157788"/>
            <a:ext cx="2592387"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9EF7865C-9286-490D-AF5A-2EC3CD6B6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2781300"/>
            <a:ext cx="2474913" cy="173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4579" name="Picture 1">
            <a:extLst>
              <a:ext uri="{FF2B5EF4-FFF2-40B4-BE49-F238E27FC236}">
                <a16:creationId xmlns:a16="http://schemas.microsoft.com/office/drawing/2014/main" id="{46F7B155-45CB-4C29-BF92-232D64164E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575" y="5449888"/>
            <a:ext cx="2008188" cy="906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7A116405-8048-4F83-94C3-A60809D2A190}"/>
              </a:ext>
            </a:extLst>
          </p:cNvPr>
          <p:cNvSpPr>
            <a:spLocks noChangeArrowheads="1"/>
          </p:cNvSpPr>
          <p:nvPr/>
        </p:nvSpPr>
        <p:spPr bwMode="auto">
          <a:xfrm>
            <a:off x="44450" y="0"/>
            <a:ext cx="7821613"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sz="2800" b="1" dirty="0">
                <a:solidFill>
                  <a:schemeClr val="bg1"/>
                </a:solidFill>
                <a:latin typeface="Times New Roman" pitchFamily="18" charset="0"/>
                <a:cs typeface="Times New Roman" pitchFamily="18" charset="0"/>
              </a:rPr>
              <a:t>例题：</a:t>
            </a:r>
            <a:endParaRPr lang="zh-CN" sz="1050" b="1" dirty="0">
              <a:solidFill>
                <a:schemeClr val="bg1"/>
              </a:solidFill>
            </a:endParaRPr>
          </a:p>
          <a:p>
            <a:pPr>
              <a:defRPr/>
            </a:pPr>
            <a:r>
              <a:rPr lang="zh-CN" sz="2800" b="1" dirty="0">
                <a:solidFill>
                  <a:schemeClr val="bg1"/>
                </a:solidFill>
                <a:latin typeface="Times New Roman" pitchFamily="18" charset="0"/>
                <a:cs typeface="Times New Roman" pitchFamily="18" charset="0"/>
              </a:rPr>
              <a:t>飞机着陆时受到的阻力为</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rPr>
              <a:t>c</a:t>
            </a:r>
            <a:r>
              <a:rPr lang="zh-CN" altLang="en-US" sz="2800" b="1" dirty="0">
                <a:solidFill>
                  <a:schemeClr val="bg1"/>
                </a:solidFill>
                <a:latin typeface="Times New Roman" pitchFamily="18" charset="0"/>
                <a:cs typeface="Times New Roman" pitchFamily="18" charset="0"/>
              </a:rPr>
              <a:t>为常数）</a:t>
            </a:r>
            <a:endParaRPr lang="zh-CN" altLang="en-US" sz="1050" b="1" dirty="0">
              <a:solidFill>
                <a:schemeClr val="bg1"/>
              </a:solidFill>
            </a:endParaRPr>
          </a:p>
          <a:p>
            <a:pPr>
              <a:defRPr/>
            </a:pPr>
            <a:r>
              <a:rPr lang="zh-CN" altLang="en-US" sz="2800" b="1" dirty="0">
                <a:solidFill>
                  <a:schemeClr val="bg1"/>
                </a:solidFill>
                <a:latin typeface="Times New Roman" pitchFamily="18" charset="0"/>
                <a:cs typeface="Times New Roman" pitchFamily="18" charset="0"/>
              </a:rPr>
              <a:t>且</a:t>
            </a:r>
            <a:r>
              <a:rPr lang="en-US" altLang="zh-CN" sz="2800" b="1" i="1" dirty="0">
                <a:solidFill>
                  <a:schemeClr val="bg1"/>
                </a:solidFill>
                <a:latin typeface="Times New Roman" pitchFamily="18" charset="0"/>
                <a:cs typeface="Times New Roman" pitchFamily="18" charset="0"/>
              </a:rPr>
              <a:t>t</a:t>
            </a:r>
            <a:r>
              <a:rPr lang="zh-CN" altLang="en-US"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rPr>
              <a:t>0</a:t>
            </a:r>
            <a:r>
              <a:rPr lang="zh-CN" altLang="en-US" sz="2800" b="1" dirty="0">
                <a:solidFill>
                  <a:schemeClr val="bg1"/>
                </a:solidFill>
                <a:latin typeface="Times New Roman" pitchFamily="18" charset="0"/>
                <a:cs typeface="Times New Roman" pitchFamily="18" charset="0"/>
              </a:rPr>
              <a:t>时，</a:t>
            </a:r>
            <a:r>
              <a:rPr lang="en-US" altLang="zh-CN" sz="2800" b="1" i="1" dirty="0">
                <a:solidFill>
                  <a:schemeClr val="bg1"/>
                </a:solidFill>
                <a:latin typeface="Times New Roman" pitchFamily="18" charset="0"/>
                <a:cs typeface="Times New Roman" pitchFamily="18" charset="0"/>
              </a:rPr>
              <a:t>v</a:t>
            </a:r>
            <a:r>
              <a:rPr lang="zh-CN" altLang="en-US"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v</a:t>
            </a:r>
            <a:r>
              <a:rPr lang="en-US" altLang="zh-CN" sz="2800" b="1" baseline="-30000" dirty="0">
                <a:solidFill>
                  <a:schemeClr val="bg1"/>
                </a:solidFill>
                <a:latin typeface="Times New Roman" pitchFamily="18" charset="0"/>
                <a:cs typeface="Times New Roman" pitchFamily="18" charset="0"/>
              </a:rPr>
              <a:t>0</a:t>
            </a:r>
            <a:r>
              <a:rPr lang="en-US" altLang="zh-CN" sz="2800" b="1" dirty="0">
                <a:solidFill>
                  <a:schemeClr val="bg1"/>
                </a:solidFill>
                <a:latin typeface="Times New Roman" pitchFamily="18" charset="0"/>
                <a:cs typeface="Times New Roman" pitchFamily="18" charset="0"/>
              </a:rPr>
              <a:t> </a:t>
            </a:r>
            <a:r>
              <a:rPr lang="zh-CN" altLang="en-US" sz="2800" b="1" dirty="0">
                <a:solidFill>
                  <a:schemeClr val="bg1"/>
                </a:solidFill>
                <a:latin typeface="Times New Roman" pitchFamily="18" charset="0"/>
                <a:cs typeface="Times New Roman" pitchFamily="18" charset="0"/>
              </a:rPr>
              <a:t>。</a:t>
            </a:r>
            <a:endParaRPr lang="zh-CN" altLang="en-US" sz="1050" b="1" dirty="0">
              <a:solidFill>
                <a:schemeClr val="bg1"/>
              </a:solidFill>
            </a:endParaRPr>
          </a:p>
          <a:p>
            <a:pPr>
              <a:defRPr/>
            </a:pPr>
            <a:r>
              <a:rPr lang="zh-CN" altLang="en-US" sz="2800" b="1" dirty="0">
                <a:solidFill>
                  <a:schemeClr val="bg1"/>
                </a:solidFill>
                <a:latin typeface="Times New Roman" pitchFamily="18" charset="0"/>
                <a:cs typeface="Times New Roman" pitchFamily="18" charset="0"/>
              </a:rPr>
              <a:t>求：飞机着陆时的速度。</a:t>
            </a:r>
            <a:endParaRPr lang="zh-CN" altLang="en-US" sz="1050" b="1" dirty="0">
              <a:solidFill>
                <a:schemeClr val="bg1"/>
              </a:solidFill>
            </a:endParaRPr>
          </a:p>
          <a:p>
            <a:pPr>
              <a:defRPr/>
            </a:pPr>
            <a:endParaRPr lang="en-US" altLang="zh-CN" sz="2800" b="1" dirty="0">
              <a:solidFill>
                <a:schemeClr val="bg1"/>
              </a:solidFill>
              <a:latin typeface="Times New Roman" pitchFamily="18" charset="0"/>
              <a:cs typeface="Times New Roman" pitchFamily="18" charset="0"/>
            </a:endParaRPr>
          </a:p>
          <a:p>
            <a:pPr>
              <a:defRPr/>
            </a:pPr>
            <a:r>
              <a:rPr lang="zh-CN" altLang="en-US" sz="2800" b="1" dirty="0">
                <a:solidFill>
                  <a:schemeClr val="bg1"/>
                </a:solidFill>
                <a:latin typeface="Times New Roman" pitchFamily="18" charset="0"/>
                <a:cs typeface="Times New Roman" pitchFamily="18" charset="0"/>
              </a:rPr>
              <a:t>解：根据牛顿第二定律：</a:t>
            </a:r>
            <a:endParaRPr lang="en-US" altLang="zh-CN" dirty="0"/>
          </a:p>
        </p:txBody>
      </p:sp>
      <p:sp>
        <p:nvSpPr>
          <p:cNvPr id="14341" name="Rectangle 4">
            <a:extLst>
              <a:ext uri="{FF2B5EF4-FFF2-40B4-BE49-F238E27FC236}">
                <a16:creationId xmlns:a16="http://schemas.microsoft.com/office/drawing/2014/main" id="{FA44C385-96CA-4DB9-8DC0-0D776220CBD4}"/>
              </a:ext>
            </a:extLst>
          </p:cNvPr>
          <p:cNvSpPr>
            <a:spLocks noChangeArrowheads="1"/>
          </p:cNvSpPr>
          <p:nvPr/>
        </p:nvSpPr>
        <p:spPr bwMode="auto">
          <a:xfrm>
            <a:off x="796925" y="4710113"/>
            <a:ext cx="55102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zh-CN" sz="2800" b="1" dirty="0">
                <a:solidFill>
                  <a:schemeClr val="bg1"/>
                </a:solidFill>
                <a:latin typeface="Times New Roman" pitchFamily="18" charset="0"/>
                <a:cs typeface="Times New Roman" pitchFamily="18" charset="0"/>
              </a:rPr>
              <a:t>当</a:t>
            </a:r>
            <a:r>
              <a:rPr lang="en-US" altLang="zh-CN" sz="2800" b="1" dirty="0">
                <a:solidFill>
                  <a:schemeClr val="bg1"/>
                </a:solidFill>
                <a:latin typeface="Times New Roman" pitchFamily="18" charset="0"/>
                <a:cs typeface="Times New Roman" pitchFamily="18" charset="0"/>
              </a:rPr>
              <a:t>t</a:t>
            </a:r>
            <a:r>
              <a:rPr lang="zh-CN" altLang="en-US"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rPr>
              <a:t>0</a:t>
            </a:r>
            <a:r>
              <a:rPr lang="zh-CN" altLang="en-US" sz="2800" b="1" dirty="0">
                <a:solidFill>
                  <a:schemeClr val="bg1"/>
                </a:solidFill>
                <a:latin typeface="Times New Roman" pitchFamily="18" charset="0"/>
                <a:cs typeface="Times New Roman" pitchFamily="18" charset="0"/>
              </a:rPr>
              <a:t>时，</a:t>
            </a:r>
            <a:r>
              <a:rPr lang="en-US" altLang="zh-CN" sz="2800" b="1" dirty="0">
                <a:solidFill>
                  <a:schemeClr val="bg1"/>
                </a:solidFill>
                <a:latin typeface="Times New Roman" pitchFamily="18" charset="0"/>
                <a:cs typeface="Times New Roman" pitchFamily="18" charset="0"/>
              </a:rPr>
              <a:t>v</a:t>
            </a:r>
            <a:r>
              <a:rPr lang="zh-CN" altLang="en-US"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rPr>
              <a:t>v</a:t>
            </a:r>
            <a:r>
              <a:rPr lang="en-US" altLang="zh-CN" sz="2800" b="1" baseline="-30000" dirty="0">
                <a:solidFill>
                  <a:schemeClr val="bg1"/>
                </a:solidFill>
                <a:latin typeface="Times New Roman" pitchFamily="18" charset="0"/>
                <a:cs typeface="Times New Roman" pitchFamily="18" charset="0"/>
              </a:rPr>
              <a:t>0</a:t>
            </a:r>
            <a:r>
              <a:rPr lang="zh-CN" altLang="en-US" sz="2800" b="1" dirty="0">
                <a:solidFill>
                  <a:schemeClr val="bg1"/>
                </a:solidFill>
                <a:latin typeface="Times New Roman" pitchFamily="18" charset="0"/>
                <a:cs typeface="Times New Roman" pitchFamily="18" charset="0"/>
              </a:rPr>
              <a:t>，代入得：</a:t>
            </a:r>
            <a:r>
              <a:rPr lang="en-US" altLang="zh-CN" sz="2800" b="1" dirty="0">
                <a:solidFill>
                  <a:schemeClr val="bg1"/>
                </a:solidFill>
                <a:latin typeface="Times New Roman" pitchFamily="18" charset="0"/>
                <a:cs typeface="Times New Roman" pitchFamily="18" charset="0"/>
              </a:rPr>
              <a:t>v</a:t>
            </a:r>
            <a:r>
              <a:rPr lang="en-US" altLang="zh-CN" sz="2800" b="1" baseline="-30000" dirty="0">
                <a:solidFill>
                  <a:schemeClr val="bg1"/>
                </a:solidFill>
                <a:latin typeface="Times New Roman" pitchFamily="18" charset="0"/>
                <a:cs typeface="Times New Roman" pitchFamily="18" charset="0"/>
              </a:rPr>
              <a:t>0</a:t>
            </a:r>
            <a:r>
              <a:rPr lang="zh-CN" altLang="en-US" sz="2800" b="1" dirty="0">
                <a:solidFill>
                  <a:schemeClr val="bg1"/>
                </a:solidFill>
                <a:latin typeface="Times New Roman" pitchFamily="18" charset="0"/>
                <a:cs typeface="Times New Roman" pitchFamily="18" charset="0"/>
              </a:rPr>
              <a:t>＝</a:t>
            </a:r>
            <a:r>
              <a:rPr lang="en-US" altLang="zh-CN" sz="2800" b="1" dirty="0">
                <a:solidFill>
                  <a:schemeClr val="bg1"/>
                </a:solidFill>
                <a:latin typeface="Times New Roman" pitchFamily="18" charset="0"/>
                <a:cs typeface="Times New Roman" pitchFamily="18" charset="0"/>
              </a:rPr>
              <a:t>c</a:t>
            </a:r>
            <a:r>
              <a:rPr lang="en-US" altLang="zh-CN" sz="2800" b="1" baseline="-30000" dirty="0">
                <a:solidFill>
                  <a:schemeClr val="bg1"/>
                </a:solidFill>
                <a:latin typeface="Times New Roman" pitchFamily="18" charset="0"/>
                <a:cs typeface="Times New Roman" pitchFamily="18" charset="0"/>
              </a:rPr>
              <a:t>1</a:t>
            </a:r>
            <a:endParaRPr lang="en-US" altLang="zh-CN" sz="1050" b="1" dirty="0">
              <a:solidFill>
                <a:schemeClr val="bg1"/>
              </a:solidFill>
              <a:latin typeface="Arial" charset="0"/>
            </a:endParaRPr>
          </a:p>
          <a:p>
            <a:pPr>
              <a:defRPr/>
            </a:pPr>
            <a:r>
              <a:rPr lang="en-US" altLang="zh-CN" sz="1400" dirty="0">
                <a:latin typeface="Times New Roman" pitchFamily="18" charset="0"/>
                <a:cs typeface="Times New Roman" pitchFamily="18" charset="0"/>
              </a:rPr>
              <a:t>			</a:t>
            </a:r>
            <a:endParaRPr lang="en-US" altLang="zh-CN" dirty="0">
              <a:latin typeface="Arial" charset="0"/>
            </a:endParaRPr>
          </a:p>
        </p:txBody>
      </p:sp>
      <p:graphicFrame>
        <p:nvGraphicFramePr>
          <p:cNvPr id="19462" name="对象 2">
            <a:extLst>
              <a:ext uri="{FF2B5EF4-FFF2-40B4-BE49-F238E27FC236}">
                <a16:creationId xmlns:a16="http://schemas.microsoft.com/office/drawing/2014/main" id="{635BF6E3-53A2-4C3E-8061-5C5EA535C58C}"/>
              </a:ext>
            </a:extLst>
          </p:cNvPr>
          <p:cNvGraphicFramePr>
            <a:graphicFrameLocks noChangeAspect="1"/>
          </p:cNvGraphicFramePr>
          <p:nvPr/>
        </p:nvGraphicFramePr>
        <p:xfrm>
          <a:off x="4037013" y="549275"/>
          <a:ext cx="1265237" cy="431800"/>
        </p:xfrm>
        <a:graphic>
          <a:graphicData uri="http://schemas.openxmlformats.org/presentationml/2006/ole">
            <mc:AlternateContent xmlns:mc="http://schemas.openxmlformats.org/markup-compatibility/2006">
              <mc:Choice xmlns:v="urn:schemas-microsoft-com:vml" Requires="v">
                <p:oleObj spid="_x0000_s19464" name="Equation" r:id="rId5" imgW="520248" imgH="177646" progId="Equation.DSMT4">
                  <p:embed/>
                </p:oleObj>
              </mc:Choice>
              <mc:Fallback>
                <p:oleObj name="Equation" r:id="rId5" imgW="520248" imgH="177646"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7013" y="549275"/>
                        <a:ext cx="1265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对象 3">
            <a:extLst>
              <a:ext uri="{FF2B5EF4-FFF2-40B4-BE49-F238E27FC236}">
                <a16:creationId xmlns:a16="http://schemas.microsoft.com/office/drawing/2014/main" id="{9E91B6AF-88B9-41A7-94EC-1A180ECF2395}"/>
              </a:ext>
            </a:extLst>
          </p:cNvPr>
          <p:cNvGraphicFramePr>
            <a:graphicFrameLocks noChangeAspect="1"/>
          </p:cNvGraphicFramePr>
          <p:nvPr/>
        </p:nvGraphicFramePr>
        <p:xfrm>
          <a:off x="4221163" y="1905000"/>
          <a:ext cx="1727200" cy="957263"/>
        </p:xfrm>
        <a:graphic>
          <a:graphicData uri="http://schemas.openxmlformats.org/presentationml/2006/ole">
            <mc:AlternateContent xmlns:mc="http://schemas.openxmlformats.org/markup-compatibility/2006">
              <mc:Choice xmlns:v="urn:schemas-microsoft-com:vml" Requires="v">
                <p:oleObj spid="_x0000_s19465" name="Equation" r:id="rId7" imgW="710891" imgH="393529" progId="Equation.DSMT4">
                  <p:embed/>
                </p:oleObj>
              </mc:Choice>
              <mc:Fallback>
                <p:oleObj name="Equation" r:id="rId7" imgW="710891" imgH="393529"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1163" y="1905000"/>
                        <a:ext cx="17272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1A046A39-C2B0-4A69-87A7-ED938335EEE1}"/>
              </a:ext>
            </a:extLst>
          </p:cNvPr>
          <p:cNvSpPr txBox="1">
            <a:spLocks noChangeArrowheads="1"/>
          </p:cNvSpPr>
          <p:nvPr/>
        </p:nvSpPr>
        <p:spPr bwMode="auto">
          <a:xfrm>
            <a:off x="762000" y="246063"/>
            <a:ext cx="79248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pPr>
            <a:r>
              <a:rPr kumimoji="1" lang="zh-CN" altLang="en-US" sz="2400" b="1">
                <a:solidFill>
                  <a:schemeClr val="bg1"/>
                </a:solidFill>
                <a:latin typeface="宋体" panose="02010600030101010101" pitchFamily="2" charset="-122"/>
              </a:rPr>
              <a:t>设一高速运动的带电粒子沿竖直方向以</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Bookman Old Style" panose="02050604050505020204" pitchFamily="18" charset="0"/>
              </a:rPr>
              <a:t>v</a:t>
            </a:r>
            <a:r>
              <a:rPr kumimoji="1" lang="en-US" altLang="zh-CN" sz="2000" b="1" baseline="-25000">
                <a:solidFill>
                  <a:srgbClr val="66FFFF"/>
                </a:solidFill>
                <a:latin typeface="Bookman Old Style" panose="02050604050505020204" pitchFamily="18" charset="0"/>
              </a:rPr>
              <a:t>0</a:t>
            </a:r>
            <a:r>
              <a:rPr kumimoji="1" lang="en-US" altLang="zh-CN" sz="2000" b="1" baseline="-25000">
                <a:solidFill>
                  <a:srgbClr val="66FFFF"/>
                </a:solidFill>
                <a:latin typeface="宋体" panose="02010600030101010101" pitchFamily="2" charset="-122"/>
              </a:rPr>
              <a:t> </a:t>
            </a:r>
            <a:r>
              <a:rPr kumimoji="1" lang="zh-CN" altLang="en-US" sz="2400" b="1">
                <a:solidFill>
                  <a:schemeClr val="bg1"/>
                </a:solidFill>
                <a:latin typeface="宋体" panose="02010600030101010101" pitchFamily="2" charset="-122"/>
              </a:rPr>
              <a:t>向上运动，从时刻</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t </a:t>
            </a:r>
            <a:r>
              <a:rPr kumimoji="1" lang="en-US" altLang="zh-CN" sz="2400" b="1">
                <a:solidFill>
                  <a:srgbClr val="66FFFF"/>
                </a:solidFill>
                <a:latin typeface="Times New Roman" panose="02020603050405020304" pitchFamily="18" charset="0"/>
              </a:rPr>
              <a:t>= 0</a:t>
            </a:r>
            <a:r>
              <a:rPr kumimoji="1" lang="en-US" altLang="zh-CN" sz="2400" b="1">
                <a:solidFill>
                  <a:schemeClr val="bg1"/>
                </a:solidFill>
                <a:latin typeface="宋体" panose="02010600030101010101" pitchFamily="2" charset="-122"/>
              </a:rPr>
              <a:t> </a:t>
            </a:r>
            <a:r>
              <a:rPr kumimoji="1" lang="zh-CN" altLang="en-US" sz="2400" b="1">
                <a:solidFill>
                  <a:schemeClr val="bg1"/>
                </a:solidFill>
                <a:latin typeface="宋体" panose="02010600030101010101" pitchFamily="2" charset="-122"/>
              </a:rPr>
              <a:t>开始粒子受到</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F </a:t>
            </a:r>
            <a:r>
              <a:rPr kumimoji="1" lang="en-US" altLang="zh-CN" sz="2400" b="1">
                <a:solidFill>
                  <a:srgbClr val="66FFFF"/>
                </a:solidFill>
                <a:latin typeface="Times New Roman" panose="02020603050405020304" pitchFamily="18" charset="0"/>
              </a:rPr>
              <a:t>=</a:t>
            </a:r>
            <a:r>
              <a:rPr kumimoji="1" lang="en-US" altLang="zh-CN" sz="2400" b="1" i="1">
                <a:solidFill>
                  <a:srgbClr val="66FFFF"/>
                </a:solidFill>
                <a:latin typeface="Times New Roman" panose="02020603050405020304" pitchFamily="18" charset="0"/>
              </a:rPr>
              <a:t>F</a:t>
            </a:r>
            <a:r>
              <a:rPr kumimoji="1" lang="en-US" altLang="zh-CN" sz="2000" b="1" baseline="-25000">
                <a:solidFill>
                  <a:srgbClr val="66FFFF"/>
                </a:solidFill>
                <a:latin typeface="Times New Roman" panose="02020603050405020304" pitchFamily="18" charset="0"/>
              </a:rPr>
              <a:t>0 </a:t>
            </a:r>
            <a:r>
              <a:rPr kumimoji="1" lang="en-US" altLang="zh-CN" sz="2400" b="1" i="1">
                <a:solidFill>
                  <a:srgbClr val="66FFFF"/>
                </a:solidFill>
                <a:latin typeface="Times New Roman" panose="02020603050405020304" pitchFamily="18" charset="0"/>
              </a:rPr>
              <a:t>t</a:t>
            </a:r>
            <a:r>
              <a:rPr kumimoji="1" lang="en-US" altLang="zh-CN" sz="2400" b="1">
                <a:solidFill>
                  <a:schemeClr val="bg1"/>
                </a:solidFill>
                <a:latin typeface="宋体" panose="02010600030101010101" pitchFamily="2" charset="-122"/>
              </a:rPr>
              <a:t> </a:t>
            </a:r>
            <a:r>
              <a:rPr kumimoji="1" lang="zh-CN" altLang="en-US" sz="2400" b="1">
                <a:solidFill>
                  <a:schemeClr val="bg1"/>
                </a:solidFill>
                <a:latin typeface="宋体" panose="02010600030101010101" pitchFamily="2" charset="-122"/>
              </a:rPr>
              <a:t>水平力的作用，</a:t>
            </a:r>
            <a:r>
              <a:rPr kumimoji="1" lang="en-US" altLang="zh-CN" sz="2400" b="1" i="1">
                <a:solidFill>
                  <a:srgbClr val="66FFFF"/>
                </a:solidFill>
                <a:latin typeface="Times New Roman" panose="02020603050405020304" pitchFamily="18" charset="0"/>
              </a:rPr>
              <a:t>F</a:t>
            </a:r>
            <a:r>
              <a:rPr kumimoji="1" lang="en-US" altLang="zh-CN" sz="2000" b="1" baseline="-25000">
                <a:solidFill>
                  <a:srgbClr val="66FFFF"/>
                </a:solidFill>
                <a:latin typeface="Times New Roman" panose="02020603050405020304" pitchFamily="18" charset="0"/>
              </a:rPr>
              <a:t>0</a:t>
            </a:r>
            <a:r>
              <a:rPr kumimoji="1" lang="en-US" altLang="zh-CN" sz="2000" b="1" baseline="-25000">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为常量，粒子质量为</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m</a:t>
            </a:r>
            <a:r>
              <a:rPr kumimoji="1" lang="en-US" altLang="zh-CN" sz="2400" b="1">
                <a:solidFill>
                  <a:srgbClr val="66FFFF"/>
                </a:solidFill>
                <a:latin typeface="Times New Roman" panose="02020603050405020304" pitchFamily="18" charset="0"/>
              </a:rPr>
              <a:t> </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a:t>
            </a:r>
          </a:p>
        </p:txBody>
      </p:sp>
      <p:graphicFrame>
        <p:nvGraphicFramePr>
          <p:cNvPr id="26627" name="Object 3">
            <a:extLst>
              <a:ext uri="{FF2B5EF4-FFF2-40B4-BE49-F238E27FC236}">
                <a16:creationId xmlns:a16="http://schemas.microsoft.com/office/drawing/2014/main" id="{13E67E49-7EB2-433B-8DCA-27F0A2325E61}"/>
              </a:ext>
            </a:extLst>
          </p:cNvPr>
          <p:cNvGraphicFramePr>
            <a:graphicFrameLocks noChangeAspect="1"/>
          </p:cNvGraphicFramePr>
          <p:nvPr/>
        </p:nvGraphicFramePr>
        <p:xfrm>
          <a:off x="2771775" y="2349500"/>
          <a:ext cx="2051050" cy="431800"/>
        </p:xfrm>
        <a:graphic>
          <a:graphicData uri="http://schemas.openxmlformats.org/presentationml/2006/ole">
            <mc:AlternateContent xmlns:mc="http://schemas.openxmlformats.org/markup-compatibility/2006">
              <mc:Choice xmlns:v="urn:schemas-microsoft-com:vml" Requires="v">
                <p:oleObj spid="_x0000_s20516" name="Equation" r:id="rId3" imgW="2026846" imgH="388527" progId="Equation.3">
                  <p:embed/>
                </p:oleObj>
              </mc:Choice>
              <mc:Fallback>
                <p:oleObj name="Equation" r:id="rId3" imgW="2026846" imgH="38852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2051050"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a:extLst>
              <a:ext uri="{FF2B5EF4-FFF2-40B4-BE49-F238E27FC236}">
                <a16:creationId xmlns:a16="http://schemas.microsoft.com/office/drawing/2014/main" id="{14C8B610-47F9-425A-9EF6-EF54DB1F266F}"/>
              </a:ext>
            </a:extLst>
          </p:cNvPr>
          <p:cNvGraphicFramePr>
            <a:graphicFrameLocks noChangeAspect="1"/>
          </p:cNvGraphicFramePr>
          <p:nvPr/>
        </p:nvGraphicFramePr>
        <p:xfrm>
          <a:off x="2820988" y="2963863"/>
          <a:ext cx="2471737" cy="823912"/>
        </p:xfrm>
        <a:graphic>
          <a:graphicData uri="http://schemas.openxmlformats.org/presentationml/2006/ole">
            <mc:AlternateContent xmlns:mc="http://schemas.openxmlformats.org/markup-compatibility/2006">
              <mc:Choice xmlns:v="urn:schemas-microsoft-com:vml" Requires="v">
                <p:oleObj spid="_x0000_s20517" name="公式" r:id="rId5" imgW="2446097" imgH="777333" progId="Equation.3">
                  <p:embed/>
                </p:oleObj>
              </mc:Choice>
              <mc:Fallback>
                <p:oleObj name="公式" r:id="rId5" imgW="2446097" imgH="77733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988" y="2963863"/>
                        <a:ext cx="2471737" cy="8239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5">
            <a:extLst>
              <a:ext uri="{FF2B5EF4-FFF2-40B4-BE49-F238E27FC236}">
                <a16:creationId xmlns:a16="http://schemas.microsoft.com/office/drawing/2014/main" id="{1FCCAFBE-7C59-4691-B519-216BC2D3AB91}"/>
              </a:ext>
            </a:extLst>
          </p:cNvPr>
          <p:cNvGraphicFramePr>
            <a:graphicFrameLocks noChangeAspect="1"/>
          </p:cNvGraphicFramePr>
          <p:nvPr/>
        </p:nvGraphicFramePr>
        <p:xfrm>
          <a:off x="1020763" y="2963863"/>
          <a:ext cx="1266825" cy="825500"/>
        </p:xfrm>
        <a:graphic>
          <a:graphicData uri="http://schemas.openxmlformats.org/presentationml/2006/ole">
            <mc:AlternateContent xmlns:mc="http://schemas.openxmlformats.org/markup-compatibility/2006">
              <mc:Choice xmlns:v="urn:schemas-microsoft-com:vml" Requires="v">
                <p:oleObj spid="_x0000_s20518" name="公式" r:id="rId7" imgW="1226687" imgH="777333" progId="Equation.3">
                  <p:embed/>
                </p:oleObj>
              </mc:Choice>
              <mc:Fallback>
                <p:oleObj name="公式" r:id="rId7" imgW="1226687" imgH="77733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763" y="2963863"/>
                        <a:ext cx="1266825"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Line 6">
            <a:extLst>
              <a:ext uri="{FF2B5EF4-FFF2-40B4-BE49-F238E27FC236}">
                <a16:creationId xmlns:a16="http://schemas.microsoft.com/office/drawing/2014/main" id="{006FC506-98A1-463E-91C9-411D6690B4F1}"/>
              </a:ext>
            </a:extLst>
          </p:cNvPr>
          <p:cNvSpPr>
            <a:spLocks noChangeShapeType="1"/>
          </p:cNvSpPr>
          <p:nvPr/>
        </p:nvSpPr>
        <p:spPr bwMode="auto">
          <a:xfrm>
            <a:off x="6248400" y="3336925"/>
            <a:ext cx="251460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7" name="Line 7">
            <a:extLst>
              <a:ext uri="{FF2B5EF4-FFF2-40B4-BE49-F238E27FC236}">
                <a16:creationId xmlns:a16="http://schemas.microsoft.com/office/drawing/2014/main" id="{411C1317-6CB9-420C-B7AC-8E4C9158FB5C}"/>
              </a:ext>
            </a:extLst>
          </p:cNvPr>
          <p:cNvSpPr>
            <a:spLocks noChangeShapeType="1"/>
          </p:cNvSpPr>
          <p:nvPr/>
        </p:nvSpPr>
        <p:spPr bwMode="auto">
          <a:xfrm flipV="1">
            <a:off x="6248400" y="1431925"/>
            <a:ext cx="0" cy="25146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8" name="Freeform 8">
            <a:extLst>
              <a:ext uri="{FF2B5EF4-FFF2-40B4-BE49-F238E27FC236}">
                <a16:creationId xmlns:a16="http://schemas.microsoft.com/office/drawing/2014/main" id="{2343068D-2762-42FC-8587-4091F9C23854}"/>
              </a:ext>
            </a:extLst>
          </p:cNvPr>
          <p:cNvSpPr>
            <a:spLocks/>
          </p:cNvSpPr>
          <p:nvPr/>
        </p:nvSpPr>
        <p:spPr bwMode="auto">
          <a:xfrm>
            <a:off x="6248400" y="1412875"/>
            <a:ext cx="1743075" cy="1924050"/>
          </a:xfrm>
          <a:custGeom>
            <a:avLst/>
            <a:gdLst>
              <a:gd name="T0" fmla="*/ 0 w 1098"/>
              <a:gd name="T1" fmla="*/ 2147483647 h 1212"/>
              <a:gd name="T2" fmla="*/ 2147483647 w 1098"/>
              <a:gd name="T3" fmla="*/ 2147483647 h 1212"/>
              <a:gd name="T4" fmla="*/ 2147483647 w 1098"/>
              <a:gd name="T5" fmla="*/ 2147483647 h 1212"/>
              <a:gd name="T6" fmla="*/ 2147483647 w 1098"/>
              <a:gd name="T7" fmla="*/ 2147483647 h 1212"/>
              <a:gd name="T8" fmla="*/ 2147483647 w 1098"/>
              <a:gd name="T9" fmla="*/ 2147483647 h 1212"/>
              <a:gd name="T10" fmla="*/ 2147483647 w 1098"/>
              <a:gd name="T11" fmla="*/ 0 h 12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98" h="1212">
                <a:moveTo>
                  <a:pt x="0" y="1212"/>
                </a:moveTo>
                <a:cubicBezTo>
                  <a:pt x="68" y="1041"/>
                  <a:pt x="138" y="871"/>
                  <a:pt x="204" y="739"/>
                </a:cubicBezTo>
                <a:cubicBezTo>
                  <a:pt x="270" y="607"/>
                  <a:pt x="329" y="509"/>
                  <a:pt x="396" y="420"/>
                </a:cubicBezTo>
                <a:cubicBezTo>
                  <a:pt x="463" y="331"/>
                  <a:pt x="534" y="264"/>
                  <a:pt x="609" y="207"/>
                </a:cubicBezTo>
                <a:cubicBezTo>
                  <a:pt x="684" y="150"/>
                  <a:pt x="768" y="112"/>
                  <a:pt x="849" y="78"/>
                </a:cubicBezTo>
                <a:cubicBezTo>
                  <a:pt x="930" y="44"/>
                  <a:pt x="1046" y="16"/>
                  <a:pt x="1098" y="0"/>
                </a:cubicBezTo>
              </a:path>
            </a:pathLst>
          </a:custGeom>
          <a:noFill/>
          <a:ln w="19050" cmpd="sng">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Line 9">
            <a:extLst>
              <a:ext uri="{FF2B5EF4-FFF2-40B4-BE49-F238E27FC236}">
                <a16:creationId xmlns:a16="http://schemas.microsoft.com/office/drawing/2014/main" id="{C25A6189-DFFF-41F4-8DC2-7C9277F14436}"/>
              </a:ext>
            </a:extLst>
          </p:cNvPr>
          <p:cNvSpPr>
            <a:spLocks noChangeShapeType="1"/>
          </p:cNvSpPr>
          <p:nvPr/>
        </p:nvSpPr>
        <p:spPr bwMode="auto">
          <a:xfrm>
            <a:off x="6629400" y="2498725"/>
            <a:ext cx="8382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0" name="Oval 10">
            <a:extLst>
              <a:ext uri="{FF2B5EF4-FFF2-40B4-BE49-F238E27FC236}">
                <a16:creationId xmlns:a16="http://schemas.microsoft.com/office/drawing/2014/main" id="{23EDD93C-813B-4694-BCC2-5D3AC924795A}"/>
              </a:ext>
            </a:extLst>
          </p:cNvPr>
          <p:cNvSpPr>
            <a:spLocks noChangeArrowheads="1"/>
          </p:cNvSpPr>
          <p:nvPr/>
        </p:nvSpPr>
        <p:spPr bwMode="auto">
          <a:xfrm>
            <a:off x="6553200" y="2422525"/>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491" name="Object 11">
            <a:extLst>
              <a:ext uri="{FF2B5EF4-FFF2-40B4-BE49-F238E27FC236}">
                <a16:creationId xmlns:a16="http://schemas.microsoft.com/office/drawing/2014/main" id="{E240C70B-3EAA-4AE0-8205-0FDF2C624246}"/>
              </a:ext>
            </a:extLst>
          </p:cNvPr>
          <p:cNvGraphicFramePr>
            <a:graphicFrameLocks noChangeAspect="1"/>
          </p:cNvGraphicFramePr>
          <p:nvPr/>
        </p:nvGraphicFramePr>
        <p:xfrm>
          <a:off x="8382000" y="2960688"/>
          <a:ext cx="207963" cy="223837"/>
        </p:xfrm>
        <a:graphic>
          <a:graphicData uri="http://schemas.openxmlformats.org/presentationml/2006/ole">
            <mc:AlternateContent xmlns:mc="http://schemas.openxmlformats.org/markup-compatibility/2006">
              <mc:Choice xmlns:v="urn:schemas-microsoft-com:vml" Requires="v">
                <p:oleObj spid="_x0000_s20519" name="Equation" r:id="rId9" imgW="167644" imgH="182787" progId="Equation.3">
                  <p:embed/>
                </p:oleObj>
              </mc:Choice>
              <mc:Fallback>
                <p:oleObj name="Equation" r:id="rId9" imgW="167644" imgH="182787"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0" y="2960688"/>
                        <a:ext cx="207963" cy="2238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2">
            <a:extLst>
              <a:ext uri="{FF2B5EF4-FFF2-40B4-BE49-F238E27FC236}">
                <a16:creationId xmlns:a16="http://schemas.microsoft.com/office/drawing/2014/main" id="{251A9790-8A17-478C-8151-48206038F0E3}"/>
              </a:ext>
            </a:extLst>
          </p:cNvPr>
          <p:cNvGraphicFramePr>
            <a:graphicFrameLocks noChangeAspect="1"/>
          </p:cNvGraphicFramePr>
          <p:nvPr/>
        </p:nvGraphicFramePr>
        <p:xfrm>
          <a:off x="6372225" y="1516063"/>
          <a:ext cx="244475" cy="307975"/>
        </p:xfrm>
        <a:graphic>
          <a:graphicData uri="http://schemas.openxmlformats.org/presentationml/2006/ole">
            <mc:AlternateContent xmlns:mc="http://schemas.openxmlformats.org/markup-compatibility/2006">
              <mc:Choice xmlns:v="urn:schemas-microsoft-com:vml" Requires="v">
                <p:oleObj spid="_x0000_s20520" name="Equation" r:id="rId11" imgW="198151" imgH="259204" progId="Equation.3">
                  <p:embed/>
                </p:oleObj>
              </mc:Choice>
              <mc:Fallback>
                <p:oleObj name="Equation" r:id="rId11" imgW="198151" imgH="259204"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25" y="1516063"/>
                        <a:ext cx="244475" cy="307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3">
            <a:extLst>
              <a:ext uri="{FF2B5EF4-FFF2-40B4-BE49-F238E27FC236}">
                <a16:creationId xmlns:a16="http://schemas.microsoft.com/office/drawing/2014/main" id="{544E40A1-F03C-438B-9B0E-A1A76CDD296A}"/>
              </a:ext>
            </a:extLst>
          </p:cNvPr>
          <p:cNvGraphicFramePr>
            <a:graphicFrameLocks noChangeAspect="1"/>
          </p:cNvGraphicFramePr>
          <p:nvPr/>
        </p:nvGraphicFramePr>
        <p:xfrm>
          <a:off x="6300788" y="3387725"/>
          <a:ext cx="207962" cy="223838"/>
        </p:xfrm>
        <a:graphic>
          <a:graphicData uri="http://schemas.openxmlformats.org/presentationml/2006/ole">
            <mc:AlternateContent xmlns:mc="http://schemas.openxmlformats.org/markup-compatibility/2006">
              <mc:Choice xmlns:v="urn:schemas-microsoft-com:vml" Requires="v">
                <p:oleObj spid="_x0000_s20521" name="Equation" r:id="rId13" imgW="167644" imgH="182787" progId="Equation.3">
                  <p:embed/>
                </p:oleObj>
              </mc:Choice>
              <mc:Fallback>
                <p:oleObj name="Equation" r:id="rId13" imgW="167644" imgH="182787"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788" y="3387725"/>
                        <a:ext cx="207962" cy="223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4">
            <a:extLst>
              <a:ext uri="{FF2B5EF4-FFF2-40B4-BE49-F238E27FC236}">
                <a16:creationId xmlns:a16="http://schemas.microsoft.com/office/drawing/2014/main" id="{48B1B2FC-4515-4C66-BAEA-0198FB64841C}"/>
              </a:ext>
            </a:extLst>
          </p:cNvPr>
          <p:cNvGraphicFramePr>
            <a:graphicFrameLocks noChangeAspect="1"/>
          </p:cNvGraphicFramePr>
          <p:nvPr/>
        </p:nvGraphicFramePr>
        <p:xfrm>
          <a:off x="6646863" y="2652713"/>
          <a:ext cx="287337" cy="227012"/>
        </p:xfrm>
        <a:graphic>
          <a:graphicData uri="http://schemas.openxmlformats.org/presentationml/2006/ole">
            <mc:AlternateContent xmlns:mc="http://schemas.openxmlformats.org/markup-compatibility/2006">
              <mc:Choice xmlns:v="urn:schemas-microsoft-com:vml" Requires="v">
                <p:oleObj spid="_x0000_s20522" name="Equation" r:id="rId15" imgW="243770" imgH="182787" progId="Equation.3">
                  <p:embed/>
                </p:oleObj>
              </mc:Choice>
              <mc:Fallback>
                <p:oleObj name="Equation" r:id="rId15" imgW="243770" imgH="182787"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6863" y="2652713"/>
                        <a:ext cx="287337" cy="2270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5">
            <a:extLst>
              <a:ext uri="{FF2B5EF4-FFF2-40B4-BE49-F238E27FC236}">
                <a16:creationId xmlns:a16="http://schemas.microsoft.com/office/drawing/2014/main" id="{4EFC61DC-DEDD-49C9-AD7B-B6A6BFAF3A00}"/>
              </a:ext>
            </a:extLst>
          </p:cNvPr>
          <p:cNvGraphicFramePr>
            <a:graphicFrameLocks noChangeAspect="1"/>
          </p:cNvGraphicFramePr>
          <p:nvPr/>
        </p:nvGraphicFramePr>
        <p:xfrm>
          <a:off x="7483475" y="2312988"/>
          <a:ext cx="533400" cy="344487"/>
        </p:xfrm>
        <a:graphic>
          <a:graphicData uri="http://schemas.openxmlformats.org/presentationml/2006/ole">
            <mc:AlternateContent xmlns:mc="http://schemas.openxmlformats.org/markup-compatibility/2006">
              <mc:Choice xmlns:v="urn:schemas-microsoft-com:vml" Requires="v">
                <p:oleObj spid="_x0000_s20523" name="公式" r:id="rId17" imgW="617122" imgH="388527" progId="Equation.3">
                  <p:embed/>
                </p:oleObj>
              </mc:Choice>
              <mc:Fallback>
                <p:oleObj name="公式" r:id="rId17" imgW="617122" imgH="388527"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83475" y="2312988"/>
                        <a:ext cx="533400" cy="3444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Line 16">
            <a:extLst>
              <a:ext uri="{FF2B5EF4-FFF2-40B4-BE49-F238E27FC236}">
                <a16:creationId xmlns:a16="http://schemas.microsoft.com/office/drawing/2014/main" id="{1B141190-1B21-4AB3-9EC7-47FCF5026233}"/>
              </a:ext>
            </a:extLst>
          </p:cNvPr>
          <p:cNvSpPr>
            <a:spLocks noChangeShapeType="1"/>
          </p:cNvSpPr>
          <p:nvPr/>
        </p:nvSpPr>
        <p:spPr bwMode="auto">
          <a:xfrm flipV="1">
            <a:off x="6096000" y="2498725"/>
            <a:ext cx="0" cy="762000"/>
          </a:xfrm>
          <a:prstGeom prst="line">
            <a:avLst/>
          </a:prstGeom>
          <a:noFill/>
          <a:ln w="28575">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1" name="Rectangle 17">
            <a:extLst>
              <a:ext uri="{FF2B5EF4-FFF2-40B4-BE49-F238E27FC236}">
                <a16:creationId xmlns:a16="http://schemas.microsoft.com/office/drawing/2014/main" id="{F4B45B2A-A223-4504-B87F-CF30A49C2B1B}"/>
              </a:ext>
            </a:extLst>
          </p:cNvPr>
          <p:cNvSpPr>
            <a:spLocks noChangeArrowheads="1"/>
          </p:cNvSpPr>
          <p:nvPr/>
        </p:nvSpPr>
        <p:spPr bwMode="auto">
          <a:xfrm>
            <a:off x="755650" y="2276475"/>
            <a:ext cx="1708150" cy="457200"/>
          </a:xfrm>
          <a:prstGeom prst="rect">
            <a:avLst/>
          </a:prstGeom>
          <a:noFill/>
          <a:ln>
            <a:noFill/>
          </a:ln>
          <a:effectLst/>
          <a:extLst>
            <a:ext uri="{909E8E84-426E-40DD-AFC4-6F175D3DCCD1}">
              <a14:hiddenFill xmlns:a14="http://schemas.microsoft.com/office/drawing/2010/main">
                <a:solidFill>
                  <a:srgbClr val="003366">
                    <a:alpha val="21960"/>
                  </a:srgbClr>
                </a:solidFill>
              </a14:hiddenFill>
            </a:ext>
            <a:ext uri="{91240B29-F687-4F45-9708-019B960494DF}">
              <a14:hiddenLine xmlns:a14="http://schemas.microsoft.com/office/drawing/2010/main" w="9525">
                <a:solidFill>
                  <a:srgbClr val="000000">
                    <a:alpha val="1098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水平方向有</a:t>
            </a:r>
          </a:p>
        </p:txBody>
      </p:sp>
      <p:graphicFrame>
        <p:nvGraphicFramePr>
          <p:cNvPr id="26642" name="Object 18">
            <a:extLst>
              <a:ext uri="{FF2B5EF4-FFF2-40B4-BE49-F238E27FC236}">
                <a16:creationId xmlns:a16="http://schemas.microsoft.com/office/drawing/2014/main" id="{C0A6EF23-E154-484C-A70A-32F6A92F52CD}"/>
              </a:ext>
            </a:extLst>
          </p:cNvPr>
          <p:cNvGraphicFramePr>
            <a:graphicFrameLocks noChangeAspect="1"/>
          </p:cNvGraphicFramePr>
          <p:nvPr/>
        </p:nvGraphicFramePr>
        <p:xfrm>
          <a:off x="3609975" y="4149725"/>
          <a:ext cx="1382713" cy="617538"/>
        </p:xfrm>
        <a:graphic>
          <a:graphicData uri="http://schemas.openxmlformats.org/presentationml/2006/ole">
            <mc:AlternateContent xmlns:mc="http://schemas.openxmlformats.org/markup-compatibility/2006">
              <mc:Choice xmlns:v="urn:schemas-microsoft-com:vml" Requires="v">
                <p:oleObj spid="_x0000_s20524" name="公式" r:id="rId19" imgW="1493406" imgH="640173" progId="Equation.3">
                  <p:embed/>
                </p:oleObj>
              </mc:Choice>
              <mc:Fallback>
                <p:oleObj name="公式" r:id="rId19" imgW="1493406" imgH="640173"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9975" y="4149725"/>
                        <a:ext cx="1382713" cy="6175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3" name="Object 19">
            <a:extLst>
              <a:ext uri="{FF2B5EF4-FFF2-40B4-BE49-F238E27FC236}">
                <a16:creationId xmlns:a16="http://schemas.microsoft.com/office/drawing/2014/main" id="{A91DF445-E895-440E-A23E-3DC2BD6B1D11}"/>
              </a:ext>
            </a:extLst>
          </p:cNvPr>
          <p:cNvGraphicFramePr>
            <a:graphicFrameLocks noChangeAspect="1"/>
          </p:cNvGraphicFramePr>
          <p:nvPr/>
        </p:nvGraphicFramePr>
        <p:xfrm>
          <a:off x="2317750" y="4078288"/>
          <a:ext cx="669925" cy="819150"/>
        </p:xfrm>
        <a:graphic>
          <a:graphicData uri="http://schemas.openxmlformats.org/presentationml/2006/ole">
            <mc:AlternateContent xmlns:mc="http://schemas.openxmlformats.org/markup-compatibility/2006">
              <mc:Choice xmlns:v="urn:schemas-microsoft-com:vml" Requires="v">
                <p:oleObj spid="_x0000_s20525" name="公式" r:id="rId21" imgW="624958" imgH="777333" progId="Equation.3">
                  <p:embed/>
                </p:oleObj>
              </mc:Choice>
              <mc:Fallback>
                <p:oleObj name="公式" r:id="rId21" imgW="624958" imgH="777333"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17750" y="4078288"/>
                        <a:ext cx="669925" cy="819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00" name="Rectangle 20">
            <a:extLst>
              <a:ext uri="{FF2B5EF4-FFF2-40B4-BE49-F238E27FC236}">
                <a16:creationId xmlns:a16="http://schemas.microsoft.com/office/drawing/2014/main" id="{3CF1D2C3-9F93-4A19-8FDC-63C07A8A34CE}"/>
              </a:ext>
            </a:extLst>
          </p:cNvPr>
          <p:cNvSpPr>
            <a:spLocks noChangeArrowheads="1"/>
          </p:cNvSpPr>
          <p:nvPr/>
        </p:nvSpPr>
        <p:spPr bwMode="auto">
          <a:xfrm>
            <a:off x="304800" y="2841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例</a:t>
            </a:r>
          </a:p>
        </p:txBody>
      </p:sp>
      <p:graphicFrame>
        <p:nvGraphicFramePr>
          <p:cNvPr id="20501" name="Object 21">
            <a:extLst>
              <a:ext uri="{FF2B5EF4-FFF2-40B4-BE49-F238E27FC236}">
                <a16:creationId xmlns:a16="http://schemas.microsoft.com/office/drawing/2014/main" id="{CB14A65D-DF82-4CE7-8A7C-B46B790CB881}"/>
              </a:ext>
            </a:extLst>
          </p:cNvPr>
          <p:cNvGraphicFramePr>
            <a:graphicFrameLocks noChangeAspect="1"/>
          </p:cNvGraphicFramePr>
          <p:nvPr/>
        </p:nvGraphicFramePr>
        <p:xfrm>
          <a:off x="5630863" y="2600325"/>
          <a:ext cx="252412" cy="347663"/>
        </p:xfrm>
        <a:graphic>
          <a:graphicData uri="http://schemas.openxmlformats.org/presentationml/2006/ole">
            <mc:AlternateContent xmlns:mc="http://schemas.openxmlformats.org/markup-compatibility/2006">
              <mc:Choice xmlns:v="urn:schemas-microsoft-com:vml" Requires="v">
                <p:oleObj spid="_x0000_s20526" name="公式" r:id="rId23" imgW="274276" imgH="388527" progId="Equation.3">
                  <p:embed/>
                </p:oleObj>
              </mc:Choice>
              <mc:Fallback>
                <p:oleObj name="公式" r:id="rId23" imgW="274276" imgH="388527"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30863" y="2600325"/>
                        <a:ext cx="252412" cy="3476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6" name="Rectangle 22">
            <a:extLst>
              <a:ext uri="{FF2B5EF4-FFF2-40B4-BE49-F238E27FC236}">
                <a16:creationId xmlns:a16="http://schemas.microsoft.com/office/drawing/2014/main" id="{78B8C23A-A131-46A2-BDBA-F8DE46BBFD40}"/>
              </a:ext>
            </a:extLst>
          </p:cNvPr>
          <p:cNvSpPr>
            <a:spLocks noChangeArrowheads="1"/>
          </p:cNvSpPr>
          <p:nvPr/>
        </p:nvSpPr>
        <p:spPr bwMode="auto">
          <a:xfrm>
            <a:off x="304800" y="22733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解</a:t>
            </a:r>
          </a:p>
        </p:txBody>
      </p:sp>
      <p:sp>
        <p:nvSpPr>
          <p:cNvPr id="20503" name="Rectangle 23">
            <a:extLst>
              <a:ext uri="{FF2B5EF4-FFF2-40B4-BE49-F238E27FC236}">
                <a16:creationId xmlns:a16="http://schemas.microsoft.com/office/drawing/2014/main" id="{B91076F3-4DB3-42F0-B692-42C83947F211}"/>
              </a:ext>
            </a:extLst>
          </p:cNvPr>
          <p:cNvSpPr>
            <a:spLocks noChangeArrowheads="1"/>
          </p:cNvSpPr>
          <p:nvPr/>
        </p:nvSpPr>
        <p:spPr bwMode="auto">
          <a:xfrm>
            <a:off x="762000" y="16002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粒子的运动轨迹。</a:t>
            </a:r>
          </a:p>
        </p:txBody>
      </p:sp>
      <p:sp>
        <p:nvSpPr>
          <p:cNvPr id="20504" name="Rectangle 24">
            <a:extLst>
              <a:ext uri="{FF2B5EF4-FFF2-40B4-BE49-F238E27FC236}">
                <a16:creationId xmlns:a16="http://schemas.microsoft.com/office/drawing/2014/main" id="{6ECA484C-F61E-49EC-AF63-C3B07883B1CA}"/>
              </a:ext>
            </a:extLst>
          </p:cNvPr>
          <p:cNvSpPr>
            <a:spLocks noChangeArrowheads="1"/>
          </p:cNvSpPr>
          <p:nvPr/>
        </p:nvSpPr>
        <p:spPr bwMode="auto">
          <a:xfrm>
            <a:off x="304800" y="16002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求</a:t>
            </a:r>
          </a:p>
        </p:txBody>
      </p:sp>
      <p:graphicFrame>
        <p:nvGraphicFramePr>
          <p:cNvPr id="26649" name="Object 25">
            <a:extLst>
              <a:ext uri="{FF2B5EF4-FFF2-40B4-BE49-F238E27FC236}">
                <a16:creationId xmlns:a16="http://schemas.microsoft.com/office/drawing/2014/main" id="{5550E32C-B889-4ECC-8C4E-23F3FC5102FD}"/>
              </a:ext>
            </a:extLst>
          </p:cNvPr>
          <p:cNvGraphicFramePr>
            <a:graphicFrameLocks noChangeAspect="1"/>
          </p:cNvGraphicFramePr>
          <p:nvPr/>
        </p:nvGraphicFramePr>
        <p:xfrm>
          <a:off x="2843213" y="5729288"/>
          <a:ext cx="1862137" cy="939800"/>
        </p:xfrm>
        <a:graphic>
          <a:graphicData uri="http://schemas.openxmlformats.org/presentationml/2006/ole">
            <mc:AlternateContent xmlns:mc="http://schemas.openxmlformats.org/markup-compatibility/2006">
              <mc:Choice xmlns:v="urn:schemas-microsoft-com:vml" Requires="v">
                <p:oleObj spid="_x0000_s20527" name="公式" r:id="rId25" imgW="1806025" imgH="891540" progId="Equation.3">
                  <p:embed/>
                </p:oleObj>
              </mc:Choice>
              <mc:Fallback>
                <p:oleObj name="公式" r:id="rId25" imgW="1806025" imgH="89154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43213" y="5729288"/>
                        <a:ext cx="1862137"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50" name="Rectangle 26">
            <a:extLst>
              <a:ext uri="{FF2B5EF4-FFF2-40B4-BE49-F238E27FC236}">
                <a16:creationId xmlns:a16="http://schemas.microsoft.com/office/drawing/2014/main" id="{EFCDBFD8-F2A1-4837-8D23-EB7BD9D9B767}"/>
              </a:ext>
            </a:extLst>
          </p:cNvPr>
          <p:cNvSpPr>
            <a:spLocks noChangeArrowheads="1"/>
          </p:cNvSpPr>
          <p:nvPr/>
        </p:nvSpPr>
        <p:spPr bwMode="auto">
          <a:xfrm>
            <a:off x="755650" y="5949950"/>
            <a:ext cx="1708150" cy="457200"/>
          </a:xfrm>
          <a:prstGeom prst="rect">
            <a:avLst/>
          </a:prstGeom>
          <a:noFill/>
          <a:ln>
            <a:noFill/>
          </a:ln>
          <a:effectLst/>
          <a:extLst>
            <a:ext uri="{909E8E84-426E-40DD-AFC4-6F175D3DCCD1}">
              <a14:hiddenFill xmlns:a14="http://schemas.microsoft.com/office/drawing/2010/main">
                <a:solidFill>
                  <a:srgbClr val="003366">
                    <a:alpha val="21960"/>
                  </a:srgbClr>
                </a:solidFill>
              </a14:hiddenFill>
            </a:ext>
            <a:ext uri="{91240B29-F687-4F45-9708-019B960494DF}">
              <a14:hiddenLine xmlns:a14="http://schemas.microsoft.com/office/drawing/2010/main" w="9525">
                <a:solidFill>
                  <a:srgbClr val="000000">
                    <a:alpha val="18039"/>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Times New Roman" panose="02020603050405020304" pitchFamily="18" charset="0"/>
              </a:rPr>
              <a:t>运动轨迹为</a:t>
            </a:r>
          </a:p>
        </p:txBody>
      </p:sp>
      <p:graphicFrame>
        <p:nvGraphicFramePr>
          <p:cNvPr id="26651" name="Object 27">
            <a:extLst>
              <a:ext uri="{FF2B5EF4-FFF2-40B4-BE49-F238E27FC236}">
                <a16:creationId xmlns:a16="http://schemas.microsoft.com/office/drawing/2014/main" id="{6C8B9234-811C-491D-A734-5AB81C9D879B}"/>
              </a:ext>
            </a:extLst>
          </p:cNvPr>
          <p:cNvGraphicFramePr>
            <a:graphicFrameLocks noChangeAspect="1"/>
          </p:cNvGraphicFramePr>
          <p:nvPr/>
        </p:nvGraphicFramePr>
        <p:xfrm>
          <a:off x="971550" y="4005263"/>
          <a:ext cx="1306513" cy="869950"/>
        </p:xfrm>
        <a:graphic>
          <a:graphicData uri="http://schemas.openxmlformats.org/presentationml/2006/ole">
            <mc:AlternateContent xmlns:mc="http://schemas.openxmlformats.org/markup-compatibility/2006">
              <mc:Choice xmlns:v="urn:schemas-microsoft-com:vml" Requires="v">
                <p:oleObj spid="_x0000_s20528" name="公式" r:id="rId27" imgW="1272586" imgH="830518" progId="Equation.3">
                  <p:embed/>
                </p:oleObj>
              </mc:Choice>
              <mc:Fallback>
                <p:oleObj name="公式" r:id="rId27" imgW="1272586" imgH="830518"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71550" y="4005263"/>
                        <a:ext cx="1306513" cy="869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28">
            <a:extLst>
              <a:ext uri="{FF2B5EF4-FFF2-40B4-BE49-F238E27FC236}">
                <a16:creationId xmlns:a16="http://schemas.microsoft.com/office/drawing/2014/main" id="{8B4C219B-B94D-4688-A5B7-37858A7B3FA1}"/>
              </a:ext>
            </a:extLst>
          </p:cNvPr>
          <p:cNvGraphicFramePr>
            <a:graphicFrameLocks noChangeAspect="1"/>
          </p:cNvGraphicFramePr>
          <p:nvPr/>
        </p:nvGraphicFramePr>
        <p:xfrm>
          <a:off x="3856038" y="4048125"/>
          <a:ext cx="2011362" cy="877888"/>
        </p:xfrm>
        <a:graphic>
          <a:graphicData uri="http://schemas.openxmlformats.org/presentationml/2006/ole">
            <mc:AlternateContent xmlns:mc="http://schemas.openxmlformats.org/markup-compatibility/2006">
              <mc:Choice xmlns:v="urn:schemas-microsoft-com:vml" Requires="v">
                <p:oleObj spid="_x0000_s20529" name="公式" r:id="rId29" imgW="1958277" imgH="830518" progId="Equation.3">
                  <p:embed/>
                </p:oleObj>
              </mc:Choice>
              <mc:Fallback>
                <p:oleObj name="公式" r:id="rId29" imgW="1958277" imgH="830518"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56038" y="4048125"/>
                        <a:ext cx="2011362"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53" name="Object 29">
            <a:extLst>
              <a:ext uri="{FF2B5EF4-FFF2-40B4-BE49-F238E27FC236}">
                <a16:creationId xmlns:a16="http://schemas.microsoft.com/office/drawing/2014/main" id="{79D458C2-4AB3-49AB-BBD3-3F295179A09D}"/>
              </a:ext>
            </a:extLst>
          </p:cNvPr>
          <p:cNvGraphicFramePr>
            <a:graphicFrameLocks/>
          </p:cNvGraphicFramePr>
          <p:nvPr/>
        </p:nvGraphicFramePr>
        <p:xfrm>
          <a:off x="6661150" y="4089400"/>
          <a:ext cx="1295400" cy="827088"/>
        </p:xfrm>
        <a:graphic>
          <a:graphicData uri="http://schemas.openxmlformats.org/presentationml/2006/ole">
            <mc:AlternateContent xmlns:mc="http://schemas.openxmlformats.org/markup-compatibility/2006">
              <mc:Choice xmlns:v="urn:schemas-microsoft-com:vml" Requires="v">
                <p:oleObj spid="_x0000_s20530" name="公式" r:id="rId31" imgW="1249636" imgH="777333" progId="Equation.3">
                  <p:embed/>
                </p:oleObj>
              </mc:Choice>
              <mc:Fallback>
                <p:oleObj name="公式" r:id="rId31" imgW="1249636" imgH="777333" progId="Equation.3">
                  <p:embed/>
                  <p:pic>
                    <p:nvPicPr>
                      <p:cNvPr id="0" name="Object 29"/>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661150" y="4089400"/>
                        <a:ext cx="1295400" cy="827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54" name="Rectangle 30">
            <a:extLst>
              <a:ext uri="{FF2B5EF4-FFF2-40B4-BE49-F238E27FC236}">
                <a16:creationId xmlns:a16="http://schemas.microsoft.com/office/drawing/2014/main" id="{FE91C10D-2EDB-4214-9C99-152E5129C5FD}"/>
              </a:ext>
            </a:extLst>
          </p:cNvPr>
          <p:cNvSpPr>
            <a:spLocks noChangeArrowheads="1"/>
          </p:cNvSpPr>
          <p:nvPr/>
        </p:nvSpPr>
        <p:spPr bwMode="auto">
          <a:xfrm>
            <a:off x="750888" y="5084763"/>
            <a:ext cx="1708150" cy="457200"/>
          </a:xfrm>
          <a:prstGeom prst="rect">
            <a:avLst/>
          </a:prstGeom>
          <a:noFill/>
          <a:ln>
            <a:noFill/>
          </a:ln>
          <a:effectLst/>
          <a:extLst>
            <a:ext uri="{909E8E84-426E-40DD-AFC4-6F175D3DCCD1}">
              <a14:hiddenFill xmlns:a14="http://schemas.microsoft.com/office/drawing/2010/main">
                <a:solidFill>
                  <a:srgbClr val="003366">
                    <a:alpha val="21960"/>
                  </a:srgbClr>
                </a:solidFill>
              </a14:hiddenFill>
            </a:ext>
            <a:ext uri="{91240B29-F687-4F45-9708-019B960494DF}">
              <a14:hiddenLine xmlns:a14="http://schemas.microsoft.com/office/drawing/2010/main" w="9525">
                <a:solidFill>
                  <a:srgbClr val="000000">
                    <a:alpha val="27058"/>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竖直方向有</a:t>
            </a:r>
          </a:p>
        </p:txBody>
      </p:sp>
      <p:graphicFrame>
        <p:nvGraphicFramePr>
          <p:cNvPr id="26655" name="Object 31">
            <a:extLst>
              <a:ext uri="{FF2B5EF4-FFF2-40B4-BE49-F238E27FC236}">
                <a16:creationId xmlns:a16="http://schemas.microsoft.com/office/drawing/2014/main" id="{A71711C3-0475-4CB7-8DA5-BB7866D9E5F9}"/>
              </a:ext>
            </a:extLst>
          </p:cNvPr>
          <p:cNvGraphicFramePr>
            <a:graphicFrameLocks noChangeAspect="1"/>
          </p:cNvGraphicFramePr>
          <p:nvPr/>
        </p:nvGraphicFramePr>
        <p:xfrm>
          <a:off x="2987675" y="5157788"/>
          <a:ext cx="1854200" cy="463550"/>
        </p:xfrm>
        <a:graphic>
          <a:graphicData uri="http://schemas.openxmlformats.org/presentationml/2006/ole">
            <mc:AlternateContent xmlns:mc="http://schemas.openxmlformats.org/markup-compatibility/2006">
              <mc:Choice xmlns:v="urn:schemas-microsoft-com:vml" Requires="v">
                <p:oleObj spid="_x0000_s20531" name="Equation" r:id="rId33" imgW="1821138" imgH="426596" progId="Equation.3">
                  <p:embed/>
                </p:oleObj>
              </mc:Choice>
              <mc:Fallback>
                <p:oleObj name="Equation" r:id="rId33" imgW="1821138" imgH="426596" progId="Equation.3">
                  <p:embed/>
                  <p:pic>
                    <p:nvPicPr>
                      <p:cNvPr id="0" name="Object 3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987675" y="5157788"/>
                        <a:ext cx="1854200" cy="463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6" name="Object 32">
            <a:extLst>
              <a:ext uri="{FF2B5EF4-FFF2-40B4-BE49-F238E27FC236}">
                <a16:creationId xmlns:a16="http://schemas.microsoft.com/office/drawing/2014/main" id="{389400EE-839C-4E15-A6D2-B0C08EDA697F}"/>
              </a:ext>
            </a:extLst>
          </p:cNvPr>
          <p:cNvGraphicFramePr>
            <a:graphicFrameLocks noChangeAspect="1"/>
          </p:cNvGraphicFramePr>
          <p:nvPr/>
        </p:nvGraphicFramePr>
        <p:xfrm>
          <a:off x="5867400" y="5157788"/>
          <a:ext cx="1008063" cy="431800"/>
        </p:xfrm>
        <a:graphic>
          <a:graphicData uri="http://schemas.openxmlformats.org/presentationml/2006/ole">
            <mc:AlternateContent xmlns:mc="http://schemas.openxmlformats.org/markup-compatibility/2006">
              <mc:Choice xmlns:v="urn:schemas-microsoft-com:vml" Requires="v">
                <p:oleObj spid="_x0000_s20532" name="公式" r:id="rId35" imgW="960247" imgH="388527" progId="Equation.3">
                  <p:embed/>
                </p:oleObj>
              </mc:Choice>
              <mc:Fallback>
                <p:oleObj name="公式" r:id="rId35" imgW="960247" imgH="388527" progId="Equation.3">
                  <p:embed/>
                  <p:pic>
                    <p:nvPicPr>
                      <p:cNvPr id="0" name="Object 3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867400" y="5157788"/>
                        <a:ext cx="1008063"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57" name="AutoShape 33">
            <a:extLst>
              <a:ext uri="{FF2B5EF4-FFF2-40B4-BE49-F238E27FC236}">
                <a16:creationId xmlns:a16="http://schemas.microsoft.com/office/drawing/2014/main" id="{96B798A3-AB6C-46BE-AA70-F6F5B0B6BE89}"/>
              </a:ext>
            </a:extLst>
          </p:cNvPr>
          <p:cNvSpPr>
            <a:spLocks noChangeArrowheads="1"/>
          </p:cNvSpPr>
          <p:nvPr/>
        </p:nvSpPr>
        <p:spPr bwMode="auto">
          <a:xfrm>
            <a:off x="2317750" y="3324225"/>
            <a:ext cx="503238" cy="215900"/>
          </a:xfrm>
          <a:prstGeom prst="rightArrow">
            <a:avLst>
              <a:gd name="adj1" fmla="val 50000"/>
              <a:gd name="adj2" fmla="val 58272"/>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8" name="AutoShape 34">
            <a:extLst>
              <a:ext uri="{FF2B5EF4-FFF2-40B4-BE49-F238E27FC236}">
                <a16:creationId xmlns:a16="http://schemas.microsoft.com/office/drawing/2014/main" id="{03D8BA09-7EF9-47B3-B7AF-DC13B34F923A}"/>
              </a:ext>
            </a:extLst>
          </p:cNvPr>
          <p:cNvSpPr>
            <a:spLocks noChangeArrowheads="1"/>
          </p:cNvSpPr>
          <p:nvPr/>
        </p:nvSpPr>
        <p:spPr bwMode="auto">
          <a:xfrm>
            <a:off x="3059113" y="4443413"/>
            <a:ext cx="503237" cy="215900"/>
          </a:xfrm>
          <a:prstGeom prst="rightArrow">
            <a:avLst>
              <a:gd name="adj1" fmla="val 50000"/>
              <a:gd name="adj2" fmla="val 58272"/>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9" name="AutoShape 35">
            <a:extLst>
              <a:ext uri="{FF2B5EF4-FFF2-40B4-BE49-F238E27FC236}">
                <a16:creationId xmlns:a16="http://schemas.microsoft.com/office/drawing/2014/main" id="{439EEED9-C19D-4E15-97EA-524ABA3E5678}"/>
              </a:ext>
            </a:extLst>
          </p:cNvPr>
          <p:cNvSpPr>
            <a:spLocks noChangeArrowheads="1"/>
          </p:cNvSpPr>
          <p:nvPr/>
        </p:nvSpPr>
        <p:spPr bwMode="auto">
          <a:xfrm>
            <a:off x="6011863" y="4443413"/>
            <a:ext cx="503237" cy="215900"/>
          </a:xfrm>
          <a:prstGeom prst="rightArrow">
            <a:avLst>
              <a:gd name="adj1" fmla="val 50000"/>
              <a:gd name="adj2" fmla="val 58272"/>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6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65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66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6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6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p:bldP spid="26646" grpId="0"/>
      <p:bldP spid="26650" grpId="0"/>
      <p:bldP spid="26654" grpId="0"/>
      <p:bldP spid="26657" grpId="0" animBg="1"/>
      <p:bldP spid="26658" grpId="0" animBg="1"/>
      <p:bldP spid="266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15CB0539-38D4-423C-B6E8-11E1139B605A}"/>
              </a:ext>
            </a:extLst>
          </p:cNvPr>
          <p:cNvSpPr txBox="1">
            <a:spLocks noChangeArrowheads="1"/>
          </p:cNvSpPr>
          <p:nvPr/>
        </p:nvSpPr>
        <p:spPr bwMode="auto">
          <a:xfrm>
            <a:off x="2605088" y="401638"/>
            <a:ext cx="434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66FF33"/>
                </a:solidFill>
                <a:latin typeface="Times New Roman" panose="02020603050405020304" pitchFamily="18" charset="0"/>
                <a:ea typeface="黑体" panose="02010609060101010101" pitchFamily="49" charset="-122"/>
              </a:rPr>
              <a:t>2.1</a:t>
            </a:r>
            <a:r>
              <a:rPr kumimoji="1" lang="en-US" altLang="zh-CN" sz="3200" b="1">
                <a:solidFill>
                  <a:srgbClr val="66FF33"/>
                </a:solidFill>
                <a:latin typeface="黑体" panose="02010609060101010101" pitchFamily="49" charset="-122"/>
                <a:ea typeface="黑体" panose="02010609060101010101" pitchFamily="49" charset="-122"/>
              </a:rPr>
              <a:t> </a:t>
            </a:r>
            <a:r>
              <a:rPr kumimoji="1" lang="zh-CN" altLang="en-US" sz="3200" b="1">
                <a:solidFill>
                  <a:srgbClr val="66FF33"/>
                </a:solidFill>
                <a:latin typeface="黑体" panose="02010609060101010101" pitchFamily="49" charset="-122"/>
                <a:ea typeface="黑体" panose="02010609060101010101" pitchFamily="49" charset="-122"/>
              </a:rPr>
              <a:t>牛顿运动三定律</a:t>
            </a:r>
          </a:p>
        </p:txBody>
      </p:sp>
      <p:sp>
        <p:nvSpPr>
          <p:cNvPr id="3075" name="Text Box 3">
            <a:extLst>
              <a:ext uri="{FF2B5EF4-FFF2-40B4-BE49-F238E27FC236}">
                <a16:creationId xmlns:a16="http://schemas.microsoft.com/office/drawing/2014/main" id="{2B1A0B3E-12A6-4BB0-9C20-362A4E1FC5EC}"/>
              </a:ext>
            </a:extLst>
          </p:cNvPr>
          <p:cNvSpPr txBox="1">
            <a:spLocks noChangeArrowheads="1"/>
          </p:cNvSpPr>
          <p:nvPr/>
        </p:nvSpPr>
        <p:spPr bwMode="auto">
          <a:xfrm>
            <a:off x="762000" y="1666875"/>
            <a:ext cx="7924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pPr>
            <a:r>
              <a:rPr kumimoji="1" lang="zh-CN" altLang="en-US" sz="2400" b="1">
                <a:solidFill>
                  <a:schemeClr val="bg1"/>
                </a:solidFill>
                <a:latin typeface="宋体" panose="02010600030101010101" pitchFamily="2" charset="-122"/>
              </a:rPr>
              <a:t>任何质点都保持静止或匀速直线运动状态，直到其它物体作用的力迫使它改变这种状态为止。</a:t>
            </a:r>
            <a:endParaRPr kumimoji="1" lang="zh-CN" altLang="en-US" sz="1200" b="1">
              <a:solidFill>
                <a:srgbClr val="FFFFCC"/>
              </a:solidFill>
              <a:latin typeface="Times New Roman" panose="02020603050405020304" pitchFamily="18" charset="0"/>
            </a:endParaRPr>
          </a:p>
        </p:txBody>
      </p:sp>
      <p:sp>
        <p:nvSpPr>
          <p:cNvPr id="3076" name="Text Box 4">
            <a:extLst>
              <a:ext uri="{FF2B5EF4-FFF2-40B4-BE49-F238E27FC236}">
                <a16:creationId xmlns:a16="http://schemas.microsoft.com/office/drawing/2014/main" id="{DE435AE1-E82E-4281-B68F-A31750083778}"/>
              </a:ext>
            </a:extLst>
          </p:cNvPr>
          <p:cNvSpPr txBox="1">
            <a:spLocks noChangeArrowheads="1"/>
          </p:cNvSpPr>
          <p:nvPr/>
        </p:nvSpPr>
        <p:spPr bwMode="auto">
          <a:xfrm>
            <a:off x="742950" y="2824163"/>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rPr>
              <a:t>第一定律</a:t>
            </a:r>
            <a:r>
              <a:rPr kumimoji="1" lang="zh-CN" altLang="en-US" sz="2400" b="1">
                <a:solidFill>
                  <a:schemeClr val="bg1"/>
                </a:solidFill>
                <a:latin typeface="宋体" panose="02010600030101010101" pitchFamily="2" charset="-122"/>
              </a:rPr>
              <a:t>引进了</a:t>
            </a:r>
            <a:r>
              <a:rPr kumimoji="1" lang="zh-CN" altLang="en-US" sz="2400" b="1">
                <a:solidFill>
                  <a:srgbClr val="66FFFF"/>
                </a:solidFill>
                <a:latin typeface="宋体" panose="02010600030101010101" pitchFamily="2" charset="-122"/>
              </a:rPr>
              <a:t>二个重要概念</a:t>
            </a:r>
          </a:p>
        </p:txBody>
      </p:sp>
      <p:sp>
        <p:nvSpPr>
          <p:cNvPr id="3077" name="Text Box 5">
            <a:extLst>
              <a:ext uri="{FF2B5EF4-FFF2-40B4-BE49-F238E27FC236}">
                <a16:creationId xmlns:a16="http://schemas.microsoft.com/office/drawing/2014/main" id="{6E1E20CD-F109-4146-9517-FE922E001CC2}"/>
              </a:ext>
            </a:extLst>
          </p:cNvPr>
          <p:cNvSpPr txBox="1">
            <a:spLocks noChangeArrowheads="1"/>
          </p:cNvSpPr>
          <p:nvPr/>
        </p:nvSpPr>
        <p:spPr bwMode="auto">
          <a:xfrm>
            <a:off x="1443038" y="3286125"/>
            <a:ext cx="7377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30350" indent="-1530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宋体" panose="02010600030101010101" pitchFamily="2" charset="-122"/>
              </a:rPr>
              <a:t>惯性 </a:t>
            </a:r>
            <a:r>
              <a:rPr kumimoji="1" lang="en-US" altLang="zh-CN" sz="2400" b="1">
                <a:solidFill>
                  <a:srgbClr val="FFFFCC"/>
                </a:solidFill>
                <a:latin typeface="Times New Roman" panose="02020603050405020304" pitchFamily="18" charset="0"/>
              </a:rPr>
              <a:t>——</a:t>
            </a:r>
            <a:r>
              <a:rPr kumimoji="1" lang="en-US" altLang="zh-CN" sz="2400" b="1">
                <a:solidFill>
                  <a:srgbClr val="FFFFCC"/>
                </a:solidFill>
                <a:latin typeface="宋体" panose="02010600030101010101" pitchFamily="2" charset="-122"/>
              </a:rPr>
              <a:t> </a:t>
            </a:r>
            <a:r>
              <a:rPr kumimoji="1" lang="zh-CN" altLang="en-US" sz="2400" b="1">
                <a:solidFill>
                  <a:srgbClr val="FFFFFF"/>
                </a:solidFill>
                <a:latin typeface="宋体" panose="02010600030101010101" pitchFamily="2" charset="-122"/>
              </a:rPr>
              <a:t>质点不受力时保持静止或匀速直线运动状态的的性质</a:t>
            </a:r>
            <a:r>
              <a:rPr kumimoji="1" lang="en-US" altLang="zh-CN" sz="2400" b="1">
                <a:solidFill>
                  <a:srgbClr val="FFFFFF"/>
                </a:solidFill>
                <a:latin typeface="宋体" panose="02010600030101010101" pitchFamily="2" charset="-122"/>
              </a:rPr>
              <a:t>,</a:t>
            </a:r>
            <a:r>
              <a:rPr kumimoji="1" lang="zh-CN" altLang="en-US" sz="2400" b="1">
                <a:solidFill>
                  <a:srgbClr val="FFFFFF"/>
                </a:solidFill>
                <a:latin typeface="宋体" panose="02010600030101010101" pitchFamily="2" charset="-122"/>
              </a:rPr>
              <a:t>其大小用</a:t>
            </a:r>
            <a:r>
              <a:rPr kumimoji="1" lang="zh-CN" altLang="en-US" sz="2400" b="1">
                <a:solidFill>
                  <a:srgbClr val="FFC000"/>
                </a:solidFill>
                <a:latin typeface="宋体" panose="02010600030101010101" pitchFamily="2" charset="-122"/>
              </a:rPr>
              <a:t>质量</a:t>
            </a:r>
            <a:r>
              <a:rPr kumimoji="1" lang="zh-CN" altLang="en-US" sz="2400" b="1">
                <a:solidFill>
                  <a:srgbClr val="FFFFFF"/>
                </a:solidFill>
                <a:latin typeface="宋体" panose="02010600030101010101" pitchFamily="2" charset="-122"/>
              </a:rPr>
              <a:t>量度。</a:t>
            </a:r>
          </a:p>
        </p:txBody>
      </p:sp>
      <p:sp>
        <p:nvSpPr>
          <p:cNvPr id="3078" name="Text Box 6">
            <a:extLst>
              <a:ext uri="{FF2B5EF4-FFF2-40B4-BE49-F238E27FC236}">
                <a16:creationId xmlns:a16="http://schemas.microsoft.com/office/drawing/2014/main" id="{71711EEE-6704-4D73-ABF9-0A05B19C889B}"/>
              </a:ext>
            </a:extLst>
          </p:cNvPr>
          <p:cNvSpPr txBox="1">
            <a:spLocks noChangeArrowheads="1"/>
          </p:cNvSpPr>
          <p:nvPr/>
        </p:nvSpPr>
        <p:spPr bwMode="auto">
          <a:xfrm>
            <a:off x="1457325" y="4435475"/>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 力  </a:t>
            </a:r>
            <a:r>
              <a:rPr kumimoji="1" lang="en-US" altLang="zh-CN" sz="2400" b="1">
                <a:solidFill>
                  <a:srgbClr val="FFFFCC"/>
                </a:solidFill>
                <a:latin typeface="Times New Roman" panose="02020603050405020304" pitchFamily="18" charset="0"/>
              </a:rPr>
              <a:t>——</a:t>
            </a:r>
            <a:r>
              <a:rPr kumimoji="1" lang="en-US" altLang="zh-CN" sz="2400" b="1">
                <a:solidFill>
                  <a:srgbClr val="FFFFCC"/>
                </a:solidFill>
                <a:latin typeface="宋体" panose="02010600030101010101" pitchFamily="2" charset="-122"/>
              </a:rPr>
              <a:t> </a:t>
            </a:r>
            <a:r>
              <a:rPr kumimoji="1" lang="zh-CN" altLang="en-US" sz="2400" b="1">
                <a:solidFill>
                  <a:srgbClr val="FFFFFF"/>
                </a:solidFill>
                <a:latin typeface="宋体" panose="02010600030101010101" pitchFamily="2" charset="-122"/>
              </a:rPr>
              <a:t>使质点改变运动状态的原因</a:t>
            </a:r>
          </a:p>
        </p:txBody>
      </p:sp>
      <p:graphicFrame>
        <p:nvGraphicFramePr>
          <p:cNvPr id="3079" name="Object 7">
            <a:extLst>
              <a:ext uri="{FF2B5EF4-FFF2-40B4-BE49-F238E27FC236}">
                <a16:creationId xmlns:a16="http://schemas.microsoft.com/office/drawing/2014/main" id="{409B32C4-373A-4827-B924-C95403DD883C}"/>
              </a:ext>
            </a:extLst>
          </p:cNvPr>
          <p:cNvGraphicFramePr>
            <a:graphicFrameLocks noChangeAspect="1"/>
          </p:cNvGraphicFramePr>
          <p:nvPr/>
        </p:nvGraphicFramePr>
        <p:xfrm>
          <a:off x="3000375" y="5800725"/>
          <a:ext cx="1011238" cy="508000"/>
        </p:xfrm>
        <a:graphic>
          <a:graphicData uri="http://schemas.openxmlformats.org/presentationml/2006/ole">
            <mc:AlternateContent xmlns:mc="http://schemas.openxmlformats.org/markup-compatibility/2006">
              <mc:Choice xmlns:v="urn:schemas-microsoft-com:vml" Requires="v">
                <p:oleObj spid="_x0000_s3085" name="公式" r:id="rId3" imgW="1226687" imgH="464944" progId="Equation.3">
                  <p:embed/>
                </p:oleObj>
              </mc:Choice>
              <mc:Fallback>
                <p:oleObj name="公式" r:id="rId3" imgW="1226687" imgH="46494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5800725"/>
                        <a:ext cx="1011238" cy="508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8">
            <a:extLst>
              <a:ext uri="{FF2B5EF4-FFF2-40B4-BE49-F238E27FC236}">
                <a16:creationId xmlns:a16="http://schemas.microsoft.com/office/drawing/2014/main" id="{8B739533-8C86-4007-ADA2-234CA2E9B91D}"/>
              </a:ext>
            </a:extLst>
          </p:cNvPr>
          <p:cNvSpPr txBox="1">
            <a:spLocks noChangeArrowheads="1"/>
          </p:cNvSpPr>
          <p:nvPr/>
        </p:nvSpPr>
        <p:spPr bwMode="auto">
          <a:xfrm>
            <a:off x="762000" y="5083175"/>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质点处于静止或匀速直线运动状态时：</a:t>
            </a:r>
          </a:p>
        </p:txBody>
      </p:sp>
      <p:sp>
        <p:nvSpPr>
          <p:cNvPr id="3081" name="Text Box 9">
            <a:extLst>
              <a:ext uri="{FF2B5EF4-FFF2-40B4-BE49-F238E27FC236}">
                <a16:creationId xmlns:a16="http://schemas.microsoft.com/office/drawing/2014/main" id="{FFE1EE6D-D216-484D-9375-3797320EBD12}"/>
              </a:ext>
            </a:extLst>
          </p:cNvPr>
          <p:cNvSpPr txBox="1">
            <a:spLocks noChangeArrowheads="1"/>
          </p:cNvSpPr>
          <p:nvPr/>
        </p:nvSpPr>
        <p:spPr bwMode="auto">
          <a:xfrm>
            <a:off x="4332288" y="5764213"/>
            <a:ext cx="2976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FFFF"/>
                </a:solidFill>
                <a:latin typeface="Times New Roman" panose="02020603050405020304" pitchFamily="18" charset="0"/>
              </a:rPr>
              <a:t>( </a:t>
            </a:r>
            <a:r>
              <a:rPr kumimoji="1" lang="zh-CN" altLang="en-US" sz="2400" b="1">
                <a:solidFill>
                  <a:srgbClr val="FFFFFF"/>
                </a:solidFill>
                <a:latin typeface="楷体_GB2312" pitchFamily="49" charset="-122"/>
                <a:ea typeface="楷体_GB2312" pitchFamily="49" charset="-122"/>
              </a:rPr>
              <a:t>静力学基本方程</a:t>
            </a:r>
            <a:r>
              <a:rPr kumimoji="1" lang="zh-CN" altLang="en-US" sz="2400" b="1">
                <a:solidFill>
                  <a:srgbClr val="FFFFFF"/>
                </a:solidFill>
                <a:latin typeface="Times New Roman" panose="02020603050405020304" pitchFamily="18" charset="0"/>
              </a:rPr>
              <a:t> </a:t>
            </a:r>
            <a:r>
              <a:rPr kumimoji="1" lang="en-US" altLang="zh-CN" sz="2400" b="1">
                <a:solidFill>
                  <a:srgbClr val="FFFFFF"/>
                </a:solidFill>
                <a:latin typeface="Times New Roman" panose="02020603050405020304" pitchFamily="18" charset="0"/>
              </a:rPr>
              <a:t>)</a:t>
            </a:r>
            <a:endParaRPr kumimoji="1" lang="en-US" altLang="zh-CN" sz="2400" b="1">
              <a:solidFill>
                <a:srgbClr val="FFFFFF"/>
              </a:solidFill>
              <a:latin typeface="宋体" panose="02010600030101010101" pitchFamily="2" charset="-122"/>
            </a:endParaRPr>
          </a:p>
        </p:txBody>
      </p:sp>
      <p:sp>
        <p:nvSpPr>
          <p:cNvPr id="3082" name="Rectangle 10">
            <a:extLst>
              <a:ext uri="{FF2B5EF4-FFF2-40B4-BE49-F238E27FC236}">
                <a16:creationId xmlns:a16="http://schemas.microsoft.com/office/drawing/2014/main" id="{53A184FB-26D7-4098-8616-33AC71FDAFCE}"/>
              </a:ext>
            </a:extLst>
          </p:cNvPr>
          <p:cNvSpPr>
            <a:spLocks noChangeArrowheads="1"/>
          </p:cNvSpPr>
          <p:nvPr/>
        </p:nvSpPr>
        <p:spPr bwMode="auto">
          <a:xfrm>
            <a:off x="200025" y="1155700"/>
            <a:ext cx="283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牛顿第一定律</a:t>
            </a:r>
          </a:p>
        </p:txBody>
      </p:sp>
      <p:sp>
        <p:nvSpPr>
          <p:cNvPr id="3083" name="Rectangle 11">
            <a:extLst>
              <a:ext uri="{FF2B5EF4-FFF2-40B4-BE49-F238E27FC236}">
                <a16:creationId xmlns:a16="http://schemas.microsoft.com/office/drawing/2014/main" id="{BFD86EAC-6843-47A2-92FE-01C83216261E}"/>
              </a:ext>
            </a:extLst>
          </p:cNvPr>
          <p:cNvSpPr>
            <a:spLocks noChangeArrowheads="1"/>
          </p:cNvSpPr>
          <p:nvPr/>
        </p:nvSpPr>
        <p:spPr bwMode="auto">
          <a:xfrm>
            <a:off x="1076325" y="328136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
        <p:nvSpPr>
          <p:cNvPr id="3084" name="Rectangle 12">
            <a:extLst>
              <a:ext uri="{FF2B5EF4-FFF2-40B4-BE49-F238E27FC236}">
                <a16:creationId xmlns:a16="http://schemas.microsoft.com/office/drawing/2014/main" id="{24B12D89-A2B6-4DA3-8DB3-4911A1EC6DC9}"/>
              </a:ext>
            </a:extLst>
          </p:cNvPr>
          <p:cNvSpPr>
            <a:spLocks noChangeArrowheads="1"/>
          </p:cNvSpPr>
          <p:nvPr/>
        </p:nvSpPr>
        <p:spPr bwMode="auto">
          <a:xfrm>
            <a:off x="1077913" y="443230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7F228D63-DCDB-4A65-B5B2-7390B2483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060575"/>
            <a:ext cx="1887538" cy="1046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1507" name="Picture 1">
            <a:extLst>
              <a:ext uri="{FF2B5EF4-FFF2-40B4-BE49-F238E27FC236}">
                <a16:creationId xmlns:a16="http://schemas.microsoft.com/office/drawing/2014/main" id="{FC6DD9B7-7FC5-482E-BB3B-DAC2CABB8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292600"/>
            <a:ext cx="4457700" cy="865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3">
            <a:extLst>
              <a:ext uri="{FF2B5EF4-FFF2-40B4-BE49-F238E27FC236}">
                <a16:creationId xmlns:a16="http://schemas.microsoft.com/office/drawing/2014/main" id="{CFF9B41F-C854-49AA-B3F7-7423849BCC67}"/>
              </a:ext>
            </a:extLst>
          </p:cNvPr>
          <p:cNvSpPr>
            <a:spLocks noChangeArrowheads="1"/>
          </p:cNvSpPr>
          <p:nvPr/>
        </p:nvSpPr>
        <p:spPr bwMode="auto">
          <a:xfrm>
            <a:off x="382588" y="230188"/>
            <a:ext cx="60991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pPr>
              <a:defRPr/>
            </a:pPr>
            <a:r>
              <a:rPr lang="en-US" altLang="zh-CN" sz="2800" b="1" dirty="0">
                <a:solidFill>
                  <a:srgbClr val="FFC000"/>
                </a:solidFill>
                <a:latin typeface="Times New Roman" pitchFamily="18" charset="0"/>
                <a:cs typeface="Times New Roman" pitchFamily="18" charset="0"/>
              </a:rPr>
              <a:t>2. </a:t>
            </a:r>
            <a:r>
              <a:rPr lang="zh-CN" sz="2800" b="1" dirty="0">
                <a:solidFill>
                  <a:srgbClr val="FFC000"/>
                </a:solidFill>
                <a:latin typeface="Times New Roman" pitchFamily="18" charset="0"/>
                <a:cs typeface="Times New Roman" pitchFamily="18" charset="0"/>
              </a:rPr>
              <a:t>力随速度变化：</a:t>
            </a:r>
            <a:r>
              <a:rPr lang="en-US" altLang="zh-CN" sz="2800" b="1" i="1" dirty="0">
                <a:solidFill>
                  <a:srgbClr val="FFC000"/>
                </a:solidFill>
                <a:latin typeface="Times New Roman" pitchFamily="18" charset="0"/>
                <a:cs typeface="Times New Roman" pitchFamily="18" charset="0"/>
              </a:rPr>
              <a:t>F</a:t>
            </a:r>
            <a:r>
              <a:rPr lang="zh-CN" altLang="en-US" sz="2800" b="1" dirty="0">
                <a:solidFill>
                  <a:srgbClr val="FFC000"/>
                </a:solidFill>
                <a:latin typeface="Times New Roman" pitchFamily="18" charset="0"/>
                <a:cs typeface="Times New Roman" pitchFamily="18" charset="0"/>
              </a:rPr>
              <a:t>＝</a:t>
            </a:r>
            <a:r>
              <a:rPr lang="en-US" altLang="zh-CN" sz="2800" b="1" i="1" dirty="0">
                <a:solidFill>
                  <a:srgbClr val="FFC000"/>
                </a:solidFill>
                <a:latin typeface="Times New Roman" pitchFamily="18" charset="0"/>
                <a:cs typeface="Times New Roman" pitchFamily="18" charset="0"/>
              </a:rPr>
              <a:t>f</a:t>
            </a:r>
            <a:r>
              <a:rPr lang="en-US" altLang="zh-CN" sz="2800" b="1" dirty="0">
                <a:solidFill>
                  <a:srgbClr val="FFC000"/>
                </a:solidFill>
                <a:latin typeface="Times New Roman" pitchFamily="18" charset="0"/>
                <a:cs typeface="Times New Roman" pitchFamily="18" charset="0"/>
              </a:rPr>
              <a:t>(</a:t>
            </a:r>
            <a:r>
              <a:rPr lang="en-US" altLang="zh-CN" sz="2800" b="1" i="1" dirty="0">
                <a:solidFill>
                  <a:srgbClr val="FFC000"/>
                </a:solidFill>
                <a:latin typeface="Times New Roman" pitchFamily="18" charset="0"/>
                <a:cs typeface="Times New Roman" pitchFamily="18" charset="0"/>
              </a:rPr>
              <a:t>v</a:t>
            </a:r>
            <a:r>
              <a:rPr lang="en-US" altLang="zh-CN" sz="2800" b="1" dirty="0">
                <a:solidFill>
                  <a:srgbClr val="FFC000"/>
                </a:solidFill>
                <a:latin typeface="Times New Roman" pitchFamily="18" charset="0"/>
                <a:cs typeface="Times New Roman" pitchFamily="18" charset="0"/>
              </a:rPr>
              <a:t>)</a:t>
            </a:r>
            <a:endParaRPr lang="zh-CN" altLang="en-US" sz="2800" b="1" dirty="0">
              <a:solidFill>
                <a:srgbClr val="FFC000"/>
              </a:solidFill>
              <a:latin typeface="Times New Roman" pitchFamily="18" charset="0"/>
              <a:cs typeface="Times New Roman" pitchFamily="18" charset="0"/>
            </a:endParaRPr>
          </a:p>
          <a:p>
            <a:pPr>
              <a:defRPr/>
            </a:pPr>
            <a:endParaRPr lang="en-US" altLang="zh-CN" sz="2800" b="1" dirty="0">
              <a:solidFill>
                <a:schemeClr val="bg1"/>
              </a:solidFill>
              <a:latin typeface="Times New Roman" pitchFamily="18" charset="0"/>
              <a:cs typeface="Times New Roman" pitchFamily="18" charset="0"/>
            </a:endParaRPr>
          </a:p>
          <a:p>
            <a:pPr>
              <a:defRPr/>
            </a:pPr>
            <a:r>
              <a:rPr lang="zh-CN" altLang="en-US" sz="2800" b="1" dirty="0">
                <a:solidFill>
                  <a:schemeClr val="bg1"/>
                </a:solidFill>
                <a:latin typeface="Times New Roman" pitchFamily="18" charset="0"/>
                <a:cs typeface="Times New Roman" pitchFamily="18" charset="0"/>
              </a:rPr>
              <a:t>直角坐标系中，</a:t>
            </a:r>
            <a:r>
              <a:rPr lang="en-US" altLang="zh-CN" sz="2800" b="1" i="1" dirty="0">
                <a:solidFill>
                  <a:schemeClr val="bg1"/>
                </a:solidFill>
                <a:latin typeface="Times New Roman" pitchFamily="18" charset="0"/>
                <a:cs typeface="Times New Roman" pitchFamily="18" charset="0"/>
              </a:rPr>
              <a:t>x</a:t>
            </a:r>
            <a:r>
              <a:rPr lang="zh-CN" altLang="en-US" sz="2800" b="1">
                <a:solidFill>
                  <a:schemeClr val="bg1"/>
                </a:solidFill>
                <a:latin typeface="Times New Roman" pitchFamily="18" charset="0"/>
                <a:cs typeface="Times New Roman" pitchFamily="18" charset="0"/>
              </a:rPr>
              <a:t>方向  </a:t>
            </a:r>
            <a:r>
              <a:rPr lang="en-US" altLang="zh-CN" sz="2800" b="1" i="1">
                <a:solidFill>
                  <a:schemeClr val="bg1"/>
                </a:solidFill>
                <a:latin typeface="Times New Roman" pitchFamily="18" charset="0"/>
                <a:cs typeface="Times New Roman" pitchFamily="18" charset="0"/>
              </a:rPr>
              <a:t>f</a:t>
            </a:r>
            <a:r>
              <a:rPr lang="en-US" altLang="zh-CN" sz="2800" b="1">
                <a:solidFill>
                  <a:schemeClr val="bg1"/>
                </a:solidFill>
                <a:latin typeface="Times New Roman" pitchFamily="18" charset="0"/>
                <a:cs typeface="Times New Roman" pitchFamily="18" charset="0"/>
              </a:rPr>
              <a:t>(</a:t>
            </a:r>
            <a:r>
              <a:rPr lang="en-US" altLang="zh-CN" sz="2800" b="1" i="1">
                <a:solidFill>
                  <a:schemeClr val="bg1"/>
                </a:solidFill>
                <a:latin typeface="Times New Roman" pitchFamily="18" charset="0"/>
                <a:cs typeface="Times New Roman" pitchFamily="18" charset="0"/>
              </a:rPr>
              <a:t>v</a:t>
            </a:r>
            <a:r>
              <a:rPr lang="en-US" altLang="zh-CN" sz="2800" b="1" dirty="0">
                <a:solidFill>
                  <a:schemeClr val="bg1"/>
                </a:solidFill>
                <a:latin typeface="Times New Roman" pitchFamily="18" charset="0"/>
                <a:cs typeface="Times New Roman" pitchFamily="18" charset="0"/>
              </a:rPr>
              <a:t>)</a:t>
            </a:r>
            <a:r>
              <a:rPr lang="zh-CN" altLang="en-US" sz="2800" b="1" dirty="0">
                <a:solidFill>
                  <a:schemeClr val="bg1"/>
                </a:solidFill>
                <a:latin typeface="Times New Roman" pitchFamily="18" charset="0"/>
                <a:cs typeface="Times New Roman" pitchFamily="18" charset="0"/>
              </a:rPr>
              <a:t>＝</a:t>
            </a:r>
            <a:r>
              <a:rPr lang="en-US" altLang="zh-CN" sz="2800" b="1" i="1" dirty="0">
                <a:solidFill>
                  <a:schemeClr val="bg1"/>
                </a:solidFill>
                <a:latin typeface="Times New Roman" pitchFamily="18" charset="0"/>
                <a:cs typeface="Times New Roman" pitchFamily="18" charset="0"/>
              </a:rPr>
              <a:t>m dv</a:t>
            </a:r>
            <a:r>
              <a:rPr lang="en-US" altLang="zh-CN" sz="2800" b="1" dirty="0">
                <a:solidFill>
                  <a:schemeClr val="bg1"/>
                </a:solidFill>
                <a:latin typeface="Times New Roman" pitchFamily="18" charset="0"/>
                <a:cs typeface="Times New Roman" pitchFamily="18" charset="0"/>
              </a:rPr>
              <a:t> ⁄ </a:t>
            </a:r>
            <a:r>
              <a:rPr lang="en-US" altLang="zh-CN" sz="2800" b="1" i="1" dirty="0" err="1">
                <a:solidFill>
                  <a:schemeClr val="bg1"/>
                </a:solidFill>
                <a:latin typeface="Times New Roman" pitchFamily="18" charset="0"/>
                <a:cs typeface="Times New Roman" pitchFamily="18" charset="0"/>
              </a:rPr>
              <a:t>dt</a:t>
            </a:r>
            <a:endParaRPr lang="en-US" altLang="zh-CN" sz="1050" b="1" i="1" dirty="0">
              <a:solidFill>
                <a:schemeClr val="bg1"/>
              </a:solidFill>
            </a:endParaRPr>
          </a:p>
          <a:p>
            <a:pPr>
              <a:defRPr/>
            </a:pPr>
            <a:endParaRPr lang="en-US" altLang="zh-CN" sz="2800" b="1" dirty="0">
              <a:solidFill>
                <a:schemeClr val="bg1"/>
              </a:solidFill>
              <a:latin typeface="Times New Roman" pitchFamily="18" charset="0"/>
              <a:cs typeface="Times New Roman" pitchFamily="18" charset="0"/>
            </a:endParaRPr>
          </a:p>
          <a:p>
            <a:pPr>
              <a:defRPr/>
            </a:pPr>
            <a:r>
              <a:rPr lang="zh-CN" altLang="en-US" sz="2800" b="1" dirty="0">
                <a:solidFill>
                  <a:schemeClr val="bg1"/>
                </a:solidFill>
                <a:latin typeface="Times New Roman" pitchFamily="18" charset="0"/>
                <a:cs typeface="Times New Roman" pitchFamily="18" charset="0"/>
              </a:rPr>
              <a:t>经过移项可得：</a:t>
            </a:r>
            <a:endParaRPr lang="zh-CN" altLang="en-US" sz="3600" b="1" dirty="0">
              <a:solidFill>
                <a:schemeClr val="bg1"/>
              </a:solidFill>
            </a:endParaRPr>
          </a:p>
        </p:txBody>
      </p:sp>
      <p:sp>
        <p:nvSpPr>
          <p:cNvPr id="3" name="Rectangle 4">
            <a:extLst>
              <a:ext uri="{FF2B5EF4-FFF2-40B4-BE49-F238E27FC236}">
                <a16:creationId xmlns:a16="http://schemas.microsoft.com/office/drawing/2014/main" id="{A4E1DA43-758C-4077-9F6F-BCE3A6C0E30C}"/>
              </a:ext>
            </a:extLst>
          </p:cNvPr>
          <p:cNvSpPr>
            <a:spLocks noChangeArrowheads="1"/>
          </p:cNvSpPr>
          <p:nvPr/>
        </p:nvSpPr>
        <p:spPr bwMode="auto">
          <a:xfrm>
            <a:off x="222250" y="3376613"/>
            <a:ext cx="4868863"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1066800">
              <a:defRPr/>
            </a:pPr>
            <a:r>
              <a:rPr lang="zh-CN" sz="2800" b="1" dirty="0">
                <a:solidFill>
                  <a:schemeClr val="bg1"/>
                </a:solidFill>
                <a:latin typeface="Times New Roman" pitchFamily="18" charset="0"/>
                <a:cs typeface="Times New Roman" pitchFamily="18" charset="0"/>
              </a:rPr>
              <a:t>等式两边同时积分得：</a:t>
            </a:r>
            <a:endParaRPr lang="zh-CN" sz="1050" b="1" dirty="0">
              <a:solidFill>
                <a:schemeClr val="bg1"/>
              </a:solidFill>
            </a:endParaRPr>
          </a:p>
          <a:p>
            <a:pPr indent="1066800">
              <a:defRPr/>
            </a:pPr>
            <a:endParaRPr lang="zh-CN" dirty="0"/>
          </a:p>
        </p:txBody>
      </p:sp>
      <p:sp>
        <p:nvSpPr>
          <p:cNvPr id="21510" name="Rectangle 5">
            <a:extLst>
              <a:ext uri="{FF2B5EF4-FFF2-40B4-BE49-F238E27FC236}">
                <a16:creationId xmlns:a16="http://schemas.microsoft.com/office/drawing/2014/main" id="{36AAC19E-07DE-458C-BA54-84536553C455}"/>
              </a:ext>
            </a:extLst>
          </p:cNvPr>
          <p:cNvSpPr>
            <a:spLocks noChangeArrowheads="1"/>
          </p:cNvSpPr>
          <p:nvPr/>
        </p:nvSpPr>
        <p:spPr bwMode="auto">
          <a:xfrm>
            <a:off x="1116013" y="5589588"/>
            <a:ext cx="66802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chemeClr val="bg1"/>
                </a:solidFill>
              </a:rPr>
              <a:t>具体给出</a:t>
            </a:r>
            <a:r>
              <a:rPr lang="en-US" altLang="zh-CN" sz="2800" b="1" i="1">
                <a:solidFill>
                  <a:schemeClr val="bg1"/>
                </a:solidFill>
                <a:latin typeface="Times New Roman" panose="02020603050405020304" pitchFamily="18" charset="0"/>
                <a:cs typeface="Times New Roman" panose="02020603050405020304" pitchFamily="18" charset="0"/>
              </a:rPr>
              <a:t>f</a:t>
            </a:r>
            <a:r>
              <a:rPr lang="en-US" altLang="zh-CN" sz="2800" b="1">
                <a:solidFill>
                  <a:schemeClr val="bg1"/>
                </a:solidFill>
                <a:latin typeface="Times New Roman" panose="02020603050405020304" pitchFamily="18" charset="0"/>
                <a:cs typeface="Times New Roman" panose="02020603050405020304" pitchFamily="18" charset="0"/>
              </a:rPr>
              <a:t>=(</a:t>
            </a:r>
            <a:r>
              <a:rPr lang="en-US" altLang="zh-CN" sz="2800" b="1" i="1">
                <a:solidFill>
                  <a:schemeClr val="bg1"/>
                </a:solidFill>
                <a:latin typeface="Times New Roman" panose="02020603050405020304" pitchFamily="18" charset="0"/>
                <a:cs typeface="Times New Roman" panose="02020603050405020304" pitchFamily="18" charset="0"/>
              </a:rPr>
              <a:t>v</a:t>
            </a:r>
            <a:r>
              <a:rPr lang="en-US" altLang="zh-CN" sz="2800" b="1">
                <a:solidFill>
                  <a:schemeClr val="bg1"/>
                </a:solidFill>
                <a:latin typeface="Times New Roman" panose="02020603050405020304" pitchFamily="18" charset="0"/>
                <a:cs typeface="Times New Roman" panose="02020603050405020304" pitchFamily="18" charset="0"/>
              </a:rPr>
              <a:t>)</a:t>
            </a:r>
            <a:r>
              <a:rPr lang="zh-CN" altLang="en-US" sz="2800" b="1">
                <a:solidFill>
                  <a:schemeClr val="bg1"/>
                </a:solidFill>
              </a:rPr>
              <a:t>的函数就可进行积分运算。</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a:extLst>
              <a:ext uri="{FF2B5EF4-FFF2-40B4-BE49-F238E27FC236}">
                <a16:creationId xmlns:a16="http://schemas.microsoft.com/office/drawing/2014/main" id="{8ED6787E-88EF-4651-8F10-E680CD7A1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997200"/>
            <a:ext cx="2111375" cy="1797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9699" name="Picture 7">
            <a:extLst>
              <a:ext uri="{FF2B5EF4-FFF2-40B4-BE49-F238E27FC236}">
                <a16:creationId xmlns:a16="http://schemas.microsoft.com/office/drawing/2014/main" id="{15FA3C67-47D6-478E-95FA-16231B64C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5013325"/>
            <a:ext cx="1728788" cy="1687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9700" name="Picture 9">
            <a:extLst>
              <a:ext uri="{FF2B5EF4-FFF2-40B4-BE49-F238E27FC236}">
                <a16:creationId xmlns:a16="http://schemas.microsoft.com/office/drawing/2014/main" id="{846C9284-A298-43B1-B0B9-CF9759571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1268413"/>
            <a:ext cx="1406525" cy="755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3" name="Rectangle 10">
            <a:extLst>
              <a:ext uri="{FF2B5EF4-FFF2-40B4-BE49-F238E27FC236}">
                <a16:creationId xmlns:a16="http://schemas.microsoft.com/office/drawing/2014/main" id="{F8018D52-FC3C-48DA-824B-4427AC3D9B28}"/>
              </a:ext>
            </a:extLst>
          </p:cNvPr>
          <p:cNvSpPr>
            <a:spLocks noChangeArrowheads="1"/>
          </p:cNvSpPr>
          <p:nvPr/>
        </p:nvSpPr>
        <p:spPr bwMode="auto">
          <a:xfrm>
            <a:off x="0" y="-44450"/>
            <a:ext cx="9144000"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FF0000"/>
                </a:solidFill>
                <a:latin typeface="Times New Roman" panose="02020603050405020304" pitchFamily="18" charset="0"/>
                <a:cs typeface="Times New Roman" panose="02020603050405020304" pitchFamily="18" charset="0"/>
              </a:rPr>
              <a:t>例题：（重点）</a:t>
            </a:r>
            <a:endParaRPr lang="zh-CN" altLang="zh-CN" sz="1000" b="1">
              <a:solidFill>
                <a:srgbClr val="FF0000"/>
              </a:solidFill>
            </a:endParaRPr>
          </a:p>
          <a:p>
            <a:pPr eaLnBrk="1" hangingPunct="1"/>
            <a:r>
              <a:rPr lang="zh-CN" altLang="zh-CN" sz="2400" b="1">
                <a:solidFill>
                  <a:schemeClr val="bg1"/>
                </a:solidFill>
                <a:latin typeface="Times New Roman" panose="02020603050405020304" pitchFamily="18" charset="0"/>
                <a:cs typeface="Times New Roman" panose="02020603050405020304" pitchFamily="18" charset="0"/>
              </a:rPr>
              <a:t>质量为</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的物体以速度</a:t>
            </a:r>
            <a:r>
              <a:rPr lang="en-US" altLang="zh-CN" sz="2400" b="1">
                <a:solidFill>
                  <a:schemeClr val="bg1"/>
                </a:solidFill>
                <a:latin typeface="Times New Roman" panose="02020603050405020304" pitchFamily="18" charset="0"/>
                <a:cs typeface="Times New Roman" panose="02020603050405020304" pitchFamily="18" charset="0"/>
              </a:rPr>
              <a:t>v</a:t>
            </a:r>
            <a:r>
              <a:rPr lang="en-US" altLang="zh-CN" sz="2400" b="1" baseline="-30000">
                <a:solidFill>
                  <a:schemeClr val="bg1"/>
                </a:solidFill>
                <a:latin typeface="Times New Roman" panose="02020603050405020304" pitchFamily="18" charset="0"/>
                <a:cs typeface="Times New Roman" panose="02020603050405020304" pitchFamily="18" charset="0"/>
              </a:rPr>
              <a:t>0</a:t>
            </a:r>
            <a:r>
              <a:rPr lang="zh-CN" altLang="en-US" sz="2400" b="1">
                <a:solidFill>
                  <a:schemeClr val="bg1"/>
                </a:solidFill>
                <a:latin typeface="Times New Roman" panose="02020603050405020304" pitchFamily="18" charset="0"/>
                <a:cs typeface="Times New Roman" panose="02020603050405020304" pitchFamily="18" charset="0"/>
              </a:rPr>
              <a:t>投入粘性流体中，受到阻力</a:t>
            </a:r>
            <a:r>
              <a:rPr lang="en-US" altLang="zh-CN" sz="2400" b="1" i="1">
                <a:solidFill>
                  <a:schemeClr val="bg1"/>
                </a:solidFill>
                <a:latin typeface="Times New Roman" panose="02020603050405020304" pitchFamily="18" charset="0"/>
                <a:cs typeface="Times New Roman" panose="02020603050405020304" pitchFamily="18" charset="0"/>
              </a:rPr>
              <a:t>f</a:t>
            </a:r>
            <a:r>
              <a:rPr lang="en-US" altLang="zh-CN" sz="2400" b="1">
                <a:solidFill>
                  <a:schemeClr val="bg1"/>
                </a:solidFill>
                <a:latin typeface="Times New Roman" panose="02020603050405020304" pitchFamily="18" charset="0"/>
                <a:cs typeface="Times New Roman" panose="02020603050405020304" pitchFamily="18" charset="0"/>
              </a:rPr>
              <a:t>=</a:t>
            </a:r>
            <a:r>
              <a:rPr lang="zh-CN" altLang="en-US" sz="2400" b="1">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cv </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c</a:t>
            </a:r>
            <a:r>
              <a:rPr lang="zh-CN" altLang="en-US" sz="2400" b="1">
                <a:solidFill>
                  <a:schemeClr val="bg1"/>
                </a:solidFill>
                <a:latin typeface="Times New Roman" panose="02020603050405020304" pitchFamily="18" charset="0"/>
                <a:cs typeface="Times New Roman" panose="02020603050405020304" pitchFamily="18" charset="0"/>
              </a:rPr>
              <a:t>为常数）而减速，若物体不受其它力，求：物体的运动速度。</a:t>
            </a:r>
            <a:endParaRPr lang="zh-CN" altLang="en-US" sz="1000" b="1">
              <a:solidFill>
                <a:schemeClr val="bg1"/>
              </a:solidFill>
            </a:endParaRPr>
          </a:p>
          <a:p>
            <a:pPr eaLnBrk="1" hangingPunct="1"/>
            <a:endParaRPr lang="zh-CN" altLang="en-US" b="1"/>
          </a:p>
        </p:txBody>
      </p:sp>
      <p:sp>
        <p:nvSpPr>
          <p:cNvPr id="29702" name="Rectangle 11">
            <a:extLst>
              <a:ext uri="{FF2B5EF4-FFF2-40B4-BE49-F238E27FC236}">
                <a16:creationId xmlns:a16="http://schemas.microsoft.com/office/drawing/2014/main" id="{16C4417A-8044-4B09-9EFB-FC82772312F9}"/>
              </a:ext>
            </a:extLst>
          </p:cNvPr>
          <p:cNvSpPr>
            <a:spLocks noChangeArrowheads="1"/>
          </p:cNvSpPr>
          <p:nvPr/>
        </p:nvSpPr>
        <p:spPr bwMode="auto">
          <a:xfrm>
            <a:off x="350838" y="1384300"/>
            <a:ext cx="6659562"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解：根据牛顿第二定律：</a:t>
            </a:r>
            <a:endParaRPr lang="zh-CN" altLang="zh-CN" sz="1000" b="1">
              <a:solidFill>
                <a:schemeClr val="bg1"/>
              </a:solidFill>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	</a:t>
            </a:r>
            <a:endParaRPr lang="en-US" altLang="zh-CN" sz="2400" b="1">
              <a:solidFill>
                <a:schemeClr val="bg1"/>
              </a:solidFill>
              <a:latin typeface="Times New Roman" panose="02020603050405020304" pitchFamily="18" charset="0"/>
              <a:cs typeface="Times New Roman" panose="02020603050405020304" pitchFamily="18" charset="0"/>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 移项变换：	   </a:t>
            </a:r>
            <a:r>
              <a:rPr lang="en-US" altLang="zh-CN" sz="2400" b="1">
                <a:solidFill>
                  <a:schemeClr val="bg1"/>
                </a:solidFill>
                <a:latin typeface="Times New Roman" panose="02020603050405020304" pitchFamily="18" charset="0"/>
                <a:cs typeface="Times New Roman" panose="02020603050405020304" pitchFamily="18" charset="0"/>
              </a:rPr>
              <a:t>	 </a:t>
            </a:r>
          </a:p>
          <a:p>
            <a:pPr eaLnBrk="1" hangingPunct="1"/>
            <a:endParaRPr lang="en-US" altLang="zh-CN" sz="2400" b="1">
              <a:solidFill>
                <a:schemeClr val="bg1"/>
              </a:solidFill>
              <a:latin typeface="Times New Roman" panose="02020603050405020304" pitchFamily="18" charset="0"/>
              <a:cs typeface="Times New Roman" panose="02020603050405020304" pitchFamily="18" charset="0"/>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积分得：         </a:t>
            </a:r>
            <a:endParaRPr lang="zh-CN" altLang="en-US" sz="3200" b="1">
              <a:solidFill>
                <a:schemeClr val="bg1"/>
              </a:solidFill>
            </a:endParaRPr>
          </a:p>
        </p:txBody>
      </p:sp>
      <p:sp>
        <p:nvSpPr>
          <p:cNvPr id="21511" name="Rectangle 12">
            <a:extLst>
              <a:ext uri="{FF2B5EF4-FFF2-40B4-BE49-F238E27FC236}">
                <a16:creationId xmlns:a16="http://schemas.microsoft.com/office/drawing/2014/main" id="{239B218E-A3EF-4B6E-8059-03ABCE286A27}"/>
              </a:ext>
            </a:extLst>
          </p:cNvPr>
          <p:cNvSpPr>
            <a:spLocks noChangeArrowheads="1"/>
          </p:cNvSpPr>
          <p:nvPr/>
        </p:nvSpPr>
        <p:spPr bwMode="auto">
          <a:xfrm>
            <a:off x="4284663" y="3594100"/>
            <a:ext cx="4248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400" b="1" dirty="0">
                <a:solidFill>
                  <a:schemeClr val="bg1"/>
                </a:solidFill>
                <a:latin typeface="Times New Roman" pitchFamily="18" charset="0"/>
                <a:cs typeface="Times New Roman" pitchFamily="18" charset="0"/>
              </a:rPr>
              <a:t>由初条件定</a:t>
            </a:r>
            <a:r>
              <a:rPr lang="en-US" altLang="zh-CN" sz="2400" b="1" i="1" dirty="0">
                <a:solidFill>
                  <a:schemeClr val="bg1"/>
                </a:solidFill>
                <a:latin typeface="Times New Roman" pitchFamily="18" charset="0"/>
                <a:cs typeface="Times New Roman" pitchFamily="18" charset="0"/>
              </a:rPr>
              <a:t>c</a:t>
            </a:r>
            <a:r>
              <a:rPr lang="en-US" altLang="zh-CN" sz="2400" b="1" baseline="-30000" dirty="0">
                <a:solidFill>
                  <a:schemeClr val="bg1"/>
                </a:solidFill>
                <a:latin typeface="Times New Roman" pitchFamily="18" charset="0"/>
                <a:cs typeface="Times New Roman" pitchFamily="18" charset="0"/>
              </a:rPr>
              <a:t>1</a:t>
            </a:r>
            <a:r>
              <a:rPr lang="zh-CN" altLang="en-US" sz="2400" b="1" dirty="0">
                <a:solidFill>
                  <a:schemeClr val="bg1"/>
                </a:solidFill>
                <a:latin typeface="Times New Roman" pitchFamily="18" charset="0"/>
                <a:cs typeface="Times New Roman" pitchFamily="18" charset="0"/>
              </a:rPr>
              <a:t>：当</a:t>
            </a:r>
            <a:r>
              <a:rPr lang="en-US" altLang="zh-CN" sz="2400" b="1" i="1" dirty="0">
                <a:solidFill>
                  <a:schemeClr val="bg1"/>
                </a:solidFill>
                <a:latin typeface="Times New Roman" pitchFamily="18" charset="0"/>
                <a:cs typeface="Times New Roman" pitchFamily="18" charset="0"/>
              </a:rPr>
              <a:t>t</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时，</a:t>
            </a:r>
            <a:r>
              <a:rPr lang="en-US" altLang="zh-CN" sz="2400" b="1" i="1" dirty="0">
                <a:solidFill>
                  <a:schemeClr val="bg1"/>
                </a:solidFill>
                <a:latin typeface="Times New Roman" pitchFamily="18" charset="0"/>
                <a:cs typeface="Times New Roman" pitchFamily="18" charset="0"/>
              </a:rPr>
              <a:t>v</a:t>
            </a:r>
            <a:r>
              <a:rPr lang="en-US" altLang="zh-CN" sz="2400" b="1" dirty="0">
                <a:solidFill>
                  <a:schemeClr val="bg1"/>
                </a:solidFill>
                <a:latin typeface="Times New Roman" pitchFamily="18" charset="0"/>
                <a:cs typeface="Times New Roman" pitchFamily="18" charset="0"/>
              </a:rPr>
              <a:t>=</a:t>
            </a:r>
            <a:r>
              <a:rPr lang="en-US" altLang="zh-CN" sz="2400" b="1" i="1" dirty="0">
                <a:solidFill>
                  <a:schemeClr val="bg1"/>
                </a:solidFill>
                <a:latin typeface="Times New Roman" pitchFamily="18" charset="0"/>
                <a:cs typeface="Times New Roman" pitchFamily="18" charset="0"/>
              </a:rPr>
              <a:t>v</a:t>
            </a:r>
            <a:r>
              <a:rPr lang="en-US" altLang="zh-CN" sz="2400" b="1" baseline="-30000" dirty="0">
                <a:solidFill>
                  <a:schemeClr val="bg1"/>
                </a:solidFill>
                <a:latin typeface="Times New Roman" pitchFamily="18" charset="0"/>
                <a:cs typeface="Times New Roman" pitchFamily="18" charset="0"/>
              </a:rPr>
              <a:t>0</a:t>
            </a:r>
            <a:r>
              <a:rPr lang="en-US" altLang="zh-CN" sz="2400" b="1" dirty="0">
                <a:solidFill>
                  <a:schemeClr val="bg1"/>
                </a:solidFill>
                <a:latin typeface="Times New Roman" pitchFamily="18" charset="0"/>
                <a:cs typeface="Times New Roman" pitchFamily="18" charset="0"/>
              </a:rPr>
              <a:t> </a:t>
            </a:r>
          </a:p>
          <a:p>
            <a:pPr>
              <a:defRPr/>
            </a:pPr>
            <a:endParaRPr lang="en-US" altLang="zh-CN" sz="2400" b="1" dirty="0">
              <a:solidFill>
                <a:schemeClr val="bg1"/>
              </a:solidFill>
              <a:latin typeface="Times New Roman" pitchFamily="18" charset="0"/>
              <a:cs typeface="Times New Roman" pitchFamily="18" charset="0"/>
            </a:endParaRPr>
          </a:p>
          <a:p>
            <a:pPr>
              <a:defRPr/>
            </a:pPr>
            <a:r>
              <a:rPr lang="en-US" altLang="zh-CN" sz="2400" b="1" dirty="0">
                <a:solidFill>
                  <a:schemeClr val="bg1"/>
                </a:solidFill>
                <a:latin typeface="Times New Roman" pitchFamily="18" charset="0"/>
                <a:cs typeface="Times New Roman" pitchFamily="18" charset="0"/>
              </a:rPr>
              <a:t>∴0=ln</a:t>
            </a:r>
            <a:r>
              <a:rPr lang="en-US" altLang="zh-CN" sz="2400" b="1" i="1" dirty="0">
                <a:solidFill>
                  <a:schemeClr val="bg1"/>
                </a:solidFill>
                <a:latin typeface="Times New Roman" pitchFamily="18" charset="0"/>
                <a:cs typeface="Times New Roman" pitchFamily="18" charset="0"/>
              </a:rPr>
              <a:t>v</a:t>
            </a:r>
            <a:r>
              <a:rPr lang="en-US" altLang="zh-CN" sz="2400" b="1" baseline="-30000" dirty="0">
                <a:solidFill>
                  <a:schemeClr val="bg1"/>
                </a:solidFill>
                <a:latin typeface="Times New Roman" pitchFamily="18" charset="0"/>
                <a:cs typeface="Times New Roman" pitchFamily="18" charset="0"/>
              </a:rPr>
              <a:t>0</a:t>
            </a:r>
            <a:r>
              <a:rPr lang="en-US" altLang="zh-CN" sz="2400" b="1" dirty="0">
                <a:solidFill>
                  <a:schemeClr val="bg1"/>
                </a:solidFill>
                <a:latin typeface="Times New Roman" pitchFamily="18" charset="0"/>
                <a:cs typeface="Times New Roman" pitchFamily="18" charset="0"/>
              </a:rPr>
              <a:t>+</a:t>
            </a:r>
            <a:r>
              <a:rPr lang="en-US" altLang="zh-CN" sz="2400" b="1" i="1" dirty="0">
                <a:solidFill>
                  <a:schemeClr val="bg1"/>
                </a:solidFill>
                <a:latin typeface="Times New Roman" pitchFamily="18" charset="0"/>
                <a:cs typeface="Times New Roman" pitchFamily="18" charset="0"/>
              </a:rPr>
              <a:t>c</a:t>
            </a:r>
            <a:r>
              <a:rPr lang="en-US" altLang="zh-CN" sz="2400" b="1" baseline="-30000" dirty="0">
                <a:solidFill>
                  <a:schemeClr val="bg1"/>
                </a:solidFill>
                <a:latin typeface="Times New Roman" pitchFamily="18" charset="0"/>
                <a:cs typeface="Times New Roman" pitchFamily="18" charset="0"/>
              </a:rPr>
              <a:t>1</a:t>
            </a:r>
            <a:r>
              <a:rPr lang="en-US" altLang="zh-CN" sz="1000" b="1" dirty="0">
                <a:solidFill>
                  <a:schemeClr val="bg1"/>
                </a:solidFill>
              </a:rPr>
              <a:t>            </a:t>
            </a:r>
            <a:r>
              <a:rPr lang="en-US" altLang="zh-CN" sz="2400" b="1" dirty="0">
                <a:solidFill>
                  <a:schemeClr val="bg1"/>
                </a:solidFill>
                <a:latin typeface="Times New Roman" pitchFamily="18" charset="0"/>
                <a:cs typeface="Times New Roman" pitchFamily="18" charset="0"/>
              </a:rPr>
              <a:t>∴ c</a:t>
            </a:r>
            <a:r>
              <a:rPr lang="en-US" altLang="zh-CN" sz="2400" b="1" baseline="-30000" dirty="0">
                <a:solidFill>
                  <a:schemeClr val="bg1"/>
                </a:solidFill>
                <a:latin typeface="Times New Roman" pitchFamily="18" charset="0"/>
                <a:cs typeface="Times New Roman" pitchFamily="18" charset="0"/>
              </a:rPr>
              <a:t>1</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mj-ea"/>
                <a:ea typeface="+mj-ea"/>
                <a:cs typeface="Times New Roman" pitchFamily="18" charset="0"/>
              </a:rPr>
              <a:t>-</a:t>
            </a:r>
            <a:r>
              <a:rPr lang="en-US" altLang="zh-CN" sz="2400" b="1" dirty="0">
                <a:solidFill>
                  <a:schemeClr val="bg1"/>
                </a:solidFill>
                <a:latin typeface="Times New Roman" pitchFamily="18" charset="0"/>
                <a:cs typeface="Times New Roman" pitchFamily="18" charset="0"/>
              </a:rPr>
              <a:t>ln</a:t>
            </a:r>
            <a:r>
              <a:rPr lang="en-US" altLang="zh-CN" sz="2400" b="1" i="1" dirty="0">
                <a:solidFill>
                  <a:schemeClr val="bg1"/>
                </a:solidFill>
                <a:latin typeface="Times New Roman" pitchFamily="18" charset="0"/>
                <a:cs typeface="Times New Roman" pitchFamily="18" charset="0"/>
              </a:rPr>
              <a:t>v</a:t>
            </a:r>
            <a:r>
              <a:rPr lang="en-US" altLang="zh-CN" sz="2400" b="1" baseline="-30000" dirty="0">
                <a:solidFill>
                  <a:schemeClr val="bg1"/>
                </a:solidFill>
                <a:latin typeface="Times New Roman" pitchFamily="18" charset="0"/>
                <a:cs typeface="Times New Roman" pitchFamily="18" charset="0"/>
              </a:rPr>
              <a:t>0</a:t>
            </a:r>
            <a:endParaRPr lang="en-US" altLang="zh-CN" sz="3200" b="1" dirty="0">
              <a:solidFill>
                <a:schemeClr val="bg1"/>
              </a:solidFill>
            </a:endParaRPr>
          </a:p>
        </p:txBody>
      </p:sp>
      <p:graphicFrame>
        <p:nvGraphicFramePr>
          <p:cNvPr id="29704" name="对象 1">
            <a:extLst>
              <a:ext uri="{FF2B5EF4-FFF2-40B4-BE49-F238E27FC236}">
                <a16:creationId xmlns:a16="http://schemas.microsoft.com/office/drawing/2014/main" id="{AE7F3DFA-963F-4216-85BB-E833834547CB}"/>
              </a:ext>
            </a:extLst>
          </p:cNvPr>
          <p:cNvGraphicFramePr>
            <a:graphicFrameLocks noChangeAspect="1"/>
          </p:cNvGraphicFramePr>
          <p:nvPr/>
        </p:nvGraphicFramePr>
        <p:xfrm>
          <a:off x="2627313" y="2024063"/>
          <a:ext cx="1674812" cy="865187"/>
        </p:xfrm>
        <a:graphic>
          <a:graphicData uri="http://schemas.openxmlformats.org/presentationml/2006/ole">
            <mc:AlternateContent xmlns:mc="http://schemas.openxmlformats.org/markup-compatibility/2006">
              <mc:Choice xmlns:v="urn:schemas-microsoft-com:vml" Requires="v">
                <p:oleObj spid="_x0000_s22537" name="Equation" r:id="rId6" imgW="761669" imgH="393529" progId="Equation.DSMT4">
                  <p:embed/>
                </p:oleObj>
              </mc:Choice>
              <mc:Fallback>
                <p:oleObj name="Equation" r:id="rId6" imgW="761669" imgH="393529"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2024063"/>
                        <a:ext cx="16748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70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9A10C426-DD45-407F-9286-ACAC1CDE8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863" y="1992313"/>
            <a:ext cx="4608512" cy="908050"/>
          </a:xfrm>
          <a:prstGeom prst="rect">
            <a:avLst/>
          </a:prstGeom>
          <a:solidFill>
            <a:schemeClr val="bg1"/>
          </a:solidFill>
          <a:ln w="57150">
            <a:solidFill>
              <a:srgbClr val="FF0000"/>
            </a:solidFill>
            <a:miter lim="800000"/>
            <a:headEnd/>
            <a:tailEnd/>
          </a:ln>
        </p:spPr>
      </p:pic>
      <p:pic>
        <p:nvPicPr>
          <p:cNvPr id="30723" name="Picture 1">
            <a:extLst>
              <a:ext uri="{FF2B5EF4-FFF2-40B4-BE49-F238E27FC236}">
                <a16:creationId xmlns:a16="http://schemas.microsoft.com/office/drawing/2014/main" id="{1A081467-7F9F-46A8-8265-9E80D3AB9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0" y="4787900"/>
            <a:ext cx="5087938" cy="960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56" name="Rectangle 3">
            <a:extLst>
              <a:ext uri="{FF2B5EF4-FFF2-40B4-BE49-F238E27FC236}">
                <a16:creationId xmlns:a16="http://schemas.microsoft.com/office/drawing/2014/main" id="{CB6EB1A9-0D8F-4AC1-95B0-1DF3DF0209DE}"/>
              </a:ext>
            </a:extLst>
          </p:cNvPr>
          <p:cNvSpPr>
            <a:spLocks noChangeArrowheads="1"/>
          </p:cNvSpPr>
          <p:nvPr/>
        </p:nvSpPr>
        <p:spPr bwMode="auto">
          <a:xfrm>
            <a:off x="250825" y="574675"/>
            <a:ext cx="4532313"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indent="8890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FFC000"/>
                </a:solidFill>
                <a:latin typeface="Times New Roman" panose="02020603050405020304" pitchFamily="18" charset="0"/>
                <a:cs typeface="Times New Roman" panose="02020603050405020304" pitchFamily="18" charset="0"/>
              </a:rPr>
              <a:t>3. </a:t>
            </a:r>
            <a:r>
              <a:rPr lang="zh-CN" altLang="zh-CN" sz="2400" b="1">
                <a:solidFill>
                  <a:srgbClr val="FFC000"/>
                </a:solidFill>
                <a:latin typeface="Times New Roman" panose="02020603050405020304" pitchFamily="18" charset="0"/>
                <a:cs typeface="Times New Roman" panose="02020603050405020304" pitchFamily="18" charset="0"/>
              </a:rPr>
              <a:t>力随位移变化：</a:t>
            </a:r>
            <a:r>
              <a:rPr lang="en-US" altLang="zh-CN" sz="2400" b="1" i="1">
                <a:solidFill>
                  <a:srgbClr val="FFC000"/>
                </a:solidFill>
                <a:latin typeface="Times New Roman" panose="02020603050405020304" pitchFamily="18" charset="0"/>
                <a:cs typeface="Times New Roman" panose="02020603050405020304" pitchFamily="18" charset="0"/>
              </a:rPr>
              <a:t>F</a:t>
            </a:r>
            <a:r>
              <a:rPr lang="zh-CN" altLang="en-US" sz="2400" b="1">
                <a:solidFill>
                  <a:srgbClr val="FFC000"/>
                </a:solidFill>
                <a:latin typeface="Times New Roman" panose="02020603050405020304" pitchFamily="18" charset="0"/>
                <a:cs typeface="Times New Roman" panose="02020603050405020304" pitchFamily="18" charset="0"/>
              </a:rPr>
              <a:t>＝</a:t>
            </a:r>
            <a:r>
              <a:rPr lang="en-US" altLang="zh-CN" sz="2400" b="1" i="1">
                <a:solidFill>
                  <a:srgbClr val="FFC000"/>
                </a:solidFill>
                <a:latin typeface="Times New Roman" panose="02020603050405020304" pitchFamily="18" charset="0"/>
                <a:cs typeface="Times New Roman" panose="02020603050405020304" pitchFamily="18" charset="0"/>
              </a:rPr>
              <a:t>f</a:t>
            </a:r>
            <a:r>
              <a:rPr lang="en-US" altLang="zh-CN" sz="2400" b="1">
                <a:solidFill>
                  <a:srgbClr val="FFC000"/>
                </a:solidFill>
                <a:latin typeface="Times New Roman" panose="02020603050405020304" pitchFamily="18" charset="0"/>
                <a:cs typeface="Times New Roman" panose="02020603050405020304" pitchFamily="18" charset="0"/>
              </a:rPr>
              <a:t>(</a:t>
            </a:r>
            <a:r>
              <a:rPr lang="en-US" altLang="zh-CN" sz="2400" b="1" i="1">
                <a:solidFill>
                  <a:srgbClr val="FFC000"/>
                </a:solidFill>
                <a:latin typeface="Times New Roman" panose="02020603050405020304" pitchFamily="18" charset="0"/>
                <a:cs typeface="Times New Roman" panose="02020603050405020304" pitchFamily="18" charset="0"/>
              </a:rPr>
              <a:t>x</a:t>
            </a:r>
            <a:r>
              <a:rPr lang="en-US" altLang="zh-CN" sz="2400" b="1">
                <a:solidFill>
                  <a:srgbClr val="FFC000"/>
                </a:solidFill>
                <a:latin typeface="Times New Roman" panose="02020603050405020304" pitchFamily="18" charset="0"/>
                <a:cs typeface="Times New Roman" panose="02020603050405020304" pitchFamily="18" charset="0"/>
              </a:rPr>
              <a:t>)</a:t>
            </a:r>
            <a:endParaRPr lang="zh-CN" altLang="en-US" sz="2400" b="1">
              <a:solidFill>
                <a:srgbClr val="FFC000"/>
              </a:solidFill>
              <a:latin typeface="Times New Roman" panose="02020603050405020304" pitchFamily="18" charset="0"/>
              <a:cs typeface="Times New Roman" panose="02020603050405020304" pitchFamily="18" charset="0"/>
            </a:endParaRPr>
          </a:p>
          <a:p>
            <a:pPr eaLnBrk="1" hangingPunct="1"/>
            <a:endParaRPr lang="en-US" altLang="zh-CN" sz="2400" b="1">
              <a:solidFill>
                <a:schemeClr val="bg1"/>
              </a:solidFill>
              <a:latin typeface="Times New Roman" panose="02020603050405020304" pitchFamily="18" charset="0"/>
              <a:cs typeface="Times New Roman" panose="02020603050405020304" pitchFamily="18" charset="0"/>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直角坐标系中，</a:t>
            </a:r>
            <a:r>
              <a:rPr lang="en-US" altLang="zh-CN" sz="2400" b="1" i="1">
                <a:solidFill>
                  <a:schemeClr val="bg1"/>
                </a:solidFill>
                <a:latin typeface="Times New Roman" panose="02020603050405020304" pitchFamily="18" charset="0"/>
                <a:cs typeface="Times New Roman" panose="02020603050405020304" pitchFamily="18" charset="0"/>
              </a:rPr>
              <a:t>x</a:t>
            </a:r>
            <a:r>
              <a:rPr lang="zh-CN" altLang="en-US" sz="2400" b="1">
                <a:solidFill>
                  <a:schemeClr val="bg1"/>
                </a:solidFill>
                <a:latin typeface="Times New Roman" panose="02020603050405020304" pitchFamily="18" charset="0"/>
                <a:cs typeface="Times New Roman" panose="02020603050405020304" pitchFamily="18" charset="0"/>
              </a:rPr>
              <a:t>方向：</a:t>
            </a:r>
            <a:endParaRPr lang="zh-CN" altLang="en-US" sz="1000" b="1">
              <a:solidFill>
                <a:schemeClr val="bg1"/>
              </a:solidFill>
            </a:endParaRPr>
          </a:p>
          <a:p>
            <a:pPr eaLnBrk="1" hangingPunct="1"/>
            <a:endParaRPr lang="zh-CN" altLang="en-US"/>
          </a:p>
        </p:txBody>
      </p:sp>
      <p:sp>
        <p:nvSpPr>
          <p:cNvPr id="30725" name="Rectangle 4">
            <a:extLst>
              <a:ext uri="{FF2B5EF4-FFF2-40B4-BE49-F238E27FC236}">
                <a16:creationId xmlns:a16="http://schemas.microsoft.com/office/drawing/2014/main" id="{83B8F425-A532-4F3E-896C-B686F39F2DFA}"/>
              </a:ext>
            </a:extLst>
          </p:cNvPr>
          <p:cNvSpPr>
            <a:spLocks noChangeArrowheads="1"/>
          </p:cNvSpPr>
          <p:nvPr/>
        </p:nvSpPr>
        <p:spPr bwMode="auto">
          <a:xfrm>
            <a:off x="1042988" y="3244850"/>
            <a:ext cx="72009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经过移项可得：</a:t>
            </a:r>
            <a:r>
              <a:rPr lang="en-US" altLang="zh-CN" sz="2400" b="1" i="1">
                <a:solidFill>
                  <a:schemeClr val="bg1"/>
                </a:solidFill>
                <a:latin typeface="Times New Roman" panose="02020603050405020304" pitchFamily="18" charset="0"/>
                <a:cs typeface="Times New Roman" panose="02020603050405020304" pitchFamily="18" charset="0"/>
              </a:rPr>
              <a:t>f</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dx</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mv dv</a:t>
            </a:r>
            <a:endParaRPr lang="en-US" altLang="zh-CN" sz="1000" b="1" i="1">
              <a:solidFill>
                <a:schemeClr val="bg1"/>
              </a:solidFill>
            </a:endParaRPr>
          </a:p>
          <a:p>
            <a:pPr eaLnBrk="1" hangingPunct="1"/>
            <a:endParaRPr lang="en-US" altLang="zh-CN" sz="2400" b="1">
              <a:solidFill>
                <a:schemeClr val="bg1"/>
              </a:solidFill>
              <a:latin typeface="Times New Roman" panose="02020603050405020304" pitchFamily="18" charset="0"/>
              <a:cs typeface="Times New Roman" panose="02020603050405020304" pitchFamily="18" charset="0"/>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等式两边同时积分得：</a:t>
            </a:r>
            <a:endParaRPr lang="zh-CN" altLang="en-US" sz="1000" b="1">
              <a:solidFill>
                <a:schemeClr val="bg1"/>
              </a:solidFill>
            </a:endParaRPr>
          </a:p>
          <a:p>
            <a:pPr eaLnBrk="1" hangingPunct="1"/>
            <a:r>
              <a:rPr lang="zh-CN" altLang="en-US" sz="2400">
                <a:latin typeface="Times New Roman" panose="02020603050405020304" pitchFamily="18" charset="0"/>
                <a:cs typeface="Times New Roman" panose="02020603050405020304" pitchFamily="18" charset="0"/>
              </a:rPr>
              <a:t>		</a:t>
            </a:r>
            <a:r>
              <a:rPr lang="zh-CN" altLang="en-US" sz="1400">
                <a:latin typeface="Times New Roman" panose="02020603050405020304" pitchFamily="18" charset="0"/>
                <a:cs typeface="Times New Roman" panose="02020603050405020304" pitchFamily="18" charset="0"/>
              </a:rPr>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a:extLst>
              <a:ext uri="{FF2B5EF4-FFF2-40B4-BE49-F238E27FC236}">
                <a16:creationId xmlns:a16="http://schemas.microsoft.com/office/drawing/2014/main" id="{7EAA914A-DC07-4917-BD3F-AC28974A0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0" y="2282825"/>
            <a:ext cx="1355725" cy="692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795" name="Picture 2">
            <a:extLst>
              <a:ext uri="{FF2B5EF4-FFF2-40B4-BE49-F238E27FC236}">
                <a16:creationId xmlns:a16="http://schemas.microsoft.com/office/drawing/2014/main" id="{B68564FB-768B-4567-9CF2-AB15FEE51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573463"/>
            <a:ext cx="4297362" cy="792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796" name="Picture 1">
            <a:extLst>
              <a:ext uri="{FF2B5EF4-FFF2-40B4-BE49-F238E27FC236}">
                <a16:creationId xmlns:a16="http://schemas.microsoft.com/office/drawing/2014/main" id="{71EBE0BF-A5FF-432F-8953-F46473B40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4443413"/>
            <a:ext cx="2670175" cy="2146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4581" name="Group 4">
            <a:extLst>
              <a:ext uri="{FF2B5EF4-FFF2-40B4-BE49-F238E27FC236}">
                <a16:creationId xmlns:a16="http://schemas.microsoft.com/office/drawing/2014/main" id="{DAE536A9-CC8A-409D-A28A-C96036210BB2}"/>
              </a:ext>
            </a:extLst>
          </p:cNvPr>
          <p:cNvGrpSpPr>
            <a:grpSpLocks/>
          </p:cNvGrpSpPr>
          <p:nvPr/>
        </p:nvGrpSpPr>
        <p:grpSpPr bwMode="auto">
          <a:xfrm>
            <a:off x="6330950" y="1323975"/>
            <a:ext cx="2638425" cy="1543050"/>
            <a:chOff x="7440" y="6837"/>
            <a:chExt cx="2679" cy="1140"/>
          </a:xfrm>
        </p:grpSpPr>
        <p:sp>
          <p:nvSpPr>
            <p:cNvPr id="24586" name="Rectangle 12">
              <a:extLst>
                <a:ext uri="{FF2B5EF4-FFF2-40B4-BE49-F238E27FC236}">
                  <a16:creationId xmlns:a16="http://schemas.microsoft.com/office/drawing/2014/main" id="{3105F2A1-F30C-474C-B07E-1B6A6B2B843D}"/>
                </a:ext>
              </a:extLst>
            </p:cNvPr>
            <p:cNvSpPr>
              <a:spLocks noChangeArrowheads="1"/>
            </p:cNvSpPr>
            <p:nvPr/>
          </p:nvSpPr>
          <p:spPr bwMode="auto">
            <a:xfrm>
              <a:off x="7440" y="6894"/>
              <a:ext cx="1824" cy="1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7" name="Rectangle 11">
              <a:extLst>
                <a:ext uri="{FF2B5EF4-FFF2-40B4-BE49-F238E27FC236}">
                  <a16:creationId xmlns:a16="http://schemas.microsoft.com/office/drawing/2014/main" id="{FD496C07-9CBC-4861-A2D4-1F8CAE639C30}"/>
                </a:ext>
              </a:extLst>
            </p:cNvPr>
            <p:cNvSpPr>
              <a:spLocks noChangeArrowheads="1"/>
            </p:cNvSpPr>
            <p:nvPr/>
          </p:nvSpPr>
          <p:spPr bwMode="auto">
            <a:xfrm>
              <a:off x="7611" y="7065"/>
              <a:ext cx="57" cy="9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8" name="Rectangle 10">
              <a:extLst>
                <a:ext uri="{FF2B5EF4-FFF2-40B4-BE49-F238E27FC236}">
                  <a16:creationId xmlns:a16="http://schemas.microsoft.com/office/drawing/2014/main" id="{55A3221C-D822-4730-A7DF-B07F9C3DAEF8}"/>
                </a:ext>
              </a:extLst>
            </p:cNvPr>
            <p:cNvSpPr>
              <a:spLocks noChangeArrowheads="1"/>
            </p:cNvSpPr>
            <p:nvPr/>
          </p:nvSpPr>
          <p:spPr bwMode="auto">
            <a:xfrm>
              <a:off x="9036" y="7065"/>
              <a:ext cx="57" cy="91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9" name="Line 9">
              <a:extLst>
                <a:ext uri="{FF2B5EF4-FFF2-40B4-BE49-F238E27FC236}">
                  <a16:creationId xmlns:a16="http://schemas.microsoft.com/office/drawing/2014/main" id="{3ADABE2A-0A96-4ADF-B29E-580CBC20621B}"/>
                </a:ext>
              </a:extLst>
            </p:cNvPr>
            <p:cNvSpPr>
              <a:spLocks noChangeShapeType="1"/>
            </p:cNvSpPr>
            <p:nvPr/>
          </p:nvSpPr>
          <p:spPr bwMode="auto">
            <a:xfrm>
              <a:off x="8238" y="6837"/>
              <a:ext cx="1083"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8">
              <a:extLst>
                <a:ext uri="{FF2B5EF4-FFF2-40B4-BE49-F238E27FC236}">
                  <a16:creationId xmlns:a16="http://schemas.microsoft.com/office/drawing/2014/main" id="{14690867-0A38-400C-8414-31B816ED3C4E}"/>
                </a:ext>
              </a:extLst>
            </p:cNvPr>
            <p:cNvSpPr>
              <a:spLocks noChangeShapeType="1"/>
            </p:cNvSpPr>
            <p:nvPr/>
          </p:nvSpPr>
          <p:spPr bwMode="auto">
            <a:xfrm>
              <a:off x="9321" y="6837"/>
              <a:ext cx="0" cy="513"/>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Text Box 7">
              <a:extLst>
                <a:ext uri="{FF2B5EF4-FFF2-40B4-BE49-F238E27FC236}">
                  <a16:creationId xmlns:a16="http://schemas.microsoft.com/office/drawing/2014/main" id="{BC3F9BB6-3B07-427F-9E65-24CDAC0D454A}"/>
                </a:ext>
              </a:extLst>
            </p:cNvPr>
            <p:cNvSpPr txBox="1">
              <a:spLocks noChangeArrowheads="1"/>
            </p:cNvSpPr>
            <p:nvPr/>
          </p:nvSpPr>
          <p:spPr bwMode="auto">
            <a:xfrm>
              <a:off x="9549" y="6894"/>
              <a:ext cx="57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x</a:t>
              </a:r>
              <a:endParaRPr lang="en-US" altLang="zh-CN"/>
            </a:p>
          </p:txBody>
        </p:sp>
        <p:sp>
          <p:nvSpPr>
            <p:cNvPr id="24592" name="Line 6">
              <a:extLst>
                <a:ext uri="{FF2B5EF4-FFF2-40B4-BE49-F238E27FC236}">
                  <a16:creationId xmlns:a16="http://schemas.microsoft.com/office/drawing/2014/main" id="{C6FF2D3A-0003-488F-A2E0-68624EC52929}"/>
                </a:ext>
              </a:extLst>
            </p:cNvPr>
            <p:cNvSpPr>
              <a:spLocks noChangeShapeType="1"/>
            </p:cNvSpPr>
            <p:nvPr/>
          </p:nvSpPr>
          <p:spPr bwMode="auto">
            <a:xfrm>
              <a:off x="9378" y="6837"/>
              <a:ext cx="6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5">
              <a:extLst>
                <a:ext uri="{FF2B5EF4-FFF2-40B4-BE49-F238E27FC236}">
                  <a16:creationId xmlns:a16="http://schemas.microsoft.com/office/drawing/2014/main" id="{89D7574F-35D2-4DFF-9102-45E16F12BF72}"/>
                </a:ext>
              </a:extLst>
            </p:cNvPr>
            <p:cNvSpPr>
              <a:spLocks noChangeShapeType="1"/>
            </p:cNvSpPr>
            <p:nvPr/>
          </p:nvSpPr>
          <p:spPr bwMode="auto">
            <a:xfrm>
              <a:off x="9321" y="7350"/>
              <a:ext cx="6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2" name="Rectangle 13">
            <a:extLst>
              <a:ext uri="{FF2B5EF4-FFF2-40B4-BE49-F238E27FC236}">
                <a16:creationId xmlns:a16="http://schemas.microsoft.com/office/drawing/2014/main" id="{A34C6AC7-B381-49F4-9C60-2B373AA2FB4F}"/>
              </a:ext>
            </a:extLst>
          </p:cNvPr>
          <p:cNvSpPr>
            <a:spLocks noChangeArrowheads="1"/>
          </p:cNvSpPr>
          <p:nvPr/>
        </p:nvSpPr>
        <p:spPr bwMode="auto">
          <a:xfrm>
            <a:off x="284163" y="228600"/>
            <a:ext cx="80708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FF0000"/>
                </a:solidFill>
                <a:latin typeface="Times New Roman" panose="02020603050405020304" pitchFamily="18" charset="0"/>
                <a:cs typeface="Times New Roman" panose="02020603050405020304" pitchFamily="18" charset="0"/>
              </a:rPr>
              <a:t>例题：（重点）</a:t>
            </a:r>
            <a:endParaRPr lang="zh-CN" altLang="zh-CN" sz="1000" b="1">
              <a:solidFill>
                <a:srgbClr val="FF0000"/>
              </a:solidFill>
            </a:endParaRPr>
          </a:p>
          <a:p>
            <a:pPr eaLnBrk="1" hangingPunct="1"/>
            <a:r>
              <a:rPr lang="zh-CN" altLang="zh-CN" sz="2400" b="1">
                <a:solidFill>
                  <a:schemeClr val="bg1"/>
                </a:solidFill>
                <a:latin typeface="Times New Roman" panose="02020603050405020304" pitchFamily="18" charset="0"/>
                <a:cs typeface="Times New Roman" panose="02020603050405020304" pitchFamily="18" charset="0"/>
              </a:rPr>
              <a:t>光滑的桌面上一质量为</a:t>
            </a:r>
            <a:r>
              <a:rPr lang="en-US" altLang="zh-CN" sz="2400" b="1" i="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，长为</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的匀质链条，有极小一段被推出桌子边缘。</a:t>
            </a:r>
            <a:endParaRPr lang="zh-CN" altLang="en-US" sz="1000" b="1">
              <a:solidFill>
                <a:schemeClr val="bg1"/>
              </a:solidFill>
            </a:endParaRPr>
          </a:p>
          <a:p>
            <a:pPr eaLnBrk="1" hangingPunct="1"/>
            <a:endParaRPr lang="zh-CN" altLang="en-US" sz="3200"/>
          </a:p>
        </p:txBody>
      </p:sp>
      <p:sp>
        <p:nvSpPr>
          <p:cNvPr id="33799" name="Rectangle 15">
            <a:extLst>
              <a:ext uri="{FF2B5EF4-FFF2-40B4-BE49-F238E27FC236}">
                <a16:creationId xmlns:a16="http://schemas.microsoft.com/office/drawing/2014/main" id="{CB7B0314-8A94-4C5A-A999-19A41AF7FF6C}"/>
              </a:ext>
            </a:extLst>
          </p:cNvPr>
          <p:cNvSpPr>
            <a:spLocks noChangeArrowheads="1"/>
          </p:cNvSpPr>
          <p:nvPr/>
        </p:nvSpPr>
        <p:spPr bwMode="auto">
          <a:xfrm>
            <a:off x="266700" y="1212850"/>
            <a:ext cx="5661025"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400">
              <a:latin typeface="Times New Roman" panose="02020603050405020304" pitchFamily="18" charset="0"/>
              <a:cs typeface="Times New Roman" panose="02020603050405020304" pitchFamily="18" charset="0"/>
            </a:endParaRPr>
          </a:p>
          <a:p>
            <a:pPr eaLnBrk="1" hangingPunct="1"/>
            <a:r>
              <a:rPr lang="zh-CN" altLang="zh-CN" sz="2400" b="1">
                <a:solidFill>
                  <a:schemeClr val="bg1"/>
                </a:solidFill>
                <a:latin typeface="Times New Roman" panose="02020603050405020304" pitchFamily="18" charset="0"/>
                <a:cs typeface="Times New Roman" panose="02020603050405020304" pitchFamily="18" charset="0"/>
              </a:rPr>
              <a:t>求：链条刚刚</a:t>
            </a:r>
            <a:r>
              <a:rPr lang="zh-CN" altLang="en-US" sz="2400" b="1">
                <a:solidFill>
                  <a:schemeClr val="bg1"/>
                </a:solidFill>
                <a:latin typeface="Times New Roman" panose="02020603050405020304" pitchFamily="18" charset="0"/>
                <a:cs typeface="Times New Roman" panose="02020603050405020304" pitchFamily="18" charset="0"/>
              </a:rPr>
              <a:t>完全</a:t>
            </a:r>
            <a:r>
              <a:rPr lang="zh-CN" altLang="zh-CN" sz="2400" b="1">
                <a:solidFill>
                  <a:schemeClr val="bg1"/>
                </a:solidFill>
                <a:latin typeface="Times New Roman" panose="02020603050405020304" pitchFamily="18" charset="0"/>
                <a:cs typeface="Times New Roman" panose="02020603050405020304" pitchFamily="18" charset="0"/>
              </a:rPr>
              <a:t>离开桌面时的速度。</a:t>
            </a:r>
            <a:endParaRPr lang="zh-CN" altLang="zh-CN" sz="1000" b="1">
              <a:solidFill>
                <a:schemeClr val="bg1"/>
              </a:solidFill>
            </a:endParaRPr>
          </a:p>
          <a:p>
            <a:pPr eaLnBrk="1" hangingPunct="1"/>
            <a:r>
              <a:rPr lang="zh-CN" altLang="zh-CN" sz="2400" b="1">
                <a:solidFill>
                  <a:schemeClr val="bg1"/>
                </a:solidFill>
                <a:latin typeface="Times New Roman" panose="02020603050405020304" pitchFamily="18" charset="0"/>
                <a:cs typeface="Times New Roman" panose="02020603050405020304" pitchFamily="18" charset="0"/>
              </a:rPr>
              <a:t>解：链条所受的力</a:t>
            </a:r>
            <a:r>
              <a:rPr lang="en-US" altLang="zh-CN" sz="2400" b="1">
                <a:solidFill>
                  <a:schemeClr val="bg1"/>
                </a:solidFill>
                <a:latin typeface="Times New Roman" panose="02020603050405020304" pitchFamily="18" charset="0"/>
                <a:cs typeface="Times New Roman" panose="02020603050405020304" pitchFamily="18" charset="0"/>
              </a:rPr>
              <a:t>F</a:t>
            </a:r>
            <a:r>
              <a:rPr lang="zh-CN" altLang="en-US" sz="2400" b="1">
                <a:solidFill>
                  <a:schemeClr val="bg1"/>
                </a:solidFill>
                <a:latin typeface="Times New Roman" panose="02020603050405020304" pitchFamily="18" charset="0"/>
                <a:cs typeface="Times New Roman" panose="02020603050405020304" pitchFamily="18" charset="0"/>
              </a:rPr>
              <a:t>是个变力：</a:t>
            </a:r>
            <a:r>
              <a:rPr lang="en-US" altLang="zh-CN" sz="2400" b="1" i="1">
                <a:solidFill>
                  <a:schemeClr val="bg1"/>
                </a:solidFill>
                <a:latin typeface="Times New Roman" panose="02020603050405020304" pitchFamily="18" charset="0"/>
                <a:cs typeface="Times New Roman" panose="02020603050405020304" pitchFamily="18" charset="0"/>
              </a:rPr>
              <a:t>F</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m</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g</a:t>
            </a:r>
            <a:endParaRPr lang="en-US" altLang="zh-CN" sz="1000" b="1" i="1">
              <a:solidFill>
                <a:schemeClr val="bg1"/>
              </a:solidFill>
            </a:endParaRPr>
          </a:p>
          <a:p>
            <a:pPr eaLnBrk="1" hangingPunct="1"/>
            <a:r>
              <a:rPr lang="en-US" altLang="zh-CN" sz="2400">
                <a:latin typeface="Times New Roman" panose="02020603050405020304" pitchFamily="18" charset="0"/>
                <a:cs typeface="Times New Roman" panose="02020603050405020304" pitchFamily="18" charset="0"/>
              </a:rPr>
              <a:t>			</a:t>
            </a:r>
            <a:endParaRPr lang="en-US" altLang="zh-CN" sz="3200"/>
          </a:p>
        </p:txBody>
      </p:sp>
      <p:sp>
        <p:nvSpPr>
          <p:cNvPr id="33800" name="Rectangle 16">
            <a:extLst>
              <a:ext uri="{FF2B5EF4-FFF2-40B4-BE49-F238E27FC236}">
                <a16:creationId xmlns:a16="http://schemas.microsoft.com/office/drawing/2014/main" id="{2711DEFA-3D0D-4D22-8E1B-6FF593745785}"/>
              </a:ext>
            </a:extLst>
          </p:cNvPr>
          <p:cNvSpPr>
            <a:spLocks noChangeArrowheads="1"/>
          </p:cNvSpPr>
          <p:nvPr/>
        </p:nvSpPr>
        <p:spPr bwMode="auto">
          <a:xfrm>
            <a:off x="236538" y="2871788"/>
            <a:ext cx="376237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8001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		</a:t>
            </a:r>
            <a:endParaRPr lang="en-US" altLang="zh-CN" sz="600"/>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根据牛顿第二定律：</a:t>
            </a:r>
            <a:endParaRPr lang="zh-CN" altLang="en-US" sz="1000" b="1">
              <a:solidFill>
                <a:schemeClr val="bg1"/>
              </a:solidFill>
            </a:endParaRPr>
          </a:p>
          <a:p>
            <a:pPr eaLnBrk="1" hangingPunct="1"/>
            <a:endParaRPr lang="zh-CN" altLang="en-US"/>
          </a:p>
        </p:txBody>
      </p:sp>
      <p:sp>
        <p:nvSpPr>
          <p:cNvPr id="33801" name="TextBox 1">
            <a:extLst>
              <a:ext uri="{FF2B5EF4-FFF2-40B4-BE49-F238E27FC236}">
                <a16:creationId xmlns:a16="http://schemas.microsoft.com/office/drawing/2014/main" id="{A99C0F34-421E-41AB-8771-6AAD787223E8}"/>
              </a:ext>
            </a:extLst>
          </p:cNvPr>
          <p:cNvSpPr txBox="1">
            <a:spLocks noChangeArrowheads="1"/>
          </p:cNvSpPr>
          <p:nvPr/>
        </p:nvSpPr>
        <p:spPr bwMode="auto">
          <a:xfrm>
            <a:off x="6084888" y="5589588"/>
            <a:ext cx="2435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此题有没有其他解题思路？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80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495D1809-248E-4FE0-9C58-5ABB99599BF4}"/>
              </a:ext>
            </a:extLst>
          </p:cNvPr>
          <p:cNvSpPr txBox="1">
            <a:spLocks noChangeArrowheads="1"/>
          </p:cNvSpPr>
          <p:nvPr/>
        </p:nvSpPr>
        <p:spPr bwMode="auto">
          <a:xfrm>
            <a:off x="762000" y="250825"/>
            <a:ext cx="7696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a:solidFill>
                  <a:schemeClr val="bg1"/>
                </a:solidFill>
                <a:latin typeface="宋体" panose="02010600030101010101" pitchFamily="2" charset="-122"/>
              </a:rPr>
              <a:t>以初速度</a:t>
            </a:r>
            <a:r>
              <a:rPr kumimoji="1" lang="en-US" altLang="zh-CN" sz="2400" b="1" i="1">
                <a:solidFill>
                  <a:srgbClr val="66FFFF"/>
                </a:solidFill>
                <a:latin typeface="Bookman Old Style" panose="02050604050505020204" pitchFamily="18" charset="0"/>
                <a:ea typeface="仿宋_GB2312" pitchFamily="49" charset="-122"/>
              </a:rPr>
              <a:t>v</a:t>
            </a:r>
            <a:r>
              <a:rPr kumimoji="1" lang="en-US" altLang="zh-CN" sz="2000" b="1" baseline="-25000">
                <a:solidFill>
                  <a:srgbClr val="66FFFF"/>
                </a:solidFill>
                <a:latin typeface="Times New Roman" panose="02020603050405020304" pitchFamily="18" charset="0"/>
                <a:ea typeface="仿宋_GB2312" pitchFamily="49" charset="-122"/>
              </a:rPr>
              <a:t>0</a:t>
            </a:r>
            <a:r>
              <a:rPr kumimoji="1" lang="en-US" altLang="zh-CN" sz="2400" b="1">
                <a:solidFill>
                  <a:schemeClr val="bg1"/>
                </a:solidFill>
                <a:latin typeface="宋体" panose="02010600030101010101" pitchFamily="2" charset="-122"/>
              </a:rPr>
              <a:t> </a:t>
            </a:r>
            <a:r>
              <a:rPr kumimoji="1" lang="zh-CN" altLang="en-US" sz="2400" b="1">
                <a:solidFill>
                  <a:schemeClr val="bg1"/>
                </a:solidFill>
                <a:latin typeface="宋体" panose="02010600030101010101" pitchFamily="2" charset="-122"/>
              </a:rPr>
              <a:t>竖直向上抛出一质量为</a:t>
            </a:r>
            <a:r>
              <a:rPr kumimoji="1" lang="en-US" altLang="zh-CN" sz="2400" b="1" i="1">
                <a:solidFill>
                  <a:srgbClr val="66FFFF"/>
                </a:solidFill>
                <a:latin typeface="Times New Roman" panose="02020603050405020304" pitchFamily="18" charset="0"/>
              </a:rPr>
              <a:t>m</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的小球，小球除受重力外，还受一个大小为</a:t>
            </a:r>
            <a:r>
              <a:rPr kumimoji="1" lang="en-US" altLang="zh-CN" sz="2400" b="1" i="1">
                <a:solidFill>
                  <a:srgbClr val="66FFFF"/>
                </a:solidFill>
                <a:latin typeface="Times New Roman" panose="02020603050405020304" pitchFamily="18" charset="0"/>
              </a:rPr>
              <a:t>αm</a:t>
            </a:r>
            <a:r>
              <a:rPr kumimoji="1" lang="en-US" altLang="zh-CN" sz="2400" b="1" i="1">
                <a:solidFill>
                  <a:srgbClr val="66FFFF"/>
                </a:solidFill>
                <a:latin typeface="Bookman Old Style" panose="02050604050505020204" pitchFamily="18" charset="0"/>
                <a:ea typeface="仿宋_GB2312" pitchFamily="49" charset="-122"/>
              </a:rPr>
              <a:t>v </a:t>
            </a:r>
            <a:r>
              <a:rPr kumimoji="1" lang="en-US" altLang="zh-CN" sz="2000" b="1" baseline="30000">
                <a:solidFill>
                  <a:srgbClr val="66FFFF"/>
                </a:solidFill>
                <a:latin typeface="Times New Roman" panose="02020603050405020304" pitchFamily="18" charset="0"/>
                <a:ea typeface="仿宋_GB2312" pitchFamily="49" charset="-122"/>
              </a:rPr>
              <a:t>2</a:t>
            </a:r>
            <a:r>
              <a:rPr kumimoji="1" lang="en-US" altLang="zh-CN" sz="2400" b="1">
                <a:solidFill>
                  <a:schemeClr val="bg1"/>
                </a:solidFill>
                <a:latin typeface="宋体" panose="02010600030101010101" pitchFamily="2" charset="-122"/>
              </a:rPr>
              <a:t> </a:t>
            </a:r>
            <a:r>
              <a:rPr kumimoji="1" lang="zh-CN" altLang="en-US" sz="2400" b="1">
                <a:solidFill>
                  <a:schemeClr val="bg1"/>
                </a:solidFill>
                <a:latin typeface="宋体" panose="02010600030101010101" pitchFamily="2" charset="-122"/>
              </a:rPr>
              <a:t>的粘滞阻力。</a:t>
            </a:r>
          </a:p>
        </p:txBody>
      </p:sp>
      <p:sp>
        <p:nvSpPr>
          <p:cNvPr id="31" name="Rectangle 3">
            <a:extLst>
              <a:ext uri="{FF2B5EF4-FFF2-40B4-BE49-F238E27FC236}">
                <a16:creationId xmlns:a16="http://schemas.microsoft.com/office/drawing/2014/main" id="{568248B6-16F4-415B-A9C6-2F18F5DA3656}"/>
              </a:ext>
            </a:extLst>
          </p:cNvPr>
          <p:cNvSpPr>
            <a:spLocks noChangeArrowheads="1"/>
          </p:cNvSpPr>
          <p:nvPr/>
        </p:nvSpPr>
        <p:spPr bwMode="auto">
          <a:xfrm>
            <a:off x="323850" y="1752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解</a:t>
            </a:r>
          </a:p>
        </p:txBody>
      </p:sp>
      <p:sp>
        <p:nvSpPr>
          <p:cNvPr id="25604" name="Text Box 4">
            <a:extLst>
              <a:ext uri="{FF2B5EF4-FFF2-40B4-BE49-F238E27FC236}">
                <a16:creationId xmlns:a16="http://schemas.microsoft.com/office/drawing/2014/main" id="{04850F11-AE7C-4BBE-BA67-D5EDBB5E6658}"/>
              </a:ext>
            </a:extLst>
          </p:cNvPr>
          <p:cNvSpPr txBox="1">
            <a:spLocks noChangeArrowheads="1"/>
          </p:cNvSpPr>
          <p:nvPr/>
        </p:nvSpPr>
        <p:spPr bwMode="auto">
          <a:xfrm>
            <a:off x="304800" y="22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Times New Roman" panose="02020603050405020304" pitchFamily="18" charset="0"/>
              </a:rPr>
              <a:t>例</a:t>
            </a:r>
          </a:p>
        </p:txBody>
      </p:sp>
      <p:sp>
        <p:nvSpPr>
          <p:cNvPr id="33" name="Oval 5">
            <a:extLst>
              <a:ext uri="{FF2B5EF4-FFF2-40B4-BE49-F238E27FC236}">
                <a16:creationId xmlns:a16="http://schemas.microsoft.com/office/drawing/2014/main" id="{2E5911C8-BD2B-4129-A371-D0A5ECB4CC4E}"/>
              </a:ext>
            </a:extLst>
          </p:cNvPr>
          <p:cNvSpPr>
            <a:spLocks noChangeArrowheads="1"/>
          </p:cNvSpPr>
          <p:nvPr/>
        </p:nvSpPr>
        <p:spPr bwMode="auto">
          <a:xfrm>
            <a:off x="6781800" y="542448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6">
            <a:extLst>
              <a:ext uri="{FF2B5EF4-FFF2-40B4-BE49-F238E27FC236}">
                <a16:creationId xmlns:a16="http://schemas.microsoft.com/office/drawing/2014/main" id="{271E8173-A491-4992-8BD8-46D672D8F301}"/>
              </a:ext>
            </a:extLst>
          </p:cNvPr>
          <p:cNvSpPr>
            <a:spLocks noChangeShapeType="1"/>
          </p:cNvSpPr>
          <p:nvPr/>
        </p:nvSpPr>
        <p:spPr bwMode="auto">
          <a:xfrm flipV="1">
            <a:off x="6705600" y="4510088"/>
            <a:ext cx="0" cy="990600"/>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7">
            <a:extLst>
              <a:ext uri="{FF2B5EF4-FFF2-40B4-BE49-F238E27FC236}">
                <a16:creationId xmlns:a16="http://schemas.microsoft.com/office/drawing/2014/main" id="{88FD10F5-F796-47A3-B581-4B88D2F0A527}"/>
              </a:ext>
            </a:extLst>
          </p:cNvPr>
          <p:cNvSpPr>
            <a:spLocks noChangeShapeType="1"/>
          </p:cNvSpPr>
          <p:nvPr/>
        </p:nvSpPr>
        <p:spPr bwMode="auto">
          <a:xfrm>
            <a:off x="6858000" y="5486400"/>
            <a:ext cx="0" cy="9906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8">
            <a:extLst>
              <a:ext uri="{FF2B5EF4-FFF2-40B4-BE49-F238E27FC236}">
                <a16:creationId xmlns:a16="http://schemas.microsoft.com/office/drawing/2014/main" id="{87AAB0AE-9E14-49A7-BC8C-E80FEB1E54D7}"/>
              </a:ext>
            </a:extLst>
          </p:cNvPr>
          <p:cNvSpPr>
            <a:spLocks noChangeShapeType="1"/>
          </p:cNvSpPr>
          <p:nvPr/>
        </p:nvSpPr>
        <p:spPr bwMode="auto">
          <a:xfrm>
            <a:off x="6858000" y="5500688"/>
            <a:ext cx="0" cy="53340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9">
            <a:extLst>
              <a:ext uri="{FF2B5EF4-FFF2-40B4-BE49-F238E27FC236}">
                <a16:creationId xmlns:a16="http://schemas.microsoft.com/office/drawing/2014/main" id="{23C91F30-20A6-4352-BB4A-1FA554EE4C89}"/>
              </a:ext>
            </a:extLst>
          </p:cNvPr>
          <p:cNvSpPr>
            <a:spLocks noChangeShapeType="1"/>
          </p:cNvSpPr>
          <p:nvPr/>
        </p:nvSpPr>
        <p:spPr bwMode="auto">
          <a:xfrm>
            <a:off x="6858000" y="5500688"/>
            <a:ext cx="954088"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
            <a:extLst>
              <a:ext uri="{FF2B5EF4-FFF2-40B4-BE49-F238E27FC236}">
                <a16:creationId xmlns:a16="http://schemas.microsoft.com/office/drawing/2014/main" id="{487C4B1D-1AF0-4C32-9848-2F4E9358B616}"/>
              </a:ext>
            </a:extLst>
          </p:cNvPr>
          <p:cNvSpPr>
            <a:spLocks noChangeShapeType="1"/>
          </p:cNvSpPr>
          <p:nvPr/>
        </p:nvSpPr>
        <p:spPr bwMode="auto">
          <a:xfrm flipV="1">
            <a:off x="6858000" y="3443288"/>
            <a:ext cx="0" cy="21336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
            <a:extLst>
              <a:ext uri="{FF2B5EF4-FFF2-40B4-BE49-F238E27FC236}">
                <a16:creationId xmlns:a16="http://schemas.microsoft.com/office/drawing/2014/main" id="{8A13B98E-7CB7-476D-B98C-58F49913DDDE}"/>
              </a:ext>
            </a:extLst>
          </p:cNvPr>
          <p:cNvSpPr>
            <a:spLocks noChangeShapeType="1"/>
          </p:cNvSpPr>
          <p:nvPr/>
        </p:nvSpPr>
        <p:spPr bwMode="auto">
          <a:xfrm>
            <a:off x="7620000" y="3443288"/>
            <a:ext cx="0" cy="2057400"/>
          </a:xfrm>
          <a:prstGeom prst="line">
            <a:avLst/>
          </a:prstGeom>
          <a:noFill/>
          <a:ln w="19050">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2">
            <a:extLst>
              <a:ext uri="{FF2B5EF4-FFF2-40B4-BE49-F238E27FC236}">
                <a16:creationId xmlns:a16="http://schemas.microsoft.com/office/drawing/2014/main" id="{7C103A1C-9810-4554-A89E-1BBDC86C0FDE}"/>
              </a:ext>
            </a:extLst>
          </p:cNvPr>
          <p:cNvSpPr>
            <a:spLocks noChangeShapeType="1"/>
          </p:cNvSpPr>
          <p:nvPr/>
        </p:nvSpPr>
        <p:spPr bwMode="auto">
          <a:xfrm flipV="1">
            <a:off x="6553200" y="3367088"/>
            <a:ext cx="0" cy="21336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 name="Object 13">
            <a:extLst>
              <a:ext uri="{FF2B5EF4-FFF2-40B4-BE49-F238E27FC236}">
                <a16:creationId xmlns:a16="http://schemas.microsoft.com/office/drawing/2014/main" id="{468465BA-7E6C-4D92-A02E-BED1449659AF}"/>
              </a:ext>
            </a:extLst>
          </p:cNvPr>
          <p:cNvGraphicFramePr>
            <a:graphicFrameLocks noChangeAspect="1"/>
          </p:cNvGraphicFramePr>
          <p:nvPr/>
        </p:nvGraphicFramePr>
        <p:xfrm>
          <a:off x="827088" y="1557338"/>
          <a:ext cx="3619500" cy="825500"/>
        </p:xfrm>
        <a:graphic>
          <a:graphicData uri="http://schemas.openxmlformats.org/presentationml/2006/ole">
            <mc:AlternateContent xmlns:mc="http://schemas.openxmlformats.org/markup-compatibility/2006">
              <mc:Choice xmlns:v="urn:schemas-microsoft-com:vml" Requires="v">
                <p:oleObj spid="_x0000_s25630" name="公式" r:id="rId3" imgW="3596657" imgH="800007" progId="Equation.3">
                  <p:embed/>
                </p:oleObj>
              </mc:Choice>
              <mc:Fallback>
                <p:oleObj name="公式" r:id="rId3" imgW="3596657" imgH="800007"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3619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4">
            <a:extLst>
              <a:ext uri="{FF2B5EF4-FFF2-40B4-BE49-F238E27FC236}">
                <a16:creationId xmlns:a16="http://schemas.microsoft.com/office/drawing/2014/main" id="{72BA6A33-B272-4670-8FC3-A8229BB36F80}"/>
              </a:ext>
            </a:extLst>
          </p:cNvPr>
          <p:cNvGraphicFramePr>
            <a:graphicFrameLocks noChangeAspect="1"/>
          </p:cNvGraphicFramePr>
          <p:nvPr/>
        </p:nvGraphicFramePr>
        <p:xfrm>
          <a:off x="900113" y="2514600"/>
          <a:ext cx="2903537" cy="901700"/>
        </p:xfrm>
        <a:graphic>
          <a:graphicData uri="http://schemas.openxmlformats.org/presentationml/2006/ole">
            <mc:AlternateContent xmlns:mc="http://schemas.openxmlformats.org/markup-compatibility/2006">
              <mc:Choice xmlns:v="urn:schemas-microsoft-com:vml" Requires="v">
                <p:oleObj spid="_x0000_s25631" name="公式" r:id="rId5" imgW="2895574" imgH="876424" progId="Equation.3">
                  <p:embed/>
                </p:oleObj>
              </mc:Choice>
              <mc:Fallback>
                <p:oleObj name="公式" r:id="rId5" imgW="2895574" imgH="876424"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514600"/>
                        <a:ext cx="290353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5">
            <a:extLst>
              <a:ext uri="{FF2B5EF4-FFF2-40B4-BE49-F238E27FC236}">
                <a16:creationId xmlns:a16="http://schemas.microsoft.com/office/drawing/2014/main" id="{6DF02D96-847E-449B-92F6-B561CD64C237}"/>
              </a:ext>
            </a:extLst>
          </p:cNvPr>
          <p:cNvGraphicFramePr>
            <a:graphicFrameLocks noChangeAspect="1"/>
          </p:cNvGraphicFramePr>
          <p:nvPr/>
        </p:nvGraphicFramePr>
        <p:xfrm>
          <a:off x="914400" y="3505200"/>
          <a:ext cx="1704975" cy="949325"/>
        </p:xfrm>
        <a:graphic>
          <a:graphicData uri="http://schemas.openxmlformats.org/presentationml/2006/ole">
            <mc:AlternateContent xmlns:mc="http://schemas.openxmlformats.org/markup-compatibility/2006">
              <mc:Choice xmlns:v="urn:schemas-microsoft-com:vml" Requires="v">
                <p:oleObj spid="_x0000_s25632" name="Equation" r:id="rId7" imgW="1676444" imgH="929609" progId="Equation.3">
                  <p:embed/>
                </p:oleObj>
              </mc:Choice>
              <mc:Fallback>
                <p:oleObj name="Equation" r:id="rId7" imgW="1676444" imgH="929609"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505200"/>
                        <a:ext cx="17049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6">
            <a:extLst>
              <a:ext uri="{FF2B5EF4-FFF2-40B4-BE49-F238E27FC236}">
                <a16:creationId xmlns:a16="http://schemas.microsoft.com/office/drawing/2014/main" id="{6C8A15D7-ECB5-4D87-9701-D2494C7269CD}"/>
              </a:ext>
            </a:extLst>
          </p:cNvPr>
          <p:cNvGraphicFramePr>
            <a:graphicFrameLocks noChangeAspect="1"/>
          </p:cNvGraphicFramePr>
          <p:nvPr/>
        </p:nvGraphicFramePr>
        <p:xfrm>
          <a:off x="2667000" y="3505200"/>
          <a:ext cx="2973388" cy="952500"/>
        </p:xfrm>
        <a:graphic>
          <a:graphicData uri="http://schemas.openxmlformats.org/presentationml/2006/ole">
            <mc:AlternateContent xmlns:mc="http://schemas.openxmlformats.org/markup-compatibility/2006">
              <mc:Choice xmlns:v="urn:schemas-microsoft-com:vml" Requires="v">
                <p:oleObj spid="_x0000_s25633" name="Equation" r:id="rId9" imgW="2933637" imgH="929609" progId="Equation.3">
                  <p:embed/>
                </p:oleObj>
              </mc:Choice>
              <mc:Fallback>
                <p:oleObj name="Equation" r:id="rId9" imgW="2933637" imgH="929609"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505200"/>
                        <a:ext cx="2973388"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7">
            <a:extLst>
              <a:ext uri="{FF2B5EF4-FFF2-40B4-BE49-F238E27FC236}">
                <a16:creationId xmlns:a16="http://schemas.microsoft.com/office/drawing/2014/main" id="{1F8F2E5A-543F-4D46-A673-5E42ECF9E8F6}"/>
              </a:ext>
            </a:extLst>
          </p:cNvPr>
          <p:cNvGraphicFramePr>
            <a:graphicFrameLocks/>
          </p:cNvGraphicFramePr>
          <p:nvPr/>
        </p:nvGraphicFramePr>
        <p:xfrm>
          <a:off x="889000" y="4648200"/>
          <a:ext cx="4337050" cy="825500"/>
        </p:xfrm>
        <a:graphic>
          <a:graphicData uri="http://schemas.openxmlformats.org/presentationml/2006/ole">
            <mc:AlternateContent xmlns:mc="http://schemas.openxmlformats.org/markup-compatibility/2006">
              <mc:Choice xmlns:v="urn:schemas-microsoft-com:vml" Requires="v">
                <p:oleObj spid="_x0000_s25634" name="公式" r:id="rId11" imgW="4305298" imgH="800007" progId="Equation.3">
                  <p:embed/>
                </p:oleObj>
              </mc:Choice>
              <mc:Fallback>
                <p:oleObj name="公式" r:id="rId11" imgW="4305298" imgH="800007" progId="Equation.3">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9000" y="4648200"/>
                        <a:ext cx="43370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8">
            <a:extLst>
              <a:ext uri="{FF2B5EF4-FFF2-40B4-BE49-F238E27FC236}">
                <a16:creationId xmlns:a16="http://schemas.microsoft.com/office/drawing/2014/main" id="{0F8BDE91-0677-4A93-B18B-CEF5009262AD}"/>
              </a:ext>
            </a:extLst>
          </p:cNvPr>
          <p:cNvGraphicFramePr>
            <a:graphicFrameLocks noChangeAspect="1"/>
          </p:cNvGraphicFramePr>
          <p:nvPr/>
        </p:nvGraphicFramePr>
        <p:xfrm>
          <a:off x="885825" y="5562600"/>
          <a:ext cx="2924175" cy="949325"/>
        </p:xfrm>
        <a:graphic>
          <a:graphicData uri="http://schemas.openxmlformats.org/presentationml/2006/ole">
            <mc:AlternateContent xmlns:mc="http://schemas.openxmlformats.org/markup-compatibility/2006">
              <mc:Choice xmlns:v="urn:schemas-microsoft-com:vml" Requires="v">
                <p:oleObj spid="_x0000_s25635" name="Equation" r:id="rId13" imgW="2895574" imgH="929609" progId="Equation.3">
                  <p:embed/>
                </p:oleObj>
              </mc:Choice>
              <mc:Fallback>
                <p:oleObj name="Equation" r:id="rId13" imgW="2895574" imgH="929609"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5825" y="5562600"/>
                        <a:ext cx="292417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9">
            <a:extLst>
              <a:ext uri="{FF2B5EF4-FFF2-40B4-BE49-F238E27FC236}">
                <a16:creationId xmlns:a16="http://schemas.microsoft.com/office/drawing/2014/main" id="{C9DFA44D-CAD0-4B20-83E4-B82ED8F04ED4}"/>
              </a:ext>
            </a:extLst>
          </p:cNvPr>
          <p:cNvGraphicFramePr>
            <a:graphicFrameLocks noChangeAspect="1"/>
          </p:cNvGraphicFramePr>
          <p:nvPr/>
        </p:nvGraphicFramePr>
        <p:xfrm>
          <a:off x="6999288" y="5603875"/>
          <a:ext cx="315912" cy="415925"/>
        </p:xfrm>
        <a:graphic>
          <a:graphicData uri="http://schemas.openxmlformats.org/presentationml/2006/ole">
            <mc:AlternateContent xmlns:mc="http://schemas.openxmlformats.org/markup-compatibility/2006">
              <mc:Choice xmlns:v="urn:schemas-microsoft-com:vml" Requires="v">
                <p:oleObj spid="_x0000_s25636" name="Equation" r:id="rId15" imgW="297226" imgH="396364" progId="Equation.3">
                  <p:embed/>
                </p:oleObj>
              </mc:Choice>
              <mc:Fallback>
                <p:oleObj name="Equation" r:id="rId15" imgW="297226" imgH="396364"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99288" y="5603875"/>
                        <a:ext cx="315912"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0">
            <a:extLst>
              <a:ext uri="{FF2B5EF4-FFF2-40B4-BE49-F238E27FC236}">
                <a16:creationId xmlns:a16="http://schemas.microsoft.com/office/drawing/2014/main" id="{03E39DAB-C0D3-4099-BDC5-125273301BA0}"/>
              </a:ext>
            </a:extLst>
          </p:cNvPr>
          <p:cNvGraphicFramePr>
            <a:graphicFrameLocks noChangeAspect="1"/>
          </p:cNvGraphicFramePr>
          <p:nvPr/>
        </p:nvGraphicFramePr>
        <p:xfrm>
          <a:off x="4467225" y="2514600"/>
          <a:ext cx="2740025" cy="952500"/>
        </p:xfrm>
        <a:graphic>
          <a:graphicData uri="http://schemas.openxmlformats.org/presentationml/2006/ole">
            <mc:AlternateContent xmlns:mc="http://schemas.openxmlformats.org/markup-compatibility/2006">
              <mc:Choice xmlns:v="urn:schemas-microsoft-com:vml" Requires="v">
                <p:oleObj spid="_x0000_s25637" name="公式" r:id="rId17" imgW="2720373" imgH="929609" progId="Equation.3">
                  <p:embed/>
                </p:oleObj>
              </mc:Choice>
              <mc:Fallback>
                <p:oleObj name="公式" r:id="rId17" imgW="2720373" imgH="929609"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7225" y="2514600"/>
                        <a:ext cx="27400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21">
            <a:extLst>
              <a:ext uri="{FF2B5EF4-FFF2-40B4-BE49-F238E27FC236}">
                <a16:creationId xmlns:a16="http://schemas.microsoft.com/office/drawing/2014/main" id="{5A3A7994-6A8F-40D7-B22B-BC4C1B4EEE38}"/>
              </a:ext>
            </a:extLst>
          </p:cNvPr>
          <p:cNvSpPr>
            <a:spLocks noChangeShapeType="1"/>
          </p:cNvSpPr>
          <p:nvPr/>
        </p:nvSpPr>
        <p:spPr bwMode="auto">
          <a:xfrm>
            <a:off x="6834188" y="3448050"/>
            <a:ext cx="9144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 name="Object 22">
            <a:extLst>
              <a:ext uri="{FF2B5EF4-FFF2-40B4-BE49-F238E27FC236}">
                <a16:creationId xmlns:a16="http://schemas.microsoft.com/office/drawing/2014/main" id="{1B162FB5-D287-48E3-AE59-BBC31F1B71B0}"/>
              </a:ext>
            </a:extLst>
          </p:cNvPr>
          <p:cNvGraphicFramePr>
            <a:graphicFrameLocks noChangeAspect="1"/>
          </p:cNvGraphicFramePr>
          <p:nvPr/>
        </p:nvGraphicFramePr>
        <p:xfrm>
          <a:off x="6161088" y="4751388"/>
          <a:ext cx="315912" cy="430212"/>
        </p:xfrm>
        <a:graphic>
          <a:graphicData uri="http://schemas.openxmlformats.org/presentationml/2006/ole">
            <mc:AlternateContent xmlns:mc="http://schemas.openxmlformats.org/markup-compatibility/2006">
              <mc:Choice xmlns:v="urn:schemas-microsoft-com:vml" Requires="v">
                <p:oleObj spid="_x0000_s25638" name="Equation" r:id="rId19" imgW="297226" imgH="411480" progId="Equation.3">
                  <p:embed/>
                </p:oleObj>
              </mc:Choice>
              <mc:Fallback>
                <p:oleObj name="Equation" r:id="rId19" imgW="297226" imgH="41148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61088" y="4751388"/>
                        <a:ext cx="315912"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3">
            <a:extLst>
              <a:ext uri="{FF2B5EF4-FFF2-40B4-BE49-F238E27FC236}">
                <a16:creationId xmlns:a16="http://schemas.microsoft.com/office/drawing/2014/main" id="{CA92ADAC-4EB9-4EBA-B964-FDFAEF769937}"/>
              </a:ext>
            </a:extLst>
          </p:cNvPr>
          <p:cNvGraphicFramePr>
            <a:graphicFrameLocks noChangeAspect="1"/>
          </p:cNvGraphicFramePr>
          <p:nvPr/>
        </p:nvGraphicFramePr>
        <p:xfrm>
          <a:off x="6208713" y="5713413"/>
          <a:ext cx="496887" cy="306387"/>
        </p:xfrm>
        <a:graphic>
          <a:graphicData uri="http://schemas.openxmlformats.org/presentationml/2006/ole">
            <mc:AlternateContent xmlns:mc="http://schemas.openxmlformats.org/markup-compatibility/2006">
              <mc:Choice xmlns:v="urn:schemas-microsoft-com:vml" Requires="v">
                <p:oleObj spid="_x0000_s25639" name="Equation" r:id="rId21" imgW="472427" imgH="281878" progId="Equation.3">
                  <p:embed/>
                </p:oleObj>
              </mc:Choice>
              <mc:Fallback>
                <p:oleObj name="Equation" r:id="rId21" imgW="472427" imgH="281878"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08713" y="5713413"/>
                        <a:ext cx="4968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24">
            <a:extLst>
              <a:ext uri="{FF2B5EF4-FFF2-40B4-BE49-F238E27FC236}">
                <a16:creationId xmlns:a16="http://schemas.microsoft.com/office/drawing/2014/main" id="{4F1A498F-D650-443E-A744-9BBAB94B7BBF}"/>
              </a:ext>
            </a:extLst>
          </p:cNvPr>
          <p:cNvGraphicFramePr>
            <a:graphicFrameLocks noChangeAspect="1"/>
          </p:cNvGraphicFramePr>
          <p:nvPr/>
        </p:nvGraphicFramePr>
        <p:xfrm>
          <a:off x="7267575" y="4359275"/>
          <a:ext cx="352425" cy="288925"/>
        </p:xfrm>
        <a:graphic>
          <a:graphicData uri="http://schemas.openxmlformats.org/presentationml/2006/ole">
            <mc:AlternateContent xmlns:mc="http://schemas.openxmlformats.org/markup-compatibility/2006">
              <mc:Choice xmlns:v="urn:schemas-microsoft-com:vml" Requires="v">
                <p:oleObj spid="_x0000_s25640" name="Equation" r:id="rId23" imgW="335289" imgH="266762" progId="Equation.3">
                  <p:embed/>
                </p:oleObj>
              </mc:Choice>
              <mc:Fallback>
                <p:oleObj name="Equation" r:id="rId23" imgW="335289" imgH="266762"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67575" y="4359275"/>
                        <a:ext cx="35242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25">
            <a:extLst>
              <a:ext uri="{FF2B5EF4-FFF2-40B4-BE49-F238E27FC236}">
                <a16:creationId xmlns:a16="http://schemas.microsoft.com/office/drawing/2014/main" id="{BCBFC10D-33D2-48D1-BCB8-1D624127B9D5}"/>
              </a:ext>
            </a:extLst>
          </p:cNvPr>
          <p:cNvGraphicFramePr>
            <a:graphicFrameLocks noChangeAspect="1"/>
          </p:cNvGraphicFramePr>
          <p:nvPr/>
        </p:nvGraphicFramePr>
        <p:xfrm>
          <a:off x="6159500" y="3503613"/>
          <a:ext cx="241300" cy="306387"/>
        </p:xfrm>
        <a:graphic>
          <a:graphicData uri="http://schemas.openxmlformats.org/presentationml/2006/ole">
            <mc:AlternateContent xmlns:mc="http://schemas.openxmlformats.org/markup-compatibility/2006">
              <mc:Choice xmlns:v="urn:schemas-microsoft-com:vml" Requires="v">
                <p:oleObj spid="_x0000_s25641" name="Equation" r:id="rId25" imgW="221100" imgH="281878" progId="Equation.3">
                  <p:embed/>
                </p:oleObj>
              </mc:Choice>
              <mc:Fallback>
                <p:oleObj name="Equation" r:id="rId25" imgW="221100" imgH="281878"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59500" y="3503613"/>
                        <a:ext cx="2413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6" name="Text Box 26">
            <a:extLst>
              <a:ext uri="{FF2B5EF4-FFF2-40B4-BE49-F238E27FC236}">
                <a16:creationId xmlns:a16="http://schemas.microsoft.com/office/drawing/2014/main" id="{309EFE77-07F8-4C88-8736-C9A7A7556954}"/>
              </a:ext>
            </a:extLst>
          </p:cNvPr>
          <p:cNvSpPr txBox="1">
            <a:spLocks noChangeArrowheads="1"/>
          </p:cNvSpPr>
          <p:nvPr/>
        </p:nvSpPr>
        <p:spPr bwMode="auto">
          <a:xfrm>
            <a:off x="328613" y="1128713"/>
            <a:ext cx="533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a:solidFill>
                  <a:srgbClr val="FFFF00"/>
                </a:solidFill>
                <a:latin typeface="宋体" panose="02010600030101010101" pitchFamily="2" charset="-122"/>
              </a:rPr>
              <a:t>求</a:t>
            </a:r>
          </a:p>
        </p:txBody>
      </p:sp>
      <p:sp>
        <p:nvSpPr>
          <p:cNvPr id="25627" name="Text Box 27">
            <a:extLst>
              <a:ext uri="{FF2B5EF4-FFF2-40B4-BE49-F238E27FC236}">
                <a16:creationId xmlns:a16="http://schemas.microsoft.com/office/drawing/2014/main" id="{F737F7C3-89E5-45FF-A178-251A69D5C8C3}"/>
              </a:ext>
            </a:extLst>
          </p:cNvPr>
          <p:cNvSpPr txBox="1">
            <a:spLocks noChangeArrowheads="1"/>
          </p:cNvSpPr>
          <p:nvPr/>
        </p:nvSpPr>
        <p:spPr bwMode="auto">
          <a:xfrm>
            <a:off x="762000" y="1146175"/>
            <a:ext cx="3581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a:solidFill>
                  <a:schemeClr val="bg1"/>
                </a:solidFill>
                <a:latin typeface="宋体" panose="02010600030101010101" pitchFamily="2" charset="-122"/>
              </a:rPr>
              <a:t>小球上升的最大高度。</a:t>
            </a:r>
          </a:p>
        </p:txBody>
      </p:sp>
      <p:graphicFrame>
        <p:nvGraphicFramePr>
          <p:cNvPr id="56" name="Object 28">
            <a:extLst>
              <a:ext uri="{FF2B5EF4-FFF2-40B4-BE49-F238E27FC236}">
                <a16:creationId xmlns:a16="http://schemas.microsoft.com/office/drawing/2014/main" id="{2B68C58D-2310-4B13-9661-AF50D04EB48A}"/>
              </a:ext>
            </a:extLst>
          </p:cNvPr>
          <p:cNvGraphicFramePr>
            <a:graphicFrameLocks noChangeAspect="1"/>
          </p:cNvGraphicFramePr>
          <p:nvPr/>
        </p:nvGraphicFramePr>
        <p:xfrm>
          <a:off x="5219700" y="1484313"/>
          <a:ext cx="2171700" cy="825500"/>
        </p:xfrm>
        <a:graphic>
          <a:graphicData uri="http://schemas.openxmlformats.org/presentationml/2006/ole">
            <mc:AlternateContent xmlns:mc="http://schemas.openxmlformats.org/markup-compatibility/2006">
              <mc:Choice xmlns:v="urn:schemas-microsoft-com:vml" Requires="v">
                <p:oleObj spid="_x0000_s25642" name="公式" r:id="rId27" imgW="2148871" imgH="800007" progId="Equation.3">
                  <p:embed/>
                </p:oleObj>
              </mc:Choice>
              <mc:Fallback>
                <p:oleObj name="公式" r:id="rId27" imgW="2148871" imgH="800007" progId="Equation.3">
                  <p:embed/>
                  <p:pic>
                    <p:nvPicPr>
                      <p:cNvPr id="0"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19700" y="1484313"/>
                        <a:ext cx="2171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AutoShape 29">
            <a:extLst>
              <a:ext uri="{FF2B5EF4-FFF2-40B4-BE49-F238E27FC236}">
                <a16:creationId xmlns:a16="http://schemas.microsoft.com/office/drawing/2014/main" id="{20611094-2BA7-44E9-A0F7-7B2633B5E49C}"/>
              </a:ext>
            </a:extLst>
          </p:cNvPr>
          <p:cNvSpPr>
            <a:spLocks noChangeArrowheads="1"/>
          </p:cNvSpPr>
          <p:nvPr/>
        </p:nvSpPr>
        <p:spPr bwMode="auto">
          <a:xfrm>
            <a:off x="3708400" y="2852738"/>
            <a:ext cx="503238" cy="215900"/>
          </a:xfrm>
          <a:prstGeom prst="rightArrow">
            <a:avLst>
              <a:gd name="adj1" fmla="val 50000"/>
              <a:gd name="adj2" fmla="val 58272"/>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nodeType="afterGroup">
                            <p:stCondLst>
                              <p:cond delay="5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par>
                          <p:cTn id="48" fill="hold" nodeType="afterGroup">
                            <p:stCondLst>
                              <p:cond delay="1500"/>
                            </p:stCondLst>
                            <p:childTnLst>
                              <p:par>
                                <p:cTn id="49" presetID="22" presetClass="entr" presetSubtype="4"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down)">
                                      <p:cBhvr>
                                        <p:cTn id="51" dur="500"/>
                                        <p:tgtEl>
                                          <p:spTgt spid="39"/>
                                        </p:tgtEl>
                                      </p:cBhvr>
                                    </p:animEffect>
                                  </p:childTnLst>
                                </p:cTn>
                              </p:par>
                            </p:childTnLst>
                          </p:cTn>
                        </p:par>
                        <p:par>
                          <p:cTn id="52" fill="hold" nodeType="afterGroup">
                            <p:stCondLst>
                              <p:cond delay="2000"/>
                            </p:stCondLst>
                            <p:childTnLst>
                              <p:par>
                                <p:cTn id="53" presetID="22" presetClass="entr" presetSubtype="8"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left)">
                                      <p:cBhvr>
                                        <p:cTn id="55" dur="500"/>
                                        <p:tgtEl>
                                          <p:spTgt spid="5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down)">
                                      <p:cBhvr>
                                        <p:cTn id="60" dur="500"/>
                                        <p:tgtEl>
                                          <p:spTgt spid="40"/>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a:extLst>
              <a:ext uri="{FF2B5EF4-FFF2-40B4-BE49-F238E27FC236}">
                <a16:creationId xmlns:a16="http://schemas.microsoft.com/office/drawing/2014/main" id="{061B8047-FA3B-42EC-9726-A11295719A59}"/>
              </a:ext>
            </a:extLst>
          </p:cNvPr>
          <p:cNvSpPr txBox="1">
            <a:spLocks noChangeArrowheads="1"/>
          </p:cNvSpPr>
          <p:nvPr/>
        </p:nvSpPr>
        <p:spPr bwMode="auto">
          <a:xfrm>
            <a:off x="250825" y="207963"/>
            <a:ext cx="643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万有引力定律求解动力学问题（教材</a:t>
            </a:r>
            <a:r>
              <a:rPr lang="en-US" altLang="zh-CN" sz="2400" b="1">
                <a:solidFill>
                  <a:schemeClr val="bg1"/>
                </a:solidFill>
              </a:rPr>
              <a:t>P77-79</a:t>
            </a:r>
            <a:r>
              <a:rPr lang="zh-CN" altLang="en-US" sz="2400" b="1">
                <a:solidFill>
                  <a:schemeClr val="bg1"/>
                </a:solidFill>
              </a:rPr>
              <a:t>）</a:t>
            </a:r>
          </a:p>
        </p:txBody>
      </p:sp>
      <p:sp>
        <p:nvSpPr>
          <p:cNvPr id="26627" name="TextBox 3">
            <a:extLst>
              <a:ext uri="{FF2B5EF4-FFF2-40B4-BE49-F238E27FC236}">
                <a16:creationId xmlns:a16="http://schemas.microsoft.com/office/drawing/2014/main" id="{0C7F4E84-447A-41D7-B5C8-727FB14B1C9A}"/>
              </a:ext>
            </a:extLst>
          </p:cNvPr>
          <p:cNvSpPr txBox="1">
            <a:spLocks noChangeArrowheads="1"/>
          </p:cNvSpPr>
          <p:nvPr/>
        </p:nvSpPr>
        <p:spPr bwMode="auto">
          <a:xfrm>
            <a:off x="395288" y="765175"/>
            <a:ext cx="396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书中例题</a:t>
            </a:r>
            <a:r>
              <a:rPr lang="en-US" altLang="zh-CN" sz="2400" b="1">
                <a:solidFill>
                  <a:schemeClr val="bg1"/>
                </a:solidFill>
              </a:rPr>
              <a:t>2.10 </a:t>
            </a:r>
            <a:r>
              <a:rPr lang="zh-CN" altLang="en-US" sz="2400" b="1">
                <a:solidFill>
                  <a:schemeClr val="bg1"/>
                </a:solidFill>
              </a:rPr>
              <a:t>第二宇宙速度</a:t>
            </a:r>
          </a:p>
        </p:txBody>
      </p:sp>
      <p:pic>
        <p:nvPicPr>
          <p:cNvPr id="26628" name="Picture 7">
            <a:extLst>
              <a:ext uri="{FF2B5EF4-FFF2-40B4-BE49-F238E27FC236}">
                <a16:creationId xmlns:a16="http://schemas.microsoft.com/office/drawing/2014/main" id="{AF594FC1-AA62-49B2-8C3B-20417F6A0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1246188"/>
            <a:ext cx="7358063" cy="416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9" name="Picture 2">
            <a:extLst>
              <a:ext uri="{FF2B5EF4-FFF2-40B4-BE49-F238E27FC236}">
                <a16:creationId xmlns:a16="http://schemas.microsoft.com/office/drawing/2014/main" id="{6B19ADEF-468B-4A84-B810-A72E46C28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0"/>
            <a:ext cx="147637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8" name="Picture 8">
            <a:extLst>
              <a:ext uri="{FF2B5EF4-FFF2-40B4-BE49-F238E27FC236}">
                <a16:creationId xmlns:a16="http://schemas.microsoft.com/office/drawing/2014/main" id="{574A8BDF-F130-4E1B-9611-6B6F54BB7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5646738"/>
            <a:ext cx="3203575" cy="8763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9">
            <a:extLst>
              <a:ext uri="{FF2B5EF4-FFF2-40B4-BE49-F238E27FC236}">
                <a16:creationId xmlns:a16="http://schemas.microsoft.com/office/drawing/2014/main" id="{00A23E6D-0083-4B4F-85C9-60CE2F5145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5694363"/>
            <a:ext cx="23939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3">
            <a:extLst>
              <a:ext uri="{FF2B5EF4-FFF2-40B4-BE49-F238E27FC236}">
                <a16:creationId xmlns:a16="http://schemas.microsoft.com/office/drawing/2014/main" id="{60654169-A1F3-4D74-88C1-9E9B07B2B84F}"/>
              </a:ext>
            </a:extLst>
          </p:cNvPr>
          <p:cNvSpPr txBox="1">
            <a:spLocks noChangeArrowheads="1"/>
          </p:cNvSpPr>
          <p:nvPr/>
        </p:nvSpPr>
        <p:spPr bwMode="auto">
          <a:xfrm>
            <a:off x="7938" y="84138"/>
            <a:ext cx="396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书中例题</a:t>
            </a:r>
            <a:r>
              <a:rPr lang="en-US" altLang="zh-CN" sz="2400" b="1">
                <a:solidFill>
                  <a:schemeClr val="bg1"/>
                </a:solidFill>
              </a:rPr>
              <a:t>2.10 </a:t>
            </a:r>
            <a:r>
              <a:rPr lang="zh-CN" altLang="en-US" sz="2400" b="1">
                <a:solidFill>
                  <a:schemeClr val="bg1"/>
                </a:solidFill>
              </a:rPr>
              <a:t>第二宇宙速度</a:t>
            </a:r>
          </a:p>
        </p:txBody>
      </p:sp>
      <p:pic>
        <p:nvPicPr>
          <p:cNvPr id="39939" name="Picture 3">
            <a:extLst>
              <a:ext uri="{FF2B5EF4-FFF2-40B4-BE49-F238E27FC236}">
                <a16:creationId xmlns:a16="http://schemas.microsoft.com/office/drawing/2014/main" id="{EC8EDF2E-A823-469C-A61D-8E9812BA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1766888"/>
            <a:ext cx="900747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5">
            <a:extLst>
              <a:ext uri="{FF2B5EF4-FFF2-40B4-BE49-F238E27FC236}">
                <a16:creationId xmlns:a16="http://schemas.microsoft.com/office/drawing/2014/main" id="{E5B3084D-99B5-4FD6-BF1F-348F6DFD2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8" y="4575175"/>
            <a:ext cx="9013825" cy="200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9">
            <a:extLst>
              <a:ext uri="{FF2B5EF4-FFF2-40B4-BE49-F238E27FC236}">
                <a16:creationId xmlns:a16="http://schemas.microsoft.com/office/drawing/2014/main" id="{F8E63167-554F-4FA5-956B-23E94A161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790575"/>
            <a:ext cx="215900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261240AC-5918-47EC-B834-437F62B8B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170238"/>
            <a:ext cx="1374775" cy="738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0963" name="Picture 1">
            <a:extLst>
              <a:ext uri="{FF2B5EF4-FFF2-40B4-BE49-F238E27FC236}">
                <a16:creationId xmlns:a16="http://schemas.microsoft.com/office/drawing/2014/main" id="{1A79EC08-8378-4BA4-AA0A-A3000E93C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4941888"/>
            <a:ext cx="2724150" cy="790575"/>
          </a:xfrm>
          <a:prstGeom prst="rect">
            <a:avLst/>
          </a:prstGeom>
          <a:solidFill>
            <a:schemeClr val="bg1"/>
          </a:solidFill>
          <a:ln w="57150">
            <a:solidFill>
              <a:srgbClr val="FF0000"/>
            </a:solidFill>
            <a:miter lim="800000"/>
            <a:headEnd/>
            <a:tailEnd/>
          </a:ln>
        </p:spPr>
      </p:pic>
      <p:sp>
        <p:nvSpPr>
          <p:cNvPr id="20484" name="Rectangle 3">
            <a:extLst>
              <a:ext uri="{FF2B5EF4-FFF2-40B4-BE49-F238E27FC236}">
                <a16:creationId xmlns:a16="http://schemas.microsoft.com/office/drawing/2014/main" id="{005F02C2-E92A-476F-A8EB-03B32BF20F44}"/>
              </a:ext>
            </a:extLst>
          </p:cNvPr>
          <p:cNvSpPr>
            <a:spLocks noChangeArrowheads="1"/>
          </p:cNvSpPr>
          <p:nvPr/>
        </p:nvSpPr>
        <p:spPr bwMode="auto">
          <a:xfrm>
            <a:off x="36513" y="0"/>
            <a:ext cx="910272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400" b="1" dirty="0">
                <a:solidFill>
                  <a:srgbClr val="FFC000"/>
                </a:solidFill>
                <a:latin typeface="Times New Roman" pitchFamily="18" charset="0"/>
                <a:cs typeface="Times New Roman" pitchFamily="18" charset="0"/>
              </a:rPr>
              <a:t>变质量变力问题</a:t>
            </a:r>
            <a:endParaRPr lang="en-US" altLang="zh-CN" sz="2400" b="1" dirty="0">
              <a:solidFill>
                <a:srgbClr val="FFC000"/>
              </a:solidFill>
              <a:latin typeface="Times New Roman" pitchFamily="18" charset="0"/>
              <a:cs typeface="Times New Roman" pitchFamily="18" charset="0"/>
            </a:endParaRPr>
          </a:p>
          <a:p>
            <a:pPr>
              <a:defRPr/>
            </a:pPr>
            <a:r>
              <a:rPr lang="zh-CN" altLang="zh-CN" sz="2400" b="1" dirty="0">
                <a:solidFill>
                  <a:srgbClr val="FFC000"/>
                </a:solidFill>
                <a:latin typeface="Times New Roman" pitchFamily="18" charset="0"/>
                <a:cs typeface="Times New Roman" pitchFamily="18" charset="0"/>
              </a:rPr>
              <a:t>书中例题</a:t>
            </a:r>
            <a:r>
              <a:rPr lang="en-US" altLang="zh-CN" sz="2400" b="1" dirty="0">
                <a:solidFill>
                  <a:srgbClr val="FFC000"/>
                </a:solidFill>
                <a:latin typeface="Times New Roman" pitchFamily="18" charset="0"/>
                <a:cs typeface="Times New Roman" pitchFamily="18" charset="0"/>
              </a:rPr>
              <a:t>P82</a:t>
            </a:r>
            <a:r>
              <a:rPr lang="zh-CN" altLang="en-US" sz="2400" b="1" dirty="0">
                <a:solidFill>
                  <a:srgbClr val="FFC000"/>
                </a:solidFill>
                <a:latin typeface="Times New Roman" pitchFamily="18" charset="0"/>
                <a:cs typeface="Times New Roman" pitchFamily="18" charset="0"/>
              </a:rPr>
              <a:t>，例</a:t>
            </a:r>
            <a:r>
              <a:rPr lang="en-US" altLang="zh-CN" sz="2400" b="1" dirty="0">
                <a:solidFill>
                  <a:srgbClr val="FFC000"/>
                </a:solidFill>
                <a:latin typeface="Times New Roman" pitchFamily="18" charset="0"/>
                <a:cs typeface="Times New Roman" pitchFamily="18" charset="0"/>
              </a:rPr>
              <a:t>2.14  </a:t>
            </a:r>
            <a:endParaRPr lang="en-US" altLang="zh-CN" sz="1000" b="1" dirty="0">
              <a:solidFill>
                <a:srgbClr val="FFC000"/>
              </a:solidFill>
              <a:latin typeface="Arial" charset="0"/>
            </a:endParaRPr>
          </a:p>
          <a:p>
            <a:pPr>
              <a:defRPr/>
            </a:pPr>
            <a:r>
              <a:rPr lang="zh-CN" altLang="en-US" sz="2400" b="1" dirty="0">
                <a:solidFill>
                  <a:schemeClr val="bg1"/>
                </a:solidFill>
                <a:latin typeface="Times New Roman" pitchFamily="18" charset="0"/>
                <a:cs typeface="Times New Roman" pitchFamily="18" charset="0"/>
              </a:rPr>
              <a:t>长为</a:t>
            </a:r>
            <a:r>
              <a:rPr lang="en-US" altLang="zh-CN" sz="2400" b="1" i="1" dirty="0">
                <a:solidFill>
                  <a:schemeClr val="bg1"/>
                </a:solidFill>
                <a:latin typeface="Times New Roman" pitchFamily="18" charset="0"/>
                <a:cs typeface="Times New Roman" pitchFamily="18" charset="0"/>
              </a:rPr>
              <a:t>L</a:t>
            </a:r>
            <a:r>
              <a:rPr lang="zh-CN" altLang="en-US" sz="2400" b="1" dirty="0">
                <a:solidFill>
                  <a:schemeClr val="bg1"/>
                </a:solidFill>
                <a:latin typeface="Times New Roman" pitchFamily="18" charset="0"/>
                <a:cs typeface="Times New Roman" pitchFamily="18" charset="0"/>
              </a:rPr>
              <a:t>质量为</a:t>
            </a:r>
            <a:r>
              <a:rPr lang="en-US" altLang="zh-CN" sz="2400" b="1" i="1" dirty="0">
                <a:solidFill>
                  <a:schemeClr val="bg1"/>
                </a:solidFill>
                <a:latin typeface="Times New Roman" pitchFamily="18" charset="0"/>
                <a:cs typeface="Times New Roman" pitchFamily="18" charset="0"/>
              </a:rPr>
              <a:t>M</a:t>
            </a:r>
            <a:r>
              <a:rPr lang="zh-CN" altLang="en-US" sz="2400" b="1" dirty="0">
                <a:solidFill>
                  <a:schemeClr val="bg1"/>
                </a:solidFill>
                <a:latin typeface="Times New Roman" pitchFamily="18" charset="0"/>
                <a:cs typeface="Times New Roman" pitchFamily="18" charset="0"/>
              </a:rPr>
              <a:t>的均匀柔绳，盘绕在光滑的水平面上，从静止开始，以恒定加速度</a:t>
            </a:r>
            <a:r>
              <a:rPr lang="en-US" altLang="zh-CN" sz="2400" b="1" i="1" dirty="0">
                <a:solidFill>
                  <a:schemeClr val="bg1"/>
                </a:solidFill>
                <a:latin typeface="Times New Roman" pitchFamily="18" charset="0"/>
                <a:cs typeface="Times New Roman" pitchFamily="18" charset="0"/>
              </a:rPr>
              <a:t>a</a:t>
            </a:r>
            <a:r>
              <a:rPr lang="zh-CN" altLang="en-US" sz="2400" b="1" dirty="0">
                <a:solidFill>
                  <a:schemeClr val="bg1"/>
                </a:solidFill>
                <a:latin typeface="Times New Roman" pitchFamily="18" charset="0"/>
                <a:cs typeface="Times New Roman" pitchFamily="18" charset="0"/>
              </a:rPr>
              <a:t>竖直向上提绳，当提起的高度为</a:t>
            </a:r>
            <a:r>
              <a:rPr lang="en-US" altLang="zh-CN" sz="2400" b="1" dirty="0">
                <a:solidFill>
                  <a:schemeClr val="bg1"/>
                </a:solidFill>
                <a:latin typeface="Times New Roman" pitchFamily="18" charset="0"/>
                <a:cs typeface="Times New Roman" pitchFamily="18" charset="0"/>
              </a:rPr>
              <a:t>l</a:t>
            </a:r>
            <a:r>
              <a:rPr lang="zh-CN" altLang="en-US" sz="2400" b="1" dirty="0">
                <a:solidFill>
                  <a:schemeClr val="bg1"/>
                </a:solidFill>
                <a:latin typeface="Times New Roman" pitchFamily="18" charset="0"/>
                <a:cs typeface="Times New Roman" pitchFamily="18" charset="0"/>
              </a:rPr>
              <a:t>时</a:t>
            </a:r>
            <a:endParaRPr lang="en-US" altLang="zh-CN" sz="2400" b="1" dirty="0">
              <a:solidFill>
                <a:schemeClr val="bg1"/>
              </a:solidFill>
              <a:latin typeface="Times New Roman" pitchFamily="18" charset="0"/>
              <a:cs typeface="Times New Roman" pitchFamily="18" charset="0"/>
            </a:endParaRPr>
          </a:p>
          <a:p>
            <a:pPr>
              <a:defRPr/>
            </a:pPr>
            <a:r>
              <a:rPr lang="zh-CN" altLang="en-US" sz="2400" b="1" dirty="0">
                <a:solidFill>
                  <a:schemeClr val="bg1"/>
                </a:solidFill>
                <a:latin typeface="Times New Roman" pitchFamily="18" charset="0"/>
                <a:cs typeface="Times New Roman" pitchFamily="18" charset="0"/>
              </a:rPr>
              <a:t>求</a:t>
            </a:r>
            <a:r>
              <a:rPr lang="en-US" altLang="zh-CN"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sym typeface="Wingdings" panose="05000000000000000000" pitchFamily="2" charset="2"/>
              </a:rPr>
              <a:t>(1)</a:t>
            </a:r>
            <a:r>
              <a:rPr lang="zh-CN" altLang="en-US" sz="2400" b="1" dirty="0">
                <a:solidFill>
                  <a:schemeClr val="bg1"/>
                </a:solidFill>
                <a:latin typeface="Times New Roman" pitchFamily="18" charset="0"/>
                <a:cs typeface="Times New Roman" pitchFamily="18" charset="0"/>
              </a:rPr>
              <a:t>作用在绳端力的大小是多少？</a:t>
            </a:r>
            <a:r>
              <a:rPr lang="en-US" altLang="zh-CN" sz="2400" b="1" dirty="0">
                <a:solidFill>
                  <a:schemeClr val="bg1"/>
                </a:solidFill>
                <a:latin typeface="Times New Roman" pitchFamily="18" charset="0"/>
                <a:cs typeface="Times New Roman" pitchFamily="18" charset="0"/>
              </a:rPr>
              <a:t>(2)</a:t>
            </a:r>
            <a:r>
              <a:rPr lang="zh-CN" altLang="en-US" sz="2400" b="1" dirty="0">
                <a:solidFill>
                  <a:schemeClr val="bg1"/>
                </a:solidFill>
                <a:latin typeface="Times New Roman" pitchFamily="18" charset="0"/>
                <a:cs typeface="Times New Roman" pitchFamily="18" charset="0"/>
              </a:rPr>
              <a:t>当以恒定速度</a:t>
            </a:r>
            <a:r>
              <a:rPr lang="en-US" altLang="zh-CN" sz="2400" b="1" i="1" dirty="0">
                <a:solidFill>
                  <a:schemeClr val="bg1"/>
                </a:solidFill>
                <a:latin typeface="Times New Roman" pitchFamily="18" charset="0"/>
                <a:cs typeface="Times New Roman" pitchFamily="18" charset="0"/>
              </a:rPr>
              <a:t>v</a:t>
            </a:r>
            <a:r>
              <a:rPr lang="zh-CN" altLang="en-US" sz="2400" b="1" dirty="0">
                <a:solidFill>
                  <a:schemeClr val="bg1"/>
                </a:solidFill>
                <a:latin typeface="Times New Roman" pitchFamily="18" charset="0"/>
                <a:cs typeface="Times New Roman" pitchFamily="18" charset="0"/>
              </a:rPr>
              <a:t>竖直向上提绳，当提起的高度为</a:t>
            </a:r>
            <a:r>
              <a:rPr lang="en-US" altLang="zh-CN" sz="2400" b="1" dirty="0">
                <a:solidFill>
                  <a:schemeClr val="bg1"/>
                </a:solidFill>
                <a:latin typeface="Times New Roman" pitchFamily="18" charset="0"/>
                <a:cs typeface="Times New Roman" pitchFamily="18" charset="0"/>
              </a:rPr>
              <a:t>l</a:t>
            </a:r>
            <a:r>
              <a:rPr lang="zh-CN" altLang="en-US" sz="2400" b="1" dirty="0">
                <a:solidFill>
                  <a:schemeClr val="bg1"/>
                </a:solidFill>
                <a:latin typeface="Times New Roman" pitchFamily="18" charset="0"/>
                <a:cs typeface="Times New Roman" pitchFamily="18" charset="0"/>
              </a:rPr>
              <a:t>时，作用在绳端力的大小又是多少？</a:t>
            </a:r>
            <a:endParaRPr lang="zh-CN" altLang="en-US" sz="1000" b="1" dirty="0">
              <a:solidFill>
                <a:schemeClr val="bg1"/>
              </a:solidFill>
              <a:latin typeface="Arial" charset="0"/>
            </a:endParaRPr>
          </a:p>
          <a:p>
            <a:pPr>
              <a:defRPr/>
            </a:pPr>
            <a:r>
              <a:rPr lang="zh-CN" altLang="en-US" sz="2400" b="1" dirty="0">
                <a:solidFill>
                  <a:schemeClr val="bg1"/>
                </a:solidFill>
                <a:latin typeface="Times New Roman" pitchFamily="18" charset="0"/>
                <a:cs typeface="Times New Roman" pitchFamily="18" charset="0"/>
              </a:rPr>
              <a:t>解：随着绳子不断提升，被提起绳段的质量不断增大，是典型的变质量问题。这时牛顿第二定律应写成：</a:t>
            </a:r>
            <a:endParaRPr lang="zh-CN" altLang="en-US" sz="1000" b="1" dirty="0">
              <a:solidFill>
                <a:schemeClr val="bg1"/>
              </a:solidFill>
              <a:latin typeface="Arial" charset="0"/>
            </a:endParaRPr>
          </a:p>
          <a:p>
            <a:pPr indent="977900">
              <a:defRPr/>
            </a:pPr>
            <a:endParaRPr lang="zh-CN" altLang="en-US" sz="3200" dirty="0">
              <a:latin typeface="Arial" charset="0"/>
            </a:endParaRPr>
          </a:p>
        </p:txBody>
      </p:sp>
      <p:sp>
        <p:nvSpPr>
          <p:cNvPr id="20485" name="Rectangle 4">
            <a:extLst>
              <a:ext uri="{FF2B5EF4-FFF2-40B4-BE49-F238E27FC236}">
                <a16:creationId xmlns:a16="http://schemas.microsoft.com/office/drawing/2014/main" id="{19CA0C32-4222-47C7-A3D5-8CF7388688F7}"/>
              </a:ext>
            </a:extLst>
          </p:cNvPr>
          <p:cNvSpPr>
            <a:spLocks noChangeArrowheads="1"/>
          </p:cNvSpPr>
          <p:nvPr/>
        </p:nvSpPr>
        <p:spPr bwMode="auto">
          <a:xfrm>
            <a:off x="0" y="3924300"/>
            <a:ext cx="5724525"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2400" b="1" dirty="0">
                <a:solidFill>
                  <a:schemeClr val="bg1"/>
                </a:solidFill>
                <a:latin typeface="Times New Roman" pitchFamily="18" charset="0"/>
                <a:cs typeface="Times New Roman" pitchFamily="18" charset="0"/>
              </a:rPr>
              <a:t>这是牛顿第二定律最</a:t>
            </a:r>
            <a:r>
              <a:rPr lang="en-US" altLang="zh-CN" sz="2400" b="1" dirty="0">
                <a:solidFill>
                  <a:schemeClr val="bg1"/>
                </a:solidFill>
                <a:latin typeface="Times New Roman" pitchFamily="18" charset="0"/>
                <a:cs typeface="Times New Roman" pitchFamily="18" charset="0"/>
              </a:rPr>
              <a:t> </a:t>
            </a:r>
            <a:r>
              <a:rPr lang="zh-CN" altLang="en-US" sz="2400" b="1" dirty="0">
                <a:solidFill>
                  <a:schemeClr val="bg1"/>
                </a:solidFill>
                <a:latin typeface="Times New Roman" pitchFamily="18" charset="0"/>
                <a:cs typeface="Times New Roman" pitchFamily="18" charset="0"/>
              </a:rPr>
              <a:t>普适</a:t>
            </a:r>
            <a:r>
              <a:rPr lang="zh-CN" altLang="zh-CN" sz="2400" b="1" dirty="0">
                <a:solidFill>
                  <a:schemeClr val="bg1"/>
                </a:solidFill>
                <a:latin typeface="Times New Roman" pitchFamily="18" charset="0"/>
                <a:cs typeface="Times New Roman" pitchFamily="18" charset="0"/>
              </a:rPr>
              <a:t>的写法。</a:t>
            </a:r>
            <a:r>
              <a:rPr lang="en-US" altLang="zh-CN" sz="2400" b="1" i="1" dirty="0">
                <a:solidFill>
                  <a:schemeClr val="bg1"/>
                </a:solidFill>
                <a:latin typeface="Times New Roman" pitchFamily="18" charset="0"/>
                <a:cs typeface="Times New Roman" pitchFamily="18" charset="0"/>
              </a:rPr>
              <a:t>m</a:t>
            </a:r>
            <a:r>
              <a:rPr lang="zh-CN" altLang="en-US" sz="2400" b="1" dirty="0">
                <a:solidFill>
                  <a:schemeClr val="bg1"/>
                </a:solidFill>
                <a:latin typeface="Times New Roman" pitchFamily="18" charset="0"/>
                <a:cs typeface="Times New Roman" pitchFamily="18" charset="0"/>
              </a:rPr>
              <a:t>和</a:t>
            </a:r>
            <a:r>
              <a:rPr lang="en-US" altLang="zh-CN" sz="2400" b="1" i="1" dirty="0">
                <a:solidFill>
                  <a:schemeClr val="bg1"/>
                </a:solidFill>
                <a:latin typeface="Times New Roman" pitchFamily="18" charset="0"/>
                <a:cs typeface="Times New Roman" pitchFamily="18" charset="0"/>
              </a:rPr>
              <a:t>v</a:t>
            </a:r>
            <a:r>
              <a:rPr lang="zh-CN" altLang="en-US" sz="2400" b="1" dirty="0">
                <a:solidFill>
                  <a:schemeClr val="bg1"/>
                </a:solidFill>
                <a:latin typeface="Times New Roman" pitchFamily="18" charset="0"/>
                <a:cs typeface="Times New Roman" pitchFamily="18" charset="0"/>
              </a:rPr>
              <a:t>都是变量，根据导数的运算法则：</a:t>
            </a:r>
            <a:endParaRPr lang="zh-CN" altLang="en-US" sz="1000" b="1" dirty="0">
              <a:solidFill>
                <a:schemeClr val="bg1"/>
              </a:solidFill>
            </a:endParaRPr>
          </a:p>
          <a:p>
            <a:pPr indent="977900">
              <a:defRPr/>
            </a:pPr>
            <a:endParaRPr lang="zh-CN" altLang="en-US" dirty="0"/>
          </a:p>
        </p:txBody>
      </p:sp>
      <p:sp>
        <p:nvSpPr>
          <p:cNvPr id="40966" name="Rectangle 5">
            <a:extLst>
              <a:ext uri="{FF2B5EF4-FFF2-40B4-BE49-F238E27FC236}">
                <a16:creationId xmlns:a16="http://schemas.microsoft.com/office/drawing/2014/main" id="{430A5E26-4150-461F-B698-8CDDA4698481}"/>
              </a:ext>
            </a:extLst>
          </p:cNvPr>
          <p:cNvSpPr>
            <a:spLocks noChangeArrowheads="1"/>
          </p:cNvSpPr>
          <p:nvPr/>
        </p:nvSpPr>
        <p:spPr bwMode="auto">
          <a:xfrm>
            <a:off x="539750" y="5876925"/>
            <a:ext cx="68341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被提起绳段的质量为：</a:t>
            </a:r>
            <a:r>
              <a:rPr lang="en-US" altLang="zh-CN" sz="2400" b="1" i="1">
                <a:solidFill>
                  <a:schemeClr val="bg1"/>
                </a:solidFill>
                <a:latin typeface="Times New Roman" panose="02020603050405020304" pitchFamily="18" charset="0"/>
                <a:cs typeface="Times New Roman" panose="02020603050405020304" pitchFamily="18" charset="0"/>
              </a:rPr>
              <a:t>m=</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M</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L</a:t>
            </a:r>
            <a:r>
              <a:rPr lang="en-US" altLang="zh-CN"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y</a:t>
            </a:r>
            <a:endParaRPr lang="en-US" altLang="zh-CN" sz="1000" b="1" i="1">
              <a:solidFill>
                <a:schemeClr val="bg1"/>
              </a:solidFill>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被提起绳段受力为：</a:t>
            </a:r>
            <a:r>
              <a:rPr lang="en-US" altLang="zh-CN" sz="2400" b="1" i="1">
                <a:solidFill>
                  <a:schemeClr val="bg1"/>
                </a:solidFill>
                <a:latin typeface="Times New Roman" panose="02020603050405020304" pitchFamily="18" charset="0"/>
                <a:cs typeface="Times New Roman" panose="02020603050405020304" pitchFamily="18" charset="0"/>
              </a:rPr>
              <a:t>F</a:t>
            </a:r>
            <a:r>
              <a:rPr lang="en-US" altLang="zh-CN" sz="2400" b="1">
                <a:solidFill>
                  <a:schemeClr val="bg1"/>
                </a:solidFill>
                <a:latin typeface="Times New Roman" panose="02020603050405020304" pitchFamily="18" charset="0"/>
                <a:cs typeface="Times New Roman" panose="02020603050405020304" pitchFamily="18" charset="0"/>
              </a:rPr>
              <a:t> (</a:t>
            </a:r>
            <a:r>
              <a:rPr lang="zh-CN" altLang="en-US" sz="2400" b="1">
                <a:solidFill>
                  <a:schemeClr val="bg1"/>
                </a:solidFill>
                <a:latin typeface="Times New Roman" panose="02020603050405020304" pitchFamily="18" charset="0"/>
                <a:cs typeface="Times New Roman" panose="02020603050405020304" pitchFamily="18" charset="0"/>
              </a:rPr>
              <a:t>提绳的力</a:t>
            </a:r>
            <a:r>
              <a:rPr lang="en-US" altLang="zh-CN" sz="2400" b="1">
                <a:solidFill>
                  <a:schemeClr val="bg1"/>
                </a:solidFill>
                <a:latin typeface="Times New Roman" panose="02020603050405020304" pitchFamily="18" charset="0"/>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mg </a:t>
            </a:r>
            <a:r>
              <a:rPr lang="en-US" altLang="zh-CN" sz="2400" b="1">
                <a:solidFill>
                  <a:schemeClr val="bg1"/>
                </a:solidFill>
                <a:latin typeface="Times New Roman" panose="02020603050405020304" pitchFamily="18" charset="0"/>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重力</a:t>
            </a:r>
            <a:r>
              <a:rPr lang="en-US" altLang="zh-CN" sz="2400" b="1">
                <a:solidFill>
                  <a:schemeClr val="bg1"/>
                </a:solidFill>
                <a:latin typeface="Times New Roman" panose="02020603050405020304" pitchFamily="18" charset="0"/>
                <a:cs typeface="Times New Roman" panose="02020603050405020304" pitchFamily="18" charset="0"/>
              </a:rPr>
              <a:t>)</a:t>
            </a:r>
            <a:endParaRPr lang="en-US" altLang="zh-CN" sz="3200" b="1">
              <a:solidFill>
                <a:schemeClr val="bg1"/>
              </a:solidFill>
            </a:endParaRPr>
          </a:p>
        </p:txBody>
      </p:sp>
      <p:pic>
        <p:nvPicPr>
          <p:cNvPr id="40967" name="Picture 7">
            <a:extLst>
              <a:ext uri="{FF2B5EF4-FFF2-40B4-BE49-F238E27FC236}">
                <a16:creationId xmlns:a16="http://schemas.microsoft.com/office/drawing/2014/main" id="{06BEA1CC-076C-4A97-8D96-684014A1D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781300"/>
            <a:ext cx="227647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8" name="Picture 8">
            <a:extLst>
              <a:ext uri="{FF2B5EF4-FFF2-40B4-BE49-F238E27FC236}">
                <a16:creationId xmlns:a16="http://schemas.microsoft.com/office/drawing/2014/main" id="{316E5357-D6FC-4352-B84F-0CFE049A1F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6388" y="2792413"/>
            <a:ext cx="1108075" cy="307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a:extLst>
              <a:ext uri="{FF2B5EF4-FFF2-40B4-BE49-F238E27FC236}">
                <a16:creationId xmlns:a16="http://schemas.microsoft.com/office/drawing/2014/main" id="{21635FDD-E3B5-4496-9623-4CE88B8CF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97263"/>
            <a:ext cx="1143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5">
            <a:extLst>
              <a:ext uri="{FF2B5EF4-FFF2-40B4-BE49-F238E27FC236}">
                <a16:creationId xmlns:a16="http://schemas.microsoft.com/office/drawing/2014/main" id="{6977F92D-1E0F-444E-A03D-EA86E73BB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819150"/>
            <a:ext cx="3194050" cy="776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3012" name="Picture 4">
            <a:extLst>
              <a:ext uri="{FF2B5EF4-FFF2-40B4-BE49-F238E27FC236}">
                <a16:creationId xmlns:a16="http://schemas.microsoft.com/office/drawing/2014/main" id="{D105877E-9FF3-42B8-80AD-1AFEAD266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2366963"/>
            <a:ext cx="4310063" cy="1062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1204E83C-2CBC-4518-B390-7D2A5981BC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238" y="4365625"/>
            <a:ext cx="3421062" cy="81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3014" name="Picture 1">
            <a:extLst>
              <a:ext uri="{FF2B5EF4-FFF2-40B4-BE49-F238E27FC236}">
                <a16:creationId xmlns:a16="http://schemas.microsoft.com/office/drawing/2014/main" id="{32935668-2CFC-45A0-9B3C-DBCA341263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313" y="5635625"/>
            <a:ext cx="3336925" cy="855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15" name="Rectangle 6">
            <a:extLst>
              <a:ext uri="{FF2B5EF4-FFF2-40B4-BE49-F238E27FC236}">
                <a16:creationId xmlns:a16="http://schemas.microsoft.com/office/drawing/2014/main" id="{6061F17D-535A-43E4-AFEE-0AC57A1DD72E}"/>
              </a:ext>
            </a:extLst>
          </p:cNvPr>
          <p:cNvSpPr>
            <a:spLocks noChangeArrowheads="1"/>
          </p:cNvSpPr>
          <p:nvPr/>
        </p:nvSpPr>
        <p:spPr bwMode="auto">
          <a:xfrm>
            <a:off x="-109538" y="215900"/>
            <a:ext cx="4032251"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066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根据牛顿第二定律：</a:t>
            </a:r>
            <a:endParaRPr lang="zh-CN" altLang="zh-CN" sz="1000" b="1">
              <a:solidFill>
                <a:schemeClr val="bg1"/>
              </a:solidFill>
            </a:endParaRPr>
          </a:p>
          <a:p>
            <a:pPr eaLnBrk="1" hangingPunct="1"/>
            <a:endParaRPr lang="zh-CN" altLang="zh-CN"/>
          </a:p>
        </p:txBody>
      </p:sp>
      <p:sp>
        <p:nvSpPr>
          <p:cNvPr id="43016" name="Rectangle 7">
            <a:extLst>
              <a:ext uri="{FF2B5EF4-FFF2-40B4-BE49-F238E27FC236}">
                <a16:creationId xmlns:a16="http://schemas.microsoft.com/office/drawing/2014/main" id="{5E369636-4F16-4FEF-BD22-0CDEC2FC0B59}"/>
              </a:ext>
            </a:extLst>
          </p:cNvPr>
          <p:cNvSpPr>
            <a:spLocks noChangeArrowheads="1"/>
          </p:cNvSpPr>
          <p:nvPr/>
        </p:nvSpPr>
        <p:spPr bwMode="auto">
          <a:xfrm>
            <a:off x="-109538" y="1714500"/>
            <a:ext cx="4302126"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066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将</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的表示式代入得：</a:t>
            </a:r>
            <a:endParaRPr lang="zh-CN" altLang="en-US" sz="1000" b="1">
              <a:solidFill>
                <a:schemeClr val="bg1"/>
              </a:solidFill>
            </a:endParaRPr>
          </a:p>
          <a:p>
            <a:pPr eaLnBrk="1" hangingPunct="1"/>
            <a:endParaRPr lang="zh-CN" altLang="en-US"/>
          </a:p>
        </p:txBody>
      </p:sp>
      <p:sp>
        <p:nvSpPr>
          <p:cNvPr id="43017" name="Rectangle 8">
            <a:extLst>
              <a:ext uri="{FF2B5EF4-FFF2-40B4-BE49-F238E27FC236}">
                <a16:creationId xmlns:a16="http://schemas.microsoft.com/office/drawing/2014/main" id="{BE8F55A1-586A-40E1-A9FD-670EA559260E}"/>
              </a:ext>
            </a:extLst>
          </p:cNvPr>
          <p:cNvSpPr>
            <a:spLocks noChangeArrowheads="1"/>
          </p:cNvSpPr>
          <p:nvPr/>
        </p:nvSpPr>
        <p:spPr bwMode="auto">
          <a:xfrm>
            <a:off x="-619125" y="3760788"/>
            <a:ext cx="4745038"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066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整理：</a:t>
            </a:r>
            <a:r>
              <a:rPr lang="en-US" altLang="zh-CN" sz="2400" b="1">
                <a:solidFill>
                  <a:schemeClr val="bg1"/>
                </a:solidFill>
                <a:latin typeface="Times New Roman" panose="02020603050405020304" pitchFamily="18" charset="0"/>
                <a:cs typeface="Times New Roman" panose="02020603050405020304" pitchFamily="18" charset="0"/>
              </a:rPr>
              <a:t>d</a:t>
            </a:r>
            <a:r>
              <a:rPr lang="en-US" altLang="zh-CN" sz="2400" b="1" i="1">
                <a:solidFill>
                  <a:schemeClr val="bg1"/>
                </a:solidFill>
                <a:latin typeface="Times New Roman" panose="02020603050405020304" pitchFamily="18" charset="0"/>
                <a:cs typeface="Times New Roman" panose="02020603050405020304" pitchFamily="18" charset="0"/>
              </a:rPr>
              <a:t>y</a:t>
            </a:r>
            <a:r>
              <a:rPr lang="en-US" altLang="zh-CN" sz="2400" b="1">
                <a:solidFill>
                  <a:schemeClr val="bg1"/>
                </a:solidFill>
                <a:latin typeface="Times New Roman" panose="02020603050405020304" pitchFamily="18" charset="0"/>
                <a:cs typeface="Times New Roman" panose="02020603050405020304" pitchFamily="18" charset="0"/>
              </a:rPr>
              <a:t>/d</a:t>
            </a:r>
            <a:r>
              <a:rPr lang="en-US" altLang="zh-CN" sz="2400" b="1" i="1">
                <a:solidFill>
                  <a:schemeClr val="bg1"/>
                </a:solidFill>
                <a:latin typeface="Times New Roman" panose="02020603050405020304" pitchFamily="18" charset="0"/>
                <a:cs typeface="Times New Roman" panose="02020603050405020304" pitchFamily="18" charset="0"/>
              </a:rPr>
              <a:t>t</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v</a:t>
            </a:r>
            <a:r>
              <a:rPr lang="en-US" altLang="zh-CN" sz="2400" b="1">
                <a:solidFill>
                  <a:schemeClr val="bg1"/>
                </a:solidFill>
                <a:latin typeface="Times New Roman" panose="02020603050405020304" pitchFamily="18" charset="0"/>
                <a:cs typeface="Times New Roman" panose="02020603050405020304" pitchFamily="18" charset="0"/>
              </a:rPr>
              <a:t>;  d</a:t>
            </a:r>
            <a:r>
              <a:rPr lang="en-US" altLang="zh-CN" sz="2400" b="1" i="1">
                <a:solidFill>
                  <a:schemeClr val="bg1"/>
                </a:solidFill>
                <a:latin typeface="Times New Roman" panose="02020603050405020304" pitchFamily="18" charset="0"/>
                <a:cs typeface="Times New Roman" panose="02020603050405020304" pitchFamily="18" charset="0"/>
              </a:rPr>
              <a:t>v</a:t>
            </a:r>
            <a:r>
              <a:rPr lang="en-US" altLang="zh-CN" sz="2400" b="1">
                <a:solidFill>
                  <a:schemeClr val="bg1"/>
                </a:solidFill>
                <a:latin typeface="Times New Roman" panose="02020603050405020304" pitchFamily="18" charset="0"/>
                <a:cs typeface="Times New Roman" panose="02020603050405020304" pitchFamily="18" charset="0"/>
              </a:rPr>
              <a:t>/d</a:t>
            </a:r>
            <a:r>
              <a:rPr lang="en-US" altLang="zh-CN" sz="2400" b="1" i="1">
                <a:solidFill>
                  <a:schemeClr val="bg1"/>
                </a:solidFill>
                <a:latin typeface="Times New Roman" panose="02020603050405020304" pitchFamily="18" charset="0"/>
                <a:cs typeface="Times New Roman" panose="02020603050405020304" pitchFamily="18" charset="0"/>
              </a:rPr>
              <a:t>t</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a</a:t>
            </a:r>
            <a:endParaRPr lang="en-US" altLang="zh-CN" sz="1000" b="1" i="1">
              <a:solidFill>
                <a:schemeClr val="bg1"/>
              </a:solidFill>
            </a:endParaRPr>
          </a:p>
          <a:p>
            <a:pPr eaLnBrk="1" hangingPunct="1"/>
            <a:endParaRPr lang="en-US" altLang="zh-CN"/>
          </a:p>
        </p:txBody>
      </p:sp>
      <p:sp>
        <p:nvSpPr>
          <p:cNvPr id="43018" name="Rectangle 9">
            <a:extLst>
              <a:ext uri="{FF2B5EF4-FFF2-40B4-BE49-F238E27FC236}">
                <a16:creationId xmlns:a16="http://schemas.microsoft.com/office/drawing/2014/main" id="{2411D34B-DAFB-4969-9DB0-46915D151064}"/>
              </a:ext>
            </a:extLst>
          </p:cNvPr>
          <p:cNvSpPr>
            <a:spLocks noChangeArrowheads="1"/>
          </p:cNvSpPr>
          <p:nvPr/>
        </p:nvSpPr>
        <p:spPr bwMode="auto">
          <a:xfrm>
            <a:off x="211138" y="5195888"/>
            <a:ext cx="12763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a:solidFill>
                  <a:schemeClr val="bg1"/>
                </a:solidFill>
                <a:latin typeface="Times New Roman" panose="02020603050405020304" pitchFamily="18" charset="0"/>
                <a:cs typeface="Times New Roman" panose="02020603050405020304" pitchFamily="18" charset="0"/>
              </a:rPr>
              <a:t>移项：</a:t>
            </a:r>
            <a:r>
              <a:rPr lang="zh-CN" altLang="en-US" sz="2000" b="1">
                <a:solidFill>
                  <a:schemeClr val="bg1"/>
                </a:solidFill>
                <a:latin typeface="Times New Roman" panose="02020603050405020304" pitchFamily="18" charset="0"/>
                <a:cs typeface="Times New Roman" panose="02020603050405020304" pitchFamily="18" charset="0"/>
              </a:rPr>
              <a:t>     </a:t>
            </a:r>
            <a:endParaRPr lang="zh-CN" altLang="en-US" sz="2800" b="1">
              <a:solidFill>
                <a:schemeClr val="bg1"/>
              </a:solidFill>
            </a:endParaRPr>
          </a:p>
        </p:txBody>
      </p:sp>
      <p:graphicFrame>
        <p:nvGraphicFramePr>
          <p:cNvPr id="43019" name="对象 6">
            <a:extLst>
              <a:ext uri="{FF2B5EF4-FFF2-40B4-BE49-F238E27FC236}">
                <a16:creationId xmlns:a16="http://schemas.microsoft.com/office/drawing/2014/main" id="{E8ACA9A2-4309-49E9-B6BB-581B1499E607}"/>
              </a:ext>
            </a:extLst>
          </p:cNvPr>
          <p:cNvGraphicFramePr>
            <a:graphicFrameLocks noChangeAspect="1"/>
          </p:cNvGraphicFramePr>
          <p:nvPr/>
        </p:nvGraphicFramePr>
        <p:xfrm>
          <a:off x="5580063" y="981075"/>
          <a:ext cx="2879725" cy="2120900"/>
        </p:xfrm>
        <a:graphic>
          <a:graphicData uri="http://schemas.openxmlformats.org/presentationml/2006/ole">
            <mc:AlternateContent xmlns:mc="http://schemas.openxmlformats.org/markup-compatibility/2006">
              <mc:Choice xmlns:v="urn:schemas-microsoft-com:vml" Requires="v">
                <p:oleObj spid="_x0000_s29714" name="Equation" r:id="rId8" imgW="1384300" imgH="1054100" progId="Equation.DSMT4">
                  <p:embed/>
                </p:oleObj>
              </mc:Choice>
              <mc:Fallback>
                <p:oleObj name="Equation" r:id="rId8" imgW="1384300" imgH="10541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981075"/>
                        <a:ext cx="2879725" cy="2120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对象 7">
            <a:extLst>
              <a:ext uri="{FF2B5EF4-FFF2-40B4-BE49-F238E27FC236}">
                <a16:creationId xmlns:a16="http://schemas.microsoft.com/office/drawing/2014/main" id="{BE1A1D9C-045A-4A9B-B99D-ADB598506E3A}"/>
              </a:ext>
            </a:extLst>
          </p:cNvPr>
          <p:cNvGraphicFramePr>
            <a:graphicFrameLocks noChangeAspect="1"/>
          </p:cNvGraphicFramePr>
          <p:nvPr/>
        </p:nvGraphicFramePr>
        <p:xfrm>
          <a:off x="4525963" y="4129088"/>
          <a:ext cx="4570412" cy="708025"/>
        </p:xfrm>
        <a:graphic>
          <a:graphicData uri="http://schemas.openxmlformats.org/presentationml/2006/ole">
            <mc:AlternateContent xmlns:mc="http://schemas.openxmlformats.org/markup-compatibility/2006">
              <mc:Choice xmlns:v="urn:schemas-microsoft-com:vml" Requires="v">
                <p:oleObj spid="_x0000_s29715" name="Equation" r:id="rId10" imgW="2425700" imgH="393700" progId="Equation.DSMT4">
                  <p:embed/>
                </p:oleObj>
              </mc:Choice>
              <mc:Fallback>
                <p:oleObj name="Equation" r:id="rId10" imgW="2425700" imgH="39370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25963" y="4129088"/>
                        <a:ext cx="4570412"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21" name="Picture 10">
            <a:extLst>
              <a:ext uri="{FF2B5EF4-FFF2-40B4-BE49-F238E27FC236}">
                <a16:creationId xmlns:a16="http://schemas.microsoft.com/office/drawing/2014/main" id="{EA729EA0-6FCC-40AC-AFB5-2DA3EADDAC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5799138"/>
            <a:ext cx="1855787" cy="692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22" name="Rectangle 13">
            <a:extLst>
              <a:ext uri="{FF2B5EF4-FFF2-40B4-BE49-F238E27FC236}">
                <a16:creationId xmlns:a16="http://schemas.microsoft.com/office/drawing/2014/main" id="{7ADF6516-5BC2-46A9-B0F5-9CF6F36B09A1}"/>
              </a:ext>
            </a:extLst>
          </p:cNvPr>
          <p:cNvSpPr>
            <a:spLocks noChangeArrowheads="1"/>
          </p:cNvSpPr>
          <p:nvPr/>
        </p:nvSpPr>
        <p:spPr bwMode="auto">
          <a:xfrm>
            <a:off x="4624388" y="100013"/>
            <a:ext cx="437197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上式中，</a:t>
            </a:r>
            <a:r>
              <a:rPr lang="en-US" altLang="zh-CN" sz="2400" b="1" i="1">
                <a:solidFill>
                  <a:schemeClr val="bg1"/>
                </a:solidFill>
                <a:latin typeface="Times New Roman" panose="02020603050405020304" pitchFamily="18" charset="0"/>
                <a:cs typeface="Times New Roman" panose="02020603050405020304" pitchFamily="18" charset="0"/>
              </a:rPr>
              <a:t>v</a:t>
            </a:r>
            <a:r>
              <a:rPr lang="zh-CN" altLang="en-US" sz="2400" b="1">
                <a:solidFill>
                  <a:schemeClr val="bg1"/>
                </a:solidFill>
                <a:latin typeface="Times New Roman" panose="02020603050405020304" pitchFamily="18" charset="0"/>
                <a:cs typeface="Times New Roman" panose="02020603050405020304" pitchFamily="18" charset="0"/>
              </a:rPr>
              <a:t>是未知量，由于加速度是常量：</a:t>
            </a:r>
            <a:endParaRPr lang="zh-CN" altLang="en-US" sz="1000" b="1">
              <a:solidFill>
                <a:schemeClr val="bg1"/>
              </a:solidFill>
            </a:endParaRPr>
          </a:p>
          <a:p>
            <a:pPr eaLnBrk="1" hangingPunct="1"/>
            <a:endParaRPr lang="zh-CN" altLang="en-US"/>
          </a:p>
        </p:txBody>
      </p:sp>
      <p:sp>
        <p:nvSpPr>
          <p:cNvPr id="3" name="Rectangle 14">
            <a:extLst>
              <a:ext uri="{FF2B5EF4-FFF2-40B4-BE49-F238E27FC236}">
                <a16:creationId xmlns:a16="http://schemas.microsoft.com/office/drawing/2014/main" id="{7E248BD8-20F5-443A-B633-3A533DF3E6EB}"/>
              </a:ext>
            </a:extLst>
          </p:cNvPr>
          <p:cNvSpPr>
            <a:spLocks noChangeArrowheads="1"/>
          </p:cNvSpPr>
          <p:nvPr/>
        </p:nvSpPr>
        <p:spPr bwMode="auto">
          <a:xfrm>
            <a:off x="4727575" y="3149600"/>
            <a:ext cx="4270375"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400" b="1" dirty="0">
                <a:solidFill>
                  <a:schemeClr val="bg1"/>
                </a:solidFill>
                <a:latin typeface="Times New Roman" pitchFamily="18" charset="0"/>
                <a:cs typeface="Times New Roman" pitchFamily="18" charset="0"/>
              </a:rPr>
              <a:t>当</a:t>
            </a:r>
            <a:r>
              <a:rPr lang="en-US" altLang="zh-CN" sz="2400" b="1" i="1" dirty="0">
                <a:solidFill>
                  <a:schemeClr val="bg1"/>
                </a:solidFill>
                <a:latin typeface="Times New Roman" pitchFamily="18" charset="0"/>
                <a:cs typeface="Times New Roman" pitchFamily="18" charset="0"/>
              </a:rPr>
              <a:t>y</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时，</a:t>
            </a:r>
            <a:r>
              <a:rPr lang="en-US" altLang="zh-CN" sz="2400" b="1" i="1" dirty="0">
                <a:solidFill>
                  <a:schemeClr val="bg1"/>
                </a:solidFill>
                <a:latin typeface="Times New Roman" pitchFamily="18" charset="0"/>
                <a:cs typeface="Times New Roman" pitchFamily="18" charset="0"/>
              </a:rPr>
              <a:t>v</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，得到</a:t>
            </a:r>
            <a:r>
              <a:rPr lang="zh-CN" altLang="en-US" sz="2400" b="1" i="1" dirty="0">
                <a:solidFill>
                  <a:schemeClr val="bg1"/>
                </a:solidFill>
                <a:latin typeface="Times New Roman" pitchFamily="18" charset="0"/>
                <a:cs typeface="Times New Roman" pitchFamily="18" charset="0"/>
              </a:rPr>
              <a:t> </a:t>
            </a:r>
            <a:r>
              <a:rPr lang="en-US" altLang="zh-CN" sz="2400" b="1" i="1" dirty="0">
                <a:solidFill>
                  <a:schemeClr val="bg1"/>
                </a:solidFill>
                <a:latin typeface="Times New Roman" pitchFamily="18" charset="0"/>
                <a:cs typeface="Times New Roman" pitchFamily="18" charset="0"/>
              </a:rPr>
              <a:t>c</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      ∴	  </a:t>
            </a:r>
            <a:r>
              <a:rPr lang="en-US" altLang="zh-CN" sz="2400" b="1" i="1" dirty="0">
                <a:solidFill>
                  <a:schemeClr val="bg1"/>
                </a:solidFill>
                <a:latin typeface="Times New Roman" pitchFamily="18" charset="0"/>
                <a:cs typeface="Times New Roman" pitchFamily="18" charset="0"/>
              </a:rPr>
              <a:t>v</a:t>
            </a:r>
            <a:r>
              <a:rPr lang="en-US" altLang="zh-CN" sz="2400" b="1" baseline="30000" dirty="0">
                <a:solidFill>
                  <a:schemeClr val="bg1"/>
                </a:solidFill>
                <a:latin typeface="Times New Roman" pitchFamily="18" charset="0"/>
                <a:cs typeface="Times New Roman" pitchFamily="18" charset="0"/>
              </a:rPr>
              <a:t>2</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2</a:t>
            </a:r>
            <a:r>
              <a:rPr lang="en-US" altLang="zh-CN" sz="2400" b="1" i="1" dirty="0">
                <a:solidFill>
                  <a:schemeClr val="bg1"/>
                </a:solidFill>
                <a:latin typeface="Times New Roman" pitchFamily="18" charset="0"/>
                <a:cs typeface="Times New Roman" pitchFamily="18" charset="0"/>
              </a:rPr>
              <a:t>ay</a:t>
            </a:r>
            <a:endParaRPr lang="en-US" altLang="zh-CN" sz="1000" b="1" i="1" dirty="0">
              <a:solidFill>
                <a:schemeClr val="bg1"/>
              </a:solidFill>
              <a:latin typeface="Arial" charset="0"/>
            </a:endParaRPr>
          </a:p>
          <a:p>
            <a:pPr indent="1066800">
              <a:defRPr/>
            </a:pPr>
            <a:r>
              <a:rPr lang="en-US" altLang="zh-CN" sz="1400" dirty="0">
                <a:latin typeface="Times New Roman" pitchFamily="18" charset="0"/>
                <a:cs typeface="Times New Roman" pitchFamily="18" charset="0"/>
              </a:rPr>
              <a:t>             </a:t>
            </a:r>
            <a:endParaRPr lang="en-US" altLang="zh-CN" dirty="0">
              <a:latin typeface="Arial" charset="0"/>
            </a:endParaRPr>
          </a:p>
        </p:txBody>
      </p:sp>
      <p:sp>
        <p:nvSpPr>
          <p:cNvPr id="4" name="Rectangle 15">
            <a:extLst>
              <a:ext uri="{FF2B5EF4-FFF2-40B4-BE49-F238E27FC236}">
                <a16:creationId xmlns:a16="http://schemas.microsoft.com/office/drawing/2014/main" id="{B1DF3F56-6628-41BD-827B-6263C6E989BF}"/>
              </a:ext>
            </a:extLst>
          </p:cNvPr>
          <p:cNvSpPr>
            <a:spLocks noChangeArrowheads="1"/>
          </p:cNvSpPr>
          <p:nvPr/>
        </p:nvSpPr>
        <p:spPr bwMode="auto">
          <a:xfrm>
            <a:off x="4719638" y="4924425"/>
            <a:ext cx="44069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2400" b="1" dirty="0">
                <a:solidFill>
                  <a:schemeClr val="bg1"/>
                </a:solidFill>
                <a:latin typeface="Times New Roman" pitchFamily="18" charset="0"/>
                <a:cs typeface="Times New Roman" pitchFamily="18" charset="0"/>
              </a:rPr>
              <a:t>若以恒定速度</a:t>
            </a:r>
            <a:r>
              <a:rPr lang="en-US" altLang="zh-CN" sz="2400" b="1" i="1" dirty="0">
                <a:solidFill>
                  <a:schemeClr val="bg1"/>
                </a:solidFill>
                <a:latin typeface="Times New Roman" pitchFamily="18" charset="0"/>
                <a:cs typeface="Times New Roman" pitchFamily="18" charset="0"/>
              </a:rPr>
              <a:t>v</a:t>
            </a:r>
            <a:r>
              <a:rPr lang="zh-CN" altLang="en-US" sz="2400" b="1" dirty="0">
                <a:solidFill>
                  <a:schemeClr val="bg1"/>
                </a:solidFill>
                <a:latin typeface="Times New Roman" pitchFamily="18" charset="0"/>
                <a:cs typeface="Times New Roman" pitchFamily="18" charset="0"/>
              </a:rPr>
              <a:t>向上提，</a:t>
            </a:r>
            <a:r>
              <a:rPr lang="en-US" altLang="zh-CN" sz="2400" b="1" i="1" dirty="0">
                <a:solidFill>
                  <a:schemeClr val="bg1"/>
                </a:solidFill>
                <a:latin typeface="Times New Roman" pitchFamily="18" charset="0"/>
                <a:cs typeface="Times New Roman" pitchFamily="18" charset="0"/>
              </a:rPr>
              <a:t>a</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a:t>
            </a:r>
            <a:r>
              <a:rPr lang="en-US" altLang="zh-CN" sz="2400" b="1" i="1" dirty="0">
                <a:solidFill>
                  <a:schemeClr val="bg1"/>
                </a:solidFill>
                <a:latin typeface="Times New Roman" pitchFamily="18" charset="0"/>
                <a:cs typeface="Times New Roman" pitchFamily="18" charset="0"/>
              </a:rPr>
              <a:t>v</a:t>
            </a:r>
            <a:r>
              <a:rPr lang="zh-CN" altLang="en-US" sz="2400" b="1" dirty="0">
                <a:solidFill>
                  <a:schemeClr val="bg1"/>
                </a:solidFill>
                <a:latin typeface="Times New Roman" pitchFamily="18" charset="0"/>
                <a:cs typeface="Times New Roman" pitchFamily="18" charset="0"/>
              </a:rPr>
              <a:t>为常量，则：</a:t>
            </a:r>
            <a:endParaRPr lang="zh-CN" altLang="en-US" sz="1000" b="1" dirty="0">
              <a:solidFill>
                <a:schemeClr val="bg1"/>
              </a:solidFill>
              <a:latin typeface="Arial" charset="0"/>
            </a:endParaRPr>
          </a:p>
          <a:p>
            <a:pPr indent="1155700">
              <a:defRPr/>
            </a:pPr>
            <a:endParaRPr lang="zh-CN" altLang="en-US" dirty="0">
              <a:latin typeface="Arial" charset="0"/>
            </a:endParaRPr>
          </a:p>
        </p:txBody>
      </p:sp>
      <p:cxnSp>
        <p:nvCxnSpPr>
          <p:cNvPr id="13" name="直接连接符 12">
            <a:extLst>
              <a:ext uri="{FF2B5EF4-FFF2-40B4-BE49-F238E27FC236}">
                <a16:creationId xmlns:a16="http://schemas.microsoft.com/office/drawing/2014/main" id="{700A8A52-014E-4785-AE09-7714574F34F4}"/>
              </a:ext>
            </a:extLst>
          </p:cNvPr>
          <p:cNvCxnSpPr/>
          <p:nvPr/>
        </p:nvCxnSpPr>
        <p:spPr>
          <a:xfrm>
            <a:off x="4427538" y="0"/>
            <a:ext cx="0" cy="6858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0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01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0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30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6" grpId="0"/>
      <p:bldP spid="43017" grpId="0"/>
      <p:bldP spid="43018" grpId="0"/>
      <p:bldP spid="43022" grpId="0"/>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0">
            <a:extLst>
              <a:ext uri="{FF2B5EF4-FFF2-40B4-BE49-F238E27FC236}">
                <a16:creationId xmlns:a16="http://schemas.microsoft.com/office/drawing/2014/main" id="{8A6B1FEA-74BF-4921-9934-16ADD30B4E2D}"/>
              </a:ext>
            </a:extLst>
          </p:cNvPr>
          <p:cNvSpPr txBox="1">
            <a:spLocks noChangeArrowheads="1"/>
          </p:cNvSpPr>
          <p:nvPr/>
        </p:nvSpPr>
        <p:spPr bwMode="auto">
          <a:xfrm>
            <a:off x="762000" y="292100"/>
            <a:ext cx="807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宋体" panose="02010600030101010101" pitchFamily="2" charset="-122"/>
              </a:rPr>
              <a:t>装沙子后总质量为</a:t>
            </a:r>
            <a:r>
              <a:rPr kumimoji="1" lang="en-US" altLang="zh-CN" sz="2400" b="1" i="1">
                <a:solidFill>
                  <a:srgbClr val="66FFFF"/>
                </a:solidFill>
                <a:latin typeface="Times New Roman" panose="02020603050405020304" pitchFamily="18" charset="0"/>
              </a:rPr>
              <a:t>M</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的车由静止开始运动，运动过程中合外力始终为</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f</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，每秒漏沙量为</a:t>
            </a:r>
            <a:r>
              <a:rPr kumimoji="1" lang="zh-CN" altLang="en-US" sz="2400" b="1" i="1">
                <a:solidFill>
                  <a:schemeClr val="bg1"/>
                </a:solidFill>
                <a:latin typeface="Times New Roman" panose="02020603050405020304" pitchFamily="18" charset="0"/>
              </a:rPr>
              <a:t> </a:t>
            </a:r>
            <a:r>
              <a:rPr kumimoji="1" lang="zh-CN" altLang="en-US" sz="2400" b="1" i="1">
                <a:solidFill>
                  <a:srgbClr val="66FFFF"/>
                </a:solidFill>
                <a:latin typeface="Times New Roman" panose="02020603050405020304" pitchFamily="18" charset="0"/>
                <a:sym typeface="Symbol" panose="05050102010706020507" pitchFamily="18" charset="2"/>
              </a:rPr>
              <a:t></a:t>
            </a:r>
            <a:r>
              <a:rPr kumimoji="1" lang="zh-CN" altLang="en-US" sz="2400" b="1" i="1">
                <a:solidFill>
                  <a:schemeClr val="bg1"/>
                </a:solidFill>
                <a:latin typeface="Times New Roman" panose="02020603050405020304" pitchFamily="18" charset="0"/>
                <a:sym typeface="Symbol" panose="05050102010706020507" pitchFamily="18" charset="2"/>
              </a:rPr>
              <a:t>  </a:t>
            </a:r>
            <a:r>
              <a:rPr kumimoji="1" lang="zh-CN" altLang="en-US" sz="2400" b="1">
                <a:solidFill>
                  <a:schemeClr val="bg1"/>
                </a:solidFill>
                <a:latin typeface="宋体" panose="02010600030101010101" pitchFamily="2" charset="-122"/>
              </a:rPr>
              <a:t>。</a:t>
            </a:r>
          </a:p>
        </p:txBody>
      </p:sp>
      <p:sp>
        <p:nvSpPr>
          <p:cNvPr id="30723" name="Text Box 23">
            <a:extLst>
              <a:ext uri="{FF2B5EF4-FFF2-40B4-BE49-F238E27FC236}">
                <a16:creationId xmlns:a16="http://schemas.microsoft.com/office/drawing/2014/main" id="{7D536D5C-862A-4915-9DC7-D97D8E863395}"/>
              </a:ext>
            </a:extLst>
          </p:cNvPr>
          <p:cNvSpPr txBox="1">
            <a:spLocks noChangeArrowheads="1"/>
          </p:cNvSpPr>
          <p:nvPr/>
        </p:nvSpPr>
        <p:spPr bwMode="auto">
          <a:xfrm>
            <a:off x="304800" y="2921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Times New Roman" panose="02020603050405020304" pitchFamily="18" charset="0"/>
              </a:rPr>
              <a:t>例</a:t>
            </a:r>
          </a:p>
        </p:txBody>
      </p:sp>
      <p:sp>
        <p:nvSpPr>
          <p:cNvPr id="30724" name="Text Box 32">
            <a:extLst>
              <a:ext uri="{FF2B5EF4-FFF2-40B4-BE49-F238E27FC236}">
                <a16:creationId xmlns:a16="http://schemas.microsoft.com/office/drawing/2014/main" id="{94C5306F-CF29-4CFA-95C1-8484587CBFD2}"/>
              </a:ext>
            </a:extLst>
          </p:cNvPr>
          <p:cNvSpPr txBox="1">
            <a:spLocks noChangeArrowheads="1"/>
          </p:cNvSpPr>
          <p:nvPr/>
        </p:nvSpPr>
        <p:spPr bwMode="auto">
          <a:xfrm>
            <a:off x="304800" y="1328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宋体" panose="02010600030101010101" pitchFamily="2" charset="-122"/>
              </a:rPr>
              <a:t>求</a:t>
            </a:r>
          </a:p>
        </p:txBody>
      </p:sp>
      <p:sp>
        <p:nvSpPr>
          <p:cNvPr id="30725" name="Text Box 33">
            <a:extLst>
              <a:ext uri="{FF2B5EF4-FFF2-40B4-BE49-F238E27FC236}">
                <a16:creationId xmlns:a16="http://schemas.microsoft.com/office/drawing/2014/main" id="{9091206D-3C8D-4686-9B0A-514FB27BB879}"/>
              </a:ext>
            </a:extLst>
          </p:cNvPr>
          <p:cNvSpPr txBox="1">
            <a:spLocks noChangeArrowheads="1"/>
          </p:cNvSpPr>
          <p:nvPr/>
        </p:nvSpPr>
        <p:spPr bwMode="auto">
          <a:xfrm>
            <a:off x="762000" y="1328738"/>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车运动的速度。</a:t>
            </a:r>
          </a:p>
        </p:txBody>
      </p:sp>
      <p:grpSp>
        <p:nvGrpSpPr>
          <p:cNvPr id="30726" name="Group 2">
            <a:extLst>
              <a:ext uri="{FF2B5EF4-FFF2-40B4-BE49-F238E27FC236}">
                <a16:creationId xmlns:a16="http://schemas.microsoft.com/office/drawing/2014/main" id="{A980AC26-4350-497C-8A4C-AB5A1010F474}"/>
              </a:ext>
            </a:extLst>
          </p:cNvPr>
          <p:cNvGrpSpPr>
            <a:grpSpLocks/>
          </p:cNvGrpSpPr>
          <p:nvPr/>
        </p:nvGrpSpPr>
        <p:grpSpPr bwMode="auto">
          <a:xfrm>
            <a:off x="5303838" y="2505075"/>
            <a:ext cx="3200400" cy="1219200"/>
            <a:chOff x="336" y="1296"/>
            <a:chExt cx="2016" cy="768"/>
          </a:xfrm>
        </p:grpSpPr>
        <p:sp>
          <p:nvSpPr>
            <p:cNvPr id="30749" name="Line 3">
              <a:extLst>
                <a:ext uri="{FF2B5EF4-FFF2-40B4-BE49-F238E27FC236}">
                  <a16:creationId xmlns:a16="http://schemas.microsoft.com/office/drawing/2014/main" id="{5FDDE13D-159A-401E-BFAC-6631F8238310}"/>
                </a:ext>
              </a:extLst>
            </p:cNvPr>
            <p:cNvSpPr>
              <a:spLocks noChangeShapeType="1"/>
            </p:cNvSpPr>
            <p:nvPr/>
          </p:nvSpPr>
          <p:spPr bwMode="auto">
            <a:xfrm>
              <a:off x="720" y="1296"/>
              <a:ext cx="0" cy="576"/>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0" name="Line 4">
              <a:extLst>
                <a:ext uri="{FF2B5EF4-FFF2-40B4-BE49-F238E27FC236}">
                  <a16:creationId xmlns:a16="http://schemas.microsoft.com/office/drawing/2014/main" id="{1C07F72C-2C23-44EC-8CCC-2A79A75E44EA}"/>
                </a:ext>
              </a:extLst>
            </p:cNvPr>
            <p:cNvSpPr>
              <a:spLocks noChangeShapeType="1"/>
            </p:cNvSpPr>
            <p:nvPr/>
          </p:nvSpPr>
          <p:spPr bwMode="auto">
            <a:xfrm>
              <a:off x="720" y="1296"/>
              <a:ext cx="1248" cy="0"/>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1" name="Line 5">
              <a:extLst>
                <a:ext uri="{FF2B5EF4-FFF2-40B4-BE49-F238E27FC236}">
                  <a16:creationId xmlns:a16="http://schemas.microsoft.com/office/drawing/2014/main" id="{EF9D6195-54DF-420D-9467-B178A2188C4F}"/>
                </a:ext>
              </a:extLst>
            </p:cNvPr>
            <p:cNvSpPr>
              <a:spLocks noChangeShapeType="1"/>
            </p:cNvSpPr>
            <p:nvPr/>
          </p:nvSpPr>
          <p:spPr bwMode="auto">
            <a:xfrm>
              <a:off x="1968" y="1296"/>
              <a:ext cx="0" cy="576"/>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2" name="Line 6">
              <a:extLst>
                <a:ext uri="{FF2B5EF4-FFF2-40B4-BE49-F238E27FC236}">
                  <a16:creationId xmlns:a16="http://schemas.microsoft.com/office/drawing/2014/main" id="{12368D11-D3BC-40AC-9C19-BAD5BB05EA78}"/>
                </a:ext>
              </a:extLst>
            </p:cNvPr>
            <p:cNvSpPr>
              <a:spLocks noChangeShapeType="1"/>
            </p:cNvSpPr>
            <p:nvPr/>
          </p:nvSpPr>
          <p:spPr bwMode="auto">
            <a:xfrm>
              <a:off x="720" y="1872"/>
              <a:ext cx="576" cy="0"/>
            </a:xfrm>
            <a:prstGeom prst="line">
              <a:avLst/>
            </a:prstGeom>
            <a:noFill/>
            <a:ln w="57150">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3" name="Line 7">
              <a:extLst>
                <a:ext uri="{FF2B5EF4-FFF2-40B4-BE49-F238E27FC236}">
                  <a16:creationId xmlns:a16="http://schemas.microsoft.com/office/drawing/2014/main" id="{9780F5C1-3D5D-4045-A6FE-2540914CEC9A}"/>
                </a:ext>
              </a:extLst>
            </p:cNvPr>
            <p:cNvSpPr>
              <a:spLocks noChangeShapeType="1"/>
            </p:cNvSpPr>
            <p:nvPr/>
          </p:nvSpPr>
          <p:spPr bwMode="auto">
            <a:xfrm>
              <a:off x="1440" y="1872"/>
              <a:ext cx="528" cy="0"/>
            </a:xfrm>
            <a:prstGeom prst="line">
              <a:avLst/>
            </a:prstGeom>
            <a:noFill/>
            <a:ln w="57150">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4" name="Oval 8">
              <a:extLst>
                <a:ext uri="{FF2B5EF4-FFF2-40B4-BE49-F238E27FC236}">
                  <a16:creationId xmlns:a16="http://schemas.microsoft.com/office/drawing/2014/main" id="{E2B04CFF-2001-483A-B238-90C62A7810A8}"/>
                </a:ext>
              </a:extLst>
            </p:cNvPr>
            <p:cNvSpPr>
              <a:spLocks noChangeArrowheads="1"/>
            </p:cNvSpPr>
            <p:nvPr/>
          </p:nvSpPr>
          <p:spPr bwMode="auto">
            <a:xfrm>
              <a:off x="816" y="1872"/>
              <a:ext cx="240" cy="192"/>
            </a:xfrm>
            <a:prstGeom prst="ellipse">
              <a:avLst/>
            </a:prstGeom>
            <a:solidFill>
              <a:schemeClr val="accent1"/>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5" name="Oval 9">
              <a:extLst>
                <a:ext uri="{FF2B5EF4-FFF2-40B4-BE49-F238E27FC236}">
                  <a16:creationId xmlns:a16="http://schemas.microsoft.com/office/drawing/2014/main" id="{D5C38181-5399-47B1-9F72-BC4F5A5C9F3E}"/>
                </a:ext>
              </a:extLst>
            </p:cNvPr>
            <p:cNvSpPr>
              <a:spLocks noChangeArrowheads="1"/>
            </p:cNvSpPr>
            <p:nvPr/>
          </p:nvSpPr>
          <p:spPr bwMode="auto">
            <a:xfrm>
              <a:off x="1536" y="1872"/>
              <a:ext cx="240" cy="192"/>
            </a:xfrm>
            <a:prstGeom prst="ellipse">
              <a:avLst/>
            </a:prstGeom>
            <a:solidFill>
              <a:schemeClr val="accent1"/>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6" name="Line 10">
              <a:extLst>
                <a:ext uri="{FF2B5EF4-FFF2-40B4-BE49-F238E27FC236}">
                  <a16:creationId xmlns:a16="http://schemas.microsoft.com/office/drawing/2014/main" id="{7AAEF785-C213-4FE9-8445-3F2B3EF9A889}"/>
                </a:ext>
              </a:extLst>
            </p:cNvPr>
            <p:cNvSpPr>
              <a:spLocks noChangeShapeType="1"/>
            </p:cNvSpPr>
            <p:nvPr/>
          </p:nvSpPr>
          <p:spPr bwMode="auto">
            <a:xfrm>
              <a:off x="336" y="2064"/>
              <a:ext cx="2016" cy="0"/>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27" name="Freeform 11" descr="25%">
            <a:extLst>
              <a:ext uri="{FF2B5EF4-FFF2-40B4-BE49-F238E27FC236}">
                <a16:creationId xmlns:a16="http://schemas.microsoft.com/office/drawing/2014/main" id="{0F8ACE47-890B-42A6-A6B1-BC13E52AF35D}"/>
              </a:ext>
            </a:extLst>
          </p:cNvPr>
          <p:cNvSpPr>
            <a:spLocks/>
          </p:cNvSpPr>
          <p:nvPr/>
        </p:nvSpPr>
        <p:spPr bwMode="auto">
          <a:xfrm rot="-202909">
            <a:off x="6523038" y="3473450"/>
            <a:ext cx="687387" cy="279400"/>
          </a:xfrm>
          <a:custGeom>
            <a:avLst/>
            <a:gdLst>
              <a:gd name="T0" fmla="*/ 2147483647 w 433"/>
              <a:gd name="T1" fmla="*/ 2147483647 h 109"/>
              <a:gd name="T2" fmla="*/ 2147483647 w 433"/>
              <a:gd name="T3" fmla="*/ 2147483647 h 109"/>
              <a:gd name="T4" fmla="*/ 2147483647 w 433"/>
              <a:gd name="T5" fmla="*/ 2147483647 h 109"/>
              <a:gd name="T6" fmla="*/ 2147483647 w 433"/>
              <a:gd name="T7" fmla="*/ 2147483647 h 109"/>
              <a:gd name="T8" fmla="*/ 2147483647 w 433"/>
              <a:gd name="T9" fmla="*/ 2147483647 h 109"/>
              <a:gd name="T10" fmla="*/ 2147483647 w 433"/>
              <a:gd name="T11" fmla="*/ 2147483647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3" h="109">
                <a:moveTo>
                  <a:pt x="1" y="32"/>
                </a:moveTo>
                <a:cubicBezTo>
                  <a:pt x="136" y="10"/>
                  <a:pt x="277" y="0"/>
                  <a:pt x="409" y="44"/>
                </a:cubicBezTo>
                <a:cubicBezTo>
                  <a:pt x="413" y="60"/>
                  <a:pt x="433" y="80"/>
                  <a:pt x="421" y="92"/>
                </a:cubicBezTo>
                <a:cubicBezTo>
                  <a:pt x="404" y="109"/>
                  <a:pt x="373" y="105"/>
                  <a:pt x="349" y="104"/>
                </a:cubicBezTo>
                <a:cubicBezTo>
                  <a:pt x="237" y="101"/>
                  <a:pt x="13" y="80"/>
                  <a:pt x="13" y="80"/>
                </a:cubicBezTo>
                <a:cubicBezTo>
                  <a:pt x="0" y="40"/>
                  <a:pt x="1" y="57"/>
                  <a:pt x="1" y="32"/>
                </a:cubicBezTo>
                <a:close/>
              </a:path>
            </a:pathLst>
          </a:custGeom>
          <a:pattFill prst="pct25">
            <a:fgClr>
              <a:srgbClr val="FF6600"/>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 name="Object 12">
            <a:extLst>
              <a:ext uri="{FF2B5EF4-FFF2-40B4-BE49-F238E27FC236}">
                <a16:creationId xmlns:a16="http://schemas.microsoft.com/office/drawing/2014/main" id="{A97A6ADA-DD08-42B3-A3A7-FCA0937CC6ED}"/>
              </a:ext>
            </a:extLst>
          </p:cNvPr>
          <p:cNvGraphicFramePr>
            <a:graphicFrameLocks/>
          </p:cNvGraphicFramePr>
          <p:nvPr/>
        </p:nvGraphicFramePr>
        <p:xfrm>
          <a:off x="827088" y="2374900"/>
          <a:ext cx="3814762" cy="825500"/>
        </p:xfrm>
        <a:graphic>
          <a:graphicData uri="http://schemas.openxmlformats.org/presentationml/2006/ole">
            <mc:AlternateContent xmlns:mc="http://schemas.openxmlformats.org/markup-compatibility/2006">
              <mc:Choice xmlns:v="urn:schemas-microsoft-com:vml" Requires="v">
                <p:oleObj spid="_x0000_s30757" name="公式" r:id="rId3" imgW="3787252" imgH="800007" progId="Equation.3">
                  <p:embed/>
                </p:oleObj>
              </mc:Choice>
              <mc:Fallback>
                <p:oleObj name="公式" r:id="rId3" imgW="3787252" imgH="800007"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74900"/>
                        <a:ext cx="38147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3">
            <a:extLst>
              <a:ext uri="{FF2B5EF4-FFF2-40B4-BE49-F238E27FC236}">
                <a16:creationId xmlns:a16="http://schemas.microsoft.com/office/drawing/2014/main" id="{B9201030-A0F0-449D-B182-1B2D29F834D7}"/>
              </a:ext>
            </a:extLst>
          </p:cNvPr>
          <p:cNvGraphicFramePr>
            <a:graphicFrameLocks/>
          </p:cNvGraphicFramePr>
          <p:nvPr/>
        </p:nvGraphicFramePr>
        <p:xfrm>
          <a:off x="2411413" y="3238500"/>
          <a:ext cx="2117725" cy="825500"/>
        </p:xfrm>
        <a:graphic>
          <a:graphicData uri="http://schemas.openxmlformats.org/presentationml/2006/ole">
            <mc:AlternateContent xmlns:mc="http://schemas.openxmlformats.org/markup-compatibility/2006">
              <mc:Choice xmlns:v="urn:schemas-microsoft-com:vml" Requires="v">
                <p:oleObj spid="_x0000_s30758" name="公式" r:id="rId5" imgW="2095415" imgH="800007" progId="Equation.3">
                  <p:embed/>
                </p:oleObj>
              </mc:Choice>
              <mc:Fallback>
                <p:oleObj name="公式" r:id="rId5" imgW="2095415" imgH="800007" progId="Equation.3">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238500"/>
                        <a:ext cx="2117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14">
            <a:extLst>
              <a:ext uri="{FF2B5EF4-FFF2-40B4-BE49-F238E27FC236}">
                <a16:creationId xmlns:a16="http://schemas.microsoft.com/office/drawing/2014/main" id="{EC604C05-514E-4A6E-8CAE-32465DB2D0A8}"/>
              </a:ext>
            </a:extLst>
          </p:cNvPr>
          <p:cNvGraphicFramePr>
            <a:graphicFrameLocks noChangeAspect="1"/>
          </p:cNvGraphicFramePr>
          <p:nvPr/>
        </p:nvGraphicFramePr>
        <p:xfrm>
          <a:off x="898525" y="4062413"/>
          <a:ext cx="1057275" cy="230187"/>
        </p:xfrm>
        <a:graphic>
          <a:graphicData uri="http://schemas.openxmlformats.org/presentationml/2006/ole">
            <mc:AlternateContent xmlns:mc="http://schemas.openxmlformats.org/markup-compatibility/2006">
              <mc:Choice xmlns:v="urn:schemas-microsoft-com:vml" Requires="v">
                <p:oleObj spid="_x0000_s30759" name="公式" r:id="rId7" imgW="1729620" imgH="358016" progId="Equation.3">
                  <p:embed/>
                </p:oleObj>
              </mc:Choice>
              <mc:Fallback>
                <p:oleObj name="公式" r:id="rId7" imgW="1729620" imgH="358016"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062413"/>
                        <a:ext cx="1057275"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15">
            <a:extLst>
              <a:ext uri="{FF2B5EF4-FFF2-40B4-BE49-F238E27FC236}">
                <a16:creationId xmlns:a16="http://schemas.microsoft.com/office/drawing/2014/main" id="{D99E1EBE-AB24-4084-BB23-B3738B76A607}"/>
              </a:ext>
            </a:extLst>
          </p:cNvPr>
          <p:cNvGraphicFramePr>
            <a:graphicFrameLocks/>
          </p:cNvGraphicFramePr>
          <p:nvPr/>
        </p:nvGraphicFramePr>
        <p:xfrm>
          <a:off x="2195513" y="3886200"/>
          <a:ext cx="3344862" cy="825500"/>
        </p:xfrm>
        <a:graphic>
          <a:graphicData uri="http://schemas.openxmlformats.org/presentationml/2006/ole">
            <mc:AlternateContent xmlns:mc="http://schemas.openxmlformats.org/markup-compatibility/2006">
              <mc:Choice xmlns:v="urn:schemas-microsoft-com:vml" Requires="v">
                <p:oleObj spid="_x0000_s30760" name="公式" r:id="rId9" imgW="3329938" imgH="800007" progId="Equation.3">
                  <p:embed/>
                </p:oleObj>
              </mc:Choice>
              <mc:Fallback>
                <p:oleObj name="公式" r:id="rId9" imgW="3329938" imgH="800007" progId="Equation.3">
                  <p:embed/>
                  <p:pic>
                    <p:nvPicPr>
                      <p:cNvPr id="0" name="Object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886200"/>
                        <a:ext cx="33448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6">
            <a:extLst>
              <a:ext uri="{FF2B5EF4-FFF2-40B4-BE49-F238E27FC236}">
                <a16:creationId xmlns:a16="http://schemas.microsoft.com/office/drawing/2014/main" id="{BD2CD7BC-A855-41E7-ADB8-E1C346AF197E}"/>
              </a:ext>
            </a:extLst>
          </p:cNvPr>
          <p:cNvGraphicFramePr>
            <a:graphicFrameLocks/>
          </p:cNvGraphicFramePr>
          <p:nvPr/>
        </p:nvGraphicFramePr>
        <p:xfrm>
          <a:off x="762000" y="4602163"/>
          <a:ext cx="2613025" cy="901700"/>
        </p:xfrm>
        <a:graphic>
          <a:graphicData uri="http://schemas.openxmlformats.org/presentationml/2006/ole">
            <mc:AlternateContent xmlns:mc="http://schemas.openxmlformats.org/markup-compatibility/2006">
              <mc:Choice xmlns:v="urn:schemas-microsoft-com:vml" Requires="v">
                <p:oleObj spid="_x0000_s30761" name="Equation" r:id="rId11" imgW="2590791" imgH="876424" progId="Equation.3">
                  <p:embed/>
                </p:oleObj>
              </mc:Choice>
              <mc:Fallback>
                <p:oleObj name="Equation" r:id="rId11" imgW="2590791" imgH="876424" progId="Equation.3">
                  <p:embed/>
                  <p:pic>
                    <p:nvPicPr>
                      <p:cNvPr id="0" name="Object 1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602163"/>
                        <a:ext cx="26130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17">
            <a:extLst>
              <a:ext uri="{FF2B5EF4-FFF2-40B4-BE49-F238E27FC236}">
                <a16:creationId xmlns:a16="http://schemas.microsoft.com/office/drawing/2014/main" id="{F1721A2D-0ADE-42C1-89DA-6C2A3C8FF352}"/>
              </a:ext>
            </a:extLst>
          </p:cNvPr>
          <p:cNvGraphicFramePr>
            <a:graphicFrameLocks noChangeAspect="1"/>
          </p:cNvGraphicFramePr>
          <p:nvPr/>
        </p:nvGraphicFramePr>
        <p:xfrm>
          <a:off x="3698875" y="4754563"/>
          <a:ext cx="5165725" cy="685800"/>
        </p:xfrm>
        <a:graphic>
          <a:graphicData uri="http://schemas.openxmlformats.org/presentationml/2006/ole">
            <mc:AlternateContent xmlns:mc="http://schemas.openxmlformats.org/markup-compatibility/2006">
              <mc:Choice xmlns:v="urn:schemas-microsoft-com:vml" Requires="v">
                <p:oleObj spid="_x0000_s30762" name="公式" r:id="rId13" imgW="5135963" imgH="662847" progId="Equation.3">
                  <p:embed/>
                </p:oleObj>
              </mc:Choice>
              <mc:Fallback>
                <p:oleObj name="公式" r:id="rId13" imgW="5135963" imgH="662847"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875" y="4754563"/>
                        <a:ext cx="51657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18">
            <a:extLst>
              <a:ext uri="{FF2B5EF4-FFF2-40B4-BE49-F238E27FC236}">
                <a16:creationId xmlns:a16="http://schemas.microsoft.com/office/drawing/2014/main" id="{AE5E14C7-CDC0-453B-9F1F-212961674919}"/>
              </a:ext>
            </a:extLst>
          </p:cNvPr>
          <p:cNvGraphicFramePr>
            <a:graphicFrameLocks noChangeAspect="1"/>
          </p:cNvGraphicFramePr>
          <p:nvPr/>
        </p:nvGraphicFramePr>
        <p:xfrm>
          <a:off x="803275" y="5683250"/>
          <a:ext cx="3387725" cy="901700"/>
        </p:xfrm>
        <a:graphic>
          <a:graphicData uri="http://schemas.openxmlformats.org/presentationml/2006/ole">
            <mc:AlternateContent xmlns:mc="http://schemas.openxmlformats.org/markup-compatibility/2006">
              <mc:Choice xmlns:v="urn:schemas-microsoft-com:vml" Requires="v">
                <p:oleObj spid="_x0000_s30763" name="Equation" r:id="rId15" imgW="3368001" imgH="876424" progId="Equation.3">
                  <p:embed/>
                </p:oleObj>
              </mc:Choice>
              <mc:Fallback>
                <p:oleObj name="Equation" r:id="rId15" imgW="3368001" imgH="876424"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3275" y="5683250"/>
                        <a:ext cx="33877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19">
            <a:extLst>
              <a:ext uri="{FF2B5EF4-FFF2-40B4-BE49-F238E27FC236}">
                <a16:creationId xmlns:a16="http://schemas.microsoft.com/office/drawing/2014/main" id="{0125211C-85BF-4706-B326-77D1D3B239C0}"/>
              </a:ext>
            </a:extLst>
          </p:cNvPr>
          <p:cNvGraphicFramePr>
            <a:graphicFrameLocks noChangeAspect="1"/>
          </p:cNvGraphicFramePr>
          <p:nvPr/>
        </p:nvGraphicFramePr>
        <p:xfrm>
          <a:off x="4953000" y="5543550"/>
          <a:ext cx="2714625" cy="901700"/>
        </p:xfrm>
        <a:graphic>
          <a:graphicData uri="http://schemas.openxmlformats.org/presentationml/2006/ole">
            <mc:AlternateContent xmlns:mc="http://schemas.openxmlformats.org/markup-compatibility/2006">
              <mc:Choice xmlns:v="urn:schemas-microsoft-com:vml" Requires="v">
                <p:oleObj spid="_x0000_s30764" name="Equation" r:id="rId17" imgW="2697423" imgH="876424" progId="Equation.3">
                  <p:embed/>
                </p:oleObj>
              </mc:Choice>
              <mc:Fallback>
                <p:oleObj name="Equation" r:id="rId17" imgW="2697423" imgH="876424"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5543550"/>
                        <a:ext cx="271462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Rectangle 21">
            <a:extLst>
              <a:ext uri="{FF2B5EF4-FFF2-40B4-BE49-F238E27FC236}">
                <a16:creationId xmlns:a16="http://schemas.microsoft.com/office/drawing/2014/main" id="{1497C2F6-05DE-405C-B596-DDB9D8A12D41}"/>
              </a:ext>
            </a:extLst>
          </p:cNvPr>
          <p:cNvSpPr>
            <a:spLocks noChangeArrowheads="1"/>
          </p:cNvSpPr>
          <p:nvPr/>
        </p:nvSpPr>
        <p:spPr bwMode="auto">
          <a:xfrm>
            <a:off x="273050" y="1879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解</a:t>
            </a:r>
          </a:p>
        </p:txBody>
      </p:sp>
      <p:sp>
        <p:nvSpPr>
          <p:cNvPr id="56" name="Text Box 22">
            <a:extLst>
              <a:ext uri="{FF2B5EF4-FFF2-40B4-BE49-F238E27FC236}">
                <a16:creationId xmlns:a16="http://schemas.microsoft.com/office/drawing/2014/main" id="{E3C75711-C1B5-47FB-8F88-EA5CE817AB1C}"/>
              </a:ext>
            </a:extLst>
          </p:cNvPr>
          <p:cNvSpPr txBox="1">
            <a:spLocks noChangeArrowheads="1"/>
          </p:cNvSpPr>
          <p:nvPr/>
        </p:nvSpPr>
        <p:spPr bwMode="auto">
          <a:xfrm>
            <a:off x="762000" y="18796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取车和沙子为研究对象，地面参考系如图，</a:t>
            </a:r>
            <a:r>
              <a:rPr kumimoji="1" lang="en-US" altLang="zh-CN" sz="2400" b="1" i="1">
                <a:solidFill>
                  <a:srgbClr val="66FFFF"/>
                </a:solidFill>
                <a:latin typeface="Times New Roman" panose="02020603050405020304" pitchFamily="18" charset="0"/>
              </a:rPr>
              <a:t>t  </a:t>
            </a:r>
            <a:r>
              <a:rPr kumimoji="1" lang="en-US" altLang="zh-CN" sz="2400" b="1">
                <a:solidFill>
                  <a:srgbClr val="66FFFF"/>
                </a:solidFill>
                <a:latin typeface="Times New Roman" panose="02020603050405020304" pitchFamily="18" charset="0"/>
              </a:rPr>
              <a:t>= 0</a:t>
            </a:r>
            <a:r>
              <a:rPr kumimoji="1" lang="en-US" altLang="zh-CN" sz="2400" b="1">
                <a:solidFill>
                  <a:srgbClr val="FFFF66"/>
                </a:solidFill>
                <a:latin typeface="宋体" panose="02010600030101010101" pitchFamily="2" charset="-122"/>
              </a:rPr>
              <a:t> </a:t>
            </a:r>
            <a:r>
              <a:rPr kumimoji="1" lang="zh-CN" altLang="en-US" sz="2400" b="1">
                <a:solidFill>
                  <a:schemeClr val="bg1"/>
                </a:solidFill>
                <a:latin typeface="宋体" panose="02010600030101010101" pitchFamily="2" charset="-122"/>
              </a:rPr>
              <a:t>时</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Bookman Old Style" panose="02050604050505020204" pitchFamily="18" charset="0"/>
              </a:rPr>
              <a:t>v</a:t>
            </a:r>
            <a:r>
              <a:rPr kumimoji="1" lang="en-US" altLang="zh-CN" sz="2400" b="1" i="1">
                <a:solidFill>
                  <a:srgbClr val="66FFFF"/>
                </a:solidFill>
                <a:latin typeface="Times New Roman" panose="02020603050405020304" pitchFamily="18" charset="0"/>
              </a:rPr>
              <a:t> </a:t>
            </a:r>
            <a:r>
              <a:rPr kumimoji="1" lang="en-US" altLang="zh-CN" sz="2400" b="1">
                <a:solidFill>
                  <a:srgbClr val="66FFFF"/>
                </a:solidFill>
                <a:latin typeface="Times New Roman" panose="02020603050405020304" pitchFamily="18" charset="0"/>
              </a:rPr>
              <a:t>= 0</a:t>
            </a:r>
          </a:p>
        </p:txBody>
      </p:sp>
      <p:grpSp>
        <p:nvGrpSpPr>
          <p:cNvPr id="30738" name="Group 24">
            <a:extLst>
              <a:ext uri="{FF2B5EF4-FFF2-40B4-BE49-F238E27FC236}">
                <a16:creationId xmlns:a16="http://schemas.microsoft.com/office/drawing/2014/main" id="{64D29C69-D027-40F9-B873-85DE08BD326C}"/>
              </a:ext>
            </a:extLst>
          </p:cNvPr>
          <p:cNvGrpSpPr>
            <a:grpSpLocks/>
          </p:cNvGrpSpPr>
          <p:nvPr/>
        </p:nvGrpSpPr>
        <p:grpSpPr bwMode="auto">
          <a:xfrm>
            <a:off x="7894638" y="2581275"/>
            <a:ext cx="533400" cy="457200"/>
            <a:chOff x="2352" y="1488"/>
            <a:chExt cx="336" cy="288"/>
          </a:xfrm>
        </p:grpSpPr>
        <p:sp>
          <p:nvSpPr>
            <p:cNvPr id="30747" name="Line 25">
              <a:extLst>
                <a:ext uri="{FF2B5EF4-FFF2-40B4-BE49-F238E27FC236}">
                  <a16:creationId xmlns:a16="http://schemas.microsoft.com/office/drawing/2014/main" id="{0F8021EF-2382-4336-9437-71BE594D3383}"/>
                </a:ext>
              </a:extLst>
            </p:cNvPr>
            <p:cNvSpPr>
              <a:spLocks noChangeShapeType="1"/>
            </p:cNvSpPr>
            <p:nvPr/>
          </p:nvSpPr>
          <p:spPr bwMode="auto">
            <a:xfrm>
              <a:off x="2352" y="1776"/>
              <a:ext cx="24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8" name="Text Box 26">
              <a:extLst>
                <a:ext uri="{FF2B5EF4-FFF2-40B4-BE49-F238E27FC236}">
                  <a16:creationId xmlns:a16="http://schemas.microsoft.com/office/drawing/2014/main" id="{61892F20-3691-4434-801A-A0744C124252}"/>
                </a:ext>
              </a:extLst>
            </p:cNvPr>
            <p:cNvSpPr txBox="1">
              <a:spLocks noChangeArrowheads="1"/>
            </p:cNvSpPr>
            <p:nvPr/>
          </p:nvSpPr>
          <p:spPr bwMode="auto">
            <a:xfrm>
              <a:off x="2400" y="148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FF66"/>
                  </a:solidFill>
                  <a:latin typeface="Times New Roman" panose="02020603050405020304" pitchFamily="18" charset="0"/>
                </a:rPr>
                <a:t>f</a:t>
              </a:r>
            </a:p>
          </p:txBody>
        </p:sp>
      </p:grpSp>
      <p:sp>
        <p:nvSpPr>
          <p:cNvPr id="30739" name="Rectangle 27" descr="25%">
            <a:extLst>
              <a:ext uri="{FF2B5EF4-FFF2-40B4-BE49-F238E27FC236}">
                <a16:creationId xmlns:a16="http://schemas.microsoft.com/office/drawing/2014/main" id="{79E7EAA2-D99A-455B-89A1-E678A805A5F4}"/>
              </a:ext>
            </a:extLst>
          </p:cNvPr>
          <p:cNvSpPr>
            <a:spLocks noChangeArrowheads="1"/>
          </p:cNvSpPr>
          <p:nvPr/>
        </p:nvSpPr>
        <p:spPr bwMode="auto">
          <a:xfrm>
            <a:off x="5946775" y="2703513"/>
            <a:ext cx="1943100" cy="706437"/>
          </a:xfrm>
          <a:prstGeom prst="rect">
            <a:avLst/>
          </a:prstGeom>
          <a:pattFill prst="pct25">
            <a:fgClr>
              <a:srgbClr val="FF660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740" name="Group 28">
            <a:extLst>
              <a:ext uri="{FF2B5EF4-FFF2-40B4-BE49-F238E27FC236}">
                <a16:creationId xmlns:a16="http://schemas.microsoft.com/office/drawing/2014/main" id="{7D2AFA8E-E6DF-4F59-AA81-D5CC3B711B6D}"/>
              </a:ext>
            </a:extLst>
          </p:cNvPr>
          <p:cNvGrpSpPr>
            <a:grpSpLocks/>
          </p:cNvGrpSpPr>
          <p:nvPr/>
        </p:nvGrpSpPr>
        <p:grpSpPr bwMode="auto">
          <a:xfrm>
            <a:off x="7304088" y="3343275"/>
            <a:ext cx="1371600" cy="457200"/>
            <a:chOff x="1680" y="2112"/>
            <a:chExt cx="864" cy="288"/>
          </a:xfrm>
        </p:grpSpPr>
        <p:sp>
          <p:nvSpPr>
            <p:cNvPr id="30745" name="Line 29">
              <a:extLst>
                <a:ext uri="{FF2B5EF4-FFF2-40B4-BE49-F238E27FC236}">
                  <a16:creationId xmlns:a16="http://schemas.microsoft.com/office/drawing/2014/main" id="{80B7D035-7141-4913-B8A2-95E53DAF0DD4}"/>
                </a:ext>
              </a:extLst>
            </p:cNvPr>
            <p:cNvSpPr>
              <a:spLocks noChangeShapeType="1"/>
            </p:cNvSpPr>
            <p:nvPr/>
          </p:nvSpPr>
          <p:spPr bwMode="auto">
            <a:xfrm>
              <a:off x="1680" y="2352"/>
              <a:ext cx="864" cy="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Text Box 30">
              <a:extLst>
                <a:ext uri="{FF2B5EF4-FFF2-40B4-BE49-F238E27FC236}">
                  <a16:creationId xmlns:a16="http://schemas.microsoft.com/office/drawing/2014/main" id="{580D0905-A6CA-4F0D-B49A-4C070475AA7E}"/>
                </a:ext>
              </a:extLst>
            </p:cNvPr>
            <p:cNvSpPr txBox="1">
              <a:spLocks noChangeArrowheads="1"/>
            </p:cNvSpPr>
            <p:nvPr/>
          </p:nvSpPr>
          <p:spPr bwMode="auto">
            <a:xfrm>
              <a:off x="2016" y="2112"/>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FF66"/>
                  </a:solidFill>
                  <a:latin typeface="Times New Roman" panose="02020603050405020304" pitchFamily="18" charset="0"/>
                </a:rPr>
                <a:t>x</a:t>
              </a:r>
            </a:p>
          </p:txBody>
        </p:sp>
      </p:grpSp>
      <p:sp>
        <p:nvSpPr>
          <p:cNvPr id="30741" name="Freeform 31" descr="25%">
            <a:extLst>
              <a:ext uri="{FF2B5EF4-FFF2-40B4-BE49-F238E27FC236}">
                <a16:creationId xmlns:a16="http://schemas.microsoft.com/office/drawing/2014/main" id="{7927A989-93D8-4D87-8D16-ADB0B03056A3}"/>
              </a:ext>
            </a:extLst>
          </p:cNvPr>
          <p:cNvSpPr>
            <a:spLocks/>
          </p:cNvSpPr>
          <p:nvPr/>
        </p:nvSpPr>
        <p:spPr bwMode="auto">
          <a:xfrm>
            <a:off x="6791325" y="3381375"/>
            <a:ext cx="284163" cy="200025"/>
          </a:xfrm>
          <a:custGeom>
            <a:avLst/>
            <a:gdLst>
              <a:gd name="T0" fmla="*/ 2147483647 w 179"/>
              <a:gd name="T1" fmla="*/ 2147483647 h 126"/>
              <a:gd name="T2" fmla="*/ 2147483647 w 179"/>
              <a:gd name="T3" fmla="*/ 2147483647 h 126"/>
              <a:gd name="T4" fmla="*/ 2147483647 w 179"/>
              <a:gd name="T5" fmla="*/ 0 h 126"/>
              <a:gd name="T6" fmla="*/ 2147483647 w 179"/>
              <a:gd name="T7" fmla="*/ 2147483647 h 126"/>
              <a:gd name="T8" fmla="*/ 2147483647 w 179"/>
              <a:gd name="T9" fmla="*/ 2147483647 h 126"/>
              <a:gd name="T10" fmla="*/ 2147483647 w 179"/>
              <a:gd name="T11" fmla="*/ 2147483647 h 126"/>
              <a:gd name="T12" fmla="*/ 2147483647 w 179"/>
              <a:gd name="T13" fmla="*/ 2147483647 h 126"/>
              <a:gd name="T14" fmla="*/ 2147483647 w 179"/>
              <a:gd name="T15" fmla="*/ 2147483647 h 126"/>
              <a:gd name="T16" fmla="*/ 2147483647 w 179"/>
              <a:gd name="T17" fmla="*/ 2147483647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9" h="126">
                <a:moveTo>
                  <a:pt x="23" y="96"/>
                </a:moveTo>
                <a:cubicBezTo>
                  <a:pt x="22" y="87"/>
                  <a:pt x="9" y="41"/>
                  <a:pt x="23" y="24"/>
                </a:cubicBezTo>
                <a:cubicBezTo>
                  <a:pt x="35" y="9"/>
                  <a:pt x="77" y="0"/>
                  <a:pt x="77" y="0"/>
                </a:cubicBezTo>
                <a:cubicBezTo>
                  <a:pt x="93" y="2"/>
                  <a:pt x="110" y="1"/>
                  <a:pt x="125" y="6"/>
                </a:cubicBezTo>
                <a:cubicBezTo>
                  <a:pt x="139" y="11"/>
                  <a:pt x="149" y="22"/>
                  <a:pt x="161" y="30"/>
                </a:cubicBezTo>
                <a:cubicBezTo>
                  <a:pt x="167" y="34"/>
                  <a:pt x="179" y="42"/>
                  <a:pt x="179" y="42"/>
                </a:cubicBezTo>
                <a:cubicBezTo>
                  <a:pt x="118" y="57"/>
                  <a:pt x="151" y="97"/>
                  <a:pt x="107" y="126"/>
                </a:cubicBezTo>
                <a:cubicBezTo>
                  <a:pt x="91" y="124"/>
                  <a:pt x="75" y="124"/>
                  <a:pt x="59" y="120"/>
                </a:cubicBezTo>
                <a:cubicBezTo>
                  <a:pt x="59" y="120"/>
                  <a:pt x="0" y="96"/>
                  <a:pt x="23" y="96"/>
                </a:cubicBezTo>
                <a:close/>
              </a:path>
            </a:pathLst>
          </a:custGeom>
          <a:pattFill prst="pct25">
            <a:fgClr>
              <a:srgbClr val="FF3300"/>
            </a:fgClr>
            <a:bgClr>
              <a:srgbClr val="FFFFFF"/>
            </a:bgClr>
          </a:pattFill>
          <a:ln>
            <a:noFill/>
          </a:ln>
          <a:effectLst/>
          <a:extLst>
            <a:ext uri="{91240B29-F687-4F45-9708-019B960494DF}">
              <a14:hiddenLine xmlns:a14="http://schemas.microsoft.com/office/drawing/2010/main" w="9525" cap="flat" cmpd="sng">
                <a:solidFill>
                  <a:srgbClr val="FF66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AutoShape 34">
            <a:extLst>
              <a:ext uri="{FF2B5EF4-FFF2-40B4-BE49-F238E27FC236}">
                <a16:creationId xmlns:a16="http://schemas.microsoft.com/office/drawing/2014/main" id="{BE0CEE66-B6DB-48A4-A58A-D0022940E5F7}"/>
              </a:ext>
            </a:extLst>
          </p:cNvPr>
          <p:cNvSpPr>
            <a:spLocks noChangeArrowheads="1"/>
          </p:cNvSpPr>
          <p:nvPr/>
        </p:nvSpPr>
        <p:spPr bwMode="auto">
          <a:xfrm>
            <a:off x="827088" y="4351338"/>
            <a:ext cx="1295400" cy="144462"/>
          </a:xfrm>
          <a:prstGeom prst="rightArrow">
            <a:avLst>
              <a:gd name="adj1" fmla="val 50000"/>
              <a:gd name="adj2" fmla="val 224177"/>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6" name="Object 35">
            <a:extLst>
              <a:ext uri="{FF2B5EF4-FFF2-40B4-BE49-F238E27FC236}">
                <a16:creationId xmlns:a16="http://schemas.microsoft.com/office/drawing/2014/main" id="{7BC15BE6-030B-4DB9-B063-BF6E042FF2A2}"/>
              </a:ext>
            </a:extLst>
          </p:cNvPr>
          <p:cNvGraphicFramePr>
            <a:graphicFrameLocks noChangeAspect="1"/>
          </p:cNvGraphicFramePr>
          <p:nvPr/>
        </p:nvGraphicFramePr>
        <p:xfrm>
          <a:off x="1003300" y="3344863"/>
          <a:ext cx="831850" cy="247650"/>
        </p:xfrm>
        <a:graphic>
          <a:graphicData uri="http://schemas.openxmlformats.org/presentationml/2006/ole">
            <mc:AlternateContent xmlns:mc="http://schemas.openxmlformats.org/markup-compatibility/2006">
              <mc:Choice xmlns:v="urn:schemas-microsoft-com:vml" Requires="v">
                <p:oleObj spid="_x0000_s30765" name="公式" r:id="rId19" imgW="1173511" imgH="335342" progId="Equation.3">
                  <p:embed/>
                </p:oleObj>
              </mc:Choice>
              <mc:Fallback>
                <p:oleObj name="公式" r:id="rId19" imgW="1173511" imgH="335342"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3300" y="3344863"/>
                        <a:ext cx="8318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AutoShape 36">
            <a:extLst>
              <a:ext uri="{FF2B5EF4-FFF2-40B4-BE49-F238E27FC236}">
                <a16:creationId xmlns:a16="http://schemas.microsoft.com/office/drawing/2014/main" id="{E08C0678-FDAD-40AD-8280-8A4D0C720B78}"/>
              </a:ext>
            </a:extLst>
          </p:cNvPr>
          <p:cNvSpPr>
            <a:spLocks noChangeArrowheads="1"/>
          </p:cNvSpPr>
          <p:nvPr/>
        </p:nvSpPr>
        <p:spPr bwMode="auto">
          <a:xfrm>
            <a:off x="827088" y="3632200"/>
            <a:ext cx="1295400" cy="144463"/>
          </a:xfrm>
          <a:prstGeom prst="rightArrow">
            <a:avLst>
              <a:gd name="adj1" fmla="val 50000"/>
              <a:gd name="adj2" fmla="val 224175"/>
            </a:avLst>
          </a:prstGeom>
          <a:solidFill>
            <a:srgbClr val="FFCCFF">
              <a:alpha val="49019"/>
            </a:srgbClr>
          </a:solidFill>
          <a:ln w="9525">
            <a:solidFill>
              <a:srgbClr val="FFCC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5" grpId="0" animBg="1"/>
      <p:bldP spid="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1E811B44-769F-4EE5-81DC-36BADFA207C4}"/>
              </a:ext>
            </a:extLst>
          </p:cNvPr>
          <p:cNvSpPr txBox="1">
            <a:spLocks noChangeArrowheads="1"/>
          </p:cNvSpPr>
          <p:nvPr/>
        </p:nvSpPr>
        <p:spPr bwMode="auto">
          <a:xfrm>
            <a:off x="179388" y="404813"/>
            <a:ext cx="320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牛顿第二定律</a:t>
            </a:r>
            <a:endParaRPr kumimoji="1" lang="zh-CN" altLang="en-US" sz="2800" b="1">
              <a:solidFill>
                <a:srgbClr val="FFFF00"/>
              </a:solidFill>
              <a:latin typeface="Times New Roman" panose="02020603050405020304" pitchFamily="18" charset="0"/>
              <a:ea typeface="仿宋_GB2312" pitchFamily="49" charset="-122"/>
            </a:endParaRPr>
          </a:p>
        </p:txBody>
      </p:sp>
      <p:sp>
        <p:nvSpPr>
          <p:cNvPr id="4099" name="Text Box 3">
            <a:extLst>
              <a:ext uri="{FF2B5EF4-FFF2-40B4-BE49-F238E27FC236}">
                <a16:creationId xmlns:a16="http://schemas.microsoft.com/office/drawing/2014/main" id="{03A256F5-ABB9-414B-BE44-C0E76A607EC1}"/>
              </a:ext>
            </a:extLst>
          </p:cNvPr>
          <p:cNvSpPr txBox="1">
            <a:spLocks noChangeArrowheads="1"/>
          </p:cNvSpPr>
          <p:nvPr/>
        </p:nvSpPr>
        <p:spPr bwMode="auto">
          <a:xfrm>
            <a:off x="762000" y="852488"/>
            <a:ext cx="8153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宋体" panose="02010600030101010101" pitchFamily="2" charset="-122"/>
              </a:rPr>
              <a:t>某时刻质点动量对时间的变化率正比与该时刻作用在质点上所有力的合力。</a:t>
            </a:r>
          </a:p>
        </p:txBody>
      </p:sp>
      <p:graphicFrame>
        <p:nvGraphicFramePr>
          <p:cNvPr id="4100" name="Object 4">
            <a:extLst>
              <a:ext uri="{FF2B5EF4-FFF2-40B4-BE49-F238E27FC236}">
                <a16:creationId xmlns:a16="http://schemas.microsoft.com/office/drawing/2014/main" id="{8C3644E6-C6CD-4C08-A7DC-8356E72B51C6}"/>
              </a:ext>
            </a:extLst>
          </p:cNvPr>
          <p:cNvGraphicFramePr>
            <a:graphicFrameLocks/>
          </p:cNvGraphicFramePr>
          <p:nvPr/>
        </p:nvGraphicFramePr>
        <p:xfrm>
          <a:off x="2009775" y="1844675"/>
          <a:ext cx="2057400" cy="741363"/>
        </p:xfrm>
        <a:graphic>
          <a:graphicData uri="http://schemas.openxmlformats.org/presentationml/2006/ole">
            <mc:AlternateContent xmlns:mc="http://schemas.openxmlformats.org/markup-compatibility/2006">
              <mc:Choice xmlns:v="urn:schemas-microsoft-com:vml" Requires="v">
                <p:oleObj spid="_x0000_s4111" name="公式" r:id="rId3" imgW="2034402" imgH="777333" progId="Equation.3">
                  <p:embed/>
                </p:oleObj>
              </mc:Choice>
              <mc:Fallback>
                <p:oleObj name="公式" r:id="rId3" imgW="2034402" imgH="777333"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775" y="1844675"/>
                        <a:ext cx="2057400" cy="741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a:extLst>
              <a:ext uri="{FF2B5EF4-FFF2-40B4-BE49-F238E27FC236}">
                <a16:creationId xmlns:a16="http://schemas.microsoft.com/office/drawing/2014/main" id="{0132B914-7AF2-423F-AA8D-56D844BF122D}"/>
              </a:ext>
            </a:extLst>
          </p:cNvPr>
          <p:cNvSpPr txBox="1">
            <a:spLocks noChangeArrowheads="1"/>
          </p:cNvSpPr>
          <p:nvPr/>
        </p:nvSpPr>
        <p:spPr bwMode="auto">
          <a:xfrm>
            <a:off x="762000" y="2636838"/>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宋体" panose="02010600030101010101" pitchFamily="2" charset="-122"/>
              </a:rPr>
              <a:t>取适当的单位，使</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k </a:t>
            </a:r>
            <a:r>
              <a:rPr kumimoji="1" lang="en-US" altLang="zh-CN" sz="2400" b="1">
                <a:solidFill>
                  <a:srgbClr val="66FFFF"/>
                </a:solidFill>
                <a:latin typeface="Times New Roman" panose="02020603050405020304" pitchFamily="18" charset="0"/>
              </a:rPr>
              <a:t>=1 </a:t>
            </a:r>
            <a:r>
              <a:rPr kumimoji="1" lang="zh-CN" altLang="en-US" sz="2400" b="1">
                <a:solidFill>
                  <a:schemeClr val="bg1"/>
                </a:solidFill>
                <a:latin typeface="宋体" panose="02010600030101010101" pitchFamily="2" charset="-122"/>
              </a:rPr>
              <a:t>，则有</a:t>
            </a:r>
          </a:p>
        </p:txBody>
      </p:sp>
      <p:graphicFrame>
        <p:nvGraphicFramePr>
          <p:cNvPr id="4102" name="Object 6">
            <a:extLst>
              <a:ext uri="{FF2B5EF4-FFF2-40B4-BE49-F238E27FC236}">
                <a16:creationId xmlns:a16="http://schemas.microsoft.com/office/drawing/2014/main" id="{1D5C1DFD-4F01-4EBD-AC99-24BAF74226FA}"/>
              </a:ext>
            </a:extLst>
          </p:cNvPr>
          <p:cNvGraphicFramePr>
            <a:graphicFrameLocks/>
          </p:cNvGraphicFramePr>
          <p:nvPr/>
        </p:nvGraphicFramePr>
        <p:xfrm>
          <a:off x="2484438" y="3141663"/>
          <a:ext cx="4127500" cy="741362"/>
        </p:xfrm>
        <a:graphic>
          <a:graphicData uri="http://schemas.openxmlformats.org/presentationml/2006/ole">
            <mc:AlternateContent xmlns:mc="http://schemas.openxmlformats.org/markup-compatibility/2006">
              <mc:Choice xmlns:v="urn:schemas-microsoft-com:vml" Requires="v">
                <p:oleObj spid="_x0000_s4112" name="公式" r:id="rId5" imgW="4092034" imgH="777333" progId="Equation.3">
                  <p:embed/>
                </p:oleObj>
              </mc:Choice>
              <mc:Fallback>
                <p:oleObj name="公式" r:id="rId5" imgW="4092034" imgH="777333"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141663"/>
                        <a:ext cx="4127500" cy="7413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7">
            <a:extLst>
              <a:ext uri="{FF2B5EF4-FFF2-40B4-BE49-F238E27FC236}">
                <a16:creationId xmlns:a16="http://schemas.microsoft.com/office/drawing/2014/main" id="{0F83FFBE-3E8B-43A8-9FA8-8A7180AB803D}"/>
              </a:ext>
            </a:extLst>
          </p:cNvPr>
          <p:cNvGraphicFramePr>
            <a:graphicFrameLocks/>
          </p:cNvGraphicFramePr>
          <p:nvPr/>
        </p:nvGraphicFramePr>
        <p:xfrm>
          <a:off x="3276600" y="4508500"/>
          <a:ext cx="2635250" cy="741363"/>
        </p:xfrm>
        <a:graphic>
          <a:graphicData uri="http://schemas.openxmlformats.org/presentationml/2006/ole">
            <mc:AlternateContent xmlns:mc="http://schemas.openxmlformats.org/markup-compatibility/2006">
              <mc:Choice xmlns:v="urn:schemas-microsoft-com:vml" Requires="v">
                <p:oleObj spid="_x0000_s4113" name="公式" r:id="rId7" imgW="2598348" imgH="777333" progId="Equation.3">
                  <p:embed/>
                </p:oleObj>
              </mc:Choice>
              <mc:Fallback>
                <p:oleObj name="公式" r:id="rId7" imgW="2598348" imgH="777333"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508500"/>
                        <a:ext cx="2635250" cy="741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8">
            <a:extLst>
              <a:ext uri="{FF2B5EF4-FFF2-40B4-BE49-F238E27FC236}">
                <a16:creationId xmlns:a16="http://schemas.microsoft.com/office/drawing/2014/main" id="{7FF4DAE4-B3AF-4D65-936B-71E6BAD303A0}"/>
              </a:ext>
            </a:extLst>
          </p:cNvPr>
          <p:cNvSpPr txBox="1">
            <a:spLocks noChangeArrowheads="1"/>
          </p:cNvSpPr>
          <p:nvPr/>
        </p:nvSpPr>
        <p:spPr bwMode="auto">
          <a:xfrm>
            <a:off x="762000" y="400526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当物体的质量不随时间变化时</a:t>
            </a:r>
            <a:endParaRPr kumimoji="1" lang="zh-CN" altLang="en-US" sz="1200" b="1">
              <a:solidFill>
                <a:srgbClr val="66FFFF"/>
              </a:solidFill>
              <a:latin typeface="宋体" panose="02010600030101010101" pitchFamily="2" charset="-122"/>
            </a:endParaRPr>
          </a:p>
        </p:txBody>
      </p:sp>
      <p:graphicFrame>
        <p:nvGraphicFramePr>
          <p:cNvPr id="4105" name="Object 9">
            <a:extLst>
              <a:ext uri="{FF2B5EF4-FFF2-40B4-BE49-F238E27FC236}">
                <a16:creationId xmlns:a16="http://schemas.microsoft.com/office/drawing/2014/main" id="{ED1D63BF-3A50-41A2-8602-70DFA62DC1DB}"/>
              </a:ext>
            </a:extLst>
          </p:cNvPr>
          <p:cNvGraphicFramePr>
            <a:graphicFrameLocks/>
          </p:cNvGraphicFramePr>
          <p:nvPr/>
        </p:nvGraphicFramePr>
        <p:xfrm>
          <a:off x="5076825" y="1844675"/>
          <a:ext cx="2232025" cy="741363"/>
        </p:xfrm>
        <a:graphic>
          <a:graphicData uri="http://schemas.openxmlformats.org/presentationml/2006/ole">
            <mc:AlternateContent xmlns:mc="http://schemas.openxmlformats.org/markup-compatibility/2006">
              <mc:Choice xmlns:v="urn:schemas-microsoft-com:vml" Requires="v">
                <p:oleObj spid="_x0000_s4114" name="公式" r:id="rId9" imgW="2217440" imgH="777333" progId="Equation.3">
                  <p:embed/>
                </p:oleObj>
              </mc:Choice>
              <mc:Fallback>
                <p:oleObj name="公式" r:id="rId9" imgW="2217440" imgH="777333"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1844675"/>
                        <a:ext cx="2232025" cy="741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0">
            <a:extLst>
              <a:ext uri="{FF2B5EF4-FFF2-40B4-BE49-F238E27FC236}">
                <a16:creationId xmlns:a16="http://schemas.microsoft.com/office/drawing/2014/main" id="{990CE439-B6B1-49BE-9821-F318B3ABDA66}"/>
              </a:ext>
            </a:extLst>
          </p:cNvPr>
          <p:cNvSpPr txBox="1">
            <a:spLocks noChangeArrowheads="1"/>
          </p:cNvSpPr>
          <p:nvPr/>
        </p:nvSpPr>
        <p:spPr bwMode="auto">
          <a:xfrm>
            <a:off x="1228725" y="5189538"/>
            <a:ext cx="26955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a:solidFill>
                  <a:schemeClr val="bg1"/>
                </a:solidFill>
                <a:latin typeface="宋体" panose="02010600030101010101" pitchFamily="2" charset="-122"/>
              </a:rPr>
              <a:t> 直角坐标系下为 </a:t>
            </a:r>
          </a:p>
        </p:txBody>
      </p:sp>
      <p:graphicFrame>
        <p:nvGraphicFramePr>
          <p:cNvPr id="4107" name="Object 11">
            <a:extLst>
              <a:ext uri="{FF2B5EF4-FFF2-40B4-BE49-F238E27FC236}">
                <a16:creationId xmlns:a16="http://schemas.microsoft.com/office/drawing/2014/main" id="{76A5F0B2-079C-449F-858C-F41EB1580C34}"/>
              </a:ext>
            </a:extLst>
          </p:cNvPr>
          <p:cNvGraphicFramePr>
            <a:graphicFrameLocks/>
          </p:cNvGraphicFramePr>
          <p:nvPr/>
        </p:nvGraphicFramePr>
        <p:xfrm>
          <a:off x="1403350" y="5734050"/>
          <a:ext cx="1892300" cy="787400"/>
        </p:xfrm>
        <a:graphic>
          <a:graphicData uri="http://schemas.openxmlformats.org/presentationml/2006/ole">
            <mc:AlternateContent xmlns:mc="http://schemas.openxmlformats.org/markup-compatibility/2006">
              <mc:Choice xmlns:v="urn:schemas-microsoft-com:vml" Requires="v">
                <p:oleObj spid="_x0000_s4115" name="公式" r:id="rId11" imgW="2064908" imgH="830518" progId="Equation.3">
                  <p:embed/>
                </p:oleObj>
              </mc:Choice>
              <mc:Fallback>
                <p:oleObj name="公式" r:id="rId11" imgW="2064908" imgH="830518"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734050"/>
                        <a:ext cx="1892300"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Rectangle 12">
            <a:extLst>
              <a:ext uri="{FF2B5EF4-FFF2-40B4-BE49-F238E27FC236}">
                <a16:creationId xmlns:a16="http://schemas.microsoft.com/office/drawing/2014/main" id="{01BEF2B8-2BB4-44EB-913C-B50869F3AF32}"/>
              </a:ext>
            </a:extLst>
          </p:cNvPr>
          <p:cNvSpPr>
            <a:spLocks noChangeArrowheads="1"/>
          </p:cNvSpPr>
          <p:nvPr/>
        </p:nvSpPr>
        <p:spPr bwMode="auto">
          <a:xfrm>
            <a:off x="1042988" y="511810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graphicFrame>
        <p:nvGraphicFramePr>
          <p:cNvPr id="4109" name="Object 13">
            <a:extLst>
              <a:ext uri="{FF2B5EF4-FFF2-40B4-BE49-F238E27FC236}">
                <a16:creationId xmlns:a16="http://schemas.microsoft.com/office/drawing/2014/main" id="{2D8FE5A5-C888-4A87-AC2D-5E588D450363}"/>
              </a:ext>
            </a:extLst>
          </p:cNvPr>
          <p:cNvGraphicFramePr>
            <a:graphicFrameLocks noChangeAspect="1"/>
          </p:cNvGraphicFramePr>
          <p:nvPr/>
        </p:nvGraphicFramePr>
        <p:xfrm>
          <a:off x="3924300" y="5734050"/>
          <a:ext cx="1871663" cy="787400"/>
        </p:xfrm>
        <a:graphic>
          <a:graphicData uri="http://schemas.openxmlformats.org/presentationml/2006/ole">
            <mc:AlternateContent xmlns:mc="http://schemas.openxmlformats.org/markup-compatibility/2006">
              <mc:Choice xmlns:v="urn:schemas-microsoft-com:vml" Requires="v">
                <p:oleObj spid="_x0000_s4116" name="公式" r:id="rId13" imgW="1996339" imgH="830518" progId="Equation.3">
                  <p:embed/>
                </p:oleObj>
              </mc:Choice>
              <mc:Fallback>
                <p:oleObj name="公式" r:id="rId13" imgW="1996339" imgH="830518"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5734050"/>
                        <a:ext cx="1871663"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0" name="Object 14">
            <a:extLst>
              <a:ext uri="{FF2B5EF4-FFF2-40B4-BE49-F238E27FC236}">
                <a16:creationId xmlns:a16="http://schemas.microsoft.com/office/drawing/2014/main" id="{0FE2CA29-D033-4C2B-A491-8841A61428F3}"/>
              </a:ext>
            </a:extLst>
          </p:cNvPr>
          <p:cNvGraphicFramePr>
            <a:graphicFrameLocks noChangeAspect="1"/>
          </p:cNvGraphicFramePr>
          <p:nvPr/>
        </p:nvGraphicFramePr>
        <p:xfrm>
          <a:off x="6300788" y="5730875"/>
          <a:ext cx="1908175" cy="788988"/>
        </p:xfrm>
        <a:graphic>
          <a:graphicData uri="http://schemas.openxmlformats.org/presentationml/2006/ole">
            <mc:AlternateContent xmlns:mc="http://schemas.openxmlformats.org/markup-compatibility/2006">
              <mc:Choice xmlns:v="urn:schemas-microsoft-com:vml" Requires="v">
                <p:oleObj spid="_x0000_s4117" name="公式" r:id="rId15" imgW="2034402" imgH="830518" progId="Equation.3">
                  <p:embed/>
                </p:oleObj>
              </mc:Choice>
              <mc:Fallback>
                <p:oleObj name="公式" r:id="rId15" imgW="2034402" imgH="830518"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0788" y="5730875"/>
                        <a:ext cx="1908175" cy="788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6">
            <a:extLst>
              <a:ext uri="{FF2B5EF4-FFF2-40B4-BE49-F238E27FC236}">
                <a16:creationId xmlns:a16="http://schemas.microsoft.com/office/drawing/2014/main" id="{6A5BFDCC-192B-4C0C-9F5F-4D1F33151281}"/>
              </a:ext>
            </a:extLst>
          </p:cNvPr>
          <p:cNvSpPr>
            <a:spLocks noChangeArrowheads="1"/>
          </p:cNvSpPr>
          <p:nvPr/>
        </p:nvSpPr>
        <p:spPr bwMode="auto">
          <a:xfrm>
            <a:off x="222250" y="134938"/>
            <a:ext cx="7221538"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C000"/>
                </a:solidFill>
                <a:latin typeface="Times New Roman" panose="02020603050405020304" pitchFamily="18" charset="0"/>
                <a:cs typeface="Times New Roman" panose="02020603050405020304" pitchFamily="18" charset="0"/>
              </a:rPr>
              <a:t>非质点问题的处理方法</a:t>
            </a:r>
            <a:endParaRPr lang="en-US" altLang="zh-CN" sz="3200" b="1">
              <a:solidFill>
                <a:srgbClr val="FFC000"/>
              </a:solidFill>
              <a:latin typeface="Times New Roman" panose="02020603050405020304" pitchFamily="18" charset="0"/>
              <a:cs typeface="Times New Roman" panose="02020603050405020304" pitchFamily="18" charset="0"/>
            </a:endParaRPr>
          </a:p>
          <a:p>
            <a:pPr eaLnBrk="1" hangingPunct="1"/>
            <a:r>
              <a:rPr lang="zh-CN" altLang="zh-CN" sz="2400" b="1">
                <a:solidFill>
                  <a:schemeClr val="bg1"/>
                </a:solidFill>
                <a:latin typeface="Times New Roman" panose="02020603050405020304" pitchFamily="18" charset="0"/>
                <a:cs typeface="Times New Roman" panose="02020603050405020304" pitchFamily="18" charset="0"/>
              </a:rPr>
              <a:t>书中例题 </a:t>
            </a:r>
            <a:r>
              <a:rPr lang="en-US" altLang="zh-CN" sz="2400" b="1">
                <a:solidFill>
                  <a:schemeClr val="bg1"/>
                </a:solidFill>
                <a:latin typeface="Times New Roman" panose="02020603050405020304" pitchFamily="18" charset="0"/>
                <a:cs typeface="Times New Roman" panose="02020603050405020304" pitchFamily="18" charset="0"/>
              </a:rPr>
              <a:t>2.9</a:t>
            </a:r>
            <a:r>
              <a:rPr lang="zh-CN" altLang="en-US" sz="2400" b="1">
                <a:solidFill>
                  <a:schemeClr val="bg1"/>
                </a:solidFill>
                <a:latin typeface="Times New Roman" panose="02020603050405020304" pitchFamily="18" charset="0"/>
                <a:cs typeface="Times New Roman" panose="02020603050405020304" pitchFamily="18" charset="0"/>
              </a:rPr>
              <a:t>（ </a:t>
            </a:r>
            <a:r>
              <a:rPr lang="en-US" altLang="zh-CN" sz="2400" b="1">
                <a:solidFill>
                  <a:schemeClr val="bg1"/>
                </a:solidFill>
                <a:latin typeface="Times New Roman" panose="02020603050405020304" pitchFamily="18" charset="0"/>
                <a:cs typeface="Times New Roman" panose="02020603050405020304" pitchFamily="18" charset="0"/>
              </a:rPr>
              <a:t>p76 </a:t>
            </a:r>
            <a:r>
              <a:rPr lang="zh-CN" altLang="en-US" sz="2400" b="1">
                <a:solidFill>
                  <a:schemeClr val="bg1"/>
                </a:solidFill>
                <a:latin typeface="Times New Roman" panose="02020603050405020304" pitchFamily="18" charset="0"/>
                <a:cs typeface="Times New Roman" panose="02020603050405020304" pitchFamily="18" charset="0"/>
              </a:rPr>
              <a:t>）（非质点问题的处理方法）</a:t>
            </a:r>
            <a:endParaRPr lang="zh-CN" altLang="en-US" sz="1000">
              <a:solidFill>
                <a:schemeClr val="bg1"/>
              </a:solidFill>
            </a:endParaRPr>
          </a:p>
          <a:p>
            <a:pPr eaLnBrk="1" hangingPunct="1"/>
            <a:r>
              <a:rPr lang="zh-CN" altLang="en-US" sz="2400" b="1">
                <a:solidFill>
                  <a:schemeClr val="bg1"/>
                </a:solidFill>
                <a:latin typeface="Times New Roman" panose="02020603050405020304" pitchFamily="18" charset="0"/>
                <a:cs typeface="Times New Roman" panose="02020603050405020304" pitchFamily="18" charset="0"/>
              </a:rPr>
              <a:t>试证明在圆柱形容器内，以匀角速度</a:t>
            </a:r>
            <a:r>
              <a:rPr lang="en-US" altLang="zh-CN" sz="2400" b="1">
                <a:solidFill>
                  <a:schemeClr val="bg1"/>
                </a:solidFill>
                <a:latin typeface="Times New Roman" panose="02020603050405020304" pitchFamily="18" charset="0"/>
                <a:cs typeface="Times New Roman" panose="02020603050405020304" pitchFamily="18" charset="0"/>
              </a:rPr>
              <a:t>ω</a:t>
            </a:r>
            <a:r>
              <a:rPr lang="zh-CN" altLang="en-US" sz="2400" b="1">
                <a:solidFill>
                  <a:schemeClr val="bg1"/>
                </a:solidFill>
                <a:latin typeface="Times New Roman" panose="02020603050405020304" pitchFamily="18" charset="0"/>
                <a:cs typeface="Times New Roman" panose="02020603050405020304" pitchFamily="18" charset="0"/>
              </a:rPr>
              <a:t>绕中心轴作匀速旋转的流体表面为旋转抛物面。</a:t>
            </a:r>
            <a:endParaRPr lang="zh-CN" altLang="en-US" sz="1000" b="1">
              <a:solidFill>
                <a:schemeClr val="bg1"/>
              </a:solidFill>
            </a:endParaRPr>
          </a:p>
          <a:p>
            <a:pPr eaLnBrk="1" hangingPunct="1"/>
            <a:endParaRPr lang="zh-CN" altLang="en-US" sz="2800"/>
          </a:p>
        </p:txBody>
      </p:sp>
      <p:sp>
        <p:nvSpPr>
          <p:cNvPr id="47108" name="Rectangle 23">
            <a:extLst>
              <a:ext uri="{FF2B5EF4-FFF2-40B4-BE49-F238E27FC236}">
                <a16:creationId xmlns:a16="http://schemas.microsoft.com/office/drawing/2014/main" id="{C5E00123-8080-40D1-A171-E49DC927125D}"/>
              </a:ext>
            </a:extLst>
          </p:cNvPr>
          <p:cNvSpPr>
            <a:spLocks noChangeArrowheads="1"/>
          </p:cNvSpPr>
          <p:nvPr/>
        </p:nvSpPr>
        <p:spPr bwMode="auto">
          <a:xfrm>
            <a:off x="358775" y="1908175"/>
            <a:ext cx="72136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400">
              <a:latin typeface="Times New Roman" panose="02020603050405020304" pitchFamily="18" charset="0"/>
              <a:cs typeface="Times New Roman" panose="02020603050405020304" pitchFamily="18" charset="0"/>
            </a:endParaRPr>
          </a:p>
          <a:p>
            <a:pPr eaLnBrk="1" hangingPunct="1">
              <a:lnSpc>
                <a:spcPct val="125000"/>
              </a:lnSpc>
            </a:pPr>
            <a:r>
              <a:rPr lang="zh-CN" altLang="zh-CN" sz="2400" b="1">
                <a:solidFill>
                  <a:schemeClr val="bg1"/>
                </a:solidFill>
                <a:latin typeface="Times New Roman" panose="02020603050405020304" pitchFamily="18" charset="0"/>
                <a:cs typeface="Times New Roman" panose="02020603050405020304" pitchFamily="18" charset="0"/>
              </a:rPr>
              <a:t>证明：这是一个典型的非质点问题。</a:t>
            </a:r>
            <a:endParaRPr lang="zh-CN" altLang="zh-CN" sz="1000" b="1">
              <a:solidFill>
                <a:schemeClr val="bg1"/>
              </a:solidFill>
            </a:endParaRPr>
          </a:p>
          <a:p>
            <a:pPr eaLnBrk="1" hangingPunct="1">
              <a:lnSpc>
                <a:spcPct val="125000"/>
              </a:lnSpc>
            </a:pPr>
            <a:r>
              <a:rPr lang="zh-CN" altLang="zh-CN" sz="2400" b="1">
                <a:solidFill>
                  <a:schemeClr val="bg1"/>
                </a:solidFill>
                <a:latin typeface="Times New Roman" panose="02020603050405020304" pitchFamily="18" charset="0"/>
                <a:cs typeface="Times New Roman" panose="02020603050405020304" pitchFamily="18" charset="0"/>
              </a:rPr>
              <a:t>处理非质点问题的方法：</a:t>
            </a:r>
            <a:endParaRPr lang="zh-CN" altLang="zh-CN" sz="1000" b="1">
              <a:solidFill>
                <a:schemeClr val="bg1"/>
              </a:solidFill>
            </a:endParaRPr>
          </a:p>
          <a:p>
            <a:pPr eaLnBrk="1" hangingPunct="1">
              <a:lnSpc>
                <a:spcPct val="125000"/>
              </a:lnSpc>
            </a:pPr>
            <a:r>
              <a:rPr lang="zh-CN" altLang="zh-CN" sz="2400" b="1">
                <a:solidFill>
                  <a:srgbClr val="FFC000"/>
                </a:solidFill>
                <a:latin typeface="Times New Roman" panose="02020603050405020304" pitchFamily="18" charset="0"/>
                <a:cs typeface="Times New Roman" panose="02020603050405020304" pitchFamily="18" charset="0"/>
              </a:rPr>
              <a:t>在流体表面取一小的体元</a:t>
            </a:r>
            <a:r>
              <a:rPr lang="zh-CN" altLang="zh-CN" sz="2000" b="1" i="1">
                <a:solidFill>
                  <a:srgbClr val="FFC000"/>
                </a:solidFill>
                <a:latin typeface="Times New Roman" panose="02020603050405020304" pitchFamily="18" charset="0"/>
                <a:cs typeface="Times New Roman" panose="02020603050405020304" pitchFamily="18" charset="0"/>
              </a:rPr>
              <a:t>△</a:t>
            </a:r>
            <a:r>
              <a:rPr lang="en-US" altLang="zh-CN" sz="2400" b="1" i="1">
                <a:solidFill>
                  <a:srgbClr val="FFC000"/>
                </a:solidFill>
                <a:latin typeface="Times New Roman" panose="02020603050405020304" pitchFamily="18" charset="0"/>
                <a:cs typeface="Times New Roman" panose="02020603050405020304" pitchFamily="18" charset="0"/>
              </a:rPr>
              <a:t>m</a:t>
            </a:r>
            <a:r>
              <a:rPr lang="zh-CN" altLang="en-US" sz="2400" b="1">
                <a:solidFill>
                  <a:srgbClr val="FFC000"/>
                </a:solidFill>
                <a:latin typeface="Times New Roman" panose="02020603050405020304" pitchFamily="18" charset="0"/>
                <a:cs typeface="Times New Roman" panose="02020603050405020304" pitchFamily="18" charset="0"/>
              </a:rPr>
              <a:t>，</a:t>
            </a:r>
            <a:endParaRPr lang="zh-CN" altLang="en-US" sz="1000" b="1">
              <a:solidFill>
                <a:srgbClr val="FFC000"/>
              </a:solidFill>
            </a:endParaRPr>
          </a:p>
          <a:p>
            <a:pPr eaLnBrk="1" hangingPunct="1">
              <a:lnSpc>
                <a:spcPct val="125000"/>
              </a:lnSpc>
            </a:pPr>
            <a:r>
              <a:rPr lang="zh-CN" altLang="en-US" sz="2400" b="1">
                <a:solidFill>
                  <a:srgbClr val="FFC000"/>
                </a:solidFill>
                <a:latin typeface="Times New Roman" panose="02020603050405020304" pitchFamily="18" charset="0"/>
                <a:cs typeface="Times New Roman" panose="02020603050405020304" pitchFamily="18" charset="0"/>
              </a:rPr>
              <a:t>这一微小的体元可以看成质点。</a:t>
            </a:r>
            <a:endParaRPr lang="zh-CN" altLang="en-US" sz="1000" b="1">
              <a:solidFill>
                <a:srgbClr val="FFC000"/>
              </a:solidFill>
            </a:endParaRPr>
          </a:p>
          <a:p>
            <a:pPr eaLnBrk="1" hangingPunct="1">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分析小体元受力：</a:t>
            </a:r>
            <a:endParaRPr lang="zh-CN" altLang="en-US" sz="1000" b="1">
              <a:solidFill>
                <a:schemeClr val="bg1"/>
              </a:solidFill>
            </a:endParaRPr>
          </a:p>
          <a:p>
            <a:pPr eaLnBrk="1" hangingPunct="1">
              <a:lnSpc>
                <a:spcPct val="125000"/>
              </a:lnSpc>
            </a:pPr>
            <a:r>
              <a:rPr lang="zh-CN" altLang="en-US" sz="2400" b="1">
                <a:solidFill>
                  <a:srgbClr val="FFC000"/>
                </a:solidFill>
                <a:latin typeface="Times New Roman" panose="02020603050405020304" pitchFamily="18" charset="0"/>
                <a:cs typeface="Times New Roman" panose="02020603050405020304" pitchFamily="18" charset="0"/>
              </a:rPr>
              <a:t>重力</a:t>
            </a:r>
            <a:r>
              <a:rPr lang="en-US" altLang="zh-CN" sz="2400" b="1" i="1">
                <a:solidFill>
                  <a:srgbClr val="FFC000"/>
                </a:solidFill>
                <a:latin typeface="Times New Roman" panose="02020603050405020304" pitchFamily="18" charset="0"/>
                <a:cs typeface="Times New Roman" panose="02020603050405020304" pitchFamily="18" charset="0"/>
              </a:rPr>
              <a:t>mg</a:t>
            </a:r>
            <a:r>
              <a:rPr lang="zh-CN" altLang="en-US" sz="2400" b="1">
                <a:solidFill>
                  <a:srgbClr val="FFC000"/>
                </a:solidFill>
                <a:latin typeface="Times New Roman" panose="02020603050405020304" pitchFamily="18" charset="0"/>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垂直向下；</a:t>
            </a:r>
            <a:endParaRPr lang="zh-CN" altLang="en-US" sz="1000" b="1">
              <a:solidFill>
                <a:schemeClr val="bg1"/>
              </a:solidFill>
            </a:endParaRPr>
          </a:p>
          <a:p>
            <a:pPr eaLnBrk="1" hangingPunct="1">
              <a:lnSpc>
                <a:spcPct val="125000"/>
              </a:lnSpc>
            </a:pPr>
            <a:r>
              <a:rPr lang="zh-CN" altLang="en-US" sz="2400" b="1">
                <a:solidFill>
                  <a:srgbClr val="FFC000"/>
                </a:solidFill>
                <a:latin typeface="Times New Roman" panose="02020603050405020304" pitchFamily="18" charset="0"/>
                <a:cs typeface="Times New Roman" panose="02020603050405020304" pitchFamily="18" charset="0"/>
              </a:rPr>
              <a:t>支持力</a:t>
            </a:r>
            <a:r>
              <a:rPr lang="en-US" altLang="zh-CN" sz="2400" b="1" i="1">
                <a:solidFill>
                  <a:srgbClr val="FFC000"/>
                </a:solidFill>
                <a:latin typeface="Times New Roman" panose="02020603050405020304" pitchFamily="18" charset="0"/>
                <a:cs typeface="Times New Roman" panose="02020603050405020304" pitchFamily="18" charset="0"/>
              </a:rPr>
              <a:t>N</a:t>
            </a:r>
            <a:r>
              <a:rPr lang="zh-CN" altLang="en-US" sz="2400" b="1">
                <a:solidFill>
                  <a:srgbClr val="FFC000"/>
                </a:solidFill>
                <a:latin typeface="Times New Roman" panose="02020603050405020304" pitchFamily="18" charset="0"/>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液体的其它部分对小体元作用力的合力。</a:t>
            </a:r>
            <a:endParaRPr lang="zh-CN" altLang="en-US" sz="1000" b="1">
              <a:solidFill>
                <a:schemeClr val="bg1"/>
              </a:solidFill>
            </a:endParaRPr>
          </a:p>
          <a:p>
            <a:pPr eaLnBrk="1" hangingPunct="1">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选坐标系：以容器中心与液面的焦点为原点，</a:t>
            </a:r>
            <a:endParaRPr lang="zh-CN" altLang="en-US" sz="1000" b="1">
              <a:solidFill>
                <a:schemeClr val="bg1"/>
              </a:solidFill>
            </a:endParaRPr>
          </a:p>
          <a:p>
            <a:pPr eaLnBrk="1" hangingPunct="1">
              <a:lnSpc>
                <a:spcPct val="125000"/>
              </a:lnSpc>
            </a:pPr>
            <a:r>
              <a:rPr lang="zh-CN" altLang="en-US" sz="2400" b="1">
                <a:solidFill>
                  <a:schemeClr val="bg1"/>
                </a:solidFill>
                <a:latin typeface="Times New Roman" panose="02020603050405020304" pitchFamily="18" charset="0"/>
                <a:cs typeface="Times New Roman" panose="02020603050405020304" pitchFamily="18" charset="0"/>
              </a:rPr>
              <a:t>选直角坐标系</a:t>
            </a:r>
            <a:r>
              <a:rPr lang="en-US" altLang="zh-CN" sz="2400" b="1" i="1">
                <a:solidFill>
                  <a:schemeClr val="bg1"/>
                </a:solidFill>
                <a:latin typeface="Times New Roman" panose="02020603050405020304" pitchFamily="18" charset="0"/>
                <a:cs typeface="Times New Roman" panose="02020603050405020304" pitchFamily="18" charset="0"/>
              </a:rPr>
              <a:t>Oxy</a:t>
            </a:r>
            <a:r>
              <a:rPr lang="zh-CN" altLang="en-US" sz="2400" b="1">
                <a:solidFill>
                  <a:schemeClr val="bg1"/>
                </a:solidFill>
                <a:latin typeface="Times New Roman" panose="02020603050405020304" pitchFamily="18" charset="0"/>
                <a:cs typeface="Times New Roman" panose="02020603050405020304" pitchFamily="18" charset="0"/>
              </a:rPr>
              <a:t>，如图</a:t>
            </a:r>
            <a:endParaRPr lang="zh-CN" altLang="en-US" sz="3200" b="1">
              <a:solidFill>
                <a:schemeClr val="bg1"/>
              </a:solidFill>
            </a:endParaRPr>
          </a:p>
        </p:txBody>
      </p:sp>
      <p:pic>
        <p:nvPicPr>
          <p:cNvPr id="31748" name="Picture 19">
            <a:extLst>
              <a:ext uri="{FF2B5EF4-FFF2-40B4-BE49-F238E27FC236}">
                <a16:creationId xmlns:a16="http://schemas.microsoft.com/office/drawing/2014/main" id="{164A93AF-EDCC-4335-886D-7BEB08D34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738" y="0"/>
            <a:ext cx="10604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24" name="Picture 20">
            <a:extLst>
              <a:ext uri="{FF2B5EF4-FFF2-40B4-BE49-F238E27FC236}">
                <a16:creationId xmlns:a16="http://schemas.microsoft.com/office/drawing/2014/main" id="{8F4E82A4-7D6F-48F7-B503-65D23195E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775" y="2503488"/>
            <a:ext cx="241141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4">
            <a:extLst>
              <a:ext uri="{FF2B5EF4-FFF2-40B4-BE49-F238E27FC236}">
                <a16:creationId xmlns:a16="http://schemas.microsoft.com/office/drawing/2014/main" id="{3ED1F3AE-7086-41EE-AA1A-2A84304C42E3}"/>
              </a:ext>
            </a:extLst>
          </p:cNvPr>
          <p:cNvSpPr>
            <a:spLocks noChangeArrowheads="1"/>
          </p:cNvSpPr>
          <p:nvPr/>
        </p:nvSpPr>
        <p:spPr bwMode="auto">
          <a:xfrm>
            <a:off x="323850" y="260350"/>
            <a:ext cx="718343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defRPr/>
            </a:pPr>
            <a:r>
              <a:rPr lang="en-US" altLang="zh-CN" sz="2400" b="1" i="1">
                <a:solidFill>
                  <a:schemeClr val="bg1"/>
                </a:solidFill>
                <a:latin typeface="Times New Roman" pitchFamily="18" charset="0"/>
                <a:cs typeface="Times New Roman" pitchFamily="18" charset="0"/>
              </a:rPr>
              <a:t>x</a:t>
            </a:r>
            <a:r>
              <a:rPr lang="zh-CN" altLang="en-US" sz="2400" b="1">
                <a:solidFill>
                  <a:schemeClr val="bg1"/>
                </a:solidFill>
                <a:latin typeface="Times New Roman" pitchFamily="18" charset="0"/>
                <a:cs typeface="Times New Roman" pitchFamily="18" charset="0"/>
              </a:rPr>
              <a:t>方向：</a:t>
            </a:r>
            <a:r>
              <a:rPr lang="en-US" altLang="zh-CN" sz="2400" b="1" i="1">
                <a:solidFill>
                  <a:schemeClr val="bg1"/>
                </a:solidFill>
                <a:latin typeface="Times New Roman" pitchFamily="18" charset="0"/>
                <a:cs typeface="Times New Roman" pitchFamily="18" charset="0"/>
              </a:rPr>
              <a:t>N</a:t>
            </a:r>
            <a:r>
              <a:rPr lang="en-US" altLang="zh-CN" sz="2400" b="1">
                <a:solidFill>
                  <a:schemeClr val="bg1"/>
                </a:solidFill>
                <a:latin typeface="Times New Roman" pitchFamily="18" charset="0"/>
                <a:cs typeface="Times New Roman" pitchFamily="18" charset="0"/>
              </a:rPr>
              <a:t> sin</a:t>
            </a:r>
            <a:r>
              <a:rPr lang="en-US" altLang="zh-CN" sz="2400" b="1" i="1">
                <a:solidFill>
                  <a:schemeClr val="bg1"/>
                </a:solidFill>
                <a:latin typeface="Times New Roman" pitchFamily="18" charset="0"/>
                <a:cs typeface="Times New Roman" pitchFamily="18" charset="0"/>
              </a:rPr>
              <a:t>θ</a:t>
            </a:r>
            <a:r>
              <a:rPr lang="en-US" altLang="zh-CN" sz="2400" b="1">
                <a:solidFill>
                  <a:schemeClr val="bg1"/>
                </a:solidFill>
                <a:latin typeface="Times New Roman" pitchFamily="18" charset="0"/>
                <a:cs typeface="Times New Roman" pitchFamily="18" charset="0"/>
              </a:rPr>
              <a:t>=</a:t>
            </a:r>
            <a:r>
              <a:rPr lang="zh-CN" altLang="en-US" sz="2000" b="1" i="1">
                <a:solidFill>
                  <a:schemeClr val="bg1"/>
                </a:solidFill>
                <a:latin typeface="Times New Roman" pitchFamily="18" charset="0"/>
                <a:cs typeface="Times New Roman" pitchFamily="18" charset="0"/>
              </a:rPr>
              <a:t>△</a:t>
            </a:r>
            <a:r>
              <a:rPr lang="en-US" altLang="zh-CN" sz="2400" b="1" i="1">
                <a:solidFill>
                  <a:schemeClr val="bg1"/>
                </a:solidFill>
                <a:latin typeface="Times New Roman" pitchFamily="18" charset="0"/>
                <a:cs typeface="Times New Roman" pitchFamily="18" charset="0"/>
              </a:rPr>
              <a:t>mxω</a:t>
            </a:r>
            <a:r>
              <a:rPr lang="en-US" altLang="zh-CN" sz="2400" b="1" baseline="30000">
                <a:solidFill>
                  <a:schemeClr val="bg1"/>
                </a:solidFill>
                <a:latin typeface="Times New Roman" pitchFamily="18" charset="0"/>
                <a:cs typeface="Times New Roman" pitchFamily="18" charset="0"/>
              </a:rPr>
              <a:t>2</a:t>
            </a:r>
            <a:r>
              <a:rPr lang="en-US" altLang="zh-CN" sz="2400" b="1">
                <a:solidFill>
                  <a:schemeClr val="bg1"/>
                </a:solidFill>
                <a:latin typeface="Times New Roman" pitchFamily="18" charset="0"/>
                <a:cs typeface="Times New Roman" pitchFamily="18" charset="0"/>
              </a:rPr>
              <a:t>   </a:t>
            </a:r>
            <a:r>
              <a:rPr lang="zh-CN" altLang="en-US" sz="2400" b="1">
                <a:solidFill>
                  <a:schemeClr val="bg1"/>
                </a:solidFill>
                <a:latin typeface="Times New Roman" pitchFamily="18" charset="0"/>
                <a:cs typeface="Times New Roman" pitchFamily="18" charset="0"/>
              </a:rPr>
              <a:t>（向心加速度</a:t>
            </a:r>
            <a:r>
              <a:rPr lang="en-US" altLang="zh-CN" sz="2400" b="1" i="1">
                <a:solidFill>
                  <a:schemeClr val="bg1"/>
                </a:solidFill>
                <a:latin typeface="Times New Roman" pitchFamily="18" charset="0"/>
                <a:cs typeface="Times New Roman" pitchFamily="18" charset="0"/>
              </a:rPr>
              <a:t>a</a:t>
            </a:r>
            <a:r>
              <a:rPr lang="en-US" altLang="zh-CN" sz="2400" b="1" i="1" baseline="-30000">
                <a:solidFill>
                  <a:schemeClr val="bg1"/>
                </a:solidFill>
                <a:latin typeface="Times New Roman" pitchFamily="18" charset="0"/>
                <a:cs typeface="Times New Roman" pitchFamily="18" charset="0"/>
              </a:rPr>
              <a:t>n</a:t>
            </a:r>
            <a:r>
              <a:rPr lang="zh-CN" altLang="en-US" sz="2400" b="1">
                <a:solidFill>
                  <a:schemeClr val="bg1"/>
                </a:solidFill>
                <a:latin typeface="Times New Roman" pitchFamily="18" charset="0"/>
                <a:cs typeface="Times New Roman" pitchFamily="18" charset="0"/>
              </a:rPr>
              <a:t>＝</a:t>
            </a:r>
            <a:r>
              <a:rPr lang="en-US" altLang="zh-CN" sz="2400" b="1" i="1">
                <a:solidFill>
                  <a:schemeClr val="bg1"/>
                </a:solidFill>
                <a:latin typeface="Times New Roman" pitchFamily="18" charset="0"/>
                <a:cs typeface="Times New Roman" pitchFamily="18" charset="0"/>
              </a:rPr>
              <a:t>xω</a:t>
            </a:r>
            <a:r>
              <a:rPr lang="en-US" altLang="zh-CN" sz="2400" b="1" baseline="30000">
                <a:solidFill>
                  <a:schemeClr val="bg1"/>
                </a:solidFill>
                <a:latin typeface="Times New Roman" pitchFamily="18" charset="0"/>
                <a:cs typeface="Times New Roman" pitchFamily="18" charset="0"/>
              </a:rPr>
              <a:t>2</a:t>
            </a:r>
            <a:r>
              <a:rPr lang="zh-CN" altLang="en-US" sz="2400" b="1">
                <a:solidFill>
                  <a:schemeClr val="bg1"/>
                </a:solidFill>
                <a:latin typeface="Times New Roman" pitchFamily="18" charset="0"/>
                <a:cs typeface="Times New Roman" pitchFamily="18" charset="0"/>
              </a:rPr>
              <a:t>）</a:t>
            </a:r>
            <a:endParaRPr lang="zh-CN" altLang="en-US" sz="1000" b="1">
              <a:solidFill>
                <a:schemeClr val="bg1"/>
              </a:solidFill>
            </a:endParaRPr>
          </a:p>
          <a:p>
            <a:pPr indent="266700">
              <a:defRPr/>
            </a:pPr>
            <a:r>
              <a:rPr lang="en-US" altLang="zh-CN" sz="2400" b="1" i="1">
                <a:solidFill>
                  <a:schemeClr val="bg1"/>
                </a:solidFill>
                <a:latin typeface="Times New Roman" pitchFamily="18" charset="0"/>
                <a:cs typeface="Times New Roman" pitchFamily="18" charset="0"/>
              </a:rPr>
              <a:t>y</a:t>
            </a:r>
            <a:r>
              <a:rPr lang="zh-CN" altLang="en-US" sz="2400" b="1">
                <a:solidFill>
                  <a:schemeClr val="bg1"/>
                </a:solidFill>
                <a:latin typeface="Times New Roman" pitchFamily="18" charset="0"/>
                <a:cs typeface="Times New Roman" pitchFamily="18" charset="0"/>
              </a:rPr>
              <a:t>方向：</a:t>
            </a:r>
            <a:r>
              <a:rPr lang="en-US" altLang="zh-CN" sz="2400" b="1" i="1">
                <a:solidFill>
                  <a:schemeClr val="bg1"/>
                </a:solidFill>
                <a:latin typeface="Times New Roman" pitchFamily="18" charset="0"/>
                <a:cs typeface="Times New Roman" pitchFamily="18" charset="0"/>
              </a:rPr>
              <a:t>N</a:t>
            </a:r>
            <a:r>
              <a:rPr lang="en-US" altLang="zh-CN" sz="2400" b="1">
                <a:solidFill>
                  <a:schemeClr val="bg1"/>
                </a:solidFill>
                <a:latin typeface="Times New Roman" pitchFamily="18" charset="0"/>
                <a:cs typeface="Times New Roman" pitchFamily="18" charset="0"/>
              </a:rPr>
              <a:t> cos</a:t>
            </a:r>
            <a:r>
              <a:rPr lang="en-US" altLang="zh-CN" sz="2400" b="1" i="1">
                <a:solidFill>
                  <a:schemeClr val="bg1"/>
                </a:solidFill>
                <a:latin typeface="Times New Roman" pitchFamily="18" charset="0"/>
                <a:cs typeface="Times New Roman" pitchFamily="18" charset="0"/>
              </a:rPr>
              <a:t>θ</a:t>
            </a:r>
            <a:r>
              <a:rPr lang="en-US" altLang="zh-CN" sz="2400" b="1">
                <a:solidFill>
                  <a:schemeClr val="bg1"/>
                </a:solidFill>
                <a:latin typeface="Times New Roman" pitchFamily="18" charset="0"/>
                <a:cs typeface="Times New Roman" pitchFamily="18" charset="0"/>
              </a:rPr>
              <a:t>=</a:t>
            </a:r>
            <a:r>
              <a:rPr lang="zh-CN" altLang="en-US" sz="2000" b="1" i="1">
                <a:solidFill>
                  <a:schemeClr val="bg1"/>
                </a:solidFill>
                <a:latin typeface="+mn-lt"/>
                <a:cs typeface="Times New Roman" pitchFamily="18" charset="0"/>
              </a:rPr>
              <a:t>△</a:t>
            </a:r>
            <a:r>
              <a:rPr lang="en-US" altLang="zh-CN" sz="2400" b="1" i="1">
                <a:solidFill>
                  <a:schemeClr val="bg1"/>
                </a:solidFill>
                <a:latin typeface="Times New Roman" pitchFamily="18" charset="0"/>
                <a:cs typeface="Times New Roman" pitchFamily="18" charset="0"/>
              </a:rPr>
              <a:t>mg</a:t>
            </a:r>
            <a:endParaRPr lang="en-US" altLang="zh-CN" sz="1000" b="1" i="1">
              <a:solidFill>
                <a:schemeClr val="bg1"/>
              </a:solidFill>
            </a:endParaRPr>
          </a:p>
        </p:txBody>
      </p:sp>
      <p:pic>
        <p:nvPicPr>
          <p:cNvPr id="48148" name="Picture 2">
            <a:extLst>
              <a:ext uri="{FF2B5EF4-FFF2-40B4-BE49-F238E27FC236}">
                <a16:creationId xmlns:a16="http://schemas.microsoft.com/office/drawing/2014/main" id="{CF3C5DEC-4065-488F-A492-7AAE96088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3497263"/>
            <a:ext cx="2219325" cy="925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8149" name="Picture 1">
            <a:extLst>
              <a:ext uri="{FF2B5EF4-FFF2-40B4-BE49-F238E27FC236}">
                <a16:creationId xmlns:a16="http://schemas.microsoft.com/office/drawing/2014/main" id="{BEC20086-2BFC-45AB-B131-B24606C63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038" y="4868863"/>
            <a:ext cx="1233487" cy="86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8151" name="Rectangle 6">
            <a:extLst>
              <a:ext uri="{FF2B5EF4-FFF2-40B4-BE49-F238E27FC236}">
                <a16:creationId xmlns:a16="http://schemas.microsoft.com/office/drawing/2014/main" id="{79CD7588-0804-4B90-BE18-7B0FD2FA5E1D}"/>
              </a:ext>
            </a:extLst>
          </p:cNvPr>
          <p:cNvSpPr>
            <a:spLocks noChangeArrowheads="1"/>
          </p:cNvSpPr>
          <p:nvPr/>
        </p:nvSpPr>
        <p:spPr bwMode="auto">
          <a:xfrm>
            <a:off x="611188" y="3621088"/>
            <a:ext cx="2108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latin typeface="Times New Roman" panose="02020603050405020304" pitchFamily="18" charset="0"/>
                <a:cs typeface="Times New Roman" panose="02020603050405020304" pitchFamily="18" charset="0"/>
              </a:rPr>
              <a:t>得：</a:t>
            </a:r>
            <a:r>
              <a:rPr lang="zh-CN" altLang="en-US" sz="2400" b="1">
                <a:solidFill>
                  <a:schemeClr val="bg1"/>
                </a:solidFill>
                <a:latin typeface="Times New Roman" panose="02020603050405020304" pitchFamily="18" charset="0"/>
                <a:cs typeface="Times New Roman" panose="02020603050405020304" pitchFamily="18" charset="0"/>
              </a:rPr>
              <a:t>		 </a:t>
            </a:r>
            <a:endParaRPr lang="zh-CN" altLang="en-US" sz="3200" b="1">
              <a:solidFill>
                <a:schemeClr val="bg1"/>
              </a:solidFill>
            </a:endParaRPr>
          </a:p>
        </p:txBody>
      </p:sp>
      <p:sp>
        <p:nvSpPr>
          <p:cNvPr id="48152" name="Rectangle 7">
            <a:extLst>
              <a:ext uri="{FF2B5EF4-FFF2-40B4-BE49-F238E27FC236}">
                <a16:creationId xmlns:a16="http://schemas.microsoft.com/office/drawing/2014/main" id="{1302A0A0-49D1-437F-B144-340C89D8526E}"/>
              </a:ext>
            </a:extLst>
          </p:cNvPr>
          <p:cNvSpPr>
            <a:spLocks noChangeArrowheads="1"/>
          </p:cNvSpPr>
          <p:nvPr/>
        </p:nvSpPr>
        <p:spPr bwMode="auto">
          <a:xfrm>
            <a:off x="323850" y="5949950"/>
            <a:ext cx="4059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chemeClr val="bg1"/>
                </a:solidFill>
                <a:latin typeface="Times New Roman" panose="02020603050405020304" pitchFamily="18" charset="0"/>
                <a:cs typeface="Times New Roman" panose="02020603050405020304" pitchFamily="18" charset="0"/>
              </a:rPr>
              <a:t>       </a:t>
            </a:r>
            <a:r>
              <a:rPr lang="zh-CN" altLang="en-US" sz="2800" b="1">
                <a:solidFill>
                  <a:schemeClr val="bg1"/>
                </a:solidFill>
                <a:latin typeface="Times New Roman" panose="02020603050405020304" pitchFamily="18" charset="0"/>
                <a:cs typeface="Times New Roman" panose="02020603050405020304" pitchFamily="18" charset="0"/>
              </a:rPr>
              <a:t>典型的抛物线方程。</a:t>
            </a:r>
            <a:endParaRPr lang="zh-CN" altLang="en-US" sz="3600" b="1">
              <a:solidFill>
                <a:schemeClr val="bg1"/>
              </a:solidFill>
            </a:endParaRPr>
          </a:p>
        </p:txBody>
      </p:sp>
      <p:grpSp>
        <p:nvGrpSpPr>
          <p:cNvPr id="2" name="组合 1">
            <a:extLst>
              <a:ext uri="{FF2B5EF4-FFF2-40B4-BE49-F238E27FC236}">
                <a16:creationId xmlns:a16="http://schemas.microsoft.com/office/drawing/2014/main" id="{666DE3F2-398E-4539-9825-6417F73F7A81}"/>
              </a:ext>
            </a:extLst>
          </p:cNvPr>
          <p:cNvGrpSpPr>
            <a:grpSpLocks/>
          </p:cNvGrpSpPr>
          <p:nvPr/>
        </p:nvGrpSpPr>
        <p:grpSpPr bwMode="auto">
          <a:xfrm>
            <a:off x="182563" y="1281113"/>
            <a:ext cx="7762875" cy="2216150"/>
            <a:chOff x="182563" y="1281113"/>
            <a:chExt cx="7762875" cy="2216150"/>
          </a:xfrm>
        </p:grpSpPr>
        <p:sp>
          <p:nvSpPr>
            <p:cNvPr id="24582" name="Rectangle 5">
              <a:extLst>
                <a:ext uri="{FF2B5EF4-FFF2-40B4-BE49-F238E27FC236}">
                  <a16:creationId xmlns:a16="http://schemas.microsoft.com/office/drawing/2014/main" id="{223518D2-8D7D-40F8-AB5E-D73F42B05021}"/>
                </a:ext>
              </a:extLst>
            </p:cNvPr>
            <p:cNvSpPr>
              <a:spLocks noChangeArrowheads="1"/>
            </p:cNvSpPr>
            <p:nvPr/>
          </p:nvSpPr>
          <p:spPr bwMode="auto">
            <a:xfrm>
              <a:off x="182563" y="1281113"/>
              <a:ext cx="7762875"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60000">
                <a:defRPr/>
              </a:pPr>
              <a:r>
                <a:rPr lang="zh-CN" altLang="zh-CN" sz="2400" b="1" dirty="0">
                  <a:solidFill>
                    <a:schemeClr val="bg1"/>
                  </a:solidFill>
                  <a:latin typeface="Times New Roman" pitchFamily="18" charset="0"/>
                  <a:cs typeface="Times New Roman" pitchFamily="18" charset="0"/>
                </a:rPr>
                <a:t>两式相除得：</a:t>
              </a:r>
              <a:r>
                <a:rPr lang="en-US" altLang="zh-CN" sz="2400" b="1" dirty="0">
                  <a:solidFill>
                    <a:schemeClr val="bg1"/>
                  </a:solidFill>
                  <a:latin typeface="Times New Roman" pitchFamily="18" charset="0"/>
                  <a:cs typeface="Times New Roman" pitchFamily="18" charset="0"/>
                </a:rPr>
                <a:t>                         </a:t>
              </a:r>
              <a:r>
                <a:rPr lang="zh-CN" altLang="en-US" sz="2400" b="1" dirty="0">
                  <a:solidFill>
                    <a:schemeClr val="bg1"/>
                  </a:solidFill>
                  <a:latin typeface="Times New Roman" pitchFamily="18" charset="0"/>
                  <a:cs typeface="Times New Roman" pitchFamily="18" charset="0"/>
                </a:rPr>
                <a:t>，运用导数的基本性质：</a:t>
              </a:r>
              <a:r>
                <a:rPr lang="en-US" altLang="zh-CN" sz="2400" b="1" dirty="0">
                  <a:solidFill>
                    <a:srgbClr val="FFC000"/>
                  </a:solidFill>
                  <a:latin typeface="Times New Roman" pitchFamily="18" charset="0"/>
                  <a:cs typeface="Times New Roman" pitchFamily="18" charset="0"/>
                </a:rPr>
                <a:t>tan </a:t>
              </a:r>
              <a:r>
                <a:rPr lang="en-US" altLang="zh-CN" sz="2400" b="1" i="1" dirty="0">
                  <a:solidFill>
                    <a:srgbClr val="FFC000"/>
                  </a:solidFill>
                  <a:latin typeface="Times New Roman" pitchFamily="18" charset="0"/>
                  <a:cs typeface="Times New Roman" pitchFamily="18" charset="0"/>
                </a:rPr>
                <a:t>θ</a:t>
              </a:r>
              <a:r>
                <a:rPr lang="zh-CN" altLang="en-US" sz="2400" b="1" dirty="0">
                  <a:solidFill>
                    <a:srgbClr val="FFC000"/>
                  </a:solidFill>
                  <a:latin typeface="Times New Roman" pitchFamily="18" charset="0"/>
                  <a:cs typeface="Times New Roman" pitchFamily="18" charset="0"/>
                </a:rPr>
                <a:t>＝</a:t>
              </a:r>
              <a:r>
                <a:rPr lang="en-US" altLang="zh-CN" sz="2400" b="1" i="1" dirty="0" err="1">
                  <a:solidFill>
                    <a:srgbClr val="FFC000"/>
                  </a:solidFill>
                  <a:latin typeface="Times New Roman" pitchFamily="18" charset="0"/>
                  <a:cs typeface="Times New Roman" pitchFamily="18" charset="0"/>
                </a:rPr>
                <a:t>dy</a:t>
              </a:r>
              <a:r>
                <a:rPr lang="en-US" altLang="zh-CN" sz="2400" b="1" dirty="0">
                  <a:solidFill>
                    <a:srgbClr val="FFC000"/>
                  </a:solidFill>
                  <a:latin typeface="Times New Roman" pitchFamily="18" charset="0"/>
                  <a:cs typeface="Times New Roman" pitchFamily="18" charset="0"/>
                </a:rPr>
                <a:t>/</a:t>
              </a:r>
              <a:r>
                <a:rPr lang="en-US" altLang="zh-CN" sz="2400" b="1" i="1" dirty="0">
                  <a:solidFill>
                    <a:srgbClr val="FFC000"/>
                  </a:solidFill>
                  <a:latin typeface="Times New Roman" pitchFamily="18" charset="0"/>
                  <a:cs typeface="Times New Roman" pitchFamily="18" charset="0"/>
                </a:rPr>
                <a:t>dx</a:t>
              </a:r>
              <a:r>
                <a:rPr lang="en-US" altLang="zh-CN" sz="2400" b="1" dirty="0">
                  <a:solidFill>
                    <a:srgbClr val="FFC000"/>
                  </a:solidFill>
                  <a:latin typeface="Times New Roman" pitchFamily="18" charset="0"/>
                  <a:cs typeface="Times New Roman" pitchFamily="18" charset="0"/>
                </a:rPr>
                <a:t> </a:t>
              </a:r>
              <a:r>
                <a:rPr lang="zh-CN" altLang="en-US" sz="2400" b="1" dirty="0">
                  <a:solidFill>
                    <a:schemeClr val="bg1"/>
                  </a:solidFill>
                  <a:latin typeface="Times New Roman" pitchFamily="18" charset="0"/>
                  <a:cs typeface="Times New Roman" pitchFamily="18" charset="0"/>
                </a:rPr>
                <a:t>，可得：</a:t>
              </a:r>
              <a:endParaRPr lang="zh-CN" altLang="en-US" sz="1000" b="1" dirty="0">
                <a:solidFill>
                  <a:schemeClr val="bg1"/>
                </a:solidFill>
                <a:latin typeface="Arial" charset="0"/>
              </a:endParaRPr>
            </a:p>
            <a:p>
              <a:pPr indent="360000">
                <a:defRPr/>
              </a:pPr>
              <a:endParaRPr lang="en-US" altLang="zh-CN" sz="2400" b="1" dirty="0">
                <a:solidFill>
                  <a:schemeClr val="bg1"/>
                </a:solidFill>
                <a:latin typeface="Times New Roman" pitchFamily="18" charset="0"/>
                <a:cs typeface="Times New Roman" pitchFamily="18" charset="0"/>
              </a:endParaRPr>
            </a:p>
            <a:p>
              <a:pPr indent="360000">
                <a:defRPr/>
              </a:pPr>
              <a:endParaRPr lang="en-US" altLang="zh-CN" sz="2400" b="1" dirty="0">
                <a:solidFill>
                  <a:schemeClr val="bg1"/>
                </a:solidFill>
                <a:latin typeface="Times New Roman" pitchFamily="18" charset="0"/>
                <a:cs typeface="Times New Roman" pitchFamily="18" charset="0"/>
              </a:endParaRPr>
            </a:p>
            <a:p>
              <a:pPr indent="360000">
                <a:defRPr/>
              </a:pPr>
              <a:r>
                <a:rPr lang="zh-CN" altLang="en-US" sz="2400" b="1" dirty="0">
                  <a:solidFill>
                    <a:schemeClr val="bg1"/>
                  </a:solidFill>
                  <a:latin typeface="Times New Roman" pitchFamily="18" charset="0"/>
                  <a:cs typeface="Times New Roman" pitchFamily="18" charset="0"/>
                </a:rPr>
                <a:t>等式两边同时积分，</a:t>
              </a:r>
              <a:r>
                <a:rPr lang="en-US" altLang="zh-CN" sz="2400" b="1" i="1" dirty="0">
                  <a:solidFill>
                    <a:schemeClr val="bg1"/>
                  </a:solidFill>
                  <a:latin typeface="Times New Roman" pitchFamily="18" charset="0"/>
                  <a:cs typeface="Times New Roman" pitchFamily="18" charset="0"/>
                </a:rPr>
                <a:t>y</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en-US" altLang="zh-CN" sz="2400" b="1" i="1" dirty="0">
                  <a:solidFill>
                    <a:schemeClr val="bg1"/>
                  </a:solidFill>
                  <a:latin typeface="Times New Roman" pitchFamily="18" charset="0"/>
                  <a:cs typeface="Times New Roman" pitchFamily="18" charset="0"/>
                </a:rPr>
                <a:t>→y</a:t>
              </a:r>
              <a:r>
                <a:rPr lang="zh-CN" altLang="en-US" sz="2400" b="1" dirty="0">
                  <a:solidFill>
                    <a:schemeClr val="bg1"/>
                  </a:solidFill>
                  <a:latin typeface="Times New Roman" pitchFamily="18" charset="0"/>
                  <a:cs typeface="Times New Roman" pitchFamily="18" charset="0"/>
                </a:rPr>
                <a:t>；</a:t>
              </a:r>
              <a:r>
                <a:rPr lang="en-US" altLang="zh-CN" sz="2400" b="1" i="1" dirty="0">
                  <a:solidFill>
                    <a:schemeClr val="bg1"/>
                  </a:solidFill>
                  <a:latin typeface="Times New Roman" pitchFamily="18" charset="0"/>
                  <a:cs typeface="Times New Roman" pitchFamily="18" charset="0"/>
                </a:rPr>
                <a:t>x</a:t>
              </a:r>
              <a:r>
                <a:rPr lang="zh-CN" altLang="en-US" sz="2400" b="1" dirty="0">
                  <a:solidFill>
                    <a:schemeClr val="bg1"/>
                  </a:solidFill>
                  <a:latin typeface="Times New Roman" pitchFamily="18" charset="0"/>
                  <a:cs typeface="Times New Roman" pitchFamily="18" charset="0"/>
                </a:rPr>
                <a:t>：</a:t>
              </a:r>
              <a:r>
                <a:rPr lang="en-US" altLang="zh-CN" sz="2400" b="1" dirty="0">
                  <a:solidFill>
                    <a:schemeClr val="bg1"/>
                  </a:solidFill>
                  <a:latin typeface="Times New Roman" pitchFamily="18" charset="0"/>
                  <a:cs typeface="Times New Roman" pitchFamily="18" charset="0"/>
                </a:rPr>
                <a:t>0</a:t>
              </a:r>
              <a:r>
                <a:rPr lang="en-US" altLang="zh-CN" sz="2400" b="1" i="1" dirty="0">
                  <a:solidFill>
                    <a:schemeClr val="bg1"/>
                  </a:solidFill>
                  <a:latin typeface="Times New Roman" pitchFamily="18" charset="0"/>
                  <a:cs typeface="Times New Roman" pitchFamily="18" charset="0"/>
                </a:rPr>
                <a:t>→x</a:t>
              </a:r>
              <a:endParaRPr lang="en-US" altLang="zh-CN" sz="1000" b="1" i="1" dirty="0">
                <a:solidFill>
                  <a:schemeClr val="bg1"/>
                </a:solidFill>
                <a:latin typeface="Arial" charset="0"/>
              </a:endParaRPr>
            </a:p>
            <a:p>
              <a:pPr indent="889000">
                <a:defRPr/>
              </a:pPr>
              <a:endParaRPr lang="en-US" altLang="zh-CN" dirty="0">
                <a:latin typeface="Arial" charset="0"/>
              </a:endParaRPr>
            </a:p>
          </p:txBody>
        </p:sp>
        <p:pic>
          <p:nvPicPr>
            <p:cNvPr id="32778" name="Picture 3">
              <a:extLst>
                <a:ext uri="{FF2B5EF4-FFF2-40B4-BE49-F238E27FC236}">
                  <a16:creationId xmlns:a16="http://schemas.microsoft.com/office/drawing/2014/main" id="{EAD3FB08-C3A3-403E-9B1B-A3D8768349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194" y="1804815"/>
              <a:ext cx="1638877" cy="927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32779" name="对象 1">
              <a:extLst>
                <a:ext uri="{FF2B5EF4-FFF2-40B4-BE49-F238E27FC236}">
                  <a16:creationId xmlns:a16="http://schemas.microsoft.com/office/drawing/2014/main" id="{B814BC48-7814-4C2F-971D-5201F9419D84}"/>
                </a:ext>
              </a:extLst>
            </p:cNvPr>
            <p:cNvGraphicFramePr>
              <a:graphicFrameLocks noChangeAspect="1"/>
            </p:cNvGraphicFramePr>
            <p:nvPr/>
          </p:nvGraphicFramePr>
          <p:xfrm>
            <a:off x="2425701" y="1300166"/>
            <a:ext cx="1920875" cy="466792"/>
          </p:xfrm>
          <a:graphic>
            <a:graphicData uri="http://schemas.openxmlformats.org/presentationml/2006/ole">
              <mc:AlternateContent xmlns:mc="http://schemas.openxmlformats.org/markup-compatibility/2006">
                <mc:Choice xmlns:v="urn:schemas-microsoft-com:vml" Requires="v">
                  <p:oleObj spid="_x0000_s32780" name="Equation" r:id="rId6" imgW="939800" imgH="228600" progId="Equation.DSMT4">
                    <p:embed/>
                  </p:oleObj>
                </mc:Choice>
                <mc:Fallback>
                  <p:oleObj name="Equation" r:id="rId6" imgW="939800" imgH="2286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1" y="1300166"/>
                          <a:ext cx="1920875" cy="46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32776" name="Picture 27">
            <a:extLst>
              <a:ext uri="{FF2B5EF4-FFF2-40B4-BE49-F238E27FC236}">
                <a16:creationId xmlns:a16="http://schemas.microsoft.com/office/drawing/2014/main" id="{36B76A55-8B49-417B-8604-1CF15D3E01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3213100"/>
            <a:ext cx="3063875"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1" grpId="0"/>
      <p:bldP spid="481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8B82390-643F-41C5-840C-3EC1BD84D4DB}"/>
              </a:ext>
            </a:extLst>
          </p:cNvPr>
          <p:cNvSpPr>
            <a:spLocks noChangeArrowheads="1"/>
          </p:cNvSpPr>
          <p:nvPr/>
        </p:nvSpPr>
        <p:spPr bwMode="auto">
          <a:xfrm>
            <a:off x="3492500" y="1482725"/>
            <a:ext cx="2971800" cy="1524000"/>
          </a:xfrm>
          <a:prstGeom prst="rect">
            <a:avLst/>
          </a:prstGeom>
          <a:solidFill>
            <a:srgbClr val="808080">
              <a:alpha val="54901"/>
            </a:srgbClr>
          </a:solidFill>
          <a:ln w="31750">
            <a:solidFill>
              <a:srgbClr val="FFFFFF">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5" name="Line 3">
            <a:extLst>
              <a:ext uri="{FF2B5EF4-FFF2-40B4-BE49-F238E27FC236}">
                <a16:creationId xmlns:a16="http://schemas.microsoft.com/office/drawing/2014/main" id="{D1DCF681-10CF-49C0-B25D-43CC1021AB36}"/>
              </a:ext>
            </a:extLst>
          </p:cNvPr>
          <p:cNvSpPr>
            <a:spLocks noChangeShapeType="1"/>
          </p:cNvSpPr>
          <p:nvPr/>
        </p:nvSpPr>
        <p:spPr bwMode="auto">
          <a:xfrm>
            <a:off x="4932363" y="2324100"/>
            <a:ext cx="719137"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Rectangle 4">
            <a:extLst>
              <a:ext uri="{FF2B5EF4-FFF2-40B4-BE49-F238E27FC236}">
                <a16:creationId xmlns:a16="http://schemas.microsoft.com/office/drawing/2014/main" id="{759ED8C3-0BD4-4D61-87FC-CA4390E27AC8}"/>
              </a:ext>
            </a:extLst>
          </p:cNvPr>
          <p:cNvSpPr>
            <a:spLocks noChangeArrowheads="1"/>
          </p:cNvSpPr>
          <p:nvPr/>
        </p:nvSpPr>
        <p:spPr bwMode="auto">
          <a:xfrm>
            <a:off x="3438525" y="495935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 即</a:t>
            </a:r>
          </a:p>
        </p:txBody>
      </p:sp>
      <p:sp>
        <p:nvSpPr>
          <p:cNvPr id="33797" name="Rectangle 5">
            <a:extLst>
              <a:ext uri="{FF2B5EF4-FFF2-40B4-BE49-F238E27FC236}">
                <a16:creationId xmlns:a16="http://schemas.microsoft.com/office/drawing/2014/main" id="{15188537-B1E0-4584-9597-66AD6282504B}"/>
              </a:ext>
            </a:extLst>
          </p:cNvPr>
          <p:cNvSpPr>
            <a:spLocks noChangeArrowheads="1"/>
          </p:cNvSpPr>
          <p:nvPr/>
        </p:nvSpPr>
        <p:spPr bwMode="auto">
          <a:xfrm>
            <a:off x="1600200" y="333375"/>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66FF33"/>
                </a:solidFill>
                <a:latin typeface="Times New Roman" panose="02020603050405020304" pitchFamily="18" charset="0"/>
              </a:rPr>
              <a:t>2.4</a:t>
            </a:r>
            <a:r>
              <a:rPr kumimoji="1" lang="en-US" altLang="zh-CN" sz="3200" b="1">
                <a:solidFill>
                  <a:srgbClr val="66FF33"/>
                </a:solidFill>
                <a:latin typeface="宋体" panose="02010600030101010101" pitchFamily="2" charset="-122"/>
              </a:rPr>
              <a:t> </a:t>
            </a:r>
            <a:r>
              <a:rPr kumimoji="1" lang="en-US" altLang="zh-CN" sz="3200" b="1">
                <a:solidFill>
                  <a:srgbClr val="66FF33"/>
                </a:solidFill>
                <a:latin typeface="Times New Roman" panose="02020603050405020304" pitchFamily="18" charset="0"/>
              </a:rPr>
              <a:t> </a:t>
            </a:r>
            <a:r>
              <a:rPr kumimoji="1" lang="zh-CN" altLang="en-US" sz="3200" b="1">
                <a:solidFill>
                  <a:srgbClr val="66FF33"/>
                </a:solidFill>
                <a:latin typeface="黑体" panose="02010609060101010101" pitchFamily="49" charset="-122"/>
                <a:ea typeface="黑体" panose="02010609060101010101" pitchFamily="49" charset="-122"/>
              </a:rPr>
              <a:t>牛顿运动定律的适用范围</a:t>
            </a:r>
          </a:p>
        </p:txBody>
      </p:sp>
      <p:sp>
        <p:nvSpPr>
          <p:cNvPr id="33798" name="Rectangle 6">
            <a:extLst>
              <a:ext uri="{FF2B5EF4-FFF2-40B4-BE49-F238E27FC236}">
                <a16:creationId xmlns:a16="http://schemas.microsoft.com/office/drawing/2014/main" id="{B1C4539A-166B-41D3-86BD-A4FFCDEA4D72}"/>
              </a:ext>
            </a:extLst>
          </p:cNvPr>
          <p:cNvSpPr>
            <a:spLocks noChangeArrowheads="1"/>
          </p:cNvSpPr>
          <p:nvPr/>
        </p:nvSpPr>
        <p:spPr bwMode="auto">
          <a:xfrm>
            <a:off x="152400" y="962025"/>
            <a:ext cx="1790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惯性系</a:t>
            </a:r>
            <a:endParaRPr kumimoji="1" lang="zh-CN" altLang="en-US" sz="2800" b="1">
              <a:solidFill>
                <a:srgbClr val="FFFF00"/>
              </a:solidFill>
              <a:latin typeface="Times New Roman" panose="02020603050405020304" pitchFamily="18" charset="0"/>
              <a:ea typeface="仿宋_GB2312" pitchFamily="49" charset="-122"/>
            </a:endParaRPr>
          </a:p>
        </p:txBody>
      </p:sp>
      <p:sp>
        <p:nvSpPr>
          <p:cNvPr id="33799" name="Oval 7">
            <a:extLst>
              <a:ext uri="{FF2B5EF4-FFF2-40B4-BE49-F238E27FC236}">
                <a16:creationId xmlns:a16="http://schemas.microsoft.com/office/drawing/2014/main" id="{72F413AB-FE74-4E42-B542-89E4134F0038}"/>
              </a:ext>
            </a:extLst>
          </p:cNvPr>
          <p:cNvSpPr>
            <a:spLocks noChangeArrowheads="1"/>
          </p:cNvSpPr>
          <p:nvPr/>
        </p:nvSpPr>
        <p:spPr bwMode="auto">
          <a:xfrm>
            <a:off x="3962400" y="2854325"/>
            <a:ext cx="457200" cy="4572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0" name="Oval 8">
            <a:extLst>
              <a:ext uri="{FF2B5EF4-FFF2-40B4-BE49-F238E27FC236}">
                <a16:creationId xmlns:a16="http://schemas.microsoft.com/office/drawing/2014/main" id="{A5C9FDEE-2A20-4A8D-A750-DD2637D3A91B}"/>
              </a:ext>
            </a:extLst>
          </p:cNvPr>
          <p:cNvSpPr>
            <a:spLocks noChangeArrowheads="1"/>
          </p:cNvSpPr>
          <p:nvPr/>
        </p:nvSpPr>
        <p:spPr bwMode="auto">
          <a:xfrm>
            <a:off x="5486400" y="2854325"/>
            <a:ext cx="457200" cy="4572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1" name="Oval 9">
            <a:extLst>
              <a:ext uri="{FF2B5EF4-FFF2-40B4-BE49-F238E27FC236}">
                <a16:creationId xmlns:a16="http://schemas.microsoft.com/office/drawing/2014/main" id="{36C72791-48D4-4CAD-BD7F-57F97EA2069E}"/>
              </a:ext>
            </a:extLst>
          </p:cNvPr>
          <p:cNvSpPr>
            <a:spLocks noChangeArrowheads="1"/>
          </p:cNvSpPr>
          <p:nvPr/>
        </p:nvSpPr>
        <p:spPr bwMode="auto">
          <a:xfrm>
            <a:off x="4800600" y="2168525"/>
            <a:ext cx="304800" cy="3048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Line 10">
            <a:extLst>
              <a:ext uri="{FF2B5EF4-FFF2-40B4-BE49-F238E27FC236}">
                <a16:creationId xmlns:a16="http://schemas.microsoft.com/office/drawing/2014/main" id="{8CDB5957-1AB1-4F1D-B632-C174CB976D63}"/>
              </a:ext>
            </a:extLst>
          </p:cNvPr>
          <p:cNvSpPr>
            <a:spLocks noChangeShapeType="1"/>
          </p:cNvSpPr>
          <p:nvPr/>
        </p:nvSpPr>
        <p:spPr bwMode="auto">
          <a:xfrm>
            <a:off x="1905000" y="3311525"/>
            <a:ext cx="5791200" cy="0"/>
          </a:xfrm>
          <a:prstGeom prst="line">
            <a:avLst/>
          </a:prstGeom>
          <a:noFill/>
          <a:ln w="317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Line 11">
            <a:extLst>
              <a:ext uri="{FF2B5EF4-FFF2-40B4-BE49-F238E27FC236}">
                <a16:creationId xmlns:a16="http://schemas.microsoft.com/office/drawing/2014/main" id="{F68E7531-B4D2-4A23-AEA8-1648D478F65B}"/>
              </a:ext>
            </a:extLst>
          </p:cNvPr>
          <p:cNvSpPr>
            <a:spLocks noChangeShapeType="1"/>
          </p:cNvSpPr>
          <p:nvPr/>
        </p:nvSpPr>
        <p:spPr bwMode="auto">
          <a:xfrm>
            <a:off x="6477000" y="2168525"/>
            <a:ext cx="838200"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4" name="Line 12">
            <a:extLst>
              <a:ext uri="{FF2B5EF4-FFF2-40B4-BE49-F238E27FC236}">
                <a16:creationId xmlns:a16="http://schemas.microsoft.com/office/drawing/2014/main" id="{7503216A-268C-4441-BF08-397C46F0B78C}"/>
              </a:ext>
            </a:extLst>
          </p:cNvPr>
          <p:cNvSpPr>
            <a:spLocks noChangeShapeType="1"/>
          </p:cNvSpPr>
          <p:nvPr/>
        </p:nvSpPr>
        <p:spPr bwMode="auto">
          <a:xfrm>
            <a:off x="5105400" y="2320925"/>
            <a:ext cx="403225" cy="0"/>
          </a:xfrm>
          <a:prstGeom prst="line">
            <a:avLst/>
          </a:prstGeom>
          <a:noFill/>
          <a:ln w="19050">
            <a:solidFill>
              <a:srgbClr val="FF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05" name="Object 13">
            <a:extLst>
              <a:ext uri="{FF2B5EF4-FFF2-40B4-BE49-F238E27FC236}">
                <a16:creationId xmlns:a16="http://schemas.microsoft.com/office/drawing/2014/main" id="{DA33753B-9224-4E7F-81DD-12BC0288F663}"/>
              </a:ext>
            </a:extLst>
          </p:cNvPr>
          <p:cNvGraphicFramePr>
            <a:graphicFrameLocks noChangeAspect="1"/>
          </p:cNvGraphicFramePr>
          <p:nvPr/>
        </p:nvGraphicFramePr>
        <p:xfrm>
          <a:off x="3581400" y="1711325"/>
          <a:ext cx="623888" cy="1084263"/>
        </p:xfrm>
        <a:graphic>
          <a:graphicData uri="http://schemas.openxmlformats.org/presentationml/2006/ole">
            <mc:AlternateContent xmlns:mc="http://schemas.openxmlformats.org/markup-compatibility/2006">
              <mc:Choice xmlns:v="urn:schemas-microsoft-com:vml" Requires="v">
                <p:oleObj spid="_x0000_s33847" name="剪辑" r:id="rId3" imgW="1813582" imgH="3947129" progId="MS_ClipArt_Gallery.2">
                  <p:embed/>
                </p:oleObj>
              </mc:Choice>
              <mc:Fallback>
                <p:oleObj name="剪辑" r:id="rId3" imgW="1813582" imgH="3947129"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711325"/>
                        <a:ext cx="623888"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14">
            <a:extLst>
              <a:ext uri="{FF2B5EF4-FFF2-40B4-BE49-F238E27FC236}">
                <a16:creationId xmlns:a16="http://schemas.microsoft.com/office/drawing/2014/main" id="{B57B5CBF-D239-45BF-8501-313AA14E8215}"/>
              </a:ext>
            </a:extLst>
          </p:cNvPr>
          <p:cNvGraphicFramePr>
            <a:graphicFrameLocks noChangeAspect="1"/>
          </p:cNvGraphicFramePr>
          <p:nvPr/>
        </p:nvGraphicFramePr>
        <p:xfrm>
          <a:off x="2286000" y="1787525"/>
          <a:ext cx="685800" cy="1524000"/>
        </p:xfrm>
        <a:graphic>
          <a:graphicData uri="http://schemas.openxmlformats.org/presentationml/2006/ole">
            <mc:AlternateContent xmlns:mc="http://schemas.openxmlformats.org/markup-compatibility/2006">
              <mc:Choice xmlns:v="urn:schemas-microsoft-com:vml" Requires="v">
                <p:oleObj spid="_x0000_s33848" name="剪辑" r:id="rId5" imgW="1249636" imgH="3886107" progId="MS_ClipArt_Gallery.2">
                  <p:embed/>
                </p:oleObj>
              </mc:Choice>
              <mc:Fallback>
                <p:oleObj name="剪辑" r:id="rId5" imgW="1249636" imgH="3886107"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787525"/>
                        <a:ext cx="685800" cy="15240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7" name="Text Box 15">
            <a:extLst>
              <a:ext uri="{FF2B5EF4-FFF2-40B4-BE49-F238E27FC236}">
                <a16:creationId xmlns:a16="http://schemas.microsoft.com/office/drawing/2014/main" id="{FF7E1D3D-8D24-46E7-B11F-059468FCCC9C}"/>
              </a:ext>
            </a:extLst>
          </p:cNvPr>
          <p:cNvSpPr txBox="1">
            <a:spLocks noChangeArrowheads="1"/>
          </p:cNvSpPr>
          <p:nvPr/>
        </p:nvSpPr>
        <p:spPr bwMode="auto">
          <a:xfrm>
            <a:off x="1676400" y="23209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FFFF00"/>
                </a:solidFill>
                <a:latin typeface="Times New Roman" panose="02020603050405020304" pitchFamily="18" charset="0"/>
              </a:rPr>
              <a:t>甲</a:t>
            </a:r>
          </a:p>
        </p:txBody>
      </p:sp>
      <p:sp>
        <p:nvSpPr>
          <p:cNvPr id="33808" name="Text Box 16">
            <a:extLst>
              <a:ext uri="{FF2B5EF4-FFF2-40B4-BE49-F238E27FC236}">
                <a16:creationId xmlns:a16="http://schemas.microsoft.com/office/drawing/2014/main" id="{F2D9A314-2AD8-46A7-9619-9F5F42B670C0}"/>
              </a:ext>
            </a:extLst>
          </p:cNvPr>
          <p:cNvSpPr txBox="1">
            <a:spLocks noChangeArrowheads="1"/>
          </p:cNvSpPr>
          <p:nvPr/>
        </p:nvSpPr>
        <p:spPr bwMode="auto">
          <a:xfrm>
            <a:off x="4114800" y="14827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66FFFF"/>
                </a:solidFill>
                <a:latin typeface="Times New Roman" panose="02020603050405020304" pitchFamily="18" charset="0"/>
              </a:rPr>
              <a:t>乙</a:t>
            </a:r>
          </a:p>
        </p:txBody>
      </p:sp>
      <p:sp>
        <p:nvSpPr>
          <p:cNvPr id="33809" name="Text Box 17">
            <a:extLst>
              <a:ext uri="{FF2B5EF4-FFF2-40B4-BE49-F238E27FC236}">
                <a16:creationId xmlns:a16="http://schemas.microsoft.com/office/drawing/2014/main" id="{AA1F9416-0358-4A54-99B5-33142B13C07F}"/>
              </a:ext>
            </a:extLst>
          </p:cNvPr>
          <p:cNvSpPr txBox="1">
            <a:spLocks noChangeArrowheads="1"/>
          </p:cNvSpPr>
          <p:nvPr/>
        </p:nvSpPr>
        <p:spPr bwMode="auto">
          <a:xfrm>
            <a:off x="4724400" y="1711325"/>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solidFill>
                  <a:srgbClr val="FFFF00"/>
                </a:solidFill>
                <a:latin typeface="Times New Roman" panose="02020603050405020304" pitchFamily="18" charset="0"/>
              </a:rPr>
              <a:t>m</a:t>
            </a:r>
            <a:endParaRPr kumimoji="1" lang="en-US" altLang="zh-CN" sz="2800">
              <a:solidFill>
                <a:srgbClr val="FFFF00"/>
              </a:solidFill>
              <a:latin typeface="Times New Roman" panose="02020603050405020304" pitchFamily="18" charset="0"/>
            </a:endParaRPr>
          </a:p>
        </p:txBody>
      </p:sp>
      <p:sp>
        <p:nvSpPr>
          <p:cNvPr id="33810" name="Line 18">
            <a:extLst>
              <a:ext uri="{FF2B5EF4-FFF2-40B4-BE49-F238E27FC236}">
                <a16:creationId xmlns:a16="http://schemas.microsoft.com/office/drawing/2014/main" id="{2328767C-E501-48B4-9749-6A19AA152B6C}"/>
              </a:ext>
            </a:extLst>
          </p:cNvPr>
          <p:cNvSpPr>
            <a:spLocks noChangeShapeType="1"/>
          </p:cNvSpPr>
          <p:nvPr/>
        </p:nvSpPr>
        <p:spPr bwMode="auto">
          <a:xfrm>
            <a:off x="4648200" y="2473325"/>
            <a:ext cx="1828800"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1" name="Line 19">
            <a:extLst>
              <a:ext uri="{FF2B5EF4-FFF2-40B4-BE49-F238E27FC236}">
                <a16:creationId xmlns:a16="http://schemas.microsoft.com/office/drawing/2014/main" id="{E195CC15-C3CB-4C36-AAC2-3A8F46042C07}"/>
              </a:ext>
            </a:extLst>
          </p:cNvPr>
          <p:cNvSpPr>
            <a:spLocks noChangeShapeType="1"/>
          </p:cNvSpPr>
          <p:nvPr/>
        </p:nvSpPr>
        <p:spPr bwMode="auto">
          <a:xfrm>
            <a:off x="4876800" y="2473325"/>
            <a:ext cx="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Text Box 20">
            <a:extLst>
              <a:ext uri="{FF2B5EF4-FFF2-40B4-BE49-F238E27FC236}">
                <a16:creationId xmlns:a16="http://schemas.microsoft.com/office/drawing/2014/main" id="{C027ED8C-1486-4F43-8FFC-1F077DDB2FDD}"/>
              </a:ext>
            </a:extLst>
          </p:cNvPr>
          <p:cNvSpPr txBox="1">
            <a:spLocks noChangeArrowheads="1"/>
          </p:cNvSpPr>
          <p:nvPr/>
        </p:nvSpPr>
        <p:spPr bwMode="auto">
          <a:xfrm>
            <a:off x="5940425" y="3976688"/>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牛顿定律适用</a:t>
            </a:r>
          </a:p>
        </p:txBody>
      </p:sp>
      <p:sp>
        <p:nvSpPr>
          <p:cNvPr id="33813" name="Rectangle 21">
            <a:extLst>
              <a:ext uri="{FF2B5EF4-FFF2-40B4-BE49-F238E27FC236}">
                <a16:creationId xmlns:a16="http://schemas.microsoft.com/office/drawing/2014/main" id="{BD8D7628-645E-4654-94E5-111F47E9CED0}"/>
              </a:ext>
            </a:extLst>
          </p:cNvPr>
          <p:cNvSpPr>
            <a:spLocks noChangeArrowheads="1"/>
          </p:cNvSpPr>
          <p:nvPr/>
        </p:nvSpPr>
        <p:spPr bwMode="auto">
          <a:xfrm>
            <a:off x="5965825" y="4959350"/>
            <a:ext cx="2938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a:t>
            </a:r>
            <a:r>
              <a:rPr kumimoji="1" lang="zh-CN" altLang="en-US" sz="2400" b="1">
                <a:solidFill>
                  <a:schemeClr val="bg1"/>
                </a:solidFill>
                <a:latin typeface="Times New Roman" panose="02020603050405020304" pitchFamily="18" charset="0"/>
              </a:rPr>
              <a:t>牛顿定律不适用</a:t>
            </a:r>
          </a:p>
        </p:txBody>
      </p:sp>
      <p:sp>
        <p:nvSpPr>
          <p:cNvPr id="33814" name="Text Box 22">
            <a:extLst>
              <a:ext uri="{FF2B5EF4-FFF2-40B4-BE49-F238E27FC236}">
                <a16:creationId xmlns:a16="http://schemas.microsoft.com/office/drawing/2014/main" id="{119EE969-3288-4399-8D10-67D72140EDFA}"/>
              </a:ext>
            </a:extLst>
          </p:cNvPr>
          <p:cNvSpPr txBox="1">
            <a:spLocks noChangeArrowheads="1"/>
          </p:cNvSpPr>
          <p:nvPr/>
        </p:nvSpPr>
        <p:spPr bwMode="auto">
          <a:xfrm>
            <a:off x="990600" y="390525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有力</a:t>
            </a:r>
          </a:p>
        </p:txBody>
      </p:sp>
      <p:graphicFrame>
        <p:nvGraphicFramePr>
          <p:cNvPr id="33815" name="Object 23">
            <a:extLst>
              <a:ext uri="{FF2B5EF4-FFF2-40B4-BE49-F238E27FC236}">
                <a16:creationId xmlns:a16="http://schemas.microsoft.com/office/drawing/2014/main" id="{A59D2AE9-DA43-47D1-BC58-CDF74D1AFC43}"/>
              </a:ext>
            </a:extLst>
          </p:cNvPr>
          <p:cNvGraphicFramePr>
            <a:graphicFrameLocks/>
          </p:cNvGraphicFramePr>
          <p:nvPr/>
        </p:nvGraphicFramePr>
        <p:xfrm>
          <a:off x="4010025" y="3981450"/>
          <a:ext cx="1104900" cy="381000"/>
        </p:xfrm>
        <a:graphic>
          <a:graphicData uri="http://schemas.openxmlformats.org/presentationml/2006/ole">
            <mc:AlternateContent xmlns:mc="http://schemas.openxmlformats.org/markup-compatibility/2006">
              <mc:Choice xmlns:v="urn:schemas-microsoft-com:vml" Requires="v">
                <p:oleObj spid="_x0000_s33849" name="Equation" r:id="rId7" imgW="1059042" imgH="335342" progId="Equation.3">
                  <p:embed/>
                </p:oleObj>
              </mc:Choice>
              <mc:Fallback>
                <p:oleObj name="Equation" r:id="rId7" imgW="1059042" imgH="335342" progId="Equation.3">
                  <p:embed/>
                  <p:pic>
                    <p:nvPicPr>
                      <p:cNvPr id="0" name="Object 2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0025" y="3981450"/>
                        <a:ext cx="11049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16" name="Text Box 24">
            <a:extLst>
              <a:ext uri="{FF2B5EF4-FFF2-40B4-BE49-F238E27FC236}">
                <a16:creationId xmlns:a16="http://schemas.microsoft.com/office/drawing/2014/main" id="{BA2524E7-CB3B-4545-A14E-CEE869F89EA8}"/>
              </a:ext>
            </a:extLst>
          </p:cNvPr>
          <p:cNvSpPr txBox="1">
            <a:spLocks noChangeArrowheads="1"/>
          </p:cNvSpPr>
          <p:nvPr/>
        </p:nvSpPr>
        <p:spPr bwMode="auto">
          <a:xfrm>
            <a:off x="684213" y="342582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地面参考系中的观察者</a:t>
            </a:r>
            <a:r>
              <a:rPr kumimoji="1" lang="zh-CN" altLang="en-US" sz="2400" b="1">
                <a:solidFill>
                  <a:srgbClr val="66FFFF"/>
                </a:solidFill>
                <a:latin typeface="Times New Roman" panose="02020603050405020304" pitchFamily="18" charset="0"/>
              </a:rPr>
              <a:t>甲</a:t>
            </a:r>
            <a:r>
              <a:rPr kumimoji="1" lang="zh-CN" altLang="en-US" sz="2400" b="1">
                <a:solidFill>
                  <a:schemeClr val="bg1"/>
                </a:solidFill>
                <a:latin typeface="Times New Roman" panose="02020603050405020304" pitchFamily="18" charset="0"/>
              </a:rPr>
              <a:t>：</a:t>
            </a:r>
            <a:endParaRPr kumimoji="1" lang="zh-CN" altLang="en-US" sz="2400">
              <a:latin typeface="Times New Roman" panose="02020603050405020304" pitchFamily="18" charset="0"/>
            </a:endParaRPr>
          </a:p>
        </p:txBody>
      </p:sp>
      <p:graphicFrame>
        <p:nvGraphicFramePr>
          <p:cNvPr id="33817" name="Object 25">
            <a:extLst>
              <a:ext uri="{FF2B5EF4-FFF2-40B4-BE49-F238E27FC236}">
                <a16:creationId xmlns:a16="http://schemas.microsoft.com/office/drawing/2014/main" id="{0B4D19FD-052B-48B6-AA3A-223F4CAF4F7C}"/>
              </a:ext>
            </a:extLst>
          </p:cNvPr>
          <p:cNvGraphicFramePr>
            <a:graphicFrameLocks/>
          </p:cNvGraphicFramePr>
          <p:nvPr/>
        </p:nvGraphicFramePr>
        <p:xfrm>
          <a:off x="1770063" y="3981450"/>
          <a:ext cx="457200" cy="366713"/>
        </p:xfrm>
        <a:graphic>
          <a:graphicData uri="http://schemas.openxmlformats.org/presentationml/2006/ole">
            <mc:AlternateContent xmlns:mc="http://schemas.openxmlformats.org/markup-compatibility/2006">
              <mc:Choice xmlns:v="urn:schemas-microsoft-com:vml" Requires="v">
                <p:oleObj spid="_x0000_s33850" name="Equation" r:id="rId9" imgW="411414" imgH="319947" progId="Equation.3">
                  <p:embed/>
                </p:oleObj>
              </mc:Choice>
              <mc:Fallback>
                <p:oleObj name="Equation" r:id="rId9" imgW="411414" imgH="319947" progId="Equation.3">
                  <p:embed/>
                  <p:pic>
                    <p:nvPicPr>
                      <p:cNvPr id="0" name="Object 2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0063" y="398145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26">
            <a:extLst>
              <a:ext uri="{FF2B5EF4-FFF2-40B4-BE49-F238E27FC236}">
                <a16:creationId xmlns:a16="http://schemas.microsoft.com/office/drawing/2014/main" id="{978E674E-832A-46AC-AF3C-6E8FA820354B}"/>
              </a:ext>
            </a:extLst>
          </p:cNvPr>
          <p:cNvGraphicFramePr>
            <a:graphicFrameLocks/>
          </p:cNvGraphicFramePr>
          <p:nvPr/>
        </p:nvGraphicFramePr>
        <p:xfrm>
          <a:off x="3332163" y="4019550"/>
          <a:ext cx="230187" cy="301625"/>
        </p:xfrm>
        <a:graphic>
          <a:graphicData uri="http://schemas.openxmlformats.org/presentationml/2006/ole">
            <mc:AlternateContent xmlns:mc="http://schemas.openxmlformats.org/markup-compatibility/2006">
              <mc:Choice xmlns:v="urn:schemas-microsoft-com:vml" Requires="v">
                <p:oleObj spid="_x0000_s33851" name="Equation" r:id="rId11" imgW="182758" imgH="259204" progId="Equation.3">
                  <p:embed/>
                </p:oleObj>
              </mc:Choice>
              <mc:Fallback>
                <p:oleObj name="Equation" r:id="rId11" imgW="182758" imgH="259204" progId="Equation.3">
                  <p:embed/>
                  <p:pic>
                    <p:nvPicPr>
                      <p:cNvPr id="0" name="Object 2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2163" y="4019550"/>
                        <a:ext cx="230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9" name="Object 27">
            <a:extLst>
              <a:ext uri="{FF2B5EF4-FFF2-40B4-BE49-F238E27FC236}">
                <a16:creationId xmlns:a16="http://schemas.microsoft.com/office/drawing/2014/main" id="{CD11C5FC-7598-41C6-9ACA-6E2464575283}"/>
              </a:ext>
            </a:extLst>
          </p:cNvPr>
          <p:cNvGraphicFramePr>
            <a:graphicFrameLocks/>
          </p:cNvGraphicFramePr>
          <p:nvPr/>
        </p:nvGraphicFramePr>
        <p:xfrm>
          <a:off x="4030663" y="4951413"/>
          <a:ext cx="1928812" cy="431800"/>
        </p:xfrm>
        <a:graphic>
          <a:graphicData uri="http://schemas.openxmlformats.org/presentationml/2006/ole">
            <mc:AlternateContent xmlns:mc="http://schemas.openxmlformats.org/markup-compatibility/2006">
              <mc:Choice xmlns:v="urn:schemas-microsoft-com:vml" Requires="v">
                <p:oleObj spid="_x0000_s33852" name="Equation" r:id="rId13" imgW="1882151" imgH="388527" progId="Equation.3">
                  <p:embed/>
                </p:oleObj>
              </mc:Choice>
              <mc:Fallback>
                <p:oleObj name="Equation" r:id="rId13" imgW="1882151" imgH="388527" progId="Equation.3">
                  <p:embed/>
                  <p:pic>
                    <p:nvPicPr>
                      <p:cNvPr id="0" name="Object 2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0663" y="4951413"/>
                        <a:ext cx="1928812" cy="431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0" name="Rectangle 28">
            <a:extLst>
              <a:ext uri="{FF2B5EF4-FFF2-40B4-BE49-F238E27FC236}">
                <a16:creationId xmlns:a16="http://schemas.microsoft.com/office/drawing/2014/main" id="{8FD7FD87-F74E-4DEA-A2A0-0D6548D5C819}"/>
              </a:ext>
            </a:extLst>
          </p:cNvPr>
          <p:cNvSpPr>
            <a:spLocks noChangeArrowheads="1"/>
          </p:cNvSpPr>
          <p:nvPr/>
        </p:nvSpPr>
        <p:spPr bwMode="auto">
          <a:xfrm>
            <a:off x="684213" y="4433888"/>
            <a:ext cx="447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运动车厢参考系中的观察者</a:t>
            </a:r>
            <a:r>
              <a:rPr kumimoji="1" lang="zh-CN" altLang="en-US" sz="2400" b="1">
                <a:solidFill>
                  <a:srgbClr val="66FFFF"/>
                </a:solidFill>
                <a:latin typeface="宋体" panose="02010600030101010101" pitchFamily="2" charset="-122"/>
              </a:rPr>
              <a:t>乙</a:t>
            </a:r>
            <a:r>
              <a:rPr kumimoji="1" lang="zh-CN" altLang="en-US" sz="2400" b="1">
                <a:solidFill>
                  <a:schemeClr val="bg1"/>
                </a:solidFill>
                <a:latin typeface="宋体" panose="02010600030101010101" pitchFamily="2" charset="-122"/>
              </a:rPr>
              <a:t>：</a:t>
            </a:r>
          </a:p>
        </p:txBody>
      </p:sp>
      <p:sp>
        <p:nvSpPr>
          <p:cNvPr id="33821" name="Rectangle 29">
            <a:extLst>
              <a:ext uri="{FF2B5EF4-FFF2-40B4-BE49-F238E27FC236}">
                <a16:creationId xmlns:a16="http://schemas.microsoft.com/office/drawing/2014/main" id="{229D1945-7FD6-4DA2-A860-A21889DC5473}"/>
              </a:ext>
            </a:extLst>
          </p:cNvPr>
          <p:cNvSpPr>
            <a:spLocks noChangeArrowheads="1"/>
          </p:cNvSpPr>
          <p:nvPr/>
        </p:nvSpPr>
        <p:spPr bwMode="auto">
          <a:xfrm>
            <a:off x="971550" y="4938713"/>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宋体" panose="02010600030101010101" pitchFamily="2" charset="-122"/>
              </a:rPr>
              <a:t>有力</a:t>
            </a:r>
          </a:p>
        </p:txBody>
      </p:sp>
      <p:graphicFrame>
        <p:nvGraphicFramePr>
          <p:cNvPr id="33822" name="Object 30">
            <a:extLst>
              <a:ext uri="{FF2B5EF4-FFF2-40B4-BE49-F238E27FC236}">
                <a16:creationId xmlns:a16="http://schemas.microsoft.com/office/drawing/2014/main" id="{1F2811F5-E8F3-4780-A36B-B9D9DFD1E6FE}"/>
              </a:ext>
            </a:extLst>
          </p:cNvPr>
          <p:cNvGraphicFramePr>
            <a:graphicFrameLocks/>
          </p:cNvGraphicFramePr>
          <p:nvPr/>
        </p:nvGraphicFramePr>
        <p:xfrm>
          <a:off x="1636713" y="4973638"/>
          <a:ext cx="457200" cy="366712"/>
        </p:xfrm>
        <a:graphic>
          <a:graphicData uri="http://schemas.openxmlformats.org/presentationml/2006/ole">
            <mc:AlternateContent xmlns:mc="http://schemas.openxmlformats.org/markup-compatibility/2006">
              <mc:Choice xmlns:v="urn:schemas-microsoft-com:vml" Requires="v">
                <p:oleObj spid="_x0000_s33853" name="Equation" r:id="rId15" imgW="411414" imgH="319947" progId="Equation.3">
                  <p:embed/>
                </p:oleObj>
              </mc:Choice>
              <mc:Fallback>
                <p:oleObj name="Equation" r:id="rId15" imgW="411414" imgH="319947" progId="Equation.3">
                  <p:embed/>
                  <p:pic>
                    <p:nvPicPr>
                      <p:cNvPr id="0" name="Object 3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6713" y="4973638"/>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31">
            <a:extLst>
              <a:ext uri="{FF2B5EF4-FFF2-40B4-BE49-F238E27FC236}">
                <a16:creationId xmlns:a16="http://schemas.microsoft.com/office/drawing/2014/main" id="{CA385A14-9D6E-401A-AB02-DE9EEF7C529F}"/>
              </a:ext>
            </a:extLst>
          </p:cNvPr>
          <p:cNvGraphicFramePr>
            <a:graphicFrameLocks noChangeAspect="1"/>
          </p:cNvGraphicFramePr>
          <p:nvPr/>
        </p:nvGraphicFramePr>
        <p:xfrm>
          <a:off x="3349625" y="5035550"/>
          <a:ext cx="233363" cy="306388"/>
        </p:xfrm>
        <a:graphic>
          <a:graphicData uri="http://schemas.openxmlformats.org/presentationml/2006/ole">
            <mc:AlternateContent xmlns:mc="http://schemas.openxmlformats.org/markup-compatibility/2006">
              <mc:Choice xmlns:v="urn:schemas-microsoft-com:vml" Requires="v">
                <p:oleObj spid="_x0000_s33854" name="Equation" r:id="rId17" imgW="182758" imgH="259204" progId="Equation.3">
                  <p:embed/>
                </p:oleObj>
              </mc:Choice>
              <mc:Fallback>
                <p:oleObj name="Equation" r:id="rId17" imgW="182758" imgH="259204"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9625" y="5035550"/>
                        <a:ext cx="233363"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4" name="Rectangle 32">
            <a:extLst>
              <a:ext uri="{FF2B5EF4-FFF2-40B4-BE49-F238E27FC236}">
                <a16:creationId xmlns:a16="http://schemas.microsoft.com/office/drawing/2014/main" id="{6DB01B97-3D24-45AA-9993-2CAFBAC00A3C}"/>
              </a:ext>
            </a:extLst>
          </p:cNvPr>
          <p:cNvSpPr>
            <a:spLocks noChangeArrowheads="1"/>
          </p:cNvSpPr>
          <p:nvPr/>
        </p:nvSpPr>
        <p:spPr bwMode="auto">
          <a:xfrm>
            <a:off x="1982788" y="39243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和加速度</a:t>
            </a:r>
          </a:p>
        </p:txBody>
      </p:sp>
      <p:sp>
        <p:nvSpPr>
          <p:cNvPr id="33825" name="Rectangle 33">
            <a:extLst>
              <a:ext uri="{FF2B5EF4-FFF2-40B4-BE49-F238E27FC236}">
                <a16:creationId xmlns:a16="http://schemas.microsoft.com/office/drawing/2014/main" id="{0B5BFB83-0467-40FC-9310-4BF1DC69E134}"/>
              </a:ext>
            </a:extLst>
          </p:cNvPr>
          <p:cNvSpPr>
            <a:spLocks noChangeArrowheads="1"/>
          </p:cNvSpPr>
          <p:nvPr/>
        </p:nvSpPr>
        <p:spPr bwMode="auto">
          <a:xfrm>
            <a:off x="3560763" y="394335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即</a:t>
            </a:r>
          </a:p>
        </p:txBody>
      </p:sp>
      <p:sp>
        <p:nvSpPr>
          <p:cNvPr id="33826" name="Rectangle 34">
            <a:extLst>
              <a:ext uri="{FF2B5EF4-FFF2-40B4-BE49-F238E27FC236}">
                <a16:creationId xmlns:a16="http://schemas.microsoft.com/office/drawing/2014/main" id="{B96B8E7A-8BC0-40D0-B2F5-B15117E46A08}"/>
              </a:ext>
            </a:extLst>
          </p:cNvPr>
          <p:cNvSpPr>
            <a:spLocks noChangeArrowheads="1"/>
          </p:cNvSpPr>
          <p:nvPr/>
        </p:nvSpPr>
        <p:spPr bwMode="auto">
          <a:xfrm>
            <a:off x="1924050" y="495935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宋体" panose="02010600030101010101" pitchFamily="2" charset="-122"/>
              </a:rPr>
              <a:t>无加速度</a:t>
            </a:r>
          </a:p>
        </p:txBody>
      </p:sp>
      <p:sp>
        <p:nvSpPr>
          <p:cNvPr id="33827" name="Rectangle 35">
            <a:extLst>
              <a:ext uri="{FF2B5EF4-FFF2-40B4-BE49-F238E27FC236}">
                <a16:creationId xmlns:a16="http://schemas.microsoft.com/office/drawing/2014/main" id="{E4C9B285-210C-498A-880E-8ECFC2AC3A27}"/>
              </a:ext>
            </a:extLst>
          </p:cNvPr>
          <p:cNvSpPr>
            <a:spLocks noChangeArrowheads="1"/>
          </p:cNvSpPr>
          <p:nvPr/>
        </p:nvSpPr>
        <p:spPr bwMode="auto">
          <a:xfrm>
            <a:off x="660400" y="6049963"/>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Times New Roman" panose="02020603050405020304" pitchFamily="18" charset="0"/>
              </a:rPr>
              <a:t>惯性系：</a:t>
            </a:r>
            <a:r>
              <a:rPr kumimoji="1" lang="zh-CN" altLang="en-US" sz="2400" b="1">
                <a:solidFill>
                  <a:schemeClr val="bg1"/>
                </a:solidFill>
                <a:latin typeface="Times New Roman" panose="02020603050405020304" pitchFamily="18" charset="0"/>
              </a:rPr>
              <a:t>牛顿运动定律适用的参照系</a:t>
            </a:r>
          </a:p>
        </p:txBody>
      </p:sp>
      <p:sp>
        <p:nvSpPr>
          <p:cNvPr id="33828" name="Text Box 36">
            <a:extLst>
              <a:ext uri="{FF2B5EF4-FFF2-40B4-BE49-F238E27FC236}">
                <a16:creationId xmlns:a16="http://schemas.microsoft.com/office/drawing/2014/main" id="{3D78853C-F7E3-48E5-87C2-839FC9B271D4}"/>
              </a:ext>
            </a:extLst>
          </p:cNvPr>
          <p:cNvSpPr txBox="1">
            <a:spLocks noChangeArrowheads="1"/>
          </p:cNvSpPr>
          <p:nvPr/>
        </p:nvSpPr>
        <p:spPr bwMode="auto">
          <a:xfrm>
            <a:off x="688975" y="54895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Times New Roman" panose="02020603050405020304" pitchFamily="18" charset="0"/>
              </a:rPr>
              <a:t>结论：</a:t>
            </a:r>
          </a:p>
        </p:txBody>
      </p:sp>
      <p:sp>
        <p:nvSpPr>
          <p:cNvPr id="33829" name="Text Box 37">
            <a:extLst>
              <a:ext uri="{FF2B5EF4-FFF2-40B4-BE49-F238E27FC236}">
                <a16:creationId xmlns:a16="http://schemas.microsoft.com/office/drawing/2014/main" id="{F8E7A893-8C6D-4F1B-B36B-8448047CFD78}"/>
              </a:ext>
            </a:extLst>
          </p:cNvPr>
          <p:cNvSpPr txBox="1">
            <a:spLocks noChangeArrowheads="1"/>
          </p:cNvSpPr>
          <p:nvPr/>
        </p:nvSpPr>
        <p:spPr bwMode="auto">
          <a:xfrm>
            <a:off x="1631950" y="5489575"/>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牛顿第二定律不能同时适用于上述两种参考系</a:t>
            </a:r>
          </a:p>
        </p:txBody>
      </p:sp>
      <p:graphicFrame>
        <p:nvGraphicFramePr>
          <p:cNvPr id="33830" name="Object 38">
            <a:extLst>
              <a:ext uri="{FF2B5EF4-FFF2-40B4-BE49-F238E27FC236}">
                <a16:creationId xmlns:a16="http://schemas.microsoft.com/office/drawing/2014/main" id="{96027B5E-4541-4D34-BEBD-A4A1E07916B9}"/>
              </a:ext>
            </a:extLst>
          </p:cNvPr>
          <p:cNvGraphicFramePr>
            <a:graphicFrameLocks noChangeAspect="1"/>
          </p:cNvGraphicFramePr>
          <p:nvPr/>
        </p:nvGraphicFramePr>
        <p:xfrm>
          <a:off x="6804025" y="1770063"/>
          <a:ext cx="228600" cy="304800"/>
        </p:xfrm>
        <a:graphic>
          <a:graphicData uri="http://schemas.openxmlformats.org/presentationml/2006/ole">
            <mc:AlternateContent xmlns:mc="http://schemas.openxmlformats.org/markup-compatibility/2006">
              <mc:Choice xmlns:v="urn:schemas-microsoft-com:vml" Requires="v">
                <p:oleObj spid="_x0000_s33855" name="公式" r:id="rId19" imgW="182758" imgH="259204" progId="Equation.3">
                  <p:embed/>
                </p:oleObj>
              </mc:Choice>
              <mc:Fallback>
                <p:oleObj name="公式" r:id="rId19" imgW="182758" imgH="259204" progId="Equation.3">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04025" y="177006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1" name="Object 39">
            <a:extLst>
              <a:ext uri="{FF2B5EF4-FFF2-40B4-BE49-F238E27FC236}">
                <a16:creationId xmlns:a16="http://schemas.microsoft.com/office/drawing/2014/main" id="{73ECFCA4-E51D-432C-BF24-4B8D4D1C6E30}"/>
              </a:ext>
            </a:extLst>
          </p:cNvPr>
          <p:cNvGraphicFramePr>
            <a:graphicFrameLocks noChangeAspect="1"/>
          </p:cNvGraphicFramePr>
          <p:nvPr/>
        </p:nvGraphicFramePr>
        <p:xfrm>
          <a:off x="5397500" y="1809750"/>
          <a:ext cx="304800" cy="368300"/>
        </p:xfrm>
        <a:graphic>
          <a:graphicData uri="http://schemas.openxmlformats.org/presentationml/2006/ole">
            <mc:AlternateContent xmlns:mc="http://schemas.openxmlformats.org/markup-compatibility/2006">
              <mc:Choice xmlns:v="urn:schemas-microsoft-com:vml" Requires="v">
                <p:oleObj spid="_x0000_s33856" name="公式" r:id="rId21" imgW="259163" imgH="319947" progId="Equation.3">
                  <p:embed/>
                </p:oleObj>
              </mc:Choice>
              <mc:Fallback>
                <p:oleObj name="公式" r:id="rId21" imgW="259163" imgH="319947" progId="Equation.3">
                  <p:embed/>
                  <p:pic>
                    <p:nvPicPr>
                      <p:cNvPr id="0" name="Object 3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7500" y="1809750"/>
                        <a:ext cx="30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32" name="Group 40">
            <a:extLst>
              <a:ext uri="{FF2B5EF4-FFF2-40B4-BE49-F238E27FC236}">
                <a16:creationId xmlns:a16="http://schemas.microsoft.com/office/drawing/2014/main" id="{5206D307-C3E3-44F0-B0CF-40D4E805D618}"/>
              </a:ext>
            </a:extLst>
          </p:cNvPr>
          <p:cNvGrpSpPr>
            <a:grpSpLocks/>
          </p:cNvGrpSpPr>
          <p:nvPr/>
        </p:nvGrpSpPr>
        <p:grpSpPr bwMode="auto">
          <a:xfrm>
            <a:off x="5651500" y="2206625"/>
            <a:ext cx="792163" cy="215900"/>
            <a:chOff x="4922" y="690"/>
            <a:chExt cx="589" cy="245"/>
          </a:xfrm>
        </p:grpSpPr>
        <p:grpSp>
          <p:nvGrpSpPr>
            <p:cNvPr id="33833" name="Group 41">
              <a:extLst>
                <a:ext uri="{FF2B5EF4-FFF2-40B4-BE49-F238E27FC236}">
                  <a16:creationId xmlns:a16="http://schemas.microsoft.com/office/drawing/2014/main" id="{B35A1903-8C67-4D41-A5F0-BC167E4F961C}"/>
                </a:ext>
              </a:extLst>
            </p:cNvPr>
            <p:cNvGrpSpPr>
              <a:grpSpLocks/>
            </p:cNvGrpSpPr>
            <p:nvPr/>
          </p:nvGrpSpPr>
          <p:grpSpPr bwMode="auto">
            <a:xfrm>
              <a:off x="4922" y="690"/>
              <a:ext cx="485" cy="245"/>
              <a:chOff x="1295" y="484"/>
              <a:chExt cx="485" cy="245"/>
            </a:xfrm>
          </p:grpSpPr>
          <p:sp>
            <p:nvSpPr>
              <p:cNvPr id="33836" name="Line 42">
                <a:extLst>
                  <a:ext uri="{FF2B5EF4-FFF2-40B4-BE49-F238E27FC236}">
                    <a16:creationId xmlns:a16="http://schemas.microsoft.com/office/drawing/2014/main" id="{24B5A2CC-1D9C-41B7-977D-6B630E51749F}"/>
                  </a:ext>
                </a:extLst>
              </p:cNvPr>
              <p:cNvSpPr>
                <a:spLocks noChangeShapeType="1"/>
              </p:cNvSpPr>
              <p:nvPr/>
            </p:nvSpPr>
            <p:spPr bwMode="auto">
              <a:xfrm rot="-60891">
                <a:off x="1295" y="620"/>
                <a:ext cx="78" cy="0"/>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7" name="Line 43">
                <a:extLst>
                  <a:ext uri="{FF2B5EF4-FFF2-40B4-BE49-F238E27FC236}">
                    <a16:creationId xmlns:a16="http://schemas.microsoft.com/office/drawing/2014/main" id="{112254B4-1306-4F9B-B26B-8EBC279AAE2D}"/>
                  </a:ext>
                </a:extLst>
              </p:cNvPr>
              <p:cNvSpPr>
                <a:spLocks noChangeShapeType="1"/>
              </p:cNvSpPr>
              <p:nvPr/>
            </p:nvSpPr>
            <p:spPr bwMode="auto">
              <a:xfrm rot="21539109" flipV="1">
                <a:off x="1363" y="487"/>
                <a:ext cx="61" cy="13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838" name="Group 44">
                <a:extLst>
                  <a:ext uri="{FF2B5EF4-FFF2-40B4-BE49-F238E27FC236}">
                    <a16:creationId xmlns:a16="http://schemas.microsoft.com/office/drawing/2014/main" id="{026485F5-3EA8-4D87-ABF9-194E817ABFB4}"/>
                  </a:ext>
                </a:extLst>
              </p:cNvPr>
              <p:cNvGrpSpPr>
                <a:grpSpLocks/>
              </p:cNvGrpSpPr>
              <p:nvPr/>
            </p:nvGrpSpPr>
            <p:grpSpPr bwMode="auto">
              <a:xfrm rot="-60891">
                <a:off x="1425" y="484"/>
                <a:ext cx="355" cy="245"/>
                <a:chOff x="4660" y="5340"/>
                <a:chExt cx="820" cy="260"/>
              </a:xfrm>
            </p:grpSpPr>
            <p:sp>
              <p:nvSpPr>
                <p:cNvPr id="33839" name="Line 45">
                  <a:extLst>
                    <a:ext uri="{FF2B5EF4-FFF2-40B4-BE49-F238E27FC236}">
                      <a16:creationId xmlns:a16="http://schemas.microsoft.com/office/drawing/2014/main" id="{5B04CA3B-A183-4720-93D5-025F63A62987}"/>
                    </a:ext>
                  </a:extLst>
                </p:cNvPr>
                <p:cNvSpPr>
                  <a:spLocks noChangeShapeType="1"/>
                </p:cNvSpPr>
                <p:nvPr/>
              </p:nvSpPr>
              <p:spPr bwMode="auto">
                <a:xfrm>
                  <a:off x="4660" y="5340"/>
                  <a:ext cx="80" cy="26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0" name="Line 46">
                  <a:extLst>
                    <a:ext uri="{FF2B5EF4-FFF2-40B4-BE49-F238E27FC236}">
                      <a16:creationId xmlns:a16="http://schemas.microsoft.com/office/drawing/2014/main" id="{57343ABC-4AC4-47D6-8E24-AD8E5F97C65E}"/>
                    </a:ext>
                  </a:extLst>
                </p:cNvPr>
                <p:cNvSpPr>
                  <a:spLocks noChangeShapeType="1"/>
                </p:cNvSpPr>
                <p:nvPr/>
              </p:nvSpPr>
              <p:spPr bwMode="auto">
                <a:xfrm flipV="1">
                  <a:off x="4740" y="5360"/>
                  <a:ext cx="12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1" name="Line 47">
                  <a:extLst>
                    <a:ext uri="{FF2B5EF4-FFF2-40B4-BE49-F238E27FC236}">
                      <a16:creationId xmlns:a16="http://schemas.microsoft.com/office/drawing/2014/main" id="{6D849700-E403-4889-B4BC-7B149C17C3EF}"/>
                    </a:ext>
                  </a:extLst>
                </p:cNvPr>
                <p:cNvSpPr>
                  <a:spLocks noChangeShapeType="1"/>
                </p:cNvSpPr>
                <p:nvPr/>
              </p:nvSpPr>
              <p:spPr bwMode="auto">
                <a:xfrm>
                  <a:off x="4880" y="5360"/>
                  <a:ext cx="8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2" name="Line 48">
                  <a:extLst>
                    <a:ext uri="{FF2B5EF4-FFF2-40B4-BE49-F238E27FC236}">
                      <a16:creationId xmlns:a16="http://schemas.microsoft.com/office/drawing/2014/main" id="{2F430E5C-35D4-4A3C-AB78-93737A776E58}"/>
                    </a:ext>
                  </a:extLst>
                </p:cNvPr>
                <p:cNvSpPr>
                  <a:spLocks noChangeShapeType="1"/>
                </p:cNvSpPr>
                <p:nvPr/>
              </p:nvSpPr>
              <p:spPr bwMode="auto">
                <a:xfrm>
                  <a:off x="5060" y="5340"/>
                  <a:ext cx="80" cy="26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3" name="Line 49">
                  <a:extLst>
                    <a:ext uri="{FF2B5EF4-FFF2-40B4-BE49-F238E27FC236}">
                      <a16:creationId xmlns:a16="http://schemas.microsoft.com/office/drawing/2014/main" id="{B1EE674D-98E9-4C33-AAD2-8584C589BFC4}"/>
                    </a:ext>
                  </a:extLst>
                </p:cNvPr>
                <p:cNvSpPr>
                  <a:spLocks noChangeShapeType="1"/>
                </p:cNvSpPr>
                <p:nvPr/>
              </p:nvSpPr>
              <p:spPr bwMode="auto">
                <a:xfrm flipV="1">
                  <a:off x="5140" y="5360"/>
                  <a:ext cx="12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4" name="Line 50">
                  <a:extLst>
                    <a:ext uri="{FF2B5EF4-FFF2-40B4-BE49-F238E27FC236}">
                      <a16:creationId xmlns:a16="http://schemas.microsoft.com/office/drawing/2014/main" id="{653A0CFC-3847-4FC2-83F1-0008451E3702}"/>
                    </a:ext>
                  </a:extLst>
                </p:cNvPr>
                <p:cNvSpPr>
                  <a:spLocks noChangeShapeType="1"/>
                </p:cNvSpPr>
                <p:nvPr/>
              </p:nvSpPr>
              <p:spPr bwMode="auto">
                <a:xfrm>
                  <a:off x="5280" y="5360"/>
                  <a:ext cx="8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5" name="Line 51">
                  <a:extLst>
                    <a:ext uri="{FF2B5EF4-FFF2-40B4-BE49-F238E27FC236}">
                      <a16:creationId xmlns:a16="http://schemas.microsoft.com/office/drawing/2014/main" id="{A2ACC31A-90A9-41AA-914A-ADA850A8DB91}"/>
                    </a:ext>
                  </a:extLst>
                </p:cNvPr>
                <p:cNvSpPr>
                  <a:spLocks noChangeShapeType="1"/>
                </p:cNvSpPr>
                <p:nvPr/>
              </p:nvSpPr>
              <p:spPr bwMode="auto">
                <a:xfrm flipV="1">
                  <a:off x="4960" y="5360"/>
                  <a:ext cx="10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46" name="Line 52">
                  <a:extLst>
                    <a:ext uri="{FF2B5EF4-FFF2-40B4-BE49-F238E27FC236}">
                      <a16:creationId xmlns:a16="http://schemas.microsoft.com/office/drawing/2014/main" id="{BA291D14-4D8A-4E44-A87D-C1AFD7A0470D}"/>
                    </a:ext>
                  </a:extLst>
                </p:cNvPr>
                <p:cNvSpPr>
                  <a:spLocks noChangeShapeType="1"/>
                </p:cNvSpPr>
                <p:nvPr/>
              </p:nvSpPr>
              <p:spPr bwMode="auto">
                <a:xfrm flipV="1">
                  <a:off x="5360" y="5360"/>
                  <a:ext cx="120" cy="24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3834" name="Line 53">
              <a:extLst>
                <a:ext uri="{FF2B5EF4-FFF2-40B4-BE49-F238E27FC236}">
                  <a16:creationId xmlns:a16="http://schemas.microsoft.com/office/drawing/2014/main" id="{65E23C5F-1E20-4C13-8FB6-BE367B26EB32}"/>
                </a:ext>
              </a:extLst>
            </p:cNvPr>
            <p:cNvSpPr>
              <a:spLocks noChangeShapeType="1"/>
            </p:cNvSpPr>
            <p:nvPr/>
          </p:nvSpPr>
          <p:spPr bwMode="auto">
            <a:xfrm rot="-60891">
              <a:off x="5402" y="714"/>
              <a:ext cx="15" cy="179"/>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5" name="Line 54">
              <a:extLst>
                <a:ext uri="{FF2B5EF4-FFF2-40B4-BE49-F238E27FC236}">
                  <a16:creationId xmlns:a16="http://schemas.microsoft.com/office/drawing/2014/main" id="{E5082D98-0124-46F0-8C09-6085A8ECCAE2}"/>
                </a:ext>
              </a:extLst>
            </p:cNvPr>
            <p:cNvSpPr>
              <a:spLocks noChangeShapeType="1"/>
            </p:cNvSpPr>
            <p:nvPr/>
          </p:nvSpPr>
          <p:spPr bwMode="auto">
            <a:xfrm rot="-60891">
              <a:off x="5408" y="879"/>
              <a:ext cx="103" cy="0"/>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C9F5CF9-59E9-49EF-A9E3-90C115FCA7A5}"/>
              </a:ext>
            </a:extLst>
          </p:cNvPr>
          <p:cNvSpPr>
            <a:spLocks noChangeArrowheads="1"/>
          </p:cNvSpPr>
          <p:nvPr/>
        </p:nvSpPr>
        <p:spPr bwMode="auto">
          <a:xfrm>
            <a:off x="698500" y="401638"/>
            <a:ext cx="120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讨论</a:t>
            </a:r>
          </a:p>
        </p:txBody>
      </p:sp>
      <p:sp>
        <p:nvSpPr>
          <p:cNvPr id="34819" name="Rectangle 3">
            <a:extLst>
              <a:ext uri="{FF2B5EF4-FFF2-40B4-BE49-F238E27FC236}">
                <a16:creationId xmlns:a16="http://schemas.microsoft.com/office/drawing/2014/main" id="{59795A16-80FB-4E1A-86DA-736F14B949C3}"/>
              </a:ext>
            </a:extLst>
          </p:cNvPr>
          <p:cNvSpPr>
            <a:spLocks noChangeArrowheads="1"/>
          </p:cNvSpPr>
          <p:nvPr/>
        </p:nvSpPr>
        <p:spPr bwMode="auto">
          <a:xfrm>
            <a:off x="685800" y="1892300"/>
            <a:ext cx="813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FFFF"/>
                </a:solidFill>
                <a:latin typeface="Times New Roman" panose="02020603050405020304" pitchFamily="18" charset="0"/>
              </a:rPr>
              <a:t>(2) </a:t>
            </a:r>
            <a:r>
              <a:rPr kumimoji="1" lang="zh-CN" altLang="en-US" sz="2400" b="1">
                <a:solidFill>
                  <a:srgbClr val="FFFFFF"/>
                </a:solidFill>
                <a:latin typeface="楷体_GB2312" pitchFamily="49" charset="-122"/>
                <a:ea typeface="楷体_GB2312" pitchFamily="49" charset="-122"/>
              </a:rPr>
              <a:t>相对于一惯性系作匀速直线运动的参照系都是惯性系。</a:t>
            </a:r>
          </a:p>
        </p:txBody>
      </p:sp>
      <p:sp>
        <p:nvSpPr>
          <p:cNvPr id="34820" name="Rectangle 4">
            <a:extLst>
              <a:ext uri="{FF2B5EF4-FFF2-40B4-BE49-F238E27FC236}">
                <a16:creationId xmlns:a16="http://schemas.microsoft.com/office/drawing/2014/main" id="{22D540A9-2811-4DC1-A1F3-53B4B637A299}"/>
              </a:ext>
            </a:extLst>
          </p:cNvPr>
          <p:cNvSpPr>
            <a:spLocks noChangeArrowheads="1"/>
          </p:cNvSpPr>
          <p:nvPr/>
        </p:nvSpPr>
        <p:spPr bwMode="auto">
          <a:xfrm>
            <a:off x="685800" y="763588"/>
            <a:ext cx="79898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4013" indent="-3540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solidFill>
                  <a:srgbClr val="FFFFFF"/>
                </a:solidFill>
                <a:latin typeface="Times New Roman" panose="02020603050405020304" pitchFamily="18" charset="0"/>
              </a:rPr>
              <a:t>(1) </a:t>
            </a:r>
            <a:r>
              <a:rPr kumimoji="1" lang="zh-CN" altLang="en-US" sz="2400" b="1">
                <a:solidFill>
                  <a:srgbClr val="FFFFFF"/>
                </a:solidFill>
                <a:latin typeface="楷体_GB2312" pitchFamily="49" charset="-122"/>
                <a:ea typeface="楷体_GB2312" pitchFamily="49" charset="-122"/>
              </a:rPr>
              <a:t>严格的惯性系是关于参照系的一种理想模型。大多数情况下，通常取地面参照系为惯性参照系。</a:t>
            </a:r>
          </a:p>
        </p:txBody>
      </p:sp>
      <p:sp>
        <p:nvSpPr>
          <p:cNvPr id="34821" name="Rectangle 5">
            <a:extLst>
              <a:ext uri="{FF2B5EF4-FFF2-40B4-BE49-F238E27FC236}">
                <a16:creationId xmlns:a16="http://schemas.microsoft.com/office/drawing/2014/main" id="{88975BFF-D077-454A-A74D-8F0FA13764F6}"/>
              </a:ext>
            </a:extLst>
          </p:cNvPr>
          <p:cNvSpPr>
            <a:spLocks noChangeArrowheads="1"/>
          </p:cNvSpPr>
          <p:nvPr/>
        </p:nvSpPr>
        <p:spPr bwMode="auto">
          <a:xfrm>
            <a:off x="195263" y="2565400"/>
            <a:ext cx="460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FF00"/>
                </a:solidFill>
                <a:latin typeface="Times New Roman" panose="02020603050405020304" pitchFamily="18" charset="0"/>
              </a:rPr>
              <a:t>二</a:t>
            </a:r>
            <a:r>
              <a:rPr kumimoji="1" lang="en-US" altLang="zh-CN" sz="24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牛顿运动定律的适用范围</a:t>
            </a:r>
          </a:p>
        </p:txBody>
      </p:sp>
      <p:sp>
        <p:nvSpPr>
          <p:cNvPr id="34822" name="Rectangle 6">
            <a:extLst>
              <a:ext uri="{FF2B5EF4-FFF2-40B4-BE49-F238E27FC236}">
                <a16:creationId xmlns:a16="http://schemas.microsoft.com/office/drawing/2014/main" id="{C4625F3E-A6DE-4467-B51B-F298CF9C1C70}"/>
              </a:ext>
            </a:extLst>
          </p:cNvPr>
          <p:cNvSpPr>
            <a:spLocks noChangeArrowheads="1"/>
          </p:cNvSpPr>
          <p:nvPr/>
        </p:nvSpPr>
        <p:spPr bwMode="auto">
          <a:xfrm>
            <a:off x="698500" y="3213100"/>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牛顿运动定律适用于宏观物体的低速运动。</a:t>
            </a:r>
          </a:p>
        </p:txBody>
      </p:sp>
      <p:sp>
        <p:nvSpPr>
          <p:cNvPr id="34823" name="Rectangle 7">
            <a:extLst>
              <a:ext uri="{FF2B5EF4-FFF2-40B4-BE49-F238E27FC236}">
                <a16:creationId xmlns:a16="http://schemas.microsoft.com/office/drawing/2014/main" id="{B3C92EF6-A411-4E30-A0FB-642FEB69A578}"/>
              </a:ext>
            </a:extLst>
          </p:cNvPr>
          <p:cNvSpPr>
            <a:spLocks noChangeArrowheads="1"/>
          </p:cNvSpPr>
          <p:nvPr/>
        </p:nvSpPr>
        <p:spPr bwMode="auto">
          <a:xfrm>
            <a:off x="728663" y="3910013"/>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说明</a:t>
            </a:r>
          </a:p>
        </p:txBody>
      </p:sp>
      <p:sp>
        <p:nvSpPr>
          <p:cNvPr id="34824" name="Text Box 8">
            <a:extLst>
              <a:ext uri="{FF2B5EF4-FFF2-40B4-BE49-F238E27FC236}">
                <a16:creationId xmlns:a16="http://schemas.microsoft.com/office/drawing/2014/main" id="{AAE302D9-9091-4137-B207-04161F1F32F4}"/>
              </a:ext>
            </a:extLst>
          </p:cNvPr>
          <p:cNvSpPr txBox="1">
            <a:spLocks noChangeArrowheads="1"/>
          </p:cNvSpPr>
          <p:nvPr/>
        </p:nvSpPr>
        <p:spPr bwMode="auto">
          <a:xfrm>
            <a:off x="1138238" y="4338638"/>
            <a:ext cx="7632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ea typeface="楷体_GB2312" pitchFamily="49" charset="-122"/>
              </a:rPr>
              <a:t>物体的高速运动遵循相对论力学的规律；微观粒子的运动遵循量子力学的规律。</a:t>
            </a:r>
          </a:p>
        </p:txBody>
      </p:sp>
      <p:sp>
        <p:nvSpPr>
          <p:cNvPr id="34825" name="Text Box 9">
            <a:extLst>
              <a:ext uri="{FF2B5EF4-FFF2-40B4-BE49-F238E27FC236}">
                <a16:creationId xmlns:a16="http://schemas.microsoft.com/office/drawing/2014/main" id="{D680D473-F434-4796-808E-C460397EA96F}"/>
              </a:ext>
            </a:extLst>
          </p:cNvPr>
          <p:cNvSpPr txBox="1">
            <a:spLocks noChangeArrowheads="1"/>
          </p:cNvSpPr>
          <p:nvPr/>
        </p:nvSpPr>
        <p:spPr bwMode="auto">
          <a:xfrm>
            <a:off x="1138238" y="5300663"/>
            <a:ext cx="7632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ea typeface="楷体_GB2312" pitchFamily="49" charset="-122"/>
              </a:rPr>
              <a:t>牛顿力学是一般技术科学的理论基础和解决实际工程问题的重要依据和工具。</a:t>
            </a:r>
          </a:p>
        </p:txBody>
      </p:sp>
      <p:sp>
        <p:nvSpPr>
          <p:cNvPr id="34826" name="Text Box 10">
            <a:extLst>
              <a:ext uri="{FF2B5EF4-FFF2-40B4-BE49-F238E27FC236}">
                <a16:creationId xmlns:a16="http://schemas.microsoft.com/office/drawing/2014/main" id="{BA8AAB75-B77C-4AF7-94D8-2A821D95FE04}"/>
              </a:ext>
            </a:extLst>
          </p:cNvPr>
          <p:cNvSpPr txBox="1">
            <a:spLocks noChangeArrowheads="1"/>
          </p:cNvSpPr>
          <p:nvPr/>
        </p:nvSpPr>
        <p:spPr bwMode="auto">
          <a:xfrm>
            <a:off x="755650" y="44132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rPr>
              <a:t>(1)</a:t>
            </a:r>
          </a:p>
        </p:txBody>
      </p:sp>
      <p:sp>
        <p:nvSpPr>
          <p:cNvPr id="34827" name="Text Box 11">
            <a:extLst>
              <a:ext uri="{FF2B5EF4-FFF2-40B4-BE49-F238E27FC236}">
                <a16:creationId xmlns:a16="http://schemas.microsoft.com/office/drawing/2014/main" id="{6CCD0667-9075-4191-A2F2-C9B70ED45B53}"/>
              </a:ext>
            </a:extLst>
          </p:cNvPr>
          <p:cNvSpPr txBox="1">
            <a:spLocks noChangeArrowheads="1"/>
          </p:cNvSpPr>
          <p:nvPr/>
        </p:nvSpPr>
        <p:spPr bwMode="auto">
          <a:xfrm>
            <a:off x="755650" y="53482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rPr>
              <a:t>(2)</a:t>
            </a:r>
          </a:p>
        </p:txBody>
      </p:sp>
      <p:sp>
        <p:nvSpPr>
          <p:cNvPr id="34828" name="AutoShape 12">
            <a:extLst>
              <a:ext uri="{FF2B5EF4-FFF2-40B4-BE49-F238E27FC236}">
                <a16:creationId xmlns:a16="http://schemas.microsoft.com/office/drawing/2014/main" id="{5081C015-CEFA-46C1-B87C-BAD18F372381}"/>
              </a:ext>
            </a:extLst>
          </p:cNvPr>
          <p:cNvSpPr>
            <a:spLocks noChangeArrowheads="1"/>
          </p:cNvSpPr>
          <p:nvPr/>
        </p:nvSpPr>
        <p:spPr bwMode="auto">
          <a:xfrm>
            <a:off x="361950" y="386080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004FFD7-2B05-45CA-A816-925593B276B9}"/>
              </a:ext>
            </a:extLst>
          </p:cNvPr>
          <p:cNvSpPr>
            <a:spLocks noChangeArrowheads="1"/>
          </p:cNvSpPr>
          <p:nvPr/>
        </p:nvSpPr>
        <p:spPr bwMode="auto">
          <a:xfrm>
            <a:off x="-12700" y="260350"/>
            <a:ext cx="2281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FF00"/>
                </a:solidFill>
                <a:latin typeface="宋体" panose="02010600030101010101" pitchFamily="2" charset="-122"/>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惯性力</a:t>
            </a:r>
          </a:p>
        </p:txBody>
      </p:sp>
      <p:sp>
        <p:nvSpPr>
          <p:cNvPr id="35843" name="Text Box 3">
            <a:extLst>
              <a:ext uri="{FF2B5EF4-FFF2-40B4-BE49-F238E27FC236}">
                <a16:creationId xmlns:a16="http://schemas.microsoft.com/office/drawing/2014/main" id="{A4DE7344-D8BF-4619-8DAB-2608EE9FFC29}"/>
              </a:ext>
            </a:extLst>
          </p:cNvPr>
          <p:cNvSpPr txBox="1">
            <a:spLocks noChangeArrowheads="1"/>
          </p:cNvSpPr>
          <p:nvPr/>
        </p:nvSpPr>
        <p:spPr bwMode="auto">
          <a:xfrm>
            <a:off x="684213" y="836613"/>
            <a:ext cx="83883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设</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S </a:t>
            </a:r>
            <a:r>
              <a:rPr kumimoji="1" lang="en-US" altLang="zh-CN" sz="2800" b="1" baseline="30000">
                <a:solidFill>
                  <a:srgbClr val="66FFFF"/>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系</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非惯性系 </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相对</a:t>
            </a:r>
            <a:r>
              <a:rPr kumimoji="1" lang="en-US" altLang="zh-CN" sz="2400" b="1" i="1">
                <a:solidFill>
                  <a:srgbClr val="66FFFF"/>
                </a:solidFill>
                <a:latin typeface="Times New Roman" panose="02020603050405020304" pitchFamily="18" charset="0"/>
              </a:rPr>
              <a:t>S</a:t>
            </a:r>
            <a:r>
              <a:rPr kumimoji="1" lang="en-US" altLang="zh-CN" sz="2400" b="1">
                <a:solidFill>
                  <a:srgbClr val="FFFF00"/>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系</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惯性系 </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平动，加速度为    </a:t>
            </a:r>
            <a:r>
              <a:rPr kumimoji="1" lang="zh-CN" altLang="en-US" sz="2400" b="1">
                <a:latin typeface="Times New Roman" panose="02020603050405020304" pitchFamily="18" charset="0"/>
              </a:rPr>
              <a:t> </a:t>
            </a:r>
            <a:r>
              <a:rPr kumimoji="1" lang="zh-CN" altLang="en-US" sz="2400" b="1">
                <a:solidFill>
                  <a:schemeClr val="bg1"/>
                </a:solidFill>
                <a:latin typeface="Times New Roman" panose="02020603050405020304" pitchFamily="18" charset="0"/>
              </a:rPr>
              <a:t>。</a:t>
            </a:r>
          </a:p>
        </p:txBody>
      </p:sp>
      <p:graphicFrame>
        <p:nvGraphicFramePr>
          <p:cNvPr id="35844" name="Object 4">
            <a:extLst>
              <a:ext uri="{FF2B5EF4-FFF2-40B4-BE49-F238E27FC236}">
                <a16:creationId xmlns:a16="http://schemas.microsoft.com/office/drawing/2014/main" id="{E2205234-7A3F-48A1-BDB1-A9A6DCA0074E}"/>
              </a:ext>
            </a:extLst>
          </p:cNvPr>
          <p:cNvGraphicFramePr>
            <a:graphicFrameLocks noChangeAspect="1"/>
          </p:cNvGraphicFramePr>
          <p:nvPr/>
        </p:nvGraphicFramePr>
        <p:xfrm>
          <a:off x="8243888" y="908050"/>
          <a:ext cx="320675" cy="431800"/>
        </p:xfrm>
        <a:graphic>
          <a:graphicData uri="http://schemas.openxmlformats.org/presentationml/2006/ole">
            <mc:AlternateContent xmlns:mc="http://schemas.openxmlformats.org/markup-compatibility/2006">
              <mc:Choice xmlns:v="urn:schemas-microsoft-com:vml" Requires="v">
                <p:oleObj spid="_x0000_s35865" name="公式" r:id="rId3" imgW="274276" imgH="388527" progId="Equation.3">
                  <p:embed/>
                </p:oleObj>
              </mc:Choice>
              <mc:Fallback>
                <p:oleObj name="公式" r:id="rId3" imgW="274276" imgH="38852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888" y="908050"/>
                        <a:ext cx="320675" cy="431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5">
            <a:extLst>
              <a:ext uri="{FF2B5EF4-FFF2-40B4-BE49-F238E27FC236}">
                <a16:creationId xmlns:a16="http://schemas.microsoft.com/office/drawing/2014/main" id="{78BB8588-2C80-438E-93FF-5E6A96556A3D}"/>
              </a:ext>
            </a:extLst>
          </p:cNvPr>
          <p:cNvSpPr txBox="1">
            <a:spLocks noChangeArrowheads="1"/>
          </p:cNvSpPr>
          <p:nvPr/>
        </p:nvSpPr>
        <p:spPr bwMode="auto">
          <a:xfrm>
            <a:off x="684213" y="1458913"/>
            <a:ext cx="517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质点</a:t>
            </a:r>
            <a:r>
              <a:rPr kumimoji="1" lang="zh-CN" altLang="en-US" sz="2400" b="1">
                <a:solidFill>
                  <a:srgbClr val="66FFFF"/>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m</a:t>
            </a:r>
            <a:r>
              <a:rPr kumimoji="1" lang="en-US" altLang="zh-CN" sz="2400" b="1">
                <a:solidFill>
                  <a:srgbClr val="FFFF00"/>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在</a:t>
            </a:r>
            <a:r>
              <a:rPr kumimoji="1" lang="en-US" altLang="zh-CN" sz="2400" b="1" i="1">
                <a:solidFill>
                  <a:srgbClr val="66FFFF"/>
                </a:solidFill>
                <a:latin typeface="Times New Roman" panose="02020603050405020304" pitchFamily="18" charset="0"/>
              </a:rPr>
              <a:t>S</a:t>
            </a:r>
            <a:r>
              <a:rPr kumimoji="1" lang="en-US" altLang="zh-CN" sz="2400" b="1" i="1">
                <a:solidFill>
                  <a:srgbClr val="FFFF00"/>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系和</a:t>
            </a:r>
            <a:r>
              <a:rPr kumimoji="1" lang="en-US" altLang="zh-CN" sz="2400" b="1" i="1">
                <a:solidFill>
                  <a:srgbClr val="66FFFF"/>
                </a:solidFill>
                <a:latin typeface="Times New Roman" panose="02020603050405020304" pitchFamily="18" charset="0"/>
              </a:rPr>
              <a:t>S</a:t>
            </a:r>
            <a:r>
              <a:rPr kumimoji="1" lang="en-US" altLang="zh-CN" sz="2400" b="1">
                <a:solidFill>
                  <a:srgbClr val="66FFFF"/>
                </a:solidFill>
                <a:latin typeface="Times New Roman" panose="02020603050405020304" pitchFamily="18" charset="0"/>
              </a:rPr>
              <a:t> </a:t>
            </a:r>
            <a:r>
              <a:rPr kumimoji="1" lang="en-US" altLang="zh-CN" sz="2400" b="1">
                <a:solidFill>
                  <a:srgbClr val="66FFFF"/>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系的加速度分别为</a:t>
            </a:r>
          </a:p>
        </p:txBody>
      </p:sp>
      <p:graphicFrame>
        <p:nvGraphicFramePr>
          <p:cNvPr id="35846" name="Object 6">
            <a:extLst>
              <a:ext uri="{FF2B5EF4-FFF2-40B4-BE49-F238E27FC236}">
                <a16:creationId xmlns:a16="http://schemas.microsoft.com/office/drawing/2014/main" id="{58D2B297-A822-4BE4-8CA2-BDC8784F7C70}"/>
              </a:ext>
            </a:extLst>
          </p:cNvPr>
          <p:cNvGraphicFramePr>
            <a:graphicFrameLocks noChangeAspect="1"/>
          </p:cNvGraphicFramePr>
          <p:nvPr/>
        </p:nvGraphicFramePr>
        <p:xfrm>
          <a:off x="5867400" y="1484313"/>
          <a:ext cx="333375" cy="431800"/>
        </p:xfrm>
        <a:graphic>
          <a:graphicData uri="http://schemas.openxmlformats.org/presentationml/2006/ole">
            <mc:AlternateContent xmlns:mc="http://schemas.openxmlformats.org/markup-compatibility/2006">
              <mc:Choice xmlns:v="urn:schemas-microsoft-com:vml" Requires="v">
                <p:oleObj spid="_x0000_s35866" name="公式" r:id="rId5" imgW="281833" imgH="388527" progId="Equation.3">
                  <p:embed/>
                </p:oleObj>
              </mc:Choice>
              <mc:Fallback>
                <p:oleObj name="公式" r:id="rId5" imgW="281833" imgH="38852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84313"/>
                        <a:ext cx="333375" cy="431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Rectangle 7">
            <a:extLst>
              <a:ext uri="{FF2B5EF4-FFF2-40B4-BE49-F238E27FC236}">
                <a16:creationId xmlns:a16="http://schemas.microsoft.com/office/drawing/2014/main" id="{D5540FF5-F0DE-48CE-AD15-08A2299FEB2F}"/>
              </a:ext>
            </a:extLst>
          </p:cNvPr>
          <p:cNvSpPr>
            <a:spLocks noChangeArrowheads="1"/>
          </p:cNvSpPr>
          <p:nvPr/>
        </p:nvSpPr>
        <p:spPr bwMode="auto">
          <a:xfrm>
            <a:off x="684213" y="1989138"/>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由伽俐略变换有 </a:t>
            </a:r>
          </a:p>
        </p:txBody>
      </p:sp>
      <p:graphicFrame>
        <p:nvGraphicFramePr>
          <p:cNvPr id="35848" name="Object 8">
            <a:extLst>
              <a:ext uri="{FF2B5EF4-FFF2-40B4-BE49-F238E27FC236}">
                <a16:creationId xmlns:a16="http://schemas.microsoft.com/office/drawing/2014/main" id="{F3A12FB2-9CAC-4910-908B-FFF7ACF5940F}"/>
              </a:ext>
            </a:extLst>
          </p:cNvPr>
          <p:cNvGraphicFramePr>
            <a:graphicFrameLocks noChangeAspect="1"/>
          </p:cNvGraphicFramePr>
          <p:nvPr/>
        </p:nvGraphicFramePr>
        <p:xfrm>
          <a:off x="6227763" y="1484313"/>
          <a:ext cx="433387" cy="419100"/>
        </p:xfrm>
        <a:graphic>
          <a:graphicData uri="http://schemas.openxmlformats.org/presentationml/2006/ole">
            <mc:AlternateContent xmlns:mc="http://schemas.openxmlformats.org/markup-compatibility/2006">
              <mc:Choice xmlns:v="urn:schemas-microsoft-com:vml" Requires="v">
                <p:oleObj spid="_x0000_s35867" name="公式" r:id="rId7" imgW="388745" imgH="373411" progId="Equation.3">
                  <p:embed/>
                </p:oleObj>
              </mc:Choice>
              <mc:Fallback>
                <p:oleObj name="公式" r:id="rId7" imgW="388745" imgH="37341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1484313"/>
                        <a:ext cx="433387"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a:extLst>
              <a:ext uri="{FF2B5EF4-FFF2-40B4-BE49-F238E27FC236}">
                <a16:creationId xmlns:a16="http://schemas.microsoft.com/office/drawing/2014/main" id="{EBBE1114-2542-4059-BB4F-F4BC7A4B1BEB}"/>
              </a:ext>
            </a:extLst>
          </p:cNvPr>
          <p:cNvGraphicFramePr>
            <a:graphicFrameLocks noChangeAspect="1"/>
          </p:cNvGraphicFramePr>
          <p:nvPr/>
        </p:nvGraphicFramePr>
        <p:xfrm>
          <a:off x="3132138" y="2028825"/>
          <a:ext cx="1655762" cy="431800"/>
        </p:xfrm>
        <a:graphic>
          <a:graphicData uri="http://schemas.openxmlformats.org/presentationml/2006/ole">
            <mc:AlternateContent xmlns:mc="http://schemas.openxmlformats.org/markup-compatibility/2006">
              <mc:Choice xmlns:v="urn:schemas-microsoft-com:vml" Requires="v">
                <p:oleObj spid="_x0000_s35868" name="公式" r:id="rId9" imgW="1592482" imgH="388527" progId="Equation.3">
                  <p:embed/>
                </p:oleObj>
              </mc:Choice>
              <mc:Fallback>
                <p:oleObj name="公式" r:id="rId9" imgW="1592482" imgH="38852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028825"/>
                        <a:ext cx="1655762" cy="431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0" name="Text Box 10">
            <a:extLst>
              <a:ext uri="{FF2B5EF4-FFF2-40B4-BE49-F238E27FC236}">
                <a16:creationId xmlns:a16="http://schemas.microsoft.com/office/drawing/2014/main" id="{69FA31B2-E686-4AE4-B0E1-C0231765B551}"/>
              </a:ext>
            </a:extLst>
          </p:cNvPr>
          <p:cNvSpPr txBox="1">
            <a:spLocks noChangeArrowheads="1"/>
          </p:cNvSpPr>
          <p:nvPr/>
        </p:nvSpPr>
        <p:spPr bwMode="auto">
          <a:xfrm>
            <a:off x="684213" y="2527300"/>
            <a:ext cx="1147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在</a:t>
            </a:r>
            <a:r>
              <a:rPr kumimoji="1" lang="en-US" altLang="zh-CN" sz="2400" b="1" i="1">
                <a:solidFill>
                  <a:srgbClr val="66FFFF"/>
                </a:solidFill>
                <a:latin typeface="Times New Roman" panose="02020603050405020304" pitchFamily="18" charset="0"/>
              </a:rPr>
              <a:t>S</a:t>
            </a:r>
            <a:r>
              <a:rPr kumimoji="1" lang="en-US" altLang="zh-CN" sz="2400" b="1" i="1">
                <a:solidFill>
                  <a:srgbClr val="FFFF00"/>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系</a:t>
            </a:r>
            <a:r>
              <a:rPr kumimoji="1" lang="en-US" altLang="zh-CN" sz="2400" b="1">
                <a:solidFill>
                  <a:schemeClr val="bg1"/>
                </a:solidFill>
                <a:latin typeface="Times New Roman" panose="02020603050405020304" pitchFamily="18" charset="0"/>
              </a:rPr>
              <a:t>:</a:t>
            </a:r>
          </a:p>
        </p:txBody>
      </p:sp>
      <p:graphicFrame>
        <p:nvGraphicFramePr>
          <p:cNvPr id="35851" name="Object 11">
            <a:extLst>
              <a:ext uri="{FF2B5EF4-FFF2-40B4-BE49-F238E27FC236}">
                <a16:creationId xmlns:a16="http://schemas.microsoft.com/office/drawing/2014/main" id="{A280AC75-5BB3-4009-8580-C427570440C3}"/>
              </a:ext>
            </a:extLst>
          </p:cNvPr>
          <p:cNvGraphicFramePr>
            <a:graphicFrameLocks/>
          </p:cNvGraphicFramePr>
          <p:nvPr/>
        </p:nvGraphicFramePr>
        <p:xfrm>
          <a:off x="1912938" y="2525713"/>
          <a:ext cx="3019425" cy="469900"/>
        </p:xfrm>
        <a:graphic>
          <a:graphicData uri="http://schemas.openxmlformats.org/presentationml/2006/ole">
            <mc:AlternateContent xmlns:mc="http://schemas.openxmlformats.org/markup-compatibility/2006">
              <mc:Choice xmlns:v="urn:schemas-microsoft-com:vml" Requires="v">
                <p:oleObj spid="_x0000_s35869" name="公式" r:id="rId11" imgW="2979536" imgH="426596" progId="Equation.3">
                  <p:embed/>
                </p:oleObj>
              </mc:Choice>
              <mc:Fallback>
                <p:oleObj name="公式" r:id="rId11" imgW="2979536" imgH="426596"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2938" y="2525713"/>
                        <a:ext cx="3019425" cy="469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Text Box 12">
            <a:extLst>
              <a:ext uri="{FF2B5EF4-FFF2-40B4-BE49-F238E27FC236}">
                <a16:creationId xmlns:a16="http://schemas.microsoft.com/office/drawing/2014/main" id="{AD6E7D35-8BA1-459E-9A8C-2930EE5326C0}"/>
              </a:ext>
            </a:extLst>
          </p:cNvPr>
          <p:cNvSpPr txBox="1">
            <a:spLocks noChangeArrowheads="1"/>
          </p:cNvSpPr>
          <p:nvPr/>
        </p:nvSpPr>
        <p:spPr bwMode="auto">
          <a:xfrm>
            <a:off x="1836738" y="3606800"/>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引入</a:t>
            </a:r>
            <a:r>
              <a:rPr kumimoji="1" lang="zh-CN" altLang="en-US" sz="2400" b="1">
                <a:solidFill>
                  <a:srgbClr val="66FFFF"/>
                </a:solidFill>
                <a:latin typeface="Times New Roman" panose="02020603050405020304" pitchFamily="18" charset="0"/>
              </a:rPr>
              <a:t>虚拟力</a:t>
            </a:r>
            <a:r>
              <a:rPr kumimoji="1" lang="zh-CN" altLang="en-US" sz="2400" b="1">
                <a:solidFill>
                  <a:schemeClr val="bg1"/>
                </a:solidFill>
                <a:latin typeface="Times New Roman" panose="02020603050405020304" pitchFamily="18" charset="0"/>
              </a:rPr>
              <a:t>或</a:t>
            </a:r>
            <a:r>
              <a:rPr kumimoji="1" lang="zh-CN" altLang="en-US" sz="2400" b="1">
                <a:solidFill>
                  <a:srgbClr val="66FFFF"/>
                </a:solidFill>
                <a:latin typeface="Times New Roman" panose="02020603050405020304" pitchFamily="18" charset="0"/>
              </a:rPr>
              <a:t>惯性力</a:t>
            </a:r>
          </a:p>
        </p:txBody>
      </p:sp>
      <p:graphicFrame>
        <p:nvGraphicFramePr>
          <p:cNvPr id="35853" name="Object 13">
            <a:extLst>
              <a:ext uri="{FF2B5EF4-FFF2-40B4-BE49-F238E27FC236}">
                <a16:creationId xmlns:a16="http://schemas.microsoft.com/office/drawing/2014/main" id="{47258C32-5402-4018-BCEA-B31A92FFA8AC}"/>
              </a:ext>
            </a:extLst>
          </p:cNvPr>
          <p:cNvGraphicFramePr>
            <a:graphicFrameLocks noChangeAspect="1"/>
          </p:cNvGraphicFramePr>
          <p:nvPr/>
        </p:nvGraphicFramePr>
        <p:xfrm>
          <a:off x="4749800" y="3616325"/>
          <a:ext cx="1479550" cy="469900"/>
        </p:xfrm>
        <a:graphic>
          <a:graphicData uri="http://schemas.openxmlformats.org/presentationml/2006/ole">
            <mc:AlternateContent xmlns:mc="http://schemas.openxmlformats.org/markup-compatibility/2006">
              <mc:Choice xmlns:v="urn:schemas-microsoft-com:vml" Requires="v">
                <p:oleObj spid="_x0000_s35870" name="公式" r:id="rId13" imgW="1424837" imgH="426596" progId="Equation.3">
                  <p:embed/>
                </p:oleObj>
              </mc:Choice>
              <mc:Fallback>
                <p:oleObj name="公式" r:id="rId13" imgW="1424837" imgH="426596"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9800" y="3616325"/>
                        <a:ext cx="1479550" cy="469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4" name="AutoShape 14">
            <a:extLst>
              <a:ext uri="{FF2B5EF4-FFF2-40B4-BE49-F238E27FC236}">
                <a16:creationId xmlns:a16="http://schemas.microsoft.com/office/drawing/2014/main" id="{A5A991D0-BA31-4ECD-B93B-B82C1972C6C3}"/>
              </a:ext>
            </a:extLst>
          </p:cNvPr>
          <p:cNvSpPr>
            <a:spLocks noChangeArrowheads="1"/>
          </p:cNvSpPr>
          <p:nvPr/>
        </p:nvSpPr>
        <p:spPr bwMode="auto">
          <a:xfrm>
            <a:off x="1185863" y="5086350"/>
            <a:ext cx="7634287" cy="1006475"/>
          </a:xfrm>
          <a:prstGeom prst="wedgeRectCallout">
            <a:avLst>
              <a:gd name="adj1" fmla="val -10759"/>
              <a:gd name="adj2" fmla="val 3738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rgbClr val="66FFFF"/>
                </a:solidFill>
                <a:latin typeface="Times New Roman" panose="02020603050405020304" pitchFamily="18" charset="0"/>
                <a:ea typeface="楷体_GB2312" pitchFamily="49" charset="-122"/>
              </a:rPr>
              <a:t>惯性力</a:t>
            </a:r>
            <a:r>
              <a:rPr kumimoji="1" lang="zh-CN" altLang="en-US" sz="2400" b="1">
                <a:solidFill>
                  <a:schemeClr val="bg1"/>
                </a:solidFill>
                <a:latin typeface="Times New Roman" panose="02020603050405020304" pitchFamily="18" charset="0"/>
                <a:ea typeface="楷体_GB2312" pitchFamily="49" charset="-122"/>
              </a:rPr>
              <a:t>是</a:t>
            </a:r>
            <a:r>
              <a:rPr kumimoji="1" lang="zh-CN" altLang="en-US" sz="2400" b="1">
                <a:solidFill>
                  <a:srgbClr val="66FFFF"/>
                </a:solidFill>
                <a:latin typeface="Times New Roman" panose="02020603050405020304" pitchFamily="18" charset="0"/>
                <a:ea typeface="楷体_GB2312" pitchFamily="49" charset="-122"/>
              </a:rPr>
              <a:t>虚拟力</a:t>
            </a:r>
            <a:r>
              <a:rPr kumimoji="1" lang="zh-CN" altLang="en-US" sz="2400" b="1">
                <a:solidFill>
                  <a:schemeClr val="bg1"/>
                </a:solidFill>
                <a:latin typeface="楷体_GB2312" pitchFamily="49" charset="-122"/>
                <a:ea typeface="楷体_GB2312" pitchFamily="49" charset="-122"/>
              </a:rPr>
              <a:t>，没有施力者，也没有反作用力。不满足牛顿第三定律。</a:t>
            </a:r>
          </a:p>
        </p:txBody>
      </p:sp>
      <p:sp>
        <p:nvSpPr>
          <p:cNvPr id="35855" name="Rectangle 15">
            <a:extLst>
              <a:ext uri="{FF2B5EF4-FFF2-40B4-BE49-F238E27FC236}">
                <a16:creationId xmlns:a16="http://schemas.microsoft.com/office/drawing/2014/main" id="{65E343F9-BC66-41EF-9146-ADF7416721CF}"/>
              </a:ext>
            </a:extLst>
          </p:cNvPr>
          <p:cNvSpPr>
            <a:spLocks noChangeArrowheads="1"/>
          </p:cNvSpPr>
          <p:nvPr/>
        </p:nvSpPr>
        <p:spPr bwMode="auto">
          <a:xfrm>
            <a:off x="696913" y="3055938"/>
            <a:ext cx="142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在</a:t>
            </a:r>
            <a:r>
              <a:rPr kumimoji="1" lang="en-US" altLang="zh-CN" sz="2400" b="1" i="1">
                <a:solidFill>
                  <a:srgbClr val="66FFFF"/>
                </a:solidFill>
                <a:latin typeface="Times New Roman" panose="02020603050405020304" pitchFamily="18" charset="0"/>
              </a:rPr>
              <a:t>S</a:t>
            </a:r>
            <a:r>
              <a:rPr kumimoji="1" lang="en-US" altLang="zh-CN" sz="2400" b="1" i="1">
                <a:solidFill>
                  <a:srgbClr val="66FFFF"/>
                </a:solidFill>
                <a:latin typeface="Times New Roman" panose="02020603050405020304" pitchFamily="18" charset="0"/>
                <a:cs typeface="Times New Roman" panose="02020603050405020304" pitchFamily="18" charset="0"/>
              </a:rPr>
              <a:t>'</a:t>
            </a:r>
            <a:r>
              <a:rPr kumimoji="1" lang="en-US" altLang="zh-CN" sz="2400" b="1" i="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rPr>
              <a:t>系：</a:t>
            </a:r>
          </a:p>
        </p:txBody>
      </p:sp>
      <p:graphicFrame>
        <p:nvGraphicFramePr>
          <p:cNvPr id="35856" name="Object 16">
            <a:extLst>
              <a:ext uri="{FF2B5EF4-FFF2-40B4-BE49-F238E27FC236}">
                <a16:creationId xmlns:a16="http://schemas.microsoft.com/office/drawing/2014/main" id="{3BCD6B7E-679B-4BE4-9B87-5D169DD7E6F1}"/>
              </a:ext>
            </a:extLst>
          </p:cNvPr>
          <p:cNvGraphicFramePr>
            <a:graphicFrameLocks/>
          </p:cNvGraphicFramePr>
          <p:nvPr/>
        </p:nvGraphicFramePr>
        <p:xfrm>
          <a:off x="1930400" y="3068638"/>
          <a:ext cx="2066925" cy="469900"/>
        </p:xfrm>
        <a:graphic>
          <a:graphicData uri="http://schemas.openxmlformats.org/presentationml/2006/ole">
            <mc:AlternateContent xmlns:mc="http://schemas.openxmlformats.org/markup-compatibility/2006">
              <mc:Choice xmlns:v="urn:schemas-microsoft-com:vml" Requires="v">
                <p:oleObj spid="_x0000_s35871" name="公式" r:id="rId15" imgW="2026846" imgH="426596" progId="Equation.3">
                  <p:embed/>
                </p:oleObj>
              </mc:Choice>
              <mc:Fallback>
                <p:oleObj name="公式" r:id="rId15" imgW="2026846" imgH="426596"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30400" y="3068638"/>
                        <a:ext cx="2066925" cy="469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7" name="Object 17">
            <a:extLst>
              <a:ext uri="{FF2B5EF4-FFF2-40B4-BE49-F238E27FC236}">
                <a16:creationId xmlns:a16="http://schemas.microsoft.com/office/drawing/2014/main" id="{45402403-A1DE-4042-A527-508AC8FFA441}"/>
              </a:ext>
            </a:extLst>
          </p:cNvPr>
          <p:cNvGraphicFramePr>
            <a:graphicFrameLocks noChangeAspect="1"/>
          </p:cNvGraphicFramePr>
          <p:nvPr/>
        </p:nvGraphicFramePr>
        <p:xfrm>
          <a:off x="2339975" y="4183063"/>
          <a:ext cx="1978025" cy="469900"/>
        </p:xfrm>
        <a:graphic>
          <a:graphicData uri="http://schemas.openxmlformats.org/presentationml/2006/ole">
            <mc:AlternateContent xmlns:mc="http://schemas.openxmlformats.org/markup-compatibility/2006">
              <mc:Choice xmlns:v="urn:schemas-microsoft-com:vml" Requires="v">
                <p:oleObj spid="_x0000_s35872" name="公式" r:id="rId17" imgW="1920214" imgH="426596" progId="Equation.3">
                  <p:embed/>
                </p:oleObj>
              </mc:Choice>
              <mc:Fallback>
                <p:oleObj name="公式" r:id="rId17" imgW="1920214" imgH="426596"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9975" y="4183063"/>
                        <a:ext cx="1978025" cy="469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Text Box 18">
            <a:extLst>
              <a:ext uri="{FF2B5EF4-FFF2-40B4-BE49-F238E27FC236}">
                <a16:creationId xmlns:a16="http://schemas.microsoft.com/office/drawing/2014/main" id="{A551EB6A-97A1-4470-BE67-8F2DF237DBCA}"/>
              </a:ext>
            </a:extLst>
          </p:cNvPr>
          <p:cNvSpPr txBox="1">
            <a:spLocks noChangeArrowheads="1"/>
          </p:cNvSpPr>
          <p:nvPr/>
        </p:nvSpPr>
        <p:spPr bwMode="auto">
          <a:xfrm>
            <a:off x="4354513" y="4183063"/>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牛顿第二定律形式上成立</a:t>
            </a:r>
            <a:endParaRPr kumimoji="1" lang="zh-CN" altLang="en-US" sz="2400" b="1">
              <a:latin typeface="Times New Roman" panose="02020603050405020304" pitchFamily="18" charset="0"/>
            </a:endParaRPr>
          </a:p>
        </p:txBody>
      </p:sp>
      <p:sp>
        <p:nvSpPr>
          <p:cNvPr id="35859" name="Rectangle 19">
            <a:extLst>
              <a:ext uri="{FF2B5EF4-FFF2-40B4-BE49-F238E27FC236}">
                <a16:creationId xmlns:a16="http://schemas.microsoft.com/office/drawing/2014/main" id="{B519EBD2-79C3-4C87-B3F5-252906CF1EE6}"/>
              </a:ext>
            </a:extLst>
          </p:cNvPr>
          <p:cNvSpPr>
            <a:spLocks noChangeArrowheads="1"/>
          </p:cNvSpPr>
          <p:nvPr/>
        </p:nvSpPr>
        <p:spPr bwMode="auto">
          <a:xfrm>
            <a:off x="684213" y="47244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rPr>
              <a:t>说明</a:t>
            </a:r>
          </a:p>
        </p:txBody>
      </p:sp>
      <p:sp>
        <p:nvSpPr>
          <p:cNvPr id="35860" name="Text Box 20">
            <a:extLst>
              <a:ext uri="{FF2B5EF4-FFF2-40B4-BE49-F238E27FC236}">
                <a16:creationId xmlns:a16="http://schemas.microsoft.com/office/drawing/2014/main" id="{1388155E-887D-4EF3-A367-E830E6807441}"/>
              </a:ext>
            </a:extLst>
          </p:cNvPr>
          <p:cNvSpPr txBox="1">
            <a:spLocks noChangeArrowheads="1"/>
          </p:cNvSpPr>
          <p:nvPr/>
        </p:nvSpPr>
        <p:spPr bwMode="auto">
          <a:xfrm>
            <a:off x="1189038" y="6067425"/>
            <a:ext cx="633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惯性力的概念可推广到非平动的非惯性系。</a:t>
            </a:r>
          </a:p>
        </p:txBody>
      </p:sp>
      <p:sp>
        <p:nvSpPr>
          <p:cNvPr id="35861" name="Text Box 21">
            <a:extLst>
              <a:ext uri="{FF2B5EF4-FFF2-40B4-BE49-F238E27FC236}">
                <a16:creationId xmlns:a16="http://schemas.microsoft.com/office/drawing/2014/main" id="{7AC4B807-603B-43E0-A74A-9C0394747CE2}"/>
              </a:ext>
            </a:extLst>
          </p:cNvPr>
          <p:cNvSpPr txBox="1">
            <a:spLocks noChangeArrowheads="1"/>
          </p:cNvSpPr>
          <p:nvPr/>
        </p:nvSpPr>
        <p:spPr bwMode="auto">
          <a:xfrm>
            <a:off x="750888" y="51673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rPr>
              <a:t>(1)</a:t>
            </a:r>
          </a:p>
        </p:txBody>
      </p:sp>
      <p:sp>
        <p:nvSpPr>
          <p:cNvPr id="35862" name="Text Box 22">
            <a:extLst>
              <a:ext uri="{FF2B5EF4-FFF2-40B4-BE49-F238E27FC236}">
                <a16:creationId xmlns:a16="http://schemas.microsoft.com/office/drawing/2014/main" id="{CE7061BF-E701-42EC-9356-B1B9909C6F7B}"/>
              </a:ext>
            </a:extLst>
          </p:cNvPr>
          <p:cNvSpPr txBox="1">
            <a:spLocks noChangeArrowheads="1"/>
          </p:cNvSpPr>
          <p:nvPr/>
        </p:nvSpPr>
        <p:spPr bwMode="auto">
          <a:xfrm>
            <a:off x="755650" y="60674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a:solidFill>
                  <a:schemeClr val="bg1"/>
                </a:solidFill>
                <a:latin typeface="Times New Roman" panose="02020603050405020304" pitchFamily="18" charset="0"/>
              </a:rPr>
              <a:t>(2)</a:t>
            </a:r>
          </a:p>
        </p:txBody>
      </p:sp>
      <p:sp>
        <p:nvSpPr>
          <p:cNvPr id="35863" name="AutoShape 23">
            <a:extLst>
              <a:ext uri="{FF2B5EF4-FFF2-40B4-BE49-F238E27FC236}">
                <a16:creationId xmlns:a16="http://schemas.microsoft.com/office/drawing/2014/main" id="{9CC05D68-EE30-4584-BBC7-C8713A4AB53D}"/>
              </a:ext>
            </a:extLst>
          </p:cNvPr>
          <p:cNvSpPr>
            <a:spLocks noChangeArrowheads="1"/>
          </p:cNvSpPr>
          <p:nvPr/>
        </p:nvSpPr>
        <p:spPr bwMode="auto">
          <a:xfrm>
            <a:off x="323850" y="4652963"/>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64" name="Text Box 24">
            <a:extLst>
              <a:ext uri="{FF2B5EF4-FFF2-40B4-BE49-F238E27FC236}">
                <a16:creationId xmlns:a16="http://schemas.microsoft.com/office/drawing/2014/main" id="{C6D6A02E-0836-4240-9EDF-E9B1A16E1F40}"/>
              </a:ext>
            </a:extLst>
          </p:cNvPr>
          <p:cNvSpPr txBox="1">
            <a:spLocks noChangeArrowheads="1"/>
          </p:cNvSpPr>
          <p:nvPr/>
        </p:nvSpPr>
        <p:spPr bwMode="auto">
          <a:xfrm>
            <a:off x="1849438" y="41243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则</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CF9B9E89-E9EE-439C-B76D-68CAE8592452}"/>
              </a:ext>
            </a:extLst>
          </p:cNvPr>
          <p:cNvSpPr txBox="1">
            <a:spLocks noChangeArrowheads="1"/>
          </p:cNvSpPr>
          <p:nvPr/>
        </p:nvSpPr>
        <p:spPr bwMode="auto">
          <a:xfrm>
            <a:off x="6215063" y="373221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rgbClr val="00FFCC"/>
                </a:solidFill>
                <a:latin typeface="Times New Roman" panose="02020603050405020304" pitchFamily="18" charset="0"/>
              </a:rPr>
              <a:t>T</a:t>
            </a:r>
          </a:p>
        </p:txBody>
      </p:sp>
      <p:sp>
        <p:nvSpPr>
          <p:cNvPr id="86019" name="Rectangle 3">
            <a:extLst>
              <a:ext uri="{FF2B5EF4-FFF2-40B4-BE49-F238E27FC236}">
                <a16:creationId xmlns:a16="http://schemas.microsoft.com/office/drawing/2014/main" id="{4DE09348-C7E8-4311-A2F7-8B7080B0097F}"/>
              </a:ext>
            </a:extLst>
          </p:cNvPr>
          <p:cNvSpPr>
            <a:spLocks noChangeArrowheads="1"/>
          </p:cNvSpPr>
          <p:nvPr/>
        </p:nvSpPr>
        <p:spPr bwMode="auto">
          <a:xfrm>
            <a:off x="7264400" y="3189288"/>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rgbClr val="00FFCC"/>
                </a:solidFill>
                <a:latin typeface="Times New Roman" panose="02020603050405020304" pitchFamily="18" charset="0"/>
              </a:rPr>
              <a:t>T</a:t>
            </a:r>
          </a:p>
        </p:txBody>
      </p:sp>
      <p:graphicFrame>
        <p:nvGraphicFramePr>
          <p:cNvPr id="86020" name="Object 4">
            <a:extLst>
              <a:ext uri="{FF2B5EF4-FFF2-40B4-BE49-F238E27FC236}">
                <a16:creationId xmlns:a16="http://schemas.microsoft.com/office/drawing/2014/main" id="{57CA047F-C66B-4940-A437-F0CE86509BE0}"/>
              </a:ext>
            </a:extLst>
          </p:cNvPr>
          <p:cNvGraphicFramePr>
            <a:graphicFrameLocks noChangeAspect="1"/>
          </p:cNvGraphicFramePr>
          <p:nvPr/>
        </p:nvGraphicFramePr>
        <p:xfrm>
          <a:off x="2114550" y="3068638"/>
          <a:ext cx="3033713" cy="431800"/>
        </p:xfrm>
        <a:graphic>
          <a:graphicData uri="http://schemas.openxmlformats.org/presentationml/2006/ole">
            <mc:AlternateContent xmlns:mc="http://schemas.openxmlformats.org/markup-compatibility/2006">
              <mc:Choice xmlns:v="urn:schemas-microsoft-com:vml" Requires="v">
                <p:oleObj spid="_x0000_s36903" name="Equation" r:id="rId3" imgW="3002206" imgH="411480" progId="Equation.3">
                  <p:embed/>
                </p:oleObj>
              </mc:Choice>
              <mc:Fallback>
                <p:oleObj name="Equation" r:id="rId3" imgW="3002206" imgH="411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3068638"/>
                        <a:ext cx="30337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5">
            <a:extLst>
              <a:ext uri="{FF2B5EF4-FFF2-40B4-BE49-F238E27FC236}">
                <a16:creationId xmlns:a16="http://schemas.microsoft.com/office/drawing/2014/main" id="{08368ADF-2F64-42CD-9D28-43FDFB6D59BA}"/>
              </a:ext>
            </a:extLst>
          </p:cNvPr>
          <p:cNvGraphicFramePr>
            <a:graphicFrameLocks noChangeAspect="1"/>
          </p:cNvGraphicFramePr>
          <p:nvPr/>
        </p:nvGraphicFramePr>
        <p:xfrm>
          <a:off x="1989138" y="3717925"/>
          <a:ext cx="3375025" cy="431800"/>
        </p:xfrm>
        <a:graphic>
          <a:graphicData uri="http://schemas.openxmlformats.org/presentationml/2006/ole">
            <mc:AlternateContent xmlns:mc="http://schemas.openxmlformats.org/markup-compatibility/2006">
              <mc:Choice xmlns:v="urn:schemas-microsoft-com:vml" Requires="v">
                <p:oleObj spid="_x0000_s36904" name="Equation" r:id="rId5" imgW="3329938" imgH="411480" progId="Equation.3">
                  <p:embed/>
                </p:oleObj>
              </mc:Choice>
              <mc:Fallback>
                <p:oleObj name="Equation" r:id="rId5" imgW="3329938" imgH="411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138" y="3717925"/>
                        <a:ext cx="33750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a:extLst>
              <a:ext uri="{FF2B5EF4-FFF2-40B4-BE49-F238E27FC236}">
                <a16:creationId xmlns:a16="http://schemas.microsoft.com/office/drawing/2014/main" id="{D81B26A6-ED24-47F3-A079-6AAB4B790DF7}"/>
              </a:ext>
            </a:extLst>
          </p:cNvPr>
          <p:cNvGraphicFramePr>
            <a:graphicFrameLocks noChangeAspect="1"/>
          </p:cNvGraphicFramePr>
          <p:nvPr/>
        </p:nvGraphicFramePr>
        <p:xfrm>
          <a:off x="919163" y="4437063"/>
          <a:ext cx="2789237" cy="914400"/>
        </p:xfrm>
        <a:graphic>
          <a:graphicData uri="http://schemas.openxmlformats.org/presentationml/2006/ole">
            <mc:AlternateContent xmlns:mc="http://schemas.openxmlformats.org/markup-compatibility/2006">
              <mc:Choice xmlns:v="urn:schemas-microsoft-com:vml" Requires="v">
                <p:oleObj spid="_x0000_s36905" name="Equation" r:id="rId7" imgW="2796498" imgH="891540" progId="Equation.3">
                  <p:embed/>
                </p:oleObj>
              </mc:Choice>
              <mc:Fallback>
                <p:oleObj name="Equation" r:id="rId7" imgW="2796498" imgH="8915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3" y="4437063"/>
                        <a:ext cx="27892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a:extLst>
              <a:ext uri="{FF2B5EF4-FFF2-40B4-BE49-F238E27FC236}">
                <a16:creationId xmlns:a16="http://schemas.microsoft.com/office/drawing/2014/main" id="{1EB424E0-8F79-44EC-9EF2-732B11FD03CE}"/>
              </a:ext>
            </a:extLst>
          </p:cNvPr>
          <p:cNvGraphicFramePr>
            <a:graphicFrameLocks noChangeAspect="1"/>
          </p:cNvGraphicFramePr>
          <p:nvPr/>
        </p:nvGraphicFramePr>
        <p:xfrm>
          <a:off x="900113" y="5467350"/>
          <a:ext cx="2817812" cy="914400"/>
        </p:xfrm>
        <a:graphic>
          <a:graphicData uri="http://schemas.openxmlformats.org/presentationml/2006/ole">
            <mc:AlternateContent xmlns:mc="http://schemas.openxmlformats.org/markup-compatibility/2006">
              <mc:Choice xmlns:v="urn:schemas-microsoft-com:vml" Requires="v">
                <p:oleObj spid="_x0000_s36906" name="Equation" r:id="rId9" imgW="2819448" imgH="891540" progId="Equation.3">
                  <p:embed/>
                </p:oleObj>
              </mc:Choice>
              <mc:Fallback>
                <p:oleObj name="Equation" r:id="rId9" imgW="2819448" imgH="8915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467350"/>
                        <a:ext cx="281781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Text Box 8">
            <a:extLst>
              <a:ext uri="{FF2B5EF4-FFF2-40B4-BE49-F238E27FC236}">
                <a16:creationId xmlns:a16="http://schemas.microsoft.com/office/drawing/2014/main" id="{9C66E0FF-BA32-4007-86C9-F504059AFE35}"/>
              </a:ext>
            </a:extLst>
          </p:cNvPr>
          <p:cNvSpPr txBox="1">
            <a:spLocks noChangeArrowheads="1"/>
          </p:cNvSpPr>
          <p:nvPr/>
        </p:nvSpPr>
        <p:spPr bwMode="auto">
          <a:xfrm>
            <a:off x="755650" y="404813"/>
            <a:ext cx="80645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宋体" panose="02010600030101010101" pitchFamily="2" charset="-122"/>
              </a:rPr>
              <a:t>质量分别为</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m</a:t>
            </a:r>
            <a:r>
              <a:rPr kumimoji="1" lang="en-US" altLang="zh-CN" sz="2000" b="1" baseline="-25000">
                <a:solidFill>
                  <a:srgbClr val="66FFFF"/>
                </a:solidFill>
                <a:latin typeface="Times New Roman" panose="02020603050405020304" pitchFamily="18" charset="0"/>
              </a:rPr>
              <a:t>1 </a:t>
            </a:r>
            <a:r>
              <a:rPr kumimoji="1" lang="zh-CN" altLang="en-US" sz="2400" b="1">
                <a:solidFill>
                  <a:schemeClr val="bg1"/>
                </a:solidFill>
                <a:latin typeface="宋体" panose="02010600030101010101" pitchFamily="2" charset="-122"/>
              </a:rPr>
              <a:t>和</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m</a:t>
            </a:r>
            <a:r>
              <a:rPr kumimoji="1" lang="en-US" altLang="zh-CN" sz="2000" b="1" baseline="-25000">
                <a:solidFill>
                  <a:srgbClr val="66FFFF"/>
                </a:solidFill>
                <a:latin typeface="Times New Roman" panose="02020603050405020304" pitchFamily="18" charset="0"/>
              </a:rPr>
              <a:t>2 </a:t>
            </a:r>
            <a:r>
              <a:rPr kumimoji="1" lang="zh-CN" altLang="en-US" sz="2400" b="1">
                <a:solidFill>
                  <a:schemeClr val="bg1"/>
                </a:solidFill>
                <a:latin typeface="宋体" panose="02010600030101010101" pitchFamily="2" charset="-122"/>
              </a:rPr>
              <a:t>的两物体用轻细绳相连接后，悬挂在一个固定在电梯内的定滑轮的两边。滑轮和绳的质量以及所有摩擦均不计。当电梯以</a:t>
            </a:r>
            <a:r>
              <a:rPr kumimoji="1" lang="zh-CN" altLang="en-US" sz="2400" b="1">
                <a:solidFill>
                  <a:schemeClr val="bg1"/>
                </a:solidFill>
                <a:latin typeface="Times New Roman" panose="02020603050405020304" pitchFamily="18" charset="0"/>
              </a:rPr>
              <a:t> </a:t>
            </a:r>
            <a:r>
              <a:rPr kumimoji="1" lang="en-US" altLang="zh-CN" sz="2400" b="1" i="1">
                <a:solidFill>
                  <a:srgbClr val="66FFFF"/>
                </a:solidFill>
                <a:latin typeface="Times New Roman" panose="02020603050405020304" pitchFamily="18" charset="0"/>
              </a:rPr>
              <a:t>a</a:t>
            </a:r>
            <a:r>
              <a:rPr kumimoji="1" lang="en-US" altLang="zh-CN" sz="2000" b="1" baseline="-25000">
                <a:solidFill>
                  <a:srgbClr val="66FFFF"/>
                </a:solidFill>
                <a:latin typeface="Times New Roman" panose="02020603050405020304" pitchFamily="18" charset="0"/>
              </a:rPr>
              <a:t>0</a:t>
            </a:r>
            <a:r>
              <a:rPr kumimoji="1" lang="en-US" altLang="zh-CN" sz="2400" b="1">
                <a:solidFill>
                  <a:srgbClr val="66FFFF"/>
                </a:solidFill>
                <a:latin typeface="Times New Roman" panose="02020603050405020304" pitchFamily="18" charset="0"/>
              </a:rPr>
              <a:t>=</a:t>
            </a:r>
            <a:r>
              <a:rPr kumimoji="1" lang="en-US" altLang="zh-CN" sz="2400" b="1" i="1">
                <a:solidFill>
                  <a:srgbClr val="66FFFF"/>
                </a:solidFill>
                <a:latin typeface="Times New Roman" panose="02020603050405020304" pitchFamily="18" charset="0"/>
              </a:rPr>
              <a:t>g</a:t>
            </a:r>
            <a:r>
              <a:rPr kumimoji="1" lang="en-US" altLang="zh-CN" sz="2400" b="1">
                <a:solidFill>
                  <a:srgbClr val="66FFFF"/>
                </a:solidFill>
                <a:latin typeface="Times New Roman" panose="02020603050405020304" pitchFamily="18" charset="0"/>
              </a:rPr>
              <a:t>/2</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的加速度下降时。</a:t>
            </a:r>
          </a:p>
        </p:txBody>
      </p:sp>
      <p:sp>
        <p:nvSpPr>
          <p:cNvPr id="86025" name="Text Box 9">
            <a:extLst>
              <a:ext uri="{FF2B5EF4-FFF2-40B4-BE49-F238E27FC236}">
                <a16:creationId xmlns:a16="http://schemas.microsoft.com/office/drawing/2014/main" id="{C0DD7519-F8F6-42C8-B7AF-98CA04D9491F}"/>
              </a:ext>
            </a:extLst>
          </p:cNvPr>
          <p:cNvSpPr txBox="1">
            <a:spLocks noChangeArrowheads="1"/>
          </p:cNvSpPr>
          <p:nvPr/>
        </p:nvSpPr>
        <p:spPr bwMode="auto">
          <a:xfrm>
            <a:off x="228600" y="242887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Times New Roman" panose="02020603050405020304" pitchFamily="18" charset="0"/>
              </a:rPr>
              <a:t>解</a:t>
            </a:r>
          </a:p>
        </p:txBody>
      </p:sp>
      <p:sp>
        <p:nvSpPr>
          <p:cNvPr id="86026" name="Line 10">
            <a:extLst>
              <a:ext uri="{FF2B5EF4-FFF2-40B4-BE49-F238E27FC236}">
                <a16:creationId xmlns:a16="http://schemas.microsoft.com/office/drawing/2014/main" id="{D293EB87-B4CB-480F-9B24-F8EFB59F7195}"/>
              </a:ext>
            </a:extLst>
          </p:cNvPr>
          <p:cNvSpPr>
            <a:spLocks noChangeShapeType="1"/>
          </p:cNvSpPr>
          <p:nvPr/>
        </p:nvSpPr>
        <p:spPr bwMode="auto">
          <a:xfrm>
            <a:off x="7119938" y="4940300"/>
            <a:ext cx="0" cy="503238"/>
          </a:xfrm>
          <a:prstGeom prst="line">
            <a:avLst/>
          </a:prstGeom>
          <a:noFill/>
          <a:ln w="190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6027" name="Object 11">
            <a:extLst>
              <a:ext uri="{FF2B5EF4-FFF2-40B4-BE49-F238E27FC236}">
                <a16:creationId xmlns:a16="http://schemas.microsoft.com/office/drawing/2014/main" id="{A14EA991-026A-4088-A118-DC7A7AC1F297}"/>
              </a:ext>
            </a:extLst>
          </p:cNvPr>
          <p:cNvGraphicFramePr>
            <a:graphicFrameLocks noChangeAspect="1"/>
          </p:cNvGraphicFramePr>
          <p:nvPr/>
        </p:nvGraphicFramePr>
        <p:xfrm>
          <a:off x="7191375" y="5097463"/>
          <a:ext cx="258763" cy="346075"/>
        </p:xfrm>
        <a:graphic>
          <a:graphicData uri="http://schemas.openxmlformats.org/presentationml/2006/ole">
            <mc:AlternateContent xmlns:mc="http://schemas.openxmlformats.org/markup-compatibility/2006">
              <mc:Choice xmlns:v="urn:schemas-microsoft-com:vml" Requires="v">
                <p:oleObj spid="_x0000_s36907" name="公式" r:id="rId11" imgW="297226" imgH="411480" progId="Equation.3">
                  <p:embed/>
                </p:oleObj>
              </mc:Choice>
              <mc:Fallback>
                <p:oleObj name="公式" r:id="rId11" imgW="297226" imgH="41148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91375" y="5097463"/>
                        <a:ext cx="258763"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8" name="Text Box 12">
            <a:extLst>
              <a:ext uri="{FF2B5EF4-FFF2-40B4-BE49-F238E27FC236}">
                <a16:creationId xmlns:a16="http://schemas.microsoft.com/office/drawing/2014/main" id="{CA1FC701-C1D7-4143-A3CB-F56538A1F1B0}"/>
              </a:ext>
            </a:extLst>
          </p:cNvPr>
          <p:cNvSpPr txBox="1">
            <a:spLocks noChangeArrowheads="1"/>
          </p:cNvSpPr>
          <p:nvPr/>
        </p:nvSpPr>
        <p:spPr bwMode="auto">
          <a:xfrm>
            <a:off x="755650" y="2420938"/>
            <a:ext cx="2438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rPr>
              <a:t>取电梯为参考系</a:t>
            </a:r>
            <a:endParaRPr kumimoji="1" lang="zh-CN" altLang="en-US" sz="2400" b="1">
              <a:solidFill>
                <a:srgbClr val="00FFCC"/>
              </a:solidFill>
              <a:latin typeface="Times New Roman" panose="02020603050405020304" pitchFamily="18" charset="0"/>
            </a:endParaRPr>
          </a:p>
        </p:txBody>
      </p:sp>
      <p:sp>
        <p:nvSpPr>
          <p:cNvPr id="86029" name="Line 13">
            <a:extLst>
              <a:ext uri="{FF2B5EF4-FFF2-40B4-BE49-F238E27FC236}">
                <a16:creationId xmlns:a16="http://schemas.microsoft.com/office/drawing/2014/main" id="{E9493E10-6EE7-4C59-B15E-8BF26D0D91C3}"/>
              </a:ext>
            </a:extLst>
          </p:cNvPr>
          <p:cNvSpPr>
            <a:spLocks noChangeShapeType="1"/>
          </p:cNvSpPr>
          <p:nvPr/>
        </p:nvSpPr>
        <p:spPr bwMode="auto">
          <a:xfrm flipV="1">
            <a:off x="7335838" y="2779713"/>
            <a:ext cx="0" cy="533400"/>
          </a:xfrm>
          <a:prstGeom prst="line">
            <a:avLst/>
          </a:prstGeom>
          <a:noFill/>
          <a:ln w="190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6030" name="Object 14">
            <a:extLst>
              <a:ext uri="{FF2B5EF4-FFF2-40B4-BE49-F238E27FC236}">
                <a16:creationId xmlns:a16="http://schemas.microsoft.com/office/drawing/2014/main" id="{DC9DAC37-F790-4BBD-93C4-A17026051F39}"/>
              </a:ext>
            </a:extLst>
          </p:cNvPr>
          <p:cNvGraphicFramePr>
            <a:graphicFrameLocks noChangeAspect="1"/>
          </p:cNvGraphicFramePr>
          <p:nvPr/>
        </p:nvGraphicFramePr>
        <p:xfrm>
          <a:off x="7394575" y="2889250"/>
          <a:ext cx="228600" cy="250825"/>
        </p:xfrm>
        <a:graphic>
          <a:graphicData uri="http://schemas.openxmlformats.org/presentationml/2006/ole">
            <mc:AlternateContent xmlns:mc="http://schemas.openxmlformats.org/markup-compatibility/2006">
              <mc:Choice xmlns:v="urn:schemas-microsoft-com:vml" Requires="v">
                <p:oleObj spid="_x0000_s36908" name="公式" r:id="rId13" imgW="266720" imgH="297273" progId="Equation.3">
                  <p:embed/>
                </p:oleObj>
              </mc:Choice>
              <mc:Fallback>
                <p:oleObj name="公式" r:id="rId13" imgW="266720" imgH="29727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94575" y="2889250"/>
                        <a:ext cx="228600"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1" name="Line 15">
            <a:extLst>
              <a:ext uri="{FF2B5EF4-FFF2-40B4-BE49-F238E27FC236}">
                <a16:creationId xmlns:a16="http://schemas.microsoft.com/office/drawing/2014/main" id="{F1F39391-618A-4A53-B5EA-997311F7A956}"/>
              </a:ext>
            </a:extLst>
          </p:cNvPr>
          <p:cNvSpPr>
            <a:spLocks noChangeShapeType="1"/>
          </p:cNvSpPr>
          <p:nvPr/>
        </p:nvSpPr>
        <p:spPr bwMode="auto">
          <a:xfrm>
            <a:off x="6543675" y="2995613"/>
            <a:ext cx="0" cy="457200"/>
          </a:xfrm>
          <a:prstGeom prst="line">
            <a:avLst/>
          </a:prstGeom>
          <a:noFill/>
          <a:ln w="190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6032" name="Object 16">
            <a:extLst>
              <a:ext uri="{FF2B5EF4-FFF2-40B4-BE49-F238E27FC236}">
                <a16:creationId xmlns:a16="http://schemas.microsoft.com/office/drawing/2014/main" id="{DE04EF01-2B11-4508-AF75-3E207E09B4C3}"/>
              </a:ext>
            </a:extLst>
          </p:cNvPr>
          <p:cNvGraphicFramePr>
            <a:graphicFrameLocks noChangeAspect="1"/>
          </p:cNvGraphicFramePr>
          <p:nvPr/>
        </p:nvGraphicFramePr>
        <p:xfrm>
          <a:off x="6254750" y="3067050"/>
          <a:ext cx="230188" cy="252413"/>
        </p:xfrm>
        <a:graphic>
          <a:graphicData uri="http://schemas.openxmlformats.org/presentationml/2006/ole">
            <mc:AlternateContent xmlns:mc="http://schemas.openxmlformats.org/markup-compatibility/2006">
              <mc:Choice xmlns:v="urn:schemas-microsoft-com:vml" Requires="v">
                <p:oleObj spid="_x0000_s36909" name="公式" r:id="rId15" imgW="266720" imgH="297273" progId="Equation.3">
                  <p:embed/>
                </p:oleObj>
              </mc:Choice>
              <mc:Fallback>
                <p:oleObj name="公式" r:id="rId15" imgW="266720" imgH="297273"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54750" y="3067050"/>
                        <a:ext cx="230188"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3" name="Object 17">
            <a:extLst>
              <a:ext uri="{FF2B5EF4-FFF2-40B4-BE49-F238E27FC236}">
                <a16:creationId xmlns:a16="http://schemas.microsoft.com/office/drawing/2014/main" id="{91CDCB0B-424F-4E25-8C19-40752DA12E52}"/>
              </a:ext>
            </a:extLst>
          </p:cNvPr>
          <p:cNvGraphicFramePr>
            <a:graphicFrameLocks noChangeAspect="1"/>
          </p:cNvGraphicFramePr>
          <p:nvPr/>
        </p:nvGraphicFramePr>
        <p:xfrm>
          <a:off x="4572000" y="5680075"/>
          <a:ext cx="1431925" cy="431800"/>
        </p:xfrm>
        <a:graphic>
          <a:graphicData uri="http://schemas.openxmlformats.org/presentationml/2006/ole">
            <mc:AlternateContent xmlns:mc="http://schemas.openxmlformats.org/markup-compatibility/2006">
              <mc:Choice xmlns:v="urn:schemas-microsoft-com:vml" Requires="v">
                <p:oleObj spid="_x0000_s36910" name="Equation" r:id="rId17" imgW="1402167" imgH="411480" progId="Equation.3">
                  <p:embed/>
                </p:oleObj>
              </mc:Choice>
              <mc:Fallback>
                <p:oleObj name="Equation" r:id="rId17" imgW="1402167" imgH="4114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5680075"/>
                        <a:ext cx="14319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4" name="Object 18">
            <a:extLst>
              <a:ext uri="{FF2B5EF4-FFF2-40B4-BE49-F238E27FC236}">
                <a16:creationId xmlns:a16="http://schemas.microsoft.com/office/drawing/2014/main" id="{2CE30A9D-4D20-47B8-ADB5-766813AA7FF4}"/>
              </a:ext>
            </a:extLst>
          </p:cNvPr>
          <p:cNvGraphicFramePr>
            <a:graphicFrameLocks noChangeAspect="1"/>
          </p:cNvGraphicFramePr>
          <p:nvPr/>
        </p:nvGraphicFramePr>
        <p:xfrm>
          <a:off x="6718300" y="5673725"/>
          <a:ext cx="1670050" cy="431800"/>
        </p:xfrm>
        <a:graphic>
          <a:graphicData uri="http://schemas.openxmlformats.org/presentationml/2006/ole">
            <mc:AlternateContent xmlns:mc="http://schemas.openxmlformats.org/markup-compatibility/2006">
              <mc:Choice xmlns:v="urn:schemas-microsoft-com:vml" Requires="v">
                <p:oleObj spid="_x0000_s36911" name="Equation" r:id="rId19" imgW="1638381" imgH="411480" progId="Equation.3">
                  <p:embed/>
                </p:oleObj>
              </mc:Choice>
              <mc:Fallback>
                <p:oleObj name="Equation" r:id="rId19" imgW="1638381" imgH="41148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18300" y="5673725"/>
                        <a:ext cx="16700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3" name="Rectangle 19">
            <a:extLst>
              <a:ext uri="{FF2B5EF4-FFF2-40B4-BE49-F238E27FC236}">
                <a16:creationId xmlns:a16="http://schemas.microsoft.com/office/drawing/2014/main" id="{8B6F900F-11B7-41D1-BAC6-8D06115322B1}"/>
              </a:ext>
            </a:extLst>
          </p:cNvPr>
          <p:cNvSpPr>
            <a:spLocks noChangeArrowheads="1"/>
          </p:cNvSpPr>
          <p:nvPr/>
        </p:nvSpPr>
        <p:spPr bwMode="auto">
          <a:xfrm>
            <a:off x="250825" y="47625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Times New Roman" panose="02020603050405020304" pitchFamily="18" charset="0"/>
              </a:rPr>
              <a:t>例</a:t>
            </a:r>
          </a:p>
        </p:txBody>
      </p:sp>
      <p:sp>
        <p:nvSpPr>
          <p:cNvPr id="36884" name="Rectangle 20">
            <a:extLst>
              <a:ext uri="{FF2B5EF4-FFF2-40B4-BE49-F238E27FC236}">
                <a16:creationId xmlns:a16="http://schemas.microsoft.com/office/drawing/2014/main" id="{057E16A7-9639-4C83-83D6-30AC77B6B287}"/>
              </a:ext>
            </a:extLst>
          </p:cNvPr>
          <p:cNvSpPr>
            <a:spLocks noChangeArrowheads="1"/>
          </p:cNvSpPr>
          <p:nvPr/>
        </p:nvSpPr>
        <p:spPr bwMode="auto">
          <a:xfrm>
            <a:off x="733425" y="1916113"/>
            <a:ext cx="467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solidFill>
                  <a:srgbClr val="66FFFF"/>
                </a:solidFill>
                <a:latin typeface="Times New Roman" panose="02020603050405020304" pitchFamily="18" charset="0"/>
              </a:rPr>
              <a:t>m</a:t>
            </a:r>
            <a:r>
              <a:rPr kumimoji="1" lang="en-US" altLang="zh-CN" sz="2000" b="1" baseline="-16000">
                <a:solidFill>
                  <a:srgbClr val="66FFFF"/>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和 </a:t>
            </a:r>
            <a:r>
              <a:rPr kumimoji="1" lang="en-US" altLang="zh-CN" sz="2400" b="1" i="1">
                <a:solidFill>
                  <a:srgbClr val="66FFFF"/>
                </a:solidFill>
                <a:latin typeface="Times New Roman" panose="02020603050405020304" pitchFamily="18" charset="0"/>
              </a:rPr>
              <a:t>m</a:t>
            </a:r>
            <a:r>
              <a:rPr kumimoji="1" lang="en-US" altLang="zh-CN" sz="2000" b="1" baseline="-14000">
                <a:solidFill>
                  <a:srgbClr val="66FFFF"/>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的加速度和绳中的张力。</a:t>
            </a:r>
          </a:p>
        </p:txBody>
      </p:sp>
      <p:sp>
        <p:nvSpPr>
          <p:cNvPr id="36885" name="Rectangle 21">
            <a:extLst>
              <a:ext uri="{FF2B5EF4-FFF2-40B4-BE49-F238E27FC236}">
                <a16:creationId xmlns:a16="http://schemas.microsoft.com/office/drawing/2014/main" id="{0F63B6E0-D0DC-4635-B7B1-088AF6EA515C}"/>
              </a:ext>
            </a:extLst>
          </p:cNvPr>
          <p:cNvSpPr>
            <a:spLocks noChangeArrowheads="1"/>
          </p:cNvSpPr>
          <p:nvPr/>
        </p:nvSpPr>
        <p:spPr bwMode="auto">
          <a:xfrm>
            <a:off x="247650" y="19161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Times New Roman" panose="02020603050405020304" pitchFamily="18" charset="0"/>
              </a:rPr>
              <a:t>求</a:t>
            </a:r>
          </a:p>
        </p:txBody>
      </p:sp>
      <p:grpSp>
        <p:nvGrpSpPr>
          <p:cNvPr id="86038" name="Group 22">
            <a:extLst>
              <a:ext uri="{FF2B5EF4-FFF2-40B4-BE49-F238E27FC236}">
                <a16:creationId xmlns:a16="http://schemas.microsoft.com/office/drawing/2014/main" id="{4C265B02-8ECA-4893-94FF-BE22F9B771E7}"/>
              </a:ext>
            </a:extLst>
          </p:cNvPr>
          <p:cNvGrpSpPr>
            <a:grpSpLocks/>
          </p:cNvGrpSpPr>
          <p:nvPr/>
        </p:nvGrpSpPr>
        <p:grpSpPr bwMode="auto">
          <a:xfrm>
            <a:off x="6038850" y="2276475"/>
            <a:ext cx="2133600" cy="2590800"/>
            <a:chOff x="5029" y="1298"/>
            <a:chExt cx="1344" cy="1632"/>
          </a:xfrm>
        </p:grpSpPr>
        <p:sp>
          <p:nvSpPr>
            <p:cNvPr id="36891" name="Rectangle 23">
              <a:extLst>
                <a:ext uri="{FF2B5EF4-FFF2-40B4-BE49-F238E27FC236}">
                  <a16:creationId xmlns:a16="http://schemas.microsoft.com/office/drawing/2014/main" id="{63A88403-56D1-404B-80A0-B6584432F0E2}"/>
                </a:ext>
              </a:extLst>
            </p:cNvPr>
            <p:cNvSpPr>
              <a:spLocks noChangeArrowheads="1"/>
            </p:cNvSpPr>
            <p:nvPr/>
          </p:nvSpPr>
          <p:spPr bwMode="auto">
            <a:xfrm>
              <a:off x="5557" y="1298"/>
              <a:ext cx="48" cy="336"/>
            </a:xfrm>
            <a:prstGeom prst="rect">
              <a:avLst/>
            </a:prstGeom>
            <a:solidFill>
              <a:srgbClr val="CCECFF">
                <a:alpha val="49019"/>
              </a:srgbClr>
            </a:solidFill>
            <a:ln w="9525">
              <a:solidFill>
                <a:srgbClr val="CCE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Oval 24">
              <a:extLst>
                <a:ext uri="{FF2B5EF4-FFF2-40B4-BE49-F238E27FC236}">
                  <a16:creationId xmlns:a16="http://schemas.microsoft.com/office/drawing/2014/main" id="{ED8EC818-A7AE-4682-8094-A6B926354078}"/>
                </a:ext>
              </a:extLst>
            </p:cNvPr>
            <p:cNvSpPr>
              <a:spLocks noChangeArrowheads="1"/>
            </p:cNvSpPr>
            <p:nvPr/>
          </p:nvSpPr>
          <p:spPr bwMode="auto">
            <a:xfrm>
              <a:off x="5413" y="1490"/>
              <a:ext cx="336" cy="288"/>
            </a:xfrm>
            <a:prstGeom prst="ellipse">
              <a:avLst/>
            </a:prstGeom>
            <a:solidFill>
              <a:srgbClr val="00CC99">
                <a:alpha val="50195"/>
              </a:srgbClr>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3" name="Line 25">
              <a:extLst>
                <a:ext uri="{FF2B5EF4-FFF2-40B4-BE49-F238E27FC236}">
                  <a16:creationId xmlns:a16="http://schemas.microsoft.com/office/drawing/2014/main" id="{233EAE0B-1FDB-4A40-BE91-7F4D640DF499}"/>
                </a:ext>
              </a:extLst>
            </p:cNvPr>
            <p:cNvSpPr>
              <a:spLocks noChangeShapeType="1"/>
            </p:cNvSpPr>
            <p:nvPr/>
          </p:nvSpPr>
          <p:spPr bwMode="auto">
            <a:xfrm flipH="1">
              <a:off x="5413" y="1622"/>
              <a:ext cx="0" cy="816"/>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Line 26">
              <a:extLst>
                <a:ext uri="{FF2B5EF4-FFF2-40B4-BE49-F238E27FC236}">
                  <a16:creationId xmlns:a16="http://schemas.microsoft.com/office/drawing/2014/main" id="{83BB5B91-D166-4F75-99E0-EE11B86715D2}"/>
                </a:ext>
              </a:extLst>
            </p:cNvPr>
            <p:cNvSpPr>
              <a:spLocks noChangeShapeType="1"/>
            </p:cNvSpPr>
            <p:nvPr/>
          </p:nvSpPr>
          <p:spPr bwMode="auto">
            <a:xfrm>
              <a:off x="5749" y="1625"/>
              <a:ext cx="0" cy="48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Rectangle 27">
              <a:extLst>
                <a:ext uri="{FF2B5EF4-FFF2-40B4-BE49-F238E27FC236}">
                  <a16:creationId xmlns:a16="http://schemas.microsoft.com/office/drawing/2014/main" id="{1EA7094A-79B4-492D-8C3D-15BC3C7DCA72}"/>
                </a:ext>
              </a:extLst>
            </p:cNvPr>
            <p:cNvSpPr>
              <a:spLocks noChangeArrowheads="1"/>
            </p:cNvSpPr>
            <p:nvPr/>
          </p:nvSpPr>
          <p:spPr bwMode="auto">
            <a:xfrm>
              <a:off x="5317" y="2429"/>
              <a:ext cx="192" cy="218"/>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6" name="Rectangle 28">
              <a:extLst>
                <a:ext uri="{FF2B5EF4-FFF2-40B4-BE49-F238E27FC236}">
                  <a16:creationId xmlns:a16="http://schemas.microsoft.com/office/drawing/2014/main" id="{6C8C0DD2-22E1-44FC-AE90-1F1B85FBF23C}"/>
                </a:ext>
              </a:extLst>
            </p:cNvPr>
            <p:cNvSpPr>
              <a:spLocks noChangeArrowheads="1"/>
            </p:cNvSpPr>
            <p:nvPr/>
          </p:nvSpPr>
          <p:spPr bwMode="auto">
            <a:xfrm>
              <a:off x="5701" y="2099"/>
              <a:ext cx="96" cy="192"/>
            </a:xfrm>
            <a:prstGeom prst="rect">
              <a:avLst/>
            </a:prstGeom>
            <a:solidFill>
              <a:srgbClr val="FFFFFF">
                <a:alpha val="4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7" name="Line 29">
              <a:extLst>
                <a:ext uri="{FF2B5EF4-FFF2-40B4-BE49-F238E27FC236}">
                  <a16:creationId xmlns:a16="http://schemas.microsoft.com/office/drawing/2014/main" id="{A8C14409-C2E4-45AE-B3B6-F530D135DB7B}"/>
                </a:ext>
              </a:extLst>
            </p:cNvPr>
            <p:cNvSpPr>
              <a:spLocks noChangeShapeType="1"/>
            </p:cNvSpPr>
            <p:nvPr/>
          </p:nvSpPr>
          <p:spPr bwMode="auto">
            <a:xfrm>
              <a:off x="5416" y="2534"/>
              <a:ext cx="0" cy="336"/>
            </a:xfrm>
            <a:prstGeom prst="line">
              <a:avLst/>
            </a:prstGeom>
            <a:noFill/>
            <a:ln w="1905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Line 30">
              <a:extLst>
                <a:ext uri="{FF2B5EF4-FFF2-40B4-BE49-F238E27FC236}">
                  <a16:creationId xmlns:a16="http://schemas.microsoft.com/office/drawing/2014/main" id="{6160DC21-3089-40D8-92E0-6E58BCCAF0BE}"/>
                </a:ext>
              </a:extLst>
            </p:cNvPr>
            <p:cNvSpPr>
              <a:spLocks noChangeShapeType="1"/>
            </p:cNvSpPr>
            <p:nvPr/>
          </p:nvSpPr>
          <p:spPr bwMode="auto">
            <a:xfrm>
              <a:off x="5749" y="2201"/>
              <a:ext cx="0" cy="288"/>
            </a:xfrm>
            <a:prstGeom prst="line">
              <a:avLst/>
            </a:prstGeom>
            <a:noFill/>
            <a:ln w="190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9" name="Text Box 31">
              <a:extLst>
                <a:ext uri="{FF2B5EF4-FFF2-40B4-BE49-F238E27FC236}">
                  <a16:creationId xmlns:a16="http://schemas.microsoft.com/office/drawing/2014/main" id="{DB42057C-D22B-44D9-A738-F1C9339F3AF1}"/>
                </a:ext>
              </a:extLst>
            </p:cNvPr>
            <p:cNvSpPr txBox="1">
              <a:spLocks noChangeArrowheads="1"/>
            </p:cNvSpPr>
            <p:nvPr/>
          </p:nvSpPr>
          <p:spPr bwMode="auto">
            <a:xfrm>
              <a:off x="5438" y="2568"/>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i="1">
                  <a:solidFill>
                    <a:srgbClr val="66FFFF"/>
                  </a:solidFill>
                  <a:latin typeface="Times New Roman" panose="02020603050405020304" pitchFamily="18" charset="0"/>
                </a:rPr>
                <a:t>m</a:t>
              </a:r>
              <a:r>
                <a:rPr kumimoji="1" lang="en-US" altLang="zh-CN" sz="2000" b="1" baseline="-25000">
                  <a:solidFill>
                    <a:srgbClr val="66FFFF"/>
                  </a:solidFill>
                  <a:latin typeface="Times New Roman" panose="02020603050405020304" pitchFamily="18" charset="0"/>
                </a:rPr>
                <a:t>1</a:t>
              </a:r>
              <a:r>
                <a:rPr kumimoji="1" lang="en-US" altLang="zh-CN" sz="2000" b="1" i="1">
                  <a:solidFill>
                    <a:srgbClr val="66FFFF"/>
                  </a:solidFill>
                  <a:latin typeface="Times New Roman" panose="02020603050405020304" pitchFamily="18" charset="0"/>
                </a:rPr>
                <a:t>g</a:t>
              </a:r>
              <a:endParaRPr kumimoji="1" lang="en-US" altLang="zh-CN" sz="2000">
                <a:solidFill>
                  <a:srgbClr val="66FFFF"/>
                </a:solidFill>
                <a:latin typeface="Times New Roman" panose="02020603050405020304" pitchFamily="18" charset="0"/>
              </a:endParaRPr>
            </a:p>
          </p:txBody>
        </p:sp>
        <p:sp>
          <p:nvSpPr>
            <p:cNvPr id="36900" name="Rectangle 32">
              <a:extLst>
                <a:ext uri="{FF2B5EF4-FFF2-40B4-BE49-F238E27FC236}">
                  <a16:creationId xmlns:a16="http://schemas.microsoft.com/office/drawing/2014/main" id="{26ACC0D7-AB53-4AFF-B942-D29575A01698}"/>
                </a:ext>
              </a:extLst>
            </p:cNvPr>
            <p:cNvSpPr>
              <a:spLocks noChangeArrowheads="1"/>
            </p:cNvSpPr>
            <p:nvPr/>
          </p:nvSpPr>
          <p:spPr bwMode="auto">
            <a:xfrm>
              <a:off x="5845" y="2145"/>
              <a:ext cx="3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66"/>
                  </a:solidFill>
                  <a:latin typeface="Times New Roman" panose="02020603050405020304" pitchFamily="18" charset="0"/>
                </a:rPr>
                <a:t>m</a:t>
              </a:r>
              <a:r>
                <a:rPr kumimoji="1" lang="en-US" altLang="zh-CN" sz="2000" b="1" baseline="-25000">
                  <a:solidFill>
                    <a:srgbClr val="FFFF66"/>
                  </a:solidFill>
                  <a:latin typeface="Times New Roman" panose="02020603050405020304" pitchFamily="18" charset="0"/>
                </a:rPr>
                <a:t>2</a:t>
              </a:r>
              <a:r>
                <a:rPr kumimoji="1" lang="en-US" altLang="zh-CN" sz="2000" b="1" i="1">
                  <a:solidFill>
                    <a:srgbClr val="FFFF66"/>
                  </a:solidFill>
                  <a:latin typeface="Times New Roman" panose="02020603050405020304" pitchFamily="18" charset="0"/>
                </a:rPr>
                <a:t>g</a:t>
              </a:r>
              <a:endParaRPr kumimoji="1" lang="en-US" altLang="zh-CN" sz="2000" b="1" i="1">
                <a:latin typeface="Times New Roman" panose="02020603050405020304" pitchFamily="18" charset="0"/>
              </a:endParaRPr>
            </a:p>
          </p:txBody>
        </p:sp>
        <p:sp>
          <p:nvSpPr>
            <p:cNvPr id="36901" name="Text Box 33">
              <a:extLst>
                <a:ext uri="{FF2B5EF4-FFF2-40B4-BE49-F238E27FC236}">
                  <a16:creationId xmlns:a16="http://schemas.microsoft.com/office/drawing/2014/main" id="{67D36EC9-4E1F-4E73-B169-3E14F88E373B}"/>
                </a:ext>
              </a:extLst>
            </p:cNvPr>
            <p:cNvSpPr txBox="1">
              <a:spLocks noChangeArrowheads="1"/>
            </p:cNvSpPr>
            <p:nvPr/>
          </p:nvSpPr>
          <p:spPr bwMode="auto">
            <a:xfrm>
              <a:off x="5469" y="159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1" i="1">
                  <a:solidFill>
                    <a:srgbClr val="FFFF66"/>
                  </a:solidFill>
                  <a:latin typeface="Times New Roman" panose="02020603050405020304" pitchFamily="18" charset="0"/>
                </a:rPr>
                <a:t>O</a:t>
              </a:r>
              <a:r>
                <a:rPr kumimoji="1" lang="en-US" altLang="zh-CN">
                  <a:solidFill>
                    <a:srgbClr val="FFFF66"/>
                  </a:solidFill>
                  <a:latin typeface="Times New Roman" panose="02020603050405020304" pitchFamily="18" charset="0"/>
                </a:rPr>
                <a:t>'</a:t>
              </a:r>
              <a:endParaRPr kumimoji="1" lang="en-US" altLang="zh-CN">
                <a:latin typeface="Times New Roman" panose="02020603050405020304" pitchFamily="18" charset="0"/>
              </a:endParaRPr>
            </a:p>
          </p:txBody>
        </p:sp>
        <p:sp>
          <p:nvSpPr>
            <p:cNvPr id="36902" name="Rectangle 34">
              <a:extLst>
                <a:ext uri="{FF2B5EF4-FFF2-40B4-BE49-F238E27FC236}">
                  <a16:creationId xmlns:a16="http://schemas.microsoft.com/office/drawing/2014/main" id="{9FB0BFD5-943A-41EA-AFC7-71635F805E29}"/>
                </a:ext>
              </a:extLst>
            </p:cNvPr>
            <p:cNvSpPr>
              <a:spLocks noChangeArrowheads="1"/>
            </p:cNvSpPr>
            <p:nvPr/>
          </p:nvSpPr>
          <p:spPr bwMode="auto">
            <a:xfrm>
              <a:off x="5029" y="1298"/>
              <a:ext cx="1344" cy="1632"/>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6051" name="Line 35">
            <a:extLst>
              <a:ext uri="{FF2B5EF4-FFF2-40B4-BE49-F238E27FC236}">
                <a16:creationId xmlns:a16="http://schemas.microsoft.com/office/drawing/2014/main" id="{8D57027A-546F-478F-BD0C-1AE580E00F26}"/>
              </a:ext>
            </a:extLst>
          </p:cNvPr>
          <p:cNvSpPr>
            <a:spLocks noChangeShapeType="1"/>
          </p:cNvSpPr>
          <p:nvPr/>
        </p:nvSpPr>
        <p:spPr bwMode="auto">
          <a:xfrm flipV="1">
            <a:off x="7178675" y="3267075"/>
            <a:ext cx="0" cy="304800"/>
          </a:xfrm>
          <a:prstGeom prst="line">
            <a:avLst/>
          </a:prstGeom>
          <a:noFill/>
          <a:ln w="38100">
            <a:solidFill>
              <a:srgbClr val="00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2" name="Line 36">
            <a:extLst>
              <a:ext uri="{FF2B5EF4-FFF2-40B4-BE49-F238E27FC236}">
                <a16:creationId xmlns:a16="http://schemas.microsoft.com/office/drawing/2014/main" id="{5F9E0D08-B8A7-46C3-933D-56609CD01C23}"/>
              </a:ext>
            </a:extLst>
          </p:cNvPr>
          <p:cNvSpPr>
            <a:spLocks noChangeShapeType="1"/>
          </p:cNvSpPr>
          <p:nvPr/>
        </p:nvSpPr>
        <p:spPr bwMode="auto">
          <a:xfrm flipV="1">
            <a:off x="6646863" y="3779838"/>
            <a:ext cx="0" cy="304800"/>
          </a:xfrm>
          <a:prstGeom prst="line">
            <a:avLst/>
          </a:prstGeom>
          <a:noFill/>
          <a:ln w="38100">
            <a:solidFill>
              <a:srgbClr val="00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3" name="Text Box 37">
            <a:extLst>
              <a:ext uri="{FF2B5EF4-FFF2-40B4-BE49-F238E27FC236}">
                <a16:creationId xmlns:a16="http://schemas.microsoft.com/office/drawing/2014/main" id="{741A1614-7FE2-40D2-9CE8-582EDC357F3E}"/>
              </a:ext>
            </a:extLst>
          </p:cNvPr>
          <p:cNvSpPr txBox="1">
            <a:spLocks noChangeArrowheads="1"/>
          </p:cNvSpPr>
          <p:nvPr/>
        </p:nvSpPr>
        <p:spPr bwMode="auto">
          <a:xfrm>
            <a:off x="769938" y="3089275"/>
            <a:ext cx="1189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对</a:t>
            </a:r>
            <a:r>
              <a:rPr kumimoji="1" lang="en-US" altLang="zh-CN" sz="2400" b="1" i="1">
                <a:solidFill>
                  <a:srgbClr val="66FFFF"/>
                </a:solidFill>
                <a:latin typeface="Times New Roman" panose="02020603050405020304" pitchFamily="18" charset="0"/>
              </a:rPr>
              <a:t>m</a:t>
            </a:r>
            <a:r>
              <a:rPr kumimoji="1" lang="en-US" altLang="zh-CN" sz="2400" b="1" baseline="-25000">
                <a:solidFill>
                  <a:srgbClr val="66FFFF"/>
                </a:solidFill>
                <a:latin typeface="Times New Roman" panose="02020603050405020304" pitchFamily="18" charset="0"/>
              </a:rPr>
              <a:t>1 </a:t>
            </a:r>
            <a:r>
              <a:rPr kumimoji="1" lang="zh-CN" altLang="en-US" sz="2400" b="1">
                <a:solidFill>
                  <a:schemeClr val="bg1"/>
                </a:solidFill>
                <a:latin typeface="Times New Roman" panose="02020603050405020304" pitchFamily="18" charset="0"/>
              </a:rPr>
              <a:t>有</a:t>
            </a:r>
          </a:p>
        </p:txBody>
      </p:sp>
      <p:sp>
        <p:nvSpPr>
          <p:cNvPr id="86054" name="Text Box 38">
            <a:extLst>
              <a:ext uri="{FF2B5EF4-FFF2-40B4-BE49-F238E27FC236}">
                <a16:creationId xmlns:a16="http://schemas.microsoft.com/office/drawing/2014/main" id="{AC1AD2B2-1502-4286-9489-9EB781AF122D}"/>
              </a:ext>
            </a:extLst>
          </p:cNvPr>
          <p:cNvSpPr txBox="1">
            <a:spLocks noChangeArrowheads="1"/>
          </p:cNvSpPr>
          <p:nvPr/>
        </p:nvSpPr>
        <p:spPr bwMode="auto">
          <a:xfrm>
            <a:off x="755650" y="3716338"/>
            <a:ext cx="118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对</a:t>
            </a:r>
            <a:r>
              <a:rPr kumimoji="1" lang="en-US" altLang="zh-CN" sz="2400" b="1" i="1">
                <a:solidFill>
                  <a:srgbClr val="66FFFF"/>
                </a:solidFill>
                <a:latin typeface="Times New Roman" panose="02020603050405020304" pitchFamily="18" charset="0"/>
              </a:rPr>
              <a:t>m</a:t>
            </a:r>
            <a:r>
              <a:rPr kumimoji="1" lang="en-US" altLang="zh-CN" sz="2400" b="1" baseline="-25000">
                <a:solidFill>
                  <a:srgbClr val="66FFFF"/>
                </a:solidFill>
                <a:latin typeface="Times New Roman" panose="02020603050405020304" pitchFamily="18" charset="0"/>
              </a:rPr>
              <a:t>2 </a:t>
            </a:r>
            <a:r>
              <a:rPr kumimoji="1" lang="zh-CN" altLang="en-US" sz="2400" b="1">
                <a:solidFill>
                  <a:schemeClr val="bg1"/>
                </a:solidFill>
                <a:latin typeface="Times New Roman" panose="02020603050405020304" pitchFamily="18" charset="0"/>
              </a:rPr>
              <a:t>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6038"/>
                                        </p:tgtEl>
                                        <p:attrNameLst>
                                          <p:attrName>style.visibility</p:attrName>
                                        </p:attrNameLst>
                                      </p:cBhvr>
                                      <p:to>
                                        <p:strVal val="visible"/>
                                      </p:to>
                                    </p:set>
                                    <p:animEffect transition="in" filter="wipe(up)">
                                      <p:cBhvr>
                                        <p:cTn id="7" dur="1000"/>
                                        <p:tgtEl>
                                          <p:spTgt spid="86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27"/>
                                        </p:tgtEl>
                                        <p:attrNameLst>
                                          <p:attrName>style.visibility</p:attrName>
                                        </p:attrNameLst>
                                      </p:cBhvr>
                                      <p:to>
                                        <p:strVal val="visible"/>
                                      </p:to>
                                    </p:set>
                                    <p:animEffect transition="in" filter="wipe(left)">
                                      <p:cBhvr>
                                        <p:cTn id="12" dur="1000"/>
                                        <p:tgtEl>
                                          <p:spTgt spid="86027"/>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86026"/>
                                        </p:tgtEl>
                                        <p:attrNameLst>
                                          <p:attrName>style.visibility</p:attrName>
                                        </p:attrNameLst>
                                      </p:cBhvr>
                                      <p:to>
                                        <p:strVal val="visible"/>
                                      </p:to>
                                    </p:set>
                                    <p:animEffect transition="in" filter="wipe(up)">
                                      <p:cBhvr>
                                        <p:cTn id="16" dur="500"/>
                                        <p:tgtEl>
                                          <p:spTgt spid="860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86052"/>
                                        </p:tgtEl>
                                        <p:attrNameLst>
                                          <p:attrName>style.visibility</p:attrName>
                                        </p:attrNameLst>
                                      </p:cBhvr>
                                      <p:to>
                                        <p:strVal val="visible"/>
                                      </p:to>
                                    </p:set>
                                    <p:animEffect transition="in" filter="wipe(down)">
                                      <p:cBhvr>
                                        <p:cTn id="21" dur="500"/>
                                        <p:tgtEl>
                                          <p:spTgt spid="8605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6018"/>
                                        </p:tgtEl>
                                        <p:attrNameLst>
                                          <p:attrName>style.visibility</p:attrName>
                                        </p:attrNameLst>
                                      </p:cBhvr>
                                      <p:to>
                                        <p:strVal val="visible"/>
                                      </p:to>
                                    </p:set>
                                    <p:animEffect transition="in" filter="wipe(left)">
                                      <p:cBhvr>
                                        <p:cTn id="25" dur="500"/>
                                        <p:tgtEl>
                                          <p:spTgt spid="860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86051"/>
                                        </p:tgtEl>
                                        <p:attrNameLst>
                                          <p:attrName>style.visibility</p:attrName>
                                        </p:attrNameLst>
                                      </p:cBhvr>
                                      <p:to>
                                        <p:strVal val="visible"/>
                                      </p:to>
                                    </p:set>
                                    <p:animEffect transition="in" filter="wipe(down)">
                                      <p:cBhvr>
                                        <p:cTn id="30" dur="500"/>
                                        <p:tgtEl>
                                          <p:spTgt spid="86051"/>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6019"/>
                                        </p:tgtEl>
                                        <p:attrNameLst>
                                          <p:attrName>style.visibility</p:attrName>
                                        </p:attrNameLst>
                                      </p:cBhvr>
                                      <p:to>
                                        <p:strVal val="visible"/>
                                      </p:to>
                                    </p:set>
                                    <p:animEffect transition="in" filter="wipe(left)">
                                      <p:cBhvr>
                                        <p:cTn id="34" dur="500"/>
                                        <p:tgtEl>
                                          <p:spTgt spid="860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6025"/>
                                        </p:tgtEl>
                                        <p:attrNameLst>
                                          <p:attrName>style.visibility</p:attrName>
                                        </p:attrNameLst>
                                      </p:cBhvr>
                                      <p:to>
                                        <p:strVal val="visible"/>
                                      </p:to>
                                    </p:set>
                                    <p:animEffect transition="in" filter="wipe(left)">
                                      <p:cBhvr>
                                        <p:cTn id="39" dur="500"/>
                                        <p:tgtEl>
                                          <p:spTgt spid="860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6028"/>
                                        </p:tgtEl>
                                        <p:attrNameLst>
                                          <p:attrName>style.visibility</p:attrName>
                                        </p:attrNameLst>
                                      </p:cBhvr>
                                      <p:to>
                                        <p:strVal val="visible"/>
                                      </p:to>
                                    </p:set>
                                    <p:animEffect transition="in" filter="wipe(left)">
                                      <p:cBhvr>
                                        <p:cTn id="44" dur="500"/>
                                        <p:tgtEl>
                                          <p:spTgt spid="860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6032"/>
                                        </p:tgtEl>
                                        <p:attrNameLst>
                                          <p:attrName>style.visibility</p:attrName>
                                        </p:attrNameLst>
                                      </p:cBhvr>
                                      <p:to>
                                        <p:strVal val="visible"/>
                                      </p:to>
                                    </p:set>
                                    <p:animEffect transition="in" filter="wipe(up)">
                                      <p:cBhvr>
                                        <p:cTn id="49" dur="500"/>
                                        <p:tgtEl>
                                          <p:spTgt spid="86032"/>
                                        </p:tgtEl>
                                      </p:cBhvr>
                                    </p:animEffect>
                                  </p:childTnLst>
                                </p:cTn>
                              </p:par>
                            </p:childTnLst>
                          </p:cTn>
                        </p:par>
                        <p:par>
                          <p:cTn id="50" fill="hold" nodeType="afterGroup">
                            <p:stCondLst>
                              <p:cond delay="500"/>
                            </p:stCondLst>
                            <p:childTnLst>
                              <p:par>
                                <p:cTn id="51" presetID="22" presetClass="entr" presetSubtype="1" fill="hold" nodeType="afterEffect">
                                  <p:stCondLst>
                                    <p:cond delay="0"/>
                                  </p:stCondLst>
                                  <p:childTnLst>
                                    <p:set>
                                      <p:cBhvr>
                                        <p:cTn id="52" dur="1" fill="hold">
                                          <p:stCondLst>
                                            <p:cond delay="0"/>
                                          </p:stCondLst>
                                        </p:cTn>
                                        <p:tgtEl>
                                          <p:spTgt spid="86031"/>
                                        </p:tgtEl>
                                        <p:attrNameLst>
                                          <p:attrName>style.visibility</p:attrName>
                                        </p:attrNameLst>
                                      </p:cBhvr>
                                      <p:to>
                                        <p:strVal val="visible"/>
                                      </p:to>
                                    </p:set>
                                    <p:animEffect transition="in" filter="wipe(up)">
                                      <p:cBhvr>
                                        <p:cTn id="53" dur="500"/>
                                        <p:tgtEl>
                                          <p:spTgt spid="860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86030"/>
                                        </p:tgtEl>
                                        <p:attrNameLst>
                                          <p:attrName>style.visibility</p:attrName>
                                        </p:attrNameLst>
                                      </p:cBhvr>
                                      <p:to>
                                        <p:strVal val="visible"/>
                                      </p:to>
                                    </p:set>
                                    <p:animEffect transition="in" filter="wipe(left)">
                                      <p:cBhvr>
                                        <p:cTn id="58" dur="500"/>
                                        <p:tgtEl>
                                          <p:spTgt spid="86030"/>
                                        </p:tgtEl>
                                      </p:cBhvr>
                                    </p:animEffect>
                                  </p:childTnLst>
                                </p:cTn>
                              </p:par>
                            </p:childTnLst>
                          </p:cTn>
                        </p:par>
                        <p:par>
                          <p:cTn id="59" fill="hold" nodeType="afterGroup">
                            <p:stCondLst>
                              <p:cond delay="500"/>
                            </p:stCondLst>
                            <p:childTnLst>
                              <p:par>
                                <p:cTn id="60" presetID="22" presetClass="entr" presetSubtype="4" fill="hold" nodeType="afterEffect">
                                  <p:stCondLst>
                                    <p:cond delay="0"/>
                                  </p:stCondLst>
                                  <p:childTnLst>
                                    <p:set>
                                      <p:cBhvr>
                                        <p:cTn id="61" dur="1" fill="hold">
                                          <p:stCondLst>
                                            <p:cond delay="0"/>
                                          </p:stCondLst>
                                        </p:cTn>
                                        <p:tgtEl>
                                          <p:spTgt spid="86029"/>
                                        </p:tgtEl>
                                        <p:attrNameLst>
                                          <p:attrName>style.visibility</p:attrName>
                                        </p:attrNameLst>
                                      </p:cBhvr>
                                      <p:to>
                                        <p:strVal val="visible"/>
                                      </p:to>
                                    </p:set>
                                    <p:animEffect transition="in" filter="wipe(down)">
                                      <p:cBhvr>
                                        <p:cTn id="62" dur="500"/>
                                        <p:tgtEl>
                                          <p:spTgt spid="8602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60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60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0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05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86022"/>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8602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60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6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autoUpdateAnimBg="0"/>
      <p:bldP spid="86025" grpId="0" autoUpdateAnimBg="0"/>
      <p:bldP spid="86028" grpId="0" autoUpdateAnimBg="0"/>
      <p:bldP spid="86053" grpId="0"/>
      <p:bldP spid="8605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a:extLst>
              <a:ext uri="{FF2B5EF4-FFF2-40B4-BE49-F238E27FC236}">
                <a16:creationId xmlns:a16="http://schemas.microsoft.com/office/drawing/2014/main" id="{7C029132-EC5D-4A02-BB5A-BB9854DB7643}"/>
              </a:ext>
            </a:extLst>
          </p:cNvPr>
          <p:cNvGrpSpPr>
            <a:grpSpLocks/>
          </p:cNvGrpSpPr>
          <p:nvPr/>
        </p:nvGrpSpPr>
        <p:grpSpPr bwMode="auto">
          <a:xfrm>
            <a:off x="7004050" y="2590800"/>
            <a:ext cx="649288" cy="685800"/>
            <a:chOff x="384" y="1200"/>
            <a:chExt cx="409" cy="432"/>
          </a:xfrm>
        </p:grpSpPr>
        <p:sp>
          <p:nvSpPr>
            <p:cNvPr id="37938" name="Rectangle 3">
              <a:extLst>
                <a:ext uri="{FF2B5EF4-FFF2-40B4-BE49-F238E27FC236}">
                  <a16:creationId xmlns:a16="http://schemas.microsoft.com/office/drawing/2014/main" id="{6F4ABC1D-1ACF-44C2-898E-813B794D734C}"/>
                </a:ext>
              </a:extLst>
            </p:cNvPr>
            <p:cNvSpPr>
              <a:spLocks noChangeArrowheads="1"/>
            </p:cNvSpPr>
            <p:nvPr/>
          </p:nvSpPr>
          <p:spPr bwMode="auto">
            <a:xfrm rot="1961741">
              <a:off x="384" y="1440"/>
              <a:ext cx="336" cy="192"/>
            </a:xfrm>
            <a:prstGeom prst="rect">
              <a:avLst/>
            </a:prstGeom>
            <a:solidFill>
              <a:srgbClr val="FFCC00">
                <a:alpha val="4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39" name="Rectangle 4">
              <a:extLst>
                <a:ext uri="{FF2B5EF4-FFF2-40B4-BE49-F238E27FC236}">
                  <a16:creationId xmlns:a16="http://schemas.microsoft.com/office/drawing/2014/main" id="{A5F89DE5-5231-40DA-B744-04CA1AFF92AA}"/>
                </a:ext>
              </a:extLst>
            </p:cNvPr>
            <p:cNvSpPr>
              <a:spLocks noChangeArrowheads="1"/>
            </p:cNvSpPr>
            <p:nvPr/>
          </p:nvSpPr>
          <p:spPr bwMode="auto">
            <a:xfrm>
              <a:off x="528" y="1200"/>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66"/>
                  </a:solidFill>
                  <a:latin typeface="Times New Roman" panose="02020603050405020304" pitchFamily="18" charset="0"/>
                </a:rPr>
                <a:t>m</a:t>
              </a:r>
              <a:endParaRPr kumimoji="1" lang="en-US" altLang="zh-CN" sz="2000" b="1" i="1">
                <a:latin typeface="Times New Roman" panose="02020603050405020304" pitchFamily="18" charset="0"/>
              </a:endParaRPr>
            </a:p>
          </p:txBody>
        </p:sp>
      </p:grpSp>
      <p:sp>
        <p:nvSpPr>
          <p:cNvPr id="87045" name="Line 5">
            <a:extLst>
              <a:ext uri="{FF2B5EF4-FFF2-40B4-BE49-F238E27FC236}">
                <a16:creationId xmlns:a16="http://schemas.microsoft.com/office/drawing/2014/main" id="{EC095414-AA0F-4A81-BDAA-A131D181DF1D}"/>
              </a:ext>
            </a:extLst>
          </p:cNvPr>
          <p:cNvSpPr>
            <a:spLocks noChangeShapeType="1"/>
          </p:cNvSpPr>
          <p:nvPr/>
        </p:nvSpPr>
        <p:spPr bwMode="auto">
          <a:xfrm>
            <a:off x="7308850" y="3124200"/>
            <a:ext cx="533400" cy="381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7046" name="Group 6">
            <a:extLst>
              <a:ext uri="{FF2B5EF4-FFF2-40B4-BE49-F238E27FC236}">
                <a16:creationId xmlns:a16="http://schemas.microsoft.com/office/drawing/2014/main" id="{23A37B2D-86AA-4DC9-BEC5-E4468C58CAEC}"/>
              </a:ext>
            </a:extLst>
          </p:cNvPr>
          <p:cNvGrpSpPr>
            <a:grpSpLocks/>
          </p:cNvGrpSpPr>
          <p:nvPr/>
        </p:nvGrpSpPr>
        <p:grpSpPr bwMode="auto">
          <a:xfrm>
            <a:off x="7620000" y="1676400"/>
            <a:ext cx="457200" cy="457200"/>
            <a:chOff x="624" y="480"/>
            <a:chExt cx="288" cy="288"/>
          </a:xfrm>
        </p:grpSpPr>
        <p:sp>
          <p:nvSpPr>
            <p:cNvPr id="37936" name="Line 7">
              <a:extLst>
                <a:ext uri="{FF2B5EF4-FFF2-40B4-BE49-F238E27FC236}">
                  <a16:creationId xmlns:a16="http://schemas.microsoft.com/office/drawing/2014/main" id="{6630145A-23C6-4CFB-8828-A359827BAB90}"/>
                </a:ext>
              </a:extLst>
            </p:cNvPr>
            <p:cNvSpPr>
              <a:spLocks noChangeShapeType="1"/>
            </p:cNvSpPr>
            <p:nvPr/>
          </p:nvSpPr>
          <p:spPr bwMode="auto">
            <a:xfrm flipV="1">
              <a:off x="624" y="480"/>
              <a:ext cx="1" cy="288"/>
            </a:xfrm>
            <a:prstGeom prst="line">
              <a:avLst/>
            </a:prstGeom>
            <a:noFill/>
            <a:ln w="190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37" name="Object 8">
              <a:extLst>
                <a:ext uri="{FF2B5EF4-FFF2-40B4-BE49-F238E27FC236}">
                  <a16:creationId xmlns:a16="http://schemas.microsoft.com/office/drawing/2014/main" id="{1F3FD68D-5893-4628-953A-076882795B91}"/>
                </a:ext>
              </a:extLst>
            </p:cNvPr>
            <p:cNvGraphicFramePr>
              <a:graphicFrameLocks noChangeAspect="1"/>
            </p:cNvGraphicFramePr>
            <p:nvPr/>
          </p:nvGraphicFramePr>
          <p:xfrm>
            <a:off x="720" y="480"/>
            <a:ext cx="192" cy="247"/>
          </p:xfrm>
          <a:graphic>
            <a:graphicData uri="http://schemas.openxmlformats.org/presentationml/2006/ole">
              <mc:AlternateContent xmlns:mc="http://schemas.openxmlformats.org/markup-compatibility/2006">
                <mc:Choice xmlns:v="urn:schemas-microsoft-com:vml" Requires="v">
                  <p:oleObj spid="_x0000_s37940" name="公式" r:id="rId3" imgW="167644" imgH="220856" progId="Equation.3">
                    <p:embed/>
                  </p:oleObj>
                </mc:Choice>
                <mc:Fallback>
                  <p:oleObj name="公式" r:id="rId3" imgW="167644" imgH="22085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480"/>
                          <a:ext cx="19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7049" name="Group 9">
            <a:extLst>
              <a:ext uri="{FF2B5EF4-FFF2-40B4-BE49-F238E27FC236}">
                <a16:creationId xmlns:a16="http://schemas.microsoft.com/office/drawing/2014/main" id="{22601B37-90D2-4A4E-8D58-33C4AAF93BD2}"/>
              </a:ext>
            </a:extLst>
          </p:cNvPr>
          <p:cNvGrpSpPr>
            <a:grpSpLocks/>
          </p:cNvGrpSpPr>
          <p:nvPr/>
        </p:nvGrpSpPr>
        <p:grpSpPr bwMode="auto">
          <a:xfrm>
            <a:off x="6948488" y="2133600"/>
            <a:ext cx="1524000" cy="1981200"/>
            <a:chOff x="192" y="816"/>
            <a:chExt cx="960" cy="1248"/>
          </a:xfrm>
        </p:grpSpPr>
        <p:sp>
          <p:nvSpPr>
            <p:cNvPr id="37932" name="Rectangle 10">
              <a:extLst>
                <a:ext uri="{FF2B5EF4-FFF2-40B4-BE49-F238E27FC236}">
                  <a16:creationId xmlns:a16="http://schemas.microsoft.com/office/drawing/2014/main" id="{C3C8307B-E5E8-4393-BCB7-007E9DBCB48F}"/>
                </a:ext>
              </a:extLst>
            </p:cNvPr>
            <p:cNvSpPr>
              <a:spLocks noChangeArrowheads="1"/>
            </p:cNvSpPr>
            <p:nvPr/>
          </p:nvSpPr>
          <p:spPr bwMode="auto">
            <a:xfrm>
              <a:off x="192" y="816"/>
              <a:ext cx="960" cy="1248"/>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400" b="1">
                <a:solidFill>
                  <a:srgbClr val="00FF00"/>
                </a:solidFill>
                <a:latin typeface="Times New Roman" panose="02020603050405020304" pitchFamily="18" charset="0"/>
              </a:endParaRPr>
            </a:p>
          </p:txBody>
        </p:sp>
        <p:sp>
          <p:nvSpPr>
            <p:cNvPr id="37933" name="Line 11">
              <a:extLst>
                <a:ext uri="{FF2B5EF4-FFF2-40B4-BE49-F238E27FC236}">
                  <a16:creationId xmlns:a16="http://schemas.microsoft.com/office/drawing/2014/main" id="{07BFC84C-16B3-4BD2-AF8A-36B1EF60B75C}"/>
                </a:ext>
              </a:extLst>
            </p:cNvPr>
            <p:cNvSpPr>
              <a:spLocks noChangeShapeType="1"/>
            </p:cNvSpPr>
            <p:nvPr/>
          </p:nvSpPr>
          <p:spPr bwMode="auto">
            <a:xfrm flipH="1" flipV="1">
              <a:off x="192" y="1440"/>
              <a:ext cx="960" cy="624"/>
            </a:xfrm>
            <a:prstGeom prst="line">
              <a:avLst/>
            </a:prstGeom>
            <a:noFill/>
            <a:ln w="190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4" name="Arc 12">
              <a:extLst>
                <a:ext uri="{FF2B5EF4-FFF2-40B4-BE49-F238E27FC236}">
                  <a16:creationId xmlns:a16="http://schemas.microsoft.com/office/drawing/2014/main" id="{9C5A220B-99C3-44A3-99CD-117E74445C89}"/>
                </a:ext>
              </a:extLst>
            </p:cNvPr>
            <p:cNvSpPr>
              <a:spLocks/>
            </p:cNvSpPr>
            <p:nvPr/>
          </p:nvSpPr>
          <p:spPr bwMode="auto">
            <a:xfrm flipH="1">
              <a:off x="816" y="1920"/>
              <a:ext cx="9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935" name="Object 13">
              <a:extLst>
                <a:ext uri="{FF2B5EF4-FFF2-40B4-BE49-F238E27FC236}">
                  <a16:creationId xmlns:a16="http://schemas.microsoft.com/office/drawing/2014/main" id="{E6A2A601-CE2E-4B10-B221-474E3A1C801A}"/>
                </a:ext>
              </a:extLst>
            </p:cNvPr>
            <p:cNvGraphicFramePr>
              <a:graphicFrameLocks noChangeAspect="1"/>
            </p:cNvGraphicFramePr>
            <p:nvPr/>
          </p:nvGraphicFramePr>
          <p:xfrm>
            <a:off x="576" y="1872"/>
            <a:ext cx="144" cy="144"/>
          </p:xfrm>
          <a:graphic>
            <a:graphicData uri="http://schemas.openxmlformats.org/presentationml/2006/ole">
              <mc:AlternateContent xmlns:mc="http://schemas.openxmlformats.org/markup-compatibility/2006">
                <mc:Choice xmlns:v="urn:schemas-microsoft-com:vml" Requires="v">
                  <p:oleObj spid="_x0000_s37941" name="公式" r:id="rId5" imgW="129582" imgH="129602" progId="Equation.3">
                    <p:embed/>
                  </p:oleObj>
                </mc:Choice>
                <mc:Fallback>
                  <p:oleObj name="公式" r:id="rId5" imgW="129582" imgH="12960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87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54" name="Object 14">
            <a:extLst>
              <a:ext uri="{FF2B5EF4-FFF2-40B4-BE49-F238E27FC236}">
                <a16:creationId xmlns:a16="http://schemas.microsoft.com/office/drawing/2014/main" id="{62079809-2ED7-42E9-9641-00A7C16409E7}"/>
              </a:ext>
            </a:extLst>
          </p:cNvPr>
          <p:cNvGraphicFramePr>
            <a:graphicFrameLocks noChangeAspect="1"/>
          </p:cNvGraphicFramePr>
          <p:nvPr/>
        </p:nvGraphicFramePr>
        <p:xfrm>
          <a:off x="7596188" y="2997200"/>
          <a:ext cx="257175" cy="339725"/>
        </p:xfrm>
        <a:graphic>
          <a:graphicData uri="http://schemas.openxmlformats.org/presentationml/2006/ole">
            <mc:AlternateContent xmlns:mc="http://schemas.openxmlformats.org/markup-compatibility/2006">
              <mc:Choice xmlns:v="urn:schemas-microsoft-com:vml" Requires="v">
                <p:oleObj spid="_x0000_s37942" name="公式" r:id="rId7" imgW="297226" imgH="396364" progId="Equation.3">
                  <p:embed/>
                </p:oleObj>
              </mc:Choice>
              <mc:Fallback>
                <p:oleObj name="公式" r:id="rId7" imgW="297226" imgH="396364"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188" y="2997200"/>
                        <a:ext cx="257175"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5" name="Object 15">
            <a:extLst>
              <a:ext uri="{FF2B5EF4-FFF2-40B4-BE49-F238E27FC236}">
                <a16:creationId xmlns:a16="http://schemas.microsoft.com/office/drawing/2014/main" id="{3CEA0789-9B7D-4155-9CC6-99DC8042A7A7}"/>
              </a:ext>
            </a:extLst>
          </p:cNvPr>
          <p:cNvGraphicFramePr>
            <a:graphicFrameLocks noChangeAspect="1"/>
          </p:cNvGraphicFramePr>
          <p:nvPr/>
        </p:nvGraphicFramePr>
        <p:xfrm>
          <a:off x="4067175" y="2420938"/>
          <a:ext cx="1525588" cy="431800"/>
        </p:xfrm>
        <a:graphic>
          <a:graphicData uri="http://schemas.openxmlformats.org/presentationml/2006/ole">
            <mc:AlternateContent xmlns:mc="http://schemas.openxmlformats.org/markup-compatibility/2006">
              <mc:Choice xmlns:v="urn:schemas-microsoft-com:vml" Requires="v">
                <p:oleObj spid="_x0000_s37943" name="Equation" r:id="rId9" imgW="1485850" imgH="411480" progId="Equation.3">
                  <p:embed/>
                </p:oleObj>
              </mc:Choice>
              <mc:Fallback>
                <p:oleObj name="Equation" r:id="rId9" imgW="1485850" imgH="4114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2420938"/>
                        <a:ext cx="15255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6" name="Object 16">
            <a:extLst>
              <a:ext uri="{FF2B5EF4-FFF2-40B4-BE49-F238E27FC236}">
                <a16:creationId xmlns:a16="http://schemas.microsoft.com/office/drawing/2014/main" id="{3B5824FF-6370-4D8B-9899-92A5A5CB881F}"/>
              </a:ext>
            </a:extLst>
          </p:cNvPr>
          <p:cNvGraphicFramePr>
            <a:graphicFrameLocks noChangeAspect="1"/>
          </p:cNvGraphicFramePr>
          <p:nvPr/>
        </p:nvGraphicFramePr>
        <p:xfrm>
          <a:off x="1925638" y="3121025"/>
          <a:ext cx="3763962" cy="471488"/>
        </p:xfrm>
        <a:graphic>
          <a:graphicData uri="http://schemas.openxmlformats.org/presentationml/2006/ole">
            <mc:AlternateContent xmlns:mc="http://schemas.openxmlformats.org/markup-compatibility/2006">
              <mc:Choice xmlns:v="urn:schemas-microsoft-com:vml" Requires="v">
                <p:oleObj spid="_x0000_s37944" name="Equation" r:id="rId11" imgW="3726239" imgH="449549" progId="Equation.3">
                  <p:embed/>
                </p:oleObj>
              </mc:Choice>
              <mc:Fallback>
                <p:oleObj name="Equation" r:id="rId11" imgW="3726239" imgH="449549"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5638" y="3121025"/>
                        <a:ext cx="3763962"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7" name="Object 17">
            <a:extLst>
              <a:ext uri="{FF2B5EF4-FFF2-40B4-BE49-F238E27FC236}">
                <a16:creationId xmlns:a16="http://schemas.microsoft.com/office/drawing/2014/main" id="{7E1430F5-B26E-4392-BEB9-459C066239B2}"/>
              </a:ext>
            </a:extLst>
          </p:cNvPr>
          <p:cNvGraphicFramePr>
            <a:graphicFrameLocks noChangeAspect="1"/>
          </p:cNvGraphicFramePr>
          <p:nvPr/>
        </p:nvGraphicFramePr>
        <p:xfrm>
          <a:off x="1998663" y="3721100"/>
          <a:ext cx="3743325" cy="431800"/>
        </p:xfrm>
        <a:graphic>
          <a:graphicData uri="http://schemas.openxmlformats.org/presentationml/2006/ole">
            <mc:AlternateContent xmlns:mc="http://schemas.openxmlformats.org/markup-compatibility/2006">
              <mc:Choice xmlns:v="urn:schemas-microsoft-com:vml" Requires="v">
                <p:oleObj spid="_x0000_s37945" name="Equation" r:id="rId13" imgW="3726239" imgH="411480" progId="Equation.3">
                  <p:embed/>
                </p:oleObj>
              </mc:Choice>
              <mc:Fallback>
                <p:oleObj name="Equation" r:id="rId13" imgW="3726239" imgH="411480"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8663" y="3721100"/>
                        <a:ext cx="37433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8" name="Object 18">
            <a:extLst>
              <a:ext uri="{FF2B5EF4-FFF2-40B4-BE49-F238E27FC236}">
                <a16:creationId xmlns:a16="http://schemas.microsoft.com/office/drawing/2014/main" id="{D73BFADF-E092-460D-823E-D36728B3D195}"/>
              </a:ext>
            </a:extLst>
          </p:cNvPr>
          <p:cNvGraphicFramePr>
            <a:graphicFrameLocks noChangeAspect="1"/>
          </p:cNvGraphicFramePr>
          <p:nvPr/>
        </p:nvGraphicFramePr>
        <p:xfrm>
          <a:off x="1908175" y="4330700"/>
          <a:ext cx="3613150" cy="431800"/>
        </p:xfrm>
        <a:graphic>
          <a:graphicData uri="http://schemas.openxmlformats.org/presentationml/2006/ole">
            <mc:AlternateContent xmlns:mc="http://schemas.openxmlformats.org/markup-compatibility/2006">
              <mc:Choice xmlns:v="urn:schemas-microsoft-com:vml" Requires="v">
                <p:oleObj spid="_x0000_s37946" name="Equation" r:id="rId15" imgW="3558595" imgH="411480" progId="Equation.3">
                  <p:embed/>
                </p:oleObj>
              </mc:Choice>
              <mc:Fallback>
                <p:oleObj name="Equation" r:id="rId15" imgW="3558595" imgH="41148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5" y="4330700"/>
                        <a:ext cx="36131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9" name="Object 19">
            <a:extLst>
              <a:ext uri="{FF2B5EF4-FFF2-40B4-BE49-F238E27FC236}">
                <a16:creationId xmlns:a16="http://schemas.microsoft.com/office/drawing/2014/main" id="{B7188346-780C-4617-B972-4EBE8BAFD2CF}"/>
              </a:ext>
            </a:extLst>
          </p:cNvPr>
          <p:cNvGraphicFramePr>
            <a:graphicFrameLocks noChangeAspect="1"/>
          </p:cNvGraphicFramePr>
          <p:nvPr/>
        </p:nvGraphicFramePr>
        <p:xfrm>
          <a:off x="2219325" y="5084763"/>
          <a:ext cx="2857500" cy="431800"/>
        </p:xfrm>
        <a:graphic>
          <a:graphicData uri="http://schemas.openxmlformats.org/presentationml/2006/ole">
            <mc:AlternateContent xmlns:mc="http://schemas.openxmlformats.org/markup-compatibility/2006">
              <mc:Choice xmlns:v="urn:schemas-microsoft-com:vml" Requires="v">
                <p:oleObj spid="_x0000_s37947" name="Equation" r:id="rId17" imgW="2811892" imgH="411480" progId="Equation.3">
                  <p:embed/>
                </p:oleObj>
              </mc:Choice>
              <mc:Fallback>
                <p:oleObj name="Equation" r:id="rId17" imgW="2811892" imgH="41148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19325" y="5084763"/>
                        <a:ext cx="285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20">
            <a:extLst>
              <a:ext uri="{FF2B5EF4-FFF2-40B4-BE49-F238E27FC236}">
                <a16:creationId xmlns:a16="http://schemas.microsoft.com/office/drawing/2014/main" id="{E242C496-10E0-4602-91B4-E647699271D4}"/>
              </a:ext>
            </a:extLst>
          </p:cNvPr>
          <p:cNvGraphicFramePr>
            <a:graphicFrameLocks noChangeAspect="1"/>
          </p:cNvGraphicFramePr>
          <p:nvPr/>
        </p:nvGraphicFramePr>
        <p:xfrm>
          <a:off x="2284413" y="5668963"/>
          <a:ext cx="2525712" cy="431800"/>
        </p:xfrm>
        <a:graphic>
          <a:graphicData uri="http://schemas.openxmlformats.org/presentationml/2006/ole">
            <mc:AlternateContent xmlns:mc="http://schemas.openxmlformats.org/markup-compatibility/2006">
              <mc:Choice xmlns:v="urn:schemas-microsoft-com:vml" Requires="v">
                <p:oleObj spid="_x0000_s37948" name="Equation" r:id="rId19" imgW="2507109" imgH="411480" progId="Equation.3">
                  <p:embed/>
                </p:oleObj>
              </mc:Choice>
              <mc:Fallback>
                <p:oleObj name="Equation" r:id="rId19" imgW="2507109" imgH="41148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4413" y="5668963"/>
                        <a:ext cx="25257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61" name="AutoShape 21">
            <a:extLst>
              <a:ext uri="{FF2B5EF4-FFF2-40B4-BE49-F238E27FC236}">
                <a16:creationId xmlns:a16="http://schemas.microsoft.com/office/drawing/2014/main" id="{CBD0FFC4-5F6E-47C0-82E1-E8DB47076CF3}"/>
              </a:ext>
            </a:extLst>
          </p:cNvPr>
          <p:cNvSpPr>
            <a:spLocks/>
          </p:cNvSpPr>
          <p:nvPr/>
        </p:nvSpPr>
        <p:spPr bwMode="auto">
          <a:xfrm>
            <a:off x="1951038" y="5211763"/>
            <a:ext cx="268287" cy="762000"/>
          </a:xfrm>
          <a:prstGeom prst="leftBrace">
            <a:avLst>
              <a:gd name="adj1" fmla="val 23669"/>
              <a:gd name="adj2" fmla="val 50000"/>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400" b="1">
              <a:solidFill>
                <a:srgbClr val="FFCC00"/>
              </a:solidFill>
              <a:latin typeface="Times New Roman" panose="02020603050405020304" pitchFamily="18" charset="0"/>
            </a:endParaRPr>
          </a:p>
        </p:txBody>
      </p:sp>
      <p:sp>
        <p:nvSpPr>
          <p:cNvPr id="87062" name="Text Box 22">
            <a:extLst>
              <a:ext uri="{FF2B5EF4-FFF2-40B4-BE49-F238E27FC236}">
                <a16:creationId xmlns:a16="http://schemas.microsoft.com/office/drawing/2014/main" id="{4D9DABBF-3687-41D0-9504-5CC9F6523954}"/>
              </a:ext>
            </a:extLst>
          </p:cNvPr>
          <p:cNvSpPr txBox="1">
            <a:spLocks noChangeArrowheads="1"/>
          </p:cNvSpPr>
          <p:nvPr/>
        </p:nvSpPr>
        <p:spPr bwMode="auto">
          <a:xfrm>
            <a:off x="685800" y="1828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Times New Roman" panose="02020603050405020304" pitchFamily="18" charset="0"/>
              </a:rPr>
              <a:t>方法（一）</a:t>
            </a:r>
          </a:p>
        </p:txBody>
      </p:sp>
      <p:sp>
        <p:nvSpPr>
          <p:cNvPr id="87063" name="Text Box 23">
            <a:extLst>
              <a:ext uri="{FF2B5EF4-FFF2-40B4-BE49-F238E27FC236}">
                <a16:creationId xmlns:a16="http://schemas.microsoft.com/office/drawing/2014/main" id="{2CEB4E45-3AA1-4BD5-B0A7-187A49F2FBBE}"/>
              </a:ext>
            </a:extLst>
          </p:cNvPr>
          <p:cNvSpPr txBox="1">
            <a:spLocks noChangeArrowheads="1"/>
          </p:cNvSpPr>
          <p:nvPr/>
        </p:nvSpPr>
        <p:spPr bwMode="auto">
          <a:xfrm>
            <a:off x="2209800" y="1828800"/>
            <a:ext cx="257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rPr>
              <a:t>取地面为参考系</a:t>
            </a:r>
          </a:p>
        </p:txBody>
      </p:sp>
      <p:sp>
        <p:nvSpPr>
          <p:cNvPr id="37904" name="Text Box 24">
            <a:extLst>
              <a:ext uri="{FF2B5EF4-FFF2-40B4-BE49-F238E27FC236}">
                <a16:creationId xmlns:a16="http://schemas.microsoft.com/office/drawing/2014/main" id="{C72956D5-5545-4358-94EC-913C84F296BD}"/>
              </a:ext>
            </a:extLst>
          </p:cNvPr>
          <p:cNvSpPr txBox="1">
            <a:spLocks noChangeArrowheads="1"/>
          </p:cNvSpPr>
          <p:nvPr/>
        </p:nvSpPr>
        <p:spPr bwMode="auto">
          <a:xfrm>
            <a:off x="263525" y="3810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Times New Roman" panose="02020603050405020304" pitchFamily="18" charset="0"/>
              </a:rPr>
              <a:t>例</a:t>
            </a:r>
          </a:p>
        </p:txBody>
      </p:sp>
      <p:sp>
        <p:nvSpPr>
          <p:cNvPr id="37905" name="Text Box 25">
            <a:extLst>
              <a:ext uri="{FF2B5EF4-FFF2-40B4-BE49-F238E27FC236}">
                <a16:creationId xmlns:a16="http://schemas.microsoft.com/office/drawing/2014/main" id="{B5AAAF14-E01B-43F3-99EA-BDD5D05FFF53}"/>
              </a:ext>
            </a:extLst>
          </p:cNvPr>
          <p:cNvSpPr txBox="1">
            <a:spLocks noChangeArrowheads="1"/>
          </p:cNvSpPr>
          <p:nvPr/>
        </p:nvSpPr>
        <p:spPr bwMode="auto">
          <a:xfrm>
            <a:off x="685800" y="304800"/>
            <a:ext cx="82073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400" b="1">
                <a:solidFill>
                  <a:schemeClr val="bg1"/>
                </a:solidFill>
                <a:latin typeface="宋体" panose="02010600030101010101" pitchFamily="2" charset="-122"/>
              </a:rPr>
              <a:t>一光滑斜面固定在升降机的底板上，如图所示，当升降机以匀加速度</a:t>
            </a:r>
            <a:r>
              <a:rPr kumimoji="1" lang="en-US" altLang="zh-CN" sz="2400" b="1" i="1">
                <a:solidFill>
                  <a:srgbClr val="66FFFF"/>
                </a:solidFill>
                <a:latin typeface="Times New Roman" panose="02020603050405020304" pitchFamily="18" charset="0"/>
              </a:rPr>
              <a:t>a</a:t>
            </a:r>
            <a:r>
              <a:rPr kumimoji="1" lang="en-US" altLang="zh-CN" sz="2000" b="1" baseline="-12000">
                <a:solidFill>
                  <a:srgbClr val="66FFFF"/>
                </a:solidFill>
                <a:latin typeface="Times New Roman" panose="02020603050405020304" pitchFamily="18" charset="0"/>
              </a:rPr>
              <a:t>0</a:t>
            </a:r>
            <a:r>
              <a:rPr kumimoji="1" lang="en-US" altLang="zh-CN" sz="2400" b="1" baseline="-12000">
                <a:solidFill>
                  <a:srgbClr val="66FFFF"/>
                </a:solidFill>
                <a:latin typeface="Times New Roman" panose="02020603050405020304" pitchFamily="18" charset="0"/>
              </a:rPr>
              <a:t> </a:t>
            </a:r>
            <a:r>
              <a:rPr kumimoji="1" lang="zh-CN" altLang="en-US" sz="2400" b="1">
                <a:solidFill>
                  <a:schemeClr val="bg1"/>
                </a:solidFill>
                <a:latin typeface="宋体" panose="02010600030101010101" pitchFamily="2" charset="-122"/>
              </a:rPr>
              <a:t>上升时，质量为</a:t>
            </a:r>
            <a:r>
              <a:rPr kumimoji="1" lang="en-US" altLang="zh-CN" sz="2400" b="1" i="1">
                <a:solidFill>
                  <a:srgbClr val="66FFFF"/>
                </a:solidFill>
                <a:latin typeface="Times New Roman" panose="02020603050405020304" pitchFamily="18" charset="0"/>
              </a:rPr>
              <a:t>m </a:t>
            </a:r>
            <a:r>
              <a:rPr kumimoji="1" lang="zh-CN" altLang="en-US" sz="2400" b="1">
                <a:solidFill>
                  <a:schemeClr val="bg1"/>
                </a:solidFill>
                <a:latin typeface="宋体" panose="02010600030101010101" pitchFamily="2" charset="-122"/>
              </a:rPr>
              <a:t>的物体从斜面顶端开始下滑。</a:t>
            </a:r>
          </a:p>
        </p:txBody>
      </p:sp>
      <p:sp>
        <p:nvSpPr>
          <p:cNvPr id="87066" name="Rectangle 26">
            <a:extLst>
              <a:ext uri="{FF2B5EF4-FFF2-40B4-BE49-F238E27FC236}">
                <a16:creationId xmlns:a16="http://schemas.microsoft.com/office/drawing/2014/main" id="{FBBED313-3506-421B-B8D2-6347BE0CEEEA}"/>
              </a:ext>
            </a:extLst>
          </p:cNvPr>
          <p:cNvSpPr>
            <a:spLocks noChangeArrowheads="1"/>
          </p:cNvSpPr>
          <p:nvPr/>
        </p:nvSpPr>
        <p:spPr bwMode="auto">
          <a:xfrm>
            <a:off x="6732588" y="4511675"/>
            <a:ext cx="296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66"/>
                </a:solidFill>
                <a:latin typeface="Times New Roman" panose="02020603050405020304" pitchFamily="18" charset="0"/>
              </a:rPr>
              <a:t>y</a:t>
            </a:r>
            <a:endParaRPr kumimoji="1" lang="en-US" altLang="zh-CN" sz="2000" b="1" i="1">
              <a:latin typeface="Times New Roman" panose="02020603050405020304" pitchFamily="18" charset="0"/>
            </a:endParaRPr>
          </a:p>
        </p:txBody>
      </p:sp>
      <p:sp>
        <p:nvSpPr>
          <p:cNvPr id="87067" name="Rectangle 27">
            <a:extLst>
              <a:ext uri="{FF2B5EF4-FFF2-40B4-BE49-F238E27FC236}">
                <a16:creationId xmlns:a16="http://schemas.microsoft.com/office/drawing/2014/main" id="{88A8CDDF-D455-4449-A8D3-215B90C47AAF}"/>
              </a:ext>
            </a:extLst>
          </p:cNvPr>
          <p:cNvSpPr>
            <a:spLocks noChangeArrowheads="1"/>
          </p:cNvSpPr>
          <p:nvPr/>
        </p:nvSpPr>
        <p:spPr bwMode="auto">
          <a:xfrm>
            <a:off x="8358188" y="59499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66"/>
                </a:solidFill>
                <a:latin typeface="Times New Roman" panose="02020603050405020304" pitchFamily="18" charset="0"/>
              </a:rPr>
              <a:t>x</a:t>
            </a:r>
            <a:endParaRPr kumimoji="1" lang="en-US" altLang="zh-CN" sz="2000" b="1" i="1">
              <a:latin typeface="Times New Roman" panose="02020603050405020304" pitchFamily="18" charset="0"/>
            </a:endParaRPr>
          </a:p>
        </p:txBody>
      </p:sp>
      <p:sp>
        <p:nvSpPr>
          <p:cNvPr id="87068" name="Line 28">
            <a:extLst>
              <a:ext uri="{FF2B5EF4-FFF2-40B4-BE49-F238E27FC236}">
                <a16:creationId xmlns:a16="http://schemas.microsoft.com/office/drawing/2014/main" id="{33BE254D-31C4-4063-88A5-07D4E7E13EA5}"/>
              </a:ext>
            </a:extLst>
          </p:cNvPr>
          <p:cNvSpPr>
            <a:spLocks noChangeShapeType="1"/>
          </p:cNvSpPr>
          <p:nvPr/>
        </p:nvSpPr>
        <p:spPr bwMode="auto">
          <a:xfrm flipH="1" flipV="1">
            <a:off x="6738938" y="5164138"/>
            <a:ext cx="1600200" cy="104775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9" name="Line 29">
            <a:extLst>
              <a:ext uri="{FF2B5EF4-FFF2-40B4-BE49-F238E27FC236}">
                <a16:creationId xmlns:a16="http://schemas.microsoft.com/office/drawing/2014/main" id="{00B76530-1402-4324-B228-7797DC10212D}"/>
              </a:ext>
            </a:extLst>
          </p:cNvPr>
          <p:cNvSpPr>
            <a:spLocks noChangeShapeType="1"/>
          </p:cNvSpPr>
          <p:nvPr/>
        </p:nvSpPr>
        <p:spPr bwMode="auto">
          <a:xfrm flipH="1">
            <a:off x="6745288" y="6208713"/>
            <a:ext cx="1600200"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0" name="Arc 30">
            <a:extLst>
              <a:ext uri="{FF2B5EF4-FFF2-40B4-BE49-F238E27FC236}">
                <a16:creationId xmlns:a16="http://schemas.microsoft.com/office/drawing/2014/main" id="{D95620E6-A623-4D24-B5EA-79475C1BF687}"/>
              </a:ext>
            </a:extLst>
          </p:cNvPr>
          <p:cNvSpPr>
            <a:spLocks/>
          </p:cNvSpPr>
          <p:nvPr/>
        </p:nvSpPr>
        <p:spPr bwMode="auto">
          <a:xfrm flipH="1">
            <a:off x="7947025" y="5981700"/>
            <a:ext cx="436563" cy="225425"/>
          </a:xfrm>
          <a:custGeom>
            <a:avLst/>
            <a:gdLst>
              <a:gd name="T0" fmla="*/ 156504096 w 21600"/>
              <a:gd name="T1" fmla="*/ 0 h 11700"/>
              <a:gd name="T2" fmla="*/ 177986836 w 21600"/>
              <a:gd name="T3" fmla="*/ 83682480 h 11700"/>
              <a:gd name="T4" fmla="*/ 0 w 21600"/>
              <a:gd name="T5" fmla="*/ 74062652 h 11700"/>
              <a:gd name="T6" fmla="*/ 0 60000 65536"/>
              <a:gd name="T7" fmla="*/ 0 60000 65536"/>
              <a:gd name="T8" fmla="*/ 0 60000 65536"/>
            </a:gdLst>
            <a:ahLst/>
            <a:cxnLst>
              <a:cxn ang="T6">
                <a:pos x="T0" y="T1"/>
              </a:cxn>
              <a:cxn ang="T7">
                <a:pos x="T2" y="T3"/>
              </a:cxn>
              <a:cxn ang="T8">
                <a:pos x="T4" y="T5"/>
              </a:cxn>
            </a:cxnLst>
            <a:rect l="0" t="0" r="r" b="b"/>
            <a:pathLst>
              <a:path w="21600" h="11700" fill="none" extrusionOk="0">
                <a:moveTo>
                  <a:pt x="18956" y="-1"/>
                </a:moveTo>
                <a:cubicBezTo>
                  <a:pt x="20690" y="3175"/>
                  <a:pt x="21600" y="6736"/>
                  <a:pt x="21600" y="10355"/>
                </a:cubicBezTo>
                <a:cubicBezTo>
                  <a:pt x="21600" y="10803"/>
                  <a:pt x="21586" y="11252"/>
                  <a:pt x="21558" y="11700"/>
                </a:cubicBezTo>
              </a:path>
              <a:path w="21600" h="11700" stroke="0" extrusionOk="0">
                <a:moveTo>
                  <a:pt x="18956" y="-1"/>
                </a:moveTo>
                <a:cubicBezTo>
                  <a:pt x="20690" y="3175"/>
                  <a:pt x="21600" y="6736"/>
                  <a:pt x="21600" y="10355"/>
                </a:cubicBezTo>
                <a:cubicBezTo>
                  <a:pt x="21600" y="10803"/>
                  <a:pt x="21586" y="11252"/>
                  <a:pt x="21558" y="11700"/>
                </a:cubicBezTo>
                <a:lnTo>
                  <a:pt x="0" y="10355"/>
                </a:lnTo>
                <a:lnTo>
                  <a:pt x="18956" y="-1"/>
                </a:lnTo>
                <a:close/>
              </a:path>
            </a:pathLst>
          </a:custGeom>
          <a:noFill/>
          <a:ln w="127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1" name="Rectangle 31">
            <a:extLst>
              <a:ext uri="{FF2B5EF4-FFF2-40B4-BE49-F238E27FC236}">
                <a16:creationId xmlns:a16="http://schemas.microsoft.com/office/drawing/2014/main" id="{31C05851-266C-4E55-933F-9F9A22F11714}"/>
              </a:ext>
            </a:extLst>
          </p:cNvPr>
          <p:cNvSpPr>
            <a:spLocks noChangeArrowheads="1"/>
          </p:cNvSpPr>
          <p:nvPr/>
        </p:nvSpPr>
        <p:spPr bwMode="auto">
          <a:xfrm rot="1961741">
            <a:off x="7113588" y="5224463"/>
            <a:ext cx="533400" cy="304800"/>
          </a:xfrm>
          <a:prstGeom prst="rect">
            <a:avLst/>
          </a:prstGeom>
          <a:solidFill>
            <a:srgbClr val="FFCC00">
              <a:alpha val="4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72" name="Line 32">
            <a:extLst>
              <a:ext uri="{FF2B5EF4-FFF2-40B4-BE49-F238E27FC236}">
                <a16:creationId xmlns:a16="http://schemas.microsoft.com/office/drawing/2014/main" id="{11F67FC9-3349-4D0B-8DC2-A7A4760C03C6}"/>
              </a:ext>
            </a:extLst>
          </p:cNvPr>
          <p:cNvSpPr>
            <a:spLocks noChangeShapeType="1"/>
          </p:cNvSpPr>
          <p:nvPr/>
        </p:nvSpPr>
        <p:spPr bwMode="auto">
          <a:xfrm rot="-271597">
            <a:off x="8027988" y="5984875"/>
            <a:ext cx="517525" cy="396875"/>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3" name="Line 33">
            <a:extLst>
              <a:ext uri="{FF2B5EF4-FFF2-40B4-BE49-F238E27FC236}">
                <a16:creationId xmlns:a16="http://schemas.microsoft.com/office/drawing/2014/main" id="{006546FA-CBC5-4E9F-9A45-D49383498989}"/>
              </a:ext>
            </a:extLst>
          </p:cNvPr>
          <p:cNvSpPr>
            <a:spLocks noChangeShapeType="1"/>
          </p:cNvSpPr>
          <p:nvPr/>
        </p:nvSpPr>
        <p:spPr bwMode="auto">
          <a:xfrm flipV="1">
            <a:off x="6751638" y="4627563"/>
            <a:ext cx="381000" cy="533400"/>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4" name="Line 34">
            <a:extLst>
              <a:ext uri="{FF2B5EF4-FFF2-40B4-BE49-F238E27FC236}">
                <a16:creationId xmlns:a16="http://schemas.microsoft.com/office/drawing/2014/main" id="{0EBB7BBB-3CB5-4FAA-907E-DBBDBBE66E2F}"/>
              </a:ext>
            </a:extLst>
          </p:cNvPr>
          <p:cNvSpPr>
            <a:spLocks noChangeShapeType="1"/>
          </p:cNvSpPr>
          <p:nvPr/>
        </p:nvSpPr>
        <p:spPr bwMode="auto">
          <a:xfrm>
            <a:off x="7418388" y="5376863"/>
            <a:ext cx="0" cy="71596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5" name="Line 35">
            <a:extLst>
              <a:ext uri="{FF2B5EF4-FFF2-40B4-BE49-F238E27FC236}">
                <a16:creationId xmlns:a16="http://schemas.microsoft.com/office/drawing/2014/main" id="{22B85960-B4E1-48DE-91BC-D03976A36E04}"/>
              </a:ext>
            </a:extLst>
          </p:cNvPr>
          <p:cNvSpPr>
            <a:spLocks noChangeShapeType="1"/>
          </p:cNvSpPr>
          <p:nvPr/>
        </p:nvSpPr>
        <p:spPr bwMode="auto">
          <a:xfrm flipV="1">
            <a:off x="7418388" y="4919663"/>
            <a:ext cx="304800" cy="457200"/>
          </a:xfrm>
          <a:prstGeom prst="line">
            <a:avLst/>
          </a:prstGeom>
          <a:noFill/>
          <a:ln w="1905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76" name="Object 36">
            <a:extLst>
              <a:ext uri="{FF2B5EF4-FFF2-40B4-BE49-F238E27FC236}">
                <a16:creationId xmlns:a16="http://schemas.microsoft.com/office/drawing/2014/main" id="{18010FA5-260D-494C-A24E-0D0D893DB1F0}"/>
              </a:ext>
            </a:extLst>
          </p:cNvPr>
          <p:cNvGraphicFramePr>
            <a:graphicFrameLocks noChangeAspect="1"/>
          </p:cNvGraphicFramePr>
          <p:nvPr/>
        </p:nvGraphicFramePr>
        <p:xfrm>
          <a:off x="7748588" y="4854575"/>
          <a:ext cx="263525" cy="301625"/>
        </p:xfrm>
        <a:graphic>
          <a:graphicData uri="http://schemas.openxmlformats.org/presentationml/2006/ole">
            <mc:AlternateContent xmlns:mc="http://schemas.openxmlformats.org/markup-compatibility/2006">
              <mc:Choice xmlns:v="urn:schemas-microsoft-com:vml" Requires="v">
                <p:oleObj spid="_x0000_s37949" name="公式" r:id="rId21" imgW="304783" imgH="358016" progId="Equation.3">
                  <p:embed/>
                </p:oleObj>
              </mc:Choice>
              <mc:Fallback>
                <p:oleObj name="公式" r:id="rId21" imgW="304783" imgH="358016"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8588" y="4854575"/>
                        <a:ext cx="2635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7" name="Line 37">
            <a:extLst>
              <a:ext uri="{FF2B5EF4-FFF2-40B4-BE49-F238E27FC236}">
                <a16:creationId xmlns:a16="http://schemas.microsoft.com/office/drawing/2014/main" id="{BE871BDB-DABD-4C19-B0A6-2A320921AF29}"/>
              </a:ext>
            </a:extLst>
          </p:cNvPr>
          <p:cNvSpPr>
            <a:spLocks noChangeShapeType="1"/>
          </p:cNvSpPr>
          <p:nvPr/>
        </p:nvSpPr>
        <p:spPr bwMode="auto">
          <a:xfrm flipV="1">
            <a:off x="7418388" y="4538663"/>
            <a:ext cx="0" cy="53340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78" name="Object 38">
            <a:extLst>
              <a:ext uri="{FF2B5EF4-FFF2-40B4-BE49-F238E27FC236}">
                <a16:creationId xmlns:a16="http://schemas.microsoft.com/office/drawing/2014/main" id="{2023C290-07D1-4C4E-BF26-646BA84A8CE3}"/>
              </a:ext>
            </a:extLst>
          </p:cNvPr>
          <p:cNvGraphicFramePr>
            <a:graphicFrameLocks noChangeAspect="1"/>
          </p:cNvGraphicFramePr>
          <p:nvPr/>
        </p:nvGraphicFramePr>
        <p:xfrm>
          <a:off x="7481888" y="4495800"/>
          <a:ext cx="250825" cy="346075"/>
        </p:xfrm>
        <a:graphic>
          <a:graphicData uri="http://schemas.openxmlformats.org/presentationml/2006/ole">
            <mc:AlternateContent xmlns:mc="http://schemas.openxmlformats.org/markup-compatibility/2006">
              <mc:Choice xmlns:v="urn:schemas-microsoft-com:vml" Requires="v">
                <p:oleObj spid="_x0000_s37950" name="公式" r:id="rId23" imgW="297226" imgH="411480" progId="Equation.3">
                  <p:embed/>
                </p:oleObj>
              </mc:Choice>
              <mc:Fallback>
                <p:oleObj name="公式" r:id="rId23" imgW="297226" imgH="411480" progId="Equation.3">
                  <p:embed/>
                  <p:pic>
                    <p:nvPicPr>
                      <p:cNvPr id="0" name="Object 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81888" y="4495800"/>
                        <a:ext cx="2508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79" name="Object 39">
            <a:extLst>
              <a:ext uri="{FF2B5EF4-FFF2-40B4-BE49-F238E27FC236}">
                <a16:creationId xmlns:a16="http://schemas.microsoft.com/office/drawing/2014/main" id="{CC736EF3-B761-42F6-89C0-8D012FC322AD}"/>
              </a:ext>
            </a:extLst>
          </p:cNvPr>
          <p:cNvGraphicFramePr>
            <a:graphicFrameLocks noChangeAspect="1"/>
          </p:cNvGraphicFramePr>
          <p:nvPr/>
        </p:nvGraphicFramePr>
        <p:xfrm>
          <a:off x="7664450" y="5967413"/>
          <a:ext cx="212725" cy="184150"/>
        </p:xfrm>
        <a:graphic>
          <a:graphicData uri="http://schemas.openxmlformats.org/presentationml/2006/ole">
            <mc:AlternateContent xmlns:mc="http://schemas.openxmlformats.org/markup-compatibility/2006">
              <mc:Choice xmlns:v="urn:schemas-microsoft-com:vml" Requires="v">
                <p:oleObj spid="_x0000_s37951" name="公式" r:id="rId25" imgW="243770" imgH="205740" progId="Equation.3">
                  <p:embed/>
                </p:oleObj>
              </mc:Choice>
              <mc:Fallback>
                <p:oleObj name="公式" r:id="rId25" imgW="243770" imgH="205740" progId="Equation.3">
                  <p:embed/>
                  <p:pic>
                    <p:nvPicPr>
                      <p:cNvPr id="0" name="Object 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4450" y="5967413"/>
                        <a:ext cx="212725"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0" name="Line 40">
            <a:extLst>
              <a:ext uri="{FF2B5EF4-FFF2-40B4-BE49-F238E27FC236}">
                <a16:creationId xmlns:a16="http://schemas.microsoft.com/office/drawing/2014/main" id="{79C0E19A-2E63-4217-8FCC-021E46C57A92}"/>
              </a:ext>
            </a:extLst>
          </p:cNvPr>
          <p:cNvSpPr>
            <a:spLocks noChangeShapeType="1"/>
          </p:cNvSpPr>
          <p:nvPr/>
        </p:nvSpPr>
        <p:spPr bwMode="auto">
          <a:xfrm flipH="1">
            <a:off x="7113588" y="5376863"/>
            <a:ext cx="304800" cy="381000"/>
          </a:xfrm>
          <a:prstGeom prst="line">
            <a:avLst/>
          </a:prstGeom>
          <a:noFill/>
          <a:ln w="127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1" name="Line 41">
            <a:extLst>
              <a:ext uri="{FF2B5EF4-FFF2-40B4-BE49-F238E27FC236}">
                <a16:creationId xmlns:a16="http://schemas.microsoft.com/office/drawing/2014/main" id="{6FF4817B-7A77-458F-A424-D35798E52282}"/>
              </a:ext>
            </a:extLst>
          </p:cNvPr>
          <p:cNvSpPr>
            <a:spLocks noChangeShapeType="1"/>
          </p:cNvSpPr>
          <p:nvPr/>
        </p:nvSpPr>
        <p:spPr bwMode="auto">
          <a:xfrm>
            <a:off x="7419975" y="5394325"/>
            <a:ext cx="533400" cy="38100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7082" name="Object 42">
            <a:extLst>
              <a:ext uri="{FF2B5EF4-FFF2-40B4-BE49-F238E27FC236}">
                <a16:creationId xmlns:a16="http://schemas.microsoft.com/office/drawing/2014/main" id="{EBD449FA-F05A-4532-8159-75DA8BE8BD02}"/>
              </a:ext>
            </a:extLst>
          </p:cNvPr>
          <p:cNvGraphicFramePr>
            <a:graphicFrameLocks noChangeAspect="1"/>
          </p:cNvGraphicFramePr>
          <p:nvPr/>
        </p:nvGraphicFramePr>
        <p:xfrm>
          <a:off x="7877175" y="5359400"/>
          <a:ext cx="258763" cy="339725"/>
        </p:xfrm>
        <a:graphic>
          <a:graphicData uri="http://schemas.openxmlformats.org/presentationml/2006/ole">
            <mc:AlternateContent xmlns:mc="http://schemas.openxmlformats.org/markup-compatibility/2006">
              <mc:Choice xmlns:v="urn:schemas-microsoft-com:vml" Requires="v">
                <p:oleObj spid="_x0000_s37952" name="公式" r:id="rId27" imgW="297226" imgH="396364" progId="Equation.3">
                  <p:embed/>
                </p:oleObj>
              </mc:Choice>
              <mc:Fallback>
                <p:oleObj name="公式" r:id="rId27" imgW="297226" imgH="396364" progId="Equation.3">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77175" y="5359400"/>
                        <a:ext cx="258763"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3" name="Text Box 43">
            <a:extLst>
              <a:ext uri="{FF2B5EF4-FFF2-40B4-BE49-F238E27FC236}">
                <a16:creationId xmlns:a16="http://schemas.microsoft.com/office/drawing/2014/main" id="{1A0EAF7C-6C59-48E1-ABBC-47D8BB1DC0C5}"/>
              </a:ext>
            </a:extLst>
          </p:cNvPr>
          <p:cNvSpPr txBox="1">
            <a:spLocks noChangeArrowheads="1"/>
          </p:cNvSpPr>
          <p:nvPr/>
        </p:nvSpPr>
        <p:spPr bwMode="auto">
          <a:xfrm>
            <a:off x="806450" y="3716338"/>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x</a:t>
            </a:r>
            <a:r>
              <a:rPr kumimoji="1" lang="en-US" altLang="zh-CN" sz="2400" b="1" i="1">
                <a:solidFill>
                  <a:schemeClr val="bg1"/>
                </a:solidFill>
                <a:latin typeface="Times New Roman" panose="02020603050405020304" pitchFamily="18" charset="0"/>
              </a:rPr>
              <a:t> </a:t>
            </a:r>
            <a:r>
              <a:rPr kumimoji="1" lang="zh-CN" altLang="en-US" sz="2400" b="1">
                <a:solidFill>
                  <a:schemeClr val="bg1"/>
                </a:solidFill>
                <a:latin typeface="宋体" panose="02010600030101010101" pitchFamily="2" charset="-122"/>
              </a:rPr>
              <a:t>方向</a:t>
            </a:r>
          </a:p>
        </p:txBody>
      </p:sp>
      <p:sp>
        <p:nvSpPr>
          <p:cNvPr id="87084" name="Rectangle 44">
            <a:extLst>
              <a:ext uri="{FF2B5EF4-FFF2-40B4-BE49-F238E27FC236}">
                <a16:creationId xmlns:a16="http://schemas.microsoft.com/office/drawing/2014/main" id="{5C00D252-DAB9-413D-842E-073046BEADBD}"/>
              </a:ext>
            </a:extLst>
          </p:cNvPr>
          <p:cNvSpPr>
            <a:spLocks noChangeArrowheads="1"/>
          </p:cNvSpPr>
          <p:nvPr/>
        </p:nvSpPr>
        <p:spPr bwMode="auto">
          <a:xfrm>
            <a:off x="823913" y="4313238"/>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y </a:t>
            </a:r>
            <a:r>
              <a:rPr kumimoji="1" lang="zh-CN" altLang="en-US" sz="2400" b="1">
                <a:solidFill>
                  <a:schemeClr val="bg1"/>
                </a:solidFill>
                <a:latin typeface="宋体" panose="02010600030101010101" pitchFamily="2" charset="-122"/>
              </a:rPr>
              <a:t>方向</a:t>
            </a:r>
          </a:p>
        </p:txBody>
      </p:sp>
      <p:sp>
        <p:nvSpPr>
          <p:cNvPr id="87085" name="Line 45">
            <a:extLst>
              <a:ext uri="{FF2B5EF4-FFF2-40B4-BE49-F238E27FC236}">
                <a16:creationId xmlns:a16="http://schemas.microsoft.com/office/drawing/2014/main" id="{D716649A-B4B0-402F-A415-0B46060C4492}"/>
              </a:ext>
            </a:extLst>
          </p:cNvPr>
          <p:cNvSpPr>
            <a:spLocks noChangeShapeType="1"/>
          </p:cNvSpPr>
          <p:nvPr/>
        </p:nvSpPr>
        <p:spPr bwMode="auto">
          <a:xfrm>
            <a:off x="6751638" y="5148263"/>
            <a:ext cx="0" cy="106680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Rectangle 46">
            <a:extLst>
              <a:ext uri="{FF2B5EF4-FFF2-40B4-BE49-F238E27FC236}">
                <a16:creationId xmlns:a16="http://schemas.microsoft.com/office/drawing/2014/main" id="{6DB2B8FA-168D-4934-A30B-471FA27FB0DE}"/>
              </a:ext>
            </a:extLst>
          </p:cNvPr>
          <p:cNvSpPr>
            <a:spLocks noChangeArrowheads="1"/>
          </p:cNvSpPr>
          <p:nvPr/>
        </p:nvSpPr>
        <p:spPr bwMode="auto">
          <a:xfrm>
            <a:off x="685800" y="129540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chemeClr val="bg1"/>
                </a:solidFill>
                <a:latin typeface="宋体" panose="02010600030101010101" pitchFamily="2" charset="-122"/>
              </a:rPr>
              <a:t>物体对斜面的压力和物体相对斜面的加速度。</a:t>
            </a:r>
          </a:p>
        </p:txBody>
      </p:sp>
      <p:sp>
        <p:nvSpPr>
          <p:cNvPr id="37927" name="Rectangle 47">
            <a:extLst>
              <a:ext uri="{FF2B5EF4-FFF2-40B4-BE49-F238E27FC236}">
                <a16:creationId xmlns:a16="http://schemas.microsoft.com/office/drawing/2014/main" id="{5E40F97E-80C2-4CFD-9D41-6AEEFB7E4339}"/>
              </a:ext>
            </a:extLst>
          </p:cNvPr>
          <p:cNvSpPr>
            <a:spLocks noChangeArrowheads="1"/>
          </p:cNvSpPr>
          <p:nvPr/>
        </p:nvSpPr>
        <p:spPr bwMode="auto">
          <a:xfrm>
            <a:off x="269875" y="1295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求</a:t>
            </a:r>
          </a:p>
        </p:txBody>
      </p:sp>
      <p:sp>
        <p:nvSpPr>
          <p:cNvPr id="87088" name="Rectangle 48">
            <a:extLst>
              <a:ext uri="{FF2B5EF4-FFF2-40B4-BE49-F238E27FC236}">
                <a16:creationId xmlns:a16="http://schemas.microsoft.com/office/drawing/2014/main" id="{3CB4E827-FB6E-4A37-B2BD-430B244349B4}"/>
              </a:ext>
            </a:extLst>
          </p:cNvPr>
          <p:cNvSpPr>
            <a:spLocks noChangeArrowheads="1"/>
          </p:cNvSpPr>
          <p:nvPr/>
        </p:nvSpPr>
        <p:spPr bwMode="auto">
          <a:xfrm>
            <a:off x="269875" y="1828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Times New Roman" panose="02020603050405020304" pitchFamily="18" charset="0"/>
              </a:rPr>
              <a:t>解</a:t>
            </a:r>
          </a:p>
        </p:txBody>
      </p:sp>
      <p:sp>
        <p:nvSpPr>
          <p:cNvPr id="87089" name="Rectangle 49">
            <a:extLst>
              <a:ext uri="{FF2B5EF4-FFF2-40B4-BE49-F238E27FC236}">
                <a16:creationId xmlns:a16="http://schemas.microsoft.com/office/drawing/2014/main" id="{54756129-4544-44F3-9EAF-3A10F65ACB35}"/>
              </a:ext>
            </a:extLst>
          </p:cNvPr>
          <p:cNvSpPr>
            <a:spLocks noChangeArrowheads="1"/>
          </p:cNvSpPr>
          <p:nvPr/>
        </p:nvSpPr>
        <p:spPr bwMode="auto">
          <a:xfrm>
            <a:off x="755650" y="24209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chemeClr val="bg1"/>
                </a:solidFill>
                <a:latin typeface="Times New Roman" panose="02020603050405020304" pitchFamily="18" charset="0"/>
              </a:rPr>
              <a:t>设物体的加速度为</a:t>
            </a:r>
          </a:p>
        </p:txBody>
      </p:sp>
      <p:graphicFrame>
        <p:nvGraphicFramePr>
          <p:cNvPr id="87090" name="Object 50">
            <a:extLst>
              <a:ext uri="{FF2B5EF4-FFF2-40B4-BE49-F238E27FC236}">
                <a16:creationId xmlns:a16="http://schemas.microsoft.com/office/drawing/2014/main" id="{231965EC-A878-471D-8AE9-77DA50D82B20}"/>
              </a:ext>
            </a:extLst>
          </p:cNvPr>
          <p:cNvGraphicFramePr>
            <a:graphicFrameLocks noChangeAspect="1"/>
          </p:cNvGraphicFramePr>
          <p:nvPr/>
        </p:nvGraphicFramePr>
        <p:xfrm>
          <a:off x="3348038" y="2492375"/>
          <a:ext cx="231775" cy="304800"/>
        </p:xfrm>
        <a:graphic>
          <a:graphicData uri="http://schemas.openxmlformats.org/presentationml/2006/ole">
            <mc:AlternateContent xmlns:mc="http://schemas.openxmlformats.org/markup-compatibility/2006">
              <mc:Choice xmlns:v="urn:schemas-microsoft-com:vml" Requires="v">
                <p:oleObj spid="_x0000_s37953" name="公式" r:id="rId29" imgW="205707" imgH="281878" progId="Equation.3">
                  <p:embed/>
                </p:oleObj>
              </mc:Choice>
              <mc:Fallback>
                <p:oleObj name="公式" r:id="rId29" imgW="205707" imgH="281878" progId="Equation.3">
                  <p:embed/>
                  <p:pic>
                    <p:nvPicPr>
                      <p:cNvPr id="0" name="Object 5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8038" y="2492375"/>
                        <a:ext cx="2317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91" name="Object 51">
            <a:extLst>
              <a:ext uri="{FF2B5EF4-FFF2-40B4-BE49-F238E27FC236}">
                <a16:creationId xmlns:a16="http://schemas.microsoft.com/office/drawing/2014/main" id="{BFECAF12-F1A2-42E6-B9A1-AB881321E7DD}"/>
              </a:ext>
            </a:extLst>
          </p:cNvPr>
          <p:cNvGraphicFramePr>
            <a:graphicFrameLocks noChangeAspect="1"/>
          </p:cNvGraphicFramePr>
          <p:nvPr/>
        </p:nvGraphicFramePr>
        <p:xfrm>
          <a:off x="6948488" y="5805488"/>
          <a:ext cx="392112" cy="304800"/>
        </p:xfrm>
        <a:graphic>
          <a:graphicData uri="http://schemas.openxmlformats.org/presentationml/2006/ole">
            <mc:AlternateContent xmlns:mc="http://schemas.openxmlformats.org/markup-compatibility/2006">
              <mc:Choice xmlns:v="urn:schemas-microsoft-com:vml" Requires="v">
                <p:oleObj spid="_x0000_s37954" name="公式" r:id="rId31" imgW="472427" imgH="358016" progId="Equation.3">
                  <p:embed/>
                </p:oleObj>
              </mc:Choice>
              <mc:Fallback>
                <p:oleObj name="公式" r:id="rId31" imgW="472427" imgH="358016" progId="Equation.3">
                  <p:embed/>
                  <p:pic>
                    <p:nvPicPr>
                      <p:cNvPr id="0" name="Object 5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48488" y="5805488"/>
                        <a:ext cx="3921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wipe(left)">
                                      <p:cBhvr>
                                        <p:cTn id="7" dur="500"/>
                                        <p:tgtEl>
                                          <p:spTgt spid="87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wipe(left)">
                                      <p:cBhvr>
                                        <p:cTn id="12" dur="500"/>
                                        <p:tgtEl>
                                          <p:spTgt spid="87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2"/>
                                        </p:tgtEl>
                                        <p:attrNameLst>
                                          <p:attrName>style.visibility</p:attrName>
                                        </p:attrNameLst>
                                      </p:cBhvr>
                                      <p:to>
                                        <p:strVal val="visible"/>
                                      </p:to>
                                    </p:set>
                                    <p:animEffect transition="in" filter="wipe(left)">
                                      <p:cBhvr>
                                        <p:cTn id="17" dur="500"/>
                                        <p:tgtEl>
                                          <p:spTgt spid="87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45"/>
                                        </p:tgtEl>
                                        <p:attrNameLst>
                                          <p:attrName>style.visibility</p:attrName>
                                        </p:attrNameLst>
                                      </p:cBhvr>
                                      <p:to>
                                        <p:strVal val="visible"/>
                                      </p:to>
                                    </p:set>
                                    <p:animEffect transition="in" filter="wipe(left)">
                                      <p:cBhvr>
                                        <p:cTn id="22" dur="500"/>
                                        <p:tgtEl>
                                          <p:spTgt spid="8704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87054"/>
                                        </p:tgtEl>
                                        <p:attrNameLst>
                                          <p:attrName>style.visibility</p:attrName>
                                        </p:attrNameLst>
                                      </p:cBhvr>
                                      <p:to>
                                        <p:strVal val="visible"/>
                                      </p:to>
                                    </p:set>
                                    <p:animEffect transition="in" filter="wipe(left)">
                                      <p:cBhvr>
                                        <p:cTn id="26" dur="500"/>
                                        <p:tgtEl>
                                          <p:spTgt spid="870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088">
                                            <p:txEl>
                                              <p:pRg st="0" end="0"/>
                                            </p:txEl>
                                          </p:spTgt>
                                        </p:tgtEl>
                                        <p:attrNameLst>
                                          <p:attrName>style.visibility</p:attrName>
                                        </p:attrNameLst>
                                      </p:cBhvr>
                                      <p:to>
                                        <p:strVal val="visible"/>
                                      </p:to>
                                    </p:set>
                                    <p:animEffect transition="in" filter="wipe(left)">
                                      <p:cBhvr>
                                        <p:cTn id="31" dur="500"/>
                                        <p:tgtEl>
                                          <p:spTgt spid="8708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7062"/>
                                        </p:tgtEl>
                                        <p:attrNameLst>
                                          <p:attrName>style.visibility</p:attrName>
                                        </p:attrNameLst>
                                      </p:cBhvr>
                                      <p:to>
                                        <p:strVal val="visible"/>
                                      </p:to>
                                    </p:set>
                                    <p:animEffect transition="in" filter="wipe(left)">
                                      <p:cBhvr>
                                        <p:cTn id="36" dur="500"/>
                                        <p:tgtEl>
                                          <p:spTgt spid="870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063"/>
                                        </p:tgtEl>
                                        <p:attrNameLst>
                                          <p:attrName>style.visibility</p:attrName>
                                        </p:attrNameLst>
                                      </p:cBhvr>
                                      <p:to>
                                        <p:strVal val="visible"/>
                                      </p:to>
                                    </p:set>
                                    <p:animEffect transition="in" filter="wipe(left)">
                                      <p:cBhvr>
                                        <p:cTn id="41" dur="500"/>
                                        <p:tgtEl>
                                          <p:spTgt spid="870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7089"/>
                                        </p:tgtEl>
                                        <p:attrNameLst>
                                          <p:attrName>style.visibility</p:attrName>
                                        </p:attrNameLst>
                                      </p:cBhvr>
                                      <p:to>
                                        <p:strVal val="visible"/>
                                      </p:to>
                                    </p:set>
                                    <p:animEffect transition="in" filter="wipe(left)">
                                      <p:cBhvr>
                                        <p:cTn id="46" dur="1000"/>
                                        <p:tgtEl>
                                          <p:spTgt spid="87089"/>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87090"/>
                                        </p:tgtEl>
                                        <p:attrNameLst>
                                          <p:attrName>style.visibility</p:attrName>
                                        </p:attrNameLst>
                                      </p:cBhvr>
                                      <p:to>
                                        <p:strVal val="visible"/>
                                      </p:to>
                                    </p:set>
                                    <p:animEffect transition="in" filter="wipe(left)">
                                      <p:cBhvr>
                                        <p:cTn id="50" dur="500"/>
                                        <p:tgtEl>
                                          <p:spTgt spid="8709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7068"/>
                                        </p:tgtEl>
                                        <p:attrNameLst>
                                          <p:attrName>style.visibility</p:attrName>
                                        </p:attrNameLst>
                                      </p:cBhvr>
                                      <p:to>
                                        <p:strVal val="visible"/>
                                      </p:to>
                                    </p:set>
                                    <p:animEffect transition="in" filter="wipe(left)">
                                      <p:cBhvr>
                                        <p:cTn id="55" dur="500"/>
                                        <p:tgtEl>
                                          <p:spTgt spid="87068"/>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87085"/>
                                        </p:tgtEl>
                                        <p:attrNameLst>
                                          <p:attrName>style.visibility</p:attrName>
                                        </p:attrNameLst>
                                      </p:cBhvr>
                                      <p:to>
                                        <p:strVal val="visible"/>
                                      </p:to>
                                    </p:set>
                                    <p:animEffect transition="in" filter="wipe(left)">
                                      <p:cBhvr>
                                        <p:cTn id="59" dur="500"/>
                                        <p:tgtEl>
                                          <p:spTgt spid="87085"/>
                                        </p:tgtEl>
                                      </p:cBhvr>
                                    </p:animEffect>
                                  </p:childTnLst>
                                </p:cTn>
                              </p:par>
                            </p:childTnLst>
                          </p:cTn>
                        </p:par>
                        <p:par>
                          <p:cTn id="60" fill="hold" nodeType="afterGroup">
                            <p:stCondLst>
                              <p:cond delay="1000"/>
                            </p:stCondLst>
                            <p:childTnLst>
                              <p:par>
                                <p:cTn id="61" presetID="22" presetClass="entr" presetSubtype="8" fill="hold" nodeType="afterEffect">
                                  <p:stCondLst>
                                    <p:cond delay="0"/>
                                  </p:stCondLst>
                                  <p:childTnLst>
                                    <p:set>
                                      <p:cBhvr>
                                        <p:cTn id="62" dur="1" fill="hold">
                                          <p:stCondLst>
                                            <p:cond delay="0"/>
                                          </p:stCondLst>
                                        </p:cTn>
                                        <p:tgtEl>
                                          <p:spTgt spid="87069"/>
                                        </p:tgtEl>
                                        <p:attrNameLst>
                                          <p:attrName>style.visibility</p:attrName>
                                        </p:attrNameLst>
                                      </p:cBhvr>
                                      <p:to>
                                        <p:strVal val="visible"/>
                                      </p:to>
                                    </p:set>
                                    <p:animEffect transition="in" filter="wipe(left)">
                                      <p:cBhvr>
                                        <p:cTn id="63" dur="500"/>
                                        <p:tgtEl>
                                          <p:spTgt spid="87069"/>
                                        </p:tgtEl>
                                      </p:cBhvr>
                                    </p:animEffect>
                                  </p:childTnLst>
                                </p:cTn>
                              </p:par>
                            </p:childTnLst>
                          </p:cTn>
                        </p:par>
                        <p:par>
                          <p:cTn id="64" fill="hold" nodeType="afterGroup">
                            <p:stCondLst>
                              <p:cond delay="1500"/>
                            </p:stCondLst>
                            <p:childTnLst>
                              <p:par>
                                <p:cTn id="65" presetID="22" presetClass="entr" presetSubtype="4" fill="hold" nodeType="afterEffect">
                                  <p:stCondLst>
                                    <p:cond delay="0"/>
                                  </p:stCondLst>
                                  <p:childTnLst>
                                    <p:set>
                                      <p:cBhvr>
                                        <p:cTn id="66" dur="1" fill="hold">
                                          <p:stCondLst>
                                            <p:cond delay="0"/>
                                          </p:stCondLst>
                                        </p:cTn>
                                        <p:tgtEl>
                                          <p:spTgt spid="87070"/>
                                        </p:tgtEl>
                                        <p:attrNameLst>
                                          <p:attrName>style.visibility</p:attrName>
                                        </p:attrNameLst>
                                      </p:cBhvr>
                                      <p:to>
                                        <p:strVal val="visible"/>
                                      </p:to>
                                    </p:set>
                                    <p:animEffect transition="in" filter="wipe(down)">
                                      <p:cBhvr>
                                        <p:cTn id="67" dur="500"/>
                                        <p:tgtEl>
                                          <p:spTgt spid="87070"/>
                                        </p:tgtEl>
                                      </p:cBhvr>
                                    </p:animEffect>
                                  </p:childTnLst>
                                </p:cTn>
                              </p:par>
                            </p:childTnLst>
                          </p:cTn>
                        </p:par>
                        <p:par>
                          <p:cTn id="68" fill="hold" nodeType="afterGroup">
                            <p:stCondLst>
                              <p:cond delay="2000"/>
                            </p:stCondLst>
                            <p:childTnLst>
                              <p:par>
                                <p:cTn id="69" presetID="22" presetClass="entr" presetSubtype="8" fill="hold" nodeType="afterEffect">
                                  <p:stCondLst>
                                    <p:cond delay="0"/>
                                  </p:stCondLst>
                                  <p:childTnLst>
                                    <p:set>
                                      <p:cBhvr>
                                        <p:cTn id="70" dur="1" fill="hold">
                                          <p:stCondLst>
                                            <p:cond delay="0"/>
                                          </p:stCondLst>
                                        </p:cTn>
                                        <p:tgtEl>
                                          <p:spTgt spid="87079"/>
                                        </p:tgtEl>
                                        <p:attrNameLst>
                                          <p:attrName>style.visibility</p:attrName>
                                        </p:attrNameLst>
                                      </p:cBhvr>
                                      <p:to>
                                        <p:strVal val="visible"/>
                                      </p:to>
                                    </p:set>
                                    <p:animEffect transition="in" filter="wipe(left)">
                                      <p:cBhvr>
                                        <p:cTn id="71" dur="500"/>
                                        <p:tgtEl>
                                          <p:spTgt spid="87079"/>
                                        </p:tgtEl>
                                      </p:cBhvr>
                                    </p:animEffect>
                                  </p:childTnLst>
                                </p:cTn>
                              </p:par>
                            </p:childTnLst>
                          </p:cTn>
                        </p:par>
                        <p:par>
                          <p:cTn id="72" fill="hold" nodeType="afterGroup">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87071"/>
                                        </p:tgtEl>
                                        <p:attrNameLst>
                                          <p:attrName>style.visibility</p:attrName>
                                        </p:attrNameLst>
                                      </p:cBhvr>
                                      <p:to>
                                        <p:strVal val="visible"/>
                                      </p:to>
                                    </p:set>
                                    <p:animEffect transition="in" filter="wipe(left)">
                                      <p:cBhvr>
                                        <p:cTn id="75" dur="500"/>
                                        <p:tgtEl>
                                          <p:spTgt spid="8707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87081"/>
                                        </p:tgtEl>
                                        <p:attrNameLst>
                                          <p:attrName>style.visibility</p:attrName>
                                        </p:attrNameLst>
                                      </p:cBhvr>
                                      <p:to>
                                        <p:strVal val="visible"/>
                                      </p:to>
                                    </p:set>
                                    <p:animEffect transition="in" filter="wipe(left)">
                                      <p:cBhvr>
                                        <p:cTn id="80" dur="500"/>
                                        <p:tgtEl>
                                          <p:spTgt spid="87081"/>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87082"/>
                                        </p:tgtEl>
                                        <p:attrNameLst>
                                          <p:attrName>style.visibility</p:attrName>
                                        </p:attrNameLst>
                                      </p:cBhvr>
                                      <p:to>
                                        <p:strVal val="visible"/>
                                      </p:to>
                                    </p:set>
                                    <p:animEffect transition="in" filter="wipe(left)">
                                      <p:cBhvr>
                                        <p:cTn id="84" dur="500"/>
                                        <p:tgtEl>
                                          <p:spTgt spid="8708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87074"/>
                                        </p:tgtEl>
                                        <p:attrNameLst>
                                          <p:attrName>style.visibility</p:attrName>
                                        </p:attrNameLst>
                                      </p:cBhvr>
                                      <p:to>
                                        <p:strVal val="visible"/>
                                      </p:to>
                                    </p:set>
                                    <p:animEffect transition="in" filter="wipe(up)">
                                      <p:cBhvr>
                                        <p:cTn id="89" dur="500"/>
                                        <p:tgtEl>
                                          <p:spTgt spid="87074"/>
                                        </p:tgtEl>
                                      </p:cBhvr>
                                    </p:animEffect>
                                  </p:childTnLst>
                                </p:cTn>
                              </p:par>
                            </p:childTnLst>
                          </p:cTn>
                        </p:par>
                        <p:par>
                          <p:cTn id="90" fill="hold" nodeType="afterGroup">
                            <p:stCondLst>
                              <p:cond delay="500"/>
                            </p:stCondLst>
                            <p:childTnLst>
                              <p:par>
                                <p:cTn id="91" presetID="22" presetClass="entr" presetSubtype="1" fill="hold" nodeType="afterEffect">
                                  <p:stCondLst>
                                    <p:cond delay="0"/>
                                  </p:stCondLst>
                                  <p:childTnLst>
                                    <p:set>
                                      <p:cBhvr>
                                        <p:cTn id="92" dur="1" fill="hold">
                                          <p:stCondLst>
                                            <p:cond delay="0"/>
                                          </p:stCondLst>
                                        </p:cTn>
                                        <p:tgtEl>
                                          <p:spTgt spid="87080"/>
                                        </p:tgtEl>
                                        <p:attrNameLst>
                                          <p:attrName>style.visibility</p:attrName>
                                        </p:attrNameLst>
                                      </p:cBhvr>
                                      <p:to>
                                        <p:strVal val="visible"/>
                                      </p:to>
                                    </p:set>
                                    <p:animEffect transition="in" filter="wipe(up)">
                                      <p:cBhvr>
                                        <p:cTn id="93" dur="500"/>
                                        <p:tgtEl>
                                          <p:spTgt spid="87080"/>
                                        </p:tgtEl>
                                      </p:cBhvr>
                                    </p:animEffect>
                                  </p:childTnLst>
                                </p:cTn>
                              </p:par>
                            </p:childTnLst>
                          </p:cTn>
                        </p:par>
                        <p:par>
                          <p:cTn id="94" fill="hold" nodeType="afterGroup">
                            <p:stCondLst>
                              <p:cond delay="1000"/>
                            </p:stCondLst>
                            <p:childTnLst>
                              <p:par>
                                <p:cTn id="95" presetID="22" presetClass="entr" presetSubtype="8" fill="hold" nodeType="afterEffect">
                                  <p:stCondLst>
                                    <p:cond delay="0"/>
                                  </p:stCondLst>
                                  <p:childTnLst>
                                    <p:set>
                                      <p:cBhvr>
                                        <p:cTn id="96" dur="1" fill="hold">
                                          <p:stCondLst>
                                            <p:cond delay="0"/>
                                          </p:stCondLst>
                                        </p:cTn>
                                        <p:tgtEl>
                                          <p:spTgt spid="87091"/>
                                        </p:tgtEl>
                                        <p:attrNameLst>
                                          <p:attrName>style.visibility</p:attrName>
                                        </p:attrNameLst>
                                      </p:cBhvr>
                                      <p:to>
                                        <p:strVal val="visible"/>
                                      </p:to>
                                    </p:set>
                                    <p:animEffect transition="in" filter="wipe(left)">
                                      <p:cBhvr>
                                        <p:cTn id="97" dur="500"/>
                                        <p:tgtEl>
                                          <p:spTgt spid="8709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87075"/>
                                        </p:tgtEl>
                                        <p:attrNameLst>
                                          <p:attrName>style.visibility</p:attrName>
                                        </p:attrNameLst>
                                      </p:cBhvr>
                                      <p:to>
                                        <p:strVal val="visible"/>
                                      </p:to>
                                    </p:set>
                                    <p:animEffect transition="in" filter="wipe(down)">
                                      <p:cBhvr>
                                        <p:cTn id="102" dur="500"/>
                                        <p:tgtEl>
                                          <p:spTgt spid="87075"/>
                                        </p:tgtEl>
                                      </p:cBhvr>
                                    </p:animEffect>
                                  </p:childTnLst>
                                </p:cTn>
                              </p:par>
                            </p:childTnLst>
                          </p:cTn>
                        </p:par>
                        <p:par>
                          <p:cTn id="103" fill="hold" nodeType="afterGroup">
                            <p:stCondLst>
                              <p:cond delay="500"/>
                            </p:stCondLst>
                            <p:childTnLst>
                              <p:par>
                                <p:cTn id="104" presetID="22" presetClass="entr" presetSubtype="8" fill="hold" nodeType="afterEffect">
                                  <p:stCondLst>
                                    <p:cond delay="0"/>
                                  </p:stCondLst>
                                  <p:childTnLst>
                                    <p:set>
                                      <p:cBhvr>
                                        <p:cTn id="105" dur="1" fill="hold">
                                          <p:stCondLst>
                                            <p:cond delay="0"/>
                                          </p:stCondLst>
                                        </p:cTn>
                                        <p:tgtEl>
                                          <p:spTgt spid="87076"/>
                                        </p:tgtEl>
                                        <p:attrNameLst>
                                          <p:attrName>style.visibility</p:attrName>
                                        </p:attrNameLst>
                                      </p:cBhvr>
                                      <p:to>
                                        <p:strVal val="visible"/>
                                      </p:to>
                                    </p:set>
                                    <p:animEffect transition="in" filter="wipe(left)">
                                      <p:cBhvr>
                                        <p:cTn id="106" dur="500"/>
                                        <p:tgtEl>
                                          <p:spTgt spid="8707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87072"/>
                                        </p:tgtEl>
                                        <p:attrNameLst>
                                          <p:attrName>style.visibility</p:attrName>
                                        </p:attrNameLst>
                                      </p:cBhvr>
                                      <p:to>
                                        <p:strVal val="visible"/>
                                      </p:to>
                                    </p:set>
                                    <p:animEffect transition="in" filter="wipe(left)">
                                      <p:cBhvr>
                                        <p:cTn id="111" dur="500"/>
                                        <p:tgtEl>
                                          <p:spTgt spid="87072"/>
                                        </p:tgtEl>
                                      </p:cBhvr>
                                    </p:animEffect>
                                  </p:childTnLst>
                                </p:cTn>
                              </p:par>
                            </p:childTnLst>
                          </p:cTn>
                        </p:par>
                        <p:par>
                          <p:cTn id="112" fill="hold" nodeType="afterGroup">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87067"/>
                                        </p:tgtEl>
                                        <p:attrNameLst>
                                          <p:attrName>style.visibility</p:attrName>
                                        </p:attrNameLst>
                                      </p:cBhvr>
                                      <p:to>
                                        <p:strVal val="visible"/>
                                      </p:to>
                                    </p:set>
                                    <p:animEffect transition="in" filter="wipe(left)">
                                      <p:cBhvr>
                                        <p:cTn id="115" dur="500"/>
                                        <p:tgtEl>
                                          <p:spTgt spid="87067"/>
                                        </p:tgtEl>
                                      </p:cBhvr>
                                    </p:animEffect>
                                  </p:childTnLst>
                                </p:cTn>
                              </p:par>
                            </p:childTnLst>
                          </p:cTn>
                        </p:par>
                        <p:par>
                          <p:cTn id="116" fill="hold" nodeType="after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87073"/>
                                        </p:tgtEl>
                                        <p:attrNameLst>
                                          <p:attrName>style.visibility</p:attrName>
                                        </p:attrNameLst>
                                      </p:cBhvr>
                                      <p:to>
                                        <p:strVal val="visible"/>
                                      </p:to>
                                    </p:set>
                                    <p:animEffect transition="in" filter="wipe(down)">
                                      <p:cBhvr>
                                        <p:cTn id="119" dur="500"/>
                                        <p:tgtEl>
                                          <p:spTgt spid="87073"/>
                                        </p:tgtEl>
                                      </p:cBhvr>
                                    </p:animEffect>
                                  </p:childTnLst>
                                </p:cTn>
                              </p:par>
                            </p:childTnLst>
                          </p:cTn>
                        </p:par>
                        <p:par>
                          <p:cTn id="120" fill="hold" nodeType="afterGroup">
                            <p:stCondLst>
                              <p:cond delay="1500"/>
                            </p:stCondLst>
                            <p:childTnLst>
                              <p:par>
                                <p:cTn id="121" presetID="22" presetClass="entr" presetSubtype="8" fill="hold" grpId="0" nodeType="afterEffect">
                                  <p:stCondLst>
                                    <p:cond delay="0"/>
                                  </p:stCondLst>
                                  <p:childTnLst>
                                    <p:set>
                                      <p:cBhvr>
                                        <p:cTn id="122" dur="1" fill="hold">
                                          <p:stCondLst>
                                            <p:cond delay="0"/>
                                          </p:stCondLst>
                                        </p:cTn>
                                        <p:tgtEl>
                                          <p:spTgt spid="87066"/>
                                        </p:tgtEl>
                                        <p:attrNameLst>
                                          <p:attrName>style.visibility</p:attrName>
                                        </p:attrNameLst>
                                      </p:cBhvr>
                                      <p:to>
                                        <p:strVal val="visible"/>
                                      </p:to>
                                    </p:set>
                                    <p:animEffect transition="in" filter="wipe(left)">
                                      <p:cBhvr>
                                        <p:cTn id="123" dur="500"/>
                                        <p:tgtEl>
                                          <p:spTgt spid="87066"/>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87077"/>
                                        </p:tgtEl>
                                        <p:attrNameLst>
                                          <p:attrName>style.visibility</p:attrName>
                                        </p:attrNameLst>
                                      </p:cBhvr>
                                      <p:to>
                                        <p:strVal val="visible"/>
                                      </p:to>
                                    </p:set>
                                    <p:animEffect transition="in" filter="wipe(down)">
                                      <p:cBhvr>
                                        <p:cTn id="128" dur="500"/>
                                        <p:tgtEl>
                                          <p:spTgt spid="87077"/>
                                        </p:tgtEl>
                                      </p:cBhvr>
                                    </p:animEffect>
                                  </p:childTnLst>
                                </p:cTn>
                              </p:par>
                            </p:childTnLst>
                          </p:cTn>
                        </p:par>
                        <p:par>
                          <p:cTn id="129" fill="hold" nodeType="afterGroup">
                            <p:stCondLst>
                              <p:cond delay="500"/>
                            </p:stCondLst>
                            <p:childTnLst>
                              <p:par>
                                <p:cTn id="130" presetID="22" presetClass="entr" presetSubtype="8" fill="hold" nodeType="afterEffect">
                                  <p:stCondLst>
                                    <p:cond delay="0"/>
                                  </p:stCondLst>
                                  <p:childTnLst>
                                    <p:set>
                                      <p:cBhvr>
                                        <p:cTn id="131" dur="1" fill="hold">
                                          <p:stCondLst>
                                            <p:cond delay="0"/>
                                          </p:stCondLst>
                                        </p:cTn>
                                        <p:tgtEl>
                                          <p:spTgt spid="87078"/>
                                        </p:tgtEl>
                                        <p:attrNameLst>
                                          <p:attrName>style.visibility</p:attrName>
                                        </p:attrNameLst>
                                      </p:cBhvr>
                                      <p:to>
                                        <p:strVal val="visible"/>
                                      </p:to>
                                    </p:set>
                                    <p:animEffect transition="in" filter="wipe(left)">
                                      <p:cBhvr>
                                        <p:cTn id="132" dur="500"/>
                                        <p:tgtEl>
                                          <p:spTgt spid="8707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nodeType="clickEffect">
                                  <p:stCondLst>
                                    <p:cond delay="0"/>
                                  </p:stCondLst>
                                  <p:childTnLst>
                                    <p:set>
                                      <p:cBhvr>
                                        <p:cTn id="136" dur="1" fill="hold">
                                          <p:stCondLst>
                                            <p:cond delay="0"/>
                                          </p:stCondLst>
                                        </p:cTn>
                                        <p:tgtEl>
                                          <p:spTgt spid="87055"/>
                                        </p:tgtEl>
                                        <p:attrNameLst>
                                          <p:attrName>style.visibility</p:attrName>
                                        </p:attrNameLst>
                                      </p:cBhvr>
                                      <p:to>
                                        <p:strVal val="visible"/>
                                      </p:to>
                                    </p:set>
                                    <p:animEffect transition="in" filter="wipe(left)">
                                      <p:cBhvr>
                                        <p:cTn id="137" dur="500"/>
                                        <p:tgtEl>
                                          <p:spTgt spid="8705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nodeType="clickEffect">
                                  <p:stCondLst>
                                    <p:cond delay="0"/>
                                  </p:stCondLst>
                                  <p:childTnLst>
                                    <p:set>
                                      <p:cBhvr>
                                        <p:cTn id="141" dur="1" fill="hold">
                                          <p:stCondLst>
                                            <p:cond delay="0"/>
                                          </p:stCondLst>
                                        </p:cTn>
                                        <p:tgtEl>
                                          <p:spTgt spid="87056"/>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nodeType="clickEffect">
                                  <p:stCondLst>
                                    <p:cond delay="0"/>
                                  </p:stCondLst>
                                  <p:childTnLst>
                                    <p:set>
                                      <p:cBhvr>
                                        <p:cTn id="145" dur="1" fill="hold">
                                          <p:stCondLst>
                                            <p:cond delay="0"/>
                                          </p:stCondLst>
                                        </p:cTn>
                                        <p:tgtEl>
                                          <p:spTgt spid="87057"/>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87058"/>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8708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87084"/>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nodeType="clickEffect">
                                  <p:stCondLst>
                                    <p:cond delay="0"/>
                                  </p:stCondLst>
                                  <p:childTnLst>
                                    <p:set>
                                      <p:cBhvr>
                                        <p:cTn id="155" dur="1" fill="hold">
                                          <p:stCondLst>
                                            <p:cond delay="0"/>
                                          </p:stCondLst>
                                        </p:cTn>
                                        <p:tgtEl>
                                          <p:spTgt spid="87059"/>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87060"/>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87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1" grpId="0" animBg="1"/>
      <p:bldP spid="87062" grpId="0" autoUpdateAnimBg="0"/>
      <p:bldP spid="87063" grpId="0" autoUpdateAnimBg="0"/>
      <p:bldP spid="87066" grpId="0" autoUpdateAnimBg="0"/>
      <p:bldP spid="87067" grpId="0" autoUpdateAnimBg="0"/>
      <p:bldP spid="87071" grpId="0" animBg="1"/>
      <p:bldP spid="87083" grpId="0"/>
      <p:bldP spid="87084" grpId="0"/>
      <p:bldP spid="87088" grpId="0" build="p" autoUpdateAnimBg="0"/>
      <p:bldP spid="8708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a:extLst>
              <a:ext uri="{FF2B5EF4-FFF2-40B4-BE49-F238E27FC236}">
                <a16:creationId xmlns:a16="http://schemas.microsoft.com/office/drawing/2014/main" id="{D2AF8844-A70B-4ECC-84C7-F8EF409315FC}"/>
              </a:ext>
            </a:extLst>
          </p:cNvPr>
          <p:cNvGraphicFramePr>
            <a:graphicFrameLocks noChangeAspect="1"/>
          </p:cNvGraphicFramePr>
          <p:nvPr/>
        </p:nvGraphicFramePr>
        <p:xfrm>
          <a:off x="1979613" y="2392363"/>
          <a:ext cx="2738437" cy="417512"/>
        </p:xfrm>
        <a:graphic>
          <a:graphicData uri="http://schemas.openxmlformats.org/presentationml/2006/ole">
            <mc:AlternateContent xmlns:mc="http://schemas.openxmlformats.org/markup-compatibility/2006">
              <mc:Choice xmlns:v="urn:schemas-microsoft-com:vml" Requires="v">
                <p:oleObj spid="_x0000_s38947" name="Equation" r:id="rId3" imgW="2720373" imgH="396364" progId="Equation.3">
                  <p:embed/>
                </p:oleObj>
              </mc:Choice>
              <mc:Fallback>
                <p:oleObj name="Equation" r:id="rId3" imgW="2720373" imgH="39636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392363"/>
                        <a:ext cx="273843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7" name="Object 3">
            <a:extLst>
              <a:ext uri="{FF2B5EF4-FFF2-40B4-BE49-F238E27FC236}">
                <a16:creationId xmlns:a16="http://schemas.microsoft.com/office/drawing/2014/main" id="{F169EA9A-79F6-4791-9ED9-64EF74B71D73}"/>
              </a:ext>
            </a:extLst>
          </p:cNvPr>
          <p:cNvGraphicFramePr>
            <a:graphicFrameLocks noChangeAspect="1"/>
          </p:cNvGraphicFramePr>
          <p:nvPr/>
        </p:nvGraphicFramePr>
        <p:xfrm>
          <a:off x="2051050" y="3124200"/>
          <a:ext cx="4689475" cy="431800"/>
        </p:xfrm>
        <a:graphic>
          <a:graphicData uri="http://schemas.openxmlformats.org/presentationml/2006/ole">
            <mc:AlternateContent xmlns:mc="http://schemas.openxmlformats.org/markup-compatibility/2006">
              <mc:Choice xmlns:v="urn:schemas-microsoft-com:vml" Requires="v">
                <p:oleObj spid="_x0000_s38948" name="Equation" r:id="rId5" imgW="4625473" imgH="411480" progId="Equation.3">
                  <p:embed/>
                </p:oleObj>
              </mc:Choice>
              <mc:Fallback>
                <p:oleObj name="Equation" r:id="rId5" imgW="4625473" imgH="411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124200"/>
                        <a:ext cx="46894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4">
            <a:extLst>
              <a:ext uri="{FF2B5EF4-FFF2-40B4-BE49-F238E27FC236}">
                <a16:creationId xmlns:a16="http://schemas.microsoft.com/office/drawing/2014/main" id="{E216EBD6-4371-42B8-9334-83DEA7E97D06}"/>
              </a:ext>
            </a:extLst>
          </p:cNvPr>
          <p:cNvGraphicFramePr>
            <a:graphicFrameLocks noChangeAspect="1"/>
          </p:cNvGraphicFramePr>
          <p:nvPr/>
        </p:nvGraphicFramePr>
        <p:xfrm>
          <a:off x="2301875" y="3716338"/>
          <a:ext cx="2846388" cy="431800"/>
        </p:xfrm>
        <a:graphic>
          <a:graphicData uri="http://schemas.openxmlformats.org/presentationml/2006/ole">
            <mc:AlternateContent xmlns:mc="http://schemas.openxmlformats.org/markup-compatibility/2006">
              <mc:Choice xmlns:v="urn:schemas-microsoft-com:vml" Requires="v">
                <p:oleObj spid="_x0000_s38949" name="Equation" r:id="rId7" imgW="2811892" imgH="411480" progId="Equation.3">
                  <p:embed/>
                </p:oleObj>
              </mc:Choice>
              <mc:Fallback>
                <p:oleObj name="Equation" r:id="rId7" imgW="2811892" imgH="411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1875" y="3716338"/>
                        <a:ext cx="2846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5">
            <a:extLst>
              <a:ext uri="{FF2B5EF4-FFF2-40B4-BE49-F238E27FC236}">
                <a16:creationId xmlns:a16="http://schemas.microsoft.com/office/drawing/2014/main" id="{9D6752D7-468C-4C87-AD9B-2C3499D6CDA4}"/>
              </a:ext>
            </a:extLst>
          </p:cNvPr>
          <p:cNvGraphicFramePr>
            <a:graphicFrameLocks noChangeAspect="1"/>
          </p:cNvGraphicFramePr>
          <p:nvPr/>
        </p:nvGraphicFramePr>
        <p:xfrm>
          <a:off x="2301875" y="4249738"/>
          <a:ext cx="2533650" cy="431800"/>
        </p:xfrm>
        <a:graphic>
          <a:graphicData uri="http://schemas.openxmlformats.org/presentationml/2006/ole">
            <mc:AlternateContent xmlns:mc="http://schemas.openxmlformats.org/markup-compatibility/2006">
              <mc:Choice xmlns:v="urn:schemas-microsoft-com:vml" Requires="v">
                <p:oleObj spid="_x0000_s38950" name="Equation" r:id="rId9" imgW="2507109" imgH="411480" progId="Equation.3">
                  <p:embed/>
                </p:oleObj>
              </mc:Choice>
              <mc:Fallback>
                <p:oleObj name="Equation" r:id="rId9" imgW="2507109" imgH="411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1875" y="4249738"/>
                        <a:ext cx="2533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AutoShape 6">
            <a:extLst>
              <a:ext uri="{FF2B5EF4-FFF2-40B4-BE49-F238E27FC236}">
                <a16:creationId xmlns:a16="http://schemas.microsoft.com/office/drawing/2014/main" id="{AA544030-70D6-4737-B673-D07F1D523047}"/>
              </a:ext>
            </a:extLst>
          </p:cNvPr>
          <p:cNvSpPr>
            <a:spLocks/>
          </p:cNvSpPr>
          <p:nvPr/>
        </p:nvSpPr>
        <p:spPr bwMode="auto">
          <a:xfrm>
            <a:off x="2038350" y="3889375"/>
            <a:ext cx="263525" cy="588963"/>
          </a:xfrm>
          <a:prstGeom prst="leftBrace">
            <a:avLst>
              <a:gd name="adj1" fmla="val 21584"/>
              <a:gd name="adj2" fmla="val 55616"/>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1" name="Line 7">
            <a:extLst>
              <a:ext uri="{FF2B5EF4-FFF2-40B4-BE49-F238E27FC236}">
                <a16:creationId xmlns:a16="http://schemas.microsoft.com/office/drawing/2014/main" id="{AA1307A1-EDE9-4C94-AF69-791E13882333}"/>
              </a:ext>
            </a:extLst>
          </p:cNvPr>
          <p:cNvSpPr>
            <a:spLocks noChangeShapeType="1"/>
          </p:cNvSpPr>
          <p:nvPr/>
        </p:nvSpPr>
        <p:spPr bwMode="auto">
          <a:xfrm flipV="1">
            <a:off x="7010400" y="974725"/>
            <a:ext cx="463550" cy="685800"/>
          </a:xfrm>
          <a:prstGeom prst="line">
            <a:avLst/>
          </a:prstGeom>
          <a:noFill/>
          <a:ln w="1905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8072" name="Object 8">
            <a:extLst>
              <a:ext uri="{FF2B5EF4-FFF2-40B4-BE49-F238E27FC236}">
                <a16:creationId xmlns:a16="http://schemas.microsoft.com/office/drawing/2014/main" id="{6A861C00-ED55-4EFB-A2D1-3E00DCEA5294}"/>
              </a:ext>
            </a:extLst>
          </p:cNvPr>
          <p:cNvGraphicFramePr>
            <a:graphicFrameLocks noChangeAspect="1"/>
          </p:cNvGraphicFramePr>
          <p:nvPr/>
        </p:nvGraphicFramePr>
        <p:xfrm>
          <a:off x="7380288" y="1168400"/>
          <a:ext cx="263525" cy="301625"/>
        </p:xfrm>
        <a:graphic>
          <a:graphicData uri="http://schemas.openxmlformats.org/presentationml/2006/ole">
            <mc:AlternateContent xmlns:mc="http://schemas.openxmlformats.org/markup-compatibility/2006">
              <mc:Choice xmlns:v="urn:schemas-microsoft-com:vml" Requires="v">
                <p:oleObj spid="_x0000_s38951" name="公式" r:id="rId11" imgW="304783" imgH="358016" progId="Equation.3">
                  <p:embed/>
                </p:oleObj>
              </mc:Choice>
              <mc:Fallback>
                <p:oleObj name="公式" r:id="rId11" imgW="304783" imgH="35801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0288" y="1168400"/>
                        <a:ext cx="2635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3" name="Object 9">
            <a:extLst>
              <a:ext uri="{FF2B5EF4-FFF2-40B4-BE49-F238E27FC236}">
                <a16:creationId xmlns:a16="http://schemas.microsoft.com/office/drawing/2014/main" id="{722C9073-6A6D-4046-9CBA-D0C7C07DEEEE}"/>
              </a:ext>
            </a:extLst>
          </p:cNvPr>
          <p:cNvGraphicFramePr>
            <a:graphicFrameLocks noChangeAspect="1"/>
          </p:cNvGraphicFramePr>
          <p:nvPr/>
        </p:nvGraphicFramePr>
        <p:xfrm>
          <a:off x="7069138" y="2679700"/>
          <a:ext cx="671512" cy="346075"/>
        </p:xfrm>
        <a:graphic>
          <a:graphicData uri="http://schemas.openxmlformats.org/presentationml/2006/ole">
            <mc:AlternateContent xmlns:mc="http://schemas.openxmlformats.org/markup-compatibility/2006">
              <mc:Choice xmlns:v="urn:schemas-microsoft-com:vml" Requires="v">
                <p:oleObj spid="_x0000_s38952" name="公式" r:id="rId13" imgW="815272" imgH="411480" progId="Equation.3">
                  <p:embed/>
                </p:oleObj>
              </mc:Choice>
              <mc:Fallback>
                <p:oleObj name="公式" r:id="rId13" imgW="815272" imgH="411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9138" y="2679700"/>
                        <a:ext cx="67151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74" name="Group 10">
            <a:extLst>
              <a:ext uri="{FF2B5EF4-FFF2-40B4-BE49-F238E27FC236}">
                <a16:creationId xmlns:a16="http://schemas.microsoft.com/office/drawing/2014/main" id="{2A2975D6-4EAB-4393-A286-6707273D2487}"/>
              </a:ext>
            </a:extLst>
          </p:cNvPr>
          <p:cNvGrpSpPr>
            <a:grpSpLocks/>
          </p:cNvGrpSpPr>
          <p:nvPr/>
        </p:nvGrpSpPr>
        <p:grpSpPr bwMode="auto">
          <a:xfrm>
            <a:off x="7000875" y="528638"/>
            <a:ext cx="1219200" cy="1476375"/>
            <a:chOff x="4030" y="2772"/>
            <a:chExt cx="768" cy="930"/>
          </a:xfrm>
        </p:grpSpPr>
        <p:sp>
          <p:nvSpPr>
            <p:cNvPr id="38943" name="Rectangle 11">
              <a:extLst>
                <a:ext uri="{FF2B5EF4-FFF2-40B4-BE49-F238E27FC236}">
                  <a16:creationId xmlns:a16="http://schemas.microsoft.com/office/drawing/2014/main" id="{B6C8BDD2-95E3-4F4D-A5C7-FA281ED6FFF4}"/>
                </a:ext>
              </a:extLst>
            </p:cNvPr>
            <p:cNvSpPr>
              <a:spLocks noChangeArrowheads="1"/>
            </p:cNvSpPr>
            <p:nvPr/>
          </p:nvSpPr>
          <p:spPr bwMode="auto">
            <a:xfrm>
              <a:off x="4054" y="2772"/>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chemeClr val="bg1"/>
                  </a:solidFill>
                  <a:latin typeface="Times New Roman" panose="02020603050405020304" pitchFamily="18" charset="0"/>
                </a:rPr>
                <a:t>y</a:t>
              </a:r>
            </a:p>
          </p:txBody>
        </p:sp>
        <p:sp>
          <p:nvSpPr>
            <p:cNvPr id="38944" name="Rectangle 12">
              <a:extLst>
                <a:ext uri="{FF2B5EF4-FFF2-40B4-BE49-F238E27FC236}">
                  <a16:creationId xmlns:a16="http://schemas.microsoft.com/office/drawing/2014/main" id="{D745D852-1CA1-423C-A9DF-74FB1ABCF71E}"/>
                </a:ext>
              </a:extLst>
            </p:cNvPr>
            <p:cNvSpPr>
              <a:spLocks noChangeArrowheads="1"/>
            </p:cNvSpPr>
            <p:nvPr/>
          </p:nvSpPr>
          <p:spPr bwMode="auto">
            <a:xfrm>
              <a:off x="4558" y="34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chemeClr val="bg1"/>
                  </a:solidFill>
                  <a:latin typeface="Times New Roman" panose="02020603050405020304" pitchFamily="18" charset="0"/>
                </a:rPr>
                <a:t>x</a:t>
              </a:r>
            </a:p>
          </p:txBody>
        </p:sp>
        <p:sp>
          <p:nvSpPr>
            <p:cNvPr id="38945" name="Line 13">
              <a:extLst>
                <a:ext uri="{FF2B5EF4-FFF2-40B4-BE49-F238E27FC236}">
                  <a16:creationId xmlns:a16="http://schemas.microsoft.com/office/drawing/2014/main" id="{F36A3866-9789-47E0-8EC1-F9F35BBBACC9}"/>
                </a:ext>
              </a:extLst>
            </p:cNvPr>
            <p:cNvSpPr>
              <a:spLocks noChangeShapeType="1"/>
            </p:cNvSpPr>
            <p:nvPr/>
          </p:nvSpPr>
          <p:spPr bwMode="auto">
            <a:xfrm>
              <a:off x="4030" y="3487"/>
              <a:ext cx="768" cy="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6" name="Line 14">
              <a:extLst>
                <a:ext uri="{FF2B5EF4-FFF2-40B4-BE49-F238E27FC236}">
                  <a16:creationId xmlns:a16="http://schemas.microsoft.com/office/drawing/2014/main" id="{51BA7F68-63E0-44F5-B3F1-8580E0582A9B}"/>
                </a:ext>
              </a:extLst>
            </p:cNvPr>
            <p:cNvSpPr>
              <a:spLocks noChangeShapeType="1"/>
            </p:cNvSpPr>
            <p:nvPr/>
          </p:nvSpPr>
          <p:spPr bwMode="auto">
            <a:xfrm flipV="1">
              <a:off x="4030" y="2815"/>
              <a:ext cx="0" cy="67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88079" name="Object 15">
            <a:extLst>
              <a:ext uri="{FF2B5EF4-FFF2-40B4-BE49-F238E27FC236}">
                <a16:creationId xmlns:a16="http://schemas.microsoft.com/office/drawing/2014/main" id="{A15F187B-D2C2-4B28-B1A7-A5EA69DFCAF1}"/>
              </a:ext>
            </a:extLst>
          </p:cNvPr>
          <p:cNvGraphicFramePr>
            <a:graphicFrameLocks noChangeAspect="1"/>
          </p:cNvGraphicFramePr>
          <p:nvPr/>
        </p:nvGraphicFramePr>
        <p:xfrm>
          <a:off x="6516688" y="2032000"/>
          <a:ext cx="395287" cy="303213"/>
        </p:xfrm>
        <a:graphic>
          <a:graphicData uri="http://schemas.openxmlformats.org/presentationml/2006/ole">
            <mc:AlternateContent xmlns:mc="http://schemas.openxmlformats.org/markup-compatibility/2006">
              <mc:Choice xmlns:v="urn:schemas-microsoft-com:vml" Requires="v">
                <p:oleObj spid="_x0000_s38953" name="Equation" r:id="rId15" imgW="472427" imgH="358016" progId="Equation.3">
                  <p:embed/>
                </p:oleObj>
              </mc:Choice>
              <mc:Fallback>
                <p:oleObj name="Equation" r:id="rId15" imgW="472427" imgH="358016"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688" y="2032000"/>
                        <a:ext cx="395287"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0" name="Text Box 16">
            <a:extLst>
              <a:ext uri="{FF2B5EF4-FFF2-40B4-BE49-F238E27FC236}">
                <a16:creationId xmlns:a16="http://schemas.microsoft.com/office/drawing/2014/main" id="{8042DAB6-8F67-4ADE-9715-6E6CF92F018F}"/>
              </a:ext>
            </a:extLst>
          </p:cNvPr>
          <p:cNvSpPr txBox="1">
            <a:spLocks noChangeArrowheads="1"/>
          </p:cNvSpPr>
          <p:nvPr/>
        </p:nvSpPr>
        <p:spPr bwMode="auto">
          <a:xfrm>
            <a:off x="755650" y="2319338"/>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x </a:t>
            </a:r>
            <a:r>
              <a:rPr kumimoji="1" lang="zh-CN" altLang="en-US" sz="2400" b="1">
                <a:solidFill>
                  <a:schemeClr val="bg1"/>
                </a:solidFill>
                <a:latin typeface="宋体" panose="02010600030101010101" pitchFamily="2" charset="-122"/>
              </a:rPr>
              <a:t>方向</a:t>
            </a:r>
          </a:p>
        </p:txBody>
      </p:sp>
      <p:sp>
        <p:nvSpPr>
          <p:cNvPr id="88081" name="Rectangle 17">
            <a:extLst>
              <a:ext uri="{FF2B5EF4-FFF2-40B4-BE49-F238E27FC236}">
                <a16:creationId xmlns:a16="http://schemas.microsoft.com/office/drawing/2014/main" id="{08CC0CEF-E9F0-4E35-85FD-303D74FAD4D7}"/>
              </a:ext>
            </a:extLst>
          </p:cNvPr>
          <p:cNvSpPr>
            <a:spLocks noChangeArrowheads="1"/>
          </p:cNvSpPr>
          <p:nvPr/>
        </p:nvSpPr>
        <p:spPr bwMode="auto">
          <a:xfrm>
            <a:off x="827088" y="3111500"/>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y </a:t>
            </a:r>
            <a:r>
              <a:rPr kumimoji="1" lang="zh-CN" altLang="en-US" sz="2400" b="1">
                <a:solidFill>
                  <a:schemeClr val="bg1"/>
                </a:solidFill>
                <a:latin typeface="宋体" panose="02010600030101010101" pitchFamily="2" charset="-122"/>
              </a:rPr>
              <a:t>方向</a:t>
            </a:r>
          </a:p>
        </p:txBody>
      </p:sp>
      <p:sp>
        <p:nvSpPr>
          <p:cNvPr id="88082" name="Line 18">
            <a:extLst>
              <a:ext uri="{FF2B5EF4-FFF2-40B4-BE49-F238E27FC236}">
                <a16:creationId xmlns:a16="http://schemas.microsoft.com/office/drawing/2014/main" id="{518B4C73-B891-4F48-9286-EBD715D841DE}"/>
              </a:ext>
            </a:extLst>
          </p:cNvPr>
          <p:cNvSpPr>
            <a:spLocks noChangeShapeType="1"/>
          </p:cNvSpPr>
          <p:nvPr/>
        </p:nvSpPr>
        <p:spPr bwMode="auto">
          <a:xfrm>
            <a:off x="7004050" y="1666875"/>
            <a:ext cx="0" cy="792163"/>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83" name="Line 19">
            <a:extLst>
              <a:ext uri="{FF2B5EF4-FFF2-40B4-BE49-F238E27FC236}">
                <a16:creationId xmlns:a16="http://schemas.microsoft.com/office/drawing/2014/main" id="{5BEA3758-2101-425A-95DF-5259BFB46553}"/>
              </a:ext>
            </a:extLst>
          </p:cNvPr>
          <p:cNvSpPr>
            <a:spLocks noChangeShapeType="1"/>
          </p:cNvSpPr>
          <p:nvPr/>
        </p:nvSpPr>
        <p:spPr bwMode="auto">
          <a:xfrm>
            <a:off x="7007225" y="2393950"/>
            <a:ext cx="0" cy="6858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88084" name="Object 20">
            <a:extLst>
              <a:ext uri="{FF2B5EF4-FFF2-40B4-BE49-F238E27FC236}">
                <a16:creationId xmlns:a16="http://schemas.microsoft.com/office/drawing/2014/main" id="{330D5A1B-A198-4B6E-BA22-E34E86DDDA45}"/>
              </a:ext>
            </a:extLst>
          </p:cNvPr>
          <p:cNvGraphicFramePr>
            <a:graphicFrameLocks noChangeAspect="1"/>
          </p:cNvGraphicFramePr>
          <p:nvPr/>
        </p:nvGraphicFramePr>
        <p:xfrm>
          <a:off x="1979613" y="1671638"/>
          <a:ext cx="2689225" cy="471487"/>
        </p:xfrm>
        <a:graphic>
          <a:graphicData uri="http://schemas.openxmlformats.org/presentationml/2006/ole">
            <mc:AlternateContent xmlns:mc="http://schemas.openxmlformats.org/markup-compatibility/2006">
              <mc:Choice xmlns:v="urn:schemas-microsoft-com:vml" Requires="v">
                <p:oleObj spid="_x0000_s38954" name="公式" r:id="rId17" imgW="2644247" imgH="449549" progId="Equation.3">
                  <p:embed/>
                </p:oleObj>
              </mc:Choice>
              <mc:Fallback>
                <p:oleObj name="公式" r:id="rId17" imgW="2644247" imgH="449549"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1671638"/>
                        <a:ext cx="2689225"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5" name="Text Box 21">
            <a:extLst>
              <a:ext uri="{FF2B5EF4-FFF2-40B4-BE49-F238E27FC236}">
                <a16:creationId xmlns:a16="http://schemas.microsoft.com/office/drawing/2014/main" id="{379B84A8-6491-49C5-AA53-F2FE362B99D3}"/>
              </a:ext>
            </a:extLst>
          </p:cNvPr>
          <p:cNvSpPr txBox="1">
            <a:spLocks noChangeArrowheads="1"/>
          </p:cNvSpPr>
          <p:nvPr/>
        </p:nvSpPr>
        <p:spPr bwMode="auto">
          <a:xfrm>
            <a:off x="684213" y="43180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Times New Roman" panose="02020603050405020304" pitchFamily="18" charset="0"/>
              </a:rPr>
              <a:t>方法（二）</a:t>
            </a:r>
          </a:p>
        </p:txBody>
      </p:sp>
      <p:sp>
        <p:nvSpPr>
          <p:cNvPr id="88086" name="Text Box 22">
            <a:extLst>
              <a:ext uri="{FF2B5EF4-FFF2-40B4-BE49-F238E27FC236}">
                <a16:creationId xmlns:a16="http://schemas.microsoft.com/office/drawing/2014/main" id="{702C17C6-E71E-4FD1-AAE7-0E2488E88F13}"/>
              </a:ext>
            </a:extLst>
          </p:cNvPr>
          <p:cNvSpPr txBox="1">
            <a:spLocks noChangeArrowheads="1"/>
          </p:cNvSpPr>
          <p:nvPr/>
        </p:nvSpPr>
        <p:spPr bwMode="auto">
          <a:xfrm>
            <a:off x="2268538" y="427038"/>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rPr>
              <a:t>取升降机为参考系</a:t>
            </a:r>
            <a:endParaRPr kumimoji="1" lang="zh-CN" altLang="en-US" sz="2400" b="1">
              <a:solidFill>
                <a:srgbClr val="00FFFF"/>
              </a:solidFill>
              <a:latin typeface="Times New Roman" panose="02020603050405020304" pitchFamily="18" charset="0"/>
            </a:endParaRPr>
          </a:p>
        </p:txBody>
      </p:sp>
      <p:sp>
        <p:nvSpPr>
          <p:cNvPr id="88087" name="Text Box 23">
            <a:extLst>
              <a:ext uri="{FF2B5EF4-FFF2-40B4-BE49-F238E27FC236}">
                <a16:creationId xmlns:a16="http://schemas.microsoft.com/office/drawing/2014/main" id="{4300D3C3-5B0B-4F8B-9CE8-C019742A031C}"/>
              </a:ext>
            </a:extLst>
          </p:cNvPr>
          <p:cNvSpPr txBox="1">
            <a:spLocks noChangeArrowheads="1"/>
          </p:cNvSpPr>
          <p:nvPr/>
        </p:nvSpPr>
        <p:spPr bwMode="auto">
          <a:xfrm>
            <a:off x="755650" y="99853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惯性力</a:t>
            </a:r>
          </a:p>
        </p:txBody>
      </p:sp>
      <p:graphicFrame>
        <p:nvGraphicFramePr>
          <p:cNvPr id="88088" name="Object 24">
            <a:extLst>
              <a:ext uri="{FF2B5EF4-FFF2-40B4-BE49-F238E27FC236}">
                <a16:creationId xmlns:a16="http://schemas.microsoft.com/office/drawing/2014/main" id="{19370E15-6B80-4ED9-A954-73636A5177BB}"/>
              </a:ext>
            </a:extLst>
          </p:cNvPr>
          <p:cNvGraphicFramePr>
            <a:graphicFrameLocks noChangeAspect="1"/>
          </p:cNvGraphicFramePr>
          <p:nvPr/>
        </p:nvGraphicFramePr>
        <p:xfrm>
          <a:off x="2617788" y="1023938"/>
          <a:ext cx="1498600" cy="471487"/>
        </p:xfrm>
        <a:graphic>
          <a:graphicData uri="http://schemas.openxmlformats.org/presentationml/2006/ole">
            <mc:AlternateContent xmlns:mc="http://schemas.openxmlformats.org/markup-compatibility/2006">
              <mc:Choice xmlns:v="urn:schemas-microsoft-com:vml" Requires="v">
                <p:oleObj spid="_x0000_s38955" name="公式" r:id="rId19" imgW="1463180" imgH="449549" progId="Equation.3">
                  <p:embed/>
                </p:oleObj>
              </mc:Choice>
              <mc:Fallback>
                <p:oleObj name="公式" r:id="rId19" imgW="1463180" imgH="449549"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7788" y="1023938"/>
                        <a:ext cx="14986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89" name="Group 25">
            <a:extLst>
              <a:ext uri="{FF2B5EF4-FFF2-40B4-BE49-F238E27FC236}">
                <a16:creationId xmlns:a16="http://schemas.microsoft.com/office/drawing/2014/main" id="{9BABF948-3DA4-420A-9B7B-02309BE90FFA}"/>
              </a:ext>
            </a:extLst>
          </p:cNvPr>
          <p:cNvGrpSpPr>
            <a:grpSpLocks/>
          </p:cNvGrpSpPr>
          <p:nvPr/>
        </p:nvGrpSpPr>
        <p:grpSpPr bwMode="auto">
          <a:xfrm>
            <a:off x="6346825" y="1444625"/>
            <a:ext cx="1644650" cy="1050925"/>
            <a:chOff x="4245" y="2805"/>
            <a:chExt cx="1036" cy="662"/>
          </a:xfrm>
        </p:grpSpPr>
        <p:sp>
          <p:nvSpPr>
            <p:cNvPr id="38935" name="Line 26">
              <a:extLst>
                <a:ext uri="{FF2B5EF4-FFF2-40B4-BE49-F238E27FC236}">
                  <a16:creationId xmlns:a16="http://schemas.microsoft.com/office/drawing/2014/main" id="{31D7BECF-5FED-4FA6-AB77-81C6D424AD2A}"/>
                </a:ext>
              </a:extLst>
            </p:cNvPr>
            <p:cNvSpPr>
              <a:spLocks noChangeShapeType="1"/>
            </p:cNvSpPr>
            <p:nvPr/>
          </p:nvSpPr>
          <p:spPr bwMode="auto">
            <a:xfrm flipH="1" flipV="1">
              <a:off x="4245" y="2805"/>
              <a:ext cx="1008"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Line 27">
              <a:extLst>
                <a:ext uri="{FF2B5EF4-FFF2-40B4-BE49-F238E27FC236}">
                  <a16:creationId xmlns:a16="http://schemas.microsoft.com/office/drawing/2014/main" id="{74CD69B7-ABBD-4395-B8FA-0B6FB255215D}"/>
                </a:ext>
              </a:extLst>
            </p:cNvPr>
            <p:cNvSpPr>
              <a:spLocks noChangeShapeType="1"/>
            </p:cNvSpPr>
            <p:nvPr/>
          </p:nvSpPr>
          <p:spPr bwMode="auto">
            <a:xfrm flipH="1">
              <a:off x="4249" y="3463"/>
              <a:ext cx="1008"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Arc 28">
              <a:extLst>
                <a:ext uri="{FF2B5EF4-FFF2-40B4-BE49-F238E27FC236}">
                  <a16:creationId xmlns:a16="http://schemas.microsoft.com/office/drawing/2014/main" id="{78318F37-D14D-49F4-AD61-BCBB058B6A43}"/>
                </a:ext>
              </a:extLst>
            </p:cNvPr>
            <p:cNvSpPr>
              <a:spLocks/>
            </p:cNvSpPr>
            <p:nvPr/>
          </p:nvSpPr>
          <p:spPr bwMode="auto">
            <a:xfrm flipH="1">
              <a:off x="5006" y="3320"/>
              <a:ext cx="275" cy="142"/>
            </a:xfrm>
            <a:custGeom>
              <a:avLst/>
              <a:gdLst>
                <a:gd name="T0" fmla="*/ 0 w 21600"/>
                <a:gd name="T1" fmla="*/ 0 h 11700"/>
                <a:gd name="T2" fmla="*/ 0 w 21600"/>
                <a:gd name="T3" fmla="*/ 0 h 11700"/>
                <a:gd name="T4" fmla="*/ 0 w 21600"/>
                <a:gd name="T5" fmla="*/ 0 h 11700"/>
                <a:gd name="T6" fmla="*/ 0 60000 65536"/>
                <a:gd name="T7" fmla="*/ 0 60000 65536"/>
                <a:gd name="T8" fmla="*/ 0 60000 65536"/>
              </a:gdLst>
              <a:ahLst/>
              <a:cxnLst>
                <a:cxn ang="T6">
                  <a:pos x="T0" y="T1"/>
                </a:cxn>
                <a:cxn ang="T7">
                  <a:pos x="T2" y="T3"/>
                </a:cxn>
                <a:cxn ang="T8">
                  <a:pos x="T4" y="T5"/>
                </a:cxn>
              </a:cxnLst>
              <a:rect l="0" t="0" r="r" b="b"/>
              <a:pathLst>
                <a:path w="21600" h="11700" fill="none" extrusionOk="0">
                  <a:moveTo>
                    <a:pt x="18956" y="-1"/>
                  </a:moveTo>
                  <a:cubicBezTo>
                    <a:pt x="20690" y="3175"/>
                    <a:pt x="21600" y="6736"/>
                    <a:pt x="21600" y="10355"/>
                  </a:cubicBezTo>
                  <a:cubicBezTo>
                    <a:pt x="21600" y="10803"/>
                    <a:pt x="21586" y="11252"/>
                    <a:pt x="21558" y="11700"/>
                  </a:cubicBezTo>
                </a:path>
                <a:path w="21600" h="11700" stroke="0" extrusionOk="0">
                  <a:moveTo>
                    <a:pt x="18956" y="-1"/>
                  </a:moveTo>
                  <a:cubicBezTo>
                    <a:pt x="20690" y="3175"/>
                    <a:pt x="21600" y="6736"/>
                    <a:pt x="21600" y="10355"/>
                  </a:cubicBezTo>
                  <a:cubicBezTo>
                    <a:pt x="21600" y="10803"/>
                    <a:pt x="21586" y="11252"/>
                    <a:pt x="21558" y="11700"/>
                  </a:cubicBezTo>
                  <a:lnTo>
                    <a:pt x="0" y="10355"/>
                  </a:lnTo>
                  <a:lnTo>
                    <a:pt x="18956" y="-1"/>
                  </a:lnTo>
                  <a:close/>
                </a:path>
              </a:pathLst>
            </a:custGeom>
            <a:noFill/>
            <a:ln w="127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Rectangle 29">
              <a:extLst>
                <a:ext uri="{FF2B5EF4-FFF2-40B4-BE49-F238E27FC236}">
                  <a16:creationId xmlns:a16="http://schemas.microsoft.com/office/drawing/2014/main" id="{89E0D792-C3D8-4E32-8EA3-3E9C1410CB8C}"/>
                </a:ext>
              </a:extLst>
            </p:cNvPr>
            <p:cNvSpPr>
              <a:spLocks noChangeArrowheads="1"/>
            </p:cNvSpPr>
            <p:nvPr/>
          </p:nvSpPr>
          <p:spPr bwMode="auto">
            <a:xfrm rot="1961741">
              <a:off x="4481" y="2843"/>
              <a:ext cx="336" cy="192"/>
            </a:xfrm>
            <a:prstGeom prst="rect">
              <a:avLst/>
            </a:prstGeom>
            <a:solidFill>
              <a:srgbClr val="FFCC00">
                <a:alpha val="4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8939" name="Object 30">
              <a:extLst>
                <a:ext uri="{FF2B5EF4-FFF2-40B4-BE49-F238E27FC236}">
                  <a16:creationId xmlns:a16="http://schemas.microsoft.com/office/drawing/2014/main" id="{45383F2A-82E6-473E-A9CD-F068AA1E29DC}"/>
                </a:ext>
              </a:extLst>
            </p:cNvPr>
            <p:cNvGraphicFramePr>
              <a:graphicFrameLocks noChangeAspect="1"/>
            </p:cNvGraphicFramePr>
            <p:nvPr/>
          </p:nvGraphicFramePr>
          <p:xfrm>
            <a:off x="4828" y="3311"/>
            <a:ext cx="134" cy="116"/>
          </p:xfrm>
          <a:graphic>
            <a:graphicData uri="http://schemas.openxmlformats.org/presentationml/2006/ole">
              <mc:AlternateContent xmlns:mc="http://schemas.openxmlformats.org/markup-compatibility/2006">
                <mc:Choice xmlns:v="urn:schemas-microsoft-com:vml" Requires="v">
                  <p:oleObj spid="_x0000_s38956" name="公式" r:id="rId21" imgW="243770" imgH="205740" progId="Equation.3">
                    <p:embed/>
                  </p:oleObj>
                </mc:Choice>
                <mc:Fallback>
                  <p:oleObj name="公式" r:id="rId21" imgW="243770" imgH="205740"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8" y="3311"/>
                          <a:ext cx="13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0" name="Line 31">
              <a:extLst>
                <a:ext uri="{FF2B5EF4-FFF2-40B4-BE49-F238E27FC236}">
                  <a16:creationId xmlns:a16="http://schemas.microsoft.com/office/drawing/2014/main" id="{31B58085-80EE-4A28-ADE5-0C1F6F037D70}"/>
                </a:ext>
              </a:extLst>
            </p:cNvPr>
            <p:cNvSpPr>
              <a:spLocks noChangeShapeType="1"/>
            </p:cNvSpPr>
            <p:nvPr/>
          </p:nvSpPr>
          <p:spPr bwMode="auto">
            <a:xfrm>
              <a:off x="4674" y="2950"/>
              <a:ext cx="336"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41" name="Object 32">
              <a:extLst>
                <a:ext uri="{FF2B5EF4-FFF2-40B4-BE49-F238E27FC236}">
                  <a16:creationId xmlns:a16="http://schemas.microsoft.com/office/drawing/2014/main" id="{649E6EAD-5AEA-4502-A023-8C9166135B24}"/>
                </a:ext>
              </a:extLst>
            </p:cNvPr>
            <p:cNvGraphicFramePr>
              <a:graphicFrameLocks noChangeAspect="1"/>
            </p:cNvGraphicFramePr>
            <p:nvPr/>
          </p:nvGraphicFramePr>
          <p:xfrm>
            <a:off x="4962" y="2928"/>
            <a:ext cx="163" cy="214"/>
          </p:xfrm>
          <a:graphic>
            <a:graphicData uri="http://schemas.openxmlformats.org/presentationml/2006/ole">
              <mc:AlternateContent xmlns:mc="http://schemas.openxmlformats.org/markup-compatibility/2006">
                <mc:Choice xmlns:v="urn:schemas-microsoft-com:vml" Requires="v">
                  <p:oleObj spid="_x0000_s38957" name="公式" r:id="rId23" imgW="297226" imgH="396364" progId="Equation.3">
                    <p:embed/>
                  </p:oleObj>
                </mc:Choice>
                <mc:Fallback>
                  <p:oleObj name="公式" r:id="rId23" imgW="297226" imgH="396364"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2" y="2928"/>
                          <a:ext cx="16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2" name="Line 33">
              <a:extLst>
                <a:ext uri="{FF2B5EF4-FFF2-40B4-BE49-F238E27FC236}">
                  <a16:creationId xmlns:a16="http://schemas.microsoft.com/office/drawing/2014/main" id="{56A4BF95-53C4-4F05-B203-B220B654344D}"/>
                </a:ext>
              </a:extLst>
            </p:cNvPr>
            <p:cNvSpPr>
              <a:spLocks noChangeShapeType="1"/>
            </p:cNvSpPr>
            <p:nvPr/>
          </p:nvSpPr>
          <p:spPr bwMode="auto">
            <a:xfrm>
              <a:off x="4250" y="2807"/>
              <a:ext cx="3"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 name="矩形 1">
            <a:extLst>
              <a:ext uri="{FF2B5EF4-FFF2-40B4-BE49-F238E27FC236}">
                <a16:creationId xmlns:a16="http://schemas.microsoft.com/office/drawing/2014/main" id="{589E27B4-A5C5-4E3E-94EC-DD4085C804AA}"/>
              </a:ext>
            </a:extLst>
          </p:cNvPr>
          <p:cNvSpPr>
            <a:spLocks noChangeArrowheads="1"/>
          </p:cNvSpPr>
          <p:nvPr/>
        </p:nvSpPr>
        <p:spPr bwMode="auto">
          <a:xfrm>
            <a:off x="179388" y="6165850"/>
            <a:ext cx="5948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FFC000"/>
                </a:solidFill>
              </a:rPr>
              <a:t>作业：</a:t>
            </a:r>
            <a:r>
              <a:rPr lang="en-US" altLang="zh-CN" sz="2400" b="1">
                <a:solidFill>
                  <a:srgbClr val="FFC000"/>
                </a:solidFill>
              </a:rPr>
              <a:t>P.90</a:t>
            </a:r>
            <a:r>
              <a:rPr lang="zh-CN" altLang="zh-CN" sz="2400" b="1">
                <a:solidFill>
                  <a:srgbClr val="FFC000"/>
                </a:solidFill>
              </a:rPr>
              <a:t>：</a:t>
            </a:r>
            <a:r>
              <a:rPr lang="en-US" altLang="zh-CN" sz="2400" b="1">
                <a:solidFill>
                  <a:srgbClr val="FFC000"/>
                </a:solidFill>
              </a:rPr>
              <a:t>2.12,  2.13,  2.15, 2.20,  2.21</a:t>
            </a:r>
            <a:endParaRPr lang="zh-CN" altLang="zh-CN" sz="2400" b="1">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8085"/>
                                        </p:tgtEl>
                                        <p:attrNameLst>
                                          <p:attrName>style.visibility</p:attrName>
                                        </p:attrNameLst>
                                      </p:cBhvr>
                                      <p:to>
                                        <p:strVal val="visible"/>
                                      </p:to>
                                    </p:set>
                                    <p:animEffect transition="in" filter="wipe(left)">
                                      <p:cBhvr>
                                        <p:cTn id="7" dur="300"/>
                                        <p:tgtEl>
                                          <p:spTgt spid="88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86"/>
                                        </p:tgtEl>
                                        <p:attrNameLst>
                                          <p:attrName>style.visibility</p:attrName>
                                        </p:attrNameLst>
                                      </p:cBhvr>
                                      <p:to>
                                        <p:strVal val="visible"/>
                                      </p:to>
                                    </p:set>
                                    <p:animEffect transition="in" filter="wipe(left)">
                                      <p:cBhvr>
                                        <p:cTn id="12" dur="500"/>
                                        <p:tgtEl>
                                          <p:spTgt spid="88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89"/>
                                        </p:tgtEl>
                                        <p:attrNameLst>
                                          <p:attrName>style.visibility</p:attrName>
                                        </p:attrNameLst>
                                      </p:cBhvr>
                                      <p:to>
                                        <p:strVal val="visible"/>
                                      </p:to>
                                    </p:set>
                                    <p:animEffect transition="in" filter="wipe(left)">
                                      <p:cBhvr>
                                        <p:cTn id="17" dur="1000"/>
                                        <p:tgtEl>
                                          <p:spTgt spid="88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87"/>
                                        </p:tgtEl>
                                        <p:attrNameLst>
                                          <p:attrName>style.visibility</p:attrName>
                                        </p:attrNameLst>
                                      </p:cBhvr>
                                      <p:to>
                                        <p:strVal val="visible"/>
                                      </p:to>
                                    </p:set>
                                    <p:animEffect transition="in" filter="wipe(left)">
                                      <p:cBhvr>
                                        <p:cTn id="22" dur="1000"/>
                                        <p:tgtEl>
                                          <p:spTgt spid="880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088"/>
                                        </p:tgtEl>
                                        <p:attrNameLst>
                                          <p:attrName>style.visibility</p:attrName>
                                        </p:attrNameLst>
                                      </p:cBhvr>
                                      <p:to>
                                        <p:strVal val="visible"/>
                                      </p:to>
                                    </p:set>
                                    <p:animEffect transition="in" filter="wipe(left)">
                                      <p:cBhvr>
                                        <p:cTn id="27" dur="500"/>
                                        <p:tgtEl>
                                          <p:spTgt spid="880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88082"/>
                                        </p:tgtEl>
                                        <p:attrNameLst>
                                          <p:attrName>style.visibility</p:attrName>
                                        </p:attrNameLst>
                                      </p:cBhvr>
                                      <p:to>
                                        <p:strVal val="visible"/>
                                      </p:to>
                                    </p:set>
                                    <p:animEffect transition="in" filter="wipe(up)">
                                      <p:cBhvr>
                                        <p:cTn id="32" dur="500"/>
                                        <p:tgtEl>
                                          <p:spTgt spid="88082"/>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88079"/>
                                        </p:tgtEl>
                                        <p:attrNameLst>
                                          <p:attrName>style.visibility</p:attrName>
                                        </p:attrNameLst>
                                      </p:cBhvr>
                                      <p:to>
                                        <p:strVal val="visible"/>
                                      </p:to>
                                    </p:set>
                                    <p:animEffect transition="in" filter="wipe(left)">
                                      <p:cBhvr>
                                        <p:cTn id="36" dur="500"/>
                                        <p:tgtEl>
                                          <p:spTgt spid="8807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88083"/>
                                        </p:tgtEl>
                                        <p:attrNameLst>
                                          <p:attrName>style.visibility</p:attrName>
                                        </p:attrNameLst>
                                      </p:cBhvr>
                                      <p:to>
                                        <p:strVal val="visible"/>
                                      </p:to>
                                    </p:set>
                                    <p:animEffect transition="in" filter="wipe(up)">
                                      <p:cBhvr>
                                        <p:cTn id="41" dur="500"/>
                                        <p:tgtEl>
                                          <p:spTgt spid="88083"/>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88073"/>
                                        </p:tgtEl>
                                        <p:attrNameLst>
                                          <p:attrName>style.visibility</p:attrName>
                                        </p:attrNameLst>
                                      </p:cBhvr>
                                      <p:to>
                                        <p:strVal val="visible"/>
                                      </p:to>
                                    </p:set>
                                    <p:animEffect transition="in" filter="wipe(left)">
                                      <p:cBhvr>
                                        <p:cTn id="45" dur="500"/>
                                        <p:tgtEl>
                                          <p:spTgt spid="8807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88071"/>
                                        </p:tgtEl>
                                        <p:attrNameLst>
                                          <p:attrName>style.visibility</p:attrName>
                                        </p:attrNameLst>
                                      </p:cBhvr>
                                      <p:to>
                                        <p:strVal val="visible"/>
                                      </p:to>
                                    </p:set>
                                    <p:animEffect transition="in" filter="wipe(down)">
                                      <p:cBhvr>
                                        <p:cTn id="50" dur="500"/>
                                        <p:tgtEl>
                                          <p:spTgt spid="88071"/>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88072"/>
                                        </p:tgtEl>
                                        <p:attrNameLst>
                                          <p:attrName>style.visibility</p:attrName>
                                        </p:attrNameLst>
                                      </p:cBhvr>
                                      <p:to>
                                        <p:strVal val="visible"/>
                                      </p:to>
                                    </p:set>
                                    <p:animEffect transition="in" filter="wipe(left)">
                                      <p:cBhvr>
                                        <p:cTn id="54" dur="500"/>
                                        <p:tgtEl>
                                          <p:spTgt spid="880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88084"/>
                                        </p:tgtEl>
                                        <p:attrNameLst>
                                          <p:attrName>style.visibility</p:attrName>
                                        </p:attrNameLst>
                                      </p:cBhvr>
                                      <p:to>
                                        <p:strVal val="visible"/>
                                      </p:to>
                                    </p:set>
                                    <p:animEffect transition="in" filter="wipe(left)">
                                      <p:cBhvr>
                                        <p:cTn id="59" dur="500"/>
                                        <p:tgtEl>
                                          <p:spTgt spid="8808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32" fill="hold" nodeType="clickEffect">
                                  <p:stCondLst>
                                    <p:cond delay="0"/>
                                  </p:stCondLst>
                                  <p:childTnLst>
                                    <p:set>
                                      <p:cBhvr>
                                        <p:cTn id="63" dur="1" fill="hold">
                                          <p:stCondLst>
                                            <p:cond delay="0"/>
                                          </p:stCondLst>
                                        </p:cTn>
                                        <p:tgtEl>
                                          <p:spTgt spid="88074"/>
                                        </p:tgtEl>
                                        <p:attrNameLst>
                                          <p:attrName>style.visibility</p:attrName>
                                        </p:attrNameLst>
                                      </p:cBhvr>
                                      <p:to>
                                        <p:strVal val="visible"/>
                                      </p:to>
                                    </p:set>
                                    <p:animEffect transition="in" filter="box(out)">
                                      <p:cBhvr>
                                        <p:cTn id="64" dur="1000"/>
                                        <p:tgtEl>
                                          <p:spTgt spid="8807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8080"/>
                                        </p:tgtEl>
                                        <p:attrNameLst>
                                          <p:attrName>style.visibility</p:attrName>
                                        </p:attrNameLst>
                                      </p:cBhvr>
                                      <p:to>
                                        <p:strVal val="visible"/>
                                      </p:to>
                                    </p:set>
                                    <p:animEffect transition="in" filter="wipe(left)">
                                      <p:cBhvr>
                                        <p:cTn id="69" dur="500"/>
                                        <p:tgtEl>
                                          <p:spTgt spid="88080"/>
                                        </p:tgtEl>
                                      </p:cBhvr>
                                    </p:animEffect>
                                  </p:childTnLst>
                                </p:cTn>
                              </p:par>
                            </p:childTnLst>
                          </p:cTn>
                        </p:par>
                        <p:par>
                          <p:cTn id="70" fill="hold" nodeType="afterGroup">
                            <p:stCondLst>
                              <p:cond delay="500"/>
                            </p:stCondLst>
                            <p:childTnLst>
                              <p:par>
                                <p:cTn id="71" presetID="23" presetClass="entr" presetSubtype="16" fill="hold" nodeType="afterEffect">
                                  <p:stCondLst>
                                    <p:cond delay="0"/>
                                  </p:stCondLst>
                                  <p:childTnLst>
                                    <p:set>
                                      <p:cBhvr>
                                        <p:cTn id="72" dur="1" fill="hold">
                                          <p:stCondLst>
                                            <p:cond delay="0"/>
                                          </p:stCondLst>
                                        </p:cTn>
                                        <p:tgtEl>
                                          <p:spTgt spid="88066"/>
                                        </p:tgtEl>
                                        <p:attrNameLst>
                                          <p:attrName>style.visibility</p:attrName>
                                        </p:attrNameLst>
                                      </p:cBhvr>
                                      <p:to>
                                        <p:strVal val="visible"/>
                                      </p:to>
                                    </p:set>
                                    <p:anim calcmode="lin" valueType="num">
                                      <p:cBhvr>
                                        <p:cTn id="73" dur="500" fill="hold"/>
                                        <p:tgtEl>
                                          <p:spTgt spid="88066"/>
                                        </p:tgtEl>
                                        <p:attrNameLst>
                                          <p:attrName>ppt_w</p:attrName>
                                        </p:attrNameLst>
                                      </p:cBhvr>
                                      <p:tavLst>
                                        <p:tav tm="0">
                                          <p:val>
                                            <p:fltVal val="0"/>
                                          </p:val>
                                        </p:tav>
                                        <p:tav tm="100000">
                                          <p:val>
                                            <p:strVal val="#ppt_w"/>
                                          </p:val>
                                        </p:tav>
                                      </p:tavLst>
                                    </p:anim>
                                    <p:anim calcmode="lin" valueType="num">
                                      <p:cBhvr>
                                        <p:cTn id="74" dur="500" fill="hold"/>
                                        <p:tgtEl>
                                          <p:spTgt spid="88066"/>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88081"/>
                                        </p:tgtEl>
                                        <p:attrNameLst>
                                          <p:attrName>style.visibility</p:attrName>
                                        </p:attrNameLst>
                                      </p:cBhvr>
                                      <p:to>
                                        <p:strVal val="visible"/>
                                      </p:to>
                                    </p:set>
                                    <p:animEffect transition="in" filter="wipe(left)">
                                      <p:cBhvr>
                                        <p:cTn id="79" dur="500"/>
                                        <p:tgtEl>
                                          <p:spTgt spid="88081"/>
                                        </p:tgtEl>
                                      </p:cBhvr>
                                    </p:animEffect>
                                  </p:childTnLst>
                                </p:cTn>
                              </p:par>
                            </p:childTnLst>
                          </p:cTn>
                        </p:par>
                        <p:par>
                          <p:cTn id="80" fill="hold" nodeType="afterGroup">
                            <p:stCondLst>
                              <p:cond delay="500"/>
                            </p:stCondLst>
                            <p:childTnLst>
                              <p:par>
                                <p:cTn id="81" presetID="22" presetClass="entr" presetSubtype="8" fill="hold" nodeType="afterEffect">
                                  <p:stCondLst>
                                    <p:cond delay="0"/>
                                  </p:stCondLst>
                                  <p:childTnLst>
                                    <p:set>
                                      <p:cBhvr>
                                        <p:cTn id="82" dur="1" fill="hold">
                                          <p:stCondLst>
                                            <p:cond delay="0"/>
                                          </p:stCondLst>
                                        </p:cTn>
                                        <p:tgtEl>
                                          <p:spTgt spid="88067"/>
                                        </p:tgtEl>
                                        <p:attrNameLst>
                                          <p:attrName>style.visibility</p:attrName>
                                        </p:attrNameLst>
                                      </p:cBhvr>
                                      <p:to>
                                        <p:strVal val="visible"/>
                                      </p:to>
                                    </p:set>
                                    <p:animEffect transition="in" filter="wipe(left)">
                                      <p:cBhvr>
                                        <p:cTn id="83" dur="500"/>
                                        <p:tgtEl>
                                          <p:spTgt spid="880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88070"/>
                                        </p:tgtEl>
                                        <p:attrNameLst>
                                          <p:attrName>style.visibility</p:attrName>
                                        </p:attrNameLst>
                                      </p:cBhvr>
                                      <p:to>
                                        <p:strVal val="visible"/>
                                      </p:to>
                                    </p:set>
                                    <p:animEffect transition="in" filter="wipe(up)">
                                      <p:cBhvr>
                                        <p:cTn id="88" dur="500"/>
                                        <p:tgtEl>
                                          <p:spTgt spid="8807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88068"/>
                                        </p:tgtEl>
                                        <p:attrNameLst>
                                          <p:attrName>style.visibility</p:attrName>
                                        </p:attrNameLst>
                                      </p:cBhvr>
                                      <p:to>
                                        <p:strVal val="visible"/>
                                      </p:to>
                                    </p:set>
                                    <p:animEffect transition="in" filter="wipe(left)">
                                      <p:cBhvr>
                                        <p:cTn id="93" dur="500"/>
                                        <p:tgtEl>
                                          <p:spTgt spid="8806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88069"/>
                                        </p:tgtEl>
                                        <p:attrNameLst>
                                          <p:attrName>style.visibility</p:attrName>
                                        </p:attrNameLst>
                                      </p:cBhvr>
                                      <p:to>
                                        <p:strVal val="visible"/>
                                      </p:to>
                                    </p:set>
                                    <p:animEffect transition="in" filter="wipe(left)">
                                      <p:cBhvr>
                                        <p:cTn id="98" dur="500"/>
                                        <p:tgtEl>
                                          <p:spTgt spid="8806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animBg="1"/>
      <p:bldP spid="88080" grpId="0" autoUpdateAnimBg="0"/>
      <p:bldP spid="88081" grpId="0" autoUpdateAnimBg="0"/>
      <p:bldP spid="88085" grpId="0" autoUpdateAnimBg="0"/>
      <p:bldP spid="88086" grpId="0" autoUpdateAnimBg="0"/>
      <p:bldP spid="88087" grpId="0"/>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a:extLst>
              <a:ext uri="{FF2B5EF4-FFF2-40B4-BE49-F238E27FC236}">
                <a16:creationId xmlns:a16="http://schemas.microsoft.com/office/drawing/2014/main" id="{AFEEE8B6-0B0D-4314-935F-7046F2F5D7DD}"/>
              </a:ext>
            </a:extLst>
          </p:cNvPr>
          <p:cNvGraphicFramePr>
            <a:graphicFrameLocks noChangeAspect="1"/>
          </p:cNvGraphicFramePr>
          <p:nvPr/>
        </p:nvGraphicFramePr>
        <p:xfrm>
          <a:off x="1979613" y="2392363"/>
          <a:ext cx="2738437" cy="417512"/>
        </p:xfrm>
        <a:graphic>
          <a:graphicData uri="http://schemas.openxmlformats.org/presentationml/2006/ole">
            <mc:AlternateContent xmlns:mc="http://schemas.openxmlformats.org/markup-compatibility/2006">
              <mc:Choice xmlns:v="urn:schemas-microsoft-com:vml" Requires="v">
                <p:oleObj spid="_x0000_s39971" name="Equation" r:id="rId3" imgW="2697423" imgH="373411" progId="Equation.3">
                  <p:embed/>
                </p:oleObj>
              </mc:Choice>
              <mc:Fallback>
                <p:oleObj name="Equation" r:id="rId3" imgW="2697423" imgH="37341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392363"/>
                        <a:ext cx="273843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3">
            <a:extLst>
              <a:ext uri="{FF2B5EF4-FFF2-40B4-BE49-F238E27FC236}">
                <a16:creationId xmlns:a16="http://schemas.microsoft.com/office/drawing/2014/main" id="{360D2B8A-BB7E-4D21-981C-B5C57F7DE6A1}"/>
              </a:ext>
            </a:extLst>
          </p:cNvPr>
          <p:cNvGraphicFramePr>
            <a:graphicFrameLocks noChangeAspect="1"/>
          </p:cNvGraphicFramePr>
          <p:nvPr/>
        </p:nvGraphicFramePr>
        <p:xfrm>
          <a:off x="2051050" y="3124200"/>
          <a:ext cx="4689475" cy="431800"/>
        </p:xfrm>
        <a:graphic>
          <a:graphicData uri="http://schemas.openxmlformats.org/presentationml/2006/ole">
            <mc:AlternateContent xmlns:mc="http://schemas.openxmlformats.org/markup-compatibility/2006">
              <mc:Choice xmlns:v="urn:schemas-microsoft-com:vml" Requires="v">
                <p:oleObj spid="_x0000_s39972" name="Equation" r:id="rId5" imgW="4602524" imgH="388527" progId="Equation.3">
                  <p:embed/>
                </p:oleObj>
              </mc:Choice>
              <mc:Fallback>
                <p:oleObj name="Equation" r:id="rId5" imgW="4602524" imgH="38852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124200"/>
                        <a:ext cx="46894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4">
            <a:extLst>
              <a:ext uri="{FF2B5EF4-FFF2-40B4-BE49-F238E27FC236}">
                <a16:creationId xmlns:a16="http://schemas.microsoft.com/office/drawing/2014/main" id="{33EDD261-1FF8-445E-9234-03697BB8FA95}"/>
              </a:ext>
            </a:extLst>
          </p:cNvPr>
          <p:cNvGraphicFramePr>
            <a:graphicFrameLocks noChangeAspect="1"/>
          </p:cNvGraphicFramePr>
          <p:nvPr/>
        </p:nvGraphicFramePr>
        <p:xfrm>
          <a:off x="2301875" y="3716338"/>
          <a:ext cx="2846388" cy="431800"/>
        </p:xfrm>
        <a:graphic>
          <a:graphicData uri="http://schemas.openxmlformats.org/presentationml/2006/ole">
            <mc:AlternateContent xmlns:mc="http://schemas.openxmlformats.org/markup-compatibility/2006">
              <mc:Choice xmlns:v="urn:schemas-microsoft-com:vml" Requires="v">
                <p:oleObj spid="_x0000_s39973" name="Equation" r:id="rId7" imgW="2788942" imgH="388527" progId="Equation.3">
                  <p:embed/>
                </p:oleObj>
              </mc:Choice>
              <mc:Fallback>
                <p:oleObj name="Equation" r:id="rId7" imgW="2788942" imgH="38852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1875" y="3716338"/>
                        <a:ext cx="28463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35A31968-253B-46BC-9052-2FBFE4ACCE87}"/>
              </a:ext>
            </a:extLst>
          </p:cNvPr>
          <p:cNvGraphicFramePr>
            <a:graphicFrameLocks noChangeAspect="1"/>
          </p:cNvGraphicFramePr>
          <p:nvPr/>
        </p:nvGraphicFramePr>
        <p:xfrm>
          <a:off x="2301875" y="4249738"/>
          <a:ext cx="2533650" cy="431800"/>
        </p:xfrm>
        <a:graphic>
          <a:graphicData uri="http://schemas.openxmlformats.org/presentationml/2006/ole">
            <mc:AlternateContent xmlns:mc="http://schemas.openxmlformats.org/markup-compatibility/2006">
              <mc:Choice xmlns:v="urn:schemas-microsoft-com:vml" Requires="v">
                <p:oleObj spid="_x0000_s39974" name="Equation" r:id="rId9" imgW="2484159" imgH="388527" progId="Equation.3">
                  <p:embed/>
                </p:oleObj>
              </mc:Choice>
              <mc:Fallback>
                <p:oleObj name="Equation" r:id="rId9" imgW="2484159" imgH="388527"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1875" y="4249738"/>
                        <a:ext cx="2533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AutoShape 6">
            <a:extLst>
              <a:ext uri="{FF2B5EF4-FFF2-40B4-BE49-F238E27FC236}">
                <a16:creationId xmlns:a16="http://schemas.microsoft.com/office/drawing/2014/main" id="{81A98023-6386-4997-B186-D1BF703E0F83}"/>
              </a:ext>
            </a:extLst>
          </p:cNvPr>
          <p:cNvSpPr>
            <a:spLocks/>
          </p:cNvSpPr>
          <p:nvPr/>
        </p:nvSpPr>
        <p:spPr bwMode="auto">
          <a:xfrm>
            <a:off x="2038350" y="3889375"/>
            <a:ext cx="263525" cy="588963"/>
          </a:xfrm>
          <a:prstGeom prst="leftBrace">
            <a:avLst>
              <a:gd name="adj1" fmla="val 21584"/>
              <a:gd name="adj2" fmla="val 55616"/>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3" name="Line 7">
            <a:extLst>
              <a:ext uri="{FF2B5EF4-FFF2-40B4-BE49-F238E27FC236}">
                <a16:creationId xmlns:a16="http://schemas.microsoft.com/office/drawing/2014/main" id="{E619544A-BEEC-40C7-A7F1-C5C0A9703953}"/>
              </a:ext>
            </a:extLst>
          </p:cNvPr>
          <p:cNvSpPr>
            <a:spLocks noChangeShapeType="1"/>
          </p:cNvSpPr>
          <p:nvPr/>
        </p:nvSpPr>
        <p:spPr bwMode="auto">
          <a:xfrm flipV="1">
            <a:off x="7010400" y="974725"/>
            <a:ext cx="463550" cy="685800"/>
          </a:xfrm>
          <a:prstGeom prst="line">
            <a:avLst/>
          </a:prstGeom>
          <a:noFill/>
          <a:ln w="1905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44" name="Object 8">
            <a:extLst>
              <a:ext uri="{FF2B5EF4-FFF2-40B4-BE49-F238E27FC236}">
                <a16:creationId xmlns:a16="http://schemas.microsoft.com/office/drawing/2014/main" id="{00A6D7E4-7659-4D6A-9CD2-5CE873D0C1C0}"/>
              </a:ext>
            </a:extLst>
          </p:cNvPr>
          <p:cNvGraphicFramePr>
            <a:graphicFrameLocks noChangeAspect="1"/>
          </p:cNvGraphicFramePr>
          <p:nvPr/>
        </p:nvGraphicFramePr>
        <p:xfrm>
          <a:off x="7380288" y="1168400"/>
          <a:ext cx="263525" cy="301625"/>
        </p:xfrm>
        <a:graphic>
          <a:graphicData uri="http://schemas.openxmlformats.org/presentationml/2006/ole">
            <mc:AlternateContent xmlns:mc="http://schemas.openxmlformats.org/markup-compatibility/2006">
              <mc:Choice xmlns:v="urn:schemas-microsoft-com:vml" Requires="v">
                <p:oleObj spid="_x0000_s39975" name="公式" r:id="rId11" imgW="281833" imgH="335342" progId="Equation.3">
                  <p:embed/>
                </p:oleObj>
              </mc:Choice>
              <mc:Fallback>
                <p:oleObj name="公式" r:id="rId11" imgW="281833" imgH="33534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0288" y="1168400"/>
                        <a:ext cx="2635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5" name="Object 9">
            <a:extLst>
              <a:ext uri="{FF2B5EF4-FFF2-40B4-BE49-F238E27FC236}">
                <a16:creationId xmlns:a16="http://schemas.microsoft.com/office/drawing/2014/main" id="{5534C2BB-3A3D-4C15-A059-C881FB8D2FA0}"/>
              </a:ext>
            </a:extLst>
          </p:cNvPr>
          <p:cNvGraphicFramePr>
            <a:graphicFrameLocks noChangeAspect="1"/>
          </p:cNvGraphicFramePr>
          <p:nvPr/>
        </p:nvGraphicFramePr>
        <p:xfrm>
          <a:off x="7069138" y="2679700"/>
          <a:ext cx="671512" cy="346075"/>
        </p:xfrm>
        <a:graphic>
          <a:graphicData uri="http://schemas.openxmlformats.org/presentationml/2006/ole">
            <mc:AlternateContent xmlns:mc="http://schemas.openxmlformats.org/markup-compatibility/2006">
              <mc:Choice xmlns:v="urn:schemas-microsoft-com:vml" Requires="v">
                <p:oleObj spid="_x0000_s39976" name="公式" r:id="rId13" imgW="792602" imgH="388527" progId="Equation.3">
                  <p:embed/>
                </p:oleObj>
              </mc:Choice>
              <mc:Fallback>
                <p:oleObj name="公式" r:id="rId13" imgW="792602" imgH="388527"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9138" y="2679700"/>
                        <a:ext cx="67151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6" name="Group 10">
            <a:extLst>
              <a:ext uri="{FF2B5EF4-FFF2-40B4-BE49-F238E27FC236}">
                <a16:creationId xmlns:a16="http://schemas.microsoft.com/office/drawing/2014/main" id="{D3A2C84B-32FA-4215-891B-152954A5FBD6}"/>
              </a:ext>
            </a:extLst>
          </p:cNvPr>
          <p:cNvGrpSpPr>
            <a:grpSpLocks/>
          </p:cNvGrpSpPr>
          <p:nvPr/>
        </p:nvGrpSpPr>
        <p:grpSpPr bwMode="auto">
          <a:xfrm>
            <a:off x="7000875" y="528638"/>
            <a:ext cx="1219200" cy="1476375"/>
            <a:chOff x="4030" y="2772"/>
            <a:chExt cx="768" cy="930"/>
          </a:xfrm>
        </p:grpSpPr>
        <p:sp>
          <p:nvSpPr>
            <p:cNvPr id="39967" name="Rectangle 11">
              <a:extLst>
                <a:ext uri="{FF2B5EF4-FFF2-40B4-BE49-F238E27FC236}">
                  <a16:creationId xmlns:a16="http://schemas.microsoft.com/office/drawing/2014/main" id="{C5225909-C2B2-42BA-9874-AEFD2FB2BAFB}"/>
                </a:ext>
              </a:extLst>
            </p:cNvPr>
            <p:cNvSpPr>
              <a:spLocks noChangeArrowheads="1"/>
            </p:cNvSpPr>
            <p:nvPr/>
          </p:nvSpPr>
          <p:spPr bwMode="auto">
            <a:xfrm>
              <a:off x="4054" y="2772"/>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chemeClr val="bg1"/>
                  </a:solidFill>
                  <a:latin typeface="Times New Roman" panose="02020603050405020304" pitchFamily="18" charset="0"/>
                </a:rPr>
                <a:t>y</a:t>
              </a:r>
            </a:p>
          </p:txBody>
        </p:sp>
        <p:sp>
          <p:nvSpPr>
            <p:cNvPr id="39968" name="Rectangle 12">
              <a:extLst>
                <a:ext uri="{FF2B5EF4-FFF2-40B4-BE49-F238E27FC236}">
                  <a16:creationId xmlns:a16="http://schemas.microsoft.com/office/drawing/2014/main" id="{14FD032C-8ECA-47C8-9384-CAFDF72E1B7E}"/>
                </a:ext>
              </a:extLst>
            </p:cNvPr>
            <p:cNvSpPr>
              <a:spLocks noChangeArrowheads="1"/>
            </p:cNvSpPr>
            <p:nvPr/>
          </p:nvSpPr>
          <p:spPr bwMode="auto">
            <a:xfrm>
              <a:off x="4558" y="34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chemeClr val="bg1"/>
                  </a:solidFill>
                  <a:latin typeface="Times New Roman" panose="02020603050405020304" pitchFamily="18" charset="0"/>
                </a:rPr>
                <a:t>x</a:t>
              </a:r>
            </a:p>
          </p:txBody>
        </p:sp>
        <p:sp>
          <p:nvSpPr>
            <p:cNvPr id="39969" name="Line 13">
              <a:extLst>
                <a:ext uri="{FF2B5EF4-FFF2-40B4-BE49-F238E27FC236}">
                  <a16:creationId xmlns:a16="http://schemas.microsoft.com/office/drawing/2014/main" id="{DB88C8D9-4C77-4CBC-8531-998AC8C3720A}"/>
                </a:ext>
              </a:extLst>
            </p:cNvPr>
            <p:cNvSpPr>
              <a:spLocks noChangeShapeType="1"/>
            </p:cNvSpPr>
            <p:nvPr/>
          </p:nvSpPr>
          <p:spPr bwMode="auto">
            <a:xfrm>
              <a:off x="4030" y="3487"/>
              <a:ext cx="768" cy="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14">
              <a:extLst>
                <a:ext uri="{FF2B5EF4-FFF2-40B4-BE49-F238E27FC236}">
                  <a16:creationId xmlns:a16="http://schemas.microsoft.com/office/drawing/2014/main" id="{8956CB30-FFFF-4416-94C9-1BCB8E2C865A}"/>
                </a:ext>
              </a:extLst>
            </p:cNvPr>
            <p:cNvSpPr>
              <a:spLocks noChangeShapeType="1"/>
            </p:cNvSpPr>
            <p:nvPr/>
          </p:nvSpPr>
          <p:spPr bwMode="auto">
            <a:xfrm flipV="1">
              <a:off x="4030" y="2815"/>
              <a:ext cx="0" cy="67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9947" name="Object 15">
            <a:extLst>
              <a:ext uri="{FF2B5EF4-FFF2-40B4-BE49-F238E27FC236}">
                <a16:creationId xmlns:a16="http://schemas.microsoft.com/office/drawing/2014/main" id="{8D355EB1-FF0B-4EFA-8ECD-8F5ED67320F0}"/>
              </a:ext>
            </a:extLst>
          </p:cNvPr>
          <p:cNvGraphicFramePr>
            <a:graphicFrameLocks noChangeAspect="1"/>
          </p:cNvGraphicFramePr>
          <p:nvPr/>
        </p:nvGraphicFramePr>
        <p:xfrm>
          <a:off x="6516688" y="2032000"/>
          <a:ext cx="395287" cy="303213"/>
        </p:xfrm>
        <a:graphic>
          <a:graphicData uri="http://schemas.openxmlformats.org/presentationml/2006/ole">
            <mc:AlternateContent xmlns:mc="http://schemas.openxmlformats.org/markup-compatibility/2006">
              <mc:Choice xmlns:v="urn:schemas-microsoft-com:vml" Requires="v">
                <p:oleObj spid="_x0000_s39977" name="Equation" r:id="rId15" imgW="449477" imgH="335342" progId="Equation.3">
                  <p:embed/>
                </p:oleObj>
              </mc:Choice>
              <mc:Fallback>
                <p:oleObj name="Equation" r:id="rId15" imgW="449477" imgH="335342"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688" y="2032000"/>
                        <a:ext cx="395287"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8" name="Text Box 16">
            <a:extLst>
              <a:ext uri="{FF2B5EF4-FFF2-40B4-BE49-F238E27FC236}">
                <a16:creationId xmlns:a16="http://schemas.microsoft.com/office/drawing/2014/main" id="{EF4B3BDC-7693-4749-B40A-10D37A1917D6}"/>
              </a:ext>
            </a:extLst>
          </p:cNvPr>
          <p:cNvSpPr txBox="1">
            <a:spLocks noChangeArrowheads="1"/>
          </p:cNvSpPr>
          <p:nvPr/>
        </p:nvSpPr>
        <p:spPr bwMode="auto">
          <a:xfrm>
            <a:off x="755650" y="2319338"/>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x </a:t>
            </a:r>
            <a:r>
              <a:rPr kumimoji="1" lang="zh-CN" altLang="en-US" sz="2400" b="1">
                <a:solidFill>
                  <a:schemeClr val="bg1"/>
                </a:solidFill>
                <a:latin typeface="宋体" panose="02010600030101010101" pitchFamily="2" charset="-122"/>
              </a:rPr>
              <a:t>方向</a:t>
            </a:r>
          </a:p>
        </p:txBody>
      </p:sp>
      <p:sp>
        <p:nvSpPr>
          <p:cNvPr id="39949" name="Rectangle 17">
            <a:extLst>
              <a:ext uri="{FF2B5EF4-FFF2-40B4-BE49-F238E27FC236}">
                <a16:creationId xmlns:a16="http://schemas.microsoft.com/office/drawing/2014/main" id="{1183F846-31D6-4A86-A9C3-3D26FDFA01EC}"/>
              </a:ext>
            </a:extLst>
          </p:cNvPr>
          <p:cNvSpPr>
            <a:spLocks noChangeArrowheads="1"/>
          </p:cNvSpPr>
          <p:nvPr/>
        </p:nvSpPr>
        <p:spPr bwMode="auto">
          <a:xfrm>
            <a:off x="827088" y="3111500"/>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solidFill>
                  <a:srgbClr val="66FFFF"/>
                </a:solidFill>
                <a:latin typeface="Times New Roman" panose="02020603050405020304" pitchFamily="18" charset="0"/>
              </a:rPr>
              <a:t>y </a:t>
            </a:r>
            <a:r>
              <a:rPr kumimoji="1" lang="zh-CN" altLang="en-US" sz="2400" b="1">
                <a:solidFill>
                  <a:schemeClr val="bg1"/>
                </a:solidFill>
                <a:latin typeface="宋体" panose="02010600030101010101" pitchFamily="2" charset="-122"/>
              </a:rPr>
              <a:t>方向</a:t>
            </a:r>
          </a:p>
        </p:txBody>
      </p:sp>
      <p:sp>
        <p:nvSpPr>
          <p:cNvPr id="39950" name="Line 18">
            <a:extLst>
              <a:ext uri="{FF2B5EF4-FFF2-40B4-BE49-F238E27FC236}">
                <a16:creationId xmlns:a16="http://schemas.microsoft.com/office/drawing/2014/main" id="{19C85E2A-31D6-49F0-8123-B41FECCA2655}"/>
              </a:ext>
            </a:extLst>
          </p:cNvPr>
          <p:cNvSpPr>
            <a:spLocks noChangeShapeType="1"/>
          </p:cNvSpPr>
          <p:nvPr/>
        </p:nvSpPr>
        <p:spPr bwMode="auto">
          <a:xfrm>
            <a:off x="7004050" y="1666875"/>
            <a:ext cx="0" cy="792163"/>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51" name="Line 19">
            <a:extLst>
              <a:ext uri="{FF2B5EF4-FFF2-40B4-BE49-F238E27FC236}">
                <a16:creationId xmlns:a16="http://schemas.microsoft.com/office/drawing/2014/main" id="{923CB650-7A5D-41CE-8A98-88EC080009C5}"/>
              </a:ext>
            </a:extLst>
          </p:cNvPr>
          <p:cNvSpPr>
            <a:spLocks noChangeShapeType="1"/>
          </p:cNvSpPr>
          <p:nvPr/>
        </p:nvSpPr>
        <p:spPr bwMode="auto">
          <a:xfrm>
            <a:off x="7007225" y="2393950"/>
            <a:ext cx="0" cy="6858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9952" name="Object 20">
            <a:extLst>
              <a:ext uri="{FF2B5EF4-FFF2-40B4-BE49-F238E27FC236}">
                <a16:creationId xmlns:a16="http://schemas.microsoft.com/office/drawing/2014/main" id="{978CC43F-A98B-44FB-864B-31838C5256A4}"/>
              </a:ext>
            </a:extLst>
          </p:cNvPr>
          <p:cNvGraphicFramePr>
            <a:graphicFrameLocks noChangeAspect="1"/>
          </p:cNvGraphicFramePr>
          <p:nvPr/>
        </p:nvGraphicFramePr>
        <p:xfrm>
          <a:off x="1979613" y="1671638"/>
          <a:ext cx="2689225" cy="471487"/>
        </p:xfrm>
        <a:graphic>
          <a:graphicData uri="http://schemas.openxmlformats.org/presentationml/2006/ole">
            <mc:AlternateContent xmlns:mc="http://schemas.openxmlformats.org/markup-compatibility/2006">
              <mc:Choice xmlns:v="urn:schemas-microsoft-com:vml" Requires="v">
                <p:oleObj spid="_x0000_s39978" name="公式" r:id="rId17" imgW="2621297" imgH="426596" progId="Equation.3">
                  <p:embed/>
                </p:oleObj>
              </mc:Choice>
              <mc:Fallback>
                <p:oleObj name="公式" r:id="rId17" imgW="2621297" imgH="426596"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1671638"/>
                        <a:ext cx="2689225"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Text Box 21">
            <a:extLst>
              <a:ext uri="{FF2B5EF4-FFF2-40B4-BE49-F238E27FC236}">
                <a16:creationId xmlns:a16="http://schemas.microsoft.com/office/drawing/2014/main" id="{C19B1BC4-90C3-4159-BF16-A1706B707FE9}"/>
              </a:ext>
            </a:extLst>
          </p:cNvPr>
          <p:cNvSpPr txBox="1">
            <a:spLocks noChangeArrowheads="1"/>
          </p:cNvSpPr>
          <p:nvPr/>
        </p:nvSpPr>
        <p:spPr bwMode="auto">
          <a:xfrm>
            <a:off x="684213" y="43180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Times New Roman" panose="02020603050405020304" pitchFamily="18" charset="0"/>
              </a:rPr>
              <a:t>方法（二）</a:t>
            </a:r>
          </a:p>
        </p:txBody>
      </p:sp>
      <p:sp>
        <p:nvSpPr>
          <p:cNvPr id="39954" name="Text Box 22">
            <a:extLst>
              <a:ext uri="{FF2B5EF4-FFF2-40B4-BE49-F238E27FC236}">
                <a16:creationId xmlns:a16="http://schemas.microsoft.com/office/drawing/2014/main" id="{082C390E-A247-4552-AC84-56494816295A}"/>
              </a:ext>
            </a:extLst>
          </p:cNvPr>
          <p:cNvSpPr txBox="1">
            <a:spLocks noChangeArrowheads="1"/>
          </p:cNvSpPr>
          <p:nvPr/>
        </p:nvSpPr>
        <p:spPr bwMode="auto">
          <a:xfrm>
            <a:off x="2268538" y="427038"/>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rPr>
              <a:t>取升降机为参考系</a:t>
            </a:r>
            <a:endParaRPr kumimoji="1" lang="zh-CN" altLang="en-US" sz="2400" b="1">
              <a:solidFill>
                <a:srgbClr val="00FFFF"/>
              </a:solidFill>
              <a:latin typeface="Times New Roman" panose="02020603050405020304" pitchFamily="18" charset="0"/>
            </a:endParaRPr>
          </a:p>
        </p:txBody>
      </p:sp>
      <p:sp>
        <p:nvSpPr>
          <p:cNvPr id="39955" name="Text Box 23">
            <a:extLst>
              <a:ext uri="{FF2B5EF4-FFF2-40B4-BE49-F238E27FC236}">
                <a16:creationId xmlns:a16="http://schemas.microsoft.com/office/drawing/2014/main" id="{27A89A9D-2E02-4CCC-AC26-3A94CD27013C}"/>
              </a:ext>
            </a:extLst>
          </p:cNvPr>
          <p:cNvSpPr txBox="1">
            <a:spLocks noChangeArrowheads="1"/>
          </p:cNvSpPr>
          <p:nvPr/>
        </p:nvSpPr>
        <p:spPr bwMode="auto">
          <a:xfrm>
            <a:off x="755650" y="99853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惯性力</a:t>
            </a:r>
          </a:p>
        </p:txBody>
      </p:sp>
      <p:graphicFrame>
        <p:nvGraphicFramePr>
          <p:cNvPr id="39956" name="Object 24">
            <a:extLst>
              <a:ext uri="{FF2B5EF4-FFF2-40B4-BE49-F238E27FC236}">
                <a16:creationId xmlns:a16="http://schemas.microsoft.com/office/drawing/2014/main" id="{964A9ABD-0603-42B3-A0EE-BDAD24B717CA}"/>
              </a:ext>
            </a:extLst>
          </p:cNvPr>
          <p:cNvGraphicFramePr>
            <a:graphicFrameLocks noChangeAspect="1"/>
          </p:cNvGraphicFramePr>
          <p:nvPr/>
        </p:nvGraphicFramePr>
        <p:xfrm>
          <a:off x="2617788" y="1023938"/>
          <a:ext cx="1498600" cy="471487"/>
        </p:xfrm>
        <a:graphic>
          <a:graphicData uri="http://schemas.openxmlformats.org/presentationml/2006/ole">
            <mc:AlternateContent xmlns:mc="http://schemas.openxmlformats.org/markup-compatibility/2006">
              <mc:Choice xmlns:v="urn:schemas-microsoft-com:vml" Requires="v">
                <p:oleObj spid="_x0000_s39979" name="公式" r:id="rId19" imgW="1440230" imgH="426596" progId="Equation.3">
                  <p:embed/>
                </p:oleObj>
              </mc:Choice>
              <mc:Fallback>
                <p:oleObj name="公式" r:id="rId19" imgW="1440230" imgH="426596" progId="Equation.3">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7788" y="1023938"/>
                        <a:ext cx="14986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57" name="Group 25">
            <a:extLst>
              <a:ext uri="{FF2B5EF4-FFF2-40B4-BE49-F238E27FC236}">
                <a16:creationId xmlns:a16="http://schemas.microsoft.com/office/drawing/2014/main" id="{57070402-6C01-43CB-9249-414D417BE8F7}"/>
              </a:ext>
            </a:extLst>
          </p:cNvPr>
          <p:cNvGrpSpPr>
            <a:grpSpLocks/>
          </p:cNvGrpSpPr>
          <p:nvPr/>
        </p:nvGrpSpPr>
        <p:grpSpPr bwMode="auto">
          <a:xfrm>
            <a:off x="6346825" y="1444625"/>
            <a:ext cx="1644650" cy="1050925"/>
            <a:chOff x="4245" y="2805"/>
            <a:chExt cx="1036" cy="662"/>
          </a:xfrm>
        </p:grpSpPr>
        <p:sp>
          <p:nvSpPr>
            <p:cNvPr id="39959" name="Line 26">
              <a:extLst>
                <a:ext uri="{FF2B5EF4-FFF2-40B4-BE49-F238E27FC236}">
                  <a16:creationId xmlns:a16="http://schemas.microsoft.com/office/drawing/2014/main" id="{2F3BB6E4-0EEE-4478-9C0F-9BF4679E389F}"/>
                </a:ext>
              </a:extLst>
            </p:cNvPr>
            <p:cNvSpPr>
              <a:spLocks noChangeShapeType="1"/>
            </p:cNvSpPr>
            <p:nvPr/>
          </p:nvSpPr>
          <p:spPr bwMode="auto">
            <a:xfrm flipH="1" flipV="1">
              <a:off x="4245" y="2805"/>
              <a:ext cx="1008"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0" name="Line 27">
              <a:extLst>
                <a:ext uri="{FF2B5EF4-FFF2-40B4-BE49-F238E27FC236}">
                  <a16:creationId xmlns:a16="http://schemas.microsoft.com/office/drawing/2014/main" id="{FFCFBB16-A10F-41EB-8CA8-655EFF049FD4}"/>
                </a:ext>
              </a:extLst>
            </p:cNvPr>
            <p:cNvSpPr>
              <a:spLocks noChangeShapeType="1"/>
            </p:cNvSpPr>
            <p:nvPr/>
          </p:nvSpPr>
          <p:spPr bwMode="auto">
            <a:xfrm flipH="1">
              <a:off x="4249" y="3463"/>
              <a:ext cx="1008"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1" name="Arc 28">
              <a:extLst>
                <a:ext uri="{FF2B5EF4-FFF2-40B4-BE49-F238E27FC236}">
                  <a16:creationId xmlns:a16="http://schemas.microsoft.com/office/drawing/2014/main" id="{95BD1E7C-2EFD-4EBF-AB7B-55DB523BF106}"/>
                </a:ext>
              </a:extLst>
            </p:cNvPr>
            <p:cNvSpPr>
              <a:spLocks/>
            </p:cNvSpPr>
            <p:nvPr/>
          </p:nvSpPr>
          <p:spPr bwMode="auto">
            <a:xfrm flipH="1">
              <a:off x="5006" y="3320"/>
              <a:ext cx="275" cy="142"/>
            </a:xfrm>
            <a:custGeom>
              <a:avLst/>
              <a:gdLst>
                <a:gd name="T0" fmla="*/ 0 w 21600"/>
                <a:gd name="T1" fmla="*/ 0 h 11700"/>
                <a:gd name="T2" fmla="*/ 0 w 21600"/>
                <a:gd name="T3" fmla="*/ 0 h 11700"/>
                <a:gd name="T4" fmla="*/ 0 w 21600"/>
                <a:gd name="T5" fmla="*/ 0 h 11700"/>
                <a:gd name="T6" fmla="*/ 0 60000 65536"/>
                <a:gd name="T7" fmla="*/ 0 60000 65536"/>
                <a:gd name="T8" fmla="*/ 0 60000 65536"/>
              </a:gdLst>
              <a:ahLst/>
              <a:cxnLst>
                <a:cxn ang="T6">
                  <a:pos x="T0" y="T1"/>
                </a:cxn>
                <a:cxn ang="T7">
                  <a:pos x="T2" y="T3"/>
                </a:cxn>
                <a:cxn ang="T8">
                  <a:pos x="T4" y="T5"/>
                </a:cxn>
              </a:cxnLst>
              <a:rect l="0" t="0" r="r" b="b"/>
              <a:pathLst>
                <a:path w="21600" h="11700" fill="none" extrusionOk="0">
                  <a:moveTo>
                    <a:pt x="18956" y="-1"/>
                  </a:moveTo>
                  <a:cubicBezTo>
                    <a:pt x="20690" y="3175"/>
                    <a:pt x="21600" y="6736"/>
                    <a:pt x="21600" y="10355"/>
                  </a:cubicBezTo>
                  <a:cubicBezTo>
                    <a:pt x="21600" y="10803"/>
                    <a:pt x="21586" y="11252"/>
                    <a:pt x="21558" y="11700"/>
                  </a:cubicBezTo>
                </a:path>
                <a:path w="21600" h="11700" stroke="0" extrusionOk="0">
                  <a:moveTo>
                    <a:pt x="18956" y="-1"/>
                  </a:moveTo>
                  <a:cubicBezTo>
                    <a:pt x="20690" y="3175"/>
                    <a:pt x="21600" y="6736"/>
                    <a:pt x="21600" y="10355"/>
                  </a:cubicBezTo>
                  <a:cubicBezTo>
                    <a:pt x="21600" y="10803"/>
                    <a:pt x="21586" y="11252"/>
                    <a:pt x="21558" y="11700"/>
                  </a:cubicBezTo>
                  <a:lnTo>
                    <a:pt x="0" y="10355"/>
                  </a:lnTo>
                  <a:lnTo>
                    <a:pt x="18956" y="-1"/>
                  </a:lnTo>
                  <a:close/>
                </a:path>
              </a:pathLst>
            </a:custGeom>
            <a:noFill/>
            <a:ln w="127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2" name="Rectangle 29">
              <a:extLst>
                <a:ext uri="{FF2B5EF4-FFF2-40B4-BE49-F238E27FC236}">
                  <a16:creationId xmlns:a16="http://schemas.microsoft.com/office/drawing/2014/main" id="{274EB90E-ABB9-4108-9BC0-3C2EF19D33FE}"/>
                </a:ext>
              </a:extLst>
            </p:cNvPr>
            <p:cNvSpPr>
              <a:spLocks noChangeArrowheads="1"/>
            </p:cNvSpPr>
            <p:nvPr/>
          </p:nvSpPr>
          <p:spPr bwMode="auto">
            <a:xfrm rot="1961741">
              <a:off x="4481" y="2843"/>
              <a:ext cx="336" cy="192"/>
            </a:xfrm>
            <a:prstGeom prst="rect">
              <a:avLst/>
            </a:prstGeom>
            <a:solidFill>
              <a:srgbClr val="FFCC00">
                <a:alpha val="4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9963" name="Object 30">
              <a:extLst>
                <a:ext uri="{FF2B5EF4-FFF2-40B4-BE49-F238E27FC236}">
                  <a16:creationId xmlns:a16="http://schemas.microsoft.com/office/drawing/2014/main" id="{6820845D-7D4D-4C92-BDA7-800EBEF3F940}"/>
                </a:ext>
              </a:extLst>
            </p:cNvPr>
            <p:cNvGraphicFramePr>
              <a:graphicFrameLocks noChangeAspect="1"/>
            </p:cNvGraphicFramePr>
            <p:nvPr/>
          </p:nvGraphicFramePr>
          <p:xfrm>
            <a:off x="4828" y="3311"/>
            <a:ext cx="134" cy="116"/>
          </p:xfrm>
          <a:graphic>
            <a:graphicData uri="http://schemas.openxmlformats.org/presentationml/2006/ole">
              <mc:AlternateContent xmlns:mc="http://schemas.openxmlformats.org/markup-compatibility/2006">
                <mc:Choice xmlns:v="urn:schemas-microsoft-com:vml" Requires="v">
                  <p:oleObj spid="_x0000_s39980" name="公式" r:id="rId21" imgW="221100" imgH="182787" progId="Equation.3">
                    <p:embed/>
                  </p:oleObj>
                </mc:Choice>
                <mc:Fallback>
                  <p:oleObj name="公式" r:id="rId21" imgW="221100" imgH="182787" progId="Equation.3">
                    <p:embed/>
                    <p:pic>
                      <p:nvPicPr>
                        <p:cNvPr id="0" name="Object 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8" y="3311"/>
                          <a:ext cx="13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4" name="Line 31">
              <a:extLst>
                <a:ext uri="{FF2B5EF4-FFF2-40B4-BE49-F238E27FC236}">
                  <a16:creationId xmlns:a16="http://schemas.microsoft.com/office/drawing/2014/main" id="{C6B7B795-45E7-4F3B-B212-A35172C3B333}"/>
                </a:ext>
              </a:extLst>
            </p:cNvPr>
            <p:cNvSpPr>
              <a:spLocks noChangeShapeType="1"/>
            </p:cNvSpPr>
            <p:nvPr/>
          </p:nvSpPr>
          <p:spPr bwMode="auto">
            <a:xfrm>
              <a:off x="4674" y="2950"/>
              <a:ext cx="336"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65" name="Object 32">
              <a:extLst>
                <a:ext uri="{FF2B5EF4-FFF2-40B4-BE49-F238E27FC236}">
                  <a16:creationId xmlns:a16="http://schemas.microsoft.com/office/drawing/2014/main" id="{6B02A0E3-4BF4-443A-9913-F5090FFB803F}"/>
                </a:ext>
              </a:extLst>
            </p:cNvPr>
            <p:cNvGraphicFramePr>
              <a:graphicFrameLocks noChangeAspect="1"/>
            </p:cNvGraphicFramePr>
            <p:nvPr/>
          </p:nvGraphicFramePr>
          <p:xfrm>
            <a:off x="4962" y="2928"/>
            <a:ext cx="163" cy="214"/>
          </p:xfrm>
          <a:graphic>
            <a:graphicData uri="http://schemas.openxmlformats.org/presentationml/2006/ole">
              <mc:AlternateContent xmlns:mc="http://schemas.openxmlformats.org/markup-compatibility/2006">
                <mc:Choice xmlns:v="urn:schemas-microsoft-com:vml" Requires="v">
                  <p:oleObj spid="_x0000_s39981" name="公式" r:id="rId23" imgW="274276" imgH="373411" progId="Equation.3">
                    <p:embed/>
                  </p:oleObj>
                </mc:Choice>
                <mc:Fallback>
                  <p:oleObj name="公式" r:id="rId23" imgW="274276" imgH="373411"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2" y="2928"/>
                          <a:ext cx="16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6" name="Line 33">
              <a:extLst>
                <a:ext uri="{FF2B5EF4-FFF2-40B4-BE49-F238E27FC236}">
                  <a16:creationId xmlns:a16="http://schemas.microsoft.com/office/drawing/2014/main" id="{E72256EC-94FB-4DF8-AC2D-A0D74F459F96}"/>
                </a:ext>
              </a:extLst>
            </p:cNvPr>
            <p:cNvSpPr>
              <a:spLocks noChangeShapeType="1"/>
            </p:cNvSpPr>
            <p:nvPr/>
          </p:nvSpPr>
          <p:spPr bwMode="auto">
            <a:xfrm>
              <a:off x="4250" y="2807"/>
              <a:ext cx="3"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8" name="矩形 1">
            <a:extLst>
              <a:ext uri="{FF2B5EF4-FFF2-40B4-BE49-F238E27FC236}">
                <a16:creationId xmlns:a16="http://schemas.microsoft.com/office/drawing/2014/main" id="{4A2F87CD-7FDD-4C55-BAF9-9CC74E4B15A7}"/>
              </a:ext>
            </a:extLst>
          </p:cNvPr>
          <p:cNvSpPr>
            <a:spLocks noChangeArrowheads="1"/>
          </p:cNvSpPr>
          <p:nvPr/>
        </p:nvSpPr>
        <p:spPr bwMode="auto">
          <a:xfrm>
            <a:off x="179388" y="6165850"/>
            <a:ext cx="5948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FFC000"/>
                </a:solidFill>
              </a:rPr>
              <a:t>作业：</a:t>
            </a:r>
            <a:r>
              <a:rPr lang="en-US" altLang="zh-CN" sz="2400" b="1">
                <a:solidFill>
                  <a:srgbClr val="FFC000"/>
                </a:solidFill>
              </a:rPr>
              <a:t>P.90</a:t>
            </a:r>
            <a:r>
              <a:rPr lang="zh-CN" altLang="zh-CN" sz="2400" b="1">
                <a:solidFill>
                  <a:srgbClr val="FFC000"/>
                </a:solidFill>
              </a:rPr>
              <a:t>：</a:t>
            </a:r>
            <a:r>
              <a:rPr lang="en-US" altLang="zh-CN" sz="2400" b="1">
                <a:solidFill>
                  <a:srgbClr val="FFC000"/>
                </a:solidFill>
              </a:rPr>
              <a:t>2.12,  2.13,  2.15, 2.20,  2.21</a:t>
            </a:r>
            <a:endParaRPr lang="zh-CN" altLang="zh-CN" sz="2400" b="1">
              <a:solidFill>
                <a:srgbClr val="FFC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E38836B-6915-45D7-8EF6-8D387AE4F539}"/>
              </a:ext>
            </a:extLst>
          </p:cNvPr>
          <p:cNvSpPr>
            <a:spLocks noChangeArrowheads="1"/>
          </p:cNvSpPr>
          <p:nvPr/>
        </p:nvSpPr>
        <p:spPr bwMode="auto">
          <a:xfrm>
            <a:off x="755650" y="29972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讨论</a:t>
            </a:r>
          </a:p>
        </p:txBody>
      </p:sp>
      <p:sp>
        <p:nvSpPr>
          <p:cNvPr id="5123" name="Text Box 3">
            <a:extLst>
              <a:ext uri="{FF2B5EF4-FFF2-40B4-BE49-F238E27FC236}">
                <a16:creationId xmlns:a16="http://schemas.microsoft.com/office/drawing/2014/main" id="{46BC5A38-6D24-4D62-94ED-6325E438C337}"/>
              </a:ext>
            </a:extLst>
          </p:cNvPr>
          <p:cNvSpPr txBox="1">
            <a:spLocks noChangeArrowheads="1"/>
          </p:cNvSpPr>
          <p:nvPr/>
        </p:nvSpPr>
        <p:spPr bwMode="auto">
          <a:xfrm>
            <a:off x="827088" y="36195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楷体_GB2312" pitchFamily="49" charset="-122"/>
                <a:ea typeface="楷体_GB2312" pitchFamily="49" charset="-122"/>
              </a:rPr>
              <a:t>第二定律只适用于质点的运动情况</a:t>
            </a:r>
          </a:p>
        </p:txBody>
      </p:sp>
      <p:graphicFrame>
        <p:nvGraphicFramePr>
          <p:cNvPr id="5124" name="Object 4">
            <a:extLst>
              <a:ext uri="{FF2B5EF4-FFF2-40B4-BE49-F238E27FC236}">
                <a16:creationId xmlns:a16="http://schemas.microsoft.com/office/drawing/2014/main" id="{9F32A4A3-463E-44E0-83AC-30A7430DBDF2}"/>
              </a:ext>
            </a:extLst>
          </p:cNvPr>
          <p:cNvGraphicFramePr>
            <a:graphicFrameLocks noChangeAspect="1"/>
          </p:cNvGraphicFramePr>
          <p:nvPr/>
        </p:nvGraphicFramePr>
        <p:xfrm>
          <a:off x="2627313" y="981075"/>
          <a:ext cx="4510087" cy="954088"/>
        </p:xfrm>
        <a:graphic>
          <a:graphicData uri="http://schemas.openxmlformats.org/presentationml/2006/ole">
            <mc:AlternateContent xmlns:mc="http://schemas.openxmlformats.org/markup-compatibility/2006">
              <mc:Choice xmlns:v="urn:schemas-microsoft-com:vml" Requires="v">
                <p:oleObj spid="_x0000_s5134" name="Equation" r:id="rId3" imgW="4465386" imgH="906656" progId="Equation.3">
                  <p:embed/>
                </p:oleObj>
              </mc:Choice>
              <mc:Fallback>
                <p:oleObj name="Equation" r:id="rId3" imgW="4465386" imgH="90665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981075"/>
                        <a:ext cx="4510087" cy="954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Text Box 5">
            <a:extLst>
              <a:ext uri="{FF2B5EF4-FFF2-40B4-BE49-F238E27FC236}">
                <a16:creationId xmlns:a16="http://schemas.microsoft.com/office/drawing/2014/main" id="{F5F8013E-D57C-493F-B59E-F4B5491F09C1}"/>
              </a:ext>
            </a:extLst>
          </p:cNvPr>
          <p:cNvSpPr txBox="1">
            <a:spLocks noChangeArrowheads="1"/>
          </p:cNvSpPr>
          <p:nvPr/>
        </p:nvSpPr>
        <p:spPr bwMode="auto">
          <a:xfrm>
            <a:off x="1270000" y="468313"/>
            <a:ext cx="229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zh-CN" altLang="en-US" sz="2400" b="1">
                <a:solidFill>
                  <a:srgbClr val="FFFFFF"/>
                </a:solidFill>
                <a:latin typeface="宋体" panose="02010600030101010101" pitchFamily="2" charset="-122"/>
              </a:rPr>
              <a:t>自然坐标下</a:t>
            </a:r>
          </a:p>
        </p:txBody>
      </p:sp>
      <p:graphicFrame>
        <p:nvGraphicFramePr>
          <p:cNvPr id="5126" name="Object 6">
            <a:extLst>
              <a:ext uri="{FF2B5EF4-FFF2-40B4-BE49-F238E27FC236}">
                <a16:creationId xmlns:a16="http://schemas.microsoft.com/office/drawing/2014/main" id="{F0F2AB0B-B17A-416B-89EE-D9EDCB1DC6C8}"/>
              </a:ext>
            </a:extLst>
          </p:cNvPr>
          <p:cNvGraphicFramePr>
            <a:graphicFrameLocks noChangeAspect="1"/>
          </p:cNvGraphicFramePr>
          <p:nvPr/>
        </p:nvGraphicFramePr>
        <p:xfrm>
          <a:off x="2700338" y="1978025"/>
          <a:ext cx="3994150" cy="874713"/>
        </p:xfrm>
        <a:graphic>
          <a:graphicData uri="http://schemas.openxmlformats.org/presentationml/2006/ole">
            <mc:AlternateContent xmlns:mc="http://schemas.openxmlformats.org/markup-compatibility/2006">
              <mc:Choice xmlns:v="urn:schemas-microsoft-com:vml" Requires="v">
                <p:oleObj spid="_x0000_s5135" name="Equation" r:id="rId5" imgW="3954896" imgH="830518" progId="Equation.3">
                  <p:embed/>
                </p:oleObj>
              </mc:Choice>
              <mc:Fallback>
                <p:oleObj name="Equation" r:id="rId5" imgW="3954896" imgH="83051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1978025"/>
                        <a:ext cx="3994150" cy="874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a:extLst>
              <a:ext uri="{FF2B5EF4-FFF2-40B4-BE49-F238E27FC236}">
                <a16:creationId xmlns:a16="http://schemas.microsoft.com/office/drawing/2014/main" id="{B6EE68CE-D140-42BF-A1E3-2A64CCFAB160}"/>
              </a:ext>
            </a:extLst>
          </p:cNvPr>
          <p:cNvSpPr txBox="1">
            <a:spLocks noChangeArrowheads="1"/>
          </p:cNvSpPr>
          <p:nvPr/>
        </p:nvSpPr>
        <p:spPr bwMode="auto">
          <a:xfrm>
            <a:off x="1435100" y="474345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楷体_GB2312" pitchFamily="49" charset="-122"/>
                <a:ea typeface="楷体_GB2312" pitchFamily="49" charset="-122"/>
              </a:rPr>
              <a:t>物体在运动中质量有所增减</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如火箭、雨滴问题。</a:t>
            </a:r>
          </a:p>
        </p:txBody>
      </p:sp>
      <p:sp>
        <p:nvSpPr>
          <p:cNvPr id="5128" name="Text Box 8">
            <a:extLst>
              <a:ext uri="{FF2B5EF4-FFF2-40B4-BE49-F238E27FC236}">
                <a16:creationId xmlns:a16="http://schemas.microsoft.com/office/drawing/2014/main" id="{CF1586B8-EDB5-44E8-91A9-DC2D039F8F79}"/>
              </a:ext>
            </a:extLst>
          </p:cNvPr>
          <p:cNvSpPr txBox="1">
            <a:spLocks noChangeArrowheads="1"/>
          </p:cNvSpPr>
          <p:nvPr/>
        </p:nvSpPr>
        <p:spPr bwMode="auto">
          <a:xfrm>
            <a:off x="1438275" y="5300663"/>
            <a:ext cx="70548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Times New Roman" panose="02020603050405020304" pitchFamily="18" charset="0"/>
                <a:ea typeface="楷体_GB2312" pitchFamily="49" charset="-122"/>
              </a:rPr>
              <a:t>高</a:t>
            </a:r>
            <a:r>
              <a:rPr kumimoji="1" lang="zh-CN" altLang="en-US" sz="2400" b="1">
                <a:solidFill>
                  <a:schemeClr val="bg1"/>
                </a:solidFill>
                <a:latin typeface="楷体_GB2312" pitchFamily="49" charset="-122"/>
                <a:ea typeface="楷体_GB2312" pitchFamily="49" charset="-122"/>
              </a:rPr>
              <a:t>速（</a:t>
            </a:r>
            <a:r>
              <a:rPr kumimoji="1" lang="en-US" altLang="zh-CN" sz="2400" b="1" i="1">
                <a:solidFill>
                  <a:srgbClr val="66FFFF"/>
                </a:solidFill>
                <a:latin typeface="Bookman Old Style" panose="02050604050505020204" pitchFamily="18" charset="0"/>
                <a:ea typeface="楷体_GB2312" pitchFamily="49" charset="-122"/>
              </a:rPr>
              <a:t>v </a:t>
            </a:r>
            <a:r>
              <a:rPr kumimoji="1" lang="en-US" altLang="zh-CN" sz="2400" b="1" i="1">
                <a:solidFill>
                  <a:srgbClr val="66FFFF"/>
                </a:solidFill>
                <a:latin typeface="Times New Roman" panose="02020603050405020304" pitchFamily="18" charset="0"/>
                <a:ea typeface="楷体_GB2312" pitchFamily="49" charset="-122"/>
              </a:rPr>
              <a:t>&gt; </a:t>
            </a:r>
            <a:r>
              <a:rPr kumimoji="1" lang="en-US" altLang="zh-CN" sz="2400" b="1">
                <a:solidFill>
                  <a:srgbClr val="66FFFF"/>
                </a:solidFill>
                <a:latin typeface="Times New Roman" panose="02020603050405020304" pitchFamily="18" charset="0"/>
                <a:ea typeface="楷体_GB2312" pitchFamily="49" charset="-122"/>
              </a:rPr>
              <a:t>10</a:t>
            </a:r>
            <a:r>
              <a:rPr kumimoji="1" lang="en-US" altLang="zh-CN" sz="2400" b="1" baseline="30000">
                <a:solidFill>
                  <a:srgbClr val="66FFFF"/>
                </a:solidFill>
                <a:latin typeface="Times New Roman" panose="02020603050405020304" pitchFamily="18" charset="0"/>
                <a:ea typeface="楷体_GB2312" pitchFamily="49" charset="-122"/>
              </a:rPr>
              <a:t>6</a:t>
            </a:r>
            <a:r>
              <a:rPr kumimoji="1" lang="en-US" altLang="zh-CN" sz="2400" b="1">
                <a:solidFill>
                  <a:srgbClr val="66FFFF"/>
                </a:solidFill>
                <a:latin typeface="Times New Roman" panose="02020603050405020304" pitchFamily="18" charset="0"/>
                <a:ea typeface="楷体_GB2312" pitchFamily="49" charset="-122"/>
              </a:rPr>
              <a:t> m/s</a:t>
            </a:r>
            <a:r>
              <a:rPr kumimoji="1" lang="en-US" altLang="zh-CN" sz="2400" b="1">
                <a:solidFill>
                  <a:schemeClr val="bg1"/>
                </a:solidFill>
                <a:latin typeface="Times New Roman" panose="02020603050405020304" pitchFamily="18" charset="0"/>
                <a:ea typeface="楷体_GB2312" pitchFamily="49" charset="-122"/>
              </a:rPr>
              <a:t> ) </a:t>
            </a:r>
            <a:r>
              <a:rPr kumimoji="1" lang="zh-CN" altLang="en-US" sz="2400" b="1">
                <a:solidFill>
                  <a:schemeClr val="bg1"/>
                </a:solidFill>
                <a:latin typeface="楷体_GB2312" pitchFamily="49" charset="-122"/>
                <a:ea typeface="楷体_GB2312" pitchFamily="49" charset="-122"/>
              </a:rPr>
              <a:t>运动中</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质量与运动速度相关</a:t>
            </a:r>
            <a:r>
              <a:rPr kumimoji="1" lang="en-US" altLang="zh-CN" sz="2400" b="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如相对论效应问题。</a:t>
            </a:r>
            <a:endParaRPr kumimoji="1" lang="zh-CN" altLang="en-US" sz="2400" b="1">
              <a:solidFill>
                <a:srgbClr val="FFFF00"/>
              </a:solidFill>
              <a:latin typeface="楷体_GB2312" pitchFamily="49" charset="-122"/>
              <a:ea typeface="楷体_GB2312" pitchFamily="49" charset="-122"/>
            </a:endParaRPr>
          </a:p>
        </p:txBody>
      </p:sp>
      <p:sp>
        <p:nvSpPr>
          <p:cNvPr id="5129" name="Text Box 9">
            <a:extLst>
              <a:ext uri="{FF2B5EF4-FFF2-40B4-BE49-F238E27FC236}">
                <a16:creationId xmlns:a16="http://schemas.microsoft.com/office/drawing/2014/main" id="{62C207C1-890D-4828-B363-8C2FD76188C5}"/>
              </a:ext>
            </a:extLst>
          </p:cNvPr>
          <p:cNvSpPr txBox="1">
            <a:spLocks noChangeArrowheads="1"/>
          </p:cNvSpPr>
          <p:nvPr/>
        </p:nvSpPr>
        <p:spPr bwMode="auto">
          <a:xfrm>
            <a:off x="827088" y="4237038"/>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楷体_GB2312" pitchFamily="49" charset="-122"/>
                <a:ea typeface="楷体_GB2312" pitchFamily="49" charset="-122"/>
              </a:rPr>
              <a:t>以下两种情况下，质量不能当常量</a:t>
            </a:r>
          </a:p>
        </p:txBody>
      </p:sp>
      <p:sp>
        <p:nvSpPr>
          <p:cNvPr id="5130" name="AutoShape 10">
            <a:extLst>
              <a:ext uri="{FF2B5EF4-FFF2-40B4-BE49-F238E27FC236}">
                <a16:creationId xmlns:a16="http://schemas.microsoft.com/office/drawing/2014/main" id="{F369278A-80EA-4024-841E-18CC1F41E39F}"/>
              </a:ext>
            </a:extLst>
          </p:cNvPr>
          <p:cNvSpPr>
            <a:spLocks noChangeArrowheads="1"/>
          </p:cNvSpPr>
          <p:nvPr/>
        </p:nvSpPr>
        <p:spPr bwMode="auto">
          <a:xfrm>
            <a:off x="371475" y="295910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1" name="Rectangle 11">
            <a:extLst>
              <a:ext uri="{FF2B5EF4-FFF2-40B4-BE49-F238E27FC236}">
                <a16:creationId xmlns:a16="http://schemas.microsoft.com/office/drawing/2014/main" id="{D1ADA078-265E-4CEE-9AC1-4E1B10B069A0}"/>
              </a:ext>
            </a:extLst>
          </p:cNvPr>
          <p:cNvSpPr>
            <a:spLocks noChangeArrowheads="1"/>
          </p:cNvSpPr>
          <p:nvPr/>
        </p:nvSpPr>
        <p:spPr bwMode="auto">
          <a:xfrm>
            <a:off x="1042988" y="40481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
        <p:nvSpPr>
          <p:cNvPr id="5132" name="Rectangle 12">
            <a:extLst>
              <a:ext uri="{FF2B5EF4-FFF2-40B4-BE49-F238E27FC236}">
                <a16:creationId xmlns:a16="http://schemas.microsoft.com/office/drawing/2014/main" id="{12B90D59-3FBF-4A72-8813-63A3B13DA6AF}"/>
              </a:ext>
            </a:extLst>
          </p:cNvPr>
          <p:cNvSpPr>
            <a:spLocks noChangeArrowheads="1"/>
          </p:cNvSpPr>
          <p:nvPr/>
        </p:nvSpPr>
        <p:spPr bwMode="auto">
          <a:xfrm>
            <a:off x="1187450" y="472440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
        <p:nvSpPr>
          <p:cNvPr id="5133" name="Rectangle 13">
            <a:extLst>
              <a:ext uri="{FF2B5EF4-FFF2-40B4-BE49-F238E27FC236}">
                <a16:creationId xmlns:a16="http://schemas.microsoft.com/office/drawing/2014/main" id="{CDD5FE07-873B-4D55-BB9F-8A25B47088A5}"/>
              </a:ext>
            </a:extLst>
          </p:cNvPr>
          <p:cNvSpPr>
            <a:spLocks noChangeArrowheads="1"/>
          </p:cNvSpPr>
          <p:nvPr/>
        </p:nvSpPr>
        <p:spPr bwMode="auto">
          <a:xfrm>
            <a:off x="1201738" y="533400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8FB694BE-092C-41B8-95AA-9B9D7085C44A}"/>
              </a:ext>
            </a:extLst>
          </p:cNvPr>
          <p:cNvGraphicFramePr>
            <a:graphicFrameLocks noChangeAspect="1"/>
          </p:cNvGraphicFramePr>
          <p:nvPr/>
        </p:nvGraphicFramePr>
        <p:xfrm>
          <a:off x="3563938" y="2490788"/>
          <a:ext cx="1193800" cy="342900"/>
        </p:xfrm>
        <a:graphic>
          <a:graphicData uri="http://schemas.openxmlformats.org/presentationml/2006/ole">
            <mc:AlternateContent xmlns:mc="http://schemas.openxmlformats.org/markup-compatibility/2006">
              <mc:Choice xmlns:v="urn:schemas-microsoft-com:vml" Requires="v">
                <p:oleObj spid="_x0000_s6167" name="公式" r:id="rId3" imgW="1150561" imgH="297273" progId="Equation.3">
                  <p:embed/>
                </p:oleObj>
              </mc:Choice>
              <mc:Fallback>
                <p:oleObj name="公式" r:id="rId3" imgW="1150561" imgH="2972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490788"/>
                        <a:ext cx="1193800" cy="342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7" name="Text Box 3">
            <a:extLst>
              <a:ext uri="{FF2B5EF4-FFF2-40B4-BE49-F238E27FC236}">
                <a16:creationId xmlns:a16="http://schemas.microsoft.com/office/drawing/2014/main" id="{FDBE4A06-E6FB-4CDF-AF83-E6C716B1DD1E}"/>
              </a:ext>
            </a:extLst>
          </p:cNvPr>
          <p:cNvSpPr txBox="1">
            <a:spLocks noChangeArrowheads="1"/>
          </p:cNvSpPr>
          <p:nvPr/>
        </p:nvSpPr>
        <p:spPr bwMode="auto">
          <a:xfrm>
            <a:off x="179388" y="47625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三</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牛顿第三定律</a:t>
            </a:r>
          </a:p>
        </p:txBody>
      </p:sp>
      <p:sp>
        <p:nvSpPr>
          <p:cNvPr id="6148" name="Text Box 4">
            <a:extLst>
              <a:ext uri="{FF2B5EF4-FFF2-40B4-BE49-F238E27FC236}">
                <a16:creationId xmlns:a16="http://schemas.microsoft.com/office/drawing/2014/main" id="{B8C7A718-946B-460C-B7CF-3A1911F3F04F}"/>
              </a:ext>
            </a:extLst>
          </p:cNvPr>
          <p:cNvSpPr txBox="1">
            <a:spLocks noChangeArrowheads="1"/>
          </p:cNvSpPr>
          <p:nvPr/>
        </p:nvSpPr>
        <p:spPr bwMode="auto">
          <a:xfrm>
            <a:off x="755650" y="299402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FF"/>
                </a:solidFill>
                <a:latin typeface="宋体" panose="02010600030101010101" pitchFamily="2" charset="-122"/>
              </a:rPr>
              <a:t>第三定律揭示了</a:t>
            </a:r>
            <a:r>
              <a:rPr kumimoji="1" lang="zh-CN" altLang="en-US" sz="2400" b="1">
                <a:solidFill>
                  <a:srgbClr val="66FFFF"/>
                </a:solidFill>
                <a:latin typeface="宋体" panose="02010600030101010101" pitchFamily="2" charset="-122"/>
              </a:rPr>
              <a:t>力</a:t>
            </a:r>
            <a:r>
              <a:rPr kumimoji="1" lang="zh-CN" altLang="en-US" sz="2400" b="1">
                <a:solidFill>
                  <a:srgbClr val="FFFFFF"/>
                </a:solidFill>
                <a:latin typeface="宋体" panose="02010600030101010101" pitchFamily="2" charset="-122"/>
              </a:rPr>
              <a:t>的两个性质</a:t>
            </a:r>
          </a:p>
        </p:txBody>
      </p:sp>
      <p:sp>
        <p:nvSpPr>
          <p:cNvPr id="6149" name="Text Box 5">
            <a:extLst>
              <a:ext uri="{FF2B5EF4-FFF2-40B4-BE49-F238E27FC236}">
                <a16:creationId xmlns:a16="http://schemas.microsoft.com/office/drawing/2014/main" id="{F929B705-0B71-4B2B-A35D-73183BAF9026}"/>
              </a:ext>
            </a:extLst>
          </p:cNvPr>
          <p:cNvSpPr txBox="1">
            <a:spLocks noChangeArrowheads="1"/>
          </p:cNvSpPr>
          <p:nvPr/>
        </p:nvSpPr>
        <p:spPr bwMode="auto">
          <a:xfrm>
            <a:off x="1403350" y="3548063"/>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成对性</a:t>
            </a:r>
            <a:r>
              <a:rPr kumimoji="1" lang="zh-CN" altLang="en-US" sz="2400" b="1">
                <a:solidFill>
                  <a:srgbClr val="FFFF99"/>
                </a:solidFill>
                <a:latin typeface="宋体" panose="02010600030101010101" pitchFamily="2" charset="-122"/>
              </a:rPr>
              <a:t> </a:t>
            </a:r>
            <a:r>
              <a:rPr kumimoji="1" lang="en-US" altLang="zh-CN" sz="2400" b="1">
                <a:solidFill>
                  <a:srgbClr val="FFFFFF"/>
                </a:solidFill>
                <a:latin typeface="Times New Roman" panose="02020603050405020304" pitchFamily="18" charset="0"/>
              </a:rPr>
              <a:t>——</a:t>
            </a:r>
            <a:r>
              <a:rPr kumimoji="1" lang="en-US" altLang="zh-CN" sz="2400" b="1">
                <a:solidFill>
                  <a:srgbClr val="FFFFFF"/>
                </a:solidFill>
                <a:latin typeface="宋体" panose="02010600030101010101" pitchFamily="2" charset="-122"/>
              </a:rPr>
              <a:t> </a:t>
            </a:r>
            <a:r>
              <a:rPr kumimoji="1" lang="zh-CN" altLang="en-US" sz="2400" b="1">
                <a:solidFill>
                  <a:srgbClr val="FFFFFF"/>
                </a:solidFill>
                <a:latin typeface="宋体" panose="02010600030101010101" pitchFamily="2" charset="-122"/>
              </a:rPr>
              <a:t>物体之间的作用是相互的。</a:t>
            </a:r>
          </a:p>
        </p:txBody>
      </p:sp>
      <p:sp>
        <p:nvSpPr>
          <p:cNvPr id="6150" name="Text Box 6">
            <a:extLst>
              <a:ext uri="{FF2B5EF4-FFF2-40B4-BE49-F238E27FC236}">
                <a16:creationId xmlns:a16="http://schemas.microsoft.com/office/drawing/2014/main" id="{94F1AB38-3F29-4BEE-8ADC-53DE1B785C1A}"/>
              </a:ext>
            </a:extLst>
          </p:cNvPr>
          <p:cNvSpPr txBox="1">
            <a:spLocks noChangeArrowheads="1"/>
          </p:cNvSpPr>
          <p:nvPr/>
        </p:nvSpPr>
        <p:spPr bwMode="auto">
          <a:xfrm>
            <a:off x="1408113" y="4149725"/>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66FFFF"/>
                </a:solidFill>
                <a:latin typeface="宋体" panose="02010600030101010101" pitchFamily="2" charset="-122"/>
              </a:rPr>
              <a:t>同时性</a:t>
            </a:r>
            <a:r>
              <a:rPr kumimoji="1" lang="zh-CN" altLang="en-US" sz="2400" b="1">
                <a:solidFill>
                  <a:srgbClr val="FFFF99"/>
                </a:solidFill>
                <a:latin typeface="宋体" panose="02010600030101010101" pitchFamily="2" charset="-122"/>
              </a:rPr>
              <a:t> </a:t>
            </a:r>
            <a:r>
              <a:rPr kumimoji="1" lang="en-US" altLang="zh-CN" sz="2400" b="1">
                <a:solidFill>
                  <a:srgbClr val="FFFFFF"/>
                </a:solidFill>
                <a:latin typeface="Times New Roman" panose="02020603050405020304" pitchFamily="18" charset="0"/>
              </a:rPr>
              <a:t>——</a:t>
            </a:r>
            <a:r>
              <a:rPr kumimoji="1" lang="en-US" altLang="zh-CN" sz="2400" b="1">
                <a:solidFill>
                  <a:srgbClr val="FFFFFF"/>
                </a:solidFill>
                <a:latin typeface="宋体" panose="02010600030101010101" pitchFamily="2" charset="-122"/>
              </a:rPr>
              <a:t> </a:t>
            </a:r>
            <a:r>
              <a:rPr kumimoji="1" lang="zh-CN" altLang="en-US" sz="2400" b="1">
                <a:solidFill>
                  <a:srgbClr val="FFFFFF"/>
                </a:solidFill>
                <a:latin typeface="宋体" panose="02010600030101010101" pitchFamily="2" charset="-122"/>
              </a:rPr>
              <a:t>相互作用之间是相互依存，同生同灭。</a:t>
            </a:r>
            <a:endParaRPr kumimoji="1" lang="zh-CN" altLang="en-US" sz="1200" b="1">
              <a:solidFill>
                <a:srgbClr val="FFFFFF"/>
              </a:solidFill>
              <a:latin typeface="宋体" panose="02010600030101010101" pitchFamily="2" charset="-122"/>
            </a:endParaRPr>
          </a:p>
        </p:txBody>
      </p:sp>
      <p:sp>
        <p:nvSpPr>
          <p:cNvPr id="6151" name="Text Box 7">
            <a:extLst>
              <a:ext uri="{FF2B5EF4-FFF2-40B4-BE49-F238E27FC236}">
                <a16:creationId xmlns:a16="http://schemas.microsoft.com/office/drawing/2014/main" id="{AA4E541D-78F6-4568-BEAE-0C777B4BA97D}"/>
              </a:ext>
            </a:extLst>
          </p:cNvPr>
          <p:cNvSpPr txBox="1">
            <a:spLocks noChangeArrowheads="1"/>
          </p:cNvSpPr>
          <p:nvPr/>
        </p:nvSpPr>
        <p:spPr bwMode="auto">
          <a:xfrm>
            <a:off x="735013" y="1027113"/>
            <a:ext cx="2073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当物体 </a:t>
            </a:r>
            <a:r>
              <a:rPr kumimoji="1" lang="en-US" altLang="zh-CN" sz="2400" b="1" i="1">
                <a:solidFill>
                  <a:srgbClr val="66FFFF"/>
                </a:solidFill>
                <a:latin typeface="Times New Roman" panose="02020603050405020304" pitchFamily="18" charset="0"/>
              </a:rPr>
              <a:t>A </a:t>
            </a:r>
            <a:r>
              <a:rPr kumimoji="1" lang="zh-CN" altLang="en-US" sz="2400" b="1">
                <a:solidFill>
                  <a:schemeClr val="bg1"/>
                </a:solidFill>
                <a:latin typeface="Times New Roman" panose="02020603050405020304" pitchFamily="18" charset="0"/>
              </a:rPr>
              <a:t>以力</a:t>
            </a:r>
          </a:p>
        </p:txBody>
      </p:sp>
      <p:sp>
        <p:nvSpPr>
          <p:cNvPr id="6152" name="Text Box 8">
            <a:extLst>
              <a:ext uri="{FF2B5EF4-FFF2-40B4-BE49-F238E27FC236}">
                <a16:creationId xmlns:a16="http://schemas.microsoft.com/office/drawing/2014/main" id="{CDB04DA8-3A14-4DD2-A0E7-C7EFD6FB8778}"/>
              </a:ext>
            </a:extLst>
          </p:cNvPr>
          <p:cNvSpPr txBox="1">
            <a:spLocks noChangeArrowheads="1"/>
          </p:cNvSpPr>
          <p:nvPr/>
        </p:nvSpPr>
        <p:spPr bwMode="auto">
          <a:xfrm>
            <a:off x="3059113" y="1001713"/>
            <a:ext cx="520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作用于物体 </a:t>
            </a:r>
            <a:r>
              <a:rPr kumimoji="1" lang="en-US" altLang="zh-CN" sz="2400" b="1" i="1">
                <a:solidFill>
                  <a:srgbClr val="66FFFF"/>
                </a:solidFill>
                <a:latin typeface="Times New Roman" panose="02020603050405020304" pitchFamily="18" charset="0"/>
              </a:rPr>
              <a:t>B</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时，物体 </a:t>
            </a:r>
            <a:r>
              <a:rPr kumimoji="1" lang="en-US" altLang="zh-CN" sz="2400" b="1" i="1">
                <a:solidFill>
                  <a:srgbClr val="66FFFF"/>
                </a:solidFill>
                <a:latin typeface="Times New Roman" panose="02020603050405020304" pitchFamily="18" charset="0"/>
              </a:rPr>
              <a:t>B</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也同时以力</a:t>
            </a:r>
          </a:p>
        </p:txBody>
      </p:sp>
      <p:graphicFrame>
        <p:nvGraphicFramePr>
          <p:cNvPr id="6153" name="Object 9">
            <a:extLst>
              <a:ext uri="{FF2B5EF4-FFF2-40B4-BE49-F238E27FC236}">
                <a16:creationId xmlns:a16="http://schemas.microsoft.com/office/drawing/2014/main" id="{966C7FF1-31E4-4BBA-B625-1D70E049F0E0}"/>
              </a:ext>
            </a:extLst>
          </p:cNvPr>
          <p:cNvGraphicFramePr>
            <a:graphicFrameLocks noChangeAspect="1"/>
          </p:cNvGraphicFramePr>
          <p:nvPr/>
        </p:nvGraphicFramePr>
        <p:xfrm>
          <a:off x="2771775" y="1098550"/>
          <a:ext cx="304800" cy="361950"/>
        </p:xfrm>
        <a:graphic>
          <a:graphicData uri="http://schemas.openxmlformats.org/presentationml/2006/ole">
            <mc:AlternateContent xmlns:mc="http://schemas.openxmlformats.org/markup-compatibility/2006">
              <mc:Choice xmlns:v="urn:schemas-microsoft-com:vml" Requires="v">
                <p:oleObj spid="_x0000_s6168" name="公式" r:id="rId5" imgW="259163" imgH="297273" progId="Equation.3">
                  <p:embed/>
                </p:oleObj>
              </mc:Choice>
              <mc:Fallback>
                <p:oleObj name="公式" r:id="rId5" imgW="259163" imgH="29727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098550"/>
                        <a:ext cx="304800" cy="361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10">
            <a:extLst>
              <a:ext uri="{FF2B5EF4-FFF2-40B4-BE49-F238E27FC236}">
                <a16:creationId xmlns:a16="http://schemas.microsoft.com/office/drawing/2014/main" id="{A06DEB3A-A8CB-4283-899D-DDFE2CC2D9ED}"/>
              </a:ext>
            </a:extLst>
          </p:cNvPr>
          <p:cNvGraphicFramePr>
            <a:graphicFrameLocks noChangeAspect="1"/>
          </p:cNvGraphicFramePr>
          <p:nvPr/>
        </p:nvGraphicFramePr>
        <p:xfrm>
          <a:off x="8212138" y="1052513"/>
          <a:ext cx="368300" cy="361950"/>
        </p:xfrm>
        <a:graphic>
          <a:graphicData uri="http://schemas.openxmlformats.org/presentationml/2006/ole">
            <mc:AlternateContent xmlns:mc="http://schemas.openxmlformats.org/markup-compatibility/2006">
              <mc:Choice xmlns:v="urn:schemas-microsoft-com:vml" Requires="v">
                <p:oleObj spid="_x0000_s6169" name="公式" r:id="rId7" imgW="320176" imgH="297273" progId="Equation.3">
                  <p:embed/>
                </p:oleObj>
              </mc:Choice>
              <mc:Fallback>
                <p:oleObj name="公式" r:id="rId7" imgW="320176" imgH="29727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12138" y="1052513"/>
                        <a:ext cx="368300" cy="361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1">
            <a:extLst>
              <a:ext uri="{FF2B5EF4-FFF2-40B4-BE49-F238E27FC236}">
                <a16:creationId xmlns:a16="http://schemas.microsoft.com/office/drawing/2014/main" id="{D4DF368D-88B3-4B04-85DA-0D143BB557C4}"/>
              </a:ext>
            </a:extLst>
          </p:cNvPr>
          <p:cNvSpPr txBox="1">
            <a:spLocks noChangeArrowheads="1"/>
          </p:cNvSpPr>
          <p:nvPr/>
        </p:nvSpPr>
        <p:spPr bwMode="auto">
          <a:xfrm>
            <a:off x="755650" y="1509713"/>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作用于物体 </a:t>
            </a:r>
            <a:r>
              <a:rPr kumimoji="1" lang="en-US" altLang="zh-CN" sz="2400" b="1" i="1">
                <a:solidFill>
                  <a:srgbClr val="66FFFF"/>
                </a:solidFill>
                <a:latin typeface="Times New Roman" panose="02020603050405020304" pitchFamily="18" charset="0"/>
              </a:rPr>
              <a:t>A </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上，</a:t>
            </a:r>
          </a:p>
        </p:txBody>
      </p:sp>
      <p:graphicFrame>
        <p:nvGraphicFramePr>
          <p:cNvPr id="6156" name="Object 12">
            <a:extLst>
              <a:ext uri="{FF2B5EF4-FFF2-40B4-BE49-F238E27FC236}">
                <a16:creationId xmlns:a16="http://schemas.microsoft.com/office/drawing/2014/main" id="{068C393A-92BB-41AB-8125-31EAE41C563A}"/>
              </a:ext>
            </a:extLst>
          </p:cNvPr>
          <p:cNvGraphicFramePr>
            <a:graphicFrameLocks noChangeAspect="1"/>
          </p:cNvGraphicFramePr>
          <p:nvPr/>
        </p:nvGraphicFramePr>
        <p:xfrm>
          <a:off x="3419475" y="1509713"/>
          <a:ext cx="304800" cy="361950"/>
        </p:xfrm>
        <a:graphic>
          <a:graphicData uri="http://schemas.openxmlformats.org/presentationml/2006/ole">
            <mc:AlternateContent xmlns:mc="http://schemas.openxmlformats.org/markup-compatibility/2006">
              <mc:Choice xmlns:v="urn:schemas-microsoft-com:vml" Requires="v">
                <p:oleObj spid="_x0000_s6170" name="公式" r:id="rId9" imgW="259163" imgH="297273" progId="Equation.3">
                  <p:embed/>
                </p:oleObj>
              </mc:Choice>
              <mc:Fallback>
                <p:oleObj name="公式" r:id="rId9" imgW="259163" imgH="297273"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1509713"/>
                        <a:ext cx="304800" cy="361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13">
            <a:extLst>
              <a:ext uri="{FF2B5EF4-FFF2-40B4-BE49-F238E27FC236}">
                <a16:creationId xmlns:a16="http://schemas.microsoft.com/office/drawing/2014/main" id="{30D773E6-0512-4ECB-B8EC-AB08F4492C8D}"/>
              </a:ext>
            </a:extLst>
          </p:cNvPr>
          <p:cNvSpPr txBox="1">
            <a:spLocks noChangeArrowheads="1"/>
          </p:cNvSpPr>
          <p:nvPr/>
        </p:nvSpPr>
        <p:spPr bwMode="auto">
          <a:xfrm>
            <a:off x="3719513" y="14843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chemeClr val="bg1"/>
                </a:solidFill>
                <a:latin typeface="Times New Roman" panose="02020603050405020304" pitchFamily="18" charset="0"/>
              </a:rPr>
              <a:t>和</a:t>
            </a:r>
          </a:p>
        </p:txBody>
      </p:sp>
      <p:graphicFrame>
        <p:nvGraphicFramePr>
          <p:cNvPr id="6158" name="Object 14">
            <a:extLst>
              <a:ext uri="{FF2B5EF4-FFF2-40B4-BE49-F238E27FC236}">
                <a16:creationId xmlns:a16="http://schemas.microsoft.com/office/drawing/2014/main" id="{DB83E7AC-9685-4629-8266-F39A979208F8}"/>
              </a:ext>
            </a:extLst>
          </p:cNvPr>
          <p:cNvGraphicFramePr>
            <a:graphicFrameLocks noChangeAspect="1"/>
          </p:cNvGraphicFramePr>
          <p:nvPr/>
        </p:nvGraphicFramePr>
        <p:xfrm>
          <a:off x="4140200" y="1509713"/>
          <a:ext cx="368300" cy="361950"/>
        </p:xfrm>
        <a:graphic>
          <a:graphicData uri="http://schemas.openxmlformats.org/presentationml/2006/ole">
            <mc:AlternateContent xmlns:mc="http://schemas.openxmlformats.org/markup-compatibility/2006">
              <mc:Choice xmlns:v="urn:schemas-microsoft-com:vml" Requires="v">
                <p:oleObj spid="_x0000_s6171" name="公式" r:id="rId11" imgW="320176" imgH="297273" progId="Equation.3">
                  <p:embed/>
                </p:oleObj>
              </mc:Choice>
              <mc:Fallback>
                <p:oleObj name="公式" r:id="rId11" imgW="320176" imgH="297273"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1509713"/>
                        <a:ext cx="368300" cy="361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Text Box 15">
            <a:extLst>
              <a:ext uri="{FF2B5EF4-FFF2-40B4-BE49-F238E27FC236}">
                <a16:creationId xmlns:a16="http://schemas.microsoft.com/office/drawing/2014/main" id="{0D649F89-318F-48CA-B6E8-B7596560B394}"/>
              </a:ext>
            </a:extLst>
          </p:cNvPr>
          <p:cNvSpPr txBox="1">
            <a:spLocks noChangeArrowheads="1"/>
          </p:cNvSpPr>
          <p:nvPr/>
        </p:nvSpPr>
        <p:spPr bwMode="auto">
          <a:xfrm>
            <a:off x="4572000" y="1484313"/>
            <a:ext cx="387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总是大小相等，方向相反，</a:t>
            </a:r>
          </a:p>
        </p:txBody>
      </p:sp>
      <p:sp>
        <p:nvSpPr>
          <p:cNvPr id="6160" name="Text Box 16">
            <a:extLst>
              <a:ext uri="{FF2B5EF4-FFF2-40B4-BE49-F238E27FC236}">
                <a16:creationId xmlns:a16="http://schemas.microsoft.com/office/drawing/2014/main" id="{BC173C64-1C2B-413E-BC4C-B4082A10AD17}"/>
              </a:ext>
            </a:extLst>
          </p:cNvPr>
          <p:cNvSpPr txBox="1">
            <a:spLocks noChangeArrowheads="1"/>
          </p:cNvSpPr>
          <p:nvPr/>
        </p:nvSpPr>
        <p:spPr bwMode="auto">
          <a:xfrm>
            <a:off x="735013" y="1916113"/>
            <a:ext cx="264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且在同一直线上。</a:t>
            </a:r>
          </a:p>
        </p:txBody>
      </p:sp>
      <p:sp>
        <p:nvSpPr>
          <p:cNvPr id="6161" name="Rectangle 17">
            <a:extLst>
              <a:ext uri="{FF2B5EF4-FFF2-40B4-BE49-F238E27FC236}">
                <a16:creationId xmlns:a16="http://schemas.microsoft.com/office/drawing/2014/main" id="{BE36B34B-38F3-4A67-9845-59CA5504268D}"/>
              </a:ext>
            </a:extLst>
          </p:cNvPr>
          <p:cNvSpPr>
            <a:spLocks noChangeArrowheads="1"/>
          </p:cNvSpPr>
          <p:nvPr/>
        </p:nvSpPr>
        <p:spPr bwMode="auto">
          <a:xfrm>
            <a:off x="1076325" y="349726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
        <p:nvSpPr>
          <p:cNvPr id="6162" name="Rectangle 18">
            <a:extLst>
              <a:ext uri="{FF2B5EF4-FFF2-40B4-BE49-F238E27FC236}">
                <a16:creationId xmlns:a16="http://schemas.microsoft.com/office/drawing/2014/main" id="{DCF8AE52-1558-4733-9F0A-EAC660830559}"/>
              </a:ext>
            </a:extLst>
          </p:cNvPr>
          <p:cNvSpPr>
            <a:spLocks noChangeArrowheads="1"/>
          </p:cNvSpPr>
          <p:nvPr/>
        </p:nvSpPr>
        <p:spPr bwMode="auto">
          <a:xfrm>
            <a:off x="1116013" y="414496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FFFF66"/>
                </a:solidFill>
                <a:latin typeface="Times New Roman" panose="02020603050405020304" pitchFamily="18" charset="0"/>
              </a:rPr>
              <a:t>•</a:t>
            </a:r>
          </a:p>
        </p:txBody>
      </p:sp>
      <p:sp>
        <p:nvSpPr>
          <p:cNvPr id="6163" name="Rectangle 19">
            <a:extLst>
              <a:ext uri="{FF2B5EF4-FFF2-40B4-BE49-F238E27FC236}">
                <a16:creationId xmlns:a16="http://schemas.microsoft.com/office/drawing/2014/main" id="{5E47DB30-0FDF-4EA3-AC7B-DA2FF117E146}"/>
              </a:ext>
            </a:extLst>
          </p:cNvPr>
          <p:cNvSpPr>
            <a:spLocks noChangeArrowheads="1"/>
          </p:cNvSpPr>
          <p:nvPr/>
        </p:nvSpPr>
        <p:spPr bwMode="auto">
          <a:xfrm>
            <a:off x="747713" y="4843463"/>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讨论</a:t>
            </a:r>
          </a:p>
        </p:txBody>
      </p:sp>
      <p:sp>
        <p:nvSpPr>
          <p:cNvPr id="6164" name="AutoShape 20">
            <a:extLst>
              <a:ext uri="{FF2B5EF4-FFF2-40B4-BE49-F238E27FC236}">
                <a16:creationId xmlns:a16="http://schemas.microsoft.com/office/drawing/2014/main" id="{4A00DC57-42F9-4206-95B6-651B0DFF098C}"/>
              </a:ext>
            </a:extLst>
          </p:cNvPr>
          <p:cNvSpPr>
            <a:spLocks noChangeArrowheads="1"/>
          </p:cNvSpPr>
          <p:nvPr/>
        </p:nvSpPr>
        <p:spPr bwMode="auto">
          <a:xfrm>
            <a:off x="363538" y="475932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Text Box 21">
            <a:extLst>
              <a:ext uri="{FF2B5EF4-FFF2-40B4-BE49-F238E27FC236}">
                <a16:creationId xmlns:a16="http://schemas.microsoft.com/office/drawing/2014/main" id="{58F39115-392E-4F03-BB42-3F2FAEE7DB14}"/>
              </a:ext>
            </a:extLst>
          </p:cNvPr>
          <p:cNvSpPr txBox="1">
            <a:spLocks noChangeArrowheads="1"/>
          </p:cNvSpPr>
          <p:nvPr/>
        </p:nvSpPr>
        <p:spPr bwMode="auto">
          <a:xfrm>
            <a:off x="735013" y="5229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en-US" sz="2400" b="1">
              <a:solidFill>
                <a:schemeClr val="bg1"/>
              </a:solidFill>
              <a:latin typeface="Times New Roman" panose="02020603050405020304" pitchFamily="18" charset="0"/>
            </a:endParaRPr>
          </a:p>
        </p:txBody>
      </p:sp>
      <p:sp>
        <p:nvSpPr>
          <p:cNvPr id="6166" name="Text Box 22">
            <a:extLst>
              <a:ext uri="{FF2B5EF4-FFF2-40B4-BE49-F238E27FC236}">
                <a16:creationId xmlns:a16="http://schemas.microsoft.com/office/drawing/2014/main" id="{7C32CEA0-6506-4D8E-94F5-7B0EB48BADC3}"/>
              </a:ext>
            </a:extLst>
          </p:cNvPr>
          <p:cNvSpPr txBox="1">
            <a:spLocks noChangeArrowheads="1"/>
          </p:cNvSpPr>
          <p:nvPr/>
        </p:nvSpPr>
        <p:spPr bwMode="auto">
          <a:xfrm>
            <a:off x="735013" y="5300663"/>
            <a:ext cx="84089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第三定律是关于力的定律，它适用于接触力。对于非接触的两个物体间的相互作用力，由于其相互作用以有限速度传播，存在延迟效应。</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D64F5490-F803-4A2D-8495-C6F201A4B046}"/>
              </a:ext>
            </a:extLst>
          </p:cNvPr>
          <p:cNvSpPr txBox="1">
            <a:spLocks noChangeArrowheads="1"/>
          </p:cNvSpPr>
          <p:nvPr/>
        </p:nvSpPr>
        <p:spPr bwMode="auto">
          <a:xfrm>
            <a:off x="1727200" y="333375"/>
            <a:ext cx="5437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66FF33"/>
                </a:solidFill>
                <a:latin typeface="Times New Roman" panose="02020603050405020304" pitchFamily="18" charset="0"/>
              </a:rPr>
              <a:t>2.2    </a:t>
            </a:r>
            <a:r>
              <a:rPr kumimoji="1" lang="zh-CN" altLang="en-US" sz="3200" b="1">
                <a:solidFill>
                  <a:srgbClr val="66FF33"/>
                </a:solidFill>
                <a:latin typeface="Times New Roman" panose="02020603050405020304" pitchFamily="18" charset="0"/>
                <a:ea typeface="黑体" panose="02010609060101010101" pitchFamily="49" charset="-122"/>
              </a:rPr>
              <a:t>力学中常见的几种力</a:t>
            </a:r>
          </a:p>
        </p:txBody>
      </p:sp>
      <p:sp>
        <p:nvSpPr>
          <p:cNvPr id="7171" name="Text Box 3">
            <a:extLst>
              <a:ext uri="{FF2B5EF4-FFF2-40B4-BE49-F238E27FC236}">
                <a16:creationId xmlns:a16="http://schemas.microsoft.com/office/drawing/2014/main" id="{A9FA8F82-A4AC-4A6B-AE67-C3EAD376F244}"/>
              </a:ext>
            </a:extLst>
          </p:cNvPr>
          <p:cNvSpPr txBox="1">
            <a:spLocks noChangeArrowheads="1"/>
          </p:cNvSpPr>
          <p:nvPr/>
        </p:nvSpPr>
        <p:spPr bwMode="auto">
          <a:xfrm>
            <a:off x="228600" y="1066800"/>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FFFF00"/>
                </a:solidFill>
                <a:latin typeface="宋体" panose="02010600030101010101" pitchFamily="2" charset="-122"/>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万有引力</a:t>
            </a:r>
          </a:p>
        </p:txBody>
      </p:sp>
      <p:sp>
        <p:nvSpPr>
          <p:cNvPr id="7172" name="Oval 4">
            <a:extLst>
              <a:ext uri="{FF2B5EF4-FFF2-40B4-BE49-F238E27FC236}">
                <a16:creationId xmlns:a16="http://schemas.microsoft.com/office/drawing/2014/main" id="{99D7D725-BED7-4CA5-8449-171A0F6C41D6}"/>
              </a:ext>
            </a:extLst>
          </p:cNvPr>
          <p:cNvSpPr>
            <a:spLocks noChangeArrowheads="1"/>
          </p:cNvSpPr>
          <p:nvPr/>
        </p:nvSpPr>
        <p:spPr bwMode="auto">
          <a:xfrm>
            <a:off x="7929563" y="2116138"/>
            <a:ext cx="152400" cy="152400"/>
          </a:xfrm>
          <a:prstGeom prst="ellipse">
            <a:avLst/>
          </a:prstGeom>
          <a:solidFill>
            <a:srgbClr val="FF99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3" name="Oval 5">
            <a:extLst>
              <a:ext uri="{FF2B5EF4-FFF2-40B4-BE49-F238E27FC236}">
                <a16:creationId xmlns:a16="http://schemas.microsoft.com/office/drawing/2014/main" id="{CAA0CBB8-102D-44C5-BFFE-D9CBD28FEF23}"/>
              </a:ext>
            </a:extLst>
          </p:cNvPr>
          <p:cNvSpPr>
            <a:spLocks noChangeArrowheads="1"/>
          </p:cNvSpPr>
          <p:nvPr/>
        </p:nvSpPr>
        <p:spPr bwMode="auto">
          <a:xfrm>
            <a:off x="5553075" y="2108200"/>
            <a:ext cx="152400" cy="152400"/>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4" name="Line 6">
            <a:extLst>
              <a:ext uri="{FF2B5EF4-FFF2-40B4-BE49-F238E27FC236}">
                <a16:creationId xmlns:a16="http://schemas.microsoft.com/office/drawing/2014/main" id="{F1CE7F01-E71A-4CC2-A4F3-23DE4AB9327F}"/>
              </a:ext>
            </a:extLst>
          </p:cNvPr>
          <p:cNvSpPr>
            <a:spLocks noChangeShapeType="1"/>
          </p:cNvSpPr>
          <p:nvPr/>
        </p:nvSpPr>
        <p:spPr bwMode="auto">
          <a:xfrm>
            <a:off x="6561138" y="2203450"/>
            <a:ext cx="474662"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75" name="Object 7">
            <a:extLst>
              <a:ext uri="{FF2B5EF4-FFF2-40B4-BE49-F238E27FC236}">
                <a16:creationId xmlns:a16="http://schemas.microsoft.com/office/drawing/2014/main" id="{1A90AAA5-4319-46A7-8BC6-9B3BA0C2D417}"/>
              </a:ext>
            </a:extLst>
          </p:cNvPr>
          <p:cNvGraphicFramePr>
            <a:graphicFrameLocks noChangeAspect="1"/>
          </p:cNvGraphicFramePr>
          <p:nvPr/>
        </p:nvGraphicFramePr>
        <p:xfrm>
          <a:off x="5121275" y="1990725"/>
          <a:ext cx="284163" cy="334963"/>
        </p:xfrm>
        <a:graphic>
          <a:graphicData uri="http://schemas.openxmlformats.org/presentationml/2006/ole">
            <mc:AlternateContent xmlns:mc="http://schemas.openxmlformats.org/markup-compatibility/2006">
              <mc:Choice xmlns:v="urn:schemas-microsoft-com:vml" Requires="v">
                <p:oleObj spid="_x0000_s7195" name="Equation" r:id="rId3" imgW="312339" imgH="373411" progId="Equation.3">
                  <p:embed/>
                </p:oleObj>
              </mc:Choice>
              <mc:Fallback>
                <p:oleObj name="Equation" r:id="rId3" imgW="312339" imgH="37341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275" y="1990725"/>
                        <a:ext cx="284163" cy="334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8">
            <a:extLst>
              <a:ext uri="{FF2B5EF4-FFF2-40B4-BE49-F238E27FC236}">
                <a16:creationId xmlns:a16="http://schemas.microsoft.com/office/drawing/2014/main" id="{14778741-35A1-4618-A102-D90BB944AB36}"/>
              </a:ext>
            </a:extLst>
          </p:cNvPr>
          <p:cNvGraphicFramePr>
            <a:graphicFrameLocks noChangeAspect="1"/>
          </p:cNvGraphicFramePr>
          <p:nvPr/>
        </p:nvGraphicFramePr>
        <p:xfrm>
          <a:off x="8216900" y="1987550"/>
          <a:ext cx="315913" cy="336550"/>
        </p:xfrm>
        <a:graphic>
          <a:graphicData uri="http://schemas.openxmlformats.org/presentationml/2006/ole">
            <mc:AlternateContent xmlns:mc="http://schemas.openxmlformats.org/markup-compatibility/2006">
              <mc:Choice xmlns:v="urn:schemas-microsoft-com:vml" Requires="v">
                <p:oleObj spid="_x0000_s7196" name="Equation" r:id="rId5" imgW="350402" imgH="373411" progId="Equation.3">
                  <p:embed/>
                </p:oleObj>
              </mc:Choice>
              <mc:Fallback>
                <p:oleObj name="Equation" r:id="rId5" imgW="350402" imgH="37341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1987550"/>
                        <a:ext cx="315913" cy="336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9">
            <a:extLst>
              <a:ext uri="{FF2B5EF4-FFF2-40B4-BE49-F238E27FC236}">
                <a16:creationId xmlns:a16="http://schemas.microsoft.com/office/drawing/2014/main" id="{C098D198-0B9C-461D-8992-EC250C7CB128}"/>
              </a:ext>
            </a:extLst>
          </p:cNvPr>
          <p:cNvGraphicFramePr>
            <a:graphicFrameLocks noChangeAspect="1"/>
          </p:cNvGraphicFramePr>
          <p:nvPr/>
        </p:nvGraphicFramePr>
        <p:xfrm>
          <a:off x="7496175" y="2268538"/>
          <a:ext cx="355600" cy="366712"/>
        </p:xfrm>
        <a:graphic>
          <a:graphicData uri="http://schemas.openxmlformats.org/presentationml/2006/ole">
            <mc:AlternateContent xmlns:mc="http://schemas.openxmlformats.org/markup-compatibility/2006">
              <mc:Choice xmlns:v="urn:schemas-microsoft-com:vml" Requires="v">
                <p:oleObj spid="_x0000_s7197" name="Equation" r:id="rId7" imgW="396301" imgH="411480" progId="Equation.3">
                  <p:embed/>
                </p:oleObj>
              </mc:Choice>
              <mc:Fallback>
                <p:oleObj name="Equation" r:id="rId7" imgW="396301" imgH="411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6175" y="2268538"/>
                        <a:ext cx="35560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a:extLst>
              <a:ext uri="{FF2B5EF4-FFF2-40B4-BE49-F238E27FC236}">
                <a16:creationId xmlns:a16="http://schemas.microsoft.com/office/drawing/2014/main" id="{81AA5DDF-1BBF-4EEE-B799-F0E6AB7C3C53}"/>
              </a:ext>
            </a:extLst>
          </p:cNvPr>
          <p:cNvGraphicFramePr>
            <a:graphicFrameLocks noChangeAspect="1"/>
          </p:cNvGraphicFramePr>
          <p:nvPr/>
        </p:nvGraphicFramePr>
        <p:xfrm>
          <a:off x="6632575" y="2274888"/>
          <a:ext cx="273050" cy="334962"/>
        </p:xfrm>
        <a:graphic>
          <a:graphicData uri="http://schemas.openxmlformats.org/presentationml/2006/ole">
            <mc:AlternateContent xmlns:mc="http://schemas.openxmlformats.org/markup-compatibility/2006">
              <mc:Choice xmlns:v="urn:schemas-microsoft-com:vml" Requires="v">
                <p:oleObj spid="_x0000_s7198" name="公式" r:id="rId9" imgW="297226" imgH="373411" progId="Equation.3">
                  <p:embed/>
                </p:oleObj>
              </mc:Choice>
              <mc:Fallback>
                <p:oleObj name="公式" r:id="rId9" imgW="297226" imgH="37341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575" y="2274888"/>
                        <a:ext cx="273050" cy="3349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Line 11">
            <a:extLst>
              <a:ext uri="{FF2B5EF4-FFF2-40B4-BE49-F238E27FC236}">
                <a16:creationId xmlns:a16="http://schemas.microsoft.com/office/drawing/2014/main" id="{23146599-1D82-430B-80B9-ED4F7861F8E9}"/>
              </a:ext>
            </a:extLst>
          </p:cNvPr>
          <p:cNvSpPr>
            <a:spLocks noChangeShapeType="1"/>
          </p:cNvSpPr>
          <p:nvPr/>
        </p:nvSpPr>
        <p:spPr bwMode="auto">
          <a:xfrm>
            <a:off x="5653088" y="2203450"/>
            <a:ext cx="647700" cy="0"/>
          </a:xfrm>
          <a:prstGeom prst="line">
            <a:avLst/>
          </a:prstGeom>
          <a:noFill/>
          <a:ln w="28575">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12">
            <a:extLst>
              <a:ext uri="{FF2B5EF4-FFF2-40B4-BE49-F238E27FC236}">
                <a16:creationId xmlns:a16="http://schemas.microsoft.com/office/drawing/2014/main" id="{AC8FACCD-0861-498A-BAB0-8717FBB30436}"/>
              </a:ext>
            </a:extLst>
          </p:cNvPr>
          <p:cNvSpPr>
            <a:spLocks noChangeShapeType="1"/>
          </p:cNvSpPr>
          <p:nvPr/>
        </p:nvSpPr>
        <p:spPr bwMode="auto">
          <a:xfrm>
            <a:off x="7275513" y="2203450"/>
            <a:ext cx="647700" cy="0"/>
          </a:xfrm>
          <a:prstGeom prst="line">
            <a:avLst/>
          </a:prstGeom>
          <a:noFill/>
          <a:ln w="28575">
            <a:solidFill>
              <a:srgbClr val="FF99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81" name="Object 13">
            <a:extLst>
              <a:ext uri="{FF2B5EF4-FFF2-40B4-BE49-F238E27FC236}">
                <a16:creationId xmlns:a16="http://schemas.microsoft.com/office/drawing/2014/main" id="{96FF8879-8C35-40FA-8C11-4EF2F9ADD0FE}"/>
              </a:ext>
            </a:extLst>
          </p:cNvPr>
          <p:cNvGraphicFramePr>
            <a:graphicFrameLocks noChangeAspect="1"/>
          </p:cNvGraphicFramePr>
          <p:nvPr/>
        </p:nvGraphicFramePr>
        <p:xfrm>
          <a:off x="5773738" y="2268538"/>
          <a:ext cx="346075" cy="366712"/>
        </p:xfrm>
        <a:graphic>
          <a:graphicData uri="http://schemas.openxmlformats.org/presentationml/2006/ole">
            <mc:AlternateContent xmlns:mc="http://schemas.openxmlformats.org/markup-compatibility/2006">
              <mc:Choice xmlns:v="urn:schemas-microsoft-com:vml" Requires="v">
                <p:oleObj spid="_x0000_s7199" name="公式" r:id="rId11" imgW="388745" imgH="411480" progId="Equation.3">
                  <p:embed/>
                </p:oleObj>
              </mc:Choice>
              <mc:Fallback>
                <p:oleObj name="公式" r:id="rId11" imgW="388745" imgH="4114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3738" y="2268538"/>
                        <a:ext cx="346075"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2" name="Line 14">
            <a:extLst>
              <a:ext uri="{FF2B5EF4-FFF2-40B4-BE49-F238E27FC236}">
                <a16:creationId xmlns:a16="http://schemas.microsoft.com/office/drawing/2014/main" id="{397ACEA3-781E-4618-805C-69453F7058C3}"/>
              </a:ext>
            </a:extLst>
          </p:cNvPr>
          <p:cNvSpPr>
            <a:spLocks noChangeShapeType="1"/>
          </p:cNvSpPr>
          <p:nvPr/>
        </p:nvSpPr>
        <p:spPr bwMode="auto">
          <a:xfrm flipV="1">
            <a:off x="5624513" y="1700213"/>
            <a:ext cx="0" cy="4318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3" name="Line 15">
            <a:extLst>
              <a:ext uri="{FF2B5EF4-FFF2-40B4-BE49-F238E27FC236}">
                <a16:creationId xmlns:a16="http://schemas.microsoft.com/office/drawing/2014/main" id="{57556EBE-CF6E-4E9D-9025-2E9185CDDBB0}"/>
              </a:ext>
            </a:extLst>
          </p:cNvPr>
          <p:cNvSpPr>
            <a:spLocks noChangeShapeType="1"/>
          </p:cNvSpPr>
          <p:nvPr/>
        </p:nvSpPr>
        <p:spPr bwMode="auto">
          <a:xfrm flipV="1">
            <a:off x="8001000" y="1700213"/>
            <a:ext cx="0" cy="4318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Line 16">
            <a:extLst>
              <a:ext uri="{FF2B5EF4-FFF2-40B4-BE49-F238E27FC236}">
                <a16:creationId xmlns:a16="http://schemas.microsoft.com/office/drawing/2014/main" id="{BD7CACDE-8F72-4BC9-BE4A-853E5C3C19C3}"/>
              </a:ext>
            </a:extLst>
          </p:cNvPr>
          <p:cNvSpPr>
            <a:spLocks noChangeShapeType="1"/>
          </p:cNvSpPr>
          <p:nvPr/>
        </p:nvSpPr>
        <p:spPr bwMode="auto">
          <a:xfrm>
            <a:off x="6992938" y="1843088"/>
            <a:ext cx="1008062" cy="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Line 17">
            <a:extLst>
              <a:ext uri="{FF2B5EF4-FFF2-40B4-BE49-F238E27FC236}">
                <a16:creationId xmlns:a16="http://schemas.microsoft.com/office/drawing/2014/main" id="{81CCB745-2722-4C06-A700-74C3E5309715}"/>
              </a:ext>
            </a:extLst>
          </p:cNvPr>
          <p:cNvSpPr>
            <a:spLocks noChangeShapeType="1"/>
          </p:cNvSpPr>
          <p:nvPr/>
        </p:nvSpPr>
        <p:spPr bwMode="auto">
          <a:xfrm>
            <a:off x="5624513" y="1843088"/>
            <a:ext cx="1008062" cy="0"/>
          </a:xfrm>
          <a:prstGeom prst="line">
            <a:avLst/>
          </a:prstGeom>
          <a:noFill/>
          <a:ln w="19050">
            <a:solidFill>
              <a:schemeClr val="bg1"/>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86" name="Object 18">
            <a:extLst>
              <a:ext uri="{FF2B5EF4-FFF2-40B4-BE49-F238E27FC236}">
                <a16:creationId xmlns:a16="http://schemas.microsoft.com/office/drawing/2014/main" id="{3EC11194-9BBE-42C4-AD53-225AFD1893DB}"/>
              </a:ext>
            </a:extLst>
          </p:cNvPr>
          <p:cNvGraphicFramePr>
            <a:graphicFrameLocks noChangeAspect="1"/>
          </p:cNvGraphicFramePr>
          <p:nvPr/>
        </p:nvGraphicFramePr>
        <p:xfrm>
          <a:off x="6764338" y="1743075"/>
          <a:ext cx="150812" cy="173038"/>
        </p:xfrm>
        <a:graphic>
          <a:graphicData uri="http://schemas.openxmlformats.org/presentationml/2006/ole">
            <mc:AlternateContent xmlns:mc="http://schemas.openxmlformats.org/markup-compatibility/2006">
              <mc:Choice xmlns:v="urn:schemas-microsoft-com:vml" Requires="v">
                <p:oleObj spid="_x0000_s7200" name="公式" r:id="rId13" imgW="144695" imgH="167671" progId="Equation.3">
                  <p:embed/>
                </p:oleObj>
              </mc:Choice>
              <mc:Fallback>
                <p:oleObj name="公式" r:id="rId13" imgW="144695" imgH="167671"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4338" y="1743075"/>
                        <a:ext cx="150812" cy="1730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7" name="Text Box 19">
            <a:extLst>
              <a:ext uri="{FF2B5EF4-FFF2-40B4-BE49-F238E27FC236}">
                <a16:creationId xmlns:a16="http://schemas.microsoft.com/office/drawing/2014/main" id="{1483248E-DB08-4216-9B9E-4AF8BAF2DB0F}"/>
              </a:ext>
            </a:extLst>
          </p:cNvPr>
          <p:cNvSpPr txBox="1">
            <a:spLocks noChangeArrowheads="1"/>
          </p:cNvSpPr>
          <p:nvPr/>
        </p:nvSpPr>
        <p:spPr bwMode="auto">
          <a:xfrm>
            <a:off x="827088" y="1628775"/>
            <a:ext cx="43021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质量为 </a:t>
            </a:r>
            <a:r>
              <a:rPr kumimoji="1" lang="en-US" altLang="zh-CN" sz="2400" b="1" i="1">
                <a:solidFill>
                  <a:srgbClr val="66FFFF"/>
                </a:solidFill>
                <a:latin typeface="Times New Roman" panose="02020603050405020304" pitchFamily="18" charset="0"/>
              </a:rPr>
              <a:t>m</a:t>
            </a:r>
            <a:r>
              <a:rPr kumimoji="1" lang="en-US" altLang="zh-CN" sz="2400" b="1" baseline="-25000">
                <a:solidFill>
                  <a:srgbClr val="66FFFF"/>
                </a:solidFill>
                <a:latin typeface="Times New Roman" panose="02020603050405020304" pitchFamily="18" charset="0"/>
              </a:rPr>
              <a:t>1</a:t>
            </a:r>
            <a:r>
              <a:rPr kumimoji="1" lang="zh-CN" altLang="en-US" sz="2400" b="1">
                <a:solidFill>
                  <a:srgbClr val="66FFFF"/>
                </a:solidFill>
                <a:latin typeface="Times New Roman" panose="02020603050405020304" pitchFamily="18" charset="0"/>
              </a:rPr>
              <a:t>、</a:t>
            </a:r>
            <a:r>
              <a:rPr kumimoji="1" lang="en-US" altLang="zh-CN" sz="2400" b="1" i="1">
                <a:solidFill>
                  <a:srgbClr val="66FFFF"/>
                </a:solidFill>
                <a:latin typeface="Times New Roman" panose="02020603050405020304" pitchFamily="18" charset="0"/>
              </a:rPr>
              <a:t>m</a:t>
            </a:r>
            <a:r>
              <a:rPr kumimoji="1" lang="en-US" altLang="zh-CN" sz="2400" b="1" baseline="-25000">
                <a:solidFill>
                  <a:srgbClr val="66FFFF"/>
                </a:solidFill>
                <a:latin typeface="Times New Roman" panose="02020603050405020304" pitchFamily="18" charset="0"/>
              </a:rPr>
              <a:t>2</a:t>
            </a:r>
            <a:r>
              <a:rPr kumimoji="1" lang="en-US" altLang="zh-CN" sz="2400" b="1">
                <a:solidFill>
                  <a:srgbClr val="66FFFF"/>
                </a:solidFill>
                <a:latin typeface="Times New Roman" panose="02020603050405020304" pitchFamily="18" charset="0"/>
              </a:rPr>
              <a:t> </a:t>
            </a:r>
            <a:r>
              <a:rPr kumimoji="1" lang="zh-CN" altLang="en-US" sz="2400" b="1">
                <a:solidFill>
                  <a:schemeClr val="bg1"/>
                </a:solidFill>
                <a:latin typeface="Times New Roman" panose="02020603050405020304" pitchFamily="18" charset="0"/>
              </a:rPr>
              <a:t>，相距为 </a:t>
            </a:r>
            <a:r>
              <a:rPr kumimoji="1" lang="en-US" altLang="zh-CN" sz="2400" b="1" i="1">
                <a:solidFill>
                  <a:srgbClr val="66FFFF"/>
                </a:solidFill>
                <a:latin typeface="Times New Roman" panose="02020603050405020304" pitchFamily="18" charset="0"/>
              </a:rPr>
              <a:t>r </a:t>
            </a:r>
            <a:r>
              <a:rPr kumimoji="1" lang="zh-CN" altLang="en-US" sz="2400" b="1">
                <a:solidFill>
                  <a:schemeClr val="bg1"/>
                </a:solidFill>
                <a:latin typeface="Times New Roman" panose="02020603050405020304" pitchFamily="18" charset="0"/>
              </a:rPr>
              <a:t>的两质点间的万有引力大小为</a:t>
            </a:r>
          </a:p>
        </p:txBody>
      </p:sp>
      <p:graphicFrame>
        <p:nvGraphicFramePr>
          <p:cNvPr id="7188" name="Object 20">
            <a:extLst>
              <a:ext uri="{FF2B5EF4-FFF2-40B4-BE49-F238E27FC236}">
                <a16:creationId xmlns:a16="http://schemas.microsoft.com/office/drawing/2014/main" id="{E292A372-287F-473C-968C-746A80CF6470}"/>
              </a:ext>
            </a:extLst>
          </p:cNvPr>
          <p:cNvGraphicFramePr>
            <a:graphicFrameLocks noChangeAspect="1"/>
          </p:cNvGraphicFramePr>
          <p:nvPr/>
        </p:nvGraphicFramePr>
        <p:xfrm>
          <a:off x="1144588" y="2636838"/>
          <a:ext cx="1693862" cy="825500"/>
        </p:xfrm>
        <a:graphic>
          <a:graphicData uri="http://schemas.openxmlformats.org/presentationml/2006/ole">
            <mc:AlternateContent xmlns:mc="http://schemas.openxmlformats.org/markup-compatibility/2006">
              <mc:Choice xmlns:v="urn:schemas-microsoft-com:vml" Requires="v">
                <p:oleObj spid="_x0000_s7201" name="公式" r:id="rId15" imgW="1653494" imgH="777333" progId="Equation.3">
                  <p:embed/>
                </p:oleObj>
              </mc:Choice>
              <mc:Fallback>
                <p:oleObj name="公式" r:id="rId15" imgW="1653494" imgH="777333"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4588" y="2636838"/>
                        <a:ext cx="1693862" cy="825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21">
            <a:extLst>
              <a:ext uri="{FF2B5EF4-FFF2-40B4-BE49-F238E27FC236}">
                <a16:creationId xmlns:a16="http://schemas.microsoft.com/office/drawing/2014/main" id="{C3746807-37BD-4EE6-BC2B-5A516FE04839}"/>
              </a:ext>
            </a:extLst>
          </p:cNvPr>
          <p:cNvGraphicFramePr>
            <a:graphicFrameLocks noChangeAspect="1"/>
          </p:cNvGraphicFramePr>
          <p:nvPr/>
        </p:nvGraphicFramePr>
        <p:xfrm>
          <a:off x="3924300" y="2781300"/>
          <a:ext cx="3987800" cy="469900"/>
        </p:xfrm>
        <a:graphic>
          <a:graphicData uri="http://schemas.openxmlformats.org/presentationml/2006/ole">
            <mc:AlternateContent xmlns:mc="http://schemas.openxmlformats.org/markup-compatibility/2006">
              <mc:Choice xmlns:v="urn:schemas-microsoft-com:vml" Requires="v">
                <p:oleObj spid="_x0000_s7202" name="公式" r:id="rId17" imgW="3939503" imgH="426596" progId="Equation.3">
                  <p:embed/>
                </p:oleObj>
              </mc:Choice>
              <mc:Fallback>
                <p:oleObj name="公式" r:id="rId17" imgW="3939503" imgH="426596"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4300" y="2781300"/>
                        <a:ext cx="3987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0" name="Text Box 22">
            <a:extLst>
              <a:ext uri="{FF2B5EF4-FFF2-40B4-BE49-F238E27FC236}">
                <a16:creationId xmlns:a16="http://schemas.microsoft.com/office/drawing/2014/main" id="{D99D2C2A-FE9F-4104-AF77-D20E7B55C795}"/>
              </a:ext>
            </a:extLst>
          </p:cNvPr>
          <p:cNvSpPr txBox="1">
            <a:spLocks noChangeArrowheads="1"/>
          </p:cNvSpPr>
          <p:nvPr/>
        </p:nvSpPr>
        <p:spPr bwMode="auto">
          <a:xfrm>
            <a:off x="830263" y="36449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rPr>
              <a:t>用矢量表示为</a:t>
            </a:r>
          </a:p>
        </p:txBody>
      </p:sp>
      <p:graphicFrame>
        <p:nvGraphicFramePr>
          <p:cNvPr id="7191" name="Object 23">
            <a:extLst>
              <a:ext uri="{FF2B5EF4-FFF2-40B4-BE49-F238E27FC236}">
                <a16:creationId xmlns:a16="http://schemas.microsoft.com/office/drawing/2014/main" id="{A9F7D06B-0934-499A-9AC2-C75550372DBE}"/>
              </a:ext>
            </a:extLst>
          </p:cNvPr>
          <p:cNvGraphicFramePr>
            <a:graphicFrameLocks noChangeAspect="1"/>
          </p:cNvGraphicFramePr>
          <p:nvPr/>
        </p:nvGraphicFramePr>
        <p:xfrm>
          <a:off x="2916238" y="3500438"/>
          <a:ext cx="2403475" cy="825500"/>
        </p:xfrm>
        <a:graphic>
          <a:graphicData uri="http://schemas.openxmlformats.org/presentationml/2006/ole">
            <mc:AlternateContent xmlns:mc="http://schemas.openxmlformats.org/markup-compatibility/2006">
              <mc:Choice xmlns:v="urn:schemas-microsoft-com:vml" Requires="v">
                <p:oleObj spid="_x0000_s7203" name="Equation" r:id="rId19" imgW="2369691" imgH="777333" progId="Equation.3">
                  <p:embed/>
                </p:oleObj>
              </mc:Choice>
              <mc:Fallback>
                <p:oleObj name="Equation" r:id="rId19" imgW="2369691" imgH="777333"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6238" y="3500438"/>
                        <a:ext cx="2403475" cy="825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Rectangle 24">
            <a:extLst>
              <a:ext uri="{FF2B5EF4-FFF2-40B4-BE49-F238E27FC236}">
                <a16:creationId xmlns:a16="http://schemas.microsoft.com/office/drawing/2014/main" id="{380B1815-7E5A-4FE0-AC3D-75B58B9FEE6F}"/>
              </a:ext>
            </a:extLst>
          </p:cNvPr>
          <p:cNvSpPr>
            <a:spLocks noChangeArrowheads="1"/>
          </p:cNvSpPr>
          <p:nvPr/>
        </p:nvSpPr>
        <p:spPr bwMode="auto">
          <a:xfrm>
            <a:off x="684213" y="4221163"/>
            <a:ext cx="100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Times New Roman" panose="02020603050405020304" pitchFamily="18" charset="0"/>
              </a:rPr>
              <a:t>说明</a:t>
            </a:r>
          </a:p>
        </p:txBody>
      </p:sp>
      <p:sp>
        <p:nvSpPr>
          <p:cNvPr id="7193" name="Text Box 25">
            <a:extLst>
              <a:ext uri="{FF2B5EF4-FFF2-40B4-BE49-F238E27FC236}">
                <a16:creationId xmlns:a16="http://schemas.microsoft.com/office/drawing/2014/main" id="{42FE0764-A9ED-4C8D-A83E-606D7054F4B5}"/>
              </a:ext>
            </a:extLst>
          </p:cNvPr>
          <p:cNvSpPr txBox="1">
            <a:spLocks noChangeArrowheads="1"/>
          </p:cNvSpPr>
          <p:nvPr/>
        </p:nvSpPr>
        <p:spPr bwMode="auto">
          <a:xfrm>
            <a:off x="827088" y="4652963"/>
            <a:ext cx="810101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a:solidFill>
                  <a:schemeClr val="bg1"/>
                </a:solidFill>
                <a:latin typeface="Times New Roman" panose="02020603050405020304" pitchFamily="18" charset="0"/>
              </a:rPr>
              <a:t>(1) </a:t>
            </a:r>
            <a:r>
              <a:rPr kumimoji="1" lang="zh-CN" altLang="en-US" sz="2400" b="1">
                <a:solidFill>
                  <a:schemeClr val="bg1"/>
                </a:solidFill>
                <a:latin typeface="Times New Roman" panose="02020603050405020304" pitchFamily="18" charset="0"/>
                <a:ea typeface="楷体_GB2312" pitchFamily="49" charset="-122"/>
              </a:rPr>
              <a:t>依据万有引力定律定义的质量叫</a:t>
            </a:r>
            <a:r>
              <a:rPr kumimoji="1" lang="zh-CN" altLang="en-US" sz="2400" b="1">
                <a:solidFill>
                  <a:srgbClr val="66FFFF"/>
                </a:solidFill>
                <a:latin typeface="Times New Roman" panose="02020603050405020304" pitchFamily="18" charset="0"/>
                <a:ea typeface="楷体_GB2312" pitchFamily="49" charset="-122"/>
              </a:rPr>
              <a:t>引力质量</a:t>
            </a:r>
            <a:r>
              <a:rPr kumimoji="1" lang="zh-CN" altLang="en-US" sz="2400" b="1">
                <a:solidFill>
                  <a:schemeClr val="bg1"/>
                </a:solidFill>
                <a:latin typeface="Times New Roman" panose="02020603050405020304" pitchFamily="18" charset="0"/>
                <a:ea typeface="楷体_GB2312" pitchFamily="49" charset="-122"/>
              </a:rPr>
              <a:t>，常见的用天平称量物体的质量，实际上就是测引力质量；依据牛顿第二定律定义的质量叫</a:t>
            </a:r>
            <a:r>
              <a:rPr kumimoji="1" lang="zh-CN" altLang="en-US" sz="2400" b="1">
                <a:solidFill>
                  <a:srgbClr val="66FFFF"/>
                </a:solidFill>
                <a:latin typeface="Times New Roman" panose="02020603050405020304" pitchFamily="18" charset="0"/>
                <a:ea typeface="楷体_GB2312" pitchFamily="49" charset="-122"/>
              </a:rPr>
              <a:t>惯性质量</a:t>
            </a:r>
            <a:r>
              <a:rPr kumimoji="1" lang="zh-CN" altLang="en-US" sz="2400" b="1">
                <a:solidFill>
                  <a:schemeClr val="bg1"/>
                </a:solidFill>
                <a:latin typeface="Times New Roman" panose="02020603050405020304" pitchFamily="18" charset="0"/>
                <a:ea typeface="楷体_GB2312" pitchFamily="49" charset="-122"/>
              </a:rPr>
              <a:t>。实验表明：对同一物体来说，两种质量总是相等。</a:t>
            </a:r>
          </a:p>
        </p:txBody>
      </p:sp>
      <p:sp>
        <p:nvSpPr>
          <p:cNvPr id="7194" name="AutoShape 26">
            <a:extLst>
              <a:ext uri="{FF2B5EF4-FFF2-40B4-BE49-F238E27FC236}">
                <a16:creationId xmlns:a16="http://schemas.microsoft.com/office/drawing/2014/main" id="{9E264B50-8E46-4338-8BDC-FC8A27B51BDE}"/>
              </a:ext>
            </a:extLst>
          </p:cNvPr>
          <p:cNvSpPr>
            <a:spLocks noChangeArrowheads="1"/>
          </p:cNvSpPr>
          <p:nvPr/>
        </p:nvSpPr>
        <p:spPr bwMode="auto">
          <a:xfrm>
            <a:off x="392113" y="413067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2">
            <a:extLst>
              <a:ext uri="{FF2B5EF4-FFF2-40B4-BE49-F238E27FC236}">
                <a16:creationId xmlns:a16="http://schemas.microsoft.com/office/drawing/2014/main" id="{18FD8452-EDA8-4A0B-95B7-AB6B2BA83521}"/>
              </a:ext>
            </a:extLst>
          </p:cNvPr>
          <p:cNvSpPr txBox="1">
            <a:spLocks noChangeArrowheads="1"/>
          </p:cNvSpPr>
          <p:nvPr/>
        </p:nvSpPr>
        <p:spPr bwMode="auto">
          <a:xfrm>
            <a:off x="754063" y="130175"/>
            <a:ext cx="762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bg1"/>
                </a:solidFill>
                <a:latin typeface="Times New Roman" panose="02020603050405020304" pitchFamily="18" charset="0"/>
              </a:rPr>
              <a:t>(2) </a:t>
            </a:r>
            <a:r>
              <a:rPr kumimoji="1" lang="zh-CN" altLang="en-US" sz="2400" b="1">
                <a:solidFill>
                  <a:schemeClr val="bg1"/>
                </a:solidFill>
                <a:latin typeface="楷体_GB2312" pitchFamily="49" charset="-122"/>
                <a:ea typeface="楷体_GB2312" pitchFamily="49" charset="-122"/>
              </a:rPr>
              <a:t>万有引力定律只直接适用于两质点间的相互作用</a:t>
            </a:r>
          </a:p>
        </p:txBody>
      </p:sp>
      <p:sp>
        <p:nvSpPr>
          <p:cNvPr id="8195" name="Text Box 32">
            <a:extLst>
              <a:ext uri="{FF2B5EF4-FFF2-40B4-BE49-F238E27FC236}">
                <a16:creationId xmlns:a16="http://schemas.microsoft.com/office/drawing/2014/main" id="{29E28F56-26E9-4D5A-BBF2-DA1626237665}"/>
              </a:ext>
            </a:extLst>
          </p:cNvPr>
          <p:cNvSpPr txBox="1">
            <a:spLocks noChangeArrowheads="1"/>
          </p:cNvSpPr>
          <p:nvPr/>
        </p:nvSpPr>
        <p:spPr bwMode="auto">
          <a:xfrm>
            <a:off x="754063" y="601663"/>
            <a:ext cx="76263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bg1"/>
                </a:solidFill>
                <a:latin typeface="Times New Roman" panose="02020603050405020304" pitchFamily="18" charset="0"/>
              </a:rPr>
              <a:t>(3) </a:t>
            </a:r>
            <a:r>
              <a:rPr kumimoji="1" lang="zh-CN" altLang="en-US" sz="2400" b="1">
                <a:solidFill>
                  <a:schemeClr val="bg1"/>
                </a:solidFill>
                <a:latin typeface="Times New Roman" panose="02020603050405020304" pitchFamily="18" charset="0"/>
                <a:ea typeface="楷体_GB2312" pitchFamily="49" charset="-122"/>
              </a:rPr>
              <a:t>质量均匀分布的球体或质量分布是球对称的物体与一个质点相互作用的万有引力可以直接用万有引力公式来计算。</a:t>
            </a:r>
            <a:endParaRPr kumimoji="1" lang="en-US" altLang="zh-CN" sz="2400" b="1">
              <a:solidFill>
                <a:schemeClr val="bg1"/>
              </a:solidFill>
              <a:latin typeface="Times New Roman" panose="02020603050405020304" pitchFamily="18" charset="0"/>
              <a:ea typeface="楷体_GB2312" pitchFamily="49" charset="-122"/>
            </a:endParaRPr>
          </a:p>
        </p:txBody>
      </p:sp>
      <p:pic>
        <p:nvPicPr>
          <p:cNvPr id="9220" name="Picture 35">
            <a:extLst>
              <a:ext uri="{FF2B5EF4-FFF2-40B4-BE49-F238E27FC236}">
                <a16:creationId xmlns:a16="http://schemas.microsoft.com/office/drawing/2014/main" id="{D3232407-72F0-433F-8E17-2EAE99565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819275"/>
            <a:ext cx="43338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36">
            <a:extLst>
              <a:ext uri="{FF2B5EF4-FFF2-40B4-BE49-F238E27FC236}">
                <a16:creationId xmlns:a16="http://schemas.microsoft.com/office/drawing/2014/main" id="{8FD5AE65-7D89-478E-AA12-F82DA532B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73200"/>
            <a:ext cx="35528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8">
            <a:extLst>
              <a:ext uri="{FF2B5EF4-FFF2-40B4-BE49-F238E27FC236}">
                <a16:creationId xmlns:a16="http://schemas.microsoft.com/office/drawing/2014/main" id="{0E256CD8-1C8E-495D-B0A9-1BEE061B8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984625"/>
            <a:ext cx="1571625" cy="67627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9">
            <a:extLst>
              <a:ext uri="{FF2B5EF4-FFF2-40B4-BE49-F238E27FC236}">
                <a16:creationId xmlns:a16="http://schemas.microsoft.com/office/drawing/2014/main" id="{2006CC20-0FC4-4880-B202-48A9D2519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1163" y="2998788"/>
            <a:ext cx="16954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4" name="Picture 11">
            <a:extLst>
              <a:ext uri="{FF2B5EF4-FFF2-40B4-BE49-F238E27FC236}">
                <a16:creationId xmlns:a16="http://schemas.microsoft.com/office/drawing/2014/main" id="{E3178DBD-8148-49E5-A55A-E2F42DF576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113" y="3749675"/>
            <a:ext cx="3238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5" name="Picture 12">
            <a:extLst>
              <a:ext uri="{FF2B5EF4-FFF2-40B4-BE49-F238E27FC236}">
                <a16:creationId xmlns:a16="http://schemas.microsoft.com/office/drawing/2014/main" id="{911F2F13-5625-4279-BEE6-E8DF3AE430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5338" y="5876925"/>
            <a:ext cx="1733550" cy="8382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6" name="Picture 37">
            <a:extLst>
              <a:ext uri="{FF2B5EF4-FFF2-40B4-BE49-F238E27FC236}">
                <a16:creationId xmlns:a16="http://schemas.microsoft.com/office/drawing/2014/main" id="{50A306C7-3E96-4981-92F2-16CDC6DB17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3313" y="4765675"/>
            <a:ext cx="3024187"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2">
            <a:extLst>
              <a:ext uri="{FF2B5EF4-FFF2-40B4-BE49-F238E27FC236}">
                <a16:creationId xmlns:a16="http://schemas.microsoft.com/office/drawing/2014/main" id="{4E65AF8D-B957-49B0-907A-2950C725FA64}"/>
              </a:ext>
            </a:extLst>
          </p:cNvPr>
          <p:cNvSpPr txBox="1">
            <a:spLocks noChangeArrowheads="1"/>
          </p:cNvSpPr>
          <p:nvPr/>
        </p:nvSpPr>
        <p:spPr bwMode="auto">
          <a:xfrm>
            <a:off x="107950" y="60325"/>
            <a:ext cx="85947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bg1"/>
                </a:solidFill>
                <a:latin typeface="Times New Roman" panose="02020603050405020304" pitchFamily="18" charset="0"/>
              </a:rPr>
              <a:t>(4) </a:t>
            </a:r>
            <a:r>
              <a:rPr kumimoji="1" lang="zh-CN" altLang="en-US" sz="2400" b="1">
                <a:solidFill>
                  <a:schemeClr val="bg1"/>
                </a:solidFill>
                <a:latin typeface="Times New Roman" panose="02020603050405020304" pitchFamily="18" charset="0"/>
              </a:rPr>
              <a:t>一般</a:t>
            </a:r>
            <a:r>
              <a:rPr kumimoji="1" lang="zh-CN" altLang="en-US" sz="2400" b="1">
                <a:solidFill>
                  <a:schemeClr val="bg1"/>
                </a:solidFill>
                <a:latin typeface="Times New Roman" panose="02020603050405020304" pitchFamily="18" charset="0"/>
                <a:ea typeface="楷体_GB2312" pitchFamily="49" charset="-122"/>
              </a:rPr>
              <a:t>物体与一个质点相互作用的万有引力是随位置变化的函数，则通过微积分的方法用万有引力定律来计算。</a:t>
            </a:r>
            <a:endParaRPr kumimoji="1" lang="en-US" altLang="zh-CN" sz="2400" b="1">
              <a:solidFill>
                <a:schemeClr val="bg1"/>
              </a:solidFill>
              <a:latin typeface="Times New Roman" panose="02020603050405020304" pitchFamily="18" charset="0"/>
              <a:ea typeface="楷体_GB2312" pitchFamily="49" charset="-122"/>
            </a:endParaRPr>
          </a:p>
        </p:txBody>
      </p:sp>
      <p:sp>
        <p:nvSpPr>
          <p:cNvPr id="9219" name="Text Box 2">
            <a:extLst>
              <a:ext uri="{FF2B5EF4-FFF2-40B4-BE49-F238E27FC236}">
                <a16:creationId xmlns:a16="http://schemas.microsoft.com/office/drawing/2014/main" id="{795D53EB-7C78-4A21-A1E0-5EACE4D492D8}"/>
              </a:ext>
            </a:extLst>
          </p:cNvPr>
          <p:cNvSpPr txBox="1">
            <a:spLocks noChangeArrowheads="1"/>
          </p:cNvSpPr>
          <p:nvPr/>
        </p:nvSpPr>
        <p:spPr bwMode="auto">
          <a:xfrm>
            <a:off x="652463" y="933450"/>
            <a:ext cx="805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rgbClr val="FFFFFF"/>
                </a:solidFill>
                <a:latin typeface="楷体_GB2312" pitchFamily="49" charset="-122"/>
                <a:ea typeface="楷体_GB2312" pitchFamily="49" charset="-122"/>
              </a:rPr>
              <a:t>如图所示，一质点</a:t>
            </a:r>
            <a:r>
              <a:rPr kumimoji="1" lang="en-US" altLang="zh-CN" sz="2400" b="1" i="1">
                <a:solidFill>
                  <a:srgbClr val="66FFFF"/>
                </a:solidFill>
                <a:latin typeface="Times New Roman" panose="02020603050405020304" pitchFamily="18" charset="0"/>
              </a:rPr>
              <a:t>m </a:t>
            </a:r>
            <a:r>
              <a:rPr kumimoji="1" lang="zh-CN" altLang="en-US" sz="2400" b="1">
                <a:solidFill>
                  <a:srgbClr val="FFFFFF"/>
                </a:solidFill>
                <a:latin typeface="楷体_GB2312" pitchFamily="49" charset="-122"/>
                <a:ea typeface="楷体_GB2312" pitchFamily="49" charset="-122"/>
              </a:rPr>
              <a:t>旁边放一长度为</a:t>
            </a:r>
            <a:r>
              <a:rPr kumimoji="1" lang="en-US" altLang="zh-CN" sz="2400" b="1" i="1">
                <a:solidFill>
                  <a:srgbClr val="66FFFF"/>
                </a:solidFill>
                <a:latin typeface="Times New Roman" panose="02020603050405020304" pitchFamily="18" charset="0"/>
              </a:rPr>
              <a:t>L </a:t>
            </a:r>
            <a:r>
              <a:rPr kumimoji="1" lang="zh-CN" altLang="en-US" sz="2400" b="1">
                <a:solidFill>
                  <a:srgbClr val="FFFFFF"/>
                </a:solidFill>
                <a:latin typeface="Times New Roman" panose="02020603050405020304" pitchFamily="18" charset="0"/>
                <a:ea typeface="楷体_GB2312" pitchFamily="49" charset="-122"/>
              </a:rPr>
              <a:t>、</a:t>
            </a:r>
            <a:r>
              <a:rPr kumimoji="1" lang="zh-CN" altLang="en-US" sz="2400" b="1">
                <a:solidFill>
                  <a:srgbClr val="FFFFFF"/>
                </a:solidFill>
                <a:latin typeface="宋体" panose="02010600030101010101" pitchFamily="2" charset="-122"/>
                <a:ea typeface="楷体_GB2312" pitchFamily="49" charset="-122"/>
              </a:rPr>
              <a:t>质量为</a:t>
            </a:r>
            <a:r>
              <a:rPr kumimoji="1" lang="en-US" altLang="zh-CN" sz="2400" b="1" i="1">
                <a:solidFill>
                  <a:srgbClr val="66FFFF"/>
                </a:solidFill>
                <a:latin typeface="Times New Roman" panose="02020603050405020304" pitchFamily="18" charset="0"/>
              </a:rPr>
              <a:t>M </a:t>
            </a:r>
            <a:r>
              <a:rPr kumimoji="1" lang="zh-CN" altLang="en-US" sz="2400" b="1">
                <a:solidFill>
                  <a:srgbClr val="FFFFFF"/>
                </a:solidFill>
                <a:latin typeface="楷体_GB2312" pitchFamily="49" charset="-122"/>
                <a:ea typeface="楷体_GB2312" pitchFamily="49" charset="-122"/>
              </a:rPr>
              <a:t>的杆，杆离质点近端距离为</a:t>
            </a:r>
            <a:r>
              <a:rPr kumimoji="1" lang="en-US" altLang="zh-CN" sz="2400" b="1" i="1">
                <a:solidFill>
                  <a:srgbClr val="66FFFF"/>
                </a:solidFill>
                <a:latin typeface="Times New Roman" panose="02020603050405020304" pitchFamily="18" charset="0"/>
              </a:rPr>
              <a:t>l </a:t>
            </a:r>
            <a:r>
              <a:rPr kumimoji="1" lang="zh-CN" altLang="en-US" sz="2400" b="1">
                <a:solidFill>
                  <a:schemeClr val="bg1"/>
                </a:solidFill>
                <a:latin typeface="Times New Roman" panose="02020603050405020304" pitchFamily="18" charset="0"/>
              </a:rPr>
              <a:t>。</a:t>
            </a:r>
          </a:p>
        </p:txBody>
      </p:sp>
      <p:sp>
        <p:nvSpPr>
          <p:cNvPr id="9220" name="Rectangle 10">
            <a:extLst>
              <a:ext uri="{FF2B5EF4-FFF2-40B4-BE49-F238E27FC236}">
                <a16:creationId xmlns:a16="http://schemas.microsoft.com/office/drawing/2014/main" id="{94B766C9-501D-479C-88AB-EAA083A5E9CA}"/>
              </a:ext>
            </a:extLst>
          </p:cNvPr>
          <p:cNvSpPr>
            <a:spLocks noChangeArrowheads="1"/>
          </p:cNvSpPr>
          <p:nvPr/>
        </p:nvSpPr>
        <p:spPr bwMode="auto">
          <a:xfrm>
            <a:off x="187325" y="10096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楷体_GB2312" pitchFamily="49" charset="-122"/>
                <a:ea typeface="楷体_GB2312" pitchFamily="49" charset="-122"/>
              </a:rPr>
              <a:t>例</a:t>
            </a:r>
          </a:p>
        </p:txBody>
      </p:sp>
      <p:sp>
        <p:nvSpPr>
          <p:cNvPr id="9221" name="Rectangle 3">
            <a:extLst>
              <a:ext uri="{FF2B5EF4-FFF2-40B4-BE49-F238E27FC236}">
                <a16:creationId xmlns:a16="http://schemas.microsoft.com/office/drawing/2014/main" id="{820CF900-4194-482C-AD71-500BEF587737}"/>
              </a:ext>
            </a:extLst>
          </p:cNvPr>
          <p:cNvSpPr>
            <a:spLocks noChangeArrowheads="1"/>
          </p:cNvSpPr>
          <p:nvPr/>
        </p:nvSpPr>
        <p:spPr bwMode="auto">
          <a:xfrm>
            <a:off x="6259513" y="2020888"/>
            <a:ext cx="17526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2" name="Oval 4">
            <a:extLst>
              <a:ext uri="{FF2B5EF4-FFF2-40B4-BE49-F238E27FC236}">
                <a16:creationId xmlns:a16="http://schemas.microsoft.com/office/drawing/2014/main" id="{26254F8D-90D8-443C-BB7C-94F041E3ED5D}"/>
              </a:ext>
            </a:extLst>
          </p:cNvPr>
          <p:cNvSpPr>
            <a:spLocks noChangeArrowheads="1"/>
          </p:cNvSpPr>
          <p:nvPr/>
        </p:nvSpPr>
        <p:spPr bwMode="auto">
          <a:xfrm>
            <a:off x="4811713" y="1982788"/>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223" name="Object 5">
            <a:extLst>
              <a:ext uri="{FF2B5EF4-FFF2-40B4-BE49-F238E27FC236}">
                <a16:creationId xmlns:a16="http://schemas.microsoft.com/office/drawing/2014/main" id="{47C20899-65BC-41E9-ADE8-23769E88DB9A}"/>
              </a:ext>
            </a:extLst>
          </p:cNvPr>
          <p:cNvGraphicFramePr>
            <a:graphicFrameLocks noChangeAspect="1"/>
          </p:cNvGraphicFramePr>
          <p:nvPr/>
        </p:nvGraphicFramePr>
        <p:xfrm>
          <a:off x="7578725" y="1628775"/>
          <a:ext cx="388938" cy="290513"/>
        </p:xfrm>
        <a:graphic>
          <a:graphicData uri="http://schemas.openxmlformats.org/presentationml/2006/ole">
            <mc:AlternateContent xmlns:mc="http://schemas.openxmlformats.org/markup-compatibility/2006">
              <mc:Choice xmlns:v="urn:schemas-microsoft-com:vml" Requires="v">
                <p:oleObj spid="_x0000_s9251" name="Equation" r:id="rId3" imgW="373352" imgH="266762" progId="Equation.3">
                  <p:embed/>
                </p:oleObj>
              </mc:Choice>
              <mc:Fallback>
                <p:oleObj name="Equation" r:id="rId3" imgW="373352" imgH="26676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1628775"/>
                        <a:ext cx="388938" cy="290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6">
            <a:extLst>
              <a:ext uri="{FF2B5EF4-FFF2-40B4-BE49-F238E27FC236}">
                <a16:creationId xmlns:a16="http://schemas.microsoft.com/office/drawing/2014/main" id="{58533D72-350A-4EB6-9C0C-113DB3AC3A73}"/>
              </a:ext>
            </a:extLst>
          </p:cNvPr>
          <p:cNvGraphicFramePr>
            <a:graphicFrameLocks noChangeAspect="1"/>
          </p:cNvGraphicFramePr>
          <p:nvPr/>
        </p:nvGraphicFramePr>
        <p:xfrm>
          <a:off x="4697413" y="1555750"/>
          <a:ext cx="292100" cy="228600"/>
        </p:xfrm>
        <a:graphic>
          <a:graphicData uri="http://schemas.openxmlformats.org/presentationml/2006/ole">
            <mc:AlternateContent xmlns:mc="http://schemas.openxmlformats.org/markup-compatibility/2006">
              <mc:Choice xmlns:v="urn:schemas-microsoft-com:vml" Requires="v">
                <p:oleObj spid="_x0000_s9252" name="Equation" r:id="rId5" imgW="266720" imgH="205740" progId="Equation.3">
                  <p:embed/>
                </p:oleObj>
              </mc:Choice>
              <mc:Fallback>
                <p:oleObj name="Equation" r:id="rId5" imgW="266720" imgH="2057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7413" y="1555750"/>
                        <a:ext cx="292100" cy="228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7">
            <a:extLst>
              <a:ext uri="{FF2B5EF4-FFF2-40B4-BE49-F238E27FC236}">
                <a16:creationId xmlns:a16="http://schemas.microsoft.com/office/drawing/2014/main" id="{BF005524-80DF-43E2-B9C9-69EBAF77FE3F}"/>
              </a:ext>
            </a:extLst>
          </p:cNvPr>
          <p:cNvGraphicFramePr>
            <a:graphicFrameLocks noChangeAspect="1"/>
          </p:cNvGraphicFramePr>
          <p:nvPr/>
        </p:nvGraphicFramePr>
        <p:xfrm>
          <a:off x="8153400" y="1628775"/>
          <a:ext cx="255588" cy="293688"/>
        </p:xfrm>
        <a:graphic>
          <a:graphicData uri="http://schemas.openxmlformats.org/presentationml/2006/ole">
            <mc:AlternateContent xmlns:mc="http://schemas.openxmlformats.org/markup-compatibility/2006">
              <mc:Choice xmlns:v="urn:schemas-microsoft-com:vml" Requires="v">
                <p:oleObj spid="_x0000_s9253" name="Equation" r:id="rId7" imgW="228657" imgH="266762" progId="Equation.3">
                  <p:embed/>
                </p:oleObj>
              </mc:Choice>
              <mc:Fallback>
                <p:oleObj name="Equation" r:id="rId7" imgW="228657" imgH="266762"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3400" y="1628775"/>
                        <a:ext cx="255588" cy="293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8">
            <a:extLst>
              <a:ext uri="{FF2B5EF4-FFF2-40B4-BE49-F238E27FC236}">
                <a16:creationId xmlns:a16="http://schemas.microsoft.com/office/drawing/2014/main" id="{CD84102E-4107-483F-B3E4-594CA5C54726}"/>
              </a:ext>
            </a:extLst>
          </p:cNvPr>
          <p:cNvGraphicFramePr>
            <a:graphicFrameLocks noChangeAspect="1"/>
          </p:cNvGraphicFramePr>
          <p:nvPr/>
        </p:nvGraphicFramePr>
        <p:xfrm>
          <a:off x="5378450" y="2425700"/>
          <a:ext cx="139700" cy="319088"/>
        </p:xfrm>
        <a:graphic>
          <a:graphicData uri="http://schemas.openxmlformats.org/presentationml/2006/ole">
            <mc:AlternateContent xmlns:mc="http://schemas.openxmlformats.org/markup-compatibility/2006">
              <mc:Choice xmlns:v="urn:schemas-microsoft-com:vml" Requires="v">
                <p:oleObj spid="_x0000_s9254" name="Equation" r:id="rId9" imgW="114188" imgH="297273" progId="Equation.3">
                  <p:embed/>
                </p:oleObj>
              </mc:Choice>
              <mc:Fallback>
                <p:oleObj name="Equation" r:id="rId9" imgW="114188" imgH="29727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8450" y="2425700"/>
                        <a:ext cx="139700" cy="319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9">
            <a:extLst>
              <a:ext uri="{FF2B5EF4-FFF2-40B4-BE49-F238E27FC236}">
                <a16:creationId xmlns:a16="http://schemas.microsoft.com/office/drawing/2014/main" id="{3F72591F-EEFF-455C-96BE-BB48327EC823}"/>
              </a:ext>
            </a:extLst>
          </p:cNvPr>
          <p:cNvSpPr txBox="1">
            <a:spLocks noChangeArrowheads="1"/>
          </p:cNvSpPr>
          <p:nvPr/>
        </p:nvSpPr>
        <p:spPr bwMode="auto">
          <a:xfrm>
            <a:off x="280988" y="2443163"/>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00"/>
                </a:solidFill>
                <a:latin typeface="楷体_GB2312" pitchFamily="49" charset="-122"/>
                <a:ea typeface="楷体_GB2312" pitchFamily="49" charset="-122"/>
              </a:rPr>
              <a:t>解</a:t>
            </a:r>
          </a:p>
        </p:txBody>
      </p:sp>
      <p:sp>
        <p:nvSpPr>
          <p:cNvPr id="9228" name="Rectangle 11">
            <a:extLst>
              <a:ext uri="{FF2B5EF4-FFF2-40B4-BE49-F238E27FC236}">
                <a16:creationId xmlns:a16="http://schemas.microsoft.com/office/drawing/2014/main" id="{DB56B8D9-FF3B-4E68-AC56-7756D640D588}"/>
              </a:ext>
            </a:extLst>
          </p:cNvPr>
          <p:cNvSpPr>
            <a:spLocks noChangeArrowheads="1"/>
          </p:cNvSpPr>
          <p:nvPr/>
        </p:nvSpPr>
        <p:spPr bwMode="auto">
          <a:xfrm>
            <a:off x="701675" y="1851025"/>
            <a:ext cx="371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FF"/>
                </a:solidFill>
                <a:latin typeface="楷体_GB2312" pitchFamily="49" charset="-122"/>
                <a:ea typeface="楷体_GB2312" pitchFamily="49" charset="-122"/>
              </a:rPr>
              <a:t>该系统的万有引力大小。</a:t>
            </a:r>
          </a:p>
        </p:txBody>
      </p:sp>
      <p:sp>
        <p:nvSpPr>
          <p:cNvPr id="9229" name="Line 12">
            <a:extLst>
              <a:ext uri="{FF2B5EF4-FFF2-40B4-BE49-F238E27FC236}">
                <a16:creationId xmlns:a16="http://schemas.microsoft.com/office/drawing/2014/main" id="{D39DA093-74AD-463A-89DC-DD1C65A9087F}"/>
              </a:ext>
            </a:extLst>
          </p:cNvPr>
          <p:cNvSpPr>
            <a:spLocks noChangeShapeType="1"/>
          </p:cNvSpPr>
          <p:nvPr/>
        </p:nvSpPr>
        <p:spPr bwMode="auto">
          <a:xfrm>
            <a:off x="4887913" y="1771650"/>
            <a:ext cx="0" cy="82073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30" name="Line 13">
            <a:extLst>
              <a:ext uri="{FF2B5EF4-FFF2-40B4-BE49-F238E27FC236}">
                <a16:creationId xmlns:a16="http://schemas.microsoft.com/office/drawing/2014/main" id="{9188085F-E552-4CBA-A78E-D07BFD8DF438}"/>
              </a:ext>
            </a:extLst>
          </p:cNvPr>
          <p:cNvSpPr>
            <a:spLocks noChangeShapeType="1"/>
          </p:cNvSpPr>
          <p:nvPr/>
        </p:nvSpPr>
        <p:spPr bwMode="auto">
          <a:xfrm>
            <a:off x="6259513" y="2058988"/>
            <a:ext cx="0" cy="53340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31" name="Line 14">
            <a:extLst>
              <a:ext uri="{FF2B5EF4-FFF2-40B4-BE49-F238E27FC236}">
                <a16:creationId xmlns:a16="http://schemas.microsoft.com/office/drawing/2014/main" id="{38BC0085-8715-47DB-BDD0-B8DE76C4A4C7}"/>
              </a:ext>
            </a:extLst>
          </p:cNvPr>
          <p:cNvSpPr>
            <a:spLocks noChangeShapeType="1"/>
          </p:cNvSpPr>
          <p:nvPr/>
        </p:nvSpPr>
        <p:spPr bwMode="auto">
          <a:xfrm>
            <a:off x="4887913" y="2287588"/>
            <a:ext cx="1371600" cy="0"/>
          </a:xfrm>
          <a:prstGeom prst="line">
            <a:avLst/>
          </a:prstGeom>
          <a:noFill/>
          <a:ln w="952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32" name="Rectangle 15">
            <a:extLst>
              <a:ext uri="{FF2B5EF4-FFF2-40B4-BE49-F238E27FC236}">
                <a16:creationId xmlns:a16="http://schemas.microsoft.com/office/drawing/2014/main" id="{6756BE0D-8604-47AA-A270-75F0DC78134B}"/>
              </a:ext>
            </a:extLst>
          </p:cNvPr>
          <p:cNvSpPr>
            <a:spLocks noChangeArrowheads="1"/>
          </p:cNvSpPr>
          <p:nvPr/>
        </p:nvSpPr>
        <p:spPr bwMode="auto">
          <a:xfrm>
            <a:off x="206375" y="18510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楷体_GB2312" pitchFamily="49" charset="-122"/>
                <a:ea typeface="楷体_GB2312" pitchFamily="49" charset="-122"/>
              </a:rPr>
              <a:t>求</a:t>
            </a:r>
          </a:p>
        </p:txBody>
      </p:sp>
      <p:graphicFrame>
        <p:nvGraphicFramePr>
          <p:cNvPr id="36" name="Object 16">
            <a:extLst>
              <a:ext uri="{FF2B5EF4-FFF2-40B4-BE49-F238E27FC236}">
                <a16:creationId xmlns:a16="http://schemas.microsoft.com/office/drawing/2014/main" id="{F980580D-DD02-4460-96A4-18A9CC3759FA}"/>
              </a:ext>
            </a:extLst>
          </p:cNvPr>
          <p:cNvGraphicFramePr>
            <a:graphicFrameLocks noChangeAspect="1"/>
          </p:cNvGraphicFramePr>
          <p:nvPr/>
        </p:nvGraphicFramePr>
        <p:xfrm>
          <a:off x="3271838" y="3451225"/>
          <a:ext cx="3429000" cy="823913"/>
        </p:xfrm>
        <a:graphic>
          <a:graphicData uri="http://schemas.openxmlformats.org/presentationml/2006/ole">
            <mc:AlternateContent xmlns:mc="http://schemas.openxmlformats.org/markup-compatibility/2006">
              <mc:Choice xmlns:v="urn:schemas-microsoft-com:vml" Requires="v">
                <p:oleObj spid="_x0000_s9255" name="公式" r:id="rId11" imgW="3406063" imgH="800007" progId="Equation.3">
                  <p:embed/>
                </p:oleObj>
              </mc:Choice>
              <mc:Fallback>
                <p:oleObj name="公式" r:id="rId11" imgW="3406063" imgH="800007"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1838" y="3451225"/>
                        <a:ext cx="3429000" cy="823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 name="Line 17">
            <a:extLst>
              <a:ext uri="{FF2B5EF4-FFF2-40B4-BE49-F238E27FC236}">
                <a16:creationId xmlns:a16="http://schemas.microsoft.com/office/drawing/2014/main" id="{946B4E03-D720-4BFF-B0FF-4412A0AAD245}"/>
              </a:ext>
            </a:extLst>
          </p:cNvPr>
          <p:cNvSpPr>
            <a:spLocks noChangeShapeType="1"/>
          </p:cNvSpPr>
          <p:nvPr/>
        </p:nvSpPr>
        <p:spPr bwMode="auto">
          <a:xfrm>
            <a:off x="4913313" y="2068513"/>
            <a:ext cx="3725862" cy="0"/>
          </a:xfrm>
          <a:prstGeom prst="line">
            <a:avLst/>
          </a:prstGeom>
          <a:noFill/>
          <a:ln w="2857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8">
            <a:extLst>
              <a:ext uri="{FF2B5EF4-FFF2-40B4-BE49-F238E27FC236}">
                <a16:creationId xmlns:a16="http://schemas.microsoft.com/office/drawing/2014/main" id="{84656012-05BA-4D46-B35A-5E8C18CC2A1E}"/>
              </a:ext>
            </a:extLst>
          </p:cNvPr>
          <p:cNvSpPr>
            <a:spLocks noChangeArrowheads="1"/>
          </p:cNvSpPr>
          <p:nvPr/>
        </p:nvSpPr>
        <p:spPr bwMode="auto">
          <a:xfrm>
            <a:off x="7002463" y="2032000"/>
            <a:ext cx="228600" cy="74613"/>
          </a:xfrm>
          <a:prstGeom prst="rect">
            <a:avLst/>
          </a:prstGeom>
          <a:solidFill>
            <a:srgbClr val="FFFF00"/>
          </a:solidFill>
          <a:ln w="222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9" name="Object 19">
            <a:extLst>
              <a:ext uri="{FF2B5EF4-FFF2-40B4-BE49-F238E27FC236}">
                <a16:creationId xmlns:a16="http://schemas.microsoft.com/office/drawing/2014/main" id="{25448ACB-AF6E-4CD9-A5A3-713BBE0D55EC}"/>
              </a:ext>
            </a:extLst>
          </p:cNvPr>
          <p:cNvGraphicFramePr>
            <a:graphicFrameLocks noChangeAspect="1"/>
          </p:cNvGraphicFramePr>
          <p:nvPr/>
        </p:nvGraphicFramePr>
        <p:xfrm>
          <a:off x="6457950" y="2205038"/>
          <a:ext cx="1390650" cy="284162"/>
        </p:xfrm>
        <a:graphic>
          <a:graphicData uri="http://schemas.openxmlformats.org/presentationml/2006/ole">
            <mc:AlternateContent xmlns:mc="http://schemas.openxmlformats.org/markup-compatibility/2006">
              <mc:Choice xmlns:v="urn:schemas-microsoft-com:vml" Requires="v">
                <p:oleObj spid="_x0000_s9256" name="公式" r:id="rId13" imgW="1516356" imgH="297273" progId="Equation.3">
                  <p:embed/>
                </p:oleObj>
              </mc:Choice>
              <mc:Fallback>
                <p:oleObj name="公式" r:id="rId13" imgW="1516356" imgH="297273"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57950" y="2205038"/>
                        <a:ext cx="1390650" cy="2841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20">
            <a:extLst>
              <a:ext uri="{FF2B5EF4-FFF2-40B4-BE49-F238E27FC236}">
                <a16:creationId xmlns:a16="http://schemas.microsoft.com/office/drawing/2014/main" id="{A83B5C4E-E740-4334-A893-94CC7ACAFE14}"/>
              </a:ext>
            </a:extLst>
          </p:cNvPr>
          <p:cNvGraphicFramePr>
            <a:graphicFrameLocks noChangeAspect="1"/>
          </p:cNvGraphicFramePr>
          <p:nvPr/>
        </p:nvGraphicFramePr>
        <p:xfrm>
          <a:off x="8080375" y="2174875"/>
          <a:ext cx="215900" cy="227013"/>
        </p:xfrm>
        <a:graphic>
          <a:graphicData uri="http://schemas.openxmlformats.org/presentationml/2006/ole">
            <mc:AlternateContent xmlns:mc="http://schemas.openxmlformats.org/markup-compatibility/2006">
              <mc:Choice xmlns:v="urn:schemas-microsoft-com:vml" Requires="v">
                <p:oleObj spid="_x0000_s9257" name="Equation" r:id="rId15" imgW="190594" imgH="205740" progId="Equation.3">
                  <p:embed/>
                </p:oleObj>
              </mc:Choice>
              <mc:Fallback>
                <p:oleObj name="Equation" r:id="rId15" imgW="190594" imgH="20574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80375" y="2174875"/>
                        <a:ext cx="215900" cy="227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21">
            <a:extLst>
              <a:ext uri="{FF2B5EF4-FFF2-40B4-BE49-F238E27FC236}">
                <a16:creationId xmlns:a16="http://schemas.microsoft.com/office/drawing/2014/main" id="{22E4EF8E-AE71-4F9B-8676-CFA65FF0F553}"/>
              </a:ext>
            </a:extLst>
          </p:cNvPr>
          <p:cNvGraphicFramePr>
            <a:graphicFrameLocks noChangeAspect="1"/>
          </p:cNvGraphicFramePr>
          <p:nvPr/>
        </p:nvGraphicFramePr>
        <p:xfrm>
          <a:off x="4554538" y="2060575"/>
          <a:ext cx="215900" cy="227013"/>
        </p:xfrm>
        <a:graphic>
          <a:graphicData uri="http://schemas.openxmlformats.org/presentationml/2006/ole">
            <mc:AlternateContent xmlns:mc="http://schemas.openxmlformats.org/markup-compatibility/2006">
              <mc:Choice xmlns:v="urn:schemas-microsoft-com:vml" Requires="v">
                <p:oleObj spid="_x0000_s9258" name="Equation" r:id="rId17" imgW="190594" imgH="205740" progId="Equation.3">
                  <p:embed/>
                </p:oleObj>
              </mc:Choice>
              <mc:Fallback>
                <p:oleObj name="Equation" r:id="rId17" imgW="190594" imgH="20574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54538" y="2060575"/>
                        <a:ext cx="215900" cy="2270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2">
            <a:extLst>
              <a:ext uri="{FF2B5EF4-FFF2-40B4-BE49-F238E27FC236}">
                <a16:creationId xmlns:a16="http://schemas.microsoft.com/office/drawing/2014/main" id="{E74E5912-1D87-4E7B-9D66-DEEE75F0014D}"/>
              </a:ext>
            </a:extLst>
          </p:cNvPr>
          <p:cNvGraphicFramePr>
            <a:graphicFrameLocks noChangeAspect="1"/>
          </p:cNvGraphicFramePr>
          <p:nvPr/>
        </p:nvGraphicFramePr>
        <p:xfrm>
          <a:off x="7062788" y="1628775"/>
          <a:ext cx="371475" cy="319088"/>
        </p:xfrm>
        <a:graphic>
          <a:graphicData uri="http://schemas.openxmlformats.org/presentationml/2006/ole">
            <mc:AlternateContent xmlns:mc="http://schemas.openxmlformats.org/markup-compatibility/2006">
              <mc:Choice xmlns:v="urn:schemas-microsoft-com:vml" Requires="v">
                <p:oleObj spid="_x0000_s9259" name="Equation" r:id="rId19" imgW="342845" imgH="297273" progId="Equation.3">
                  <p:embed/>
                </p:oleObj>
              </mc:Choice>
              <mc:Fallback>
                <p:oleObj name="Equation" r:id="rId19" imgW="342845" imgH="297273"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2788" y="1628775"/>
                        <a:ext cx="371475" cy="319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40" name="Object 23">
            <a:extLst>
              <a:ext uri="{FF2B5EF4-FFF2-40B4-BE49-F238E27FC236}">
                <a16:creationId xmlns:a16="http://schemas.microsoft.com/office/drawing/2014/main" id="{012C035F-B4B6-46F2-A166-D1EFE469BFEC}"/>
              </a:ext>
            </a:extLst>
          </p:cNvPr>
          <p:cNvGraphicFramePr>
            <a:graphicFrameLocks noChangeAspect="1"/>
          </p:cNvGraphicFramePr>
          <p:nvPr/>
        </p:nvGraphicFramePr>
        <p:xfrm>
          <a:off x="895350" y="2384425"/>
          <a:ext cx="2441575" cy="495300"/>
        </p:xfrm>
        <a:graphic>
          <a:graphicData uri="http://schemas.openxmlformats.org/presentationml/2006/ole">
            <mc:AlternateContent xmlns:mc="http://schemas.openxmlformats.org/markup-compatibility/2006">
              <mc:Choice xmlns:v="urn:schemas-microsoft-com:vml" Requires="v">
                <p:oleObj spid="_x0000_s9260" name="公式" r:id="rId21" imgW="2415590" imgH="472502" progId="Equation.3">
                  <p:embed/>
                </p:oleObj>
              </mc:Choice>
              <mc:Fallback>
                <p:oleObj name="公式" r:id="rId21" imgW="2415590" imgH="472502"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5350" y="2384425"/>
                        <a:ext cx="2441575" cy="4953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24">
            <a:extLst>
              <a:ext uri="{FF2B5EF4-FFF2-40B4-BE49-F238E27FC236}">
                <a16:creationId xmlns:a16="http://schemas.microsoft.com/office/drawing/2014/main" id="{B88615E4-8A5B-4CD0-B1DB-D922F664B0FF}"/>
              </a:ext>
            </a:extLst>
          </p:cNvPr>
          <p:cNvSpPr>
            <a:spLocks noChangeShapeType="1"/>
          </p:cNvSpPr>
          <p:nvPr/>
        </p:nvSpPr>
        <p:spPr bwMode="auto">
          <a:xfrm>
            <a:off x="4913313" y="1916113"/>
            <a:ext cx="208915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5">
            <a:extLst>
              <a:ext uri="{FF2B5EF4-FFF2-40B4-BE49-F238E27FC236}">
                <a16:creationId xmlns:a16="http://schemas.microsoft.com/office/drawing/2014/main" id="{86B00F87-D50D-4074-8C1C-061F346032A1}"/>
              </a:ext>
            </a:extLst>
          </p:cNvPr>
          <p:cNvSpPr>
            <a:spLocks noChangeShapeType="1"/>
          </p:cNvSpPr>
          <p:nvPr/>
        </p:nvSpPr>
        <p:spPr bwMode="auto">
          <a:xfrm>
            <a:off x="7002463" y="1700213"/>
            <a:ext cx="0" cy="36036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6" name="Object 26">
            <a:extLst>
              <a:ext uri="{FF2B5EF4-FFF2-40B4-BE49-F238E27FC236}">
                <a16:creationId xmlns:a16="http://schemas.microsoft.com/office/drawing/2014/main" id="{9288E4C1-C0C3-4139-8DB5-215FF46B692C}"/>
              </a:ext>
            </a:extLst>
          </p:cNvPr>
          <p:cNvGraphicFramePr>
            <a:graphicFrameLocks noChangeAspect="1"/>
          </p:cNvGraphicFramePr>
          <p:nvPr/>
        </p:nvGraphicFramePr>
        <p:xfrm>
          <a:off x="5997575" y="1600200"/>
          <a:ext cx="219075" cy="228600"/>
        </p:xfrm>
        <a:graphic>
          <a:graphicData uri="http://schemas.openxmlformats.org/presentationml/2006/ole">
            <mc:AlternateContent xmlns:mc="http://schemas.openxmlformats.org/markup-compatibility/2006">
              <mc:Choice xmlns:v="urn:schemas-microsoft-com:vml" Requires="v">
                <p:oleObj spid="_x0000_s9261" name="公式" r:id="rId23" imgW="190594" imgH="205740" progId="Equation.3">
                  <p:embed/>
                </p:oleObj>
              </mc:Choice>
              <mc:Fallback>
                <p:oleObj name="公式" r:id="rId23" imgW="190594" imgH="20574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97575" y="1600200"/>
                        <a:ext cx="219075" cy="228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7">
            <a:extLst>
              <a:ext uri="{FF2B5EF4-FFF2-40B4-BE49-F238E27FC236}">
                <a16:creationId xmlns:a16="http://schemas.microsoft.com/office/drawing/2014/main" id="{147376D6-E657-4E57-947E-372E113752AF}"/>
              </a:ext>
            </a:extLst>
          </p:cNvPr>
          <p:cNvGraphicFramePr>
            <a:graphicFrameLocks noChangeAspect="1"/>
          </p:cNvGraphicFramePr>
          <p:nvPr/>
        </p:nvGraphicFramePr>
        <p:xfrm>
          <a:off x="895350" y="4789488"/>
          <a:ext cx="6088063" cy="822325"/>
        </p:xfrm>
        <a:graphic>
          <a:graphicData uri="http://schemas.openxmlformats.org/presentationml/2006/ole">
            <mc:AlternateContent xmlns:mc="http://schemas.openxmlformats.org/markup-compatibility/2006">
              <mc:Choice xmlns:v="urn:schemas-microsoft-com:vml" Requires="v">
                <p:oleObj spid="_x0000_s9262" name="公式" r:id="rId25" imgW="6095930" imgH="800007" progId="Equation.3">
                  <p:embed/>
                </p:oleObj>
              </mc:Choice>
              <mc:Fallback>
                <p:oleObj name="公式" r:id="rId25" imgW="6095930" imgH="800007"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95350" y="4789488"/>
                        <a:ext cx="6088063" cy="822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8">
            <a:extLst>
              <a:ext uri="{FF2B5EF4-FFF2-40B4-BE49-F238E27FC236}">
                <a16:creationId xmlns:a16="http://schemas.microsoft.com/office/drawing/2014/main" id="{8C97893D-8AFC-43D0-961C-66B34925E0C9}"/>
              </a:ext>
            </a:extLst>
          </p:cNvPr>
          <p:cNvGraphicFramePr>
            <a:graphicFrameLocks noChangeAspect="1"/>
          </p:cNvGraphicFramePr>
          <p:nvPr/>
        </p:nvGraphicFramePr>
        <p:xfrm>
          <a:off x="7015163" y="4784725"/>
          <a:ext cx="1644650" cy="898525"/>
        </p:xfrm>
        <a:graphic>
          <a:graphicData uri="http://schemas.openxmlformats.org/presentationml/2006/ole">
            <mc:AlternateContent xmlns:mc="http://schemas.openxmlformats.org/markup-compatibility/2006">
              <mc:Choice xmlns:v="urn:schemas-microsoft-com:vml" Requires="v">
                <p:oleObj spid="_x0000_s9263" name="公式" r:id="rId27" imgW="1630544" imgH="876424" progId="Equation.3">
                  <p:embed/>
                </p:oleObj>
              </mc:Choice>
              <mc:Fallback>
                <p:oleObj name="公式" r:id="rId27" imgW="1630544" imgH="876424" progId="Equation.3">
                  <p:embed/>
                  <p:pic>
                    <p:nvPicPr>
                      <p:cNvPr id="0"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15163" y="4784725"/>
                        <a:ext cx="1644650" cy="898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 Box 29">
            <a:extLst>
              <a:ext uri="{FF2B5EF4-FFF2-40B4-BE49-F238E27FC236}">
                <a16:creationId xmlns:a16="http://schemas.microsoft.com/office/drawing/2014/main" id="{CFB69025-1BAF-4A5B-8C18-45CE040CCBBC}"/>
              </a:ext>
            </a:extLst>
          </p:cNvPr>
          <p:cNvSpPr txBox="1">
            <a:spLocks noChangeArrowheads="1"/>
          </p:cNvSpPr>
          <p:nvPr/>
        </p:nvSpPr>
        <p:spPr bwMode="auto">
          <a:xfrm>
            <a:off x="719138" y="5942013"/>
            <a:ext cx="174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rgbClr val="FFFFFF"/>
                </a:solidFill>
                <a:latin typeface="楷体_GB2312" pitchFamily="49" charset="-122"/>
                <a:ea typeface="楷体_GB2312" pitchFamily="49" charset="-122"/>
              </a:rPr>
              <a:t>当</a:t>
            </a:r>
            <a:r>
              <a:rPr kumimoji="1" lang="zh-CN" altLang="en-US" sz="2400" b="1">
                <a:solidFill>
                  <a:srgbClr val="FFFFFF"/>
                </a:solidFill>
                <a:latin typeface="宋体" panose="02010600030101010101" pitchFamily="2" charset="-122"/>
              </a:rPr>
              <a:t> </a:t>
            </a:r>
            <a:r>
              <a:rPr kumimoji="1" lang="en-US" altLang="zh-CN" sz="2400" b="1" i="1">
                <a:solidFill>
                  <a:srgbClr val="66FFFF"/>
                </a:solidFill>
                <a:latin typeface="Times New Roman" panose="02020603050405020304" pitchFamily="18" charset="0"/>
              </a:rPr>
              <a:t>l </a:t>
            </a:r>
            <a:r>
              <a:rPr kumimoji="1" lang="en-US" altLang="zh-CN" sz="2400" b="1">
                <a:solidFill>
                  <a:srgbClr val="66FFFF"/>
                </a:solidFill>
                <a:latin typeface="宋体" panose="02010600030101010101" pitchFamily="2" charset="-122"/>
              </a:rPr>
              <a:t>&gt;&gt;</a:t>
            </a:r>
            <a:r>
              <a:rPr kumimoji="1" lang="en-US" altLang="zh-CN" sz="2400" b="1" i="1">
                <a:solidFill>
                  <a:srgbClr val="66FFFF"/>
                </a:solidFill>
                <a:latin typeface="Times New Roman" panose="02020603050405020304" pitchFamily="18" charset="0"/>
              </a:rPr>
              <a:t>L</a:t>
            </a:r>
            <a:r>
              <a:rPr kumimoji="1" lang="en-US" altLang="zh-CN" sz="2400" b="1">
                <a:solidFill>
                  <a:srgbClr val="FFFFFF"/>
                </a:solidFill>
                <a:latin typeface="宋体" panose="02010600030101010101" pitchFamily="2" charset="-122"/>
              </a:rPr>
              <a:t> </a:t>
            </a:r>
            <a:r>
              <a:rPr kumimoji="1" lang="zh-CN" altLang="en-US" sz="2400" b="1">
                <a:solidFill>
                  <a:srgbClr val="FFFFFF"/>
                </a:solidFill>
                <a:latin typeface="楷体_GB2312" pitchFamily="49" charset="-122"/>
                <a:ea typeface="楷体_GB2312" pitchFamily="49" charset="-122"/>
              </a:rPr>
              <a:t>时</a:t>
            </a:r>
          </a:p>
        </p:txBody>
      </p:sp>
      <p:graphicFrame>
        <p:nvGraphicFramePr>
          <p:cNvPr id="50" name="Object 30">
            <a:extLst>
              <a:ext uri="{FF2B5EF4-FFF2-40B4-BE49-F238E27FC236}">
                <a16:creationId xmlns:a16="http://schemas.microsoft.com/office/drawing/2014/main" id="{48552B27-B260-4773-88C8-AB9AB6D8A7A5}"/>
              </a:ext>
            </a:extLst>
          </p:cNvPr>
          <p:cNvGraphicFramePr>
            <a:graphicFrameLocks noChangeAspect="1"/>
          </p:cNvGraphicFramePr>
          <p:nvPr/>
        </p:nvGraphicFramePr>
        <p:xfrm>
          <a:off x="2374900" y="5668963"/>
          <a:ext cx="1455738" cy="900112"/>
        </p:xfrm>
        <a:graphic>
          <a:graphicData uri="http://schemas.openxmlformats.org/presentationml/2006/ole">
            <mc:AlternateContent xmlns:mc="http://schemas.openxmlformats.org/markup-compatibility/2006">
              <mc:Choice xmlns:v="urn:schemas-microsoft-com:vml" Requires="v">
                <p:oleObj spid="_x0000_s9264" name="公式" r:id="rId29" imgW="1440230" imgH="876424" progId="Equation.3">
                  <p:embed/>
                </p:oleObj>
              </mc:Choice>
              <mc:Fallback>
                <p:oleObj name="公式" r:id="rId29" imgW="1440230" imgH="876424" progId="Equation.3">
                  <p:embed/>
                  <p:pic>
                    <p:nvPicPr>
                      <p:cNvPr id="0" name="Object 3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4900" y="5668963"/>
                        <a:ext cx="1455738" cy="9001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31">
            <a:extLst>
              <a:ext uri="{FF2B5EF4-FFF2-40B4-BE49-F238E27FC236}">
                <a16:creationId xmlns:a16="http://schemas.microsoft.com/office/drawing/2014/main" id="{C0D44CCA-90FF-4628-BED8-4AEC31CE2591}"/>
              </a:ext>
            </a:extLst>
          </p:cNvPr>
          <p:cNvGraphicFramePr>
            <a:graphicFrameLocks/>
          </p:cNvGraphicFramePr>
          <p:nvPr/>
        </p:nvGraphicFramePr>
        <p:xfrm>
          <a:off x="4030663" y="5695950"/>
          <a:ext cx="1385887" cy="825500"/>
        </p:xfrm>
        <a:graphic>
          <a:graphicData uri="http://schemas.openxmlformats.org/presentationml/2006/ole">
            <mc:AlternateContent xmlns:mc="http://schemas.openxmlformats.org/markup-compatibility/2006">
              <mc:Choice xmlns:v="urn:schemas-microsoft-com:vml" Requires="v">
                <p:oleObj spid="_x0000_s9265" name="Equation" r:id="rId31" imgW="1364105" imgH="800007" progId="Equation.3">
                  <p:embed/>
                </p:oleObj>
              </mc:Choice>
              <mc:Fallback>
                <p:oleObj name="Equation" r:id="rId31" imgW="1364105" imgH="800007" progId="Equation.3">
                  <p:embed/>
                  <p:pic>
                    <p:nvPicPr>
                      <p:cNvPr id="0" name="Object 3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30663" y="5695950"/>
                        <a:ext cx="1385887" cy="825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33">
            <a:extLst>
              <a:ext uri="{FF2B5EF4-FFF2-40B4-BE49-F238E27FC236}">
                <a16:creationId xmlns:a16="http://schemas.microsoft.com/office/drawing/2014/main" id="{A1EE5174-FFB7-4964-9A0A-CE2045CDFE7F}"/>
              </a:ext>
            </a:extLst>
          </p:cNvPr>
          <p:cNvSpPr txBox="1">
            <a:spLocks noChangeArrowheads="1"/>
          </p:cNvSpPr>
          <p:nvPr/>
        </p:nvSpPr>
        <p:spPr bwMode="auto">
          <a:xfrm>
            <a:off x="811213" y="4243388"/>
            <a:ext cx="418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杆与质点间的</a:t>
            </a:r>
            <a:r>
              <a:rPr kumimoji="1" lang="zh-CN" altLang="en-US" sz="2400" b="1">
                <a:solidFill>
                  <a:srgbClr val="FFFFFF"/>
                </a:solidFill>
                <a:latin typeface="Times New Roman" panose="02020603050405020304" pitchFamily="18" charset="0"/>
                <a:ea typeface="楷体_GB2312" pitchFamily="49" charset="-122"/>
              </a:rPr>
              <a:t>万有引力大小为</a:t>
            </a:r>
          </a:p>
        </p:txBody>
      </p:sp>
      <p:sp>
        <p:nvSpPr>
          <p:cNvPr id="53" name="Text Box 34">
            <a:extLst>
              <a:ext uri="{FF2B5EF4-FFF2-40B4-BE49-F238E27FC236}">
                <a16:creationId xmlns:a16="http://schemas.microsoft.com/office/drawing/2014/main" id="{957D9EF1-B3E4-4CC5-9EAA-883BB9E5A91F}"/>
              </a:ext>
            </a:extLst>
          </p:cNvPr>
          <p:cNvSpPr txBox="1">
            <a:spLocks noChangeArrowheads="1"/>
          </p:cNvSpPr>
          <p:nvPr/>
        </p:nvSpPr>
        <p:spPr bwMode="auto">
          <a:xfrm>
            <a:off x="842963" y="3017838"/>
            <a:ext cx="480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FF"/>
                </a:solidFill>
                <a:latin typeface="Times New Roman" panose="02020603050405020304" pitchFamily="18" charset="0"/>
                <a:ea typeface="楷体_GB2312" pitchFamily="49" charset="-122"/>
              </a:rPr>
              <a:t>质点与质量元间的万有引力大小为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4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par>
                          <p:cTn id="23" fill="hold" nodeType="afterGroup">
                            <p:stCondLst>
                              <p:cond delay="1000"/>
                            </p:stCondLst>
                            <p:childTnLst>
                              <p:par>
                                <p:cTn id="24" presetID="22" presetClass="entr" presetSubtype="8"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outVertical)">
                                      <p:cBhvr>
                                        <p:cTn id="31" dur="500"/>
                                        <p:tgtEl>
                                          <p:spTgt spid="38"/>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42"/>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1000"/>
                                        <p:tgtEl>
                                          <p:spTgt spid="5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4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1000"/>
                                        <p:tgtEl>
                                          <p:spTgt spid="52"/>
                                        </p:tgtEl>
                                      </p:cBhvr>
                                    </p:animEffect>
                                  </p:childTnLst>
                                </p:cTn>
                              </p:par>
                            </p:childTnLst>
                          </p:cTn>
                        </p:par>
                        <p:par>
                          <p:cTn id="57" fill="hold" nodeType="afterGroup">
                            <p:stCondLst>
                              <p:cond delay="1000"/>
                            </p:stCondLst>
                            <p:childTnLst>
                              <p:par>
                                <p:cTn id="58" presetID="23" presetClass="entr" presetSubtype="16" fill="hold" nodeType="after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p:cTn id="60" dur="500" fill="hold"/>
                                        <p:tgtEl>
                                          <p:spTgt spid="47"/>
                                        </p:tgtEl>
                                        <p:attrNameLst>
                                          <p:attrName>ppt_w</p:attrName>
                                        </p:attrNameLst>
                                      </p:cBhvr>
                                      <p:tavLst>
                                        <p:tav tm="0">
                                          <p:val>
                                            <p:fltVal val="0"/>
                                          </p:val>
                                        </p:tav>
                                        <p:tav tm="100000">
                                          <p:val>
                                            <p:strVal val="#ppt_w"/>
                                          </p:val>
                                        </p:tav>
                                      </p:tavLst>
                                    </p:anim>
                                    <p:anim calcmode="lin" valueType="num">
                                      <p:cBhvr>
                                        <p:cTn id="61"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9">
                                            <p:txEl>
                                              <p:pRg st="0" end="0"/>
                                            </p:txEl>
                                          </p:spTgt>
                                        </p:tgtEl>
                                        <p:attrNameLst>
                                          <p:attrName>style.visibility</p:attrName>
                                        </p:attrNameLst>
                                      </p:cBhvr>
                                      <p:to>
                                        <p:strVal val="visible"/>
                                      </p:to>
                                    </p:set>
                                    <p:animEffect transition="in" filter="wipe(left)">
                                      <p:cBhvr>
                                        <p:cTn id="72" dur="500"/>
                                        <p:tgtEl>
                                          <p:spTgt spid="49">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ppt_w</p:attrName>
                                        </p:attrNameLst>
                                      </p:cBhvr>
                                      <p:tavLst>
                                        <p:tav tm="0">
                                          <p:val>
                                            <p:fltVal val="0"/>
                                          </p:val>
                                        </p:tav>
                                        <p:tav tm="100000">
                                          <p:val>
                                            <p:strVal val="#ppt_w"/>
                                          </p:val>
                                        </p:tav>
                                      </p:tavLst>
                                    </p:anim>
                                    <p:anim calcmode="lin" valueType="num">
                                      <p:cBhvr>
                                        <p:cTn id="78" dur="500" fill="hold"/>
                                        <p:tgtEl>
                                          <p:spTgt spid="50"/>
                                        </p:tgtEl>
                                        <p:attrNameLst>
                                          <p:attrName>ppt_h</p:attrName>
                                        </p:attrNameLst>
                                      </p:cBhvr>
                                      <p:tavLst>
                                        <p:tav tm="0">
                                          <p:val>
                                            <p:fltVal val="0"/>
                                          </p:val>
                                        </p:tav>
                                        <p:tav tm="100000">
                                          <p:val>
                                            <p:strVal val="#ppt_h"/>
                                          </p:val>
                                        </p:tav>
                                      </p:tavLst>
                                    </p:anim>
                                  </p:childTnLst>
                                </p:cTn>
                              </p:par>
                            </p:childTnLst>
                          </p:cTn>
                        </p:par>
                        <p:par>
                          <p:cTn id="79" fill="hold" nodeType="afterGroup">
                            <p:stCondLst>
                              <p:cond delay="500"/>
                            </p:stCondLst>
                            <p:childTnLst>
                              <p:par>
                                <p:cTn id="80" presetID="23" presetClass="entr" presetSubtype="16" fill="hold" nodeType="after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p:cTn id="82" dur="500" fill="hold"/>
                                        <p:tgtEl>
                                          <p:spTgt spid="51"/>
                                        </p:tgtEl>
                                        <p:attrNameLst>
                                          <p:attrName>ppt_w</p:attrName>
                                        </p:attrNameLst>
                                      </p:cBhvr>
                                      <p:tavLst>
                                        <p:tav tm="0">
                                          <p:val>
                                            <p:fltVal val="0"/>
                                          </p:val>
                                        </p:tav>
                                        <p:tav tm="100000">
                                          <p:val>
                                            <p:strVal val="#ppt_w"/>
                                          </p:val>
                                        </p:tav>
                                      </p:tavLst>
                                    </p:anim>
                                    <p:anim calcmode="lin" valueType="num">
                                      <p:cBhvr>
                                        <p:cTn id="83"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9" grpId="0" build="p" autoUpdateAnimBg="0"/>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D73E3D5A-B559-4E03-A88E-83B756571CAD}"/>
              </a:ext>
            </a:extLst>
          </p:cNvPr>
          <p:cNvGraphicFramePr>
            <a:graphicFrameLocks noChangeAspect="1"/>
          </p:cNvGraphicFramePr>
          <p:nvPr/>
        </p:nvGraphicFramePr>
        <p:xfrm>
          <a:off x="1908175" y="1882775"/>
          <a:ext cx="4097338" cy="825500"/>
        </p:xfrm>
        <a:graphic>
          <a:graphicData uri="http://schemas.openxmlformats.org/presentationml/2006/ole">
            <mc:AlternateContent xmlns:mc="http://schemas.openxmlformats.org/markup-compatibility/2006">
              <mc:Choice xmlns:v="urn:schemas-microsoft-com:vml" Requires="v">
                <p:oleObj spid="_x0000_s10264" name="公式" r:id="rId3" imgW="4053971" imgH="777333" progId="Equation.3">
                  <p:embed/>
                </p:oleObj>
              </mc:Choice>
              <mc:Fallback>
                <p:oleObj name="公式" r:id="rId3" imgW="4053971" imgH="77733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82775"/>
                        <a:ext cx="4097338" cy="825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 name="Text Box 3">
            <a:extLst>
              <a:ext uri="{FF2B5EF4-FFF2-40B4-BE49-F238E27FC236}">
                <a16:creationId xmlns:a16="http://schemas.microsoft.com/office/drawing/2014/main" id="{92519A7C-5238-4C76-94D1-444EBC75D845}"/>
              </a:ext>
            </a:extLst>
          </p:cNvPr>
          <p:cNvSpPr txBox="1">
            <a:spLocks noChangeArrowheads="1"/>
          </p:cNvSpPr>
          <p:nvPr/>
        </p:nvSpPr>
        <p:spPr bwMode="auto">
          <a:xfrm>
            <a:off x="755650" y="40481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en-US" altLang="zh-CN" sz="2400" b="1">
                <a:solidFill>
                  <a:schemeClr val="bg1"/>
                </a:solidFill>
                <a:latin typeface="Times New Roman" panose="02020603050405020304" pitchFamily="18" charset="0"/>
              </a:rPr>
              <a:t>(5) </a:t>
            </a:r>
            <a:r>
              <a:rPr kumimoji="1" lang="zh-CN" altLang="en-US" sz="2400" b="1">
                <a:solidFill>
                  <a:srgbClr val="66FFFF"/>
                </a:solidFill>
                <a:latin typeface="楷体_GB2312" pitchFamily="49" charset="-122"/>
                <a:ea typeface="楷体_GB2312" pitchFamily="49" charset="-122"/>
              </a:rPr>
              <a:t>重力</a:t>
            </a:r>
            <a:r>
              <a:rPr kumimoji="1" lang="zh-CN" altLang="en-US" sz="2400" b="1">
                <a:solidFill>
                  <a:schemeClr val="bg1"/>
                </a:solidFill>
                <a:latin typeface="楷体_GB2312" pitchFamily="49" charset="-122"/>
                <a:ea typeface="楷体_GB2312" pitchFamily="49" charset="-122"/>
              </a:rPr>
              <a:t>是地球对其表面附近物体万有引力的分力</a:t>
            </a:r>
          </a:p>
        </p:txBody>
      </p:sp>
      <p:sp>
        <p:nvSpPr>
          <p:cNvPr id="10244" name="AutoShape 4">
            <a:extLst>
              <a:ext uri="{FF2B5EF4-FFF2-40B4-BE49-F238E27FC236}">
                <a16:creationId xmlns:a16="http://schemas.microsoft.com/office/drawing/2014/main" id="{8CA0D32F-1E47-4105-9578-FF97DB8B862E}"/>
              </a:ext>
            </a:extLst>
          </p:cNvPr>
          <p:cNvSpPr>
            <a:spLocks noChangeArrowheads="1"/>
          </p:cNvSpPr>
          <p:nvPr/>
        </p:nvSpPr>
        <p:spPr bwMode="auto">
          <a:xfrm>
            <a:off x="5221288" y="1484313"/>
            <a:ext cx="3095625" cy="492125"/>
          </a:xfrm>
          <a:prstGeom prst="wedgeRectCallout">
            <a:avLst>
              <a:gd name="adj1" fmla="val -32819"/>
              <a:gd name="adj2" fmla="val 94514"/>
            </a:avLst>
          </a:prstGeom>
          <a:noFill/>
          <a:ln w="19050">
            <a:solidFill>
              <a:srgbClr val="66FFFF">
                <a:alpha val="47842"/>
              </a:srgbClr>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lnSpc>
                <a:spcPct val="125000"/>
              </a:lnSpc>
              <a:spcBef>
                <a:spcPct val="50000"/>
              </a:spcBef>
            </a:pPr>
            <a:r>
              <a:rPr kumimoji="1" lang="zh-CN" altLang="en-US" sz="2000" b="1">
                <a:solidFill>
                  <a:schemeClr val="bg1"/>
                </a:solidFill>
                <a:latin typeface="楷体_GB2312" pitchFamily="49" charset="-122"/>
                <a:ea typeface="楷体_GB2312" pitchFamily="49" charset="-122"/>
              </a:rPr>
              <a:t>为物体所处的地理纬度角</a:t>
            </a:r>
          </a:p>
        </p:txBody>
      </p:sp>
      <p:sp>
        <p:nvSpPr>
          <p:cNvPr id="10245" name="Text Box 5">
            <a:extLst>
              <a:ext uri="{FF2B5EF4-FFF2-40B4-BE49-F238E27FC236}">
                <a16:creationId xmlns:a16="http://schemas.microsoft.com/office/drawing/2014/main" id="{9484C5CE-EC85-4119-82A4-16D651A33EBC}"/>
              </a:ext>
            </a:extLst>
          </p:cNvPr>
          <p:cNvSpPr txBox="1">
            <a:spLocks noChangeArrowheads="1"/>
          </p:cNvSpPr>
          <p:nvPr/>
        </p:nvSpPr>
        <p:spPr bwMode="auto">
          <a:xfrm>
            <a:off x="1187450" y="908050"/>
            <a:ext cx="741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ea typeface="楷体_GB2312" pitchFamily="49" charset="-122"/>
              </a:rPr>
              <a:t>设地球半经为</a:t>
            </a:r>
            <a:r>
              <a:rPr kumimoji="1" lang="en-US" altLang="zh-CN" sz="2400" b="1" i="1">
                <a:solidFill>
                  <a:srgbClr val="66FFFF"/>
                </a:solidFill>
                <a:latin typeface="Times New Roman" panose="02020603050405020304" pitchFamily="18" charset="0"/>
                <a:ea typeface="楷体_GB2312" pitchFamily="49" charset="-122"/>
              </a:rPr>
              <a:t>R </a:t>
            </a:r>
            <a:r>
              <a:rPr kumimoji="1" lang="zh-CN" altLang="en-US" sz="2400" b="1">
                <a:solidFill>
                  <a:schemeClr val="bg1"/>
                </a:solidFill>
                <a:latin typeface="Times New Roman" panose="02020603050405020304" pitchFamily="18" charset="0"/>
                <a:ea typeface="楷体_GB2312" pitchFamily="49" charset="-122"/>
              </a:rPr>
              <a:t>，质量为</a:t>
            </a:r>
            <a:r>
              <a:rPr kumimoji="1" lang="en-US" altLang="zh-CN" sz="2400" b="1" i="1">
                <a:solidFill>
                  <a:srgbClr val="66FFFF"/>
                </a:solidFill>
                <a:latin typeface="Times New Roman" panose="02020603050405020304" pitchFamily="18" charset="0"/>
                <a:ea typeface="楷体_GB2312" pitchFamily="49" charset="-122"/>
              </a:rPr>
              <a:t>M </a:t>
            </a:r>
            <a:r>
              <a:rPr kumimoji="1" lang="zh-CN" altLang="en-US" sz="2400" b="1">
                <a:solidFill>
                  <a:schemeClr val="bg1"/>
                </a:solidFill>
                <a:latin typeface="Times New Roman" panose="02020603050405020304" pitchFamily="18" charset="0"/>
                <a:ea typeface="楷体_GB2312" pitchFamily="49" charset="-122"/>
              </a:rPr>
              <a:t>，物体质量为</a:t>
            </a:r>
            <a:r>
              <a:rPr kumimoji="1" lang="en-US" altLang="zh-CN" sz="2400" b="1" i="1">
                <a:solidFill>
                  <a:srgbClr val="66FFFF"/>
                </a:solidFill>
                <a:latin typeface="Times New Roman" panose="02020603050405020304" pitchFamily="18" charset="0"/>
                <a:ea typeface="楷体_GB2312" pitchFamily="49" charset="-122"/>
              </a:rPr>
              <a:t>m </a:t>
            </a:r>
            <a:r>
              <a:rPr kumimoji="1" lang="zh-CN" altLang="en-US" sz="2400" b="1" i="1">
                <a:solidFill>
                  <a:schemeClr val="bg1"/>
                </a:solidFill>
                <a:latin typeface="楷体_GB2312" pitchFamily="49" charset="-122"/>
                <a:ea typeface="楷体_GB2312" pitchFamily="49" charset="-122"/>
              </a:rPr>
              <a:t>，</a:t>
            </a:r>
            <a:r>
              <a:rPr kumimoji="1" lang="zh-CN" altLang="en-US" sz="2400" b="1">
                <a:solidFill>
                  <a:schemeClr val="bg1"/>
                </a:solidFill>
                <a:latin typeface="楷体_GB2312" pitchFamily="49" charset="-122"/>
                <a:ea typeface="楷体_GB2312" pitchFamily="49" charset="-122"/>
              </a:rPr>
              <a:t>考虑地球自转后物体重力为</a:t>
            </a:r>
            <a:endParaRPr kumimoji="1" lang="zh-CN" altLang="en-US" sz="2400" b="1">
              <a:solidFill>
                <a:schemeClr val="bg1"/>
              </a:solidFill>
              <a:latin typeface="Times New Roman" panose="02020603050405020304" pitchFamily="18" charset="0"/>
              <a:ea typeface="楷体_GB2312" pitchFamily="49" charset="-122"/>
            </a:endParaRPr>
          </a:p>
        </p:txBody>
      </p:sp>
      <p:sp>
        <p:nvSpPr>
          <p:cNvPr id="24" name="Rectangle 6">
            <a:extLst>
              <a:ext uri="{FF2B5EF4-FFF2-40B4-BE49-F238E27FC236}">
                <a16:creationId xmlns:a16="http://schemas.microsoft.com/office/drawing/2014/main" id="{6CDEBC9B-7C60-4C12-A955-8AA5682E31FA}"/>
              </a:ext>
            </a:extLst>
          </p:cNvPr>
          <p:cNvSpPr>
            <a:spLocks noChangeArrowheads="1"/>
          </p:cNvSpPr>
          <p:nvPr/>
        </p:nvSpPr>
        <p:spPr bwMode="auto">
          <a:xfrm>
            <a:off x="249238" y="2708275"/>
            <a:ext cx="1789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弹性力</a:t>
            </a:r>
          </a:p>
        </p:txBody>
      </p:sp>
      <p:sp>
        <p:nvSpPr>
          <p:cNvPr id="25" name="Text Box 7">
            <a:extLst>
              <a:ext uri="{FF2B5EF4-FFF2-40B4-BE49-F238E27FC236}">
                <a16:creationId xmlns:a16="http://schemas.microsoft.com/office/drawing/2014/main" id="{D7B327A8-0B72-4FB8-8D17-DB5CC862B664}"/>
              </a:ext>
            </a:extLst>
          </p:cNvPr>
          <p:cNvSpPr txBox="1">
            <a:spLocks noChangeArrowheads="1"/>
          </p:cNvSpPr>
          <p:nvPr/>
        </p:nvSpPr>
        <p:spPr bwMode="auto">
          <a:xfrm>
            <a:off x="828675" y="3117850"/>
            <a:ext cx="518318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Times New Roman" panose="02020603050405020304" pitchFamily="18" charset="0"/>
              </a:rPr>
              <a:t>当两宏观物体有接触且发生微小</a:t>
            </a:r>
            <a:r>
              <a:rPr kumimoji="1" lang="zh-CN" altLang="en-US" sz="2400" b="1">
                <a:solidFill>
                  <a:srgbClr val="66FFFF"/>
                </a:solidFill>
                <a:latin typeface="Times New Roman" panose="02020603050405020304" pitchFamily="18" charset="0"/>
              </a:rPr>
              <a:t>形变</a:t>
            </a:r>
            <a:r>
              <a:rPr kumimoji="1" lang="zh-CN" altLang="en-US" sz="2400" b="1">
                <a:solidFill>
                  <a:schemeClr val="bg1"/>
                </a:solidFill>
                <a:latin typeface="Times New Roman" panose="02020603050405020304" pitchFamily="18" charset="0"/>
              </a:rPr>
              <a:t>时，形变的物体对与它接触的物体会产生力的作用，这种力叫</a:t>
            </a:r>
            <a:r>
              <a:rPr kumimoji="1" lang="zh-CN" altLang="en-US" sz="2400" b="1">
                <a:solidFill>
                  <a:srgbClr val="66FFFF"/>
                </a:solidFill>
                <a:latin typeface="Times New Roman" panose="02020603050405020304" pitchFamily="18" charset="0"/>
              </a:rPr>
              <a:t>弹性力</a:t>
            </a:r>
            <a:r>
              <a:rPr kumimoji="1" lang="zh-CN" altLang="en-US" sz="2400" b="1">
                <a:solidFill>
                  <a:schemeClr val="bg1"/>
                </a:solidFill>
                <a:latin typeface="Times New Roman" panose="02020603050405020304" pitchFamily="18" charset="0"/>
              </a:rPr>
              <a:t> 。</a:t>
            </a:r>
          </a:p>
        </p:txBody>
      </p:sp>
      <p:sp>
        <p:nvSpPr>
          <p:cNvPr id="26" name="Rectangle 8">
            <a:extLst>
              <a:ext uri="{FF2B5EF4-FFF2-40B4-BE49-F238E27FC236}">
                <a16:creationId xmlns:a16="http://schemas.microsoft.com/office/drawing/2014/main" id="{EC4230A0-B2F2-48B0-8D45-C0EC55062B98}"/>
              </a:ext>
            </a:extLst>
          </p:cNvPr>
          <p:cNvSpPr>
            <a:spLocks noChangeArrowheads="1"/>
          </p:cNvSpPr>
          <p:nvPr/>
        </p:nvSpPr>
        <p:spPr bwMode="auto">
          <a:xfrm>
            <a:off x="539750" y="316230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66FFFF"/>
                </a:solidFill>
                <a:latin typeface="Times New Roman" panose="02020603050405020304" pitchFamily="18" charset="0"/>
              </a:rPr>
              <a:t>•</a:t>
            </a:r>
          </a:p>
        </p:txBody>
      </p:sp>
      <p:sp>
        <p:nvSpPr>
          <p:cNvPr id="27" name="Text Box 9">
            <a:extLst>
              <a:ext uri="{FF2B5EF4-FFF2-40B4-BE49-F238E27FC236}">
                <a16:creationId xmlns:a16="http://schemas.microsoft.com/office/drawing/2014/main" id="{8E0F9BB2-A315-4543-842B-831F61DE0176}"/>
              </a:ext>
            </a:extLst>
          </p:cNvPr>
          <p:cNvSpPr txBox="1">
            <a:spLocks noChangeArrowheads="1"/>
          </p:cNvSpPr>
          <p:nvPr/>
        </p:nvSpPr>
        <p:spPr bwMode="auto">
          <a:xfrm>
            <a:off x="827088" y="4581525"/>
            <a:ext cx="51133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a:solidFill>
                  <a:schemeClr val="bg1"/>
                </a:solidFill>
                <a:latin typeface="Times New Roman" panose="02020603050405020304" pitchFamily="18" charset="0"/>
              </a:rPr>
              <a:t>在形变不超过一定限度内，弹簧的弹性力 遵从</a:t>
            </a:r>
            <a:r>
              <a:rPr kumimoji="1" lang="zh-CN" altLang="en-US" sz="2400" b="1">
                <a:solidFill>
                  <a:srgbClr val="66FFFF"/>
                </a:solidFill>
                <a:latin typeface="Times New Roman" panose="02020603050405020304" pitchFamily="18" charset="0"/>
              </a:rPr>
              <a:t>胡克定律</a:t>
            </a:r>
            <a:endParaRPr kumimoji="1" lang="zh-CN" altLang="en-US" sz="2400" b="1">
              <a:solidFill>
                <a:srgbClr val="66FFFF"/>
              </a:solidFill>
              <a:latin typeface="Times New Roman" panose="02020603050405020304" pitchFamily="18" charset="0"/>
              <a:ea typeface="仿宋_GB2312" pitchFamily="49" charset="-122"/>
            </a:endParaRPr>
          </a:p>
        </p:txBody>
      </p:sp>
      <p:sp>
        <p:nvSpPr>
          <p:cNvPr id="28" name="Rectangle 10">
            <a:extLst>
              <a:ext uri="{FF2B5EF4-FFF2-40B4-BE49-F238E27FC236}">
                <a16:creationId xmlns:a16="http://schemas.microsoft.com/office/drawing/2014/main" id="{4235F3EE-48BB-4FE3-88A9-20AC60502FC6}"/>
              </a:ext>
            </a:extLst>
          </p:cNvPr>
          <p:cNvSpPr>
            <a:spLocks noChangeArrowheads="1"/>
          </p:cNvSpPr>
          <p:nvPr/>
        </p:nvSpPr>
        <p:spPr bwMode="auto">
          <a:xfrm>
            <a:off x="539750" y="4632325"/>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66FFFF"/>
                </a:solidFill>
                <a:latin typeface="Times New Roman" panose="02020603050405020304" pitchFamily="18" charset="0"/>
              </a:rPr>
              <a:t>•</a:t>
            </a:r>
          </a:p>
        </p:txBody>
      </p:sp>
      <p:graphicFrame>
        <p:nvGraphicFramePr>
          <p:cNvPr id="29" name="Object 11">
            <a:extLst>
              <a:ext uri="{FF2B5EF4-FFF2-40B4-BE49-F238E27FC236}">
                <a16:creationId xmlns:a16="http://schemas.microsoft.com/office/drawing/2014/main" id="{E94DBF94-91B6-4669-A69B-FA12056C9C50}"/>
              </a:ext>
            </a:extLst>
          </p:cNvPr>
          <p:cNvGraphicFramePr>
            <a:graphicFrameLocks/>
          </p:cNvGraphicFramePr>
          <p:nvPr/>
        </p:nvGraphicFramePr>
        <p:xfrm>
          <a:off x="2916238" y="5516563"/>
          <a:ext cx="1400175" cy="473075"/>
        </p:xfrm>
        <a:graphic>
          <a:graphicData uri="http://schemas.openxmlformats.org/presentationml/2006/ole">
            <mc:AlternateContent xmlns:mc="http://schemas.openxmlformats.org/markup-compatibility/2006">
              <mc:Choice xmlns:v="urn:schemas-microsoft-com:vml" Requires="v">
                <p:oleObj spid="_x0000_s10265" name="公式" r:id="rId5" imgW="1371661" imgH="449549" progId="Equation.3">
                  <p:embed/>
                </p:oleObj>
              </mc:Choice>
              <mc:Fallback>
                <p:oleObj name="公式" r:id="rId5" imgW="1371661" imgH="449549" progId="Equation.3">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5516563"/>
                        <a:ext cx="1400175" cy="473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12">
            <a:extLst>
              <a:ext uri="{FF2B5EF4-FFF2-40B4-BE49-F238E27FC236}">
                <a16:creationId xmlns:a16="http://schemas.microsoft.com/office/drawing/2014/main" id="{E2515DCC-A171-4C26-8C7A-F286678728AB}"/>
              </a:ext>
            </a:extLst>
          </p:cNvPr>
          <p:cNvSpPr txBox="1">
            <a:spLocks noChangeArrowheads="1"/>
          </p:cNvSpPr>
          <p:nvPr/>
        </p:nvSpPr>
        <p:spPr bwMode="auto">
          <a:xfrm>
            <a:off x="827088" y="5870575"/>
            <a:ext cx="78136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chemeClr val="bg1"/>
                </a:solidFill>
                <a:latin typeface="Times New Roman" panose="02020603050405020304" pitchFamily="18" charset="0"/>
              </a:rPr>
              <a:t>绳子在受到拉伸时，其内部也同样出现</a:t>
            </a:r>
            <a:r>
              <a:rPr kumimoji="1" lang="zh-CN" altLang="en-US" sz="2400" b="1">
                <a:solidFill>
                  <a:srgbClr val="66FFFF"/>
                </a:solidFill>
                <a:latin typeface="Times New Roman" panose="02020603050405020304" pitchFamily="18" charset="0"/>
              </a:rPr>
              <a:t>弹性张力</a:t>
            </a:r>
            <a:r>
              <a:rPr kumimoji="1" lang="zh-CN" altLang="en-US" sz="2400" b="1">
                <a:solidFill>
                  <a:schemeClr val="bg1"/>
                </a:solidFill>
                <a:latin typeface="Times New Roman" panose="02020603050405020304" pitchFamily="18" charset="0"/>
              </a:rPr>
              <a:t>。</a:t>
            </a:r>
          </a:p>
        </p:txBody>
      </p:sp>
      <p:sp>
        <p:nvSpPr>
          <p:cNvPr id="31" name="Rectangle 13">
            <a:extLst>
              <a:ext uri="{FF2B5EF4-FFF2-40B4-BE49-F238E27FC236}">
                <a16:creationId xmlns:a16="http://schemas.microsoft.com/office/drawing/2014/main" id="{C59E5B1E-DFF1-4132-BEAE-635DDE202963}"/>
              </a:ext>
            </a:extLst>
          </p:cNvPr>
          <p:cNvSpPr>
            <a:spLocks noChangeArrowheads="1"/>
          </p:cNvSpPr>
          <p:nvPr/>
        </p:nvSpPr>
        <p:spPr bwMode="auto">
          <a:xfrm>
            <a:off x="528638" y="587851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solidFill>
                  <a:srgbClr val="66FFFF"/>
                </a:solidFill>
                <a:latin typeface="Times New Roman" panose="02020603050405020304" pitchFamily="18" charset="0"/>
              </a:rPr>
              <a:t>•</a:t>
            </a:r>
          </a:p>
        </p:txBody>
      </p:sp>
      <p:sp>
        <p:nvSpPr>
          <p:cNvPr id="32" name="Line 14">
            <a:extLst>
              <a:ext uri="{FF2B5EF4-FFF2-40B4-BE49-F238E27FC236}">
                <a16:creationId xmlns:a16="http://schemas.microsoft.com/office/drawing/2014/main" id="{1FD69F1B-D8D6-4E06-913A-C6EAF5C90D05}"/>
              </a:ext>
            </a:extLst>
          </p:cNvPr>
          <p:cNvSpPr>
            <a:spLocks noChangeShapeType="1"/>
          </p:cNvSpPr>
          <p:nvPr/>
        </p:nvSpPr>
        <p:spPr bwMode="auto">
          <a:xfrm>
            <a:off x="6864350" y="3284538"/>
            <a:ext cx="0" cy="1344612"/>
          </a:xfrm>
          <a:prstGeom prst="line">
            <a:avLst/>
          </a:prstGeom>
          <a:noFill/>
          <a:ln w="222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5">
            <a:extLst>
              <a:ext uri="{FF2B5EF4-FFF2-40B4-BE49-F238E27FC236}">
                <a16:creationId xmlns:a16="http://schemas.microsoft.com/office/drawing/2014/main" id="{EE58C1E1-5D47-4105-87D9-5CC289FC9CBC}"/>
              </a:ext>
            </a:extLst>
          </p:cNvPr>
          <p:cNvSpPr>
            <a:spLocks noChangeShapeType="1"/>
          </p:cNvSpPr>
          <p:nvPr/>
        </p:nvSpPr>
        <p:spPr bwMode="auto">
          <a:xfrm>
            <a:off x="6851650" y="4629150"/>
            <a:ext cx="1524000"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16">
            <a:extLst>
              <a:ext uri="{FF2B5EF4-FFF2-40B4-BE49-F238E27FC236}">
                <a16:creationId xmlns:a16="http://schemas.microsoft.com/office/drawing/2014/main" id="{E69803FF-98CB-4CC5-9342-860683D9EB99}"/>
              </a:ext>
            </a:extLst>
          </p:cNvPr>
          <p:cNvSpPr>
            <a:spLocks noChangeArrowheads="1"/>
          </p:cNvSpPr>
          <p:nvPr/>
        </p:nvSpPr>
        <p:spPr bwMode="auto">
          <a:xfrm>
            <a:off x="6864350" y="3409950"/>
            <a:ext cx="1219200" cy="1219200"/>
          </a:xfrm>
          <a:prstGeom prst="ellipse">
            <a:avLst/>
          </a:prstGeom>
          <a:gradFill rotWithShape="1">
            <a:gsLst>
              <a:gs pos="0">
                <a:schemeClr val="accent2">
                  <a:alpha val="39998"/>
                </a:schemeClr>
              </a:gs>
              <a:gs pos="100000">
                <a:schemeClr val="hlink">
                  <a:alpha val="39998"/>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Line 17">
            <a:extLst>
              <a:ext uri="{FF2B5EF4-FFF2-40B4-BE49-F238E27FC236}">
                <a16:creationId xmlns:a16="http://schemas.microsoft.com/office/drawing/2014/main" id="{6BCBF13D-660F-4332-9907-8419DD958F13}"/>
              </a:ext>
            </a:extLst>
          </p:cNvPr>
          <p:cNvSpPr>
            <a:spLocks noChangeShapeType="1"/>
          </p:cNvSpPr>
          <p:nvPr/>
        </p:nvSpPr>
        <p:spPr bwMode="auto">
          <a:xfrm>
            <a:off x="7473950" y="4019550"/>
            <a:ext cx="0" cy="1570038"/>
          </a:xfrm>
          <a:prstGeom prst="line">
            <a:avLst/>
          </a:prstGeom>
          <a:noFill/>
          <a:ln w="28575">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8">
            <a:extLst>
              <a:ext uri="{FF2B5EF4-FFF2-40B4-BE49-F238E27FC236}">
                <a16:creationId xmlns:a16="http://schemas.microsoft.com/office/drawing/2014/main" id="{D3BCFD95-2EAF-4A04-B39A-809B38C25BCE}"/>
              </a:ext>
            </a:extLst>
          </p:cNvPr>
          <p:cNvSpPr>
            <a:spLocks noChangeShapeType="1"/>
          </p:cNvSpPr>
          <p:nvPr/>
        </p:nvSpPr>
        <p:spPr bwMode="auto">
          <a:xfrm flipV="1">
            <a:off x="7470775" y="3105150"/>
            <a:ext cx="0" cy="1524000"/>
          </a:xfrm>
          <a:prstGeom prst="line">
            <a:avLst/>
          </a:prstGeom>
          <a:noFill/>
          <a:ln w="31750">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Object 19">
            <a:extLst>
              <a:ext uri="{FF2B5EF4-FFF2-40B4-BE49-F238E27FC236}">
                <a16:creationId xmlns:a16="http://schemas.microsoft.com/office/drawing/2014/main" id="{BF22DE61-CBE7-4329-96E9-E7B8432DB9DA}"/>
              </a:ext>
            </a:extLst>
          </p:cNvPr>
          <p:cNvGraphicFramePr>
            <a:graphicFrameLocks/>
          </p:cNvGraphicFramePr>
          <p:nvPr/>
        </p:nvGraphicFramePr>
        <p:xfrm>
          <a:off x="7704138" y="2852738"/>
          <a:ext cx="327025" cy="377825"/>
        </p:xfrm>
        <a:graphic>
          <a:graphicData uri="http://schemas.openxmlformats.org/presentationml/2006/ole">
            <mc:AlternateContent xmlns:mc="http://schemas.openxmlformats.org/markup-compatibility/2006">
              <mc:Choice xmlns:v="urn:schemas-microsoft-com:vml" Requires="v">
                <p:oleObj spid="_x0000_s10266" name="公式" r:id="rId7" imgW="304783" imgH="358016" progId="Equation.3">
                  <p:embed/>
                </p:oleObj>
              </mc:Choice>
              <mc:Fallback>
                <p:oleObj name="公式" r:id="rId7" imgW="304783" imgH="358016" progId="Equation.3">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4138" y="2852738"/>
                        <a:ext cx="327025" cy="3778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0">
            <a:extLst>
              <a:ext uri="{FF2B5EF4-FFF2-40B4-BE49-F238E27FC236}">
                <a16:creationId xmlns:a16="http://schemas.microsoft.com/office/drawing/2014/main" id="{9A4C5C74-3EC3-4C10-AE42-8E5C46A9F252}"/>
              </a:ext>
            </a:extLst>
          </p:cNvPr>
          <p:cNvGraphicFramePr>
            <a:graphicFrameLocks/>
          </p:cNvGraphicFramePr>
          <p:nvPr/>
        </p:nvGraphicFramePr>
        <p:xfrm>
          <a:off x="7667625" y="4922838"/>
          <a:ext cx="452438" cy="377825"/>
        </p:xfrm>
        <a:graphic>
          <a:graphicData uri="http://schemas.openxmlformats.org/presentationml/2006/ole">
            <mc:AlternateContent xmlns:mc="http://schemas.openxmlformats.org/markup-compatibility/2006">
              <mc:Choice xmlns:v="urn:schemas-microsoft-com:vml" Requires="v">
                <p:oleObj spid="_x0000_s10267" name="公式" r:id="rId9" imgW="358238" imgH="358016" progId="Equation.3">
                  <p:embed/>
                </p:oleObj>
              </mc:Choice>
              <mc:Fallback>
                <p:oleObj name="公式" r:id="rId9" imgW="358238" imgH="358016" progId="Equation.3">
                  <p:embed/>
                  <p:pic>
                    <p:nvPicPr>
                      <p:cNvPr id="0" name="Object 2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67625" y="4922838"/>
                        <a:ext cx="452438" cy="3778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21">
            <a:extLst>
              <a:ext uri="{FF2B5EF4-FFF2-40B4-BE49-F238E27FC236}">
                <a16:creationId xmlns:a16="http://schemas.microsoft.com/office/drawing/2014/main" id="{00C3B8F4-F86C-40C3-957E-BC4FE2881982}"/>
              </a:ext>
            </a:extLst>
          </p:cNvPr>
          <p:cNvGraphicFramePr>
            <a:graphicFrameLocks/>
          </p:cNvGraphicFramePr>
          <p:nvPr/>
        </p:nvGraphicFramePr>
        <p:xfrm>
          <a:off x="7092950" y="5005388"/>
          <a:ext cx="277813" cy="368300"/>
        </p:xfrm>
        <a:graphic>
          <a:graphicData uri="http://schemas.openxmlformats.org/presentationml/2006/ole">
            <mc:AlternateContent xmlns:mc="http://schemas.openxmlformats.org/markup-compatibility/2006">
              <mc:Choice xmlns:v="urn:schemas-microsoft-com:vml" Requires="v">
                <p:oleObj spid="_x0000_s10268" name="公式" r:id="rId11" imgW="259163" imgH="342900" progId="Equation.3">
                  <p:embed/>
                </p:oleObj>
              </mc:Choice>
              <mc:Fallback>
                <p:oleObj name="公式" r:id="rId11" imgW="259163" imgH="342900" progId="Equation.3">
                  <p:embed/>
                  <p:pic>
                    <p:nvPicPr>
                      <p:cNvPr id="0" name="Object 2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92950" y="5005388"/>
                        <a:ext cx="277813" cy="3683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22">
            <a:extLst>
              <a:ext uri="{FF2B5EF4-FFF2-40B4-BE49-F238E27FC236}">
                <a16:creationId xmlns:a16="http://schemas.microsoft.com/office/drawing/2014/main" id="{83B2322B-A528-41A8-8057-8AB01E8B9679}"/>
              </a:ext>
            </a:extLst>
          </p:cNvPr>
          <p:cNvSpPr>
            <a:spLocks noChangeShapeType="1"/>
          </p:cNvSpPr>
          <p:nvPr/>
        </p:nvSpPr>
        <p:spPr bwMode="auto">
          <a:xfrm>
            <a:off x="7473950" y="4629150"/>
            <a:ext cx="0" cy="685800"/>
          </a:xfrm>
          <a:prstGeom prst="line">
            <a:avLst/>
          </a:prstGeom>
          <a:noFill/>
          <a:ln w="28575">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utoShape 23">
            <a:extLst>
              <a:ext uri="{FF2B5EF4-FFF2-40B4-BE49-F238E27FC236}">
                <a16:creationId xmlns:a16="http://schemas.microsoft.com/office/drawing/2014/main" id="{35DDCFA0-B961-485D-B3D0-E70DB0A8CDF2}"/>
              </a:ext>
            </a:extLst>
          </p:cNvPr>
          <p:cNvSpPr>
            <a:spLocks noChangeArrowheads="1"/>
          </p:cNvSpPr>
          <p:nvPr/>
        </p:nvSpPr>
        <p:spPr bwMode="auto">
          <a:xfrm>
            <a:off x="4500563" y="2636838"/>
            <a:ext cx="2238375" cy="406400"/>
          </a:xfrm>
          <a:prstGeom prst="wedgeRectCallout">
            <a:avLst>
              <a:gd name="adj1" fmla="val 54963"/>
              <a:gd name="adj2" fmla="val 310157"/>
            </a:avLst>
          </a:prstGeom>
          <a:noFill/>
          <a:ln w="9525">
            <a:solidFill>
              <a:srgbClr val="66FFFF">
                <a:alpha val="50195"/>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Times New Roman" panose="02020603050405020304" pitchFamily="18" charset="0"/>
                <a:ea typeface="楷体_GB2312" pitchFamily="49" charset="-122"/>
              </a:rPr>
              <a:t>无形变，无弹性力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par>
                          <p:cTn id="22" fill="hold" nodeType="afterGroup">
                            <p:stCondLst>
                              <p:cond delay="500"/>
                            </p:stCondLst>
                            <p:childTnLst>
                              <p:par>
                                <p:cTn id="23" presetID="22" presetClass="entr" presetSubtype="4"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par>
                          <p:cTn id="26" fill="hold" nodeType="afterGroup">
                            <p:stCondLst>
                              <p:cond delay="1000"/>
                            </p:stCondLst>
                            <p:childTnLst>
                              <p:par>
                                <p:cTn id="27" presetID="4" presetClass="entr" presetSubtype="32"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ox(out)">
                                      <p:cBhvr>
                                        <p:cTn id="29" dur="2000"/>
                                        <p:tgtEl>
                                          <p:spTgt spid="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up)">
                                      <p:cBhvr>
                                        <p:cTn id="43" dur="500"/>
                                        <p:tgtEl>
                                          <p:spTgt spid="40"/>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500"/>
                                        <p:tgtEl>
                                          <p:spTgt spid="3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grpId="0" nodeType="afterEffect">
                                  <p:stCondLst>
                                    <p:cond delay="0"/>
                                  </p:stCondLst>
                                  <p:childTnLst>
                                    <p:set>
                                      <p:cBhvr>
                                        <p:cTn id="68" dur="1" fill="hold">
                                          <p:stCondLst>
                                            <p:cond delay="499"/>
                                          </p:stCondLst>
                                        </p:cTn>
                                        <p:tgtEl>
                                          <p:spTgt spid="2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2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nodeType="afterGroup">
                            <p:stCondLst>
                              <p:cond delay="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utoUpdateAnimBg="0"/>
      <p:bldP spid="26" grpId="0"/>
      <p:bldP spid="27" grpId="0" autoUpdateAnimBg="0"/>
      <p:bldP spid="28" grpId="0"/>
      <p:bldP spid="30" grpId="0"/>
      <p:bldP spid="31" grpId="0"/>
      <p:bldP spid="34" grpId="0" animBg="1"/>
      <p:bldP spid="41" grpId="0" animBg="1"/>
    </p:bld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337</TotalTime>
  <Words>2907</Words>
  <Application>Microsoft Office PowerPoint</Application>
  <PresentationFormat>全屏显示(4:3)</PresentationFormat>
  <Paragraphs>324</Paragraphs>
  <Slides>38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55" baseType="lpstr">
      <vt:lpstr>Arial</vt:lpstr>
      <vt:lpstr>宋体</vt:lpstr>
      <vt:lpstr>Times New Roman</vt:lpstr>
      <vt:lpstr>Calibri</vt:lpstr>
      <vt:lpstr>隶书</vt:lpstr>
      <vt:lpstr>黑体</vt:lpstr>
      <vt:lpstr>楷体_GB2312</vt:lpstr>
      <vt:lpstr>仿宋_GB2312</vt:lpstr>
      <vt:lpstr>Wingdings</vt:lpstr>
      <vt:lpstr>Bookman Old Style</vt:lpstr>
      <vt:lpstr>Symbol</vt:lpstr>
      <vt:lpstr>等线</vt:lpstr>
      <vt:lpstr>2_默认设计模板</vt:lpstr>
      <vt:lpstr>Microsoft 公式 3.0</vt:lpstr>
      <vt:lpstr>Equation</vt:lpstr>
      <vt:lpstr>Microsoft Clip Gallery</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CH1-1</dc:subject>
  <dc:creator>喻有理</dc:creator>
  <cp:lastModifiedBy>苑 伟锋</cp:lastModifiedBy>
  <cp:revision>59</cp:revision>
  <dcterms:created xsi:type="dcterms:W3CDTF">2002-06-18T00:43:24Z</dcterms:created>
  <dcterms:modified xsi:type="dcterms:W3CDTF">2020-04-29T10:51:19Z</dcterms:modified>
</cp:coreProperties>
</file>