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96" r:id="rId2"/>
    <p:sldId id="298" r:id="rId3"/>
    <p:sldId id="326" r:id="rId4"/>
    <p:sldId id="299" r:id="rId5"/>
    <p:sldId id="300" r:id="rId6"/>
    <p:sldId id="303" r:id="rId7"/>
    <p:sldId id="301" r:id="rId8"/>
    <p:sldId id="302" r:id="rId9"/>
    <p:sldId id="304" r:id="rId10"/>
    <p:sldId id="327" r:id="rId11"/>
    <p:sldId id="305" r:id="rId12"/>
    <p:sldId id="306" r:id="rId13"/>
    <p:sldId id="307" r:id="rId14"/>
    <p:sldId id="328" r:id="rId15"/>
    <p:sldId id="329" r:id="rId16"/>
    <p:sldId id="330" r:id="rId17"/>
    <p:sldId id="308" r:id="rId18"/>
    <p:sldId id="332" r:id="rId19"/>
    <p:sldId id="331" r:id="rId20"/>
    <p:sldId id="309" r:id="rId21"/>
    <p:sldId id="333" r:id="rId22"/>
    <p:sldId id="312" r:id="rId23"/>
    <p:sldId id="313" r:id="rId24"/>
    <p:sldId id="334" r:id="rId25"/>
    <p:sldId id="335" r:id="rId26"/>
    <p:sldId id="314" r:id="rId27"/>
    <p:sldId id="336" r:id="rId28"/>
    <p:sldId id="342" r:id="rId29"/>
    <p:sldId id="338" r:id="rId30"/>
    <p:sldId id="339" r:id="rId31"/>
    <p:sldId id="316" r:id="rId32"/>
    <p:sldId id="317" r:id="rId33"/>
    <p:sldId id="318" r:id="rId34"/>
    <p:sldId id="319" r:id="rId35"/>
    <p:sldId id="340" r:id="rId36"/>
    <p:sldId id="321" r:id="rId37"/>
    <p:sldId id="322" r:id="rId38"/>
    <p:sldId id="323" r:id="rId39"/>
    <p:sldId id="324" r:id="rId40"/>
    <p:sldId id="341" r:id="rId41"/>
    <p:sldId id="325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  <a:srgbClr val="080808"/>
    <a:srgbClr val="1C1C1C"/>
    <a:srgbClr val="333333"/>
    <a:srgbClr val="5F5F5F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4" autoAdjust="0"/>
  </p:normalViewPr>
  <p:slideViewPr>
    <p:cSldViewPr>
      <p:cViewPr varScale="1">
        <p:scale>
          <a:sx n="96" d="100"/>
          <a:sy n="96" d="100"/>
        </p:scale>
        <p:origin x="97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90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12" Type="http://schemas.openxmlformats.org/officeDocument/2006/relationships/image" Target="../media/image89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11" Type="http://schemas.openxmlformats.org/officeDocument/2006/relationships/image" Target="../media/image88.emf"/><Relationship Id="rId5" Type="http://schemas.openxmlformats.org/officeDocument/2006/relationships/image" Target="../media/image82.emf"/><Relationship Id="rId10" Type="http://schemas.openxmlformats.org/officeDocument/2006/relationships/image" Target="../media/image87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Relationship Id="rId14" Type="http://schemas.openxmlformats.org/officeDocument/2006/relationships/image" Target="../media/image9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wmf"/><Relationship Id="rId4" Type="http://schemas.openxmlformats.org/officeDocument/2006/relationships/image" Target="../media/image9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e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emf"/><Relationship Id="rId17" Type="http://schemas.openxmlformats.org/officeDocument/2006/relationships/image" Target="../media/image134.emf"/><Relationship Id="rId2" Type="http://schemas.openxmlformats.org/officeDocument/2006/relationships/image" Target="../media/image119.emf"/><Relationship Id="rId16" Type="http://schemas.openxmlformats.org/officeDocument/2006/relationships/image" Target="../media/image133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5" Type="http://schemas.openxmlformats.org/officeDocument/2006/relationships/image" Target="../media/image122.wmf"/><Relationship Id="rId15" Type="http://schemas.openxmlformats.org/officeDocument/2006/relationships/image" Target="../media/image132.e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wmf"/><Relationship Id="rId14" Type="http://schemas.openxmlformats.org/officeDocument/2006/relationships/image" Target="../media/image13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emf"/><Relationship Id="rId1" Type="http://schemas.openxmlformats.org/officeDocument/2006/relationships/image" Target="../media/image13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4" Type="http://schemas.openxmlformats.org/officeDocument/2006/relationships/image" Target="../media/image1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4" Type="http://schemas.openxmlformats.org/officeDocument/2006/relationships/image" Target="../media/image17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Relationship Id="rId6" Type="http://schemas.openxmlformats.org/officeDocument/2006/relationships/image" Target="../media/image176.emf"/><Relationship Id="rId5" Type="http://schemas.openxmlformats.org/officeDocument/2006/relationships/image" Target="../media/image175.emf"/><Relationship Id="rId4" Type="http://schemas.openxmlformats.org/officeDocument/2006/relationships/image" Target="../media/image174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image" Target="../media/image182.emf"/><Relationship Id="rId7" Type="http://schemas.openxmlformats.org/officeDocument/2006/relationships/image" Target="../media/image186.w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6" Type="http://schemas.openxmlformats.org/officeDocument/2006/relationships/image" Target="../media/image197.emf"/><Relationship Id="rId5" Type="http://schemas.openxmlformats.org/officeDocument/2006/relationships/image" Target="../media/image196.emf"/><Relationship Id="rId4" Type="http://schemas.openxmlformats.org/officeDocument/2006/relationships/image" Target="../media/image19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26.emf"/><Relationship Id="rId18" Type="http://schemas.openxmlformats.org/officeDocument/2006/relationships/image" Target="../media/image231.e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12" Type="http://schemas.openxmlformats.org/officeDocument/2006/relationships/image" Target="../media/image225.emf"/><Relationship Id="rId17" Type="http://schemas.openxmlformats.org/officeDocument/2006/relationships/image" Target="../media/image230.emf"/><Relationship Id="rId2" Type="http://schemas.openxmlformats.org/officeDocument/2006/relationships/image" Target="../media/image215.emf"/><Relationship Id="rId16" Type="http://schemas.openxmlformats.org/officeDocument/2006/relationships/image" Target="../media/image229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24.emf"/><Relationship Id="rId5" Type="http://schemas.openxmlformats.org/officeDocument/2006/relationships/image" Target="../media/image218.emf"/><Relationship Id="rId15" Type="http://schemas.openxmlformats.org/officeDocument/2006/relationships/image" Target="../media/image228.emf"/><Relationship Id="rId10" Type="http://schemas.openxmlformats.org/officeDocument/2006/relationships/image" Target="../media/image223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Relationship Id="rId14" Type="http://schemas.openxmlformats.org/officeDocument/2006/relationships/image" Target="../media/image22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7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60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12" Type="http://schemas.openxmlformats.org/officeDocument/2006/relationships/image" Target="../media/image59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11" Type="http://schemas.openxmlformats.org/officeDocument/2006/relationships/image" Target="../media/image58.emf"/><Relationship Id="rId5" Type="http://schemas.openxmlformats.org/officeDocument/2006/relationships/image" Target="../media/image52.emf"/><Relationship Id="rId10" Type="http://schemas.openxmlformats.org/officeDocument/2006/relationships/image" Target="../media/image57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Relationship Id="rId14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473148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72337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12277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72896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38118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8213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52618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881895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4886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80332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57740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BC144AB-6D95-476C-B987-B4B9083BC3BE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7345363" y="6675438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A57DF42-931B-45EE-BF11-46DA25DC09A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7812088" y="6675438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4A4274A-E662-40D8-93FB-C8C12E6BED5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8280400" y="6675438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7809D41-7AAB-48C3-B88C-42FD75E07F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6013" y="3495675"/>
            <a:ext cx="777716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 sz="800">
              <a:latin typeface="Times New Roman" panose="02020603050405020304" pitchFamily="18" charset="0"/>
            </a:endParaRPr>
          </a:p>
        </p:txBody>
      </p: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23E01235-9C33-4959-BBD2-D80FAC9D621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38" y="6604000"/>
            <a:ext cx="9086850" cy="4763"/>
            <a:chOff x="5" y="4160"/>
            <a:chExt cx="5724" cy="3"/>
          </a:xfrm>
        </p:grpSpPr>
        <p:sp>
          <p:nvSpPr>
            <p:cNvPr id="1031" name="Line 7">
              <a:extLst>
                <a:ext uri="{FF2B5EF4-FFF2-40B4-BE49-F238E27FC236}">
                  <a16:creationId xmlns:a16="http://schemas.microsoft.com/office/drawing/2014/main" id="{3A27B7F6-6758-41A3-872F-5F19BA71C6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" y="4163"/>
              <a:ext cx="5724" cy="0"/>
            </a:xfrm>
            <a:prstGeom prst="line">
              <a:avLst/>
            </a:prstGeom>
            <a:noFill/>
            <a:ln w="3175">
              <a:solidFill>
                <a:srgbClr val="B2B2B2">
                  <a:alpha val="89803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Line 8">
              <a:extLst>
                <a:ext uri="{FF2B5EF4-FFF2-40B4-BE49-F238E27FC236}">
                  <a16:creationId xmlns:a16="http://schemas.microsoft.com/office/drawing/2014/main" id="{80E86E4E-2640-4154-B9F6-8B1737C752F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1" y="4160"/>
              <a:ext cx="5701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77.emf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5.emf"/><Relationship Id="rId26" Type="http://schemas.openxmlformats.org/officeDocument/2006/relationships/image" Target="../media/image89.e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29" Type="http://schemas.openxmlformats.org/officeDocument/2006/relationships/oleObject" Target="../embeddings/oleObject8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8.e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90.emf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3.emf"/><Relationship Id="rId22" Type="http://schemas.openxmlformats.org/officeDocument/2006/relationships/image" Target="../media/image87.e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9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0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10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25.emf"/><Relationship Id="rId26" Type="http://schemas.openxmlformats.org/officeDocument/2006/relationships/image" Target="../media/image129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133.emf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28.emf"/><Relationship Id="rId32" Type="http://schemas.openxmlformats.org/officeDocument/2006/relationships/image" Target="../media/image132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30.emf"/><Relationship Id="rId36" Type="http://schemas.openxmlformats.org/officeDocument/2006/relationships/image" Target="../media/image134.emf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23.emf"/><Relationship Id="rId22" Type="http://schemas.openxmlformats.org/officeDocument/2006/relationships/image" Target="../media/image127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31.emf"/><Relationship Id="rId35" Type="http://schemas.openxmlformats.org/officeDocument/2006/relationships/oleObject" Target="../embeddings/oleObject118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7" Type="http://schemas.openxmlformats.org/officeDocument/2006/relationships/image" Target="../media/image1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35.emf"/><Relationship Id="rId4" Type="http://schemas.openxmlformats.org/officeDocument/2006/relationships/oleObject" Target="../embeddings/oleObject11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9.emf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41.emf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6.png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5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5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56.e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3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3.bin"/><Relationship Id="rId7" Type="http://schemas.openxmlformats.org/officeDocument/2006/relationships/image" Target="../media/image1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61.emf"/><Relationship Id="rId4" Type="http://schemas.openxmlformats.org/officeDocument/2006/relationships/image" Target="../media/image158.emf"/><Relationship Id="rId9" Type="http://schemas.openxmlformats.org/officeDocument/2006/relationships/image" Target="../media/image16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6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8.emf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19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3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8.emf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70.emf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14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74.emf"/><Relationship Id="rId17" Type="http://schemas.openxmlformats.org/officeDocument/2006/relationships/image" Target="../media/image17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6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2.e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78.emf"/><Relationship Id="rId4" Type="http://schemas.openxmlformats.org/officeDocument/2006/relationships/image" Target="../media/image171.emf"/><Relationship Id="rId9" Type="http://schemas.openxmlformats.org/officeDocument/2006/relationships/image" Target="../media/image177.emf"/><Relationship Id="rId14" Type="http://schemas.openxmlformats.org/officeDocument/2006/relationships/image" Target="../media/image17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87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84.e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83.emf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8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9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95.emf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97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205.e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201.emf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203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210.emf"/><Relationship Id="rId17" Type="http://schemas.openxmlformats.org/officeDocument/2006/relationships/image" Target="../media/image21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209.e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21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185.bin"/><Relationship Id="rId18" Type="http://schemas.openxmlformats.org/officeDocument/2006/relationships/oleObject" Target="../embeddings/oleObject187.bin"/><Relationship Id="rId26" Type="http://schemas.openxmlformats.org/officeDocument/2006/relationships/image" Target="../media/image224.emf"/><Relationship Id="rId39" Type="http://schemas.openxmlformats.org/officeDocument/2006/relationships/image" Target="../media/image230.emf"/><Relationship Id="rId3" Type="http://schemas.openxmlformats.org/officeDocument/2006/relationships/oleObject" Target="../embeddings/oleObject180.bin"/><Relationship Id="rId21" Type="http://schemas.openxmlformats.org/officeDocument/2006/relationships/image" Target="../media/image222.emf"/><Relationship Id="rId34" Type="http://schemas.openxmlformats.org/officeDocument/2006/relationships/oleObject" Target="../embeddings/oleObject194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218.emf"/><Relationship Id="rId17" Type="http://schemas.openxmlformats.org/officeDocument/2006/relationships/image" Target="../media/image232.emf"/><Relationship Id="rId25" Type="http://schemas.openxmlformats.org/officeDocument/2006/relationships/oleObject" Target="../embeddings/oleObject190.bin"/><Relationship Id="rId33" Type="http://schemas.openxmlformats.org/officeDocument/2006/relationships/image" Target="../media/image227.emf"/><Relationship Id="rId38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emf"/><Relationship Id="rId20" Type="http://schemas.openxmlformats.org/officeDocument/2006/relationships/oleObject" Target="../embeddings/oleObject188.bin"/><Relationship Id="rId29" Type="http://schemas.openxmlformats.org/officeDocument/2006/relationships/oleObject" Target="../embeddings/oleObject192.bin"/><Relationship Id="rId41" Type="http://schemas.openxmlformats.org/officeDocument/2006/relationships/image" Target="../media/image231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233.emf"/><Relationship Id="rId32" Type="http://schemas.openxmlformats.org/officeDocument/2006/relationships/oleObject" Target="../embeddings/oleObject193.bin"/><Relationship Id="rId37" Type="http://schemas.openxmlformats.org/officeDocument/2006/relationships/image" Target="../media/image229.emf"/><Relationship Id="rId40" Type="http://schemas.openxmlformats.org/officeDocument/2006/relationships/oleObject" Target="../embeddings/oleObject197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image" Target="../media/image223.emf"/><Relationship Id="rId28" Type="http://schemas.openxmlformats.org/officeDocument/2006/relationships/image" Target="../media/image225.emf"/><Relationship Id="rId36" Type="http://schemas.openxmlformats.org/officeDocument/2006/relationships/oleObject" Target="../embeddings/oleObject195.bin"/><Relationship Id="rId10" Type="http://schemas.openxmlformats.org/officeDocument/2006/relationships/image" Target="../media/image217.emf"/><Relationship Id="rId19" Type="http://schemas.openxmlformats.org/officeDocument/2006/relationships/image" Target="../media/image221.emf"/><Relationship Id="rId31" Type="http://schemas.openxmlformats.org/officeDocument/2006/relationships/image" Target="../media/image234.emf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219.emf"/><Relationship Id="rId22" Type="http://schemas.openxmlformats.org/officeDocument/2006/relationships/oleObject" Target="../embeddings/oleObject189.bin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226.emf"/><Relationship Id="rId35" Type="http://schemas.openxmlformats.org/officeDocument/2006/relationships/image" Target="../media/image22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emf"/><Relationship Id="rId26" Type="http://schemas.openxmlformats.org/officeDocument/2006/relationships/image" Target="../media/image46.e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5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7.emf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emf"/><Relationship Id="rId22" Type="http://schemas.openxmlformats.org/officeDocument/2006/relationships/image" Target="../media/image44.emf"/><Relationship Id="rId27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5.emf"/><Relationship Id="rId26" Type="http://schemas.openxmlformats.org/officeDocument/2006/relationships/image" Target="../media/image59.e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emf"/><Relationship Id="rId20" Type="http://schemas.openxmlformats.org/officeDocument/2006/relationships/image" Target="../media/image56.e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58.e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60.emf"/><Relationship Id="rId10" Type="http://schemas.openxmlformats.org/officeDocument/2006/relationships/image" Target="../media/image51.e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emf"/><Relationship Id="rId22" Type="http://schemas.openxmlformats.org/officeDocument/2006/relationships/image" Target="../media/image57.e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6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D437D013-06FB-40BB-BFF0-73FF85273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458788"/>
            <a:ext cx="62404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6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US" altLang="zh-CN" sz="6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3</a:t>
            </a:r>
            <a:r>
              <a:rPr kumimoji="1" lang="zh-CN" altLang="en-US" sz="6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章 功和能</a:t>
            </a:r>
          </a:p>
        </p:txBody>
      </p:sp>
      <p:sp>
        <p:nvSpPr>
          <p:cNvPr id="2051" name="Text Box 4">
            <a:extLst>
              <a:ext uri="{FF2B5EF4-FFF2-40B4-BE49-F238E27FC236}">
                <a16:creationId xmlns:a16="http://schemas.microsoft.com/office/drawing/2014/main" id="{3D92D91A-C14F-4A69-9E83-160141648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1820863"/>
            <a:ext cx="308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3. 1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功</a:t>
            </a:r>
          </a:p>
        </p:txBody>
      </p:sp>
      <p:sp>
        <p:nvSpPr>
          <p:cNvPr id="2052" name="Text Box 5">
            <a:extLst>
              <a:ext uri="{FF2B5EF4-FFF2-40B4-BE49-F238E27FC236}">
                <a16:creationId xmlns:a16="http://schemas.microsoft.com/office/drawing/2014/main" id="{38C46070-AB86-4569-9882-7481AE01C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2420938"/>
            <a:ext cx="308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3. 2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几种常见力的功</a:t>
            </a:r>
          </a:p>
        </p:txBody>
      </p:sp>
      <p:sp>
        <p:nvSpPr>
          <p:cNvPr id="2053" name="Text Box 6">
            <a:extLst>
              <a:ext uri="{FF2B5EF4-FFF2-40B4-BE49-F238E27FC236}">
                <a16:creationId xmlns:a16="http://schemas.microsoft.com/office/drawing/2014/main" id="{391891DE-A0F3-4DD5-AD7C-98F9845A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3021013"/>
            <a:ext cx="418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3. 3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动能定理</a:t>
            </a:r>
          </a:p>
        </p:txBody>
      </p:sp>
      <p:sp>
        <p:nvSpPr>
          <p:cNvPr id="2054" name="Text Box 7">
            <a:extLst>
              <a:ext uri="{FF2B5EF4-FFF2-40B4-BE49-F238E27FC236}">
                <a16:creationId xmlns:a16="http://schemas.microsoft.com/office/drawing/2014/main" id="{225D33F5-A1EB-461E-A8B4-7E6F4CDF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3621088"/>
            <a:ext cx="418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3. 4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势能    机械能守恒定律</a:t>
            </a:r>
          </a:p>
        </p:txBody>
      </p:sp>
      <p:sp>
        <p:nvSpPr>
          <p:cNvPr id="2055" name="Text Box 8">
            <a:extLst>
              <a:ext uri="{FF2B5EF4-FFF2-40B4-BE49-F238E27FC236}">
                <a16:creationId xmlns:a16="http://schemas.microsoft.com/office/drawing/2014/main" id="{EAE5C2D0-1CBA-4D3B-9BB6-1380F9F9A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197350"/>
            <a:ext cx="418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3. 5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能量守恒定律</a:t>
            </a:r>
          </a:p>
        </p:txBody>
      </p:sp>
      <p:sp>
        <p:nvSpPr>
          <p:cNvPr id="2056" name="TextBox 1">
            <a:extLst>
              <a:ext uri="{FF2B5EF4-FFF2-40B4-BE49-F238E27FC236}">
                <a16:creationId xmlns:a16="http://schemas.microsoft.com/office/drawing/2014/main" id="{C0229E2F-EE06-4D39-BC38-0A5003A5D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5118100"/>
            <a:ext cx="51323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C000"/>
                </a:solidFill>
                <a:latin typeface="Times New Roman" panose="02020603050405020304" pitchFamily="18" charset="0"/>
              </a:rPr>
              <a:t>范飞</a:t>
            </a:r>
            <a:r>
              <a:rPr kumimoji="1" lang="en-US" altLang="zh-CN" sz="2400" b="1">
                <a:solidFill>
                  <a:srgbClr val="FFC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solidFill>
                  <a:srgbClr val="FFC000"/>
                </a:solidFill>
                <a:latin typeface="Times New Roman" panose="02020603050405020304" pitchFamily="18" charset="0"/>
              </a:rPr>
              <a:t>南开大学</a:t>
            </a:r>
            <a:endParaRPr kumimoji="1" lang="en-US" altLang="zh-CN" sz="2400" b="1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2400" b="1">
                <a:solidFill>
                  <a:srgbClr val="FFC000"/>
                </a:solidFill>
                <a:latin typeface="Times New Roman" panose="02020603050405020304" pitchFamily="18" charset="0"/>
              </a:rPr>
              <a:t>现代光学研究所    光电子技术科学系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">
            <a:extLst>
              <a:ext uri="{FF2B5EF4-FFF2-40B4-BE49-F238E27FC236}">
                <a16:creationId xmlns:a16="http://schemas.microsoft.com/office/drawing/2014/main" id="{09E9C5D1-65FA-4E4C-A2AF-F41490046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5888"/>
            <a:ext cx="388302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书中例题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(p.98)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（重点）</a:t>
            </a:r>
            <a:endParaRPr lang="zh-CN" altLang="en-US" sz="1000" b="1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11267" name="Rectangle 19">
            <a:extLst>
              <a:ext uri="{FF2B5EF4-FFF2-40B4-BE49-F238E27FC236}">
                <a16:creationId xmlns:a16="http://schemas.microsoft.com/office/drawing/2014/main" id="{C724566E-1ED4-46DC-A4A3-CAD8249A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5263"/>
            <a:ext cx="8861425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一条长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，质量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的均匀柔绳，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端挂在天花板上，自然下垂，将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端沿铅直方向提高到与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端同高处。</a:t>
            </a:r>
            <a:endParaRPr lang="zh-CN" altLang="en-US" sz="10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求：该过程中重力所作的功。</a:t>
            </a:r>
            <a:endParaRPr lang="zh-CN" altLang="en-US" sz="10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解：提升高度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时，提的链长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en-US" altLang="zh-CN" sz="1000" b="1">
              <a:solidFill>
                <a:schemeClr val="bg1"/>
              </a:solidFill>
            </a:endParaRPr>
          </a:p>
          <a:p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098708-963B-430B-A459-BF92C0AEFDB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211388"/>
            <a:ext cx="5346700" cy="2157412"/>
            <a:chOff x="468313" y="2211943"/>
            <a:chExt cx="5346700" cy="2156857"/>
          </a:xfrm>
        </p:grpSpPr>
        <p:pic>
          <p:nvPicPr>
            <p:cNvPr id="11271" name="Picture 3">
              <a:extLst>
                <a:ext uri="{FF2B5EF4-FFF2-40B4-BE49-F238E27FC236}">
                  <a16:creationId xmlns:a16="http://schemas.microsoft.com/office/drawing/2014/main" id="{8D09A4BE-00E9-41CF-B8F9-1BAA527DE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738" y="2293938"/>
              <a:ext cx="1009650" cy="860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2" name="Picture 2">
              <a:extLst>
                <a:ext uri="{FF2B5EF4-FFF2-40B4-BE49-F238E27FC236}">
                  <a16:creationId xmlns:a16="http://schemas.microsoft.com/office/drawing/2014/main" id="{2C95DF60-0C3E-459A-BF7E-D41E728CE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0100" y="3590925"/>
              <a:ext cx="2474913" cy="777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3" name="Rectangle 20">
              <a:extLst>
                <a:ext uri="{FF2B5EF4-FFF2-40B4-BE49-F238E27FC236}">
                  <a16:creationId xmlns:a16="http://schemas.microsoft.com/office/drawing/2014/main" id="{A6E74C95-0A1A-4E9A-8218-5C08FAE82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25" y="2211943"/>
              <a:ext cx="2350323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提起部分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的质量</a:t>
              </a:r>
              <a:endParaRPr lang="zh-CN" altLang="zh-CN" sz="1000" b="1">
                <a:solidFill>
                  <a:schemeClr val="bg1"/>
                </a:solidFill>
              </a:endParaRPr>
            </a:p>
            <a:p>
              <a:endParaRPr lang="zh-CN" altLang="zh-CN"/>
            </a:p>
          </p:txBody>
        </p:sp>
        <p:sp>
          <p:nvSpPr>
            <p:cNvPr id="11274" name="Rectangle 21">
              <a:extLst>
                <a:ext uri="{FF2B5EF4-FFF2-40B4-BE49-F238E27FC236}">
                  <a16:creationId xmlns:a16="http://schemas.microsoft.com/office/drawing/2014/main" id="{6E64749F-6510-4E63-99E6-30CC13F92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486150"/>
              <a:ext cx="2903537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5334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上的元功为：</a:t>
              </a:r>
              <a:endParaRPr lang="zh-CN" altLang="en-US" sz="1000" b="1">
                <a:solidFill>
                  <a:schemeClr val="bg1"/>
                </a:solidFill>
              </a:endParaRPr>
            </a:p>
            <a:p>
              <a:endParaRPr lang="zh-CN" altLang="en-US"/>
            </a:p>
          </p:txBody>
        </p:sp>
      </p:grpSp>
      <p:pic>
        <p:nvPicPr>
          <p:cNvPr id="11269" name="Picture 22">
            <a:extLst>
              <a:ext uri="{FF2B5EF4-FFF2-40B4-BE49-F238E27FC236}">
                <a16:creationId xmlns:a16="http://schemas.microsoft.com/office/drawing/2014/main" id="{7D8D07AB-801C-4127-81B8-2BA1E2FE2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5" y="1316038"/>
            <a:ext cx="2160588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1" name="Picture 11">
            <a:extLst>
              <a:ext uri="{FF2B5EF4-FFF2-40B4-BE49-F238E27FC236}">
                <a16:creationId xmlns:a16="http://schemas.microsoft.com/office/drawing/2014/main" id="{B46A12F2-F49A-4DC9-AC8D-C17E8BFF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4868863"/>
            <a:ext cx="5048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D3D9C747-516C-4F6B-9B15-A9B871F61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84163"/>
            <a:ext cx="368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弹性力的功 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72EAA4D9-7D6E-47E9-8DA0-312CFDF4CE30}"/>
              </a:ext>
            </a:extLst>
          </p:cNvPr>
          <p:cNvGraphicFramePr>
            <a:graphicFrameLocks/>
          </p:cNvGraphicFramePr>
          <p:nvPr/>
        </p:nvGraphicFramePr>
        <p:xfrm>
          <a:off x="1479550" y="2470150"/>
          <a:ext cx="19542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3" imgW="1927770" imgH="708753" progId="Equation.3">
                  <p:embed/>
                </p:oleObj>
              </mc:Choice>
              <mc:Fallback>
                <p:oleObj name="Equation" r:id="rId3" imgW="1927770" imgH="70875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470150"/>
                        <a:ext cx="19542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Text Box 4">
            <a:extLst>
              <a:ext uri="{FF2B5EF4-FFF2-40B4-BE49-F238E27FC236}">
                <a16:creationId xmlns:a16="http://schemas.microsoft.com/office/drawing/2014/main" id="{CDB69D21-5714-4BA5-B2F5-D37C248D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654550"/>
            <a:ext cx="830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弹性力的功只与始、末位置有关，而与质点所行经的路径无关。 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B773D1A9-599D-4734-96A9-4A7277B93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79930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弹簧的变形减小时，弹性力作正功；弹簧的变形增大时，弹性力作负功。</a:t>
            </a:r>
          </a:p>
        </p:txBody>
      </p:sp>
      <p:graphicFrame>
        <p:nvGraphicFramePr>
          <p:cNvPr id="103430" name="Object 6">
            <a:extLst>
              <a:ext uri="{FF2B5EF4-FFF2-40B4-BE49-F238E27FC236}">
                <a16:creationId xmlns:a16="http://schemas.microsoft.com/office/drawing/2014/main" id="{029FDAEC-3A02-48EC-93B7-8FBE90C009F5}"/>
              </a:ext>
            </a:extLst>
          </p:cNvPr>
          <p:cNvGraphicFramePr>
            <a:graphicFrameLocks/>
          </p:cNvGraphicFramePr>
          <p:nvPr/>
        </p:nvGraphicFramePr>
        <p:xfrm>
          <a:off x="3541713" y="2416175"/>
          <a:ext cx="20193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5" imgW="1988783" imgH="792449" progId="Equation.3">
                  <p:embed/>
                </p:oleObj>
              </mc:Choice>
              <mc:Fallback>
                <p:oleObj name="Equation" r:id="rId5" imgW="1988783" imgH="792449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2416175"/>
                        <a:ext cx="20193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>
            <a:extLst>
              <a:ext uri="{FF2B5EF4-FFF2-40B4-BE49-F238E27FC236}">
                <a16:creationId xmlns:a16="http://schemas.microsoft.com/office/drawing/2014/main" id="{E5BD5BD9-6D3A-47CC-B8A6-949CC4F86A58}"/>
              </a:ext>
            </a:extLst>
          </p:cNvPr>
          <p:cNvGraphicFramePr>
            <a:graphicFrameLocks/>
          </p:cNvGraphicFramePr>
          <p:nvPr/>
        </p:nvGraphicFramePr>
        <p:xfrm>
          <a:off x="6577013" y="1258888"/>
          <a:ext cx="2809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7" imgW="251327" imgH="388527" progId="Equation.3">
                  <p:embed/>
                </p:oleObj>
              </mc:Choice>
              <mc:Fallback>
                <p:oleObj name="Equation" r:id="rId7" imgW="251327" imgH="388527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1258888"/>
                        <a:ext cx="2809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>
            <a:extLst>
              <a:ext uri="{FF2B5EF4-FFF2-40B4-BE49-F238E27FC236}">
                <a16:creationId xmlns:a16="http://schemas.microsoft.com/office/drawing/2014/main" id="{AEC8BE23-DEDA-497A-BB1E-8C02AF8FD88B}"/>
              </a:ext>
            </a:extLst>
          </p:cNvPr>
          <p:cNvGraphicFramePr>
            <a:graphicFrameLocks/>
          </p:cNvGraphicFramePr>
          <p:nvPr/>
        </p:nvGraphicFramePr>
        <p:xfrm>
          <a:off x="7532688" y="1293813"/>
          <a:ext cx="3159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9" imgW="289669" imgH="388527" progId="Equation.3">
                  <p:embed/>
                </p:oleObj>
              </mc:Choice>
              <mc:Fallback>
                <p:oleObj name="Equation" r:id="rId9" imgW="289669" imgH="388527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1293813"/>
                        <a:ext cx="3159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>
            <a:extLst>
              <a:ext uri="{FF2B5EF4-FFF2-40B4-BE49-F238E27FC236}">
                <a16:creationId xmlns:a16="http://schemas.microsoft.com/office/drawing/2014/main" id="{C2898CC4-1CFB-4436-8DC2-1A8AC60DD7DD}"/>
              </a:ext>
            </a:extLst>
          </p:cNvPr>
          <p:cNvGraphicFramePr>
            <a:graphicFrameLocks/>
          </p:cNvGraphicFramePr>
          <p:nvPr/>
        </p:nvGraphicFramePr>
        <p:xfrm>
          <a:off x="7008813" y="614363"/>
          <a:ext cx="3063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11" imgW="274276" imgH="312389" progId="Equation.3">
                  <p:embed/>
                </p:oleObj>
              </mc:Choice>
              <mc:Fallback>
                <p:oleObj name="Equation" r:id="rId11" imgW="274276" imgH="312389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614363"/>
                        <a:ext cx="3063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>
            <a:extLst>
              <a:ext uri="{FF2B5EF4-FFF2-40B4-BE49-F238E27FC236}">
                <a16:creationId xmlns:a16="http://schemas.microsoft.com/office/drawing/2014/main" id="{38108987-2E63-4FBC-9FBC-6AA3028552E1}"/>
              </a:ext>
            </a:extLst>
          </p:cNvPr>
          <p:cNvGraphicFramePr>
            <a:graphicFrameLocks/>
          </p:cNvGraphicFramePr>
          <p:nvPr/>
        </p:nvGraphicFramePr>
        <p:xfrm>
          <a:off x="1497013" y="1417638"/>
          <a:ext cx="1346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13" imgW="1318205" imgH="327784" progId="Equation.3">
                  <p:embed/>
                </p:oleObj>
              </mc:Choice>
              <mc:Fallback>
                <p:oleObj name="Equation" r:id="rId13" imgW="1318205" imgH="32778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1417638"/>
                        <a:ext cx="1346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5" name="Text Box 11">
            <a:extLst>
              <a:ext uri="{FF2B5EF4-FFF2-40B4-BE49-F238E27FC236}">
                <a16:creationId xmlns:a16="http://schemas.microsoft.com/office/drawing/2014/main" id="{0CB7E217-547D-4B42-9382-53A5E5695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8382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弹簧弹性力</a:t>
            </a:r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A7D7970E-6414-44E6-9FE1-EB071900C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38325"/>
            <a:ext cx="5715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由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1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到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baseline="-2500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路程上弹性力的功为  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5106CABE-863C-4E6D-8424-C15D6F31B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3267075"/>
            <a:ext cx="7883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弹性力的功等于弹簧劲度系数乘以质点始末位置弹簧形变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量平方之差的一半。</a:t>
            </a:r>
          </a:p>
        </p:txBody>
      </p:sp>
      <p:sp>
        <p:nvSpPr>
          <p:cNvPr id="103438" name="Rectangle 14">
            <a:extLst>
              <a:ext uri="{FF2B5EF4-FFF2-40B4-BE49-F238E27FC236}">
                <a16:creationId xmlns:a16="http://schemas.microsoft.com/office/drawing/2014/main" id="{0EC81796-C1A9-4BAF-849C-33460315C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4265613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结论</a:t>
            </a:r>
          </a:p>
        </p:txBody>
      </p:sp>
      <p:grpSp>
        <p:nvGrpSpPr>
          <p:cNvPr id="103439" name="Group 15">
            <a:extLst>
              <a:ext uri="{FF2B5EF4-FFF2-40B4-BE49-F238E27FC236}">
                <a16:creationId xmlns:a16="http://schemas.microsoft.com/office/drawing/2014/main" id="{38C492B7-CD3A-45D5-B06F-19C133765245}"/>
              </a:ext>
            </a:extLst>
          </p:cNvPr>
          <p:cNvGrpSpPr>
            <a:grpSpLocks/>
          </p:cNvGrpSpPr>
          <p:nvPr/>
        </p:nvGrpSpPr>
        <p:grpSpPr bwMode="auto">
          <a:xfrm>
            <a:off x="5849938" y="1073150"/>
            <a:ext cx="2989262" cy="609600"/>
            <a:chOff x="3504" y="816"/>
            <a:chExt cx="1877" cy="384"/>
          </a:xfrm>
        </p:grpSpPr>
        <p:sp>
          <p:nvSpPr>
            <p:cNvPr id="12316" name="Line 16">
              <a:extLst>
                <a:ext uri="{FF2B5EF4-FFF2-40B4-BE49-F238E27FC236}">
                  <a16:creationId xmlns:a16="http://schemas.microsoft.com/office/drawing/2014/main" id="{9CEA91CF-E462-4BA5-8972-EFA260F03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816"/>
              <a:ext cx="1680" cy="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Text Box 17">
              <a:extLst>
                <a:ext uri="{FF2B5EF4-FFF2-40B4-BE49-F238E27FC236}">
                  <a16:creationId xmlns:a16="http://schemas.microsoft.com/office/drawing/2014/main" id="{EA3DCCAD-4229-4EE3-B1B7-FD87B884C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9" y="8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318" name="Text Box 18">
              <a:extLst>
                <a:ext uri="{FF2B5EF4-FFF2-40B4-BE49-F238E27FC236}">
                  <a16:creationId xmlns:a16="http://schemas.microsoft.com/office/drawing/2014/main" id="{3CD8724B-B9FF-4629-A9A9-10F4F9FD3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912"/>
              <a:ext cx="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03443" name="Line 19">
            <a:extLst>
              <a:ext uri="{FF2B5EF4-FFF2-40B4-BE49-F238E27FC236}">
                <a16:creationId xmlns:a16="http://schemas.microsoft.com/office/drawing/2014/main" id="{DE3BF633-43DB-4057-B481-4720236D1A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92938" y="1073150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4" name="Oval 20">
            <a:extLst>
              <a:ext uri="{FF2B5EF4-FFF2-40B4-BE49-F238E27FC236}">
                <a16:creationId xmlns:a16="http://schemas.microsoft.com/office/drawing/2014/main" id="{899E934E-7B8A-4E4C-9479-58885F08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138" y="92075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55BA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CC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45" name="AutoShape 21">
            <a:extLst>
              <a:ext uri="{FF2B5EF4-FFF2-40B4-BE49-F238E27FC236}">
                <a16:creationId xmlns:a16="http://schemas.microsoft.com/office/drawing/2014/main" id="{08B24D71-2835-4D03-B6EF-146BF022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4202113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446" name="Group 22">
            <a:extLst>
              <a:ext uri="{FF2B5EF4-FFF2-40B4-BE49-F238E27FC236}">
                <a16:creationId xmlns:a16="http://schemas.microsoft.com/office/drawing/2014/main" id="{3E055226-D573-4226-A6ED-67B648E4CF46}"/>
              </a:ext>
            </a:extLst>
          </p:cNvPr>
          <p:cNvGrpSpPr>
            <a:grpSpLocks/>
          </p:cNvGrpSpPr>
          <p:nvPr/>
        </p:nvGrpSpPr>
        <p:grpSpPr bwMode="auto">
          <a:xfrm>
            <a:off x="4348163" y="390525"/>
            <a:ext cx="2474912" cy="1525588"/>
            <a:chOff x="2033" y="1389"/>
            <a:chExt cx="1559" cy="961"/>
          </a:xfrm>
        </p:grpSpPr>
        <p:pic>
          <p:nvPicPr>
            <p:cNvPr id="12308" name="Picture 23">
              <a:extLst>
                <a:ext uri="{FF2B5EF4-FFF2-40B4-BE49-F238E27FC236}">
                  <a16:creationId xmlns:a16="http://schemas.microsoft.com/office/drawing/2014/main" id="{20B376DA-2408-4CE5-AE92-81C161B6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7" y="1389"/>
              <a:ext cx="1244" cy="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309" name="Oval 24">
              <a:extLst>
                <a:ext uri="{FF2B5EF4-FFF2-40B4-BE49-F238E27FC236}">
                  <a16:creationId xmlns:a16="http://schemas.microsoft.com/office/drawing/2014/main" id="{08DC7EF0-D264-4B6C-8AA9-F3FDF51E3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1725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55BA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55BA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0" name="Line 25">
              <a:extLst>
                <a:ext uri="{FF2B5EF4-FFF2-40B4-BE49-F238E27FC236}">
                  <a16:creationId xmlns:a16="http://schemas.microsoft.com/office/drawing/2014/main" id="{968DFAA1-58C0-4274-A3E4-94037EE11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8" y="1480"/>
              <a:ext cx="0" cy="6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26">
              <a:extLst>
                <a:ext uri="{FF2B5EF4-FFF2-40B4-BE49-F238E27FC236}">
                  <a16:creationId xmlns:a16="http://schemas.microsoft.com/office/drawing/2014/main" id="{93846310-A26D-477B-A9E3-33D354121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2" y="1570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27">
              <a:extLst>
                <a:ext uri="{FF2B5EF4-FFF2-40B4-BE49-F238E27FC236}">
                  <a16:creationId xmlns:a16="http://schemas.microsoft.com/office/drawing/2014/main" id="{A560A2E0-F73E-497A-A555-3A56978D4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2" y="1694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28">
              <a:extLst>
                <a:ext uri="{FF2B5EF4-FFF2-40B4-BE49-F238E27FC236}">
                  <a16:creationId xmlns:a16="http://schemas.microsoft.com/office/drawing/2014/main" id="{FD5A22CF-C273-4F03-8BDC-E336D74EE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2" y="1830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29">
              <a:extLst>
                <a:ext uri="{FF2B5EF4-FFF2-40B4-BE49-F238E27FC236}">
                  <a16:creationId xmlns:a16="http://schemas.microsoft.com/office/drawing/2014/main" id="{C63FA401-3093-4147-9459-493EB4847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2" y="2069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30">
              <a:extLst>
                <a:ext uri="{FF2B5EF4-FFF2-40B4-BE49-F238E27FC236}">
                  <a16:creationId xmlns:a16="http://schemas.microsoft.com/office/drawing/2014/main" id="{6EA8E9A0-CA20-41F5-8C35-6B529EDF9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3" y="1967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29" grpId="0" autoUpdateAnimBg="0"/>
      <p:bldP spid="103435" grpId="0" autoUpdateAnimBg="0"/>
      <p:bldP spid="103436" grpId="0" autoUpdateAnimBg="0"/>
      <p:bldP spid="103437" grpId="0" autoUpdateAnimBg="0"/>
      <p:bldP spid="103438" grpId="0" autoUpdateAnimBg="0"/>
      <p:bldP spid="103444" grpId="0" animBg="1"/>
      <p:bldP spid="10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reeform 2">
            <a:extLst>
              <a:ext uri="{FF2B5EF4-FFF2-40B4-BE49-F238E27FC236}">
                <a16:creationId xmlns:a16="http://schemas.microsoft.com/office/drawing/2014/main" id="{9A8364A3-417C-4585-B367-566F36F8C6B7}"/>
              </a:ext>
            </a:extLst>
          </p:cNvPr>
          <p:cNvSpPr>
            <a:spLocks/>
          </p:cNvSpPr>
          <p:nvPr/>
        </p:nvSpPr>
        <p:spPr bwMode="auto">
          <a:xfrm>
            <a:off x="6178550" y="1563688"/>
            <a:ext cx="2006600" cy="2057400"/>
          </a:xfrm>
          <a:custGeom>
            <a:avLst/>
            <a:gdLst>
              <a:gd name="T0" fmla="*/ 2147483647 w 1264"/>
              <a:gd name="T1" fmla="*/ 2147483647 h 1296"/>
              <a:gd name="T2" fmla="*/ 2147483647 w 1264"/>
              <a:gd name="T3" fmla="*/ 2147483647 h 1296"/>
              <a:gd name="T4" fmla="*/ 2147483647 w 1264"/>
              <a:gd name="T5" fmla="*/ 2147483647 h 1296"/>
              <a:gd name="T6" fmla="*/ 2147483647 w 1264"/>
              <a:gd name="T7" fmla="*/ 2147483647 h 1296"/>
              <a:gd name="T8" fmla="*/ 2147483647 w 1264"/>
              <a:gd name="T9" fmla="*/ 2147483647 h 1296"/>
              <a:gd name="T10" fmla="*/ 2147483647 w 1264"/>
              <a:gd name="T11" fmla="*/ 2147483647 h 1296"/>
              <a:gd name="T12" fmla="*/ 2147483647 w 1264"/>
              <a:gd name="T13" fmla="*/ 2147483647 h 1296"/>
              <a:gd name="T14" fmla="*/ 2147483647 w 1264"/>
              <a:gd name="T15" fmla="*/ 2147483647 h 1296"/>
              <a:gd name="T16" fmla="*/ 0 w 1264"/>
              <a:gd name="T17" fmla="*/ 0 h 12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64" h="1296">
                <a:moveTo>
                  <a:pt x="1248" y="1296"/>
                </a:moveTo>
                <a:cubicBezTo>
                  <a:pt x="1216" y="1228"/>
                  <a:pt x="1184" y="1160"/>
                  <a:pt x="1152" y="1104"/>
                </a:cubicBezTo>
                <a:cubicBezTo>
                  <a:pt x="1120" y="1048"/>
                  <a:pt x="1072" y="1008"/>
                  <a:pt x="1056" y="960"/>
                </a:cubicBezTo>
                <a:cubicBezTo>
                  <a:pt x="1040" y="912"/>
                  <a:pt x="1024" y="880"/>
                  <a:pt x="1056" y="816"/>
                </a:cubicBezTo>
                <a:cubicBezTo>
                  <a:pt x="1088" y="752"/>
                  <a:pt x="1232" y="656"/>
                  <a:pt x="1248" y="576"/>
                </a:cubicBezTo>
                <a:cubicBezTo>
                  <a:pt x="1264" y="496"/>
                  <a:pt x="1232" y="400"/>
                  <a:pt x="1152" y="336"/>
                </a:cubicBezTo>
                <a:cubicBezTo>
                  <a:pt x="1072" y="272"/>
                  <a:pt x="920" y="224"/>
                  <a:pt x="768" y="192"/>
                </a:cubicBezTo>
                <a:cubicBezTo>
                  <a:pt x="616" y="160"/>
                  <a:pt x="368" y="176"/>
                  <a:pt x="240" y="144"/>
                </a:cubicBezTo>
                <a:cubicBezTo>
                  <a:pt x="112" y="112"/>
                  <a:pt x="56" y="56"/>
                  <a:pt x="0" y="0"/>
                </a:cubicBezTo>
              </a:path>
            </a:pathLst>
          </a:custGeom>
          <a:noFill/>
          <a:ln w="38100" cap="flat" cmpd="sng">
            <a:solidFill>
              <a:srgbClr val="66FF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01FCE976-287F-47DE-8141-F0B05FFF9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319088"/>
            <a:ext cx="458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万有引力的功</a:t>
            </a:r>
            <a:r>
              <a:rPr kumimoji="1"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id="{97E55C23-7E85-45C9-899B-B4D869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914400"/>
            <a:ext cx="186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上的元功为 </a:t>
            </a:r>
          </a:p>
        </p:txBody>
      </p:sp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74D6E2A2-9C59-4B91-9C94-AAA2B6742FBB}"/>
              </a:ext>
            </a:extLst>
          </p:cNvPr>
          <p:cNvGraphicFramePr>
            <a:graphicFrameLocks/>
          </p:cNvGraphicFramePr>
          <p:nvPr/>
        </p:nvGraphicFramePr>
        <p:xfrm>
          <a:off x="838200" y="1657350"/>
          <a:ext cx="2220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3" imgW="2194490" imgH="426596" progId="Equation.3">
                  <p:embed/>
                </p:oleObj>
              </mc:Choice>
              <mc:Fallback>
                <p:oleObj name="Equation" r:id="rId3" imgW="2194490" imgH="42659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57350"/>
                        <a:ext cx="22209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B4EA582F-DF36-44F4-A6BD-35EA7AA13A5A}"/>
              </a:ext>
            </a:extLst>
          </p:cNvPr>
          <p:cNvGraphicFramePr>
            <a:graphicFrameLocks/>
          </p:cNvGraphicFramePr>
          <p:nvPr/>
        </p:nvGraphicFramePr>
        <p:xfrm>
          <a:off x="838200" y="2305050"/>
          <a:ext cx="4354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5" imgW="4328247" imgH="426596" progId="Equation.3">
                  <p:embed/>
                </p:oleObj>
              </mc:Choice>
              <mc:Fallback>
                <p:oleObj name="Equation" r:id="rId5" imgW="4328247" imgH="42659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05050"/>
                        <a:ext cx="43545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7EB99DF0-3227-4055-A20F-B94661112653}"/>
              </a:ext>
            </a:extLst>
          </p:cNvPr>
          <p:cNvGraphicFramePr>
            <a:graphicFrameLocks/>
          </p:cNvGraphicFramePr>
          <p:nvPr/>
        </p:nvGraphicFramePr>
        <p:xfrm>
          <a:off x="868363" y="2927350"/>
          <a:ext cx="228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7" imgW="2255503" imgH="792449" progId="Equation.3">
                  <p:embed/>
                </p:oleObj>
              </mc:Choice>
              <mc:Fallback>
                <p:oleObj name="Equation" r:id="rId7" imgW="2255503" imgH="792449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927350"/>
                        <a:ext cx="2286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8">
            <a:extLst>
              <a:ext uri="{FF2B5EF4-FFF2-40B4-BE49-F238E27FC236}">
                <a16:creationId xmlns:a16="http://schemas.microsoft.com/office/drawing/2014/main" id="{A7F10417-FE54-4DE4-8EEF-2E93261F5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375285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万有引力</a:t>
            </a:r>
            <a:r>
              <a:rPr kumimoji="1" lang="en-US" altLang="zh-CN" sz="2400" b="1" i="1">
                <a:solidFill>
                  <a:schemeClr val="bg1"/>
                </a:solidFill>
                <a:latin typeface="宋体" panose="02010600030101010101" pitchFamily="2" charset="-122"/>
              </a:rPr>
              <a:t>F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在全部路程中的功为 </a:t>
            </a:r>
          </a:p>
        </p:txBody>
      </p:sp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4477DF0D-1401-446D-AE26-6E2B39C39FCF}"/>
              </a:ext>
            </a:extLst>
          </p:cNvPr>
          <p:cNvGraphicFramePr>
            <a:graphicFrameLocks/>
          </p:cNvGraphicFramePr>
          <p:nvPr/>
        </p:nvGraphicFramePr>
        <p:xfrm>
          <a:off x="877888" y="4246563"/>
          <a:ext cx="28924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公式" r:id="rId9" imgW="2865068" imgH="792449" progId="Equation.3">
                  <p:embed/>
                </p:oleObj>
              </mc:Choice>
              <mc:Fallback>
                <p:oleObj name="公式" r:id="rId9" imgW="2865068" imgH="792449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246563"/>
                        <a:ext cx="28924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>
            <a:extLst>
              <a:ext uri="{FF2B5EF4-FFF2-40B4-BE49-F238E27FC236}">
                <a16:creationId xmlns:a16="http://schemas.microsoft.com/office/drawing/2014/main" id="{282C3629-D305-4D44-9037-0249B58C2C8F}"/>
              </a:ext>
            </a:extLst>
          </p:cNvPr>
          <p:cNvGraphicFramePr>
            <a:graphicFrameLocks/>
          </p:cNvGraphicFramePr>
          <p:nvPr/>
        </p:nvGraphicFramePr>
        <p:xfrm>
          <a:off x="3849688" y="4229100"/>
          <a:ext cx="2246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1" imgW="2217440" imgH="883982" progId="Equation.3">
                  <p:embed/>
                </p:oleObj>
              </mc:Choice>
              <mc:Fallback>
                <p:oleObj name="Equation" r:id="rId11" imgW="2217440" imgH="883982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4229100"/>
                        <a:ext cx="22463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Text Box 11">
            <a:extLst>
              <a:ext uri="{FF2B5EF4-FFF2-40B4-BE49-F238E27FC236}">
                <a16:creationId xmlns:a16="http://schemas.microsoft.com/office/drawing/2014/main" id="{8CCB73C1-9FCE-4BE2-B484-07F48AB1C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70525"/>
            <a:ext cx="8153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万有引力的功，也是只与始、末位置有关，而与质点所行经的路径无关。 </a:t>
            </a:r>
          </a:p>
        </p:txBody>
      </p:sp>
      <p:sp>
        <p:nvSpPr>
          <p:cNvPr id="104460" name="Text Box 12">
            <a:extLst>
              <a:ext uri="{FF2B5EF4-FFF2-40B4-BE49-F238E27FC236}">
                <a16:creationId xmlns:a16="http://schemas.microsoft.com/office/drawing/2014/main" id="{9FAB7C3F-C248-409D-8F36-B3EE69737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3087688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447788CB-2F44-4F91-87BD-51B7570E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3067050"/>
            <a:ext cx="54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66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4462" name="Text Box 14">
            <a:extLst>
              <a:ext uri="{FF2B5EF4-FFF2-40B4-BE49-F238E27FC236}">
                <a16:creationId xmlns:a16="http://schemas.microsoft.com/office/drawing/2014/main" id="{E28ACDFD-20E8-4947-8F52-23817EB29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311275"/>
            <a:ext cx="687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66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4463" name="Oval 15">
            <a:extLst>
              <a:ext uri="{FF2B5EF4-FFF2-40B4-BE49-F238E27FC236}">
                <a16:creationId xmlns:a16="http://schemas.microsoft.com/office/drawing/2014/main" id="{659B4694-E2E3-4DB8-9F83-12DD0B5BA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538" y="32924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4464" name="Group 16">
            <a:extLst>
              <a:ext uri="{FF2B5EF4-FFF2-40B4-BE49-F238E27FC236}">
                <a16:creationId xmlns:a16="http://schemas.microsoft.com/office/drawing/2014/main" id="{1CC6D199-C3CC-4F7B-8F51-103300DC9B6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316288"/>
            <a:ext cx="1295400" cy="493712"/>
            <a:chOff x="4041" y="1968"/>
            <a:chExt cx="816" cy="311"/>
          </a:xfrm>
        </p:grpSpPr>
        <p:sp>
          <p:nvSpPr>
            <p:cNvPr id="13354" name="Line 17">
              <a:extLst>
                <a:ext uri="{FF2B5EF4-FFF2-40B4-BE49-F238E27FC236}">
                  <a16:creationId xmlns:a16="http://schemas.microsoft.com/office/drawing/2014/main" id="{9CF94A1E-928B-4ED9-93AB-FF71854FB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1968"/>
              <a:ext cx="81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55" name="Object 18">
              <a:extLst>
                <a:ext uri="{FF2B5EF4-FFF2-40B4-BE49-F238E27FC236}">
                  <a16:creationId xmlns:a16="http://schemas.microsoft.com/office/drawing/2014/main" id="{7F500A0A-C0C9-4352-A4BF-6FBC7DFA26D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68" y="2016"/>
            <a:ext cx="1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name="Equation" r:id="rId13" imgW="182758" imgH="388527" progId="Equation.3">
                    <p:embed/>
                  </p:oleObj>
                </mc:Choice>
                <mc:Fallback>
                  <p:oleObj name="Equation" r:id="rId13" imgW="182758" imgH="388527" progId="Equation.3">
                    <p:embed/>
                    <p:pic>
                      <p:nvPicPr>
                        <p:cNvPr id="0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016"/>
                          <a:ext cx="13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67" name="Group 19">
            <a:extLst>
              <a:ext uri="{FF2B5EF4-FFF2-40B4-BE49-F238E27FC236}">
                <a16:creationId xmlns:a16="http://schemas.microsoft.com/office/drawing/2014/main" id="{438816C3-B4A8-4EF4-9ECE-ECC986150D20}"/>
              </a:ext>
            </a:extLst>
          </p:cNvPr>
          <p:cNvGrpSpPr>
            <a:grpSpLocks/>
          </p:cNvGrpSpPr>
          <p:nvPr/>
        </p:nvGrpSpPr>
        <p:grpSpPr bwMode="auto">
          <a:xfrm>
            <a:off x="6310313" y="1792288"/>
            <a:ext cx="533400" cy="1389062"/>
            <a:chOff x="3792" y="1008"/>
            <a:chExt cx="336" cy="875"/>
          </a:xfrm>
        </p:grpSpPr>
        <p:sp>
          <p:nvSpPr>
            <p:cNvPr id="13352" name="Line 20">
              <a:extLst>
                <a:ext uri="{FF2B5EF4-FFF2-40B4-BE49-F238E27FC236}">
                  <a16:creationId xmlns:a16="http://schemas.microsoft.com/office/drawing/2014/main" id="{7EEB7DDA-46A7-4CF8-8DE6-E2AAE5213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5" y="1008"/>
              <a:ext cx="183" cy="8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53" name="Object 21">
              <a:extLst>
                <a:ext uri="{FF2B5EF4-FFF2-40B4-BE49-F238E27FC236}">
                  <a16:creationId xmlns:a16="http://schemas.microsoft.com/office/drawing/2014/main" id="{E040AC63-9F76-456D-9B88-EC1B2390018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92" y="1344"/>
            <a:ext cx="16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2" name="Equation" r:id="rId15" imgW="221100" imgH="388527" progId="Equation.3">
                    <p:embed/>
                  </p:oleObj>
                </mc:Choice>
                <mc:Fallback>
                  <p:oleObj name="Equation" r:id="rId15" imgW="221100" imgH="388527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344"/>
                          <a:ext cx="16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70" name="Oval 22">
            <a:extLst>
              <a:ext uri="{FF2B5EF4-FFF2-40B4-BE49-F238E27FC236}">
                <a16:creationId xmlns:a16="http://schemas.microsoft.com/office/drawing/2014/main" id="{A8184EE5-8097-4472-B283-5AD816B6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25" y="281781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1" name="Line 23">
            <a:extLst>
              <a:ext uri="{FF2B5EF4-FFF2-40B4-BE49-F238E27FC236}">
                <a16:creationId xmlns:a16="http://schemas.microsoft.com/office/drawing/2014/main" id="{1AD6A7DC-24EC-48D2-A014-BACDEEBB6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859088"/>
            <a:ext cx="1143000" cy="381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2" name="Line 24">
            <a:extLst>
              <a:ext uri="{FF2B5EF4-FFF2-40B4-BE49-F238E27FC236}">
                <a16:creationId xmlns:a16="http://schemas.microsoft.com/office/drawing/2014/main" id="{7CD49F5A-7D90-4AF0-9EF2-B39D152925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097088"/>
            <a:ext cx="1371600" cy="1143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3" name="Line 25">
            <a:extLst>
              <a:ext uri="{FF2B5EF4-FFF2-40B4-BE49-F238E27FC236}">
                <a16:creationId xmlns:a16="http://schemas.microsoft.com/office/drawing/2014/main" id="{13D80E4C-36AA-4B38-893C-64543D8C1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2097088"/>
            <a:ext cx="152400" cy="7620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4" name="Line 26">
            <a:extLst>
              <a:ext uri="{FF2B5EF4-FFF2-40B4-BE49-F238E27FC236}">
                <a16:creationId xmlns:a16="http://schemas.microsoft.com/office/drawing/2014/main" id="{6915CFDE-45FF-4E0E-9833-CE35FA082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3600" y="2863850"/>
            <a:ext cx="609600" cy="209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5" name="Line 27">
            <a:extLst>
              <a:ext uri="{FF2B5EF4-FFF2-40B4-BE49-F238E27FC236}">
                <a16:creationId xmlns:a16="http://schemas.microsoft.com/office/drawing/2014/main" id="{A61BFA97-E3B1-404C-87D6-5FDB3DFFA2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2640013"/>
            <a:ext cx="461963" cy="20955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6" name="Line 28">
            <a:extLst>
              <a:ext uri="{FF2B5EF4-FFF2-40B4-BE49-F238E27FC236}">
                <a16:creationId xmlns:a16="http://schemas.microsoft.com/office/drawing/2014/main" id="{034977AA-200E-4A5C-A905-6746DFC99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097088"/>
            <a:ext cx="285750" cy="538162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7" name="Text Box 29">
            <a:extLst>
              <a:ext uri="{FF2B5EF4-FFF2-40B4-BE49-F238E27FC236}">
                <a16:creationId xmlns:a16="http://schemas.microsoft.com/office/drawing/2014/main" id="{986E3EB4-2DBC-4398-A71B-29E734A5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2838450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m</a:t>
            </a:r>
          </a:p>
        </p:txBody>
      </p:sp>
      <p:graphicFrame>
        <p:nvGraphicFramePr>
          <p:cNvPr id="104478" name="Object 30">
            <a:extLst>
              <a:ext uri="{FF2B5EF4-FFF2-40B4-BE49-F238E27FC236}">
                <a16:creationId xmlns:a16="http://schemas.microsoft.com/office/drawing/2014/main" id="{5A4952B4-322A-497D-A54B-E11E1F0CA275}"/>
              </a:ext>
            </a:extLst>
          </p:cNvPr>
          <p:cNvGraphicFramePr>
            <a:graphicFrameLocks/>
          </p:cNvGraphicFramePr>
          <p:nvPr/>
        </p:nvGraphicFramePr>
        <p:xfrm>
          <a:off x="7138988" y="2752725"/>
          <a:ext cx="241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17" imgW="274276" imgH="312389" progId="Equation.3">
                  <p:embed/>
                </p:oleObj>
              </mc:Choice>
              <mc:Fallback>
                <p:oleObj name="Equation" r:id="rId17" imgW="274276" imgH="312389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2752725"/>
                        <a:ext cx="2413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9" name="Object 31">
            <a:extLst>
              <a:ext uri="{FF2B5EF4-FFF2-40B4-BE49-F238E27FC236}">
                <a16:creationId xmlns:a16="http://schemas.microsoft.com/office/drawing/2014/main" id="{33122B6F-2F48-455D-9A9A-E1C3DAEFC29B}"/>
              </a:ext>
            </a:extLst>
          </p:cNvPr>
          <p:cNvGraphicFramePr>
            <a:graphicFrameLocks/>
          </p:cNvGraphicFramePr>
          <p:nvPr/>
        </p:nvGraphicFramePr>
        <p:xfrm>
          <a:off x="7624763" y="2330450"/>
          <a:ext cx="3127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19" imgW="365795" imgH="289436" progId="Equation.3">
                  <p:embed/>
                </p:oleObj>
              </mc:Choice>
              <mc:Fallback>
                <p:oleObj name="Equation" r:id="rId19" imgW="365795" imgH="289436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2330450"/>
                        <a:ext cx="312737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0" name="Object 32">
            <a:extLst>
              <a:ext uri="{FF2B5EF4-FFF2-40B4-BE49-F238E27FC236}">
                <a16:creationId xmlns:a16="http://schemas.microsoft.com/office/drawing/2014/main" id="{71B53D39-77D7-4F05-BD9F-5E9488FA83F9}"/>
              </a:ext>
            </a:extLst>
          </p:cNvPr>
          <p:cNvGraphicFramePr>
            <a:graphicFrameLocks/>
          </p:cNvGraphicFramePr>
          <p:nvPr/>
        </p:nvGraphicFramePr>
        <p:xfrm>
          <a:off x="7485063" y="2581275"/>
          <a:ext cx="2301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21" imgW="198151" imgH="289436" progId="Equation.3">
                  <p:embed/>
                </p:oleObj>
              </mc:Choice>
              <mc:Fallback>
                <p:oleObj name="Equation" r:id="rId21" imgW="198151" imgH="289436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2581275"/>
                        <a:ext cx="2301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1" name="Freeform 33">
            <a:extLst>
              <a:ext uri="{FF2B5EF4-FFF2-40B4-BE49-F238E27FC236}">
                <a16:creationId xmlns:a16="http://schemas.microsoft.com/office/drawing/2014/main" id="{E9627783-8841-43FC-9258-65705852BED5}"/>
              </a:ext>
            </a:extLst>
          </p:cNvPr>
          <p:cNvSpPr>
            <a:spLocks/>
          </p:cNvSpPr>
          <p:nvPr/>
        </p:nvSpPr>
        <p:spPr bwMode="auto">
          <a:xfrm>
            <a:off x="6843713" y="1335088"/>
            <a:ext cx="1752600" cy="1981200"/>
          </a:xfrm>
          <a:custGeom>
            <a:avLst/>
            <a:gdLst>
              <a:gd name="T0" fmla="*/ 0 w 1288"/>
              <a:gd name="T1" fmla="*/ 2147483647 h 1272"/>
              <a:gd name="T2" fmla="*/ 2147483647 w 1288"/>
              <a:gd name="T3" fmla="*/ 2147483647 h 1272"/>
              <a:gd name="T4" fmla="*/ 2147483647 w 1288"/>
              <a:gd name="T5" fmla="*/ 2147483647 h 1272"/>
              <a:gd name="T6" fmla="*/ 2147483647 w 1288"/>
              <a:gd name="T7" fmla="*/ 2147483647 h 1272"/>
              <a:gd name="T8" fmla="*/ 2147483647 w 1288"/>
              <a:gd name="T9" fmla="*/ 2147483647 h 1272"/>
              <a:gd name="T10" fmla="*/ 2147483647 w 1288"/>
              <a:gd name="T11" fmla="*/ 2147483647 h 1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8" h="1272">
                <a:moveTo>
                  <a:pt x="0" y="264"/>
                </a:moveTo>
                <a:cubicBezTo>
                  <a:pt x="140" y="156"/>
                  <a:pt x="280" y="48"/>
                  <a:pt x="432" y="24"/>
                </a:cubicBezTo>
                <a:cubicBezTo>
                  <a:pt x="584" y="0"/>
                  <a:pt x="776" y="32"/>
                  <a:pt x="912" y="120"/>
                </a:cubicBezTo>
                <a:cubicBezTo>
                  <a:pt x="1048" y="208"/>
                  <a:pt x="1208" y="392"/>
                  <a:pt x="1248" y="552"/>
                </a:cubicBezTo>
                <a:cubicBezTo>
                  <a:pt x="1288" y="712"/>
                  <a:pt x="1208" y="960"/>
                  <a:pt x="1152" y="1080"/>
                </a:cubicBezTo>
                <a:cubicBezTo>
                  <a:pt x="1096" y="1200"/>
                  <a:pt x="1004" y="1236"/>
                  <a:pt x="912" y="127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2" name="Rectangle 34">
            <a:extLst>
              <a:ext uri="{FF2B5EF4-FFF2-40B4-BE49-F238E27FC236}">
                <a16:creationId xmlns:a16="http://schemas.microsoft.com/office/drawing/2014/main" id="{906F4F11-0D89-4533-8BE2-C06C4879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505142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结论</a:t>
            </a:r>
          </a:p>
        </p:txBody>
      </p:sp>
      <p:sp>
        <p:nvSpPr>
          <p:cNvPr id="104483" name="Rectangle 35">
            <a:extLst>
              <a:ext uri="{FF2B5EF4-FFF2-40B4-BE49-F238E27FC236}">
                <a16:creationId xmlns:a16="http://schemas.microsoft.com/office/drawing/2014/main" id="{8CC43193-A203-4FBD-8F82-CEA269CC9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9144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在位移元</a:t>
            </a:r>
          </a:p>
        </p:txBody>
      </p:sp>
      <p:graphicFrame>
        <p:nvGraphicFramePr>
          <p:cNvPr id="104484" name="Object 36">
            <a:extLst>
              <a:ext uri="{FF2B5EF4-FFF2-40B4-BE49-F238E27FC236}">
                <a16:creationId xmlns:a16="http://schemas.microsoft.com/office/drawing/2014/main" id="{FBB73071-0CA2-4D76-9D24-354185388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952500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23" imgW="274276" imgH="312389" progId="Equation.3">
                  <p:embed/>
                </p:oleObj>
              </mc:Choice>
              <mc:Fallback>
                <p:oleObj name="Equation" r:id="rId23" imgW="274276" imgH="31238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952500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5" name="Object 37">
            <a:extLst>
              <a:ext uri="{FF2B5EF4-FFF2-40B4-BE49-F238E27FC236}">
                <a16:creationId xmlns:a16="http://schemas.microsoft.com/office/drawing/2014/main" id="{CE35685A-466A-42DD-A65F-FBCF537D0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990600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25" imgW="365795" imgH="289436" progId="Equation.3">
                  <p:embed/>
                </p:oleObj>
              </mc:Choice>
              <mc:Fallback>
                <p:oleObj name="Equation" r:id="rId25" imgW="365795" imgH="28943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990600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6" name="Oval 38">
            <a:extLst>
              <a:ext uri="{FF2B5EF4-FFF2-40B4-BE49-F238E27FC236}">
                <a16:creationId xmlns:a16="http://schemas.microsoft.com/office/drawing/2014/main" id="{70922CFF-E305-428F-880E-37B1024B9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17732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87" name="Object 39">
            <a:extLst>
              <a:ext uri="{FF2B5EF4-FFF2-40B4-BE49-F238E27FC236}">
                <a16:creationId xmlns:a16="http://schemas.microsoft.com/office/drawing/2014/main" id="{7E9EBE03-B2E2-4895-9A43-15EFC6D82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428750"/>
          <a:ext cx="158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27" imgW="1554419" imgH="792449" progId="Equation.3">
                  <p:embed/>
                </p:oleObj>
              </mc:Choice>
              <mc:Fallback>
                <p:oleObj name="Equation" r:id="rId27" imgW="1554419" imgH="79244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28750"/>
                        <a:ext cx="1587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8" name="Object 40">
            <a:extLst>
              <a:ext uri="{FF2B5EF4-FFF2-40B4-BE49-F238E27FC236}">
                <a16:creationId xmlns:a16="http://schemas.microsoft.com/office/drawing/2014/main" id="{F1FDA1AB-DAED-4475-B5A2-3C39432FA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1950" y="2743200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29" imgW="335289" imgH="289436" progId="Equation.3">
                  <p:embed/>
                </p:oleObj>
              </mc:Choice>
              <mc:Fallback>
                <p:oleObj name="Equation" r:id="rId29" imgW="335289" imgH="28943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0" y="2743200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89" name="AutoShape 41">
            <a:extLst>
              <a:ext uri="{FF2B5EF4-FFF2-40B4-BE49-F238E27FC236}">
                <a16:creationId xmlns:a16="http://schemas.microsoft.com/office/drawing/2014/main" id="{108C0002-0011-46A6-BDF9-1C5348CAF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994275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90" name="Oval 42">
            <a:extLst>
              <a:ext uri="{FF2B5EF4-FFF2-40B4-BE49-F238E27FC236}">
                <a16:creationId xmlns:a16="http://schemas.microsoft.com/office/drawing/2014/main" id="{C5ECF583-132F-41F9-BFBD-59EA789C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163888"/>
            <a:ext cx="228600" cy="228600"/>
          </a:xfrm>
          <a:prstGeom prst="ellipse">
            <a:avLst/>
          </a:prstGeom>
          <a:gradFill rotWithShape="0">
            <a:gsLst>
              <a:gs pos="0">
                <a:srgbClr val="FF99FF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6009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91" name="Arc 43">
            <a:extLst>
              <a:ext uri="{FF2B5EF4-FFF2-40B4-BE49-F238E27FC236}">
                <a16:creationId xmlns:a16="http://schemas.microsoft.com/office/drawing/2014/main" id="{1168AADE-3DB6-4978-B144-7E8845580B5C}"/>
              </a:ext>
            </a:extLst>
          </p:cNvPr>
          <p:cNvSpPr>
            <a:spLocks/>
          </p:cNvSpPr>
          <p:nvPr/>
        </p:nvSpPr>
        <p:spPr bwMode="auto">
          <a:xfrm rot="7262018">
            <a:off x="7728744" y="2663031"/>
            <a:ext cx="339725" cy="385763"/>
          </a:xfrm>
          <a:custGeom>
            <a:avLst/>
            <a:gdLst>
              <a:gd name="T0" fmla="*/ 2147483647 w 18079"/>
              <a:gd name="T1" fmla="*/ 2127975543 h 21600"/>
              <a:gd name="T2" fmla="*/ 0 w 18079"/>
              <a:gd name="T3" fmla="*/ 1778114237 h 21600"/>
              <a:gd name="T4" fmla="*/ 1582494484 w 18079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079" h="21600" fill="none" extrusionOk="0">
                <a:moveTo>
                  <a:pt x="18079" y="20917"/>
                </a:moveTo>
                <a:cubicBezTo>
                  <a:pt x="16319" y="21370"/>
                  <a:pt x="14509" y="21599"/>
                  <a:pt x="12692" y="21600"/>
                </a:cubicBezTo>
                <a:cubicBezTo>
                  <a:pt x="8132" y="21600"/>
                  <a:pt x="3689" y="20157"/>
                  <a:pt x="0" y="17477"/>
                </a:cubicBezTo>
              </a:path>
              <a:path w="18079" h="21600" stroke="0" extrusionOk="0">
                <a:moveTo>
                  <a:pt x="18079" y="20917"/>
                </a:moveTo>
                <a:cubicBezTo>
                  <a:pt x="16319" y="21370"/>
                  <a:pt x="14509" y="21599"/>
                  <a:pt x="12692" y="21600"/>
                </a:cubicBezTo>
                <a:cubicBezTo>
                  <a:pt x="8132" y="21600"/>
                  <a:pt x="3689" y="20157"/>
                  <a:pt x="0" y="17477"/>
                </a:cubicBezTo>
                <a:lnTo>
                  <a:pt x="12692" y="0"/>
                </a:lnTo>
                <a:lnTo>
                  <a:pt x="18079" y="20917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  <p:bldP spid="104456" grpId="0" autoUpdateAnimBg="0"/>
      <p:bldP spid="104459" grpId="0" autoUpdateAnimBg="0"/>
      <p:bldP spid="104460" grpId="0" autoUpdateAnimBg="0"/>
      <p:bldP spid="104461" grpId="0" autoUpdateAnimBg="0"/>
      <p:bldP spid="104462" grpId="0" autoUpdateAnimBg="0"/>
      <p:bldP spid="104463" grpId="0" animBg="1"/>
      <p:bldP spid="104470" grpId="0" animBg="1"/>
      <p:bldP spid="104477" grpId="0" autoUpdateAnimBg="0"/>
      <p:bldP spid="104482" grpId="0" autoUpdateAnimBg="0"/>
      <p:bldP spid="104483" grpId="0" autoUpdateAnimBg="0"/>
      <p:bldP spid="104486" grpId="0" animBg="1"/>
      <p:bldP spid="104489" grpId="0" animBg="1"/>
      <p:bldP spid="1044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7A831985-4793-4637-B212-10DAB8E3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827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四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摩擦力的功</a:t>
            </a:r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A8289138-78BA-488B-8424-2CB7E4BD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1857375"/>
            <a:ext cx="370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在这个过程中所作的功为</a:t>
            </a:r>
            <a:r>
              <a:rPr kumimoji="1"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kumimoji="1" lang="zh-CN" altLang="en-US" sz="24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5476" name="Object 4">
            <a:extLst>
              <a:ext uri="{FF2B5EF4-FFF2-40B4-BE49-F238E27FC236}">
                <a16:creationId xmlns:a16="http://schemas.microsoft.com/office/drawing/2014/main" id="{05207336-8A87-4A2F-A092-EC44EC423F11}"/>
              </a:ext>
            </a:extLst>
          </p:cNvPr>
          <p:cNvGraphicFramePr>
            <a:graphicFrameLocks/>
          </p:cNvGraphicFramePr>
          <p:nvPr/>
        </p:nvGraphicFramePr>
        <p:xfrm>
          <a:off x="1579563" y="2357438"/>
          <a:ext cx="2705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2674753" imgH="708753" progId="Equation.3">
                  <p:embed/>
                </p:oleObj>
              </mc:Choice>
              <mc:Fallback>
                <p:oleObj name="Equation" r:id="rId3" imgW="2674753" imgH="70875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357438"/>
                        <a:ext cx="2705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>
            <a:extLst>
              <a:ext uri="{FF2B5EF4-FFF2-40B4-BE49-F238E27FC236}">
                <a16:creationId xmlns:a16="http://schemas.microsoft.com/office/drawing/2014/main" id="{00BF01A7-4AB8-48E1-A0CC-DF5953E31E33}"/>
              </a:ext>
            </a:extLst>
          </p:cNvPr>
          <p:cNvGraphicFramePr>
            <a:graphicFrameLocks/>
          </p:cNvGraphicFramePr>
          <p:nvPr/>
        </p:nvGraphicFramePr>
        <p:xfrm>
          <a:off x="1504950" y="4371975"/>
          <a:ext cx="16271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公式" r:id="rId5" imgW="1592482" imgH="365853" progId="Equation.3">
                  <p:embed/>
                </p:oleObj>
              </mc:Choice>
              <mc:Fallback>
                <p:oleObj name="公式" r:id="rId5" imgW="1592482" imgH="36585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371975"/>
                        <a:ext cx="16271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>
            <a:extLst>
              <a:ext uri="{FF2B5EF4-FFF2-40B4-BE49-F238E27FC236}">
                <a16:creationId xmlns:a16="http://schemas.microsoft.com/office/drawing/2014/main" id="{5311E59D-1254-4C7C-BABF-6DD0E6282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5362575"/>
            <a:ext cx="80883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摩擦力的功，不仅与始、末位置有关，而且与质点所行经的路径有关 。</a:t>
            </a:r>
          </a:p>
        </p:txBody>
      </p:sp>
      <p:sp>
        <p:nvSpPr>
          <p:cNvPr id="105479" name="AutoShape 7">
            <a:extLst>
              <a:ext uri="{FF2B5EF4-FFF2-40B4-BE49-F238E27FC236}">
                <a16:creationId xmlns:a16="http://schemas.microsoft.com/office/drawing/2014/main" id="{F03E0CF3-73B2-4297-99F0-907B03F6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2178050"/>
            <a:ext cx="2967037" cy="1295400"/>
          </a:xfrm>
          <a:prstGeom prst="parallelogram">
            <a:avLst>
              <a:gd name="adj" fmla="val 57261"/>
            </a:avLst>
          </a:prstGeom>
          <a:solidFill>
            <a:srgbClr val="CCFFFF">
              <a:alpha val="6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5480" name="Oval 8">
            <a:extLst>
              <a:ext uri="{FF2B5EF4-FFF2-40B4-BE49-F238E27FC236}">
                <a16:creationId xmlns:a16="http://schemas.microsoft.com/office/drawing/2014/main" id="{FF340BD5-BCFC-44F7-A837-F708D7A4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363" y="29400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1" name="Oval 9">
            <a:extLst>
              <a:ext uri="{FF2B5EF4-FFF2-40B4-BE49-F238E27FC236}">
                <a16:creationId xmlns:a16="http://schemas.microsoft.com/office/drawing/2014/main" id="{0064DE07-7431-49C0-A681-618C16CBA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27876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5482" name="Object 10">
            <a:extLst>
              <a:ext uri="{FF2B5EF4-FFF2-40B4-BE49-F238E27FC236}">
                <a16:creationId xmlns:a16="http://schemas.microsoft.com/office/drawing/2014/main" id="{3B680429-3D8C-4C5A-AD3D-7BF3C40EF0B2}"/>
              </a:ext>
            </a:extLst>
          </p:cNvPr>
          <p:cNvGraphicFramePr>
            <a:graphicFrameLocks/>
          </p:cNvGraphicFramePr>
          <p:nvPr/>
        </p:nvGraphicFramePr>
        <p:xfrm>
          <a:off x="6088063" y="3036888"/>
          <a:ext cx="3556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7" imgW="411414" imgH="388527" progId="Equation.3">
                  <p:embed/>
                </p:oleObj>
              </mc:Choice>
              <mc:Fallback>
                <p:oleObj name="Equation" r:id="rId7" imgW="411414" imgH="388527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3036888"/>
                        <a:ext cx="3556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>
            <a:extLst>
              <a:ext uri="{FF2B5EF4-FFF2-40B4-BE49-F238E27FC236}">
                <a16:creationId xmlns:a16="http://schemas.microsoft.com/office/drawing/2014/main" id="{0C637084-65CD-4BA4-87A8-4BDAFF5E3229}"/>
              </a:ext>
            </a:extLst>
          </p:cNvPr>
          <p:cNvGraphicFramePr>
            <a:graphicFrameLocks/>
          </p:cNvGraphicFramePr>
          <p:nvPr/>
        </p:nvGraphicFramePr>
        <p:xfrm>
          <a:off x="7708900" y="2928938"/>
          <a:ext cx="3889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9" imgW="449477" imgH="388527" progId="Equation.3">
                  <p:embed/>
                </p:oleObj>
              </mc:Choice>
              <mc:Fallback>
                <p:oleObj name="Equation" r:id="rId9" imgW="449477" imgH="388527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2928938"/>
                        <a:ext cx="388938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4" name="Freeform 12">
            <a:extLst>
              <a:ext uri="{FF2B5EF4-FFF2-40B4-BE49-F238E27FC236}">
                <a16:creationId xmlns:a16="http://schemas.microsoft.com/office/drawing/2014/main" id="{092DFCAF-200B-4E57-ABBE-A9C6AD4DC1CA}"/>
              </a:ext>
            </a:extLst>
          </p:cNvPr>
          <p:cNvSpPr>
            <a:spLocks/>
          </p:cNvSpPr>
          <p:nvPr/>
        </p:nvSpPr>
        <p:spPr bwMode="auto">
          <a:xfrm>
            <a:off x="6388100" y="2368550"/>
            <a:ext cx="1524000" cy="571500"/>
          </a:xfrm>
          <a:custGeom>
            <a:avLst/>
            <a:gdLst>
              <a:gd name="T0" fmla="*/ 0 w 960"/>
              <a:gd name="T1" fmla="*/ 2147483647 h 360"/>
              <a:gd name="T2" fmla="*/ 2147483647 w 960"/>
              <a:gd name="T3" fmla="*/ 2147483647 h 360"/>
              <a:gd name="T4" fmla="*/ 2147483647 w 960"/>
              <a:gd name="T5" fmla="*/ 2147483647 h 360"/>
              <a:gd name="T6" fmla="*/ 2147483647 w 960"/>
              <a:gd name="T7" fmla="*/ 2147483647 h 360"/>
              <a:gd name="T8" fmla="*/ 2147483647 w 960"/>
              <a:gd name="T9" fmla="*/ 2147483647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360">
                <a:moveTo>
                  <a:pt x="0" y="360"/>
                </a:moveTo>
                <a:cubicBezTo>
                  <a:pt x="36" y="260"/>
                  <a:pt x="72" y="160"/>
                  <a:pt x="144" y="120"/>
                </a:cubicBezTo>
                <a:cubicBezTo>
                  <a:pt x="216" y="80"/>
                  <a:pt x="328" y="136"/>
                  <a:pt x="432" y="120"/>
                </a:cubicBezTo>
                <a:cubicBezTo>
                  <a:pt x="536" y="104"/>
                  <a:pt x="680" y="0"/>
                  <a:pt x="768" y="24"/>
                </a:cubicBezTo>
                <a:cubicBezTo>
                  <a:pt x="856" y="48"/>
                  <a:pt x="908" y="156"/>
                  <a:pt x="960" y="26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5" name="Line 13">
            <a:extLst>
              <a:ext uri="{FF2B5EF4-FFF2-40B4-BE49-F238E27FC236}">
                <a16:creationId xmlns:a16="http://schemas.microsoft.com/office/drawing/2014/main" id="{18915E98-653B-454E-9265-8CCC9ECFD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3613" y="2249488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6" name="Oval 14">
            <a:extLst>
              <a:ext uri="{FF2B5EF4-FFF2-40B4-BE49-F238E27FC236}">
                <a16:creationId xmlns:a16="http://schemas.microsoft.com/office/drawing/2014/main" id="{1AE7795E-FBFB-4923-9088-77BC71A78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24479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87" name="Line 15">
            <a:extLst>
              <a:ext uri="{FF2B5EF4-FFF2-40B4-BE49-F238E27FC236}">
                <a16:creationId xmlns:a16="http://schemas.microsoft.com/office/drawing/2014/main" id="{74078A50-4638-4F09-B027-238D46FB2C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2250" y="2501900"/>
            <a:ext cx="685800" cy="228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5488" name="Object 16">
            <a:extLst>
              <a:ext uri="{FF2B5EF4-FFF2-40B4-BE49-F238E27FC236}">
                <a16:creationId xmlns:a16="http://schemas.microsoft.com/office/drawing/2014/main" id="{D7D275E8-9A9E-4C4F-BD8D-E68E0B7D7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0" y="2279650"/>
          <a:ext cx="2270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11" imgW="228501" imgH="291973" progId="Equation.3">
                  <p:embed/>
                </p:oleObj>
              </mc:Choice>
              <mc:Fallback>
                <p:oleObj name="Equation" r:id="rId11" imgW="228501" imgH="29197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2279650"/>
                        <a:ext cx="2270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>
            <a:extLst>
              <a:ext uri="{FF2B5EF4-FFF2-40B4-BE49-F238E27FC236}">
                <a16:creationId xmlns:a16="http://schemas.microsoft.com/office/drawing/2014/main" id="{671557F8-C99D-4F4F-B62D-386661E8A51E}"/>
              </a:ext>
            </a:extLst>
          </p:cNvPr>
          <p:cNvGraphicFramePr>
            <a:graphicFrameLocks/>
          </p:cNvGraphicFramePr>
          <p:nvPr/>
        </p:nvGraphicFramePr>
        <p:xfrm>
          <a:off x="6589713" y="2738438"/>
          <a:ext cx="3063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3" imgW="274276" imgH="312389" progId="Equation.3">
                  <p:embed/>
                </p:oleObj>
              </mc:Choice>
              <mc:Fallback>
                <p:oleObj name="Equation" r:id="rId13" imgW="274276" imgH="312389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2738438"/>
                        <a:ext cx="3063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0" name="Freeform 18">
            <a:extLst>
              <a:ext uri="{FF2B5EF4-FFF2-40B4-BE49-F238E27FC236}">
                <a16:creationId xmlns:a16="http://schemas.microsoft.com/office/drawing/2014/main" id="{CE105BBA-EAEC-4627-8EC6-BDAABE4AC8DD}"/>
              </a:ext>
            </a:extLst>
          </p:cNvPr>
          <p:cNvSpPr>
            <a:spLocks/>
          </p:cNvSpPr>
          <p:nvPr/>
        </p:nvSpPr>
        <p:spPr bwMode="auto">
          <a:xfrm>
            <a:off x="6400800" y="2889250"/>
            <a:ext cx="1447800" cy="393700"/>
          </a:xfrm>
          <a:custGeom>
            <a:avLst/>
            <a:gdLst>
              <a:gd name="T0" fmla="*/ 0 w 912"/>
              <a:gd name="T1" fmla="*/ 2147483647 h 248"/>
              <a:gd name="T2" fmla="*/ 2147483647 w 912"/>
              <a:gd name="T3" fmla="*/ 2147483647 h 248"/>
              <a:gd name="T4" fmla="*/ 2147483647 w 912"/>
              <a:gd name="T5" fmla="*/ 2147483647 h 248"/>
              <a:gd name="T6" fmla="*/ 2147483647 w 912"/>
              <a:gd name="T7" fmla="*/ 0 h 2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248">
                <a:moveTo>
                  <a:pt x="0" y="96"/>
                </a:moveTo>
                <a:cubicBezTo>
                  <a:pt x="24" y="164"/>
                  <a:pt x="48" y="232"/>
                  <a:pt x="144" y="240"/>
                </a:cubicBezTo>
                <a:cubicBezTo>
                  <a:pt x="240" y="248"/>
                  <a:pt x="448" y="184"/>
                  <a:pt x="576" y="144"/>
                </a:cubicBezTo>
                <a:cubicBezTo>
                  <a:pt x="704" y="104"/>
                  <a:pt x="808" y="52"/>
                  <a:pt x="91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5491" name="Object 19">
            <a:extLst>
              <a:ext uri="{FF2B5EF4-FFF2-40B4-BE49-F238E27FC236}">
                <a16:creationId xmlns:a16="http://schemas.microsoft.com/office/drawing/2014/main" id="{A282985A-1132-4346-80E4-501EC4CA17D1}"/>
              </a:ext>
            </a:extLst>
          </p:cNvPr>
          <p:cNvGraphicFramePr>
            <a:graphicFrameLocks/>
          </p:cNvGraphicFramePr>
          <p:nvPr/>
        </p:nvGraphicFramePr>
        <p:xfrm>
          <a:off x="1511300" y="3294063"/>
          <a:ext cx="13319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15" imgW="1303092" imgH="350458" progId="Equation.3">
                  <p:embed/>
                </p:oleObj>
              </mc:Choice>
              <mc:Fallback>
                <p:oleObj name="Equation" r:id="rId15" imgW="1303092" imgH="350458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294063"/>
                        <a:ext cx="13319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2" name="Text Box 20">
            <a:extLst>
              <a:ext uri="{FF2B5EF4-FFF2-40B4-BE49-F238E27FC236}">
                <a16:creationId xmlns:a16="http://schemas.microsoft.com/office/drawing/2014/main" id="{6C198DAB-2A15-415A-A0B4-7BFCE46BA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3756025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摩擦力方向始终与质点速度方向相反</a:t>
            </a:r>
          </a:p>
        </p:txBody>
      </p:sp>
      <p:sp>
        <p:nvSpPr>
          <p:cNvPr id="14357" name="Text Box 21">
            <a:extLst>
              <a:ext uri="{FF2B5EF4-FFF2-40B4-BE49-F238E27FC236}">
                <a16:creationId xmlns:a16="http://schemas.microsoft.com/office/drawing/2014/main" id="{BE24CB27-B1E4-447B-81BD-5F0DF26B4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298450"/>
            <a:ext cx="7851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质点移近质点时，万有引力作正功；质点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远离质点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O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时，万有引力作负功。 </a:t>
            </a:r>
          </a:p>
        </p:txBody>
      </p:sp>
      <p:sp>
        <p:nvSpPr>
          <p:cNvPr id="105494" name="Rectangle 22">
            <a:extLst>
              <a:ext uri="{FF2B5EF4-FFF2-40B4-BE49-F238E27FC236}">
                <a16:creationId xmlns:a16="http://schemas.microsoft.com/office/drawing/2014/main" id="{8778712C-63F5-4367-B0CF-080AC8FB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483235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结论</a:t>
            </a:r>
          </a:p>
        </p:txBody>
      </p:sp>
      <p:sp>
        <p:nvSpPr>
          <p:cNvPr id="105495" name="Rectangle 23">
            <a:extLst>
              <a:ext uri="{FF2B5EF4-FFF2-40B4-BE49-F238E27FC236}">
                <a16:creationId xmlns:a16="http://schemas.microsoft.com/office/drawing/2014/main" id="{3F8E9751-523F-46F8-A6BC-53B14E11C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8415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摩擦力</a:t>
            </a:r>
          </a:p>
        </p:txBody>
      </p:sp>
      <p:graphicFrame>
        <p:nvGraphicFramePr>
          <p:cNvPr id="105496" name="Object 24">
            <a:extLst>
              <a:ext uri="{FF2B5EF4-FFF2-40B4-BE49-F238E27FC236}">
                <a16:creationId xmlns:a16="http://schemas.microsoft.com/office/drawing/2014/main" id="{3497BD07-CF45-469A-8693-EF7F06FC9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98650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17" imgW="274276" imgH="312389" progId="Equation.3">
                  <p:embed/>
                </p:oleObj>
              </mc:Choice>
              <mc:Fallback>
                <p:oleObj name="Equation" r:id="rId17" imgW="274276" imgH="31238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98650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7" name="AutoShape 25">
            <a:extLst>
              <a:ext uri="{FF2B5EF4-FFF2-40B4-BE49-F238E27FC236}">
                <a16:creationId xmlns:a16="http://schemas.microsoft.com/office/drawing/2014/main" id="{8D6B4AE5-9AED-4093-A3BE-EEBB9AEC5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477520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utoUpdateAnimBg="0"/>
      <p:bldP spid="105478" grpId="0" autoUpdateAnimBg="0"/>
      <p:bldP spid="105479" grpId="0" animBg="1" autoUpdateAnimBg="0"/>
      <p:bldP spid="105480" grpId="0" animBg="1"/>
      <p:bldP spid="105481" grpId="0" animBg="1"/>
      <p:bldP spid="105486" grpId="0" animBg="1"/>
      <p:bldP spid="105492" grpId="0" autoUpdateAnimBg="0"/>
      <p:bldP spid="105494" grpId="0" autoUpdateAnimBg="0"/>
      <p:bldP spid="105495" grpId="0" autoUpdateAnimBg="0"/>
      <p:bldP spid="1054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6">
            <a:extLst>
              <a:ext uri="{FF2B5EF4-FFF2-40B4-BE49-F238E27FC236}">
                <a16:creationId xmlns:a16="http://schemas.microsoft.com/office/drawing/2014/main" id="{A19B4F73-8B86-42A7-8478-20A4B8275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3141663"/>
            <a:ext cx="891698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补充例题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准静态地提起一条长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，质量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的均匀柔绳，提起长度为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时，需要作多少功？</a:t>
            </a:r>
            <a:endParaRPr lang="zh-CN" altLang="en-US" sz="10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解：单位长度绳的质量：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M/L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长度的绳子质量</a:t>
            </a:r>
          </a:p>
          <a:p>
            <a:endParaRPr lang="zh-CN" altLang="en-US" sz="1000" b="1">
              <a:solidFill>
                <a:schemeClr val="bg1"/>
              </a:solidFill>
            </a:endParaRPr>
          </a:p>
          <a:p>
            <a:endParaRPr lang="zh-CN" altLang="en-US"/>
          </a:p>
        </p:txBody>
      </p:sp>
      <p:pic>
        <p:nvPicPr>
          <p:cNvPr id="14338" name="Picture 1">
            <a:extLst>
              <a:ext uri="{FF2B5EF4-FFF2-40B4-BE49-F238E27FC236}">
                <a16:creationId xmlns:a16="http://schemas.microsoft.com/office/drawing/2014/main" id="{035471ED-6984-425D-A9DD-C04088A81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419225"/>
            <a:ext cx="3035300" cy="150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矩形 2">
            <a:extLst>
              <a:ext uri="{FF2B5EF4-FFF2-40B4-BE49-F238E27FC236}">
                <a16:creationId xmlns:a16="http://schemas.microsoft.com/office/drawing/2014/main" id="{1F903490-4E69-4E0B-A05C-6A4278717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49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>
                <a:solidFill>
                  <a:schemeClr val="bg1"/>
                </a:solidFill>
              </a:rPr>
              <a:t>书中例题</a:t>
            </a:r>
            <a:r>
              <a:rPr lang="en-US" altLang="zh-CN" sz="2400" b="1">
                <a:solidFill>
                  <a:schemeClr val="bg1"/>
                </a:solidFill>
              </a:rPr>
              <a:t>3.3 (p.99)</a:t>
            </a:r>
            <a:endParaRPr lang="zh-CN" altLang="zh-CN" sz="2400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zh-CN" sz="2400" b="1">
                <a:solidFill>
                  <a:schemeClr val="bg1"/>
                </a:solidFill>
                <a:latin typeface="+mj-lt"/>
              </a:rPr>
              <a:t>非胡克定律的弹簧：</a:t>
            </a:r>
            <a:r>
              <a:rPr lang="en-US" altLang="zh-CN" sz="2400" b="1" i="1">
                <a:solidFill>
                  <a:schemeClr val="bg1"/>
                </a:solidFill>
                <a:latin typeface="+mj-lt"/>
              </a:rPr>
              <a:t>F</a:t>
            </a:r>
            <a:r>
              <a:rPr lang="zh-CN" altLang="zh-CN" sz="2400" b="1">
                <a:solidFill>
                  <a:schemeClr val="bg1"/>
                </a:solidFill>
                <a:latin typeface="+mj-lt"/>
              </a:rPr>
              <a:t>＝－</a:t>
            </a:r>
            <a:r>
              <a:rPr lang="en-US" altLang="zh-CN" sz="2400" b="1" i="1">
                <a:solidFill>
                  <a:schemeClr val="bg1"/>
                </a:solidFill>
                <a:latin typeface="+mj-lt"/>
              </a:rPr>
              <a:t>kx</a:t>
            </a:r>
            <a:r>
              <a:rPr lang="zh-CN" altLang="zh-CN" sz="2400" b="1">
                <a:solidFill>
                  <a:schemeClr val="bg1"/>
                </a:solidFill>
                <a:latin typeface="+mj-lt"/>
              </a:rPr>
              <a:t>－</a:t>
            </a:r>
            <a:r>
              <a:rPr lang="en-US" altLang="zh-CN" sz="2400" b="1" i="1">
                <a:solidFill>
                  <a:schemeClr val="bg1"/>
                </a:solidFill>
                <a:latin typeface="+mj-lt"/>
              </a:rPr>
              <a:t>ax</a:t>
            </a:r>
            <a:r>
              <a:rPr lang="en-US" altLang="zh-CN" sz="2400" b="1" baseline="30000">
                <a:solidFill>
                  <a:schemeClr val="bg1"/>
                </a:solidFill>
                <a:latin typeface="+mj-lt"/>
              </a:rPr>
              <a:t>3</a:t>
            </a:r>
            <a:r>
              <a:rPr lang="zh-CN" altLang="zh-CN" sz="2400" b="1">
                <a:solidFill>
                  <a:schemeClr val="bg1"/>
                </a:solidFill>
                <a:latin typeface="+mj-lt"/>
              </a:rPr>
              <a:t>，其中</a:t>
            </a:r>
            <a:r>
              <a:rPr lang="en-US" altLang="zh-CN" sz="2400" b="1" i="1">
                <a:solidFill>
                  <a:schemeClr val="bg1"/>
                </a:solidFill>
                <a:latin typeface="+mj-lt"/>
              </a:rPr>
              <a:t>k</a:t>
            </a:r>
            <a:r>
              <a:rPr lang="zh-CN" altLang="zh-CN" sz="2400" b="1">
                <a:solidFill>
                  <a:schemeClr val="bg1"/>
                </a:solidFill>
                <a:latin typeface="+mj-lt"/>
              </a:rPr>
              <a:t>、</a:t>
            </a:r>
            <a:r>
              <a:rPr lang="en-US" altLang="zh-CN" sz="2400" b="1" i="1">
                <a:solidFill>
                  <a:schemeClr val="bg1"/>
                </a:solidFill>
                <a:latin typeface="+mj-lt"/>
              </a:rPr>
              <a:t>a</a:t>
            </a:r>
            <a:r>
              <a:rPr lang="zh-CN" altLang="zh-CN" sz="2400" b="1">
                <a:solidFill>
                  <a:schemeClr val="bg1"/>
                </a:solidFill>
                <a:latin typeface="+mj-lt"/>
              </a:rPr>
              <a:t>均为常数。</a:t>
            </a:r>
          </a:p>
          <a:p>
            <a:pPr>
              <a:defRPr/>
            </a:pPr>
            <a:r>
              <a:rPr lang="zh-CN" altLang="zh-CN" sz="2400" b="1">
                <a:solidFill>
                  <a:schemeClr val="bg1"/>
                </a:solidFill>
                <a:latin typeface="+mj-lt"/>
              </a:rPr>
              <a:t>求：从</a:t>
            </a:r>
            <a:r>
              <a:rPr lang="en-US" altLang="zh-CN" sz="2400" b="1" i="1">
                <a:solidFill>
                  <a:schemeClr val="bg1"/>
                </a:solidFill>
                <a:latin typeface="+mj-lt"/>
              </a:rPr>
              <a:t>x</a:t>
            </a:r>
            <a:r>
              <a:rPr lang="en-US" altLang="zh-CN" sz="1600" b="1">
                <a:solidFill>
                  <a:schemeClr val="bg1"/>
                </a:solidFill>
                <a:latin typeface="+mj-lt"/>
              </a:rPr>
              <a:t>1</a:t>
            </a:r>
            <a:r>
              <a:rPr lang="zh-CN" altLang="zh-CN" sz="2400" b="1">
                <a:solidFill>
                  <a:schemeClr val="bg1"/>
                </a:solidFill>
                <a:latin typeface="+mj-lt"/>
              </a:rPr>
              <a:t>到原长过程中，弹性力做的功。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F10B28CE-2211-4D37-927A-FFEFB42B9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00563"/>
            <a:ext cx="1981200" cy="755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>
            <a:extLst>
              <a:ext uri="{FF2B5EF4-FFF2-40B4-BE49-F238E27FC236}">
                <a16:creationId xmlns:a16="http://schemas.microsoft.com/office/drawing/2014/main" id="{7099E52E-B083-488F-AF95-63E96AB0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5505450"/>
            <a:ext cx="4778375" cy="876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>
            <a:extLst>
              <a:ext uri="{FF2B5EF4-FFF2-40B4-BE49-F238E27FC236}">
                <a16:creationId xmlns:a16="http://schemas.microsoft.com/office/drawing/2014/main" id="{4073CA12-6246-44C1-B020-E05450AC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649663"/>
            <a:ext cx="682625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ectangle 8">
            <a:extLst>
              <a:ext uri="{FF2B5EF4-FFF2-40B4-BE49-F238E27FC236}">
                <a16:creationId xmlns:a16="http://schemas.microsoft.com/office/drawing/2014/main" id="{C618648C-E452-4002-A6F0-3147F7127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US" altLang="zh-CN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A70E72B-EDF3-4437-8113-7ED5B2F85AC9}"/>
              </a:ext>
            </a:extLst>
          </p:cNvPr>
          <p:cNvCxnSpPr/>
          <p:nvPr/>
        </p:nvCxnSpPr>
        <p:spPr>
          <a:xfrm>
            <a:off x="0" y="3138488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>
            <a:extLst>
              <a:ext uri="{FF2B5EF4-FFF2-40B4-BE49-F238E27FC236}">
                <a16:creationId xmlns:a16="http://schemas.microsoft.com/office/drawing/2014/main" id="{5D990ADA-FD34-4F44-851E-0E9CF987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5032375"/>
            <a:ext cx="5453063" cy="1039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1">
            <a:extLst>
              <a:ext uri="{FF2B5EF4-FFF2-40B4-BE49-F238E27FC236}">
                <a16:creationId xmlns:a16="http://schemas.microsoft.com/office/drawing/2014/main" id="{1E5DA941-C760-48B9-A079-22376368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8" y="192088"/>
            <a:ext cx="2954337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（重点）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1000" b="1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15365" name="Rectangle 26">
            <a:extLst>
              <a:ext uri="{FF2B5EF4-FFF2-40B4-BE49-F238E27FC236}">
                <a16:creationId xmlns:a16="http://schemas.microsoft.com/office/drawing/2014/main" id="{F5C84A9C-4D0C-41F1-B469-4613E791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692150"/>
            <a:ext cx="57562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蓄水池面积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，水深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，水面距地面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，水的密度为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000" b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求：抽出水需要作多少功？</a:t>
            </a:r>
            <a:endParaRPr lang="zh-CN" altLang="en-US" sz="1000" b="1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解：离地面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处，深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的一层水的</a:t>
            </a:r>
            <a:endParaRPr lang="zh-CN" altLang="en-US" sz="1000" b="1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质量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ρS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水提到路面所需作的功：</a:t>
            </a:r>
            <a:endParaRPr lang="zh-CN" altLang="en-US" sz="1000" b="1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gx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ρSgx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1000" b="1" i="1">
              <a:solidFill>
                <a:schemeClr val="bg1"/>
              </a:solidFill>
            </a:endParaRPr>
          </a:p>
          <a:p>
            <a:endParaRPr lang="en-US" altLang="zh-CN"/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6985E133-96CD-4909-82EE-29D8E2E2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501650"/>
            <a:ext cx="3046412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>
            <a:extLst>
              <a:ext uri="{FF2B5EF4-FFF2-40B4-BE49-F238E27FC236}">
                <a16:creationId xmlns:a16="http://schemas.microsoft.com/office/drawing/2014/main" id="{7DFAD905-8611-4D1C-9451-E31E8908A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115888"/>
            <a:ext cx="86042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>
                <a:solidFill>
                  <a:schemeClr val="bg1"/>
                </a:solidFill>
              </a:rPr>
              <a:t>例</a:t>
            </a:r>
            <a:r>
              <a:rPr lang="en-US" altLang="zh-CN" sz="2400" b="1">
                <a:solidFill>
                  <a:schemeClr val="bg1"/>
                </a:solidFill>
              </a:rPr>
              <a:t>3</a:t>
            </a:r>
            <a:endParaRPr lang="zh-CN" altLang="zh-CN" sz="2400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zh-CN" altLang="zh-CN" sz="2400" b="1">
                <a:solidFill>
                  <a:schemeClr val="bg1"/>
                </a:solidFill>
                <a:latin typeface="+mn-lt"/>
              </a:rPr>
              <a:t>风力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F</a:t>
            </a:r>
            <a:r>
              <a:rPr lang="zh-CN" altLang="zh-CN" sz="2400" b="1">
                <a:solidFill>
                  <a:schemeClr val="bg1"/>
                </a:solidFill>
                <a:latin typeface="+mn-lt"/>
              </a:rPr>
              <a:t>作用于向北运动的船，风力方向变化的规律是：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θ</a:t>
            </a:r>
            <a:r>
              <a:rPr lang="zh-CN" altLang="zh-CN" sz="2400" b="1">
                <a:solidFill>
                  <a:schemeClr val="bg1"/>
                </a:solidFill>
                <a:latin typeface="+mn-lt"/>
              </a:rPr>
              <a:t>＝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Bs</a:t>
            </a:r>
            <a:r>
              <a:rPr lang="zh-CN" altLang="zh-CN" sz="2400" b="1">
                <a:solidFill>
                  <a:schemeClr val="bg1"/>
                </a:solidFill>
                <a:latin typeface="+mn-lt"/>
              </a:rPr>
              <a:t>，其中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s</a:t>
            </a:r>
            <a:r>
              <a:rPr lang="zh-CN" altLang="zh-CN" sz="2400" b="1">
                <a:solidFill>
                  <a:schemeClr val="bg1"/>
                </a:solidFill>
                <a:latin typeface="+mn-lt"/>
              </a:rPr>
              <a:t>为位移，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B</a:t>
            </a:r>
            <a:r>
              <a:rPr lang="zh-CN" altLang="zh-CN" sz="2400" b="1">
                <a:solidFill>
                  <a:schemeClr val="bg1"/>
                </a:solidFill>
                <a:latin typeface="+mn-lt"/>
              </a:rPr>
              <a:t>为常数，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θ</a:t>
            </a:r>
            <a:r>
              <a:rPr lang="zh-CN" altLang="zh-CN" sz="2400" b="1">
                <a:solidFill>
                  <a:schemeClr val="bg1"/>
                </a:solidFill>
                <a:latin typeface="+mn-lt"/>
              </a:rPr>
              <a:t>为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F</a:t>
            </a:r>
            <a:r>
              <a:rPr lang="zh-CN" altLang="zh-CN" sz="2400" b="1">
                <a:solidFill>
                  <a:schemeClr val="bg1"/>
                </a:solidFill>
                <a:latin typeface="+mn-lt"/>
              </a:rPr>
              <a:t>与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S</a:t>
            </a:r>
            <a:r>
              <a:rPr lang="zh-CN" altLang="zh-CN" sz="2400" b="1">
                <a:solidFill>
                  <a:schemeClr val="bg1"/>
                </a:solidFill>
                <a:latin typeface="+mn-lt"/>
              </a:rPr>
              <a:t>间的夹角。如果运动中，风的方向自南变到东，</a:t>
            </a:r>
          </a:p>
          <a:p>
            <a:pPr>
              <a:defRPr/>
            </a:pPr>
            <a:r>
              <a:rPr lang="zh-CN" altLang="zh-CN" sz="2400" b="1">
                <a:solidFill>
                  <a:schemeClr val="bg1"/>
                </a:solidFill>
                <a:latin typeface="+mn-lt"/>
              </a:rPr>
              <a:t>求：风力作的功。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6F0BB2B0-532C-4374-B80B-9F44FB3D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2090738"/>
            <a:ext cx="73437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chemeClr val="bg1"/>
                </a:solidFill>
                <a:latin typeface="+mn-lt"/>
              </a:rPr>
              <a:t>解：元功：</a:t>
            </a:r>
            <a:r>
              <a:rPr lang="en-US" altLang="zh-CN" sz="2400" b="1" dirty="0" err="1">
                <a:solidFill>
                  <a:schemeClr val="bg1"/>
                </a:solidFill>
                <a:latin typeface="+mn-lt"/>
              </a:rPr>
              <a:t>d</a:t>
            </a:r>
            <a:r>
              <a:rPr lang="en-US" altLang="zh-CN" sz="2400" b="1" i="1" dirty="0" err="1">
                <a:solidFill>
                  <a:schemeClr val="bg1"/>
                </a:solidFill>
                <a:latin typeface="+mn-lt"/>
              </a:rPr>
              <a:t>A</a:t>
            </a:r>
            <a:r>
              <a:rPr lang="zh-CN" altLang="zh-CN" sz="2400" b="1" dirty="0">
                <a:solidFill>
                  <a:schemeClr val="bg1"/>
                </a:solidFill>
                <a:latin typeface="+mn-lt"/>
              </a:rPr>
              <a:t>＝</a:t>
            </a:r>
            <a:r>
              <a:rPr lang="en-US" altLang="zh-CN" sz="2400" b="1" i="1" dirty="0" err="1">
                <a:solidFill>
                  <a:schemeClr val="bg1"/>
                </a:solidFill>
                <a:latin typeface="+mn-lt"/>
              </a:rPr>
              <a:t>F</a:t>
            </a:r>
            <a:r>
              <a:rPr lang="en-US" altLang="zh-CN" sz="2400" b="1" dirty="0" err="1">
                <a:solidFill>
                  <a:schemeClr val="bg1"/>
                </a:solidFill>
                <a:latin typeface="+mn-lt"/>
              </a:rPr>
              <a:t>d</a:t>
            </a:r>
            <a:r>
              <a:rPr lang="en-US" altLang="zh-CN" sz="2400" b="1" i="1" dirty="0" err="1">
                <a:solidFill>
                  <a:schemeClr val="bg1"/>
                </a:solidFill>
                <a:latin typeface="+mn-lt"/>
              </a:rPr>
              <a:t>s</a:t>
            </a:r>
            <a:r>
              <a:rPr lang="en-US" altLang="zh-CN" sz="2400" b="1" dirty="0" err="1">
                <a:solidFill>
                  <a:schemeClr val="bg1"/>
                </a:solidFill>
                <a:latin typeface="+mn-lt"/>
              </a:rPr>
              <a:t>cosθ</a:t>
            </a:r>
            <a:r>
              <a:rPr lang="zh-CN" altLang="zh-CN" sz="2400" b="1" dirty="0">
                <a:solidFill>
                  <a:schemeClr val="bg1"/>
                </a:solidFill>
                <a:latin typeface="+mn-lt"/>
              </a:rPr>
              <a:t>；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  </a:t>
            </a:r>
            <a:r>
              <a:rPr lang="zh-CN" altLang="zh-CN" sz="2400" b="1" dirty="0">
                <a:solidFill>
                  <a:schemeClr val="bg1"/>
                </a:solidFill>
                <a:latin typeface="+mn-lt"/>
              </a:rPr>
              <a:t>其中 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</a:rPr>
              <a:t>θ</a:t>
            </a:r>
            <a:r>
              <a:rPr lang="zh-CN" altLang="zh-CN" sz="2400" b="1">
                <a:solidFill>
                  <a:schemeClr val="bg1"/>
                </a:solidFill>
                <a:latin typeface="+mn-lt"/>
              </a:rPr>
              <a:t>＝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Bs</a:t>
            </a:r>
            <a:r>
              <a:rPr lang="en-US" altLang="zh-CN" sz="2400" b="1">
                <a:solidFill>
                  <a:schemeClr val="bg1"/>
                </a:solidFill>
                <a:latin typeface="+mn-lt"/>
              </a:rPr>
              <a:t>,  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d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</a:rPr>
              <a:t>s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=</a:t>
            </a:r>
            <a:r>
              <a:rPr lang="en-US" altLang="zh-CN" sz="2400" b="1" dirty="0" err="1">
                <a:solidFill>
                  <a:schemeClr val="bg1"/>
                </a:solidFill>
                <a:latin typeface="+mn-lt"/>
              </a:rPr>
              <a:t>d</a:t>
            </a:r>
            <a:r>
              <a:rPr lang="en-US" altLang="zh-CN" sz="2400" b="1" i="1" dirty="0" err="1">
                <a:solidFill>
                  <a:schemeClr val="bg1"/>
                </a:solidFill>
                <a:latin typeface="+mn-lt"/>
              </a:rPr>
              <a:t>θ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/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</a:rPr>
              <a:t>B</a:t>
            </a:r>
            <a:endParaRPr lang="zh-CN" altLang="zh-CN" sz="2400" b="1" i="1" dirty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zh-CN" altLang="zh-CN" sz="2400" b="1" dirty="0">
                <a:solidFill>
                  <a:schemeClr val="bg1"/>
                </a:solidFill>
                <a:latin typeface="+mn-lt"/>
              </a:rPr>
              <a:t>积分限：风向由南变到东，则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</a:rPr>
              <a:t>θ</a:t>
            </a:r>
            <a:r>
              <a:rPr lang="zh-CN" altLang="zh-CN" sz="2400" b="1" dirty="0">
                <a:solidFill>
                  <a:schemeClr val="bg1"/>
                </a:solidFill>
                <a:latin typeface="+mn-lt"/>
              </a:rPr>
              <a:t>由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0</a:t>
            </a:r>
            <a:r>
              <a:rPr lang="zh-CN" altLang="zh-CN" sz="2400" b="1" dirty="0">
                <a:solidFill>
                  <a:schemeClr val="bg1"/>
                </a:solidFill>
                <a:latin typeface="+mn-lt"/>
              </a:rPr>
              <a:t>变到</a:t>
            </a:r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π/2</a:t>
            </a:r>
            <a:endParaRPr lang="zh-CN" altLang="zh-CN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960466-DE6E-44FB-89A2-95F516933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05263"/>
            <a:ext cx="83185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 b="1" dirty="0">
                <a:solidFill>
                  <a:srgbClr val="FFC000"/>
                </a:solidFill>
              </a:rPr>
              <a:t>小结： </a:t>
            </a:r>
            <a:r>
              <a:rPr lang="en-US" altLang="zh-CN" sz="2400" b="1" dirty="0">
                <a:solidFill>
                  <a:srgbClr val="FFC000"/>
                </a:solidFill>
              </a:rPr>
              <a:t>       </a:t>
            </a:r>
            <a:endParaRPr lang="zh-CN" altLang="zh-CN" sz="2400" b="1" dirty="0">
              <a:solidFill>
                <a:srgbClr val="FFC000"/>
              </a:solidFill>
            </a:endParaRPr>
          </a:p>
          <a:p>
            <a:pPr>
              <a:defRPr/>
            </a:pPr>
            <a:r>
              <a:rPr lang="en-US" altLang="zh-CN" sz="2400" b="1" i="1" dirty="0">
                <a:solidFill>
                  <a:srgbClr val="FFC000"/>
                </a:solidFill>
                <a:latin typeface="+mn-lt"/>
              </a:rPr>
              <a:t>A</a:t>
            </a:r>
            <a:r>
              <a:rPr lang="zh-CN" altLang="zh-CN" sz="2400" b="1" dirty="0">
                <a:solidFill>
                  <a:srgbClr val="FFC000"/>
                </a:solidFill>
                <a:latin typeface="+mn-lt"/>
              </a:rPr>
              <a:t>＝</a:t>
            </a:r>
            <a:r>
              <a:rPr lang="en-US" altLang="zh-CN" sz="2400" b="1" i="1" dirty="0" err="1">
                <a:solidFill>
                  <a:srgbClr val="FFC000"/>
                </a:solidFill>
                <a:latin typeface="+mn-lt"/>
              </a:rPr>
              <a:t>Fs</a:t>
            </a:r>
            <a:r>
              <a:rPr lang="en-US" altLang="zh-CN" sz="2400" b="1" dirty="0" err="1">
                <a:solidFill>
                  <a:srgbClr val="FFC000"/>
                </a:solidFill>
                <a:latin typeface="+mn-lt"/>
              </a:rPr>
              <a:t>cos</a:t>
            </a:r>
            <a:r>
              <a:rPr lang="en-US" altLang="zh-CN" sz="2400" b="1" i="1" dirty="0" err="1">
                <a:solidFill>
                  <a:srgbClr val="FFC000"/>
                </a:solidFill>
                <a:latin typeface="+mn-lt"/>
              </a:rPr>
              <a:t>θ</a:t>
            </a:r>
            <a:endParaRPr lang="en-US" altLang="zh-CN" sz="2400" b="1" i="1" dirty="0">
              <a:solidFill>
                <a:srgbClr val="FFC000"/>
              </a:solidFill>
              <a:latin typeface="+mn-lt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C000"/>
                </a:solidFill>
              </a:rPr>
              <a:t>解题时写出元功</a:t>
            </a:r>
            <a:r>
              <a:rPr lang="en-US" altLang="zh-CN" sz="2400" b="1" dirty="0" err="1">
                <a:solidFill>
                  <a:srgbClr val="FFC000"/>
                </a:solidFill>
              </a:rPr>
              <a:t>d</a:t>
            </a:r>
            <a:r>
              <a:rPr lang="en-US" altLang="zh-CN" sz="2400" b="1" i="1" dirty="0" err="1">
                <a:solidFill>
                  <a:srgbClr val="FFC000"/>
                </a:solidFill>
              </a:rPr>
              <a:t>A</a:t>
            </a:r>
            <a:r>
              <a:rPr lang="zh-CN" altLang="en-US" sz="2400" b="1" dirty="0">
                <a:solidFill>
                  <a:srgbClr val="FFC000"/>
                </a:solidFill>
              </a:rPr>
              <a:t>的表达式，弄清做功过程中是</a:t>
            </a:r>
            <a:r>
              <a:rPr lang="zh-CN" altLang="en-US" sz="2400" b="1" dirty="0">
                <a:solidFill>
                  <a:srgbClr val="FF0000"/>
                </a:solidFill>
              </a:rPr>
              <a:t>哪个参数在变化</a:t>
            </a:r>
            <a:r>
              <a:rPr lang="zh-CN" altLang="en-US" sz="2400" b="1" dirty="0">
                <a:solidFill>
                  <a:srgbClr val="FFC000"/>
                </a:solidFill>
              </a:rPr>
              <a:t>，就最终</a:t>
            </a:r>
            <a:r>
              <a:rPr lang="zh-CN" altLang="en-US" sz="2400" b="1" dirty="0">
                <a:solidFill>
                  <a:srgbClr val="FF0000"/>
                </a:solidFill>
              </a:rPr>
              <a:t>建立</a:t>
            </a:r>
            <a:r>
              <a:rPr lang="en-US" altLang="zh-CN" sz="2400" b="1" dirty="0" err="1">
                <a:solidFill>
                  <a:srgbClr val="FF0000"/>
                </a:solidFill>
              </a:rPr>
              <a:t>d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与这个参数的微分表达式</a:t>
            </a:r>
            <a:r>
              <a:rPr lang="zh-CN" altLang="en-US" sz="2400" b="1" dirty="0">
                <a:solidFill>
                  <a:srgbClr val="FFC000"/>
                </a:solidFill>
              </a:rPr>
              <a:t>，再确定这个</a:t>
            </a:r>
            <a:r>
              <a:rPr lang="zh-CN" altLang="en-US" sz="2400" b="1" dirty="0">
                <a:solidFill>
                  <a:srgbClr val="FF0000"/>
                </a:solidFill>
              </a:rPr>
              <a:t>参数的初、末值</a:t>
            </a:r>
            <a:r>
              <a:rPr lang="zh-CN" altLang="en-US" sz="2400" b="1" dirty="0">
                <a:solidFill>
                  <a:srgbClr val="FFC000"/>
                </a:solidFill>
              </a:rPr>
              <a:t>积分。</a:t>
            </a:r>
            <a:endParaRPr lang="en-US" altLang="zh-CN" sz="2400" b="1" dirty="0">
              <a:solidFill>
                <a:srgbClr val="FFC000"/>
              </a:solidFill>
            </a:endParaRPr>
          </a:p>
          <a:p>
            <a:pPr>
              <a:defRPr/>
            </a:pPr>
            <a:endParaRPr lang="zh-CN" altLang="zh-CN" sz="2400" b="1" dirty="0">
              <a:solidFill>
                <a:srgbClr val="FFC000"/>
              </a:solidFill>
            </a:endParaRPr>
          </a:p>
          <a:p>
            <a:pPr>
              <a:defRPr/>
            </a:pPr>
            <a:r>
              <a:rPr lang="zh-CN" altLang="zh-CN" sz="2400" b="1" dirty="0">
                <a:solidFill>
                  <a:srgbClr val="FFC000"/>
                </a:solidFill>
                <a:latin typeface="+mn-lt"/>
              </a:rPr>
              <a:t>例</a:t>
            </a:r>
            <a:r>
              <a:rPr lang="en-US" altLang="zh-CN" sz="2400" b="1" dirty="0">
                <a:solidFill>
                  <a:srgbClr val="FFC000"/>
                </a:solidFill>
                <a:latin typeface="+mn-lt"/>
              </a:rPr>
              <a:t>1</a:t>
            </a:r>
            <a:r>
              <a:rPr lang="zh-CN" altLang="zh-CN" sz="2400" b="1" dirty="0">
                <a:solidFill>
                  <a:srgbClr val="FFC000"/>
                </a:solidFill>
                <a:latin typeface="+mn-lt"/>
              </a:rPr>
              <a:t>：</a:t>
            </a:r>
            <a:r>
              <a:rPr lang="en-US" altLang="zh-CN" sz="2400" b="1" i="1" dirty="0">
                <a:solidFill>
                  <a:srgbClr val="FFC000"/>
                </a:solidFill>
                <a:latin typeface="+mn-lt"/>
              </a:rPr>
              <a:t>F</a:t>
            </a:r>
            <a:r>
              <a:rPr lang="zh-CN" altLang="zh-CN" sz="2400" b="1" dirty="0">
                <a:solidFill>
                  <a:srgbClr val="FFC000"/>
                </a:solidFill>
                <a:latin typeface="+mn-lt"/>
              </a:rPr>
              <a:t>变； 例</a:t>
            </a:r>
            <a:r>
              <a:rPr lang="en-US" altLang="zh-CN" sz="2400" b="1" dirty="0">
                <a:solidFill>
                  <a:srgbClr val="FFC000"/>
                </a:solidFill>
                <a:latin typeface="+mn-lt"/>
              </a:rPr>
              <a:t>2</a:t>
            </a:r>
            <a:r>
              <a:rPr lang="zh-CN" altLang="zh-CN" sz="2400" b="1" dirty="0">
                <a:solidFill>
                  <a:srgbClr val="FFC000"/>
                </a:solidFill>
                <a:latin typeface="+mn-lt"/>
              </a:rPr>
              <a:t>：</a:t>
            </a:r>
            <a:r>
              <a:rPr lang="en-US" altLang="zh-CN" sz="2400" b="1" i="1" dirty="0">
                <a:solidFill>
                  <a:srgbClr val="FFC000"/>
                </a:solidFill>
                <a:latin typeface="+mn-lt"/>
              </a:rPr>
              <a:t>S</a:t>
            </a:r>
            <a:r>
              <a:rPr lang="zh-CN" altLang="zh-CN" sz="2400" b="1" dirty="0">
                <a:solidFill>
                  <a:srgbClr val="FFC000"/>
                </a:solidFill>
                <a:latin typeface="+mn-lt"/>
              </a:rPr>
              <a:t>变；</a:t>
            </a:r>
            <a:r>
              <a:rPr lang="en-US" altLang="zh-CN" sz="2400" b="1" dirty="0">
                <a:solidFill>
                  <a:srgbClr val="FFC000"/>
                </a:solidFill>
                <a:latin typeface="+mn-lt"/>
              </a:rPr>
              <a:t>  </a:t>
            </a:r>
            <a:r>
              <a:rPr lang="zh-CN" altLang="zh-CN" sz="2400" b="1" dirty="0">
                <a:solidFill>
                  <a:srgbClr val="FFC000"/>
                </a:solidFill>
                <a:latin typeface="+mn-lt"/>
              </a:rPr>
              <a:t>例</a:t>
            </a:r>
            <a:r>
              <a:rPr lang="en-US" altLang="zh-CN" sz="2400" b="1" dirty="0">
                <a:solidFill>
                  <a:srgbClr val="FFC000"/>
                </a:solidFill>
                <a:latin typeface="+mn-lt"/>
              </a:rPr>
              <a:t>3</a:t>
            </a:r>
            <a:r>
              <a:rPr lang="zh-CN" altLang="zh-CN" sz="2400" b="1" dirty="0">
                <a:solidFill>
                  <a:srgbClr val="FFC000"/>
                </a:solidFill>
                <a:latin typeface="+mn-lt"/>
              </a:rPr>
              <a:t>：</a:t>
            </a:r>
            <a:r>
              <a:rPr lang="en-US" altLang="zh-CN" sz="2400" b="1" i="1" dirty="0">
                <a:solidFill>
                  <a:srgbClr val="FFC000"/>
                </a:solidFill>
                <a:latin typeface="+mn-lt"/>
              </a:rPr>
              <a:t>θ</a:t>
            </a:r>
            <a:r>
              <a:rPr lang="zh-CN" altLang="zh-CN" sz="2400" b="1" dirty="0">
                <a:solidFill>
                  <a:srgbClr val="FFC000"/>
                </a:solidFill>
                <a:latin typeface="+mn-lt"/>
              </a:rPr>
              <a:t>变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7C9C916-ED83-4F64-AB3B-402331775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997200"/>
          <a:ext cx="5432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2476500" imgH="393700" progId="Equation.DSMT4">
                  <p:embed/>
                </p:oleObj>
              </mc:Choice>
              <mc:Fallback>
                <p:oleObj name="Equation" r:id="rId3" imgW="2476500" imgH="3937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97200"/>
                        <a:ext cx="5432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49C26ABF-2C60-4322-81E6-460C7DA0E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60350"/>
            <a:ext cx="451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3.3</a:t>
            </a:r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动能定理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26DFBE5F-98FC-4B84-B5CF-A9F887832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893763"/>
            <a:ext cx="413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质点动能定理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5E19D8E3-79B5-4591-BB3C-D12DD264444D}"/>
              </a:ext>
            </a:extLst>
          </p:cNvPr>
          <p:cNvGraphicFramePr>
            <a:graphicFrameLocks/>
          </p:cNvGraphicFramePr>
          <p:nvPr/>
        </p:nvGraphicFramePr>
        <p:xfrm>
          <a:off x="1490663" y="1773238"/>
          <a:ext cx="15732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1546862" imgH="327784" progId="Equation.3">
                  <p:embed/>
                </p:oleObj>
              </mc:Choice>
              <mc:Fallback>
                <p:oleObj name="Equation" r:id="rId3" imgW="1546862" imgH="32778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773238"/>
                        <a:ext cx="15732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282348F6-23C4-4CC0-A580-7017F2532084}"/>
              </a:ext>
            </a:extLst>
          </p:cNvPr>
          <p:cNvGraphicFramePr>
            <a:graphicFrameLocks/>
          </p:cNvGraphicFramePr>
          <p:nvPr/>
        </p:nvGraphicFramePr>
        <p:xfrm>
          <a:off x="3170238" y="1557338"/>
          <a:ext cx="1571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1546862" imgH="792449" progId="Equation.3">
                  <p:embed/>
                </p:oleObj>
              </mc:Choice>
              <mc:Fallback>
                <p:oleObj name="Equation" r:id="rId5" imgW="1546862" imgH="792449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1557338"/>
                        <a:ext cx="15716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>
            <a:extLst>
              <a:ext uri="{FF2B5EF4-FFF2-40B4-BE49-F238E27FC236}">
                <a16:creationId xmlns:a16="http://schemas.microsoft.com/office/drawing/2014/main" id="{7F9FEFCA-2276-489A-8BB0-52E31EFB37C5}"/>
              </a:ext>
            </a:extLst>
          </p:cNvPr>
          <p:cNvGraphicFramePr>
            <a:graphicFrameLocks/>
          </p:cNvGraphicFramePr>
          <p:nvPr/>
        </p:nvGraphicFramePr>
        <p:xfrm>
          <a:off x="4891088" y="1798638"/>
          <a:ext cx="13970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7" imgW="1364105" imgH="289436" progId="Equation.3">
                  <p:embed/>
                </p:oleObj>
              </mc:Choice>
              <mc:Fallback>
                <p:oleObj name="Equation" r:id="rId7" imgW="1364105" imgH="28943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1798638"/>
                        <a:ext cx="13970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>
            <a:extLst>
              <a:ext uri="{FF2B5EF4-FFF2-40B4-BE49-F238E27FC236}">
                <a16:creationId xmlns:a16="http://schemas.microsoft.com/office/drawing/2014/main" id="{958AD953-E6E8-4304-BA20-081B2ED06513}"/>
              </a:ext>
            </a:extLst>
          </p:cNvPr>
          <p:cNvGraphicFramePr>
            <a:graphicFrameLocks/>
          </p:cNvGraphicFramePr>
          <p:nvPr/>
        </p:nvGraphicFramePr>
        <p:xfrm>
          <a:off x="6402388" y="1793875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9" imgW="1135448" imgH="289436" progId="Equation.3">
                  <p:embed/>
                </p:oleObj>
              </mc:Choice>
              <mc:Fallback>
                <p:oleObj name="Equation" r:id="rId9" imgW="1135448" imgH="28943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1793875"/>
                        <a:ext cx="1168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>
            <a:extLst>
              <a:ext uri="{FF2B5EF4-FFF2-40B4-BE49-F238E27FC236}">
                <a16:creationId xmlns:a16="http://schemas.microsoft.com/office/drawing/2014/main" id="{E1791E33-763E-47A5-A8F6-0CE784A63CCB}"/>
              </a:ext>
            </a:extLst>
          </p:cNvPr>
          <p:cNvGraphicFramePr>
            <a:graphicFrameLocks/>
          </p:cNvGraphicFramePr>
          <p:nvPr/>
        </p:nvGraphicFramePr>
        <p:xfrm>
          <a:off x="1498600" y="2586038"/>
          <a:ext cx="23225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11" imgW="2293565" imgH="769496" progId="Equation.3">
                  <p:embed/>
                </p:oleObj>
              </mc:Choice>
              <mc:Fallback>
                <p:oleObj name="Equation" r:id="rId11" imgW="2293565" imgH="769496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586038"/>
                        <a:ext cx="23225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>
            <a:extLst>
              <a:ext uri="{FF2B5EF4-FFF2-40B4-BE49-F238E27FC236}">
                <a16:creationId xmlns:a16="http://schemas.microsoft.com/office/drawing/2014/main" id="{D74AE22C-EBCC-4C04-BA92-6EDE68576B5B}"/>
              </a:ext>
            </a:extLst>
          </p:cNvPr>
          <p:cNvGraphicFramePr>
            <a:graphicFrameLocks/>
          </p:cNvGraphicFramePr>
          <p:nvPr/>
        </p:nvGraphicFramePr>
        <p:xfrm>
          <a:off x="1565275" y="3609975"/>
          <a:ext cx="44164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13" imgW="4389260" imgH="792449" progId="Equation.3">
                  <p:embed/>
                </p:oleObj>
              </mc:Choice>
              <mc:Fallback>
                <p:oleObj name="Equation" r:id="rId13" imgW="4389260" imgH="792449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609975"/>
                        <a:ext cx="4416425" cy="8270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Text Box 10">
            <a:extLst>
              <a:ext uri="{FF2B5EF4-FFF2-40B4-BE49-F238E27FC236}">
                <a16:creationId xmlns:a16="http://schemas.microsoft.com/office/drawing/2014/main" id="{064E9E28-6E24-4326-982B-52503BDA4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522788"/>
            <a:ext cx="805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作用于质点的合力在某一路程中对质点所作的功，等于质点在同一路程的始、末两个状态动能的增量。</a:t>
            </a:r>
            <a:r>
              <a:rPr kumimoji="1" lang="zh-CN" altLang="en-US" sz="240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470E205E-3F72-4C18-A1AB-86AD3E377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8640762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1200"/>
              </a:spcAft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．动能是</a:t>
            </a:r>
            <a:r>
              <a:rPr kumimoji="1" lang="zh-CN" altLang="zh-CN" sz="2400" b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标量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，是能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量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的一种表现形式。</a:t>
            </a:r>
          </a:p>
          <a:p>
            <a:pPr>
              <a:spcAft>
                <a:spcPts val="1200"/>
              </a:spcAft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．动能定理说明了作功与动能的关系。</a:t>
            </a:r>
          </a:p>
          <a:p>
            <a:pPr>
              <a:spcAft>
                <a:spcPts val="1200"/>
              </a:spcAft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即：合力作正功时（</a:t>
            </a: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A&gt;0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），质点动能增加；【加速】</a:t>
            </a:r>
          </a:p>
          <a:p>
            <a:pPr>
              <a:spcAft>
                <a:spcPts val="1200"/>
              </a:spcAft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 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合力作负功时（</a:t>
            </a: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A&lt;0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），质点动能减少。【减速】</a:t>
            </a:r>
          </a:p>
          <a:p>
            <a:pPr>
              <a:spcAft>
                <a:spcPts val="1200"/>
              </a:spcAft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．方程左边的结果取决于</a:t>
            </a: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的具体函数形式，与力对质点的作用过程相关。</a:t>
            </a:r>
            <a:endParaRPr kumimoji="1" lang="en-US" altLang="zh-CN" sz="24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Aft>
                <a:spcPts val="1200"/>
              </a:spcAft>
            </a:pP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∴</a:t>
            </a:r>
            <a:r>
              <a:rPr kumimoji="1" lang="zh-CN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功是过程量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spcAft>
                <a:spcPts val="1200"/>
              </a:spcAft>
            </a:pP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方程右边与过程无关，只由始末运动状态确定。</a:t>
            </a:r>
            <a:endParaRPr kumimoji="1" lang="en-US" altLang="zh-CN" sz="24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Aft>
                <a:spcPts val="1200"/>
              </a:spcAft>
            </a:pP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∴</a:t>
            </a:r>
            <a:r>
              <a:rPr kumimoji="1" lang="zh-CN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动能是状态量</a:t>
            </a:r>
            <a:r>
              <a:rPr kumimoji="1" lang="zh-CN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" name="Text Box 12">
            <a:extLst>
              <a:ext uri="{FF2B5EF4-FFF2-40B4-BE49-F238E27FC236}">
                <a16:creationId xmlns:a16="http://schemas.microsoft.com/office/drawing/2014/main" id="{7A042E06-DE5E-4FBE-AFBF-10682AE09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81688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动能定律只用于惯性系。</a:t>
            </a:r>
          </a:p>
        </p:txBody>
      </p:sp>
      <p:sp>
        <p:nvSpPr>
          <p:cNvPr id="19460" name="TextBox 3">
            <a:extLst>
              <a:ext uri="{FF2B5EF4-FFF2-40B4-BE49-F238E27FC236}">
                <a16:creationId xmlns:a16="http://schemas.microsoft.com/office/drawing/2014/main" id="{354EFAB6-1CE6-45C6-9DAF-1BAD08F35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8613"/>
            <a:ext cx="142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C000"/>
                </a:solidFill>
              </a:rPr>
              <a:t>说明：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>
            <a:extLst>
              <a:ext uri="{FF2B5EF4-FFF2-40B4-BE49-F238E27FC236}">
                <a16:creationId xmlns:a16="http://schemas.microsoft.com/office/drawing/2014/main" id="{6341245A-44BF-47ED-B899-55B7B4763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" y="52388"/>
            <a:ext cx="8137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书中例题 </a:t>
            </a:r>
            <a:r>
              <a:rPr lang="en-US" altLang="zh-CN" sz="2000" b="1">
                <a:solidFill>
                  <a:schemeClr val="bg1"/>
                </a:solidFill>
              </a:rPr>
              <a:t>3.5 P103 </a:t>
            </a:r>
          </a:p>
          <a:p>
            <a:pPr eaLnBrk="1" hangingPunct="1"/>
            <a:r>
              <a:rPr lang="en-US" altLang="zh-CN" sz="2000" b="1">
                <a:solidFill>
                  <a:schemeClr val="bg1"/>
                </a:solidFill>
              </a:rPr>
              <a:t> </a:t>
            </a:r>
            <a:r>
              <a:rPr lang="zh-CN" altLang="en-US" sz="2000" b="1">
                <a:solidFill>
                  <a:schemeClr val="bg1"/>
                </a:solidFill>
              </a:rPr>
              <a:t>物体的质量为</a:t>
            </a:r>
            <a:r>
              <a:rPr lang="en-US" altLang="zh-CN" sz="2000" b="1" i="1">
                <a:solidFill>
                  <a:schemeClr val="bg1"/>
                </a:solidFill>
              </a:rPr>
              <a:t>m</a:t>
            </a:r>
            <a:r>
              <a:rPr lang="zh-CN" altLang="en-US" sz="2000" b="1">
                <a:solidFill>
                  <a:schemeClr val="bg1"/>
                </a:solidFill>
              </a:rPr>
              <a:t>，弹簧劲度系数为</a:t>
            </a:r>
            <a:r>
              <a:rPr lang="en-US" altLang="zh-CN" sz="2000" b="1" i="1">
                <a:solidFill>
                  <a:schemeClr val="bg1"/>
                </a:solidFill>
              </a:rPr>
              <a:t>k</a:t>
            </a:r>
            <a:r>
              <a:rPr lang="zh-CN" altLang="en-US" sz="2000" b="1">
                <a:solidFill>
                  <a:schemeClr val="bg1"/>
                </a:solidFill>
              </a:rPr>
              <a:t>，</a:t>
            </a:r>
            <a:r>
              <a:rPr lang="en-US" altLang="zh-CN" sz="2000" b="1">
                <a:solidFill>
                  <a:schemeClr val="bg1"/>
                </a:solidFill>
              </a:rPr>
              <a:t>A</a:t>
            </a:r>
            <a:r>
              <a:rPr lang="zh-CN" altLang="en-US" sz="2000" b="1">
                <a:solidFill>
                  <a:schemeClr val="bg1"/>
                </a:solidFill>
              </a:rPr>
              <a:t>板及弹簧质量不计，求自弹簧原长</a:t>
            </a:r>
            <a:r>
              <a:rPr lang="en-US" altLang="zh-CN" sz="2000" b="1">
                <a:solidFill>
                  <a:schemeClr val="bg1"/>
                </a:solidFill>
              </a:rPr>
              <a:t>O</a:t>
            </a:r>
            <a:r>
              <a:rPr lang="zh-CN" altLang="en-US" sz="2000" b="1">
                <a:solidFill>
                  <a:schemeClr val="bg1"/>
                </a:solidFill>
              </a:rPr>
              <a:t>处，突然无初速度地加上物体</a:t>
            </a:r>
            <a:r>
              <a:rPr lang="en-US" altLang="zh-CN" sz="2000" b="1" i="1">
                <a:solidFill>
                  <a:schemeClr val="bg1"/>
                </a:solidFill>
              </a:rPr>
              <a:t>M</a:t>
            </a:r>
            <a:r>
              <a:rPr lang="zh-CN" altLang="en-US" sz="2000" b="1">
                <a:solidFill>
                  <a:schemeClr val="bg1"/>
                </a:solidFill>
              </a:rPr>
              <a:t>时，弹簧的最大压缩量。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C7776D7C-5B52-4AE9-B324-A8E68E52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1077913"/>
            <a:ext cx="330993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>
            <a:extLst>
              <a:ext uri="{FF2B5EF4-FFF2-40B4-BE49-F238E27FC236}">
                <a16:creationId xmlns:a16="http://schemas.microsoft.com/office/drawing/2014/main" id="{BE991B5E-7FCA-4853-AAD2-E2A49285E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5629275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6" name="Picture 4">
            <a:extLst>
              <a:ext uri="{FF2B5EF4-FFF2-40B4-BE49-F238E27FC236}">
                <a16:creationId xmlns:a16="http://schemas.microsoft.com/office/drawing/2014/main" id="{FF332C83-3379-45B8-923B-ECE3EBB36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2025"/>
            <a:ext cx="562927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7" name="Picture 5">
            <a:extLst>
              <a:ext uri="{FF2B5EF4-FFF2-40B4-BE49-F238E27FC236}">
                <a16:creationId xmlns:a16="http://schemas.microsoft.com/office/drawing/2014/main" id="{33633D3B-683D-401E-96AE-C7ADA8D04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308475"/>
            <a:ext cx="1824038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82FDA8B7-B2A0-46AF-932C-32BB1B99F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5229225"/>
            <a:ext cx="575945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EC83B57E-EE1B-4BFE-8CD4-427392B3C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60350"/>
            <a:ext cx="2149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3.1</a:t>
            </a:r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303CE463-8618-42D2-A00E-6AD1A711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483393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恒力的功 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A29B20D9-ECF0-4DB8-973E-FF80E95618DC}"/>
              </a:ext>
            </a:extLst>
          </p:cNvPr>
          <p:cNvGraphicFramePr>
            <a:graphicFrameLocks/>
          </p:cNvGraphicFramePr>
          <p:nvPr/>
        </p:nvGraphicFramePr>
        <p:xfrm>
          <a:off x="1254125" y="5473700"/>
          <a:ext cx="1752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公式" r:id="rId3" imgW="1722063" imgH="289436" progId="Equation.3">
                  <p:embed/>
                </p:oleObj>
              </mc:Choice>
              <mc:Fallback>
                <p:oleObj name="公式" r:id="rId3" imgW="1722063" imgH="28943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5473700"/>
                        <a:ext cx="17526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7">
            <a:extLst>
              <a:ext uri="{FF2B5EF4-FFF2-40B4-BE49-F238E27FC236}">
                <a16:creationId xmlns:a16="http://schemas.microsoft.com/office/drawing/2014/main" id="{46E9641C-A356-4D23-B218-C7C372E1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143192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空间积累：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功</a:t>
            </a:r>
          </a:p>
        </p:txBody>
      </p:sp>
      <p:sp>
        <p:nvSpPr>
          <p:cNvPr id="3078" name="Text Box 8">
            <a:extLst>
              <a:ext uri="{FF2B5EF4-FFF2-40B4-BE49-F238E27FC236}">
                <a16:creationId xmlns:a16="http://schemas.microsoft.com/office/drawing/2014/main" id="{0548B813-7428-43CB-96D9-C5504ACB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2041525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时间积累：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冲量</a:t>
            </a:r>
          </a:p>
        </p:txBody>
      </p:sp>
      <p:sp>
        <p:nvSpPr>
          <p:cNvPr id="3079" name="AutoShape 9">
            <a:extLst>
              <a:ext uri="{FF2B5EF4-FFF2-40B4-BE49-F238E27FC236}">
                <a16:creationId xmlns:a16="http://schemas.microsoft.com/office/drawing/2014/main" id="{4DEF0E37-7E45-4089-A194-C77E4AC13925}"/>
              </a:ext>
            </a:extLst>
          </p:cNvPr>
          <p:cNvSpPr>
            <a:spLocks/>
          </p:cNvSpPr>
          <p:nvPr/>
        </p:nvSpPr>
        <p:spPr bwMode="auto">
          <a:xfrm>
            <a:off x="1069975" y="1584325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80" name="Object 10">
            <a:extLst>
              <a:ext uri="{FF2B5EF4-FFF2-40B4-BE49-F238E27FC236}">
                <a16:creationId xmlns:a16="http://schemas.microsoft.com/office/drawing/2014/main" id="{91D61BF7-267E-47EE-8910-EBB72BF5C419}"/>
              </a:ext>
            </a:extLst>
          </p:cNvPr>
          <p:cNvGraphicFramePr>
            <a:graphicFrameLocks/>
          </p:cNvGraphicFramePr>
          <p:nvPr/>
        </p:nvGraphicFramePr>
        <p:xfrm>
          <a:off x="620713" y="1804988"/>
          <a:ext cx="3063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274276" imgH="312389" progId="Equation.3">
                  <p:embed/>
                </p:oleObj>
              </mc:Choice>
              <mc:Fallback>
                <p:oleObj name="Equation" r:id="rId5" imgW="274276" imgH="312389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804988"/>
                        <a:ext cx="3063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12">
            <a:extLst>
              <a:ext uri="{FF2B5EF4-FFF2-40B4-BE49-F238E27FC236}">
                <a16:creationId xmlns:a16="http://schemas.microsoft.com/office/drawing/2014/main" id="{1F246DAE-A526-4368-9CC3-F93D15024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3190875"/>
            <a:ext cx="7546975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研究力在空间的积累效应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      </a:t>
            </a:r>
            <a:endParaRPr kumimoji="1" lang="en-US" altLang="zh-CN" sz="2400" b="1">
              <a:solidFill>
                <a:srgbClr val="FFFF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功、动能、势能、动能定理、机械能守恒定律。 </a:t>
            </a:r>
          </a:p>
        </p:txBody>
      </p:sp>
      <p:graphicFrame>
        <p:nvGraphicFramePr>
          <p:cNvPr id="3082" name="Object 14">
            <a:extLst>
              <a:ext uri="{FF2B5EF4-FFF2-40B4-BE49-F238E27FC236}">
                <a16:creationId xmlns:a16="http://schemas.microsoft.com/office/drawing/2014/main" id="{A07090FF-8B03-4B06-A9D6-0CB260274327}"/>
              </a:ext>
            </a:extLst>
          </p:cNvPr>
          <p:cNvGraphicFramePr>
            <a:graphicFrameLocks/>
          </p:cNvGraphicFramePr>
          <p:nvPr/>
        </p:nvGraphicFramePr>
        <p:xfrm>
          <a:off x="4003675" y="5445125"/>
          <a:ext cx="1295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7" imgW="1265029" imgH="327784" progId="Equation.3">
                  <p:embed/>
                </p:oleObj>
              </mc:Choice>
              <mc:Fallback>
                <p:oleObj name="Equation" r:id="rId7" imgW="1265029" imgH="327784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5445125"/>
                        <a:ext cx="1295400" cy="355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3" name="Group 15">
            <a:extLst>
              <a:ext uri="{FF2B5EF4-FFF2-40B4-BE49-F238E27FC236}">
                <a16:creationId xmlns:a16="http://schemas.microsoft.com/office/drawing/2014/main" id="{EC61BF5A-46B6-4285-B2F1-EBFAEA65F4E1}"/>
              </a:ext>
            </a:extLst>
          </p:cNvPr>
          <p:cNvGrpSpPr>
            <a:grpSpLocks/>
          </p:cNvGrpSpPr>
          <p:nvPr/>
        </p:nvGrpSpPr>
        <p:grpSpPr bwMode="auto">
          <a:xfrm>
            <a:off x="5619750" y="1717675"/>
            <a:ext cx="3200400" cy="474663"/>
            <a:chOff x="3360" y="757"/>
            <a:chExt cx="2016" cy="299"/>
          </a:xfrm>
        </p:grpSpPr>
        <p:sp>
          <p:nvSpPr>
            <p:cNvPr id="3099" name="Line 16">
              <a:extLst>
                <a:ext uri="{FF2B5EF4-FFF2-40B4-BE49-F238E27FC236}">
                  <a16:creationId xmlns:a16="http://schemas.microsoft.com/office/drawing/2014/main" id="{D03653B7-D5CC-462A-BC8F-CBC4CF2C2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056"/>
              <a:ext cx="20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Rectangle 17">
              <a:extLst>
                <a:ext uri="{FF2B5EF4-FFF2-40B4-BE49-F238E27FC236}">
                  <a16:creationId xmlns:a16="http://schemas.microsoft.com/office/drawing/2014/main" id="{BE0FA6BD-2955-463C-84DF-E946CD49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757"/>
              <a:ext cx="336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01" name="Text Box 18">
              <a:extLst>
                <a:ext uri="{FF2B5EF4-FFF2-40B4-BE49-F238E27FC236}">
                  <a16:creationId xmlns:a16="http://schemas.microsoft.com/office/drawing/2014/main" id="{C80BC4CE-061B-4D09-80FE-1D54528A6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76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3084" name="Line 19">
            <a:extLst>
              <a:ext uri="{FF2B5EF4-FFF2-40B4-BE49-F238E27FC236}">
                <a16:creationId xmlns:a16="http://schemas.microsoft.com/office/drawing/2014/main" id="{F281D868-455C-42EC-B500-DB7930749E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0488" y="1377950"/>
            <a:ext cx="609600" cy="3810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5" name="Object 20">
            <a:extLst>
              <a:ext uri="{FF2B5EF4-FFF2-40B4-BE49-F238E27FC236}">
                <a16:creationId xmlns:a16="http://schemas.microsoft.com/office/drawing/2014/main" id="{2A002260-DCC1-4277-8CA7-4D87E465C625}"/>
              </a:ext>
            </a:extLst>
          </p:cNvPr>
          <p:cNvGraphicFramePr>
            <a:graphicFrameLocks/>
          </p:cNvGraphicFramePr>
          <p:nvPr/>
        </p:nvGraphicFramePr>
        <p:xfrm>
          <a:off x="6915150" y="955675"/>
          <a:ext cx="3063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9" imgW="274276" imgH="312389" progId="Equation.3">
                  <p:embed/>
                </p:oleObj>
              </mc:Choice>
              <mc:Fallback>
                <p:oleObj name="Equation" r:id="rId9" imgW="274276" imgH="312389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955675"/>
                        <a:ext cx="3063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Line 21">
            <a:extLst>
              <a:ext uri="{FF2B5EF4-FFF2-40B4-BE49-F238E27FC236}">
                <a16:creationId xmlns:a16="http://schemas.microsoft.com/office/drawing/2014/main" id="{030A99A1-515E-4C7E-B805-ADF69FDDF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8" y="1758950"/>
            <a:ext cx="6858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7" name="Object 22">
            <a:extLst>
              <a:ext uri="{FF2B5EF4-FFF2-40B4-BE49-F238E27FC236}">
                <a16:creationId xmlns:a16="http://schemas.microsoft.com/office/drawing/2014/main" id="{D6DB1CE0-2EC5-4889-B7D5-3A34C8C6563C}"/>
              </a:ext>
            </a:extLst>
          </p:cNvPr>
          <p:cNvGraphicFramePr>
            <a:graphicFrameLocks/>
          </p:cNvGraphicFramePr>
          <p:nvPr/>
        </p:nvGraphicFramePr>
        <p:xfrm>
          <a:off x="6831013" y="1520825"/>
          <a:ext cx="252412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公式" r:id="rId11" imgW="289669" imgH="251367" progId="Equation.3">
                  <p:embed/>
                </p:oleObj>
              </mc:Choice>
              <mc:Fallback>
                <p:oleObj name="公式" r:id="rId11" imgW="289669" imgH="251367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1520825"/>
                        <a:ext cx="252412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8" name="Group 23">
            <a:extLst>
              <a:ext uri="{FF2B5EF4-FFF2-40B4-BE49-F238E27FC236}">
                <a16:creationId xmlns:a16="http://schemas.microsoft.com/office/drawing/2014/main" id="{3CC0EEE9-E78C-41A4-8965-2760DA2B3D71}"/>
              </a:ext>
            </a:extLst>
          </p:cNvPr>
          <p:cNvGrpSpPr>
            <a:grpSpLocks/>
          </p:cNvGrpSpPr>
          <p:nvPr/>
        </p:nvGrpSpPr>
        <p:grpSpPr bwMode="auto">
          <a:xfrm>
            <a:off x="8058150" y="1717675"/>
            <a:ext cx="533400" cy="474663"/>
            <a:chOff x="3504" y="1104"/>
            <a:chExt cx="336" cy="299"/>
          </a:xfrm>
        </p:grpSpPr>
        <p:sp>
          <p:nvSpPr>
            <p:cNvPr id="3097" name="Rectangle 24">
              <a:extLst>
                <a:ext uri="{FF2B5EF4-FFF2-40B4-BE49-F238E27FC236}">
                  <a16:creationId xmlns:a16="http://schemas.microsoft.com/office/drawing/2014/main" id="{8FF71863-E8C5-41E7-8B69-BE657EDF0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104"/>
              <a:ext cx="336" cy="2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8" name="Text Box 25">
              <a:extLst>
                <a:ext uri="{FF2B5EF4-FFF2-40B4-BE49-F238E27FC236}">
                  <a16:creationId xmlns:a16="http://schemas.microsoft.com/office/drawing/2014/main" id="{688EC1A3-67BE-4087-A184-4408BA8DB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115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</a:rPr>
                <a:t>M</a:t>
              </a:r>
            </a:p>
          </p:txBody>
        </p:sp>
      </p:grpSp>
      <p:grpSp>
        <p:nvGrpSpPr>
          <p:cNvPr id="3089" name="Group 26">
            <a:extLst>
              <a:ext uri="{FF2B5EF4-FFF2-40B4-BE49-F238E27FC236}">
                <a16:creationId xmlns:a16="http://schemas.microsoft.com/office/drawing/2014/main" id="{55C16143-3D51-4139-815C-B81189850849}"/>
              </a:ext>
            </a:extLst>
          </p:cNvPr>
          <p:cNvGrpSpPr>
            <a:grpSpLocks/>
          </p:cNvGrpSpPr>
          <p:nvPr/>
        </p:nvGrpSpPr>
        <p:grpSpPr bwMode="auto">
          <a:xfrm>
            <a:off x="5856288" y="2198688"/>
            <a:ext cx="2852737" cy="661987"/>
            <a:chOff x="3653" y="1385"/>
            <a:chExt cx="1797" cy="417"/>
          </a:xfrm>
        </p:grpSpPr>
        <p:sp>
          <p:nvSpPr>
            <p:cNvPr id="3091" name="Line 27">
              <a:extLst>
                <a:ext uri="{FF2B5EF4-FFF2-40B4-BE49-F238E27FC236}">
                  <a16:creationId xmlns:a16="http://schemas.microsoft.com/office/drawing/2014/main" id="{06D9F7F0-842A-4B1B-AF02-ECACD29D0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85"/>
              <a:ext cx="0" cy="19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28">
              <a:extLst>
                <a:ext uri="{FF2B5EF4-FFF2-40B4-BE49-F238E27FC236}">
                  <a16:creationId xmlns:a16="http://schemas.microsoft.com/office/drawing/2014/main" id="{9E40985D-360A-4E03-A380-C44F3B088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" y="1385"/>
              <a:ext cx="0" cy="19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29">
              <a:extLst>
                <a:ext uri="{FF2B5EF4-FFF2-40B4-BE49-F238E27FC236}">
                  <a16:creationId xmlns:a16="http://schemas.microsoft.com/office/drawing/2014/main" id="{704769E8-1539-4FDD-B706-A36C0295B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9" y="1529"/>
              <a:ext cx="129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Text Box 30">
              <a:extLst>
                <a:ext uri="{FF2B5EF4-FFF2-40B4-BE49-F238E27FC236}">
                  <a16:creationId xmlns:a16="http://schemas.microsoft.com/office/drawing/2014/main" id="{9E8EE02E-E4E0-4AC7-8425-E4C72A7B7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3" y="138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95" name="Text Box 31">
              <a:extLst>
                <a:ext uri="{FF2B5EF4-FFF2-40B4-BE49-F238E27FC236}">
                  <a16:creationId xmlns:a16="http://schemas.microsoft.com/office/drawing/2014/main" id="{5CCA165D-0C1A-4CB7-B5BF-CE1B3FC96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" y="14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096" name="Text Box 32">
              <a:extLst>
                <a:ext uri="{FF2B5EF4-FFF2-40B4-BE49-F238E27FC236}">
                  <a16:creationId xmlns:a16="http://schemas.microsoft.com/office/drawing/2014/main" id="{F38B01D4-A708-449C-8D0F-CAA97E666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9" y="1475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3090" name="Arc 64">
            <a:extLst>
              <a:ext uri="{FF2B5EF4-FFF2-40B4-BE49-F238E27FC236}">
                <a16:creationId xmlns:a16="http://schemas.microsoft.com/office/drawing/2014/main" id="{5C569EF1-6DCA-4F9B-A25A-A715BF91B70C}"/>
              </a:ext>
            </a:extLst>
          </p:cNvPr>
          <p:cNvSpPr>
            <a:spLocks/>
          </p:cNvSpPr>
          <p:nvPr/>
        </p:nvSpPr>
        <p:spPr bwMode="auto">
          <a:xfrm rot="5400000">
            <a:off x="6577807" y="1537493"/>
            <a:ext cx="152400" cy="258763"/>
          </a:xfrm>
          <a:custGeom>
            <a:avLst/>
            <a:gdLst>
              <a:gd name="T0" fmla="*/ 0 w 14553"/>
              <a:gd name="T1" fmla="*/ 94599680 h 21600"/>
              <a:gd name="T2" fmla="*/ 175017812 w 14553"/>
              <a:gd name="T3" fmla="*/ 720439 h 21600"/>
              <a:gd name="T4" fmla="*/ 160153927 w 14553"/>
              <a:gd name="T5" fmla="*/ 44488470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53" h="21600" fill="none" extrusionOk="0">
                <a:moveTo>
                  <a:pt x="0" y="4593"/>
                </a:moveTo>
                <a:cubicBezTo>
                  <a:pt x="3801" y="1617"/>
                  <a:pt x="8489" y="-1"/>
                  <a:pt x="13317" y="0"/>
                </a:cubicBezTo>
                <a:cubicBezTo>
                  <a:pt x="13729" y="0"/>
                  <a:pt x="14141" y="11"/>
                  <a:pt x="14552" y="35"/>
                </a:cubicBezTo>
              </a:path>
              <a:path w="14553" h="21600" stroke="0" extrusionOk="0">
                <a:moveTo>
                  <a:pt x="0" y="4593"/>
                </a:moveTo>
                <a:cubicBezTo>
                  <a:pt x="3801" y="1617"/>
                  <a:pt x="8489" y="-1"/>
                  <a:pt x="13317" y="0"/>
                </a:cubicBezTo>
                <a:cubicBezTo>
                  <a:pt x="13729" y="0"/>
                  <a:pt x="14141" y="11"/>
                  <a:pt x="14552" y="35"/>
                </a:cubicBezTo>
                <a:lnTo>
                  <a:pt x="13317" y="21600"/>
                </a:lnTo>
                <a:lnTo>
                  <a:pt x="0" y="4593"/>
                </a:lnTo>
                <a:close/>
              </a:path>
            </a:pathLst>
          </a:cu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305D3D6B-44D4-44BE-A720-B70BCF7F9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317500"/>
            <a:ext cx="390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质点系动能定律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82A0E525-82F9-4035-8017-85CA9BE9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693738"/>
            <a:ext cx="57261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把质点动能定理应用于质点系内所有质点并把所得方程相加有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: </a:t>
            </a:r>
          </a:p>
        </p:txBody>
      </p:sp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9B16B15C-FE1D-43BE-AE64-52F587B423AC}"/>
              </a:ext>
            </a:extLst>
          </p:cNvPr>
          <p:cNvGraphicFramePr>
            <a:graphicFrameLocks/>
          </p:cNvGraphicFramePr>
          <p:nvPr/>
        </p:nvGraphicFramePr>
        <p:xfrm>
          <a:off x="857250" y="1665288"/>
          <a:ext cx="41386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3" imgW="4107147" imgH="868587" progId="Equation.3">
                  <p:embed/>
                </p:oleObj>
              </mc:Choice>
              <mc:Fallback>
                <p:oleObj name="Equation" r:id="rId3" imgW="4107147" imgH="868587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665288"/>
                        <a:ext cx="413861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>
            <a:extLst>
              <a:ext uri="{FF2B5EF4-FFF2-40B4-BE49-F238E27FC236}">
                <a16:creationId xmlns:a16="http://schemas.microsoft.com/office/drawing/2014/main" id="{EF379CE2-984E-4504-BD99-BE599F1D5025}"/>
              </a:ext>
            </a:extLst>
          </p:cNvPr>
          <p:cNvGraphicFramePr>
            <a:graphicFrameLocks/>
          </p:cNvGraphicFramePr>
          <p:nvPr/>
        </p:nvGraphicFramePr>
        <p:xfrm>
          <a:off x="838200" y="2708275"/>
          <a:ext cx="33004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5" imgW="3268925" imgH="693358" progId="Equation.3">
                  <p:embed/>
                </p:oleObj>
              </mc:Choice>
              <mc:Fallback>
                <p:oleObj name="Equation" r:id="rId5" imgW="3268925" imgH="693358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08275"/>
                        <a:ext cx="33004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Freeform 6">
            <a:extLst>
              <a:ext uri="{FF2B5EF4-FFF2-40B4-BE49-F238E27FC236}">
                <a16:creationId xmlns:a16="http://schemas.microsoft.com/office/drawing/2014/main" id="{46B86355-E695-46CB-8E42-597CAA8710EB}"/>
              </a:ext>
            </a:extLst>
          </p:cNvPr>
          <p:cNvSpPr>
            <a:spLocks/>
          </p:cNvSpPr>
          <p:nvPr/>
        </p:nvSpPr>
        <p:spPr bwMode="auto">
          <a:xfrm>
            <a:off x="6067425" y="1296988"/>
            <a:ext cx="2362200" cy="2374900"/>
          </a:xfrm>
          <a:custGeom>
            <a:avLst/>
            <a:gdLst>
              <a:gd name="T0" fmla="*/ 2147483647 w 1704"/>
              <a:gd name="T1" fmla="*/ 2147483647 h 1504"/>
              <a:gd name="T2" fmla="*/ 2147483647 w 1704"/>
              <a:gd name="T3" fmla="*/ 2147483647 h 1504"/>
              <a:gd name="T4" fmla="*/ 2147483647 w 1704"/>
              <a:gd name="T5" fmla="*/ 2147483647 h 1504"/>
              <a:gd name="T6" fmla="*/ 2147483647 w 1704"/>
              <a:gd name="T7" fmla="*/ 2147483647 h 1504"/>
              <a:gd name="T8" fmla="*/ 2147483647 w 1704"/>
              <a:gd name="T9" fmla="*/ 2147483647 h 1504"/>
              <a:gd name="T10" fmla="*/ 2147483647 w 1704"/>
              <a:gd name="T11" fmla="*/ 2147483647 h 1504"/>
              <a:gd name="T12" fmla="*/ 2147483647 w 1704"/>
              <a:gd name="T13" fmla="*/ 2147483647 h 15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04" h="1504">
                <a:moveTo>
                  <a:pt x="816" y="8"/>
                </a:moveTo>
                <a:cubicBezTo>
                  <a:pt x="600" y="0"/>
                  <a:pt x="352" y="56"/>
                  <a:pt x="240" y="248"/>
                </a:cubicBezTo>
                <a:cubicBezTo>
                  <a:pt x="128" y="440"/>
                  <a:pt x="0" y="960"/>
                  <a:pt x="144" y="1160"/>
                </a:cubicBezTo>
                <a:cubicBezTo>
                  <a:pt x="288" y="1360"/>
                  <a:pt x="856" y="1504"/>
                  <a:pt x="1104" y="1448"/>
                </a:cubicBezTo>
                <a:cubicBezTo>
                  <a:pt x="1352" y="1392"/>
                  <a:pt x="1560" y="1016"/>
                  <a:pt x="1632" y="824"/>
                </a:cubicBezTo>
                <a:cubicBezTo>
                  <a:pt x="1704" y="632"/>
                  <a:pt x="1672" y="432"/>
                  <a:pt x="1536" y="296"/>
                </a:cubicBezTo>
                <a:cubicBezTo>
                  <a:pt x="1400" y="160"/>
                  <a:pt x="1032" y="16"/>
                  <a:pt x="816" y="8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7527" name="Group 7">
            <a:extLst>
              <a:ext uri="{FF2B5EF4-FFF2-40B4-BE49-F238E27FC236}">
                <a16:creationId xmlns:a16="http://schemas.microsoft.com/office/drawing/2014/main" id="{19AD3F31-3C26-4A16-9D79-1055CCB9CEB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600200"/>
            <a:ext cx="1358900" cy="493713"/>
            <a:chOff x="4080" y="1008"/>
            <a:chExt cx="856" cy="311"/>
          </a:xfrm>
        </p:grpSpPr>
        <p:sp>
          <p:nvSpPr>
            <p:cNvPr id="21565" name="Oval 8">
              <a:extLst>
                <a:ext uri="{FF2B5EF4-FFF2-40B4-BE49-F238E27FC236}">
                  <a16:creationId xmlns:a16="http://schemas.microsoft.com/office/drawing/2014/main" id="{65DDDF1C-30EC-4895-816A-24C3EAF7B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105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66" name="Line 9">
              <a:extLst>
                <a:ext uri="{FF2B5EF4-FFF2-40B4-BE49-F238E27FC236}">
                  <a16:creationId xmlns:a16="http://schemas.microsoft.com/office/drawing/2014/main" id="{284261FF-7F29-45B9-A682-8772F4B59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1153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67" name="Object 10">
              <a:extLst>
                <a:ext uri="{FF2B5EF4-FFF2-40B4-BE49-F238E27FC236}">
                  <a16:creationId xmlns:a16="http://schemas.microsoft.com/office/drawing/2014/main" id="{63ED82EE-C87D-46CB-BAEE-BD19724A808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80" y="1056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1" name="Equation" r:id="rId7" imgW="355446" imgH="418918" progId="Equation.3">
                    <p:embed/>
                  </p:oleObj>
                </mc:Choice>
                <mc:Fallback>
                  <p:oleObj name="Equation" r:id="rId7" imgW="355446" imgH="418918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56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8" name="Object 11">
              <a:extLst>
                <a:ext uri="{FF2B5EF4-FFF2-40B4-BE49-F238E27FC236}">
                  <a16:creationId xmlns:a16="http://schemas.microsoft.com/office/drawing/2014/main" id="{A07488DC-DFE9-4718-BE6C-B835387DC26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52" y="1008"/>
            <a:ext cx="18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2" name="Equation" r:id="rId9" imgW="259163" imgH="388527" progId="Equation.3">
                    <p:embed/>
                  </p:oleObj>
                </mc:Choice>
                <mc:Fallback>
                  <p:oleObj name="Equation" r:id="rId9" imgW="259163" imgH="388527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008"/>
                          <a:ext cx="18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32" name="Group 12">
            <a:extLst>
              <a:ext uri="{FF2B5EF4-FFF2-40B4-BE49-F238E27FC236}">
                <a16:creationId xmlns:a16="http://schemas.microsoft.com/office/drawing/2014/main" id="{9090B35E-14C0-4623-9123-E14208947FD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00263"/>
            <a:ext cx="990600" cy="717550"/>
            <a:chOff x="3984" y="1323"/>
            <a:chExt cx="624" cy="452"/>
          </a:xfrm>
        </p:grpSpPr>
        <p:sp>
          <p:nvSpPr>
            <p:cNvPr id="21561" name="Oval 13">
              <a:extLst>
                <a:ext uri="{FF2B5EF4-FFF2-40B4-BE49-F238E27FC236}">
                  <a16:creationId xmlns:a16="http://schemas.microsoft.com/office/drawing/2014/main" id="{3A3542CD-D4B4-4D73-9509-13E9370B8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489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62" name="Object 14">
              <a:extLst>
                <a:ext uri="{FF2B5EF4-FFF2-40B4-BE49-F238E27FC236}">
                  <a16:creationId xmlns:a16="http://schemas.microsoft.com/office/drawing/2014/main" id="{80DE3372-2D9C-41D4-A108-098A486A130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84" y="1512"/>
            <a:ext cx="24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3" name="Equation" r:id="rId11" imgW="393529" imgH="418918" progId="Equation.3">
                    <p:embed/>
                  </p:oleObj>
                </mc:Choice>
                <mc:Fallback>
                  <p:oleObj name="Equation" r:id="rId11" imgW="393529" imgH="418918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512"/>
                          <a:ext cx="24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3" name="Line 15">
              <a:extLst>
                <a:ext uri="{FF2B5EF4-FFF2-40B4-BE49-F238E27FC236}">
                  <a16:creationId xmlns:a16="http://schemas.microsoft.com/office/drawing/2014/main" id="{3D9EBA9D-6AE4-48CF-9AE2-FEA769349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9" y="1323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64" name="Object 16">
              <a:extLst>
                <a:ext uri="{FF2B5EF4-FFF2-40B4-BE49-F238E27FC236}">
                  <a16:creationId xmlns:a16="http://schemas.microsoft.com/office/drawing/2014/main" id="{C7EB3413-CEFD-49EC-B129-8940EB25668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99" y="1369"/>
            <a:ext cx="20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4" name="Equation" r:id="rId13" imgW="297226" imgH="388527" progId="Equation.3">
                    <p:embed/>
                  </p:oleObj>
                </mc:Choice>
                <mc:Fallback>
                  <p:oleObj name="Equation" r:id="rId13" imgW="297226" imgH="388527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1369"/>
                          <a:ext cx="20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37" name="Group 17">
            <a:extLst>
              <a:ext uri="{FF2B5EF4-FFF2-40B4-BE49-F238E27FC236}">
                <a16:creationId xmlns:a16="http://schemas.microsoft.com/office/drawing/2014/main" id="{F180732F-267D-484C-881B-CA912146743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895600"/>
            <a:ext cx="1003300" cy="666750"/>
            <a:chOff x="4080" y="1824"/>
            <a:chExt cx="632" cy="420"/>
          </a:xfrm>
        </p:grpSpPr>
        <p:sp>
          <p:nvSpPr>
            <p:cNvPr id="21557" name="Oval 18">
              <a:extLst>
                <a:ext uri="{FF2B5EF4-FFF2-40B4-BE49-F238E27FC236}">
                  <a16:creationId xmlns:a16="http://schemas.microsoft.com/office/drawing/2014/main" id="{8E2FDE5E-5536-4E98-9106-BD4B9BCBE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873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8" name="Line 19">
              <a:extLst>
                <a:ext uri="{FF2B5EF4-FFF2-40B4-BE49-F238E27FC236}">
                  <a16:creationId xmlns:a16="http://schemas.microsoft.com/office/drawing/2014/main" id="{B412ECA9-6898-466C-B942-179E9D8DA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4" y="1921"/>
              <a:ext cx="288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59" name="Object 20">
              <a:extLst>
                <a:ext uri="{FF2B5EF4-FFF2-40B4-BE49-F238E27FC236}">
                  <a16:creationId xmlns:a16="http://schemas.microsoft.com/office/drawing/2014/main" id="{229AA6FB-ED7B-4074-B3EA-0B07F7731EE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80" y="182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5" name="Equation" r:id="rId15" imgW="380835" imgH="431613" progId="Equation.3">
                    <p:embed/>
                  </p:oleObj>
                </mc:Choice>
                <mc:Fallback>
                  <p:oleObj name="Equation" r:id="rId15" imgW="380835" imgH="431613" progId="Equation.3">
                    <p:embed/>
                    <p:pic>
                      <p:nvPicPr>
                        <p:cNvPr id="0" name="Object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82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0" name="Object 21">
              <a:extLst>
                <a:ext uri="{FF2B5EF4-FFF2-40B4-BE49-F238E27FC236}">
                  <a16:creationId xmlns:a16="http://schemas.microsoft.com/office/drawing/2014/main" id="{A0CE91B2-1D96-4200-8B95-0B10DF32D1B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79" y="1972"/>
            <a:ext cx="19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6" name="Equation" r:id="rId17" imgW="289669" imgH="403922" progId="Equation.3">
                    <p:embed/>
                  </p:oleObj>
                </mc:Choice>
                <mc:Fallback>
                  <p:oleObj name="Equation" r:id="rId17" imgW="289669" imgH="403922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1972"/>
                          <a:ext cx="19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42" name="Group 22">
            <a:extLst>
              <a:ext uri="{FF2B5EF4-FFF2-40B4-BE49-F238E27FC236}">
                <a16:creationId xmlns:a16="http://schemas.microsoft.com/office/drawing/2014/main" id="{368BC440-DB4C-4261-B215-0AE85BDCC41B}"/>
              </a:ext>
            </a:extLst>
          </p:cNvPr>
          <p:cNvGrpSpPr>
            <a:grpSpLocks/>
          </p:cNvGrpSpPr>
          <p:nvPr/>
        </p:nvGrpSpPr>
        <p:grpSpPr bwMode="auto">
          <a:xfrm>
            <a:off x="6964363" y="1982788"/>
            <a:ext cx="903287" cy="1027112"/>
            <a:chOff x="4387" y="1249"/>
            <a:chExt cx="569" cy="647"/>
          </a:xfrm>
        </p:grpSpPr>
        <p:sp>
          <p:nvSpPr>
            <p:cNvPr id="21553" name="Oval 23">
              <a:extLst>
                <a:ext uri="{FF2B5EF4-FFF2-40B4-BE49-F238E27FC236}">
                  <a16:creationId xmlns:a16="http://schemas.microsoft.com/office/drawing/2014/main" id="{90E6D949-7134-4F5E-AB80-422C56B8F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489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4" name="Line 24">
              <a:extLst>
                <a:ext uri="{FF2B5EF4-FFF2-40B4-BE49-F238E27FC236}">
                  <a16:creationId xmlns:a16="http://schemas.microsoft.com/office/drawing/2014/main" id="{BBB656AA-240F-4F96-AB47-64B9E7FE7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0" y="1574"/>
              <a:ext cx="144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55" name="Object 25">
              <a:extLst>
                <a:ext uri="{FF2B5EF4-FFF2-40B4-BE49-F238E27FC236}">
                  <a16:creationId xmlns:a16="http://schemas.microsoft.com/office/drawing/2014/main" id="{AB8FC32F-A72D-4658-B606-6CF4E008D40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09" y="1249"/>
            <a:ext cx="24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7" name="Equation" r:id="rId19" imgW="393529" imgH="418918" progId="Equation.3">
                    <p:embed/>
                  </p:oleObj>
                </mc:Choice>
                <mc:Fallback>
                  <p:oleObj name="Equation" r:id="rId19" imgW="393529" imgH="418918" progId="Equation.3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1249"/>
                          <a:ext cx="24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6" name="Object 26">
              <a:extLst>
                <a:ext uri="{FF2B5EF4-FFF2-40B4-BE49-F238E27FC236}">
                  <a16:creationId xmlns:a16="http://schemas.microsoft.com/office/drawing/2014/main" id="{8E884571-0C05-4701-97B6-7D25CDB4BA9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87" y="1633"/>
            <a:ext cx="20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8" name="Equation" r:id="rId21" imgW="297226" imgH="388527" progId="Equation.3">
                    <p:embed/>
                  </p:oleObj>
                </mc:Choice>
                <mc:Fallback>
                  <p:oleObj name="Equation" r:id="rId21" imgW="297226" imgH="388527" progId="Equation.3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1633"/>
                          <a:ext cx="20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47" name="Group 27">
            <a:extLst>
              <a:ext uri="{FF2B5EF4-FFF2-40B4-BE49-F238E27FC236}">
                <a16:creationId xmlns:a16="http://schemas.microsoft.com/office/drawing/2014/main" id="{18369763-2FDD-4831-9CC4-A823BE67E909}"/>
              </a:ext>
            </a:extLst>
          </p:cNvPr>
          <p:cNvGrpSpPr>
            <a:grpSpLocks/>
          </p:cNvGrpSpPr>
          <p:nvPr/>
        </p:nvGrpSpPr>
        <p:grpSpPr bwMode="auto">
          <a:xfrm>
            <a:off x="7708900" y="2439988"/>
            <a:ext cx="152400" cy="609600"/>
            <a:chOff x="5040" y="2592"/>
            <a:chExt cx="96" cy="384"/>
          </a:xfrm>
        </p:grpSpPr>
        <p:sp>
          <p:nvSpPr>
            <p:cNvPr id="21551" name="Oval 28">
              <a:extLst>
                <a:ext uri="{FF2B5EF4-FFF2-40B4-BE49-F238E27FC236}">
                  <a16:creationId xmlns:a16="http://schemas.microsoft.com/office/drawing/2014/main" id="{E540F345-9BD8-45AE-B2DF-D3AC169D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880"/>
              <a:ext cx="96" cy="96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2" name="Line 29">
              <a:extLst>
                <a:ext uri="{FF2B5EF4-FFF2-40B4-BE49-F238E27FC236}">
                  <a16:creationId xmlns:a16="http://schemas.microsoft.com/office/drawing/2014/main" id="{241D2E12-EEA1-470C-A8AA-CEE72B77B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50" name="Text Box 30">
            <a:extLst>
              <a:ext uri="{FF2B5EF4-FFF2-40B4-BE49-F238E27FC236}">
                <a16:creationId xmlns:a16="http://schemas.microsoft.com/office/drawing/2014/main" id="{63CD4D42-9FA1-464D-A383-2267D0DC9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3863975"/>
            <a:ext cx="4111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内力和为零</a:t>
            </a: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内力功的和是否为零？</a:t>
            </a:r>
          </a:p>
        </p:txBody>
      </p:sp>
      <p:sp>
        <p:nvSpPr>
          <p:cNvPr id="107551" name="Text Box 31">
            <a:extLst>
              <a:ext uri="{FF2B5EF4-FFF2-40B4-BE49-F238E27FC236}">
                <a16:creationId xmlns:a16="http://schemas.microsoft.com/office/drawing/2014/main" id="{D419E603-821A-4AC2-AAD1-B71EF867B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381500"/>
            <a:ext cx="2835275" cy="457200"/>
          </a:xfrm>
          <a:prstGeom prst="rect">
            <a:avLst/>
          </a:prstGeom>
          <a:solidFill>
            <a:srgbClr val="00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不一定为零</a:t>
            </a:r>
            <a:endParaRPr kumimoji="1" lang="zh-CN" altLang="en-US" sz="2400">
              <a:solidFill>
                <a:srgbClr val="66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7552" name="Object 32">
            <a:extLst>
              <a:ext uri="{FF2B5EF4-FFF2-40B4-BE49-F238E27FC236}">
                <a16:creationId xmlns:a16="http://schemas.microsoft.com/office/drawing/2014/main" id="{1ED189E4-A9FD-4FB8-A55C-3C1D786B586F}"/>
              </a:ext>
            </a:extLst>
          </p:cNvPr>
          <p:cNvGraphicFramePr>
            <a:graphicFrameLocks/>
          </p:cNvGraphicFramePr>
          <p:nvPr/>
        </p:nvGraphicFramePr>
        <p:xfrm>
          <a:off x="989013" y="4894263"/>
          <a:ext cx="1295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23" imgW="1265029" imgH="411480" progId="Equation.3">
                  <p:embed/>
                </p:oleObj>
              </mc:Choice>
              <mc:Fallback>
                <p:oleObj name="Equation" r:id="rId23" imgW="1265029" imgH="411480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894263"/>
                        <a:ext cx="1295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3" name="Object 33">
            <a:extLst>
              <a:ext uri="{FF2B5EF4-FFF2-40B4-BE49-F238E27FC236}">
                <a16:creationId xmlns:a16="http://schemas.microsoft.com/office/drawing/2014/main" id="{F67C9792-5491-4521-89D4-377E578D701F}"/>
              </a:ext>
            </a:extLst>
          </p:cNvPr>
          <p:cNvGraphicFramePr>
            <a:graphicFrameLocks/>
          </p:cNvGraphicFramePr>
          <p:nvPr/>
        </p:nvGraphicFramePr>
        <p:xfrm>
          <a:off x="3435350" y="4876800"/>
          <a:ext cx="1230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25" imgW="1204017" imgH="480060" progId="Equation.3">
                  <p:embed/>
                </p:oleObj>
              </mc:Choice>
              <mc:Fallback>
                <p:oleObj name="Equation" r:id="rId25" imgW="1204017" imgH="480060" progId="Equation.3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4876800"/>
                        <a:ext cx="12303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4" name="Object 34">
            <a:extLst>
              <a:ext uri="{FF2B5EF4-FFF2-40B4-BE49-F238E27FC236}">
                <a16:creationId xmlns:a16="http://schemas.microsoft.com/office/drawing/2014/main" id="{39CCB403-53DB-4705-908C-8CE691265698}"/>
              </a:ext>
            </a:extLst>
          </p:cNvPr>
          <p:cNvGraphicFramePr>
            <a:graphicFrameLocks/>
          </p:cNvGraphicFramePr>
          <p:nvPr/>
        </p:nvGraphicFramePr>
        <p:xfrm>
          <a:off x="989013" y="5521325"/>
          <a:ext cx="14716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27" imgW="1440230" imgH="365853" progId="Equation.3">
                  <p:embed/>
                </p:oleObj>
              </mc:Choice>
              <mc:Fallback>
                <p:oleObj name="Equation" r:id="rId27" imgW="1440230" imgH="365853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5521325"/>
                        <a:ext cx="14716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5" name="Object 35">
            <a:extLst>
              <a:ext uri="{FF2B5EF4-FFF2-40B4-BE49-F238E27FC236}">
                <a16:creationId xmlns:a16="http://schemas.microsoft.com/office/drawing/2014/main" id="{C2D57CC7-DC6F-446A-8BD7-194FD4B8E782}"/>
              </a:ext>
            </a:extLst>
          </p:cNvPr>
          <p:cNvGraphicFramePr>
            <a:graphicFrameLocks/>
          </p:cNvGraphicFramePr>
          <p:nvPr/>
        </p:nvGraphicFramePr>
        <p:xfrm>
          <a:off x="3214688" y="5519738"/>
          <a:ext cx="1346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29" imgW="1318205" imgH="365853" progId="Equation.3">
                  <p:embed/>
                </p:oleObj>
              </mc:Choice>
              <mc:Fallback>
                <p:oleObj name="Equation" r:id="rId29" imgW="1318205" imgH="365853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519738"/>
                        <a:ext cx="1346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6" name="Object 36">
            <a:extLst>
              <a:ext uri="{FF2B5EF4-FFF2-40B4-BE49-F238E27FC236}">
                <a16:creationId xmlns:a16="http://schemas.microsoft.com/office/drawing/2014/main" id="{5E1AF547-FD37-454B-823E-0A7364C55C4E}"/>
              </a:ext>
            </a:extLst>
          </p:cNvPr>
          <p:cNvGraphicFramePr>
            <a:graphicFrameLocks/>
          </p:cNvGraphicFramePr>
          <p:nvPr/>
        </p:nvGraphicFramePr>
        <p:xfrm>
          <a:off x="981075" y="6037263"/>
          <a:ext cx="259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31" imgW="2560285" imgH="480060" progId="Equation.3">
                  <p:embed/>
                </p:oleObj>
              </mc:Choice>
              <mc:Fallback>
                <p:oleObj name="Equation" r:id="rId31" imgW="2560285" imgH="480060" progId="Equation.3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6037263"/>
                        <a:ext cx="259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57" name="Group 37">
            <a:extLst>
              <a:ext uri="{FF2B5EF4-FFF2-40B4-BE49-F238E27FC236}">
                <a16:creationId xmlns:a16="http://schemas.microsoft.com/office/drawing/2014/main" id="{8BB4756F-5AD6-442F-A79F-A382C061B75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324350"/>
            <a:ext cx="3276600" cy="1008063"/>
            <a:chOff x="3522" y="1968"/>
            <a:chExt cx="2064" cy="635"/>
          </a:xfrm>
        </p:grpSpPr>
        <p:sp>
          <p:nvSpPr>
            <p:cNvPr id="21544" name="Line 38">
              <a:extLst>
                <a:ext uri="{FF2B5EF4-FFF2-40B4-BE49-F238E27FC236}">
                  <a16:creationId xmlns:a16="http://schemas.microsoft.com/office/drawing/2014/main" id="{6B8BBA8E-EF9E-43D7-9130-4D9967360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2" y="2603"/>
              <a:ext cx="2064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45" name="Group 39">
              <a:extLst>
                <a:ext uri="{FF2B5EF4-FFF2-40B4-BE49-F238E27FC236}">
                  <a16:creationId xmlns:a16="http://schemas.microsoft.com/office/drawing/2014/main" id="{10E7176B-E786-4DEE-9522-FAEA7ABEF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245"/>
              <a:ext cx="480" cy="336"/>
              <a:chOff x="3648" y="2245"/>
              <a:chExt cx="480" cy="336"/>
            </a:xfrm>
          </p:grpSpPr>
          <p:sp>
            <p:nvSpPr>
              <p:cNvPr id="21549" name="Rectangle 40">
                <a:extLst>
                  <a:ext uri="{FF2B5EF4-FFF2-40B4-BE49-F238E27FC236}">
                    <a16:creationId xmlns:a16="http://schemas.microsoft.com/office/drawing/2014/main" id="{201DDC66-7FA2-4CCB-B9C1-7986BDB4B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245"/>
                <a:ext cx="480" cy="33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rgbClr val="FF99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50" name="Text Box 41">
                <a:extLst>
                  <a:ext uri="{FF2B5EF4-FFF2-40B4-BE49-F238E27FC236}">
                    <a16:creationId xmlns:a16="http://schemas.microsoft.com/office/drawing/2014/main" id="{F1DCC7E9-53A1-41FC-BE6A-1358791CA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21546" name="Group 42">
              <a:extLst>
                <a:ext uri="{FF2B5EF4-FFF2-40B4-BE49-F238E27FC236}">
                  <a16:creationId xmlns:a16="http://schemas.microsoft.com/office/drawing/2014/main" id="{7B35F8C2-66D6-411F-A09F-1ADE6AED4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968"/>
              <a:ext cx="288" cy="288"/>
              <a:chOff x="3840" y="1968"/>
              <a:chExt cx="288" cy="288"/>
            </a:xfrm>
          </p:grpSpPr>
          <p:sp>
            <p:nvSpPr>
              <p:cNvPr id="21547" name="Rectangle 43">
                <a:extLst>
                  <a:ext uri="{FF2B5EF4-FFF2-40B4-BE49-F238E27FC236}">
                    <a16:creationId xmlns:a16="http://schemas.microsoft.com/office/drawing/2014/main" id="{907CFBBB-FCEE-4A6E-AE6A-D495D112E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99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8" name="Text Box 44">
                <a:extLst>
                  <a:ext uri="{FF2B5EF4-FFF2-40B4-BE49-F238E27FC236}">
                    <a16:creationId xmlns:a16="http://schemas.microsoft.com/office/drawing/2014/main" id="{AE9A8DD6-92AE-4F6D-A4EC-32138B65E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2" y="196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</p:grpSp>
      <p:sp>
        <p:nvSpPr>
          <p:cNvPr id="107565" name="Line 45">
            <a:extLst>
              <a:ext uri="{FF2B5EF4-FFF2-40B4-BE49-F238E27FC236}">
                <a16:creationId xmlns:a16="http://schemas.microsoft.com/office/drawing/2014/main" id="{0E4B081A-9931-48CA-AF4C-7461562F4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9225" y="4759325"/>
            <a:ext cx="914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6" name="Line 46">
            <a:extLst>
              <a:ext uri="{FF2B5EF4-FFF2-40B4-BE49-F238E27FC236}">
                <a16:creationId xmlns:a16="http://schemas.microsoft.com/office/drawing/2014/main" id="{D2A964EC-4F30-4830-82C4-D676E9F68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4759325"/>
            <a:ext cx="914400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7567" name="Object 47">
            <a:extLst>
              <a:ext uri="{FF2B5EF4-FFF2-40B4-BE49-F238E27FC236}">
                <a16:creationId xmlns:a16="http://schemas.microsoft.com/office/drawing/2014/main" id="{BCE55D78-CF74-4BB5-8AFF-F09D4F0950D8}"/>
              </a:ext>
            </a:extLst>
          </p:cNvPr>
          <p:cNvGraphicFramePr>
            <a:graphicFrameLocks/>
          </p:cNvGraphicFramePr>
          <p:nvPr/>
        </p:nvGraphicFramePr>
        <p:xfrm>
          <a:off x="5181600" y="4149725"/>
          <a:ext cx="2921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33" imgW="259163" imgH="411480" progId="Equation.3">
                  <p:embed/>
                </p:oleObj>
              </mc:Choice>
              <mc:Fallback>
                <p:oleObj name="Equation" r:id="rId33" imgW="259163" imgH="411480" progId="Equation.3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49725"/>
                        <a:ext cx="2921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8" name="Object 48">
            <a:extLst>
              <a:ext uri="{FF2B5EF4-FFF2-40B4-BE49-F238E27FC236}">
                <a16:creationId xmlns:a16="http://schemas.microsoft.com/office/drawing/2014/main" id="{40379AE2-B1AB-4722-BE03-77E01994D3E2}"/>
              </a:ext>
            </a:extLst>
          </p:cNvPr>
          <p:cNvGraphicFramePr>
            <a:graphicFrameLocks/>
          </p:cNvGraphicFramePr>
          <p:nvPr/>
        </p:nvGraphicFramePr>
        <p:xfrm>
          <a:off x="6781800" y="4149725"/>
          <a:ext cx="3317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35" imgW="297226" imgH="411480" progId="Equation.3">
                  <p:embed/>
                </p:oleObj>
              </mc:Choice>
              <mc:Fallback>
                <p:oleObj name="Equation" r:id="rId35" imgW="297226" imgH="411480" progId="Equation.3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49725"/>
                        <a:ext cx="3317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69" name="Group 49">
            <a:extLst>
              <a:ext uri="{FF2B5EF4-FFF2-40B4-BE49-F238E27FC236}">
                <a16:creationId xmlns:a16="http://schemas.microsoft.com/office/drawing/2014/main" id="{68037306-D7BE-4199-8D7C-A3A6ABBF82DF}"/>
              </a:ext>
            </a:extLst>
          </p:cNvPr>
          <p:cNvGrpSpPr>
            <a:grpSpLocks/>
          </p:cNvGrpSpPr>
          <p:nvPr/>
        </p:nvGrpSpPr>
        <p:grpSpPr bwMode="auto">
          <a:xfrm>
            <a:off x="7831138" y="4333875"/>
            <a:ext cx="762000" cy="973138"/>
            <a:chOff x="4845" y="1403"/>
            <a:chExt cx="480" cy="613"/>
          </a:xfrm>
        </p:grpSpPr>
        <p:grpSp>
          <p:nvGrpSpPr>
            <p:cNvPr id="21538" name="Group 50">
              <a:extLst>
                <a:ext uri="{FF2B5EF4-FFF2-40B4-BE49-F238E27FC236}">
                  <a16:creationId xmlns:a16="http://schemas.microsoft.com/office/drawing/2014/main" id="{B2D17933-12CC-4260-B675-184C7E136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5" y="1680"/>
              <a:ext cx="480" cy="336"/>
              <a:chOff x="3648" y="2245"/>
              <a:chExt cx="480" cy="336"/>
            </a:xfrm>
          </p:grpSpPr>
          <p:sp>
            <p:nvSpPr>
              <p:cNvPr id="21542" name="Rectangle 51">
                <a:extLst>
                  <a:ext uri="{FF2B5EF4-FFF2-40B4-BE49-F238E27FC236}">
                    <a16:creationId xmlns:a16="http://schemas.microsoft.com/office/drawing/2014/main" id="{3B10B42C-C2EC-4C3E-A04F-7A8C664B1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245"/>
                <a:ext cx="480" cy="336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rgbClr val="FF99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3" name="Text Box 52">
                <a:extLst>
                  <a:ext uri="{FF2B5EF4-FFF2-40B4-BE49-F238E27FC236}">
                    <a16:creationId xmlns:a16="http://schemas.microsoft.com/office/drawing/2014/main" id="{D01EFA4E-5C40-4C22-A9AA-1C972A1AE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21539" name="Group 53">
              <a:extLst>
                <a:ext uri="{FF2B5EF4-FFF2-40B4-BE49-F238E27FC236}">
                  <a16:creationId xmlns:a16="http://schemas.microsoft.com/office/drawing/2014/main" id="{52E64809-CB27-42F8-970C-33E0C4BFCD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5" y="1403"/>
              <a:ext cx="288" cy="288"/>
              <a:chOff x="3840" y="1968"/>
              <a:chExt cx="288" cy="288"/>
            </a:xfrm>
          </p:grpSpPr>
          <p:sp>
            <p:nvSpPr>
              <p:cNvPr id="21540" name="Rectangle 54">
                <a:extLst>
                  <a:ext uri="{FF2B5EF4-FFF2-40B4-BE49-F238E27FC236}">
                    <a16:creationId xmlns:a16="http://schemas.microsoft.com/office/drawing/2014/main" id="{0695C9BE-D7E8-4B42-8B26-71BD28FD7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99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1" name="Text Box 55">
                <a:extLst>
                  <a:ext uri="{FF2B5EF4-FFF2-40B4-BE49-F238E27FC236}">
                    <a16:creationId xmlns:a16="http://schemas.microsoft.com/office/drawing/2014/main" id="{85344301-8770-44C4-9421-4DD68E946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2" y="196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</p:grpSp>
      <p:sp>
        <p:nvSpPr>
          <p:cNvPr id="107576" name="Line 56">
            <a:extLst>
              <a:ext uri="{FF2B5EF4-FFF2-40B4-BE49-F238E27FC236}">
                <a16:creationId xmlns:a16="http://schemas.microsoft.com/office/drawing/2014/main" id="{2FD968AF-3F13-4BAA-BB58-97EDA3501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8425" y="5310188"/>
            <a:ext cx="0" cy="685800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77" name="Line 57">
            <a:extLst>
              <a:ext uri="{FF2B5EF4-FFF2-40B4-BE49-F238E27FC236}">
                <a16:creationId xmlns:a16="http://schemas.microsoft.com/office/drawing/2014/main" id="{1AB016E2-2720-425B-B13A-09C2224C1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310188"/>
            <a:ext cx="0" cy="457200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78" name="Line 58">
            <a:extLst>
              <a:ext uri="{FF2B5EF4-FFF2-40B4-BE49-F238E27FC236}">
                <a16:creationId xmlns:a16="http://schemas.microsoft.com/office/drawing/2014/main" id="{60CC1678-5B1F-4009-86CA-DD400852C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9488" y="5292725"/>
            <a:ext cx="0" cy="762000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79" name="Line 59">
            <a:extLst>
              <a:ext uri="{FF2B5EF4-FFF2-40B4-BE49-F238E27FC236}">
                <a16:creationId xmlns:a16="http://schemas.microsoft.com/office/drawing/2014/main" id="{F7DB4DFA-4E04-49AC-8C43-DCA0018CF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8425" y="5538788"/>
            <a:ext cx="1857375" cy="0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80" name="Line 60">
            <a:extLst>
              <a:ext uri="{FF2B5EF4-FFF2-40B4-BE49-F238E27FC236}">
                <a16:creationId xmlns:a16="http://schemas.microsoft.com/office/drawing/2014/main" id="{FF4BCAB5-AEBB-499A-9A1B-D0EA9EA0D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5937250"/>
            <a:ext cx="2133600" cy="0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81" name="Text Box 61">
            <a:extLst>
              <a:ext uri="{FF2B5EF4-FFF2-40B4-BE49-F238E27FC236}">
                <a16:creationId xmlns:a16="http://schemas.microsoft.com/office/drawing/2014/main" id="{7C66010D-6385-4CEA-9C5F-38C82D0CB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5497513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07582" name="Text Box 62">
            <a:extLst>
              <a:ext uri="{FF2B5EF4-FFF2-40B4-BE49-F238E27FC236}">
                <a16:creationId xmlns:a16="http://schemas.microsoft.com/office/drawing/2014/main" id="{EF918E99-E79E-44A6-AEC5-B1BECF878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5995988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07583" name="Rectangle 63">
            <a:extLst>
              <a:ext uri="{FF2B5EF4-FFF2-40B4-BE49-F238E27FC236}">
                <a16:creationId xmlns:a16="http://schemas.microsoft.com/office/drawing/2014/main" id="{474019C1-0807-4BA4-955E-C5EAEB16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3476625"/>
            <a:ext cx="178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讨论</a:t>
            </a:r>
          </a:p>
        </p:txBody>
      </p:sp>
      <p:sp>
        <p:nvSpPr>
          <p:cNvPr id="107584" name="AutoShape 64">
            <a:extLst>
              <a:ext uri="{FF2B5EF4-FFF2-40B4-BE49-F238E27FC236}">
                <a16:creationId xmlns:a16="http://schemas.microsoft.com/office/drawing/2014/main" id="{ADE454C1-5ECA-463D-8EE9-E1930BED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343058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1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1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10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50" grpId="0" autoUpdateAnimBg="0"/>
      <p:bldP spid="107551" grpId="0" animBg="1" autoUpdateAnimBg="0"/>
      <p:bldP spid="107581" grpId="0" autoUpdateAnimBg="0"/>
      <p:bldP spid="107582" grpId="0" autoUpdateAnimBg="0"/>
      <p:bldP spid="107583" grpId="0" autoUpdateAnimBg="0"/>
      <p:bldP spid="1075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>
            <a:extLst>
              <a:ext uri="{FF2B5EF4-FFF2-40B4-BE49-F238E27FC236}">
                <a16:creationId xmlns:a16="http://schemas.microsoft.com/office/drawing/2014/main" id="{195AF7D2-A592-422D-9F2D-7958A9E1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439738"/>
            <a:ext cx="611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内力的功也能改变系统的动能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4FC2A990-0293-4C8D-9E11-DCF2E1102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3429000"/>
            <a:ext cx="7807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炸弹爆炸，过程内力和为零，但内力所做的功转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化为弹片的动能。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A1E1FB-D0CD-4F26-BD19-1D6892A86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268413"/>
            <a:ext cx="73977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∵功是标量，其和为代数和。</a:t>
            </a:r>
          </a:p>
          <a:p>
            <a:pPr eaLnBrk="1" hangingPunct="1"/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内力总是成对出现的，按照牛顿第三定律，这一对力的矢量和为</a:t>
            </a:r>
            <a:r>
              <a:rPr lang="en-US" altLang="zh-CN" sz="2400" b="1">
                <a:solidFill>
                  <a:schemeClr val="bg1"/>
                </a:solidFill>
              </a:rPr>
              <a:t>0</a:t>
            </a:r>
            <a:r>
              <a:rPr lang="zh-CN" altLang="zh-CN" sz="2400" b="1">
                <a:solidFill>
                  <a:schemeClr val="bg1"/>
                </a:solidFill>
              </a:rPr>
              <a:t>，但这一对力所作的功的和不一定为</a:t>
            </a:r>
            <a:r>
              <a:rPr lang="en-US" altLang="zh-CN" sz="2400" b="1">
                <a:solidFill>
                  <a:schemeClr val="bg1"/>
                </a:solidFill>
              </a:rPr>
              <a:t>0</a:t>
            </a:r>
            <a:r>
              <a:rPr lang="zh-CN" altLang="zh-CN" sz="2400" b="1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E9CF71E2-1631-4894-BB15-18BE1926F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"/>
            <a:ext cx="8153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长为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l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的均质链条，部分置于水平面上，另一部分自然下垂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已知链条与水平面间静摩擦系数为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0 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滑动摩擦系数为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endParaRPr kumimoji="1" lang="zh-CN" altLang="en-US" sz="2400" b="1" i="1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B91C40BB-B39B-4DD4-9CC1-FDA8B1426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81350"/>
            <a:ext cx="5334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以链条的水平部分为研究对象，设链条每单位长度的质量为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，沿铅垂向下取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Oy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轴。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B4BA1966-6AF8-4E47-A2AA-AAB6BCB4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32543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pic>
        <p:nvPicPr>
          <p:cNvPr id="110597" name="Picture 5">
            <a:extLst>
              <a:ext uri="{FF2B5EF4-FFF2-40B4-BE49-F238E27FC236}">
                <a16:creationId xmlns:a16="http://schemas.microsoft.com/office/drawing/2014/main" id="{415EEA86-D69F-4247-A6D4-89A34A57F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0"/>
            <a:ext cx="167163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0598" name="Group 6">
            <a:extLst>
              <a:ext uri="{FF2B5EF4-FFF2-40B4-BE49-F238E27FC236}">
                <a16:creationId xmlns:a16="http://schemas.microsoft.com/office/drawing/2014/main" id="{8B910D8D-78C6-49B3-B0F8-70F3924895A0}"/>
              </a:ext>
            </a:extLst>
          </p:cNvPr>
          <p:cNvGrpSpPr>
            <a:grpSpLocks/>
          </p:cNvGrpSpPr>
          <p:nvPr/>
        </p:nvGrpSpPr>
        <p:grpSpPr bwMode="auto">
          <a:xfrm>
            <a:off x="7902575" y="1752600"/>
            <a:ext cx="846138" cy="1981200"/>
            <a:chOff x="4944" y="218"/>
            <a:chExt cx="533" cy="1248"/>
          </a:xfrm>
        </p:grpSpPr>
        <p:sp>
          <p:nvSpPr>
            <p:cNvPr id="23568" name="Line 7">
              <a:extLst>
                <a:ext uri="{FF2B5EF4-FFF2-40B4-BE49-F238E27FC236}">
                  <a16:creationId xmlns:a16="http://schemas.microsoft.com/office/drawing/2014/main" id="{CDD69C38-3041-4C72-9D46-817EC2815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88"/>
              <a:ext cx="28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8">
              <a:extLst>
                <a:ext uri="{FF2B5EF4-FFF2-40B4-BE49-F238E27FC236}">
                  <a16:creationId xmlns:a16="http://schemas.microsoft.com/office/drawing/2014/main" id="{670498D1-381B-4B4E-8E4D-70CDD5B11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88"/>
              <a:ext cx="0" cy="110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Text Box 9">
              <a:extLst>
                <a:ext uri="{FF2B5EF4-FFF2-40B4-BE49-F238E27FC236}">
                  <a16:creationId xmlns:a16="http://schemas.microsoft.com/office/drawing/2014/main" id="{4F3E5F4D-5F53-4C91-A75A-3334F538F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" y="21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3571" name="Text Box 10">
              <a:extLst>
                <a:ext uri="{FF2B5EF4-FFF2-40B4-BE49-F238E27FC236}">
                  <a16:creationId xmlns:a16="http://schemas.microsoft.com/office/drawing/2014/main" id="{DF1FC435-1B91-4B75-B618-D7332ED33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117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23559" name="Rectangle 11">
            <a:extLst>
              <a:ext uri="{FF2B5EF4-FFF2-40B4-BE49-F238E27FC236}">
                <a16:creationId xmlns:a16="http://schemas.microsoft.com/office/drawing/2014/main" id="{9A6C10B3-76A7-4207-8446-258188E6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35401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23560" name="Rectangle 12">
            <a:extLst>
              <a:ext uri="{FF2B5EF4-FFF2-40B4-BE49-F238E27FC236}">
                <a16:creationId xmlns:a16="http://schemas.microsoft.com/office/drawing/2014/main" id="{BCC235C2-D987-44B1-9417-8BB2C771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13208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23561" name="Rectangle 13">
            <a:extLst>
              <a:ext uri="{FF2B5EF4-FFF2-40B4-BE49-F238E27FC236}">
                <a16:creationId xmlns:a16="http://schemas.microsoft.com/office/drawing/2014/main" id="{93215A5A-90D3-4E45-8743-E0F8E0A5E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38250"/>
            <a:ext cx="5410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AutoNum type="arabicParenBoth"/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满足什么条件时，链条将开始滑动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若下垂部分长度为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b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时，链条自静止开始滑动，当链条末端刚刚滑离桌面时，其速度等于多少？</a:t>
            </a:r>
          </a:p>
        </p:txBody>
      </p:sp>
      <p:sp>
        <p:nvSpPr>
          <p:cNvPr id="110606" name="Rectangle 14">
            <a:extLst>
              <a:ext uri="{FF2B5EF4-FFF2-40B4-BE49-F238E27FC236}">
                <a16:creationId xmlns:a16="http://schemas.microsoft.com/office/drawing/2014/main" id="{52A859EC-2B0C-41B4-8C20-B2E569034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6003925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当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y &gt;b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，拉力大于最大静摩擦力时，链条将开始滑动。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10607" name="Text Box 15">
            <a:extLst>
              <a:ext uri="{FF2B5EF4-FFF2-40B4-BE49-F238E27FC236}">
                <a16:creationId xmlns:a16="http://schemas.microsoft.com/office/drawing/2014/main" id="{80D38D06-C8AD-4701-962B-13614A86E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89475"/>
            <a:ext cx="559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设链条下落长度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y =b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时，处于临界状态</a:t>
            </a:r>
          </a:p>
        </p:txBody>
      </p:sp>
      <p:graphicFrame>
        <p:nvGraphicFramePr>
          <p:cNvPr id="110608" name="Object 16">
            <a:extLst>
              <a:ext uri="{FF2B5EF4-FFF2-40B4-BE49-F238E27FC236}">
                <a16:creationId xmlns:a16="http://schemas.microsoft.com/office/drawing/2014/main" id="{8514380D-FE00-4DDF-84A8-EAAB6E3115DA}"/>
              </a:ext>
            </a:extLst>
          </p:cNvPr>
          <p:cNvGraphicFramePr>
            <a:graphicFrameLocks/>
          </p:cNvGraphicFramePr>
          <p:nvPr/>
        </p:nvGraphicFramePr>
        <p:xfrm>
          <a:off x="1371600" y="5316538"/>
          <a:ext cx="3375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4" imgW="3345051" imgH="403922" progId="Equation.3">
                  <p:embed/>
                </p:oleObj>
              </mc:Choice>
              <mc:Fallback>
                <p:oleObj name="Equation" r:id="rId4" imgW="3345051" imgH="403922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16538"/>
                        <a:ext cx="33750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9" name="Object 17">
            <a:extLst>
              <a:ext uri="{FF2B5EF4-FFF2-40B4-BE49-F238E27FC236}">
                <a16:creationId xmlns:a16="http://schemas.microsoft.com/office/drawing/2014/main" id="{62BFA47D-2B6D-4112-A7D1-CDF8553E3BC7}"/>
              </a:ext>
            </a:extLst>
          </p:cNvPr>
          <p:cNvGraphicFramePr>
            <a:graphicFrameLocks/>
          </p:cNvGraphicFramePr>
          <p:nvPr/>
        </p:nvGraphicFramePr>
        <p:xfrm>
          <a:off x="5921375" y="5087938"/>
          <a:ext cx="1652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6" imgW="1622988" imgH="883982" progId="Equation.3">
                  <p:embed/>
                </p:oleObj>
              </mc:Choice>
              <mc:Fallback>
                <p:oleObj name="Equation" r:id="rId6" imgW="1622988" imgH="883982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5087938"/>
                        <a:ext cx="16525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0" name="AutoShape 18">
            <a:extLst>
              <a:ext uri="{FF2B5EF4-FFF2-40B4-BE49-F238E27FC236}">
                <a16:creationId xmlns:a16="http://schemas.microsoft.com/office/drawing/2014/main" id="{85BD4A35-5990-46F1-ADB6-7CE5C2E7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54340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7" name="矩形 1">
            <a:extLst>
              <a:ext uri="{FF2B5EF4-FFF2-40B4-BE49-F238E27FC236}">
                <a16:creationId xmlns:a16="http://schemas.microsoft.com/office/drawing/2014/main" id="{183A5AB7-017C-463F-B5D8-5A47FE58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0"/>
            <a:ext cx="4529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C000"/>
                </a:solidFill>
              </a:rPr>
              <a:t>书中例题</a:t>
            </a:r>
            <a:r>
              <a:rPr lang="en-US" altLang="zh-CN" sz="2400" b="1">
                <a:solidFill>
                  <a:srgbClr val="FFC000"/>
                </a:solidFill>
              </a:rPr>
              <a:t>3.11</a:t>
            </a:r>
            <a:r>
              <a:rPr lang="zh-CN" altLang="zh-CN" sz="2400" b="1">
                <a:solidFill>
                  <a:srgbClr val="FFC000"/>
                </a:solidFill>
              </a:rPr>
              <a:t>（</a:t>
            </a:r>
            <a:r>
              <a:rPr lang="en-US" altLang="zh-CN" sz="2400" b="1">
                <a:solidFill>
                  <a:srgbClr val="FFC000"/>
                </a:solidFill>
              </a:rPr>
              <a:t>p111</a:t>
            </a:r>
            <a:r>
              <a:rPr lang="zh-CN" altLang="zh-CN" sz="2400" b="1">
                <a:solidFill>
                  <a:srgbClr val="FFC000"/>
                </a:solidFill>
              </a:rPr>
              <a:t>）（重点）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utoUpdateAnimBg="0"/>
      <p:bldP spid="110596" grpId="0" autoUpdateAnimBg="0"/>
      <p:bldP spid="110606" grpId="0" autoUpdateAnimBg="0"/>
      <p:bldP spid="110607" grpId="0" autoUpdateAnimBg="0"/>
      <p:bldP spid="1106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>
            <a:extLst>
              <a:ext uri="{FF2B5EF4-FFF2-40B4-BE49-F238E27FC236}">
                <a16:creationId xmlns:a16="http://schemas.microsoft.com/office/drawing/2014/main" id="{0521935C-1FE5-4B18-88F8-3AA7AC381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381000"/>
            <a:ext cx="81486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以整个链条为研究对象，链条在运动过程中各部分之间相互作用的内力的功之和为零，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1619" name="Object 3">
            <a:extLst>
              <a:ext uri="{FF2B5EF4-FFF2-40B4-BE49-F238E27FC236}">
                <a16:creationId xmlns:a16="http://schemas.microsoft.com/office/drawing/2014/main" id="{6CE42343-B180-4B78-8AA2-07E78E9B6422}"/>
              </a:ext>
            </a:extLst>
          </p:cNvPr>
          <p:cNvGraphicFramePr>
            <a:graphicFrameLocks/>
          </p:cNvGraphicFramePr>
          <p:nvPr/>
        </p:nvGraphicFramePr>
        <p:xfrm>
          <a:off x="3209925" y="1533525"/>
          <a:ext cx="39989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公式" r:id="rId3" imgW="3970009" imgH="792449" progId="Equation.3">
                  <p:embed/>
                </p:oleObj>
              </mc:Choice>
              <mc:Fallback>
                <p:oleObj name="公式" r:id="rId3" imgW="3970009" imgH="79244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533525"/>
                        <a:ext cx="399891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7B4C2C39-FC4B-41B7-A4BC-606C0382DE42}"/>
              </a:ext>
            </a:extLst>
          </p:cNvPr>
          <p:cNvGraphicFramePr>
            <a:graphicFrameLocks/>
          </p:cNvGraphicFramePr>
          <p:nvPr/>
        </p:nvGraphicFramePr>
        <p:xfrm>
          <a:off x="3122613" y="2590800"/>
          <a:ext cx="52657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公式" r:id="rId5" imgW="5242595" imgH="792449" progId="Equation.3">
                  <p:embed/>
                </p:oleObj>
              </mc:Choice>
              <mc:Fallback>
                <p:oleObj name="公式" r:id="rId5" imgW="5242595" imgH="79244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2590800"/>
                        <a:ext cx="52657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Rectangle 5">
            <a:extLst>
              <a:ext uri="{FF2B5EF4-FFF2-40B4-BE49-F238E27FC236}">
                <a16:creationId xmlns:a16="http://schemas.microsoft.com/office/drawing/2014/main" id="{314F3458-CCC1-4B0D-B277-2B9C9F23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2754313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摩擦力的功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30A211BC-1B7D-4BD6-85F6-E0C4C0E08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16859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重力的功</a:t>
            </a:r>
          </a:p>
        </p:txBody>
      </p:sp>
      <p:graphicFrame>
        <p:nvGraphicFramePr>
          <p:cNvPr id="111623" name="Object 7">
            <a:extLst>
              <a:ext uri="{FF2B5EF4-FFF2-40B4-BE49-F238E27FC236}">
                <a16:creationId xmlns:a16="http://schemas.microsoft.com/office/drawing/2014/main" id="{89DFB5F7-1699-483F-BEEC-29081FFC52D2}"/>
              </a:ext>
            </a:extLst>
          </p:cNvPr>
          <p:cNvGraphicFramePr>
            <a:graphicFrameLocks/>
          </p:cNvGraphicFramePr>
          <p:nvPr/>
        </p:nvGraphicFramePr>
        <p:xfrm>
          <a:off x="1709738" y="4221163"/>
          <a:ext cx="579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7" imgW="5760641" imgH="792449" progId="Equation.3">
                  <p:embed/>
                </p:oleObj>
              </mc:Choice>
              <mc:Fallback>
                <p:oleObj name="Equation" r:id="rId7" imgW="5760641" imgH="792449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221163"/>
                        <a:ext cx="579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>
            <a:extLst>
              <a:ext uri="{FF2B5EF4-FFF2-40B4-BE49-F238E27FC236}">
                <a16:creationId xmlns:a16="http://schemas.microsoft.com/office/drawing/2014/main" id="{B1DADC8D-9352-4F42-B324-DA6D1B670B8C}"/>
              </a:ext>
            </a:extLst>
          </p:cNvPr>
          <p:cNvGraphicFramePr>
            <a:graphicFrameLocks/>
          </p:cNvGraphicFramePr>
          <p:nvPr/>
        </p:nvGraphicFramePr>
        <p:xfrm>
          <a:off x="1797050" y="5373688"/>
          <a:ext cx="40481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9" imgW="4023465" imgH="845913" progId="Equation.3">
                  <p:embed/>
                </p:oleObj>
              </mc:Choice>
              <mc:Fallback>
                <p:oleObj name="Equation" r:id="rId9" imgW="4023465" imgH="84591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5373688"/>
                        <a:ext cx="404812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Text Box 9">
            <a:extLst>
              <a:ext uri="{FF2B5EF4-FFF2-40B4-BE49-F238E27FC236}">
                <a16:creationId xmlns:a16="http://schemas.microsoft.com/office/drawing/2014/main" id="{D7EAEEB1-22A6-4267-9C30-438FEA262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57346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根据动能定理有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21" grpId="0" autoUpdateAnimBg="0"/>
      <p:bldP spid="111622" grpId="0" autoUpdateAnimBg="0"/>
      <p:bldP spid="11162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>
            <a:extLst>
              <a:ext uri="{FF2B5EF4-FFF2-40B4-BE49-F238E27FC236}">
                <a16:creationId xmlns:a16="http://schemas.microsoft.com/office/drawing/2014/main" id="{D68EA724-0EAB-426D-A728-058EADD9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700"/>
            <a:ext cx="2022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C000"/>
                </a:solidFill>
              </a:rPr>
              <a:t>书中例题</a:t>
            </a:r>
            <a:r>
              <a:rPr lang="en-US" altLang="zh-CN" sz="2400" b="1">
                <a:solidFill>
                  <a:srgbClr val="FFC000"/>
                </a:solidFill>
              </a:rPr>
              <a:t>3.12</a:t>
            </a:r>
            <a:endParaRPr lang="zh-CN" altLang="zh-CN" sz="2400" b="1">
              <a:solidFill>
                <a:srgbClr val="FFC000"/>
              </a:solidFill>
            </a:endParaRPr>
          </a:p>
        </p:txBody>
      </p:sp>
      <p:sp>
        <p:nvSpPr>
          <p:cNvPr id="25603" name="矩形 2">
            <a:extLst>
              <a:ext uri="{FF2B5EF4-FFF2-40B4-BE49-F238E27FC236}">
                <a16:creationId xmlns:a16="http://schemas.microsoft.com/office/drawing/2014/main" id="{785243BE-E9B7-44F8-AEF6-1D5A1008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5435600" cy="341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水平面内有一半径为</a:t>
            </a:r>
            <a:r>
              <a:rPr lang="en-US" altLang="zh-CN" sz="2400" b="1">
                <a:solidFill>
                  <a:schemeClr val="bg1"/>
                </a:solidFill>
              </a:rPr>
              <a:t>R</a:t>
            </a:r>
            <a:r>
              <a:rPr lang="zh-CN" altLang="zh-CN" sz="2400" b="1">
                <a:solidFill>
                  <a:schemeClr val="bg1"/>
                </a:solidFill>
              </a:rPr>
              <a:t>的圆，在圆内离圆心</a:t>
            </a:r>
            <a:r>
              <a:rPr lang="en-US" altLang="zh-CN" sz="2400" b="1">
                <a:solidFill>
                  <a:schemeClr val="bg1"/>
                </a:solidFill>
              </a:rPr>
              <a:t>O</a:t>
            </a:r>
            <a:r>
              <a:rPr lang="zh-CN" altLang="zh-CN" sz="2400" b="1">
                <a:solidFill>
                  <a:schemeClr val="bg1"/>
                </a:solidFill>
              </a:rPr>
              <a:t>距离为</a:t>
            </a:r>
            <a:r>
              <a:rPr lang="en-US" altLang="zh-CN" sz="2400" b="1">
                <a:solidFill>
                  <a:schemeClr val="bg1"/>
                </a:solidFill>
              </a:rPr>
              <a:t>S</a:t>
            </a:r>
            <a:r>
              <a:rPr lang="zh-CN" altLang="zh-CN" sz="2400" b="1">
                <a:solidFill>
                  <a:schemeClr val="bg1"/>
                </a:solidFill>
              </a:rPr>
              <a:t>处有一质量很大</a:t>
            </a:r>
            <a:r>
              <a:rPr lang="zh-CN" altLang="en-US" sz="2400" b="1">
                <a:solidFill>
                  <a:schemeClr val="bg1"/>
                </a:solidFill>
              </a:rPr>
              <a:t>、可</a:t>
            </a:r>
            <a:r>
              <a:rPr lang="zh-CN" altLang="zh-CN" sz="2400" b="1">
                <a:solidFill>
                  <a:schemeClr val="bg1"/>
                </a:solidFill>
              </a:rPr>
              <a:t>视为固定的力心</a:t>
            </a:r>
            <a:r>
              <a:rPr lang="en-US" altLang="zh-CN" sz="2400" b="1">
                <a:solidFill>
                  <a:schemeClr val="bg1"/>
                </a:solidFill>
              </a:rPr>
              <a:t>O’</a:t>
            </a:r>
            <a:r>
              <a:rPr lang="zh-CN" altLang="zh-CN" sz="2400" b="1">
                <a:solidFill>
                  <a:schemeClr val="bg1"/>
                </a:solidFill>
              </a:rPr>
              <a:t>，力心对单位质量的有心引力为</a:t>
            </a:r>
            <a:r>
              <a:rPr lang="en-US" altLang="zh-CN" sz="2400" b="1">
                <a:solidFill>
                  <a:schemeClr val="bg1"/>
                </a:solidFill>
              </a:rPr>
              <a:t>μr</a:t>
            </a:r>
            <a:r>
              <a:rPr lang="zh-CN" altLang="zh-CN" sz="2400" b="1">
                <a:solidFill>
                  <a:schemeClr val="bg1"/>
                </a:solidFill>
              </a:rPr>
              <a:t>，</a:t>
            </a:r>
            <a:r>
              <a:rPr lang="en-US" altLang="zh-CN" sz="2400" b="1">
                <a:solidFill>
                  <a:schemeClr val="bg1"/>
                </a:solidFill>
              </a:rPr>
              <a:t>r</a:t>
            </a:r>
            <a:r>
              <a:rPr lang="zh-CN" altLang="zh-CN" sz="2400" b="1">
                <a:solidFill>
                  <a:schemeClr val="bg1"/>
                </a:solidFill>
              </a:rPr>
              <a:t>为力心</a:t>
            </a:r>
            <a:r>
              <a:rPr lang="zh-CN" altLang="en-US" sz="2400" b="1">
                <a:solidFill>
                  <a:schemeClr val="bg1"/>
                </a:solidFill>
              </a:rPr>
              <a:t>到</a:t>
            </a:r>
            <a:r>
              <a:rPr lang="zh-CN" altLang="zh-CN" sz="2400" b="1">
                <a:solidFill>
                  <a:schemeClr val="bg1"/>
                </a:solidFill>
              </a:rPr>
              <a:t>质量为</a:t>
            </a:r>
            <a:r>
              <a:rPr lang="en-US" altLang="zh-CN" sz="2400" b="1">
                <a:solidFill>
                  <a:schemeClr val="bg1"/>
                </a:solidFill>
              </a:rPr>
              <a:t>m</a:t>
            </a:r>
            <a:r>
              <a:rPr lang="zh-CN" altLang="zh-CN" sz="2400" b="1">
                <a:solidFill>
                  <a:schemeClr val="bg1"/>
                </a:solidFill>
              </a:rPr>
              <a:t>的质点</a:t>
            </a:r>
            <a:r>
              <a:rPr lang="en-US" altLang="zh-CN" sz="2400" b="1">
                <a:solidFill>
                  <a:schemeClr val="bg1"/>
                </a:solidFill>
              </a:rPr>
              <a:t>Q</a:t>
            </a:r>
            <a:r>
              <a:rPr lang="zh-CN" altLang="zh-CN" sz="2400" b="1">
                <a:solidFill>
                  <a:schemeClr val="bg1"/>
                </a:solidFill>
              </a:rPr>
              <a:t>的位矢大小，质点</a:t>
            </a:r>
            <a:r>
              <a:rPr lang="en-US" altLang="zh-CN" sz="2400" b="1">
                <a:solidFill>
                  <a:schemeClr val="bg1"/>
                </a:solidFill>
              </a:rPr>
              <a:t>Q</a:t>
            </a:r>
            <a:r>
              <a:rPr lang="zh-CN" altLang="zh-CN" sz="2400" b="1">
                <a:solidFill>
                  <a:schemeClr val="bg1"/>
                </a:solidFill>
              </a:rPr>
              <a:t>被限制在圆周上运动。</a:t>
            </a: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求：（</a:t>
            </a:r>
            <a:r>
              <a:rPr lang="en-US" altLang="zh-CN" sz="2400" b="1">
                <a:solidFill>
                  <a:schemeClr val="bg1"/>
                </a:solidFill>
              </a:rPr>
              <a:t>1</a:t>
            </a:r>
            <a:r>
              <a:rPr lang="zh-CN" altLang="zh-CN" sz="2400" b="1">
                <a:solidFill>
                  <a:schemeClr val="bg1"/>
                </a:solidFill>
              </a:rPr>
              <a:t>）质点</a:t>
            </a:r>
            <a:r>
              <a:rPr lang="en-US" altLang="zh-CN" sz="2400" b="1">
                <a:solidFill>
                  <a:schemeClr val="bg1"/>
                </a:solidFill>
              </a:rPr>
              <a:t>Q</a:t>
            </a:r>
            <a:r>
              <a:rPr lang="zh-CN" altLang="zh-CN" sz="2400" b="1">
                <a:solidFill>
                  <a:schemeClr val="bg1"/>
                </a:solidFill>
              </a:rPr>
              <a:t>从</a:t>
            </a:r>
            <a:r>
              <a:rPr lang="en-US" altLang="zh-CN" sz="2400" b="1">
                <a:solidFill>
                  <a:schemeClr val="bg1"/>
                </a:solidFill>
              </a:rPr>
              <a:t>B</a:t>
            </a:r>
            <a:r>
              <a:rPr lang="zh-CN" altLang="zh-CN" sz="2400" b="1">
                <a:solidFill>
                  <a:schemeClr val="bg1"/>
                </a:solidFill>
              </a:rPr>
              <a:t>点由静止出发</a:t>
            </a:r>
            <a:r>
              <a:rPr lang="zh-CN" altLang="en-US" sz="2400" b="1">
                <a:solidFill>
                  <a:schemeClr val="bg1"/>
                </a:solidFill>
              </a:rPr>
              <a:t>转过</a:t>
            </a:r>
            <a:r>
              <a:rPr lang="el-GR" altLang="zh-CN" sz="2400" b="1">
                <a:solidFill>
                  <a:schemeClr val="bg1"/>
                </a:solidFill>
              </a:rPr>
              <a:t>φ</a:t>
            </a:r>
            <a:r>
              <a:rPr lang="zh-CN" altLang="en-US" sz="2400" b="1">
                <a:solidFill>
                  <a:schemeClr val="bg1"/>
                </a:solidFill>
              </a:rPr>
              <a:t>角</a:t>
            </a:r>
            <a:r>
              <a:rPr lang="zh-CN" altLang="zh-CN" sz="2400" b="1">
                <a:solidFill>
                  <a:schemeClr val="bg1"/>
                </a:solidFill>
              </a:rPr>
              <a:t>有心力所做的功</a:t>
            </a: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（</a:t>
            </a:r>
            <a:r>
              <a:rPr lang="en-US" altLang="zh-CN" sz="2400" b="1">
                <a:solidFill>
                  <a:schemeClr val="bg1"/>
                </a:solidFill>
              </a:rPr>
              <a:t>2</a:t>
            </a:r>
            <a:r>
              <a:rPr lang="zh-CN" altLang="zh-CN" sz="2400" b="1">
                <a:solidFill>
                  <a:schemeClr val="bg1"/>
                </a:solidFill>
              </a:rPr>
              <a:t>）质点通过第二象限所经历的时间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A6D231E2-F9A0-4FC2-90AB-3B7387A6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15925"/>
            <a:ext cx="3559175" cy="341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3">
            <a:extLst>
              <a:ext uri="{FF2B5EF4-FFF2-40B4-BE49-F238E27FC236}">
                <a16:creationId xmlns:a16="http://schemas.microsoft.com/office/drawing/2014/main" id="{4861ED66-FF6F-449A-AC3F-32CACB2D0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833813"/>
            <a:ext cx="5292725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4">
            <a:extLst>
              <a:ext uri="{FF2B5EF4-FFF2-40B4-BE49-F238E27FC236}">
                <a16:creationId xmlns:a16="http://schemas.microsoft.com/office/drawing/2014/main" id="{05E5F0E0-2218-42B7-AD00-1458AEFD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4433888"/>
            <a:ext cx="32670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>
            <a:extLst>
              <a:ext uri="{FF2B5EF4-FFF2-40B4-BE49-F238E27FC236}">
                <a16:creationId xmlns:a16="http://schemas.microsoft.com/office/drawing/2014/main" id="{850E4322-5B09-4CFD-9F9D-D6083D7F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8913"/>
            <a:ext cx="210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(2)</a:t>
            </a:r>
            <a:r>
              <a:rPr lang="zh-CN" altLang="en-US" sz="2400" b="1">
                <a:solidFill>
                  <a:schemeClr val="bg1"/>
                </a:solidFill>
              </a:rPr>
              <a:t>由动能定理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00920F26-AAC5-4B12-A138-FA41F7ADA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58825"/>
            <a:ext cx="3922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id="{5B862612-F077-4A4C-9C5B-55BFE597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741363"/>
            <a:ext cx="44323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EF968198-D5C3-4D2E-81DE-2A356EC18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1773238"/>
            <a:ext cx="403225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2EFE2775-2742-478F-9377-AF4F4FC0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3213100"/>
            <a:ext cx="576103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026671D-2170-4E23-B391-E7757A984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5275" y="3895725"/>
          <a:ext cx="318611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7" imgW="1498600" imgH="609600" progId="Equation.DSMT4">
                  <p:embed/>
                </p:oleObj>
              </mc:Choice>
              <mc:Fallback>
                <p:oleObj name="Equation" r:id="rId7" imgW="1498600" imgH="609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3895725"/>
                        <a:ext cx="3186113" cy="1296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7">
            <a:extLst>
              <a:ext uri="{FF2B5EF4-FFF2-40B4-BE49-F238E27FC236}">
                <a16:creationId xmlns:a16="http://schemas.microsoft.com/office/drawing/2014/main" id="{5CD7F86C-73BA-44C0-81C2-B0A0B9D1C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5300663"/>
            <a:ext cx="7031037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5EB80964-B81B-4D86-9458-2D1E20F06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503238"/>
            <a:ext cx="5468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3.4</a:t>
            </a:r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势能  机械能守恒定律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20024A66-73C1-4306-92EB-845F7FD5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1254125"/>
            <a:ext cx="299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保守力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9155F119-A31F-435E-A171-9CBEA6EF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846263"/>
            <a:ext cx="7194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如果力所做的功与路径无关，而只决定于物体的始末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相对位置，这样的力称为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保守力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C7968CE1-E367-48F0-8A48-F40603309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997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保守力沿闭合路径一周所做的功为零。 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3E530351-DA0B-4CA6-8449-33AEA8744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3716338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即   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DAE06D09-C000-4EF7-A4D8-2F90E1C39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4581525"/>
            <a:ext cx="605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例如重力、万有引力、弹性力都是保守力。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0D135283-C8D2-48C6-BD05-E323DD038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5184775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作功与路径有关的力称为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非保守力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BB10751D-9CA3-45A5-9D86-D225FAB2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578008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例如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: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摩擦力</a:t>
            </a:r>
          </a:p>
        </p:txBody>
      </p:sp>
      <p:graphicFrame>
        <p:nvGraphicFramePr>
          <p:cNvPr id="27658" name="Object 10">
            <a:extLst>
              <a:ext uri="{FF2B5EF4-FFF2-40B4-BE49-F238E27FC236}">
                <a16:creationId xmlns:a16="http://schemas.microsoft.com/office/drawing/2014/main" id="{6B3FA269-AA8B-43C5-8D28-63095046DE76}"/>
              </a:ext>
            </a:extLst>
          </p:cNvPr>
          <p:cNvGraphicFramePr>
            <a:graphicFrameLocks/>
          </p:cNvGraphicFramePr>
          <p:nvPr/>
        </p:nvGraphicFramePr>
        <p:xfrm>
          <a:off x="2127250" y="3644900"/>
          <a:ext cx="15478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1516356" imgH="769496" progId="Equation.3">
                  <p:embed/>
                </p:oleObj>
              </mc:Choice>
              <mc:Fallback>
                <p:oleObj name="Equation" r:id="rId3" imgW="1516356" imgH="769496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644900"/>
                        <a:ext cx="15478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9" name="Group 12">
            <a:extLst>
              <a:ext uri="{FF2B5EF4-FFF2-40B4-BE49-F238E27FC236}">
                <a16:creationId xmlns:a16="http://schemas.microsoft.com/office/drawing/2014/main" id="{3D9BD9A6-7D3B-4EAA-88C2-8D4C6339D339}"/>
              </a:ext>
            </a:extLst>
          </p:cNvPr>
          <p:cNvGrpSpPr>
            <a:grpSpLocks/>
          </p:cNvGrpSpPr>
          <p:nvPr/>
        </p:nvGrpSpPr>
        <p:grpSpPr bwMode="auto">
          <a:xfrm>
            <a:off x="6788150" y="2220913"/>
            <a:ext cx="2630488" cy="2379662"/>
            <a:chOff x="6128" y="3270"/>
            <a:chExt cx="2794" cy="2683"/>
          </a:xfrm>
        </p:grpSpPr>
        <p:grpSp>
          <p:nvGrpSpPr>
            <p:cNvPr id="27660" name="Group 13">
              <a:extLst>
                <a:ext uri="{FF2B5EF4-FFF2-40B4-BE49-F238E27FC236}">
                  <a16:creationId xmlns:a16="http://schemas.microsoft.com/office/drawing/2014/main" id="{96378CCA-1BA0-4C82-86DC-4839989B4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8" y="3270"/>
              <a:ext cx="2794" cy="2683"/>
              <a:chOff x="6470" y="3213"/>
              <a:chExt cx="2794" cy="2683"/>
            </a:xfrm>
          </p:grpSpPr>
          <p:sp>
            <p:nvSpPr>
              <p:cNvPr id="27663" name="Line 14">
                <a:extLst>
                  <a:ext uri="{FF2B5EF4-FFF2-40B4-BE49-F238E27FC236}">
                    <a16:creationId xmlns:a16="http://schemas.microsoft.com/office/drawing/2014/main" id="{807B716D-3833-4D3E-B32F-29D749EC1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56" y="5601"/>
                <a:ext cx="19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4" name="Line 15">
                <a:extLst>
                  <a:ext uri="{FF2B5EF4-FFF2-40B4-BE49-F238E27FC236}">
                    <a16:creationId xmlns:a16="http://schemas.microsoft.com/office/drawing/2014/main" id="{6E02C316-DAFD-4F29-AAE7-8E48C94F0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56" y="3777"/>
                <a:ext cx="0" cy="18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5" name="Freeform 16">
                <a:extLst>
                  <a:ext uri="{FF2B5EF4-FFF2-40B4-BE49-F238E27FC236}">
                    <a16:creationId xmlns:a16="http://schemas.microsoft.com/office/drawing/2014/main" id="{7DD56BF5-F11A-4A1B-8349-7B50EE231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1" y="4176"/>
                <a:ext cx="1083" cy="1083"/>
              </a:xfrm>
              <a:custGeom>
                <a:avLst/>
                <a:gdLst>
                  <a:gd name="T0" fmla="*/ 0 w 1083"/>
                  <a:gd name="T1" fmla="*/ 1083 h 1083"/>
                  <a:gd name="T2" fmla="*/ 570 w 1083"/>
                  <a:gd name="T3" fmla="*/ 798 h 1083"/>
                  <a:gd name="T4" fmla="*/ 798 w 1083"/>
                  <a:gd name="T5" fmla="*/ 228 h 1083"/>
                  <a:gd name="T6" fmla="*/ 1083 w 1083"/>
                  <a:gd name="T7" fmla="*/ 0 h 108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83" h="1083">
                    <a:moveTo>
                      <a:pt x="0" y="1083"/>
                    </a:moveTo>
                    <a:cubicBezTo>
                      <a:pt x="218" y="1011"/>
                      <a:pt x="437" y="940"/>
                      <a:pt x="570" y="798"/>
                    </a:cubicBezTo>
                    <a:cubicBezTo>
                      <a:pt x="703" y="656"/>
                      <a:pt x="713" y="361"/>
                      <a:pt x="798" y="228"/>
                    </a:cubicBezTo>
                    <a:cubicBezTo>
                      <a:pt x="883" y="95"/>
                      <a:pt x="983" y="47"/>
                      <a:pt x="1083" y="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6" name="Text Box 17">
                <a:extLst>
                  <a:ext uri="{FF2B5EF4-FFF2-40B4-BE49-F238E27FC236}">
                    <a16:creationId xmlns:a16="http://schemas.microsoft.com/office/drawing/2014/main" id="{89FA1943-9E1B-4594-BD7F-C11B69BEB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6" y="5155"/>
                <a:ext cx="798" cy="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>
                    <a:latin typeface="Calibri" panose="020F0502020204030204" pitchFamily="34" charset="0"/>
                  </a:rPr>
                  <a:t>x</a:t>
                </a:r>
                <a:endParaRPr lang="zh-CN" altLang="zh-CN" sz="4000"/>
              </a:p>
            </p:txBody>
          </p:sp>
          <p:sp>
            <p:nvSpPr>
              <p:cNvPr id="27667" name="Text Box 18">
                <a:extLst>
                  <a:ext uri="{FF2B5EF4-FFF2-40B4-BE49-F238E27FC236}">
                    <a16:creationId xmlns:a16="http://schemas.microsoft.com/office/drawing/2014/main" id="{F1D8C778-2E76-429C-AFE8-FDF8B7C97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0" y="3213"/>
                <a:ext cx="798" cy="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>
                    <a:latin typeface="Calibri" panose="020F0502020204030204" pitchFamily="34" charset="0"/>
                  </a:rPr>
                  <a:t>y</a:t>
                </a:r>
                <a:endParaRPr lang="zh-CN" altLang="zh-CN" sz="4000"/>
              </a:p>
            </p:txBody>
          </p:sp>
          <p:sp>
            <p:nvSpPr>
              <p:cNvPr id="27668" name="Text Box 19">
                <a:extLst>
                  <a:ext uri="{FF2B5EF4-FFF2-40B4-BE49-F238E27FC236}">
                    <a16:creationId xmlns:a16="http://schemas.microsoft.com/office/drawing/2014/main" id="{87CB3AFB-A9B1-489C-B1FA-858F42631D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3" y="5060"/>
                <a:ext cx="798" cy="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>
                    <a:latin typeface="Calibri" panose="020F0502020204030204" pitchFamily="34" charset="0"/>
                  </a:rPr>
                  <a:t>b</a:t>
                </a:r>
                <a:endParaRPr lang="zh-CN" altLang="zh-CN"/>
              </a:p>
            </p:txBody>
          </p:sp>
          <p:sp>
            <p:nvSpPr>
              <p:cNvPr id="27669" name="Text Box 20">
                <a:extLst>
                  <a:ext uri="{FF2B5EF4-FFF2-40B4-BE49-F238E27FC236}">
                    <a16:creationId xmlns:a16="http://schemas.microsoft.com/office/drawing/2014/main" id="{1BB0ABF9-1F6D-4222-B4A5-73B4DFFA7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7" y="3535"/>
                <a:ext cx="798" cy="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>
                    <a:latin typeface="Calibri" panose="020F0502020204030204" pitchFamily="34" charset="0"/>
                  </a:rPr>
                  <a:t>a</a:t>
                </a:r>
                <a:endParaRPr lang="zh-CN" altLang="zh-CN" sz="4000"/>
              </a:p>
            </p:txBody>
          </p:sp>
        </p:grpSp>
        <p:sp>
          <p:nvSpPr>
            <p:cNvPr id="27661" name="Freeform 21">
              <a:extLst>
                <a:ext uri="{FF2B5EF4-FFF2-40B4-BE49-F238E27FC236}">
                  <a16:creationId xmlns:a16="http://schemas.microsoft.com/office/drawing/2014/main" id="{C66C51EA-0EC5-4132-AC6D-5F444834F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" y="4233"/>
              <a:ext cx="1083" cy="1102"/>
            </a:xfrm>
            <a:custGeom>
              <a:avLst/>
              <a:gdLst>
                <a:gd name="T0" fmla="*/ 0 w 1083"/>
                <a:gd name="T1" fmla="*/ 1083 h 1102"/>
                <a:gd name="T2" fmla="*/ 627 w 1083"/>
                <a:gd name="T3" fmla="*/ 1026 h 1102"/>
                <a:gd name="T4" fmla="*/ 798 w 1083"/>
                <a:gd name="T5" fmla="*/ 627 h 1102"/>
                <a:gd name="T6" fmla="*/ 1083 w 1083"/>
                <a:gd name="T7" fmla="*/ 0 h 1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3" h="1102">
                  <a:moveTo>
                    <a:pt x="0" y="1083"/>
                  </a:moveTo>
                  <a:cubicBezTo>
                    <a:pt x="247" y="1092"/>
                    <a:pt x="494" y="1102"/>
                    <a:pt x="627" y="1026"/>
                  </a:cubicBezTo>
                  <a:cubicBezTo>
                    <a:pt x="760" y="950"/>
                    <a:pt x="722" y="798"/>
                    <a:pt x="798" y="627"/>
                  </a:cubicBezTo>
                  <a:cubicBezTo>
                    <a:pt x="874" y="456"/>
                    <a:pt x="1035" y="105"/>
                    <a:pt x="1083" y="0"/>
                  </a:cubicBez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Freeform 22">
              <a:extLst>
                <a:ext uri="{FF2B5EF4-FFF2-40B4-BE49-F238E27FC236}">
                  <a16:creationId xmlns:a16="http://schemas.microsoft.com/office/drawing/2014/main" id="{D08D7275-2D99-419F-BAC9-C2BEE5ED5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" y="4233"/>
              <a:ext cx="1026" cy="1083"/>
            </a:xfrm>
            <a:custGeom>
              <a:avLst/>
              <a:gdLst>
                <a:gd name="T0" fmla="*/ 1026 w 1026"/>
                <a:gd name="T1" fmla="*/ 0 h 1083"/>
                <a:gd name="T2" fmla="*/ 456 w 1026"/>
                <a:gd name="T3" fmla="*/ 57 h 1083"/>
                <a:gd name="T4" fmla="*/ 399 w 1026"/>
                <a:gd name="T5" fmla="*/ 342 h 1083"/>
                <a:gd name="T6" fmla="*/ 228 w 1026"/>
                <a:gd name="T7" fmla="*/ 456 h 1083"/>
                <a:gd name="T8" fmla="*/ 228 w 1026"/>
                <a:gd name="T9" fmla="*/ 741 h 1083"/>
                <a:gd name="T10" fmla="*/ 0 w 1026"/>
                <a:gd name="T11" fmla="*/ 1083 h 10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6" h="1083">
                  <a:moveTo>
                    <a:pt x="1026" y="0"/>
                  </a:moveTo>
                  <a:cubicBezTo>
                    <a:pt x="793" y="0"/>
                    <a:pt x="560" y="0"/>
                    <a:pt x="456" y="57"/>
                  </a:cubicBezTo>
                  <a:cubicBezTo>
                    <a:pt x="352" y="114"/>
                    <a:pt x="437" y="276"/>
                    <a:pt x="399" y="342"/>
                  </a:cubicBezTo>
                  <a:cubicBezTo>
                    <a:pt x="361" y="408"/>
                    <a:pt x="256" y="390"/>
                    <a:pt x="228" y="456"/>
                  </a:cubicBezTo>
                  <a:cubicBezTo>
                    <a:pt x="200" y="522"/>
                    <a:pt x="266" y="637"/>
                    <a:pt x="228" y="741"/>
                  </a:cubicBezTo>
                  <a:cubicBezTo>
                    <a:pt x="190" y="845"/>
                    <a:pt x="38" y="1026"/>
                    <a:pt x="0" y="1083"/>
                  </a:cubicBez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>
            <a:extLst>
              <a:ext uri="{FF2B5EF4-FFF2-40B4-BE49-F238E27FC236}">
                <a16:creationId xmlns:a16="http://schemas.microsoft.com/office/drawing/2014/main" id="{F4F2A30E-EEF8-4266-93E5-67D022AF9B6B}"/>
              </a:ext>
            </a:extLst>
          </p:cNvPr>
          <p:cNvGraphicFramePr>
            <a:graphicFrameLocks/>
          </p:cNvGraphicFramePr>
          <p:nvPr/>
        </p:nvGraphicFramePr>
        <p:xfrm>
          <a:off x="3178175" y="4652963"/>
          <a:ext cx="21066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3" imgW="3313080" imgH="927000" progId="Equation.3">
                  <p:embed/>
                </p:oleObj>
              </mc:Choice>
              <mc:Fallback>
                <p:oleObj name="Equation" r:id="rId3" imgW="3313080" imgH="9270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4652963"/>
                        <a:ext cx="2106613" cy="685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7" name="Rectangle 3">
            <a:extLst>
              <a:ext uri="{FF2B5EF4-FFF2-40B4-BE49-F238E27FC236}">
                <a16:creationId xmlns:a16="http://schemas.microsoft.com/office/drawing/2014/main" id="{D870E4D0-9187-41AC-BAD2-1CF82E06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3500438"/>
            <a:ext cx="81375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选空间上的一点</a:t>
            </a:r>
            <a:r>
              <a:rPr lang="en-US" altLang="zh-CN" sz="2400" b="1">
                <a:solidFill>
                  <a:schemeClr val="bg1"/>
                </a:solidFill>
              </a:rPr>
              <a:t>M</a:t>
            </a:r>
            <a:r>
              <a:rPr lang="en-US" altLang="zh-CN" sz="2400" b="1" baseline="-25000">
                <a:solidFill>
                  <a:schemeClr val="bg1"/>
                </a:solidFill>
              </a:rPr>
              <a:t>0</a:t>
            </a:r>
            <a:r>
              <a:rPr lang="zh-CN" altLang="zh-CN" sz="2400" b="1">
                <a:solidFill>
                  <a:schemeClr val="bg1"/>
                </a:solidFill>
              </a:rPr>
              <a:t>为势能</a:t>
            </a:r>
            <a:r>
              <a:rPr lang="en-US" altLang="zh-CN" sz="2400" b="1">
                <a:solidFill>
                  <a:schemeClr val="bg1"/>
                </a:solidFill>
              </a:rPr>
              <a:t>0</a:t>
            </a:r>
            <a:r>
              <a:rPr lang="zh-CN" altLang="zh-CN" sz="2400" b="1">
                <a:solidFill>
                  <a:schemeClr val="bg1"/>
                </a:solidFill>
              </a:rPr>
              <a:t>点；由空间上</a:t>
            </a:r>
            <a:r>
              <a:rPr lang="en-US" altLang="zh-CN" sz="2400" b="1">
                <a:solidFill>
                  <a:schemeClr val="bg1"/>
                </a:solidFill>
              </a:rPr>
              <a:t>M</a:t>
            </a:r>
            <a:r>
              <a:rPr lang="zh-CN" altLang="zh-CN" sz="2400" b="1">
                <a:solidFill>
                  <a:schemeClr val="bg1"/>
                </a:solidFill>
              </a:rPr>
              <a:t>点到势能</a:t>
            </a:r>
            <a:r>
              <a:rPr lang="en-US" altLang="zh-CN" sz="2400" b="1">
                <a:solidFill>
                  <a:schemeClr val="bg1"/>
                </a:solidFill>
              </a:rPr>
              <a:t>0</a:t>
            </a:r>
            <a:r>
              <a:rPr lang="zh-CN" altLang="zh-CN" sz="2400" b="1">
                <a:solidFill>
                  <a:schemeClr val="bg1"/>
                </a:solidFill>
              </a:rPr>
              <a:t>点</a:t>
            </a:r>
            <a:r>
              <a:rPr lang="en-US" altLang="zh-CN" sz="2400" b="1">
                <a:solidFill>
                  <a:schemeClr val="bg1"/>
                </a:solidFill>
              </a:rPr>
              <a:t>M</a:t>
            </a:r>
            <a:r>
              <a:rPr lang="en-US" altLang="zh-CN" sz="2400" b="1" baseline="-25000">
                <a:solidFill>
                  <a:schemeClr val="bg1"/>
                </a:solidFill>
              </a:rPr>
              <a:t>0</a:t>
            </a:r>
            <a:r>
              <a:rPr lang="zh-CN" altLang="zh-CN" sz="2400" b="1">
                <a:solidFill>
                  <a:schemeClr val="bg1"/>
                </a:solidFill>
              </a:rPr>
              <a:t>过程中，保守力所作功的大小为该点的势能。</a:t>
            </a:r>
          </a:p>
        </p:txBody>
      </p:sp>
      <p:sp>
        <p:nvSpPr>
          <p:cNvPr id="28676" name="Text Box 34">
            <a:extLst>
              <a:ext uri="{FF2B5EF4-FFF2-40B4-BE49-F238E27FC236}">
                <a16:creationId xmlns:a16="http://schemas.microsoft.com/office/drawing/2014/main" id="{2D535D70-9E68-4DD5-9A50-F977EF756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6213"/>
            <a:ext cx="2930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势能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D0B1D2-A743-4C14-B52B-CE3C4D13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836613"/>
            <a:ext cx="8569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在保守力场中，质点的始末位置一定，力作的功便确定。</a:t>
            </a:r>
          </a:p>
          <a:p>
            <a:pPr eaLnBrk="1" hangingPunct="1"/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根据动能定理，作功的结果是使质点的动能发生变化。这说明在保守场中，两点之间的能量不同，而且这一能量只与位置有关。当质点的位置改变时，这一能量便释放出来，转变成质点的动能。——这就是</a:t>
            </a:r>
            <a:r>
              <a:rPr lang="zh-CN" altLang="zh-CN" sz="2400" b="1">
                <a:solidFill>
                  <a:srgbClr val="FFC000"/>
                </a:solidFill>
              </a:rPr>
              <a:t>保守场的势能</a:t>
            </a:r>
            <a:r>
              <a:rPr lang="zh-CN" altLang="zh-CN" sz="2400" b="1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CA285A-D680-4158-BD80-D6A1C875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5661025"/>
            <a:ext cx="8010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注意：势能的大小由相对位置决定，没有绝对大小；势能</a:t>
            </a:r>
            <a:r>
              <a:rPr lang="en-US" altLang="zh-CN" sz="2400" b="1">
                <a:solidFill>
                  <a:schemeClr val="bg1"/>
                </a:solidFill>
              </a:rPr>
              <a:t>0</a:t>
            </a:r>
            <a:r>
              <a:rPr lang="zh-CN" altLang="zh-CN" sz="2400" b="1">
                <a:solidFill>
                  <a:schemeClr val="bg1"/>
                </a:solidFill>
              </a:rPr>
              <a:t>点的选取是任意的。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>
            <a:extLst>
              <a:ext uri="{FF2B5EF4-FFF2-40B4-BE49-F238E27FC236}">
                <a16:creationId xmlns:a16="http://schemas.microsoft.com/office/drawing/2014/main" id="{DADC1D43-9863-4CF0-A515-AF3A02BB6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重力势能</a:t>
            </a:r>
            <a:r>
              <a:rPr kumimoji="1" lang="zh-CN" altLang="en-US" sz="240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6AA6C716-630B-410A-B3A9-2D42B6A36CE0}"/>
              </a:ext>
            </a:extLst>
          </p:cNvPr>
          <p:cNvGraphicFramePr>
            <a:graphicFrameLocks/>
          </p:cNvGraphicFramePr>
          <p:nvPr/>
        </p:nvGraphicFramePr>
        <p:xfrm>
          <a:off x="833438" y="1208088"/>
          <a:ext cx="2347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3" imgW="2331628" imgH="670684" progId="Equation.3">
                  <p:embed/>
                </p:oleObj>
              </mc:Choice>
              <mc:Fallback>
                <p:oleObj name="Equation" r:id="rId3" imgW="2331628" imgH="67068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208088"/>
                        <a:ext cx="23479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>
            <a:extLst>
              <a:ext uri="{FF2B5EF4-FFF2-40B4-BE49-F238E27FC236}">
                <a16:creationId xmlns:a16="http://schemas.microsoft.com/office/drawing/2014/main" id="{36BA3D42-665B-4903-A79C-A673D20F7B06}"/>
              </a:ext>
            </a:extLst>
          </p:cNvPr>
          <p:cNvGrpSpPr>
            <a:grpSpLocks/>
          </p:cNvGrpSpPr>
          <p:nvPr/>
        </p:nvGrpSpPr>
        <p:grpSpPr bwMode="auto">
          <a:xfrm>
            <a:off x="5434013" y="614363"/>
            <a:ext cx="2849562" cy="2459037"/>
            <a:chOff x="3424" y="1397"/>
            <a:chExt cx="1795" cy="1549"/>
          </a:xfrm>
        </p:grpSpPr>
        <p:sp>
          <p:nvSpPr>
            <p:cNvPr id="29710" name="Line 9">
              <a:extLst>
                <a:ext uri="{FF2B5EF4-FFF2-40B4-BE49-F238E27FC236}">
                  <a16:creationId xmlns:a16="http://schemas.microsoft.com/office/drawing/2014/main" id="{C784AA01-FD8F-4425-A2F7-C1BBB74C8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16"/>
              <a:ext cx="1248" cy="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10">
              <a:extLst>
                <a:ext uri="{FF2B5EF4-FFF2-40B4-BE49-F238E27FC236}">
                  <a16:creationId xmlns:a16="http://schemas.microsoft.com/office/drawing/2014/main" id="{E9914F48-11BE-4A86-BE11-9BC6EBD72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9" y="2405"/>
              <a:ext cx="240" cy="48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Line 11">
              <a:extLst>
                <a:ext uri="{FF2B5EF4-FFF2-40B4-BE49-F238E27FC236}">
                  <a16:creationId xmlns:a16="http://schemas.microsoft.com/office/drawing/2014/main" id="{A8D5B345-CF23-4C7D-AD57-57355A495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456"/>
              <a:ext cx="0" cy="96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Text Box 12">
              <a:extLst>
                <a:ext uri="{FF2B5EF4-FFF2-40B4-BE49-F238E27FC236}">
                  <a16:creationId xmlns:a16="http://schemas.microsoft.com/office/drawing/2014/main" id="{04F04AA4-5F2D-470F-9862-2FA299A1E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65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714" name="Text Box 13">
              <a:extLst>
                <a:ext uri="{FF2B5EF4-FFF2-40B4-BE49-F238E27FC236}">
                  <a16:creationId xmlns:a16="http://schemas.microsoft.com/office/drawing/2014/main" id="{712DD218-6486-4635-B27F-698809AD7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8" y="207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9715" name="Text Box 14">
              <a:extLst>
                <a:ext uri="{FF2B5EF4-FFF2-40B4-BE49-F238E27FC236}">
                  <a16:creationId xmlns:a16="http://schemas.microsoft.com/office/drawing/2014/main" id="{0A24DB0B-E60A-4504-BEB8-C59539B7D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39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9716" name="Text Box 15">
              <a:extLst>
                <a:ext uri="{FF2B5EF4-FFF2-40B4-BE49-F238E27FC236}">
                  <a16:creationId xmlns:a16="http://schemas.microsoft.com/office/drawing/2014/main" id="{2D9AD804-4734-4F5F-BBE1-DD0A8079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240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2" name="Oval 16">
            <a:extLst>
              <a:ext uri="{FF2B5EF4-FFF2-40B4-BE49-F238E27FC236}">
                <a16:creationId xmlns:a16="http://schemas.microsoft.com/office/drawing/2014/main" id="{B5B06858-2908-4E58-9E0F-AC75CADF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28670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Object 17">
            <a:extLst>
              <a:ext uri="{FF2B5EF4-FFF2-40B4-BE49-F238E27FC236}">
                <a16:creationId xmlns:a16="http://schemas.microsoft.com/office/drawing/2014/main" id="{7C844A22-F2F2-44B3-AE27-E28DB967B982}"/>
              </a:ext>
            </a:extLst>
          </p:cNvPr>
          <p:cNvGraphicFramePr>
            <a:graphicFrameLocks/>
          </p:cNvGraphicFramePr>
          <p:nvPr/>
        </p:nvGraphicFramePr>
        <p:xfrm>
          <a:off x="6570663" y="2976563"/>
          <a:ext cx="15541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5" imgW="1927770" imgH="419038" progId="Equation.3">
                  <p:embed/>
                </p:oleObj>
              </mc:Choice>
              <mc:Fallback>
                <p:oleObj name="Equation" r:id="rId5" imgW="1927770" imgH="419038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63" y="2976563"/>
                        <a:ext cx="15541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8">
            <a:extLst>
              <a:ext uri="{FF2B5EF4-FFF2-40B4-BE49-F238E27FC236}">
                <a16:creationId xmlns:a16="http://schemas.microsoft.com/office/drawing/2014/main" id="{05CD6166-5B6B-41E6-BEA5-18E685DCE82F}"/>
              </a:ext>
            </a:extLst>
          </p:cNvPr>
          <p:cNvSpPr>
            <a:spLocks/>
          </p:cNvSpPr>
          <p:nvPr/>
        </p:nvSpPr>
        <p:spPr bwMode="auto">
          <a:xfrm>
            <a:off x="6627813" y="1343025"/>
            <a:ext cx="952500" cy="1524000"/>
          </a:xfrm>
          <a:custGeom>
            <a:avLst/>
            <a:gdLst>
              <a:gd name="T0" fmla="*/ 1330642500 w 600"/>
              <a:gd name="T1" fmla="*/ 2147483647 h 960"/>
              <a:gd name="T2" fmla="*/ 1451610000 w 600"/>
              <a:gd name="T3" fmla="*/ 1451610000 h 960"/>
              <a:gd name="T4" fmla="*/ 967740000 w 600"/>
              <a:gd name="T5" fmla="*/ 483870000 h 960"/>
              <a:gd name="T6" fmla="*/ 0 w 60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00" h="960">
                <a:moveTo>
                  <a:pt x="528" y="960"/>
                </a:moveTo>
                <a:cubicBezTo>
                  <a:pt x="564" y="832"/>
                  <a:pt x="600" y="704"/>
                  <a:pt x="576" y="576"/>
                </a:cubicBezTo>
                <a:cubicBezTo>
                  <a:pt x="552" y="448"/>
                  <a:pt x="480" y="288"/>
                  <a:pt x="384" y="192"/>
                </a:cubicBezTo>
                <a:cubicBezTo>
                  <a:pt x="288" y="96"/>
                  <a:pt x="144" y="48"/>
                  <a:pt x="0" y="0"/>
                </a:cubicBezTo>
              </a:path>
            </a:pathLst>
          </a:custGeom>
          <a:noFill/>
          <a:ln w="28575" cmpd="sng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19">
            <a:extLst>
              <a:ext uri="{FF2B5EF4-FFF2-40B4-BE49-F238E27FC236}">
                <a16:creationId xmlns:a16="http://schemas.microsoft.com/office/drawing/2014/main" id="{8264DABA-C3A7-4929-A2B9-EAFC8757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13081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F9D77604-30E0-4FB2-A717-2165483BA2CE}"/>
              </a:ext>
            </a:extLst>
          </p:cNvPr>
          <p:cNvGraphicFramePr>
            <a:graphicFrameLocks/>
          </p:cNvGraphicFramePr>
          <p:nvPr/>
        </p:nvGraphicFramePr>
        <p:xfrm>
          <a:off x="6494463" y="842963"/>
          <a:ext cx="11588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7" imgW="1432674" imgH="380969" progId="Equation.3">
                  <p:embed/>
                </p:oleObj>
              </mc:Choice>
              <mc:Fallback>
                <p:oleObj name="Equation" r:id="rId7" imgW="1432674" imgH="380969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842963"/>
                        <a:ext cx="115887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21">
            <a:extLst>
              <a:ext uri="{FF2B5EF4-FFF2-40B4-BE49-F238E27FC236}">
                <a16:creationId xmlns:a16="http://schemas.microsoft.com/office/drawing/2014/main" id="{004F2422-E352-4153-8C42-37F864060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7413" y="1647825"/>
            <a:ext cx="0" cy="795338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Object 29">
            <a:extLst>
              <a:ext uri="{FF2B5EF4-FFF2-40B4-BE49-F238E27FC236}">
                <a16:creationId xmlns:a16="http://schemas.microsoft.com/office/drawing/2014/main" id="{F3A9EAA3-8ABB-406C-9609-35CB84677334}"/>
              </a:ext>
            </a:extLst>
          </p:cNvPr>
          <p:cNvGraphicFramePr>
            <a:graphicFrameLocks/>
          </p:cNvGraphicFramePr>
          <p:nvPr/>
        </p:nvGraphicFramePr>
        <p:xfrm>
          <a:off x="3271838" y="1454150"/>
          <a:ext cx="9001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9" imgW="883841" imgH="289436" progId="Equation.3">
                  <p:embed/>
                </p:oleObj>
              </mc:Choice>
              <mc:Fallback>
                <p:oleObj name="Equation" r:id="rId9" imgW="883841" imgH="289436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1454150"/>
                        <a:ext cx="9001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1">
            <a:extLst>
              <a:ext uri="{FF2B5EF4-FFF2-40B4-BE49-F238E27FC236}">
                <a16:creationId xmlns:a16="http://schemas.microsoft.com/office/drawing/2014/main" id="{F09CC419-0E59-42A6-8378-936ED76D6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7363" y="2328863"/>
          <a:ext cx="29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11" imgW="274276" imgH="342900" progId="Equation.3">
                  <p:embed/>
                </p:oleObj>
              </mc:Choice>
              <mc:Fallback>
                <p:oleObj name="Equation" r:id="rId11" imgW="274276" imgH="342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2328863"/>
                        <a:ext cx="292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66F515C9-D0DC-42B6-9983-808917E2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860800"/>
            <a:ext cx="72786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重力势能与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成正比，重力势能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点的选择可以是任意的。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CAEE589-62CD-447F-B3F1-A4938F185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352675"/>
            <a:ext cx="7504113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注意：</a:t>
            </a:r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因为弹性势能与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成正比，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lang="zh-CN" altLang="zh-CN" sz="2000" b="1" i="1">
                <a:solidFill>
                  <a:schemeClr val="bg1"/>
                </a:solidFill>
                <a:latin typeface="宋体" panose="02010600030101010101" pitchFamily="2" charset="-122"/>
                <a:ea typeface="Arial Unicode MS" pitchFamily="34" charset="-122"/>
              </a:rPr>
              <a:t>△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＋</a:t>
            </a:r>
            <a:r>
              <a:rPr lang="zh-CN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不同，弹簧的势能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点要选原长位置时，才有这么简捷的表达式。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故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对于弹簧的弹性势能，势能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点通常选弹簧的原长。</a:t>
            </a:r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当保守力作正功时，质点动能增加，势能减少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【势能→动能】</a:t>
            </a:r>
          </a:p>
          <a:p>
            <a:pPr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当保守力作负功时，质点动能减少，势能增加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【动能→势能】</a:t>
            </a:r>
          </a:p>
        </p:txBody>
      </p:sp>
      <p:sp>
        <p:nvSpPr>
          <p:cNvPr id="30723" name="Text Box 6">
            <a:extLst>
              <a:ext uri="{FF2B5EF4-FFF2-40B4-BE49-F238E27FC236}">
                <a16:creationId xmlns:a16="http://schemas.microsoft.com/office/drawing/2014/main" id="{86A0EEC7-5D99-4E2D-99C1-42544B299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627063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弹性势能</a:t>
            </a:r>
            <a:r>
              <a:rPr kumimoji="1" lang="zh-CN" altLang="en-US" sz="240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C547C32F-8104-45C2-9155-3FCD83E37F05}"/>
              </a:ext>
            </a:extLst>
          </p:cNvPr>
          <p:cNvGraphicFramePr>
            <a:graphicFrameLocks/>
          </p:cNvGraphicFramePr>
          <p:nvPr/>
        </p:nvGraphicFramePr>
        <p:xfrm>
          <a:off x="820738" y="1277938"/>
          <a:ext cx="218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3" imgW="2171820" imgH="670684" progId="Equation.3">
                  <p:embed/>
                </p:oleObj>
              </mc:Choice>
              <mc:Fallback>
                <p:oleObj name="Equation" r:id="rId3" imgW="2171820" imgH="670684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1277938"/>
                        <a:ext cx="2184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2">
            <a:extLst>
              <a:ext uri="{FF2B5EF4-FFF2-40B4-BE49-F238E27FC236}">
                <a16:creationId xmlns:a16="http://schemas.microsoft.com/office/drawing/2014/main" id="{E979B015-F727-4842-8952-11D2C426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939800"/>
            <a:ext cx="341312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23">
            <a:extLst>
              <a:ext uri="{FF2B5EF4-FFF2-40B4-BE49-F238E27FC236}">
                <a16:creationId xmlns:a16="http://schemas.microsoft.com/office/drawing/2014/main" id="{D90C2365-CC52-40E8-9527-1CB3F6A0FCD7}"/>
              </a:ext>
            </a:extLst>
          </p:cNvPr>
          <p:cNvGrpSpPr>
            <a:grpSpLocks/>
          </p:cNvGrpSpPr>
          <p:nvPr/>
        </p:nvGrpSpPr>
        <p:grpSpPr bwMode="auto">
          <a:xfrm>
            <a:off x="5878513" y="981075"/>
            <a:ext cx="2546350" cy="696913"/>
            <a:chOff x="3852" y="3180"/>
            <a:chExt cx="1604" cy="439"/>
          </a:xfrm>
        </p:grpSpPr>
        <p:sp>
          <p:nvSpPr>
            <p:cNvPr id="30730" name="Line 24">
              <a:extLst>
                <a:ext uri="{FF2B5EF4-FFF2-40B4-BE49-F238E27FC236}">
                  <a16:creationId xmlns:a16="http://schemas.microsoft.com/office/drawing/2014/main" id="{4398A6D2-5ED6-4BF0-BB16-1E376EA91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6" y="3619"/>
              <a:ext cx="13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Text Box 25">
              <a:extLst>
                <a:ext uri="{FF2B5EF4-FFF2-40B4-BE49-F238E27FC236}">
                  <a16:creationId xmlns:a16="http://schemas.microsoft.com/office/drawing/2014/main" id="{F2C6886A-70F1-4E41-94ED-817EA08F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318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30732" name="Text Box 26">
              <a:extLst>
                <a:ext uri="{FF2B5EF4-FFF2-40B4-BE49-F238E27FC236}">
                  <a16:creationId xmlns:a16="http://schemas.microsoft.com/office/drawing/2014/main" id="{1FC3A6F9-2461-4B79-9D59-7617370C9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32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21" name="Line 27">
            <a:extLst>
              <a:ext uri="{FF2B5EF4-FFF2-40B4-BE49-F238E27FC236}">
                <a16:creationId xmlns:a16="http://schemas.microsoft.com/office/drawing/2014/main" id="{AD12117D-C150-48AA-A790-DBD070EE3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913" y="1679575"/>
            <a:ext cx="762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Object 28">
            <a:extLst>
              <a:ext uri="{FF2B5EF4-FFF2-40B4-BE49-F238E27FC236}">
                <a16:creationId xmlns:a16="http://schemas.microsoft.com/office/drawing/2014/main" id="{65811F62-A2EF-4537-9BD6-F186EC302DD5}"/>
              </a:ext>
            </a:extLst>
          </p:cNvPr>
          <p:cNvGraphicFramePr>
            <a:graphicFrameLocks/>
          </p:cNvGraphicFramePr>
          <p:nvPr/>
        </p:nvGraphicFramePr>
        <p:xfrm>
          <a:off x="6545263" y="1114425"/>
          <a:ext cx="3063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6" imgW="289669" imgH="327784" progId="Equation.3">
                  <p:embed/>
                </p:oleObj>
              </mc:Choice>
              <mc:Fallback>
                <p:oleObj name="Equation" r:id="rId6" imgW="289669" imgH="327784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1114425"/>
                        <a:ext cx="30638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>
            <a:extLst>
              <a:ext uri="{FF2B5EF4-FFF2-40B4-BE49-F238E27FC236}">
                <a16:creationId xmlns:a16="http://schemas.microsoft.com/office/drawing/2014/main" id="{87A29BC6-9C2C-4879-9889-366C34337368}"/>
              </a:ext>
            </a:extLst>
          </p:cNvPr>
          <p:cNvGraphicFramePr>
            <a:graphicFrameLocks/>
          </p:cNvGraphicFramePr>
          <p:nvPr/>
        </p:nvGraphicFramePr>
        <p:xfrm>
          <a:off x="3059113" y="1196975"/>
          <a:ext cx="9890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8" imgW="975360" imgH="807844" progId="Equation.3">
                  <p:embed/>
                </p:oleObj>
              </mc:Choice>
              <mc:Fallback>
                <p:oleObj name="Equation" r:id="rId8" imgW="975360" imgH="807844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96975"/>
                        <a:ext cx="9890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AD66755D-962C-4E19-B53E-B6380A294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153988"/>
            <a:ext cx="347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变力的功</a:t>
            </a:r>
            <a:endParaRPr kumimoji="1" lang="zh-CN" altLang="en-US" sz="28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DB64C969-FE1A-431A-83E6-1C9ACF280616}"/>
              </a:ext>
            </a:extLst>
          </p:cNvPr>
          <p:cNvGraphicFramePr>
            <a:graphicFrameLocks/>
          </p:cNvGraphicFramePr>
          <p:nvPr/>
        </p:nvGraphicFramePr>
        <p:xfrm>
          <a:off x="725488" y="3146425"/>
          <a:ext cx="22209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3" imgW="2194490" imgH="426596" progId="Equation.3">
                  <p:embed/>
                </p:oleObj>
              </mc:Choice>
              <mc:Fallback>
                <p:oleObj name="Equation" r:id="rId3" imgW="2194490" imgH="42659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3146425"/>
                        <a:ext cx="22209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>
            <a:extLst>
              <a:ext uri="{FF2B5EF4-FFF2-40B4-BE49-F238E27FC236}">
                <a16:creationId xmlns:a16="http://schemas.microsoft.com/office/drawing/2014/main" id="{7E60754D-73BD-4D6A-A28E-49403D181106}"/>
              </a:ext>
            </a:extLst>
          </p:cNvPr>
          <p:cNvGrpSpPr>
            <a:grpSpLocks/>
          </p:cNvGrpSpPr>
          <p:nvPr/>
        </p:nvGrpSpPr>
        <p:grpSpPr bwMode="auto">
          <a:xfrm>
            <a:off x="5780088" y="101600"/>
            <a:ext cx="2873375" cy="2957513"/>
            <a:chOff x="3540" y="1884"/>
            <a:chExt cx="1810" cy="1863"/>
          </a:xfrm>
        </p:grpSpPr>
        <p:grpSp>
          <p:nvGrpSpPr>
            <p:cNvPr id="4134" name="Group 34">
              <a:extLst>
                <a:ext uri="{FF2B5EF4-FFF2-40B4-BE49-F238E27FC236}">
                  <a16:creationId xmlns:a16="http://schemas.microsoft.com/office/drawing/2014/main" id="{175715CD-5BD6-4965-8385-3C293B5A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0" y="1884"/>
              <a:ext cx="1810" cy="1863"/>
              <a:chOff x="3542" y="1765"/>
              <a:chExt cx="1810" cy="1863"/>
            </a:xfrm>
          </p:grpSpPr>
          <p:sp>
            <p:nvSpPr>
              <p:cNvPr id="4136" name="Line 35">
                <a:extLst>
                  <a:ext uri="{FF2B5EF4-FFF2-40B4-BE49-F238E27FC236}">
                    <a16:creationId xmlns:a16="http://schemas.microsoft.com/office/drawing/2014/main" id="{271DD7B0-B0E3-4E86-913D-1106E2935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923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Line 36">
                <a:extLst>
                  <a:ext uri="{FF2B5EF4-FFF2-40B4-BE49-F238E27FC236}">
                    <a16:creationId xmlns:a16="http://schemas.microsoft.com/office/drawing/2014/main" id="{D4B2DC38-0ABE-4569-992B-5A03B9676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1974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8" name="Line 37">
                <a:extLst>
                  <a:ext uri="{FF2B5EF4-FFF2-40B4-BE49-F238E27FC236}">
                    <a16:creationId xmlns:a16="http://schemas.microsoft.com/office/drawing/2014/main" id="{97B47DF5-E101-4D44-BC94-22E3F8BFE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2923"/>
                <a:ext cx="288" cy="43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9" name="Text Box 38">
                <a:extLst>
                  <a:ext uri="{FF2B5EF4-FFF2-40B4-BE49-F238E27FC236}">
                    <a16:creationId xmlns:a16="http://schemas.microsoft.com/office/drawing/2014/main" id="{0691BB86-BECB-43F3-8BBF-B7DED3F679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301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140" name="Text Box 39">
                <a:extLst>
                  <a:ext uri="{FF2B5EF4-FFF2-40B4-BE49-F238E27FC236}">
                    <a16:creationId xmlns:a16="http://schemas.microsoft.com/office/drawing/2014/main" id="{C52044A0-3A57-467E-A89E-642FE7791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7" y="2932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141" name="Text Box 40">
                <a:extLst>
                  <a:ext uri="{FF2B5EF4-FFF2-40B4-BE49-F238E27FC236}">
                    <a16:creationId xmlns:a16="http://schemas.microsoft.com/office/drawing/2014/main" id="{B0EA0FA9-C606-4915-8BFB-133AB838D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6" y="1765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4135" name="Text Box 41">
              <a:extLst>
                <a:ext uri="{FF2B5EF4-FFF2-40B4-BE49-F238E27FC236}">
                  <a16:creationId xmlns:a16="http://schemas.microsoft.com/office/drawing/2014/main" id="{06C8016C-A213-4B4E-975A-09C8281F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2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3" name="Freeform 42">
            <a:extLst>
              <a:ext uri="{FF2B5EF4-FFF2-40B4-BE49-F238E27FC236}">
                <a16:creationId xmlns:a16="http://schemas.microsoft.com/office/drawing/2014/main" id="{372B2BA2-5500-40A4-B3B2-E3CA1A493E6D}"/>
              </a:ext>
            </a:extLst>
          </p:cNvPr>
          <p:cNvSpPr>
            <a:spLocks/>
          </p:cNvSpPr>
          <p:nvPr/>
        </p:nvSpPr>
        <p:spPr bwMode="auto">
          <a:xfrm>
            <a:off x="6484938" y="801688"/>
            <a:ext cx="1701800" cy="1752600"/>
          </a:xfrm>
          <a:custGeom>
            <a:avLst/>
            <a:gdLst>
              <a:gd name="T0" fmla="*/ 0 w 1072"/>
              <a:gd name="T1" fmla="*/ 0 h 1104"/>
              <a:gd name="T2" fmla="*/ 2147483647 w 1072"/>
              <a:gd name="T3" fmla="*/ 2147483647 h 1104"/>
              <a:gd name="T4" fmla="*/ 2147483647 w 1072"/>
              <a:gd name="T5" fmla="*/ 2147483647 h 1104"/>
              <a:gd name="T6" fmla="*/ 2147483647 w 1072"/>
              <a:gd name="T7" fmla="*/ 2147483647 h 1104"/>
              <a:gd name="T8" fmla="*/ 2147483647 w 1072"/>
              <a:gd name="T9" fmla="*/ 2147483647 h 1104"/>
              <a:gd name="T10" fmla="*/ 2147483647 w 1072"/>
              <a:gd name="T11" fmla="*/ 2147483647 h 11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2" h="1104">
                <a:moveTo>
                  <a:pt x="0" y="0"/>
                </a:moveTo>
                <a:cubicBezTo>
                  <a:pt x="24" y="84"/>
                  <a:pt x="48" y="168"/>
                  <a:pt x="144" y="192"/>
                </a:cubicBezTo>
                <a:cubicBezTo>
                  <a:pt x="240" y="216"/>
                  <a:pt x="429" y="150"/>
                  <a:pt x="576" y="144"/>
                </a:cubicBezTo>
                <a:cubicBezTo>
                  <a:pt x="723" y="138"/>
                  <a:pt x="944" y="152"/>
                  <a:pt x="1008" y="240"/>
                </a:cubicBezTo>
                <a:cubicBezTo>
                  <a:pt x="1072" y="328"/>
                  <a:pt x="1016" y="528"/>
                  <a:pt x="960" y="672"/>
                </a:cubicBezTo>
                <a:cubicBezTo>
                  <a:pt x="904" y="816"/>
                  <a:pt x="788" y="960"/>
                  <a:pt x="672" y="1104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Oval 43">
            <a:extLst>
              <a:ext uri="{FF2B5EF4-FFF2-40B4-BE49-F238E27FC236}">
                <a16:creationId xmlns:a16="http://schemas.microsoft.com/office/drawing/2014/main" id="{9A93F7A4-2A24-42E0-AA60-975EE5F74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38" y="10477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Text Box 44">
            <a:extLst>
              <a:ext uri="{FF2B5EF4-FFF2-40B4-BE49-F238E27FC236}">
                <a16:creationId xmlns:a16="http://schemas.microsoft.com/office/drawing/2014/main" id="{09247E44-F574-40EA-8271-CEEF2F3D2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463" y="481013"/>
            <a:ext cx="39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" name="Oval 45">
            <a:extLst>
              <a:ext uri="{FF2B5EF4-FFF2-40B4-BE49-F238E27FC236}">
                <a16:creationId xmlns:a16="http://schemas.microsoft.com/office/drawing/2014/main" id="{02222067-0296-4904-8015-F478370A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223996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Text Box 46">
            <a:extLst>
              <a:ext uri="{FF2B5EF4-FFF2-40B4-BE49-F238E27FC236}">
                <a16:creationId xmlns:a16="http://schemas.microsoft.com/office/drawing/2014/main" id="{BF72A01D-6AE3-4728-B689-F59DD87A4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22907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" name="Text Box 47">
            <a:extLst>
              <a:ext uri="{FF2B5EF4-FFF2-40B4-BE49-F238E27FC236}">
                <a16:creationId xmlns:a16="http://schemas.microsoft.com/office/drawing/2014/main" id="{2FBE70CB-E91E-4F3F-B7F8-F32B6BE42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863600"/>
            <a:ext cx="5410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求质点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在变力作用下，沿曲线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轨迹由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运动到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，变力作的功</a:t>
            </a:r>
          </a:p>
        </p:txBody>
      </p:sp>
      <p:graphicFrame>
        <p:nvGraphicFramePr>
          <p:cNvPr id="19" name="Object 48">
            <a:extLst>
              <a:ext uri="{FF2B5EF4-FFF2-40B4-BE49-F238E27FC236}">
                <a16:creationId xmlns:a16="http://schemas.microsoft.com/office/drawing/2014/main" id="{84921FDC-3FA4-4576-B0D6-A978EE22F979}"/>
              </a:ext>
            </a:extLst>
          </p:cNvPr>
          <p:cNvGraphicFramePr>
            <a:graphicFrameLocks/>
          </p:cNvGraphicFramePr>
          <p:nvPr/>
        </p:nvGraphicFramePr>
        <p:xfrm>
          <a:off x="3856038" y="3167063"/>
          <a:ext cx="15732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5" imgW="1546862" imgH="327784" progId="Equation.3">
                  <p:embed/>
                </p:oleObj>
              </mc:Choice>
              <mc:Fallback>
                <p:oleObj name="Equation" r:id="rId5" imgW="1546862" imgH="327784" progId="Equation.3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3167063"/>
                        <a:ext cx="15732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9">
            <a:extLst>
              <a:ext uri="{FF2B5EF4-FFF2-40B4-BE49-F238E27FC236}">
                <a16:creationId xmlns:a16="http://schemas.microsoft.com/office/drawing/2014/main" id="{DC44D8D3-680C-4677-972D-A0E467CB4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397125"/>
            <a:ext cx="209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一段上的功：</a:t>
            </a:r>
          </a:p>
        </p:txBody>
      </p:sp>
      <p:graphicFrame>
        <p:nvGraphicFramePr>
          <p:cNvPr id="21" name="Object 50">
            <a:extLst>
              <a:ext uri="{FF2B5EF4-FFF2-40B4-BE49-F238E27FC236}">
                <a16:creationId xmlns:a16="http://schemas.microsoft.com/office/drawing/2014/main" id="{480E2D8C-9534-41AC-82E0-A49FD3BBA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8" y="2360613"/>
          <a:ext cx="387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7" imgW="137138" imgH="160113" progId="Equation.3">
                  <p:embed/>
                </p:oleObj>
              </mc:Choice>
              <mc:Fallback>
                <p:oleObj name="Equation" r:id="rId7" imgW="137138" imgH="160113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360613"/>
                        <a:ext cx="387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51">
            <a:extLst>
              <a:ext uri="{FF2B5EF4-FFF2-40B4-BE49-F238E27FC236}">
                <a16:creationId xmlns:a16="http://schemas.microsoft.com/office/drawing/2014/main" id="{DE9749D1-FBFC-44B6-9726-7349329C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326072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52">
            <a:extLst>
              <a:ext uri="{FF2B5EF4-FFF2-40B4-BE49-F238E27FC236}">
                <a16:creationId xmlns:a16="http://schemas.microsoft.com/office/drawing/2014/main" id="{127CC916-F741-4223-84C7-6B8ECEED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4873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M</a:t>
            </a:r>
          </a:p>
        </p:txBody>
      </p:sp>
      <p:graphicFrame>
        <p:nvGraphicFramePr>
          <p:cNvPr id="24" name="Object 53">
            <a:extLst>
              <a:ext uri="{FF2B5EF4-FFF2-40B4-BE49-F238E27FC236}">
                <a16:creationId xmlns:a16="http://schemas.microsoft.com/office/drawing/2014/main" id="{B2E7D325-173D-4D5D-AC8E-6E838B1171DF}"/>
              </a:ext>
            </a:extLst>
          </p:cNvPr>
          <p:cNvGraphicFramePr>
            <a:graphicFrameLocks/>
          </p:cNvGraphicFramePr>
          <p:nvPr/>
        </p:nvGraphicFramePr>
        <p:xfrm>
          <a:off x="7137400" y="1331913"/>
          <a:ext cx="241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9" imgW="274276" imgH="312389" progId="Equation.3">
                  <p:embed/>
                </p:oleObj>
              </mc:Choice>
              <mc:Fallback>
                <p:oleObj name="Equation" r:id="rId9" imgW="274276" imgH="312389" progId="Equation.3">
                  <p:embed/>
                  <p:pic>
                    <p:nvPicPr>
                      <p:cNvPr id="0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1331913"/>
                        <a:ext cx="2413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54">
            <a:extLst>
              <a:ext uri="{FF2B5EF4-FFF2-40B4-BE49-F238E27FC236}">
                <a16:creationId xmlns:a16="http://schemas.microsoft.com/office/drawing/2014/main" id="{7DAF97FD-A4F3-4CF0-9355-9110D3422A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6338" y="1706563"/>
            <a:ext cx="1828800" cy="228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55">
            <a:extLst>
              <a:ext uri="{FF2B5EF4-FFF2-40B4-BE49-F238E27FC236}">
                <a16:creationId xmlns:a16="http://schemas.microsoft.com/office/drawing/2014/main" id="{99791C68-B62D-45D0-A297-37E7E78D2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1738" y="1020763"/>
            <a:ext cx="519112" cy="69056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56">
            <a:extLst>
              <a:ext uri="{FF2B5EF4-FFF2-40B4-BE49-F238E27FC236}">
                <a16:creationId xmlns:a16="http://schemas.microsoft.com/office/drawing/2014/main" id="{6A30379E-924C-475F-86E0-57EC11615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9338" y="1055688"/>
            <a:ext cx="149225" cy="603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" name="Object 57">
            <a:extLst>
              <a:ext uri="{FF2B5EF4-FFF2-40B4-BE49-F238E27FC236}">
                <a16:creationId xmlns:a16="http://schemas.microsoft.com/office/drawing/2014/main" id="{1EC8F933-23AB-4B04-8AF3-39B16FA172F7}"/>
              </a:ext>
            </a:extLst>
          </p:cNvPr>
          <p:cNvGraphicFramePr>
            <a:graphicFrameLocks/>
          </p:cNvGraphicFramePr>
          <p:nvPr/>
        </p:nvGraphicFramePr>
        <p:xfrm>
          <a:off x="6613525" y="1296988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1" imgW="182758" imgH="236251" progId="Equation.3">
                  <p:embed/>
                </p:oleObj>
              </mc:Choice>
              <mc:Fallback>
                <p:oleObj name="Equation" r:id="rId11" imgW="182758" imgH="236251" progId="Equation.3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1296988"/>
                        <a:ext cx="2159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8">
            <a:extLst>
              <a:ext uri="{FF2B5EF4-FFF2-40B4-BE49-F238E27FC236}">
                <a16:creationId xmlns:a16="http://schemas.microsoft.com/office/drawing/2014/main" id="{C800C212-0A17-4615-939B-5EF87ED26FB5}"/>
              </a:ext>
            </a:extLst>
          </p:cNvPr>
          <p:cNvGraphicFramePr>
            <a:graphicFrameLocks/>
          </p:cNvGraphicFramePr>
          <p:nvPr/>
        </p:nvGraphicFramePr>
        <p:xfrm>
          <a:off x="6604000" y="1908175"/>
          <a:ext cx="7239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3" imgW="868728" imgH="289436" progId="Equation.3">
                  <p:embed/>
                </p:oleObj>
              </mc:Choice>
              <mc:Fallback>
                <p:oleObj name="Equation" r:id="rId13" imgW="868728" imgH="289436" progId="Equation.3">
                  <p:embed/>
                  <p:pic>
                    <p:nvPicPr>
                      <p:cNvPr id="0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1908175"/>
                        <a:ext cx="7239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9">
            <a:extLst>
              <a:ext uri="{FF2B5EF4-FFF2-40B4-BE49-F238E27FC236}">
                <a16:creationId xmlns:a16="http://schemas.microsoft.com/office/drawing/2014/main" id="{EBD9CD4B-C918-45D1-AF40-1AC5E08FA309}"/>
              </a:ext>
            </a:extLst>
          </p:cNvPr>
          <p:cNvGraphicFramePr>
            <a:graphicFrameLocks/>
          </p:cNvGraphicFramePr>
          <p:nvPr/>
        </p:nvGraphicFramePr>
        <p:xfrm>
          <a:off x="7804150" y="1144588"/>
          <a:ext cx="31273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15" imgW="365795" imgH="289436" progId="Equation.3">
                  <p:embed/>
                </p:oleObj>
              </mc:Choice>
              <mc:Fallback>
                <p:oleObj name="Equation" r:id="rId15" imgW="365795" imgH="289436" progId="Equation.3">
                  <p:embed/>
                  <p:pic>
                    <p:nvPicPr>
                      <p:cNvPr id="0" name="Object 5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150" y="1144588"/>
                        <a:ext cx="31273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0">
            <a:extLst>
              <a:ext uri="{FF2B5EF4-FFF2-40B4-BE49-F238E27FC236}">
                <a16:creationId xmlns:a16="http://schemas.microsoft.com/office/drawing/2014/main" id="{15566C14-88A1-4C21-B2E3-76BAA668EA15}"/>
              </a:ext>
            </a:extLst>
          </p:cNvPr>
          <p:cNvGraphicFramePr>
            <a:graphicFrameLocks/>
          </p:cNvGraphicFramePr>
          <p:nvPr/>
        </p:nvGraphicFramePr>
        <p:xfrm>
          <a:off x="7512050" y="1352550"/>
          <a:ext cx="255588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公式" r:id="rId17" imgW="289669" imgH="251367" progId="Equation.3">
                  <p:embed/>
                </p:oleObj>
              </mc:Choice>
              <mc:Fallback>
                <p:oleObj name="公式" r:id="rId17" imgW="289669" imgH="251367" progId="Equation.3">
                  <p:embed/>
                  <p:pic>
                    <p:nvPicPr>
                      <p:cNvPr id="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1352550"/>
                        <a:ext cx="255588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61">
            <a:extLst>
              <a:ext uri="{FF2B5EF4-FFF2-40B4-BE49-F238E27FC236}">
                <a16:creationId xmlns:a16="http://schemas.microsoft.com/office/drawing/2014/main" id="{9F3304DE-159C-460B-9FF0-42A88C825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63" y="10033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Rectangle 62">
            <a:extLst>
              <a:ext uri="{FF2B5EF4-FFF2-40B4-BE49-F238E27FC236}">
                <a16:creationId xmlns:a16="http://schemas.microsoft.com/office/drawing/2014/main" id="{5EF96170-9DC7-4EB7-ADC7-D5C8502B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23780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</a:p>
        </p:txBody>
      </p:sp>
      <p:graphicFrame>
        <p:nvGraphicFramePr>
          <p:cNvPr id="34" name="Object 63">
            <a:extLst>
              <a:ext uri="{FF2B5EF4-FFF2-40B4-BE49-F238E27FC236}">
                <a16:creationId xmlns:a16="http://schemas.microsoft.com/office/drawing/2014/main" id="{AF0D5F4B-0F17-4416-9296-DB7E643CBB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2473325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9" imgW="365795" imgH="289436" progId="Equation.3">
                  <p:embed/>
                </p:oleObj>
              </mc:Choice>
              <mc:Fallback>
                <p:oleObj name="Equation" r:id="rId19" imgW="365795" imgH="289436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473325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rc 65">
            <a:extLst>
              <a:ext uri="{FF2B5EF4-FFF2-40B4-BE49-F238E27FC236}">
                <a16:creationId xmlns:a16="http://schemas.microsoft.com/office/drawing/2014/main" id="{CC438B73-0031-4592-80F1-AAD8C851E580}"/>
              </a:ext>
            </a:extLst>
          </p:cNvPr>
          <p:cNvSpPr>
            <a:spLocks/>
          </p:cNvSpPr>
          <p:nvPr/>
        </p:nvSpPr>
        <p:spPr bwMode="auto">
          <a:xfrm rot="-4952326">
            <a:off x="7293769" y="848519"/>
            <a:ext cx="615950" cy="265112"/>
          </a:xfrm>
          <a:custGeom>
            <a:avLst/>
            <a:gdLst>
              <a:gd name="T0" fmla="*/ 1478200408 w 21398"/>
              <a:gd name="T1" fmla="*/ 2147483647 h 9807"/>
              <a:gd name="T2" fmla="*/ 0 w 21398"/>
              <a:gd name="T3" fmla="*/ 1574344810 h 9807"/>
              <a:gd name="T4" fmla="*/ 2147483647 w 21398"/>
              <a:gd name="T5" fmla="*/ 0 h 98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98" h="9807" fill="none" extrusionOk="0">
                <a:moveTo>
                  <a:pt x="2152" y="9807"/>
                </a:moveTo>
                <a:cubicBezTo>
                  <a:pt x="1057" y="7657"/>
                  <a:pt x="329" y="5338"/>
                  <a:pt x="0" y="2947"/>
                </a:cubicBezTo>
              </a:path>
              <a:path w="21398" h="9807" stroke="0" extrusionOk="0">
                <a:moveTo>
                  <a:pt x="2152" y="9807"/>
                </a:moveTo>
                <a:cubicBezTo>
                  <a:pt x="1057" y="7657"/>
                  <a:pt x="329" y="5338"/>
                  <a:pt x="0" y="2947"/>
                </a:cubicBezTo>
                <a:lnTo>
                  <a:pt x="21398" y="0"/>
                </a:lnTo>
                <a:lnTo>
                  <a:pt x="2152" y="9807"/>
                </a:lnTo>
                <a:close/>
              </a:path>
            </a:pathLst>
          </a:cu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6">
            <a:extLst>
              <a:ext uri="{FF2B5EF4-FFF2-40B4-BE49-F238E27FC236}">
                <a16:creationId xmlns:a16="http://schemas.microsoft.com/office/drawing/2014/main" id="{DCD3506F-0558-41D1-8772-9F884623DD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6338" y="1039813"/>
            <a:ext cx="1289050" cy="8953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2">
            <a:extLst>
              <a:ext uri="{FF2B5EF4-FFF2-40B4-BE49-F238E27FC236}">
                <a16:creationId xmlns:a16="http://schemas.microsoft.com/office/drawing/2014/main" id="{41A7DB5B-2D2B-4B44-958F-0BC242F60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846638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在直角坐标系中</a:t>
            </a:r>
            <a:r>
              <a:rPr kumimoji="1" lang="zh-CN" altLang="en-US" sz="240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38" name="Object 3">
            <a:extLst>
              <a:ext uri="{FF2B5EF4-FFF2-40B4-BE49-F238E27FC236}">
                <a16:creationId xmlns:a16="http://schemas.microsoft.com/office/drawing/2014/main" id="{E0059252-0FA1-4FEF-BF60-E8E17E8009DB}"/>
              </a:ext>
            </a:extLst>
          </p:cNvPr>
          <p:cNvGraphicFramePr>
            <a:graphicFrameLocks/>
          </p:cNvGraphicFramePr>
          <p:nvPr/>
        </p:nvGraphicFramePr>
        <p:xfrm>
          <a:off x="3829050" y="4822825"/>
          <a:ext cx="3986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21" imgW="3954896" imgH="487618" progId="Equation.3">
                  <p:embed/>
                </p:oleObj>
              </mc:Choice>
              <mc:Fallback>
                <p:oleObj name="Equation" r:id="rId21" imgW="3954896" imgH="48761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822825"/>
                        <a:ext cx="39862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>
            <a:extLst>
              <a:ext uri="{FF2B5EF4-FFF2-40B4-BE49-F238E27FC236}">
                <a16:creationId xmlns:a16="http://schemas.microsoft.com/office/drawing/2014/main" id="{24F2ACCC-C71F-4FC4-BC72-4056AC9A6ADA}"/>
              </a:ext>
            </a:extLst>
          </p:cNvPr>
          <p:cNvGraphicFramePr>
            <a:graphicFrameLocks/>
          </p:cNvGraphicFramePr>
          <p:nvPr/>
        </p:nvGraphicFramePr>
        <p:xfrm>
          <a:off x="6035675" y="5502275"/>
          <a:ext cx="22240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23" imgW="2194490" imgH="693358" progId="Equation.3">
                  <p:embed/>
                </p:oleObj>
              </mc:Choice>
              <mc:Fallback>
                <p:oleObj name="公式" r:id="rId23" imgW="2194490" imgH="693358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5502275"/>
                        <a:ext cx="2224088" cy="7239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>
            <a:extLst>
              <a:ext uri="{FF2B5EF4-FFF2-40B4-BE49-F238E27FC236}">
                <a16:creationId xmlns:a16="http://schemas.microsoft.com/office/drawing/2014/main" id="{D1559EC4-8363-4DF1-8DC7-7575E028E32E}"/>
              </a:ext>
            </a:extLst>
          </p:cNvPr>
          <p:cNvGraphicFramePr>
            <a:graphicFrameLocks/>
          </p:cNvGraphicFramePr>
          <p:nvPr/>
        </p:nvGraphicFramePr>
        <p:xfrm>
          <a:off x="3822700" y="4048125"/>
          <a:ext cx="19034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25" imgW="1874594" imgH="487618" progId="Equation.3">
                  <p:embed/>
                </p:oleObj>
              </mc:Choice>
              <mc:Fallback>
                <p:oleObj name="Equation" r:id="rId25" imgW="1874594" imgH="48761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4048125"/>
                        <a:ext cx="1903413" cy="5207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0">
            <a:extLst>
              <a:ext uri="{FF2B5EF4-FFF2-40B4-BE49-F238E27FC236}">
                <a16:creationId xmlns:a16="http://schemas.microsoft.com/office/drawing/2014/main" id="{093FA2AA-F962-45DC-AD90-52E64515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4092575"/>
            <a:ext cx="233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ab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一段上的功</a:t>
            </a:r>
          </a:p>
        </p:txBody>
      </p:sp>
      <p:graphicFrame>
        <p:nvGraphicFramePr>
          <p:cNvPr id="42" name="Object 11">
            <a:extLst>
              <a:ext uri="{FF2B5EF4-FFF2-40B4-BE49-F238E27FC236}">
                <a16:creationId xmlns:a16="http://schemas.microsoft.com/office/drawing/2014/main" id="{889E50B6-E03B-4FB5-A317-D8967D00D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013" y="4130675"/>
          <a:ext cx="2984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27" imgW="274276" imgH="312389" progId="Equation.3">
                  <p:embed/>
                </p:oleObj>
              </mc:Choice>
              <mc:Fallback>
                <p:oleObj name="Equation" r:id="rId27" imgW="274276" imgH="31238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4130675"/>
                        <a:ext cx="2984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2">
            <a:extLst>
              <a:ext uri="{FF2B5EF4-FFF2-40B4-BE49-F238E27FC236}">
                <a16:creationId xmlns:a16="http://schemas.microsoft.com/office/drawing/2014/main" id="{B540F54F-2208-40DD-BF91-69834438C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564515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在自然坐标系中</a:t>
            </a:r>
          </a:p>
        </p:txBody>
      </p:sp>
      <p:graphicFrame>
        <p:nvGraphicFramePr>
          <p:cNvPr id="44" name="Object 13">
            <a:extLst>
              <a:ext uri="{FF2B5EF4-FFF2-40B4-BE49-F238E27FC236}">
                <a16:creationId xmlns:a16="http://schemas.microsoft.com/office/drawing/2014/main" id="{5157A1FC-9958-48BE-A76F-7ED0EEFDDE4A}"/>
              </a:ext>
            </a:extLst>
          </p:cNvPr>
          <p:cNvGraphicFramePr>
            <a:graphicFrameLocks/>
          </p:cNvGraphicFramePr>
          <p:nvPr/>
        </p:nvGraphicFramePr>
        <p:xfrm>
          <a:off x="3865563" y="564515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29" imgW="1112498" imgH="426596" progId="Equation.3">
                  <p:embed/>
                </p:oleObj>
              </mc:Choice>
              <mc:Fallback>
                <p:oleObj name="Equation" r:id="rId29" imgW="1112498" imgH="426596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564515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14">
            <a:extLst>
              <a:ext uri="{FF2B5EF4-FFF2-40B4-BE49-F238E27FC236}">
                <a16:creationId xmlns:a16="http://schemas.microsoft.com/office/drawing/2014/main" id="{96150C58-292D-4A70-91B0-83B364F8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574357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4" grpId="0" animBg="1"/>
      <p:bldP spid="15" grpId="0" autoUpdateAnimBg="0"/>
      <p:bldP spid="16" grpId="0" animBg="1"/>
      <p:bldP spid="17" grpId="0" autoUpdateAnimBg="0"/>
      <p:bldP spid="18" grpId="0" autoUpdateAnimBg="0"/>
      <p:bldP spid="20" grpId="0" autoUpdateAnimBg="0"/>
      <p:bldP spid="22" grpId="0" animBg="1"/>
      <p:bldP spid="23" grpId="0" autoUpdateAnimBg="0"/>
      <p:bldP spid="32" grpId="0" animBg="1"/>
      <p:bldP spid="33" grpId="0" autoUpdateAnimBg="0"/>
      <p:bldP spid="37" grpId="0" autoUpdateAnimBg="0"/>
      <p:bldP spid="41" grpId="0" autoUpdateAnimBg="0"/>
      <p:bldP spid="43" grpId="0" autoUpdateAnimBg="0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24E9C55-AC8B-4063-A67D-FE0535127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-15875"/>
            <a:ext cx="305911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书中例题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p103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000" b="1">
              <a:solidFill>
                <a:schemeClr val="bg1"/>
              </a:solidFill>
            </a:endParaRPr>
          </a:p>
          <a:p>
            <a:endParaRPr lang="zh-CN" altLang="en-US" sz="2000"/>
          </a:p>
        </p:txBody>
      </p:sp>
      <p:grpSp>
        <p:nvGrpSpPr>
          <p:cNvPr id="31747" name="Group 1">
            <a:extLst>
              <a:ext uri="{FF2B5EF4-FFF2-40B4-BE49-F238E27FC236}">
                <a16:creationId xmlns:a16="http://schemas.microsoft.com/office/drawing/2014/main" id="{06D2CA67-85A0-4050-9D16-FE0257D850CA}"/>
              </a:ext>
            </a:extLst>
          </p:cNvPr>
          <p:cNvGrpSpPr>
            <a:grpSpLocks/>
          </p:cNvGrpSpPr>
          <p:nvPr/>
        </p:nvGrpSpPr>
        <p:grpSpPr bwMode="auto">
          <a:xfrm>
            <a:off x="7346950" y="228600"/>
            <a:ext cx="1512888" cy="2535238"/>
            <a:chOff x="6984" y="3093"/>
            <a:chExt cx="1254" cy="2109"/>
          </a:xfrm>
        </p:grpSpPr>
        <p:sp>
          <p:nvSpPr>
            <p:cNvPr id="31750" name="Rectangle 6">
              <a:extLst>
                <a:ext uri="{FF2B5EF4-FFF2-40B4-BE49-F238E27FC236}">
                  <a16:creationId xmlns:a16="http://schemas.microsoft.com/office/drawing/2014/main" id="{B39CA8D4-21E6-4657-830F-C615C3275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4" y="3777"/>
              <a:ext cx="798" cy="5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1" name="Line 5">
              <a:extLst>
                <a:ext uri="{FF2B5EF4-FFF2-40B4-BE49-F238E27FC236}">
                  <a16:creationId xmlns:a16="http://schemas.microsoft.com/office/drawing/2014/main" id="{62C525D6-5009-4885-ACA4-58BBA59C9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3" y="4119"/>
              <a:ext cx="0" cy="7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Line 4">
              <a:extLst>
                <a:ext uri="{FF2B5EF4-FFF2-40B4-BE49-F238E27FC236}">
                  <a16:creationId xmlns:a16="http://schemas.microsoft.com/office/drawing/2014/main" id="{9308803A-2570-4418-B41A-4B7D94401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3" y="3378"/>
              <a:ext cx="0" cy="6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Text Box 3">
              <a:extLst>
                <a:ext uri="{FF2B5EF4-FFF2-40B4-BE49-F238E27FC236}">
                  <a16:creationId xmlns:a16="http://schemas.microsoft.com/office/drawing/2014/main" id="{318EE105-BA1E-49FF-9B26-2C34E4CBD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0" y="4461"/>
              <a:ext cx="798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mg</a:t>
              </a:r>
              <a:endParaRPr lang="en-US" altLang="zh-CN"/>
            </a:p>
          </p:txBody>
        </p:sp>
        <p:sp>
          <p:nvSpPr>
            <p:cNvPr id="31754" name="Text Box 2">
              <a:extLst>
                <a:ext uri="{FF2B5EF4-FFF2-40B4-BE49-F238E27FC236}">
                  <a16:creationId xmlns:a16="http://schemas.microsoft.com/office/drawing/2014/main" id="{E6EFF8E6-D942-4D7A-8380-DAFE64FC6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3" y="3093"/>
              <a:ext cx="798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/>
            </a:p>
          </p:txBody>
        </p:sp>
      </p:grpSp>
      <p:sp>
        <p:nvSpPr>
          <p:cNvPr id="9" name="Rectangle 10">
            <a:extLst>
              <a:ext uri="{FF2B5EF4-FFF2-40B4-BE49-F238E27FC236}">
                <a16:creationId xmlns:a16="http://schemas.microsoft.com/office/drawing/2014/main" id="{A5E9E1D8-1B7B-49BB-A134-6B5AB006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871663"/>
            <a:ext cx="84328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解：重力和弹簧的弹性力都是保守力。</a:t>
            </a:r>
            <a:endParaRPr lang="zh-CN" altLang="en-US" sz="10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初：动能＝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；重力势能＝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mgy</a:t>
            </a:r>
            <a:r>
              <a:rPr lang="en-US" altLang="zh-CN" sz="2400" b="1" i="1" baseline="-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，弹性势能＝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0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末：动能＝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；重力势能＝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，弹性势能＝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 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altLang="zh-CN" sz="2400" b="1" i="1" baseline="-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0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重力势能转换成弹性势能</a:t>
            </a:r>
            <a:endParaRPr lang="zh-CN" altLang="en-US" sz="1000" b="1">
              <a:solidFill>
                <a:schemeClr val="bg1"/>
              </a:solidFill>
            </a:endParaRPr>
          </a:p>
          <a:p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mgy</a:t>
            </a:r>
            <a:r>
              <a:rPr lang="en-US" altLang="zh-CN" sz="2400" b="1" i="1" baseline="-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 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en-US" altLang="zh-CN" sz="2400" b="1" i="1" baseline="-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000" b="1">
              <a:solidFill>
                <a:schemeClr val="bg1"/>
              </a:solidFill>
            </a:endParaRPr>
          </a:p>
          <a:p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y</a:t>
            </a:r>
            <a:r>
              <a:rPr lang="en-US" altLang="zh-CN" sz="2400" b="1" i="1" baseline="-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1000" b="1" i="1">
              <a:solidFill>
                <a:schemeClr val="bg1"/>
              </a:solidFill>
            </a:endParaRPr>
          </a:p>
          <a:p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在整个运动过程中，重力势能减小，动能增加，弹性势能增加；当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时，物体受力为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，但这时物体具有动能，所以要继续压缩弹簧，直到动能为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，这时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，物体在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的作用下往回运动，直到所有的弹性势能转换成重力势能才停下来（动能为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）。物体在力的平衡点处（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）上下振动。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1749" name="矩形 9">
            <a:extLst>
              <a:ext uri="{FF2B5EF4-FFF2-40B4-BE49-F238E27FC236}">
                <a16:creationId xmlns:a16="http://schemas.microsoft.com/office/drawing/2014/main" id="{415A5856-CC88-4CA6-9066-3668E13D6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368300"/>
            <a:ext cx="598328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物体质量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，弹簧的劲度系数为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，自弹簧原长，无初速度加上物体。</a:t>
            </a:r>
            <a:endParaRPr lang="zh-CN" altLang="en-US" sz="10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求：弹簧的最大压缩量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96FC26EB-26A8-4F8B-96B5-E1FA379F0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60363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3.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万有引力势能</a:t>
            </a:r>
            <a:r>
              <a:rPr kumimoji="1" lang="zh-CN" altLang="en-US" sz="240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114691" name="Object 3">
            <a:extLst>
              <a:ext uri="{FF2B5EF4-FFF2-40B4-BE49-F238E27FC236}">
                <a16:creationId xmlns:a16="http://schemas.microsoft.com/office/drawing/2014/main" id="{9F4461B5-2F39-4492-A0AA-8A587C7901A1}"/>
              </a:ext>
            </a:extLst>
          </p:cNvPr>
          <p:cNvGraphicFramePr>
            <a:graphicFrameLocks/>
          </p:cNvGraphicFramePr>
          <p:nvPr/>
        </p:nvGraphicFramePr>
        <p:xfrm>
          <a:off x="957263" y="831850"/>
          <a:ext cx="2844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3" imgW="2811892" imgH="792449" progId="Equation.3">
                  <p:embed/>
                </p:oleObj>
              </mc:Choice>
              <mc:Fallback>
                <p:oleObj name="Equation" r:id="rId3" imgW="2811892" imgH="79244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831850"/>
                        <a:ext cx="2844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2" name="Oval 4">
            <a:extLst>
              <a:ext uri="{FF2B5EF4-FFF2-40B4-BE49-F238E27FC236}">
                <a16:creationId xmlns:a16="http://schemas.microsoft.com/office/drawing/2014/main" id="{30FD9DD9-CD60-4058-929E-F33C0FC3B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1731963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7C8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3" name="Line 5">
            <a:extLst>
              <a:ext uri="{FF2B5EF4-FFF2-40B4-BE49-F238E27FC236}">
                <a16:creationId xmlns:a16="http://schemas.microsoft.com/office/drawing/2014/main" id="{BB6CD754-EEB4-4C5C-94C4-A9C9A115A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688" y="1849438"/>
            <a:ext cx="2438400" cy="0"/>
          </a:xfrm>
          <a:prstGeom prst="line">
            <a:avLst/>
          </a:prstGeom>
          <a:noFill/>
          <a:ln w="28575">
            <a:solidFill>
              <a:srgbClr val="CC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4" name="Oval 6">
            <a:extLst>
              <a:ext uri="{FF2B5EF4-FFF2-40B4-BE49-F238E27FC236}">
                <a16:creationId xmlns:a16="http://schemas.microsoft.com/office/drawing/2014/main" id="{61CA0494-4499-4346-848C-8D59EB60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1773238"/>
            <a:ext cx="152400" cy="152400"/>
          </a:xfrm>
          <a:prstGeom prst="ellipse">
            <a:avLst/>
          </a:prstGeom>
          <a:solidFill>
            <a:srgbClr val="00FF99"/>
          </a:solidFill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695" name="Text Box 7">
            <a:extLst>
              <a:ext uri="{FF2B5EF4-FFF2-40B4-BE49-F238E27FC236}">
                <a16:creationId xmlns:a16="http://schemas.microsoft.com/office/drawing/2014/main" id="{0F27A4CD-64CD-4D90-93D8-DB86EA9AD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1189038"/>
            <a:ext cx="398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66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14696" name="Text Box 8">
            <a:extLst>
              <a:ext uri="{FF2B5EF4-FFF2-40B4-BE49-F238E27FC236}">
                <a16:creationId xmlns:a16="http://schemas.microsoft.com/office/drawing/2014/main" id="{49A0CD9F-E928-4C4F-8FFF-AA4346C3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19856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9999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14697" name="Text Box 9">
            <a:extLst>
              <a:ext uri="{FF2B5EF4-FFF2-40B4-BE49-F238E27FC236}">
                <a16:creationId xmlns:a16="http://schemas.microsoft.com/office/drawing/2014/main" id="{060D72B2-4DC7-4CEA-8D83-2BECDE963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239838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00FF99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14698" name="Line 10">
            <a:extLst>
              <a:ext uri="{FF2B5EF4-FFF2-40B4-BE49-F238E27FC236}">
                <a16:creationId xmlns:a16="http://schemas.microsoft.com/office/drawing/2014/main" id="{8A01DF11-E600-446A-A8C5-CA7402BC4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2475" y="1849438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4699" name="Object 11">
            <a:extLst>
              <a:ext uri="{FF2B5EF4-FFF2-40B4-BE49-F238E27FC236}">
                <a16:creationId xmlns:a16="http://schemas.microsoft.com/office/drawing/2014/main" id="{CC5A79A4-57AC-41E3-9DB7-95EF652439FC}"/>
              </a:ext>
            </a:extLst>
          </p:cNvPr>
          <p:cNvGraphicFramePr>
            <a:graphicFrameLocks/>
          </p:cNvGraphicFramePr>
          <p:nvPr/>
        </p:nvGraphicFramePr>
        <p:xfrm>
          <a:off x="7123113" y="2020888"/>
          <a:ext cx="3063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5" imgW="274276" imgH="312389" progId="Equation.3">
                  <p:embed/>
                </p:oleObj>
              </mc:Choice>
              <mc:Fallback>
                <p:oleObj name="Equation" r:id="rId5" imgW="274276" imgH="312389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2020888"/>
                        <a:ext cx="3063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0" name="Oval 12">
            <a:extLst>
              <a:ext uri="{FF2B5EF4-FFF2-40B4-BE49-F238E27FC236}">
                <a16:creationId xmlns:a16="http://schemas.microsoft.com/office/drawing/2014/main" id="{27A71385-7FF3-4FCE-B8F1-A99D23CF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1557338"/>
            <a:ext cx="609600" cy="6096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701" name="Oval 13">
            <a:extLst>
              <a:ext uri="{FF2B5EF4-FFF2-40B4-BE49-F238E27FC236}">
                <a16:creationId xmlns:a16="http://schemas.microsoft.com/office/drawing/2014/main" id="{516165AA-E4CE-4604-A540-46AE07F4D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1274763"/>
            <a:ext cx="1066800" cy="11430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702" name="Oval 14">
            <a:extLst>
              <a:ext uri="{FF2B5EF4-FFF2-40B4-BE49-F238E27FC236}">
                <a16:creationId xmlns:a16="http://schemas.microsoft.com/office/drawing/2014/main" id="{0556D585-DC90-413C-9BBC-EB01494A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954088"/>
            <a:ext cx="1828800" cy="18288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703" name="Text Box 15">
            <a:extLst>
              <a:ext uri="{FF2B5EF4-FFF2-40B4-BE49-F238E27FC236}">
                <a16:creationId xmlns:a16="http://schemas.microsoft.com/office/drawing/2014/main" id="{889C52A9-D890-4CD8-84AE-D22C6EB9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</a:rPr>
              <a:t>等势面</a:t>
            </a:r>
          </a:p>
        </p:txBody>
      </p:sp>
      <p:graphicFrame>
        <p:nvGraphicFramePr>
          <p:cNvPr id="114704" name="Object 16">
            <a:extLst>
              <a:ext uri="{FF2B5EF4-FFF2-40B4-BE49-F238E27FC236}">
                <a16:creationId xmlns:a16="http://schemas.microsoft.com/office/drawing/2014/main" id="{A388EBEB-7A6E-4D19-9B22-23A186FA582A}"/>
              </a:ext>
            </a:extLst>
          </p:cNvPr>
          <p:cNvGraphicFramePr>
            <a:graphicFrameLocks/>
          </p:cNvGraphicFramePr>
          <p:nvPr/>
        </p:nvGraphicFramePr>
        <p:xfrm>
          <a:off x="1373188" y="1781175"/>
          <a:ext cx="144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7" imgW="1417281" imgH="792449" progId="Equation.3">
                  <p:embed/>
                </p:oleObj>
              </mc:Choice>
              <mc:Fallback>
                <p:oleObj name="Equation" r:id="rId7" imgW="1417281" imgH="792449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781175"/>
                        <a:ext cx="144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5" name="Rectangle 17">
            <a:extLst>
              <a:ext uri="{FF2B5EF4-FFF2-40B4-BE49-F238E27FC236}">
                <a16:creationId xmlns:a16="http://schemas.microsoft.com/office/drawing/2014/main" id="{90520000-2AA8-4305-B754-5B6EDEC0D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2584450"/>
            <a:ext cx="203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例如</a:t>
            </a:r>
          </a:p>
        </p:txBody>
      </p:sp>
      <p:sp>
        <p:nvSpPr>
          <p:cNvPr id="114706" name="Text Box 18">
            <a:extLst>
              <a:ext uri="{FF2B5EF4-FFF2-40B4-BE49-F238E27FC236}">
                <a16:creationId xmlns:a16="http://schemas.microsoft.com/office/drawing/2014/main" id="{0B8E4DF5-9CC2-4136-9E88-40E637260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10038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在质量为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、半径为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、密度为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的球体的万有引力场中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4707" name="Object 19">
            <a:extLst>
              <a:ext uri="{FF2B5EF4-FFF2-40B4-BE49-F238E27FC236}">
                <a16:creationId xmlns:a16="http://schemas.microsoft.com/office/drawing/2014/main" id="{0F666246-09C6-40C7-B591-30FE9AF36C71}"/>
              </a:ext>
            </a:extLst>
          </p:cNvPr>
          <p:cNvGraphicFramePr>
            <a:graphicFrameLocks/>
          </p:cNvGraphicFramePr>
          <p:nvPr/>
        </p:nvGraphicFramePr>
        <p:xfrm>
          <a:off x="2401888" y="4606925"/>
          <a:ext cx="1522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9" imgW="1493406" imgH="792449" progId="Equation.3">
                  <p:embed/>
                </p:oleObj>
              </mc:Choice>
              <mc:Fallback>
                <p:oleObj name="Equation" r:id="rId9" imgW="1493406" imgH="792449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606925"/>
                        <a:ext cx="1522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8" name="Object 20">
            <a:extLst>
              <a:ext uri="{FF2B5EF4-FFF2-40B4-BE49-F238E27FC236}">
                <a16:creationId xmlns:a16="http://schemas.microsoft.com/office/drawing/2014/main" id="{59FE04E2-B0CD-4385-86B4-FD7DE9349E2A}"/>
              </a:ext>
            </a:extLst>
          </p:cNvPr>
          <p:cNvGraphicFramePr>
            <a:graphicFrameLocks/>
          </p:cNvGraphicFramePr>
          <p:nvPr/>
        </p:nvGraphicFramePr>
        <p:xfrm>
          <a:off x="1377950" y="5592763"/>
          <a:ext cx="40497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11" imgW="4023465" imgH="792449" progId="Equation.3">
                  <p:embed/>
                </p:oleObj>
              </mc:Choice>
              <mc:Fallback>
                <p:oleObj name="Equation" r:id="rId11" imgW="4023465" imgH="792449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5592763"/>
                        <a:ext cx="40497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9" name="Oval 21">
            <a:extLst>
              <a:ext uri="{FF2B5EF4-FFF2-40B4-BE49-F238E27FC236}">
                <a16:creationId xmlns:a16="http://schemas.microsoft.com/office/drawing/2014/main" id="{41FB4A4A-751D-4104-BD36-78E12D15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4618038"/>
            <a:ext cx="1601787" cy="16002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9966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4710" name="Text Box 22">
            <a:extLst>
              <a:ext uri="{FF2B5EF4-FFF2-40B4-BE49-F238E27FC236}">
                <a16:creationId xmlns:a16="http://schemas.microsoft.com/office/drawing/2014/main" id="{4C148D9A-C364-408F-9289-E30235CE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4524375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14711" name="Line 23">
            <a:extLst>
              <a:ext uri="{FF2B5EF4-FFF2-40B4-BE49-F238E27FC236}">
                <a16:creationId xmlns:a16="http://schemas.microsoft.com/office/drawing/2014/main" id="{157913D3-ACDD-4BF9-A8B4-A271D97A8A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700" y="4829175"/>
            <a:ext cx="568325" cy="56832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2" name="Text Box 24">
            <a:extLst>
              <a:ext uri="{FF2B5EF4-FFF2-40B4-BE49-F238E27FC236}">
                <a16:creationId xmlns:a16="http://schemas.microsoft.com/office/drawing/2014/main" id="{68D27FB2-4EB3-4F5A-BAAF-262AEAD38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47418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14713" name="Line 25">
            <a:extLst>
              <a:ext uri="{FF2B5EF4-FFF2-40B4-BE49-F238E27FC236}">
                <a16:creationId xmlns:a16="http://schemas.microsoft.com/office/drawing/2014/main" id="{7173BC6E-DD00-460E-A15D-EAC10AC2B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5397500"/>
            <a:ext cx="21336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4" name="Text Box 26">
            <a:extLst>
              <a:ext uri="{FF2B5EF4-FFF2-40B4-BE49-F238E27FC236}">
                <a16:creationId xmlns:a16="http://schemas.microsoft.com/office/drawing/2014/main" id="{79CFDC01-CBB1-42B6-8BC7-A8EE39EDE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4863" y="5497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4715" name="Oval 27">
            <a:extLst>
              <a:ext uri="{FF2B5EF4-FFF2-40B4-BE49-F238E27FC236}">
                <a16:creationId xmlns:a16="http://schemas.microsoft.com/office/drawing/2014/main" id="{616D38B9-4D96-496C-94F2-E026B0287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538" y="53625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4716" name="Text Box 28">
            <a:extLst>
              <a:ext uri="{FF2B5EF4-FFF2-40B4-BE49-F238E27FC236}">
                <a16:creationId xmlns:a16="http://schemas.microsoft.com/office/drawing/2014/main" id="{319D4505-1311-4BF3-92BF-D6F0419C2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263" y="4846638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14717" name="Text Box 29">
            <a:extLst>
              <a:ext uri="{FF2B5EF4-FFF2-40B4-BE49-F238E27FC236}">
                <a16:creationId xmlns:a16="http://schemas.microsoft.com/office/drawing/2014/main" id="{7C26C4F3-57B7-438C-AC3B-8FC531F8E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3500438"/>
            <a:ext cx="5864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质点在球外任一点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，与球心距离为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，质点受到的万有引力为</a:t>
            </a:r>
            <a:r>
              <a:rPr kumimoji="1"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14718" name="Text Box 30">
            <a:extLst>
              <a:ext uri="{FF2B5EF4-FFF2-40B4-BE49-F238E27FC236}">
                <a16:creationId xmlns:a16="http://schemas.microsoft.com/office/drawing/2014/main" id="{5B3C872A-0369-4723-B361-ACE141501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4038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4" grpId="0" animBg="1"/>
      <p:bldP spid="114695" grpId="0" autoUpdateAnimBg="0"/>
      <p:bldP spid="114696" grpId="0" autoUpdateAnimBg="0"/>
      <p:bldP spid="114697" grpId="0" autoUpdateAnimBg="0"/>
      <p:bldP spid="114700" grpId="0" animBg="1"/>
      <p:bldP spid="114701" grpId="0" animBg="1"/>
      <p:bldP spid="114702" grpId="0" animBg="1"/>
      <p:bldP spid="114703" grpId="0" autoUpdateAnimBg="0"/>
      <p:bldP spid="114705" grpId="0" autoUpdateAnimBg="0"/>
      <p:bldP spid="114706" grpId="0" autoUpdateAnimBg="0"/>
      <p:bldP spid="114709" grpId="0" animBg="1" autoUpdateAnimBg="0"/>
      <p:bldP spid="114710" grpId="0" autoUpdateAnimBg="0"/>
      <p:bldP spid="114712" grpId="0" autoUpdateAnimBg="0"/>
      <p:bldP spid="114714" grpId="0" autoUpdateAnimBg="0"/>
      <p:bldP spid="114715" grpId="0" animBg="1"/>
      <p:bldP spid="114716" grpId="0" autoUpdateAnimBg="0"/>
      <p:bldP spid="114717" grpId="0" autoUpdateAnimBg="0"/>
      <p:bldP spid="11471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14" name="Group 2">
            <a:extLst>
              <a:ext uri="{FF2B5EF4-FFF2-40B4-BE49-F238E27FC236}">
                <a16:creationId xmlns:a16="http://schemas.microsoft.com/office/drawing/2014/main" id="{BDCF5FA9-37B5-4CF0-A68D-E0CE7F8C5DA5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515938"/>
            <a:ext cx="3392488" cy="1770062"/>
            <a:chOff x="3340" y="325"/>
            <a:chExt cx="2137" cy="1115"/>
          </a:xfrm>
        </p:grpSpPr>
        <p:grpSp>
          <p:nvGrpSpPr>
            <p:cNvPr id="33804" name="Group 3">
              <a:extLst>
                <a:ext uri="{FF2B5EF4-FFF2-40B4-BE49-F238E27FC236}">
                  <a16:creationId xmlns:a16="http://schemas.microsoft.com/office/drawing/2014/main" id="{04DEC7DC-BF57-4DC0-B6E9-C93A2A0E8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" y="325"/>
              <a:ext cx="2137" cy="1115"/>
              <a:chOff x="3340" y="325"/>
              <a:chExt cx="2137" cy="1115"/>
            </a:xfrm>
          </p:grpSpPr>
          <p:sp>
            <p:nvSpPr>
              <p:cNvPr id="33806" name="Oval 4">
                <a:extLst>
                  <a:ext uri="{FF2B5EF4-FFF2-40B4-BE49-F238E27FC236}">
                    <a16:creationId xmlns:a16="http://schemas.microsoft.com/office/drawing/2014/main" id="{D4669430-D826-4AD3-9329-155167245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" y="432"/>
                <a:ext cx="1009" cy="1008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9966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99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07" name="Line 5">
                <a:extLst>
                  <a:ext uri="{FF2B5EF4-FFF2-40B4-BE49-F238E27FC236}">
                    <a16:creationId xmlns:a16="http://schemas.microsoft.com/office/drawing/2014/main" id="{434C6913-01D2-4F23-A3D9-6A6D149E9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6" y="565"/>
                <a:ext cx="358" cy="358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8" name="Text Box 6">
                <a:extLst>
                  <a:ext uri="{FF2B5EF4-FFF2-40B4-BE49-F238E27FC236}">
                    <a16:creationId xmlns:a16="http://schemas.microsoft.com/office/drawing/2014/main" id="{C1D22E07-5334-4949-B1AB-2244CFCCA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9" y="51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33809" name="Line 7">
                <a:extLst>
                  <a:ext uri="{FF2B5EF4-FFF2-40B4-BE49-F238E27FC236}">
                    <a16:creationId xmlns:a16="http://schemas.microsoft.com/office/drawing/2014/main" id="{58035344-DBE3-43CB-B53E-FE4DB55C8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8" y="923"/>
                <a:ext cx="1344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0" name="Text Box 8">
                <a:extLst>
                  <a:ext uri="{FF2B5EF4-FFF2-40B4-BE49-F238E27FC236}">
                    <a16:creationId xmlns:a16="http://schemas.microsoft.com/office/drawing/2014/main" id="{4BCD1DC6-9DEB-4F66-B50C-451E476BF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5" y="9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3811" name="Text Box 9">
                <a:extLst>
                  <a:ext uri="{FF2B5EF4-FFF2-40B4-BE49-F238E27FC236}">
                    <a16:creationId xmlns:a16="http://schemas.microsoft.com/office/drawing/2014/main" id="{7AD93F55-DDD0-41E7-B9B3-0709BEAACB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0" y="325"/>
                <a:ext cx="3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66FFFF"/>
                    </a:solidFill>
                    <a:latin typeface="Times New Roman" panose="02020603050405020304" pitchFamily="18" charset="0"/>
                  </a:rPr>
                  <a:t>M</a:t>
                </a:r>
              </a:p>
            </p:txBody>
          </p:sp>
        </p:grpSp>
        <p:sp>
          <p:nvSpPr>
            <p:cNvPr id="33805" name="Text Box 10">
              <a:extLst>
                <a:ext uri="{FF2B5EF4-FFF2-40B4-BE49-F238E27FC236}">
                  <a16:creationId xmlns:a16="http://schemas.microsoft.com/office/drawing/2014/main" id="{FF6063C9-3CD8-46A3-8D7C-2F79A187D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5" y="87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33795" name="Text Box 11">
            <a:extLst>
              <a:ext uri="{FF2B5EF4-FFF2-40B4-BE49-F238E27FC236}">
                <a16:creationId xmlns:a16="http://schemas.microsoft.com/office/drawing/2014/main" id="{C337E4AE-7611-480F-B8DE-9E2A6AEC8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250825"/>
            <a:ext cx="44608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质点在球内任一点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，与  球心距离为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，质点受到　　 的万有引力为</a:t>
            </a:r>
          </a:p>
        </p:txBody>
      </p:sp>
      <p:graphicFrame>
        <p:nvGraphicFramePr>
          <p:cNvPr id="115724" name="Object 12">
            <a:extLst>
              <a:ext uri="{FF2B5EF4-FFF2-40B4-BE49-F238E27FC236}">
                <a16:creationId xmlns:a16="http://schemas.microsoft.com/office/drawing/2014/main" id="{A10CB184-7C98-41F3-8FC2-CD467B7C7209}"/>
              </a:ext>
            </a:extLst>
          </p:cNvPr>
          <p:cNvGraphicFramePr>
            <a:graphicFrameLocks/>
          </p:cNvGraphicFramePr>
          <p:nvPr/>
        </p:nvGraphicFramePr>
        <p:xfrm>
          <a:off x="1227138" y="1752600"/>
          <a:ext cx="19796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3" imgW="1950720" imgH="792449" progId="Equation.3">
                  <p:embed/>
                </p:oleObj>
              </mc:Choice>
              <mc:Fallback>
                <p:oleObj name="Equation" r:id="rId3" imgW="1950720" imgH="792449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1752600"/>
                        <a:ext cx="19796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3">
            <a:extLst>
              <a:ext uri="{FF2B5EF4-FFF2-40B4-BE49-F238E27FC236}">
                <a16:creationId xmlns:a16="http://schemas.microsoft.com/office/drawing/2014/main" id="{5579B38C-7F7B-46C9-BC97-E4D8A88EAF30}"/>
              </a:ext>
            </a:extLst>
          </p:cNvPr>
          <p:cNvGraphicFramePr>
            <a:graphicFrameLocks/>
          </p:cNvGraphicFramePr>
          <p:nvPr/>
        </p:nvGraphicFramePr>
        <p:xfrm>
          <a:off x="1143000" y="2667000"/>
          <a:ext cx="521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5" imgW="5189139" imgH="792449" progId="Equation.3">
                  <p:embed/>
                </p:oleObj>
              </mc:Choice>
              <mc:Fallback>
                <p:oleObj name="Equation" r:id="rId5" imgW="5189139" imgH="792449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521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6" name="Oval 14">
            <a:extLst>
              <a:ext uri="{FF2B5EF4-FFF2-40B4-BE49-F238E27FC236}">
                <a16:creationId xmlns:a16="http://schemas.microsoft.com/office/drawing/2014/main" id="{1ACE1BCA-B2CB-4C35-86BA-9BDC7CF60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588" y="1406525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5727" name="Text Box 15">
            <a:extLst>
              <a:ext uri="{FF2B5EF4-FFF2-40B4-BE49-F238E27FC236}">
                <a16:creationId xmlns:a16="http://schemas.microsoft.com/office/drawing/2014/main" id="{1D719BB9-8D9E-46FA-92F1-042E0A2B6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363" y="966788"/>
            <a:ext cx="560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CCFF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15728" name="Oval 16">
            <a:extLst>
              <a:ext uri="{FF2B5EF4-FFF2-40B4-BE49-F238E27FC236}">
                <a16:creationId xmlns:a16="http://schemas.microsoft.com/office/drawing/2014/main" id="{6F47503E-F4F6-45C6-9E4F-2EFBD12DA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1004888"/>
            <a:ext cx="914400" cy="914400"/>
          </a:xfrm>
          <a:prstGeom prst="ellipse">
            <a:avLst/>
          </a:pr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5729" name="Object 17">
            <a:extLst>
              <a:ext uri="{FF2B5EF4-FFF2-40B4-BE49-F238E27FC236}">
                <a16:creationId xmlns:a16="http://schemas.microsoft.com/office/drawing/2014/main" id="{742D6BB5-50F9-4F93-8C73-F86D7313FC77}"/>
              </a:ext>
            </a:extLst>
          </p:cNvPr>
          <p:cNvGraphicFramePr>
            <a:graphicFrameLocks/>
          </p:cNvGraphicFramePr>
          <p:nvPr/>
        </p:nvGraphicFramePr>
        <p:xfrm>
          <a:off x="1609725" y="4591050"/>
          <a:ext cx="27924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7" imgW="2765992" imgH="845913" progId="Equation.3">
                  <p:embed/>
                </p:oleObj>
              </mc:Choice>
              <mc:Fallback>
                <p:oleObj name="Equation" r:id="rId7" imgW="2765992" imgH="845913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4591050"/>
                        <a:ext cx="27924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0" name="Object 18">
            <a:extLst>
              <a:ext uri="{FF2B5EF4-FFF2-40B4-BE49-F238E27FC236}">
                <a16:creationId xmlns:a16="http://schemas.microsoft.com/office/drawing/2014/main" id="{D3430DD1-3102-4260-B6F8-6094E9C80CC6}"/>
              </a:ext>
            </a:extLst>
          </p:cNvPr>
          <p:cNvGraphicFramePr>
            <a:graphicFrameLocks/>
          </p:cNvGraphicFramePr>
          <p:nvPr/>
        </p:nvGraphicFramePr>
        <p:xfrm>
          <a:off x="1600200" y="3657600"/>
          <a:ext cx="41894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9" imgW="4160603" imgH="792449" progId="Equation.3">
                  <p:embed/>
                </p:oleObj>
              </mc:Choice>
              <mc:Fallback>
                <p:oleObj name="Equation" r:id="rId9" imgW="4160603" imgH="792449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57600"/>
                        <a:ext cx="418941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1" name="Text Box 19">
            <a:extLst>
              <a:ext uri="{FF2B5EF4-FFF2-40B4-BE49-F238E27FC236}">
                <a16:creationId xmlns:a16="http://schemas.microsoft.com/office/drawing/2014/main" id="{73E460DF-6B4C-45F2-9EA2-B82F777CB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46725"/>
            <a:ext cx="838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Symbol" panose="05050102010706020507" pitchFamily="18" charset="2"/>
              <a:buChar char="·"/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在保守力场中，质点从起始位置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1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到末了位置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，保守力的</a:t>
            </a:r>
          </a:p>
          <a:p>
            <a:pPr eaLnBrk="1" hangingPunct="1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 功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等于质点在始末两位置势能增量的负值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6" grpId="0" animBg="1"/>
      <p:bldP spid="115727" grpId="0" autoUpdateAnimBg="0"/>
      <p:bldP spid="115728" grpId="0" animBg="1"/>
      <p:bldP spid="11573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>
            <a:extLst>
              <a:ext uri="{FF2B5EF4-FFF2-40B4-BE49-F238E27FC236}">
                <a16:creationId xmlns:a16="http://schemas.microsoft.com/office/drawing/2014/main" id="{FA8F6F89-019C-43CF-884D-5C76104D1B9F}"/>
              </a:ext>
            </a:extLst>
          </p:cNvPr>
          <p:cNvGraphicFramePr>
            <a:graphicFrameLocks/>
          </p:cNvGraphicFramePr>
          <p:nvPr/>
        </p:nvGraphicFramePr>
        <p:xfrm>
          <a:off x="1998663" y="423863"/>
          <a:ext cx="3556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3" imgW="3528088" imgH="441991" progId="Equation.3">
                  <p:embed/>
                </p:oleObj>
              </mc:Choice>
              <mc:Fallback>
                <p:oleObj name="Equation" r:id="rId3" imgW="3528088" imgH="441991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23863"/>
                        <a:ext cx="3556000" cy="4714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39" name="Rectangle 3">
            <a:extLst>
              <a:ext uri="{FF2B5EF4-FFF2-40B4-BE49-F238E27FC236}">
                <a16:creationId xmlns:a16="http://schemas.microsoft.com/office/drawing/2014/main" id="{055C9845-2E73-4446-A6CC-AFFC4C736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33528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质点的势能与位置坐标的关系可以用图线表示出来。</a:t>
            </a: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43549E48-DA9C-4F92-B220-754F1598E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8956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势能曲线</a:t>
            </a:r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C42F3376-AD97-4DE8-A71E-432EDFBCD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8153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由于势能零点可以任意选取，所以某一点的势能值是相对的。</a:t>
            </a:r>
          </a:p>
        </p:txBody>
      </p:sp>
      <p:sp>
        <p:nvSpPr>
          <p:cNvPr id="116742" name="Text Box 6">
            <a:extLst>
              <a:ext uri="{FF2B5EF4-FFF2-40B4-BE49-F238E27FC236}">
                <a16:creationId xmlns:a16="http://schemas.microsoft.com/office/drawing/2014/main" id="{F6C73BDC-3DDB-4CB8-8945-8BC45E22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362200"/>
            <a:ext cx="80740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保守力场中任意两点间的势能差与势能零点选取无关。</a:t>
            </a:r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C9F3D7BE-4A7F-46F1-B035-FEE7AF963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990600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说明</a:t>
            </a:r>
          </a:p>
        </p:txBody>
      </p:sp>
      <p:grpSp>
        <p:nvGrpSpPr>
          <p:cNvPr id="116744" name="Group 8">
            <a:extLst>
              <a:ext uri="{FF2B5EF4-FFF2-40B4-BE49-F238E27FC236}">
                <a16:creationId xmlns:a16="http://schemas.microsoft.com/office/drawing/2014/main" id="{117EA1BF-6EA8-45B9-89C4-EFDE222097F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090988"/>
            <a:ext cx="2522538" cy="1981200"/>
            <a:chOff x="518" y="288"/>
            <a:chExt cx="1589" cy="1248"/>
          </a:xfrm>
        </p:grpSpPr>
        <p:sp>
          <p:nvSpPr>
            <p:cNvPr id="34851" name="Line 9">
              <a:extLst>
                <a:ext uri="{FF2B5EF4-FFF2-40B4-BE49-F238E27FC236}">
                  <a16:creationId xmlns:a16="http://schemas.microsoft.com/office/drawing/2014/main" id="{C175733C-C705-4BC6-B340-7048A0451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296"/>
              <a:ext cx="1152" cy="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Line 10">
              <a:extLst>
                <a:ext uri="{FF2B5EF4-FFF2-40B4-BE49-F238E27FC236}">
                  <a16:creationId xmlns:a16="http://schemas.microsoft.com/office/drawing/2014/main" id="{04735BDE-098A-4746-AACF-C2D652E6D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36"/>
              <a:ext cx="0" cy="1056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Text Box 11">
              <a:extLst>
                <a:ext uri="{FF2B5EF4-FFF2-40B4-BE49-F238E27FC236}">
                  <a16:creationId xmlns:a16="http://schemas.microsoft.com/office/drawing/2014/main" id="{E6CFAA9B-128D-49F8-997E-9B05321C8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1248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graphicFrame>
          <p:nvGraphicFramePr>
            <p:cNvPr id="34854" name="Object 12">
              <a:extLst>
                <a:ext uri="{FF2B5EF4-FFF2-40B4-BE49-F238E27FC236}">
                  <a16:creationId xmlns:a16="http://schemas.microsoft.com/office/drawing/2014/main" id="{0A951C01-C696-4C19-B971-0E746C5C27B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60" y="288"/>
            <a:ext cx="26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7" name="Equation" r:id="rId5" imgW="388745" imgH="388527" progId="Equation.3">
                    <p:embed/>
                  </p:oleObj>
                </mc:Choice>
                <mc:Fallback>
                  <p:oleObj name="Equation" r:id="rId5" imgW="388745" imgH="388527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8"/>
                          <a:ext cx="26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5" name="Text Box 13">
              <a:extLst>
                <a:ext uri="{FF2B5EF4-FFF2-40B4-BE49-F238E27FC236}">
                  <a16:creationId xmlns:a16="http://schemas.microsoft.com/office/drawing/2014/main" id="{D8F1A022-A87A-49DB-A39D-0FE88C943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08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16750" name="Rectangle 14">
            <a:extLst>
              <a:ext uri="{FF2B5EF4-FFF2-40B4-BE49-F238E27FC236}">
                <a16:creationId xmlns:a16="http://schemas.microsoft.com/office/drawing/2014/main" id="{3FDA054E-01CF-41E9-A5C6-11749BECE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60960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重力势能</a:t>
            </a:r>
          </a:p>
        </p:txBody>
      </p:sp>
      <p:graphicFrame>
        <p:nvGraphicFramePr>
          <p:cNvPr id="116751" name="Object 15">
            <a:extLst>
              <a:ext uri="{FF2B5EF4-FFF2-40B4-BE49-F238E27FC236}">
                <a16:creationId xmlns:a16="http://schemas.microsoft.com/office/drawing/2014/main" id="{200AFA9F-7E4E-4C35-9B74-E1357F0F9103}"/>
              </a:ext>
            </a:extLst>
          </p:cNvPr>
          <p:cNvGraphicFramePr>
            <a:graphicFrameLocks/>
          </p:cNvGraphicFramePr>
          <p:nvPr/>
        </p:nvGraphicFramePr>
        <p:xfrm>
          <a:off x="5326063" y="5303838"/>
          <a:ext cx="4429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7" imgW="411414" imgH="388527" progId="Equation.3">
                  <p:embed/>
                </p:oleObj>
              </mc:Choice>
              <mc:Fallback>
                <p:oleObj name="Equation" r:id="rId7" imgW="411414" imgH="388527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5303838"/>
                        <a:ext cx="4429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2" name="Rectangle 16">
            <a:extLst>
              <a:ext uri="{FF2B5EF4-FFF2-40B4-BE49-F238E27FC236}">
                <a16:creationId xmlns:a16="http://schemas.microsoft.com/office/drawing/2014/main" id="{6ABFE17C-6FBF-4E17-8E24-ACE5FB6B9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61341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弹性势能</a:t>
            </a:r>
          </a:p>
        </p:txBody>
      </p:sp>
      <p:pic>
        <p:nvPicPr>
          <p:cNvPr id="116753" name="Picture 17">
            <a:extLst>
              <a:ext uri="{FF2B5EF4-FFF2-40B4-BE49-F238E27FC236}">
                <a16:creationId xmlns:a16="http://schemas.microsoft.com/office/drawing/2014/main" id="{D6D89989-372E-4BA1-94B4-7339E26A6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4287838"/>
            <a:ext cx="873125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54" name="Picture 18">
            <a:extLst>
              <a:ext uri="{FF2B5EF4-FFF2-40B4-BE49-F238E27FC236}">
                <a16:creationId xmlns:a16="http://schemas.microsoft.com/office/drawing/2014/main" id="{5903356F-4402-4F75-BBA4-439685A06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4305300"/>
            <a:ext cx="858837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55" name="Line 19">
            <a:extLst>
              <a:ext uri="{FF2B5EF4-FFF2-40B4-BE49-F238E27FC236}">
                <a16:creationId xmlns:a16="http://schemas.microsoft.com/office/drawing/2014/main" id="{68A1DC0B-9A57-4B49-B634-911A6BE4D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4138" y="4624388"/>
            <a:ext cx="1524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6" name="Text Box 20">
            <a:extLst>
              <a:ext uri="{FF2B5EF4-FFF2-40B4-BE49-F238E27FC236}">
                <a16:creationId xmlns:a16="http://schemas.microsoft.com/office/drawing/2014/main" id="{7E501F41-89F3-4F0F-96EF-64159F01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41322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6757" name="Line 21">
            <a:extLst>
              <a:ext uri="{FF2B5EF4-FFF2-40B4-BE49-F238E27FC236}">
                <a16:creationId xmlns:a16="http://schemas.microsoft.com/office/drawing/2014/main" id="{FABC3404-F2F8-4CC7-A19F-B79741C31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0" y="4624388"/>
            <a:ext cx="0" cy="609600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8" name="Line 22">
            <a:extLst>
              <a:ext uri="{FF2B5EF4-FFF2-40B4-BE49-F238E27FC236}">
                <a16:creationId xmlns:a16="http://schemas.microsoft.com/office/drawing/2014/main" id="{26A3B497-9B9D-4E57-80A9-8172A6174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0" y="5233988"/>
            <a:ext cx="0" cy="5334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6759" name="Object 23">
            <a:extLst>
              <a:ext uri="{FF2B5EF4-FFF2-40B4-BE49-F238E27FC236}">
                <a16:creationId xmlns:a16="http://schemas.microsoft.com/office/drawing/2014/main" id="{813AE293-1D2E-45C7-8D1D-90456E8D0C80}"/>
              </a:ext>
            </a:extLst>
          </p:cNvPr>
          <p:cNvGraphicFramePr>
            <a:graphicFrameLocks/>
          </p:cNvGraphicFramePr>
          <p:nvPr/>
        </p:nvGraphicFramePr>
        <p:xfrm>
          <a:off x="4703763" y="4724400"/>
          <a:ext cx="431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11" imgW="403858" imgH="403922" progId="Equation.3">
                  <p:embed/>
                </p:oleObj>
              </mc:Choice>
              <mc:Fallback>
                <p:oleObj name="Equation" r:id="rId11" imgW="403858" imgH="403922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4724400"/>
                        <a:ext cx="431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60" name="Rectangle 24">
            <a:extLst>
              <a:ext uri="{FF2B5EF4-FFF2-40B4-BE49-F238E27FC236}">
                <a16:creationId xmlns:a16="http://schemas.microsoft.com/office/drawing/2014/main" id="{5F6B86E7-D480-4902-A018-0CDF1CDA9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60960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万有引力势能</a:t>
            </a:r>
          </a:p>
        </p:txBody>
      </p:sp>
      <p:grpSp>
        <p:nvGrpSpPr>
          <p:cNvPr id="116761" name="Group 25">
            <a:extLst>
              <a:ext uri="{FF2B5EF4-FFF2-40B4-BE49-F238E27FC236}">
                <a16:creationId xmlns:a16="http://schemas.microsoft.com/office/drawing/2014/main" id="{B899BF42-21FB-49DE-8F06-86AC3F063864}"/>
              </a:ext>
            </a:extLst>
          </p:cNvPr>
          <p:cNvGrpSpPr>
            <a:grpSpLocks/>
          </p:cNvGrpSpPr>
          <p:nvPr/>
        </p:nvGrpSpPr>
        <p:grpSpPr bwMode="auto">
          <a:xfrm>
            <a:off x="3582988" y="4014788"/>
            <a:ext cx="2682875" cy="2192337"/>
            <a:chOff x="2304" y="240"/>
            <a:chExt cx="1690" cy="1381"/>
          </a:xfrm>
        </p:grpSpPr>
        <p:sp>
          <p:nvSpPr>
            <p:cNvPr id="34846" name="Line 26">
              <a:extLst>
                <a:ext uri="{FF2B5EF4-FFF2-40B4-BE49-F238E27FC236}">
                  <a16:creationId xmlns:a16="http://schemas.microsoft.com/office/drawing/2014/main" id="{31C398CA-2C25-40C6-A20B-4458405DF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355"/>
              <a:ext cx="1488" cy="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27">
              <a:extLst>
                <a:ext uri="{FF2B5EF4-FFF2-40B4-BE49-F238E27FC236}">
                  <a16:creationId xmlns:a16="http://schemas.microsoft.com/office/drawing/2014/main" id="{98B26299-0E22-4538-AFC7-B20A11C14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347"/>
              <a:ext cx="0" cy="115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48" name="Object 28">
              <a:extLst>
                <a:ext uri="{FF2B5EF4-FFF2-40B4-BE49-F238E27FC236}">
                  <a16:creationId xmlns:a16="http://schemas.microsoft.com/office/drawing/2014/main" id="{424CB7A9-1184-404F-AB58-48A3455128E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36" y="240"/>
            <a:ext cx="26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0" name="Equation" r:id="rId13" imgW="388745" imgH="388527" progId="Equation.3">
                    <p:embed/>
                  </p:oleObj>
                </mc:Choice>
                <mc:Fallback>
                  <p:oleObj name="Equation" r:id="rId13" imgW="388745" imgH="388527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240"/>
                          <a:ext cx="26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9" name="Text Box 29">
              <a:extLst>
                <a:ext uri="{FF2B5EF4-FFF2-40B4-BE49-F238E27FC236}">
                  <a16:creationId xmlns:a16="http://schemas.microsoft.com/office/drawing/2014/main" id="{1B967523-D588-4294-A5C3-0B17DC949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3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4850" name="Text Box 30">
              <a:extLst>
                <a:ext uri="{FF2B5EF4-FFF2-40B4-BE49-F238E27FC236}">
                  <a16:creationId xmlns:a16="http://schemas.microsoft.com/office/drawing/2014/main" id="{B215AD7E-CEEF-40AB-A95D-07B28773E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1" y="130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16767" name="Group 31">
            <a:extLst>
              <a:ext uri="{FF2B5EF4-FFF2-40B4-BE49-F238E27FC236}">
                <a16:creationId xmlns:a16="http://schemas.microsoft.com/office/drawing/2014/main" id="{88D495D8-5E09-41AF-AB3A-767A31F98547}"/>
              </a:ext>
            </a:extLst>
          </p:cNvPr>
          <p:cNvGrpSpPr>
            <a:grpSpLocks/>
          </p:cNvGrpSpPr>
          <p:nvPr/>
        </p:nvGrpSpPr>
        <p:grpSpPr bwMode="auto">
          <a:xfrm>
            <a:off x="6492875" y="3949700"/>
            <a:ext cx="2362200" cy="2066925"/>
            <a:chOff x="4128" y="199"/>
            <a:chExt cx="1488" cy="1302"/>
          </a:xfrm>
        </p:grpSpPr>
        <p:graphicFrame>
          <p:nvGraphicFramePr>
            <p:cNvPr id="34841" name="Object 32">
              <a:extLst>
                <a:ext uri="{FF2B5EF4-FFF2-40B4-BE49-F238E27FC236}">
                  <a16:creationId xmlns:a16="http://schemas.microsoft.com/office/drawing/2014/main" id="{E5E010D1-E985-4BF3-8B6A-6B61A77ABCC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64" y="240"/>
            <a:ext cx="26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1" name="Equation" r:id="rId15" imgW="388745" imgH="388527" progId="Equation.3">
                    <p:embed/>
                  </p:oleObj>
                </mc:Choice>
                <mc:Fallback>
                  <p:oleObj name="Equation" r:id="rId15" imgW="388745" imgH="388527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40"/>
                          <a:ext cx="26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2" name="Line 33">
              <a:extLst>
                <a:ext uri="{FF2B5EF4-FFF2-40B4-BE49-F238E27FC236}">
                  <a16:creationId xmlns:a16="http://schemas.microsoft.com/office/drawing/2014/main" id="{25B725FF-4FAA-472A-8255-BAF290D5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541"/>
              <a:ext cx="1344" cy="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34">
              <a:extLst>
                <a:ext uri="{FF2B5EF4-FFF2-40B4-BE49-F238E27FC236}">
                  <a16:creationId xmlns:a16="http://schemas.microsoft.com/office/drawing/2014/main" id="{08EF993F-9ED2-4B2B-B884-70F198266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49"/>
              <a:ext cx="0" cy="115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Text Box 35">
              <a:extLst>
                <a:ext uri="{FF2B5EF4-FFF2-40B4-BE49-F238E27FC236}">
                  <a16:creationId xmlns:a16="http://schemas.microsoft.com/office/drawing/2014/main" id="{FB9892FA-701C-4571-AF1A-53E286FB7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" y="19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4845" name="Text Box 36">
              <a:extLst>
                <a:ext uri="{FF2B5EF4-FFF2-40B4-BE49-F238E27FC236}">
                  <a16:creationId xmlns:a16="http://schemas.microsoft.com/office/drawing/2014/main" id="{D63AE0E8-3825-455A-B5BC-B0AFD3745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49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pic>
        <p:nvPicPr>
          <p:cNvPr id="116773" name="Picture 37">
            <a:extLst>
              <a:ext uri="{FF2B5EF4-FFF2-40B4-BE49-F238E27FC236}">
                <a16:creationId xmlns:a16="http://schemas.microsoft.com/office/drawing/2014/main" id="{A8A56FB4-FFA2-4932-9759-A7B0034D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568825"/>
            <a:ext cx="1128713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74" name="Line 38">
            <a:extLst>
              <a:ext uri="{FF2B5EF4-FFF2-40B4-BE49-F238E27FC236}">
                <a16:creationId xmlns:a16="http://schemas.microsoft.com/office/drawing/2014/main" id="{8D0C5424-F919-4800-B0C7-9AB5E2492E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8875" y="4173538"/>
            <a:ext cx="1676400" cy="1676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75" name="AutoShape 39">
            <a:extLst>
              <a:ext uri="{FF2B5EF4-FFF2-40B4-BE49-F238E27FC236}">
                <a16:creationId xmlns:a16="http://schemas.microsoft.com/office/drawing/2014/main" id="{DB081320-A588-46E7-A064-90B6F853C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963613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  <p:bldP spid="116740" grpId="0" autoUpdateAnimBg="0"/>
      <p:bldP spid="116741" grpId="0" autoUpdateAnimBg="0"/>
      <p:bldP spid="116742" grpId="0" autoUpdateAnimBg="0"/>
      <p:bldP spid="116743" grpId="0" autoUpdateAnimBg="0"/>
      <p:bldP spid="116750" grpId="0" autoUpdateAnimBg="0"/>
      <p:bldP spid="116752" grpId="0" autoUpdateAnimBg="0"/>
      <p:bldP spid="116756" grpId="0" autoUpdateAnimBg="0"/>
      <p:bldP spid="116760" grpId="0" autoUpdateAnimBg="0"/>
      <p:bldP spid="11677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id="{3CDBCDC6-5E60-4BFF-A4B1-DA8ED84D7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5888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由势能函数求保守力</a:t>
            </a:r>
            <a:r>
              <a:rPr kumimoji="1" lang="zh-CN" altLang="en-US" sz="2400" b="1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endParaRPr kumimoji="1" lang="zh-CN" altLang="en-US" sz="2400">
              <a:solidFill>
                <a:srgbClr val="66FF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117763" name="Object 3">
            <a:extLst>
              <a:ext uri="{FF2B5EF4-FFF2-40B4-BE49-F238E27FC236}">
                <a16:creationId xmlns:a16="http://schemas.microsoft.com/office/drawing/2014/main" id="{FB3CBC5F-932C-439B-B83F-63E12813B03B}"/>
              </a:ext>
            </a:extLst>
          </p:cNvPr>
          <p:cNvGraphicFramePr>
            <a:graphicFrameLocks/>
          </p:cNvGraphicFramePr>
          <p:nvPr/>
        </p:nvGraphicFramePr>
        <p:xfrm>
          <a:off x="1025525" y="957263"/>
          <a:ext cx="226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3" imgW="2232553" imgH="388527" progId="Equation.3">
                  <p:embed/>
                </p:oleObj>
              </mc:Choice>
              <mc:Fallback>
                <p:oleObj name="Equation" r:id="rId3" imgW="2232553" imgH="38852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957263"/>
                        <a:ext cx="226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88EA013A-166D-4CE8-A88A-FB8BFAFC0B1C}"/>
              </a:ext>
            </a:extLst>
          </p:cNvPr>
          <p:cNvGraphicFramePr>
            <a:graphicFrameLocks/>
          </p:cNvGraphicFramePr>
          <p:nvPr/>
        </p:nvGraphicFramePr>
        <p:xfrm>
          <a:off x="1038225" y="2020888"/>
          <a:ext cx="15732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公式" r:id="rId5" imgW="1546862" imgH="327784" progId="Equation.3">
                  <p:embed/>
                </p:oleObj>
              </mc:Choice>
              <mc:Fallback>
                <p:oleObj name="公式" r:id="rId5" imgW="1546862" imgH="32778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2020888"/>
                        <a:ext cx="15732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>
            <a:extLst>
              <a:ext uri="{FF2B5EF4-FFF2-40B4-BE49-F238E27FC236}">
                <a16:creationId xmlns:a16="http://schemas.microsoft.com/office/drawing/2014/main" id="{4D6B6BF0-29D6-446A-A519-7FBA341C4710}"/>
              </a:ext>
            </a:extLst>
          </p:cNvPr>
          <p:cNvGraphicFramePr>
            <a:graphicFrameLocks/>
          </p:cNvGraphicFramePr>
          <p:nvPr/>
        </p:nvGraphicFramePr>
        <p:xfrm>
          <a:off x="3990975" y="728663"/>
          <a:ext cx="44799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7" imgW="4449993" imgH="868587" progId="Equation.3">
                  <p:embed/>
                </p:oleObj>
              </mc:Choice>
              <mc:Fallback>
                <p:oleObj name="Equation" r:id="rId7" imgW="4449993" imgH="868587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728663"/>
                        <a:ext cx="44799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>
            <a:extLst>
              <a:ext uri="{FF2B5EF4-FFF2-40B4-BE49-F238E27FC236}">
                <a16:creationId xmlns:a16="http://schemas.microsoft.com/office/drawing/2014/main" id="{8459904A-3BED-4CCF-A0F1-D8EB1684A673}"/>
              </a:ext>
            </a:extLst>
          </p:cNvPr>
          <p:cNvGraphicFramePr>
            <a:graphicFrameLocks/>
          </p:cNvGraphicFramePr>
          <p:nvPr/>
        </p:nvGraphicFramePr>
        <p:xfrm>
          <a:off x="2695575" y="2041525"/>
          <a:ext cx="294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公式" r:id="rId9" imgW="2918523" imgH="441991" progId="Equation.3">
                  <p:embed/>
                </p:oleObj>
              </mc:Choice>
              <mc:Fallback>
                <p:oleObj name="公式" r:id="rId9" imgW="2918523" imgH="441991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2041525"/>
                        <a:ext cx="2946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7">
            <a:extLst>
              <a:ext uri="{FF2B5EF4-FFF2-40B4-BE49-F238E27FC236}">
                <a16:creationId xmlns:a16="http://schemas.microsoft.com/office/drawing/2014/main" id="{A899B4B1-A4B9-4328-B4E0-BC0983ABF9D9}"/>
              </a:ext>
            </a:extLst>
          </p:cNvPr>
          <p:cNvGraphicFramePr>
            <a:graphicFrameLocks/>
          </p:cNvGraphicFramePr>
          <p:nvPr/>
        </p:nvGraphicFramePr>
        <p:xfrm>
          <a:off x="4149725" y="2997200"/>
          <a:ext cx="42037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11" imgW="4175716" imgH="868587" progId="Equation.DSMT4">
                  <p:embed/>
                </p:oleObj>
              </mc:Choice>
              <mc:Fallback>
                <p:oleObj name="Equation" r:id="rId11" imgW="4175716" imgH="868587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2997200"/>
                        <a:ext cx="4203700" cy="9001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>
            <a:extLst>
              <a:ext uri="{FF2B5EF4-FFF2-40B4-BE49-F238E27FC236}">
                <a16:creationId xmlns:a16="http://schemas.microsoft.com/office/drawing/2014/main" id="{9EC38663-0044-4E25-8BA7-0A8A1BA4E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6638" y="32131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公式" r:id="rId13" imgW="1493406" imgH="388527" progId="Equation.3">
                  <p:embed/>
                </p:oleObj>
              </mc:Choice>
              <mc:Fallback>
                <p:oleObj name="公式" r:id="rId13" imgW="1493406" imgH="38852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213100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AutoShape 11">
            <a:extLst>
              <a:ext uri="{FF2B5EF4-FFF2-40B4-BE49-F238E27FC236}">
                <a16:creationId xmlns:a16="http://schemas.microsoft.com/office/drawing/2014/main" id="{71718140-8E3A-40F0-B5E7-A7A060CB9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32105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70A938-6A49-4D5D-A5C4-0340BF514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49725"/>
            <a:ext cx="76327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势能曲线上某点斜率的负值，就是该点对应的位置处质点所受的保守力。</a:t>
            </a:r>
            <a:endParaRPr kumimoji="1" lang="en-US" altLang="zh-CN" sz="2400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势能与其对应的保守力的微分关系：保守力是势能的</a:t>
            </a:r>
            <a:r>
              <a:rPr kumimoji="1" lang="zh-CN" altLang="en-US" sz="2400" b="1">
                <a:solidFill>
                  <a:srgbClr val="FFC000"/>
                </a:solidFill>
                <a:latin typeface="宋体" panose="02010600030101010101" pitchFamily="2" charset="-122"/>
              </a:rPr>
              <a:t>负梯度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0640B3F-C978-4A91-AAD9-136218F22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5805488"/>
          <a:ext cx="13795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15" imgW="660113" imgH="241195" progId="Equation.DSMT4">
                  <p:embed/>
                </p:oleObj>
              </mc:Choice>
              <mc:Fallback>
                <p:oleObj name="Equation" r:id="rId15" imgW="660113" imgH="24119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805488"/>
                        <a:ext cx="1379538" cy="503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A670F6F-8C37-401B-AFF0-ACEA45F86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649913"/>
          <a:ext cx="281622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17" imgW="1346200" imgH="419100" progId="Equation.DSMT4">
                  <p:embed/>
                </p:oleObj>
              </mc:Choice>
              <mc:Fallback>
                <p:oleObj name="Equation" r:id="rId17" imgW="13462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649913"/>
                        <a:ext cx="2816225" cy="874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71" grpId="0" animBg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160C8BB-6DD9-4689-A56F-26471007C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500438"/>
            <a:ext cx="16446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>
            <a:extLst>
              <a:ext uri="{FF2B5EF4-FFF2-40B4-BE49-F238E27FC236}">
                <a16:creationId xmlns:a16="http://schemas.microsoft.com/office/drawing/2014/main" id="{8F6DF2DE-500F-44C0-9050-A3FEA7EFF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521075"/>
            <a:ext cx="14700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>
            <a:extLst>
              <a:ext uri="{FF2B5EF4-FFF2-40B4-BE49-F238E27FC236}">
                <a16:creationId xmlns:a16="http://schemas.microsoft.com/office/drawing/2014/main" id="{4B3C0583-B84B-4B03-9E0A-3BCEAE36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533775"/>
            <a:ext cx="136683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5">
            <a:extLst>
              <a:ext uri="{FF2B5EF4-FFF2-40B4-BE49-F238E27FC236}">
                <a16:creationId xmlns:a16="http://schemas.microsoft.com/office/drawing/2014/main" id="{B4D43D73-05D8-4C7C-AD43-9C14DDDCD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052513"/>
            <a:ext cx="7162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E9EAD6F7-FFA7-438A-88AB-744CE6191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4460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29DDFE0C-901A-4032-9BF3-A6E1B39F8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572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是不是保守力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?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id="{2EAF9332-E0D1-47B0-B1D1-5D0650CA1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11715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pSp>
        <p:nvGrpSpPr>
          <p:cNvPr id="119813" name="Group 5">
            <a:extLst>
              <a:ext uri="{FF2B5EF4-FFF2-40B4-BE49-F238E27FC236}">
                <a16:creationId xmlns:a16="http://schemas.microsoft.com/office/drawing/2014/main" id="{CF05A91E-EEF7-4751-B0BC-CD8B40B1BFE8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4521200"/>
            <a:ext cx="685800" cy="609600"/>
            <a:chOff x="2304" y="2832"/>
            <a:chExt cx="432" cy="384"/>
          </a:xfrm>
        </p:grpSpPr>
        <p:sp>
          <p:nvSpPr>
            <p:cNvPr id="37904" name="Line 6">
              <a:extLst>
                <a:ext uri="{FF2B5EF4-FFF2-40B4-BE49-F238E27FC236}">
                  <a16:creationId xmlns:a16="http://schemas.microsoft.com/office/drawing/2014/main" id="{D678CCA8-BBF3-4180-B8A7-3B0F37BA9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28"/>
              <a:ext cx="43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7">
              <a:extLst>
                <a:ext uri="{FF2B5EF4-FFF2-40B4-BE49-F238E27FC236}">
                  <a16:creationId xmlns:a16="http://schemas.microsoft.com/office/drawing/2014/main" id="{2C16807D-8ED4-4FA6-93BD-E3842C690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072"/>
              <a:ext cx="43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8">
              <a:extLst>
                <a:ext uri="{FF2B5EF4-FFF2-40B4-BE49-F238E27FC236}">
                  <a16:creationId xmlns:a16="http://schemas.microsoft.com/office/drawing/2014/main" id="{BCBFBE45-2EB3-4478-B519-FD9BEB5BF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32"/>
              <a:ext cx="240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17" name="Text Box 9">
            <a:extLst>
              <a:ext uri="{FF2B5EF4-FFF2-40B4-BE49-F238E27FC236}">
                <a16:creationId xmlns:a16="http://schemas.microsoft.com/office/drawing/2014/main" id="{E9256B38-F292-42EB-BF0D-1C836C958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563562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不是保守力</a:t>
            </a:r>
          </a:p>
        </p:txBody>
      </p:sp>
      <p:graphicFrame>
        <p:nvGraphicFramePr>
          <p:cNvPr id="119818" name="Object 10">
            <a:extLst>
              <a:ext uri="{FF2B5EF4-FFF2-40B4-BE49-F238E27FC236}">
                <a16:creationId xmlns:a16="http://schemas.microsoft.com/office/drawing/2014/main" id="{7B74472F-9A32-4BB5-AB28-6E6D4892AEB3}"/>
              </a:ext>
            </a:extLst>
          </p:cNvPr>
          <p:cNvGraphicFramePr>
            <a:graphicFrameLocks/>
          </p:cNvGraphicFramePr>
          <p:nvPr/>
        </p:nvGraphicFramePr>
        <p:xfrm>
          <a:off x="4837113" y="4302125"/>
          <a:ext cx="1587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3" imgW="1554419" imgH="830518" progId="Equation.3">
                  <p:embed/>
                </p:oleObj>
              </mc:Choice>
              <mc:Fallback>
                <p:oleObj name="Equation" r:id="rId3" imgW="1554419" imgH="830518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4302125"/>
                        <a:ext cx="1587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Object 11">
            <a:extLst>
              <a:ext uri="{FF2B5EF4-FFF2-40B4-BE49-F238E27FC236}">
                <a16:creationId xmlns:a16="http://schemas.microsoft.com/office/drawing/2014/main" id="{CECEFD6C-C979-42F2-A1AF-CA34A6A78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4327525"/>
          <a:ext cx="1625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5" imgW="1592482" imgH="868587" progId="Equation.3">
                  <p:embed/>
                </p:oleObj>
              </mc:Choice>
              <mc:Fallback>
                <p:oleObj name="Equation" r:id="rId5" imgW="1592482" imgH="86858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4327525"/>
                        <a:ext cx="1625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0" name="Text Box 12">
            <a:extLst>
              <a:ext uri="{FF2B5EF4-FFF2-40B4-BE49-F238E27FC236}">
                <a16:creationId xmlns:a16="http://schemas.microsoft.com/office/drawing/2014/main" id="{AD1CB721-0F4F-46F5-B680-E20374B41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1157288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如果是保守力，则</a:t>
            </a:r>
          </a:p>
        </p:txBody>
      </p:sp>
      <p:graphicFrame>
        <p:nvGraphicFramePr>
          <p:cNvPr id="119821" name="Object 13">
            <a:extLst>
              <a:ext uri="{FF2B5EF4-FFF2-40B4-BE49-F238E27FC236}">
                <a16:creationId xmlns:a16="http://schemas.microsoft.com/office/drawing/2014/main" id="{78CB72FE-53E3-494B-A3C2-F0ABC7C66E42}"/>
              </a:ext>
            </a:extLst>
          </p:cNvPr>
          <p:cNvGraphicFramePr>
            <a:graphicFrameLocks/>
          </p:cNvGraphicFramePr>
          <p:nvPr/>
        </p:nvGraphicFramePr>
        <p:xfrm>
          <a:off x="5703888" y="2530475"/>
          <a:ext cx="1460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7" imgW="1432674" imgH="906656" progId="Equation.3">
                  <p:embed/>
                </p:oleObj>
              </mc:Choice>
              <mc:Fallback>
                <p:oleObj name="Equation" r:id="rId7" imgW="1432674" imgH="906656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2530475"/>
                        <a:ext cx="1460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2" name="Object 14">
            <a:extLst>
              <a:ext uri="{FF2B5EF4-FFF2-40B4-BE49-F238E27FC236}">
                <a16:creationId xmlns:a16="http://schemas.microsoft.com/office/drawing/2014/main" id="{2D397277-E99E-4FD9-8766-82457A42BF4C}"/>
              </a:ext>
            </a:extLst>
          </p:cNvPr>
          <p:cNvGraphicFramePr>
            <a:graphicFrameLocks/>
          </p:cNvGraphicFramePr>
          <p:nvPr/>
        </p:nvGraphicFramePr>
        <p:xfrm>
          <a:off x="1838325" y="3086100"/>
          <a:ext cx="185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9" imgW="1821138" imgH="922051" progId="Equation.3">
                  <p:embed/>
                </p:oleObj>
              </mc:Choice>
              <mc:Fallback>
                <p:oleObj name="Equation" r:id="rId9" imgW="1821138" imgH="922051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086100"/>
                        <a:ext cx="1854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3" name="Object 15">
            <a:extLst>
              <a:ext uri="{FF2B5EF4-FFF2-40B4-BE49-F238E27FC236}">
                <a16:creationId xmlns:a16="http://schemas.microsoft.com/office/drawing/2014/main" id="{43D9C6CC-8DE7-4938-8B9B-06C6D7C49A5F}"/>
              </a:ext>
            </a:extLst>
          </p:cNvPr>
          <p:cNvGraphicFramePr>
            <a:graphicFrameLocks/>
          </p:cNvGraphicFramePr>
          <p:nvPr/>
        </p:nvGraphicFramePr>
        <p:xfrm>
          <a:off x="1844675" y="1847850"/>
          <a:ext cx="1841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11" imgW="1813582" imgH="922051" progId="Equation.3">
                  <p:embed/>
                </p:oleObj>
              </mc:Choice>
              <mc:Fallback>
                <p:oleObj name="Equation" r:id="rId11" imgW="1813582" imgH="922051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1847850"/>
                        <a:ext cx="1841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6">
            <a:extLst>
              <a:ext uri="{FF2B5EF4-FFF2-40B4-BE49-F238E27FC236}">
                <a16:creationId xmlns:a16="http://schemas.microsoft.com/office/drawing/2014/main" id="{C10CB69A-8C28-478A-8B20-DFE904F8B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457200"/>
          <a:ext cx="264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13" imgW="2613741" imgH="441991" progId="Equation.3">
                  <p:embed/>
                </p:oleObj>
              </mc:Choice>
              <mc:Fallback>
                <p:oleObj name="Equation" r:id="rId13" imgW="2613741" imgH="4419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57200"/>
                        <a:ext cx="264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5" name="AutoShape 17">
            <a:extLst>
              <a:ext uri="{FF2B5EF4-FFF2-40B4-BE49-F238E27FC236}">
                <a16:creationId xmlns:a16="http://schemas.microsoft.com/office/drawing/2014/main" id="{661CDEC5-72E4-4C82-B4AF-4941C07FD524}"/>
              </a:ext>
            </a:extLst>
          </p:cNvPr>
          <p:cNvSpPr>
            <a:spLocks/>
          </p:cNvSpPr>
          <p:nvPr/>
        </p:nvSpPr>
        <p:spPr bwMode="auto">
          <a:xfrm>
            <a:off x="3913188" y="226695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26" name="AutoShape 18">
            <a:extLst>
              <a:ext uri="{FF2B5EF4-FFF2-40B4-BE49-F238E27FC236}">
                <a16:creationId xmlns:a16="http://schemas.microsoft.com/office/drawing/2014/main" id="{F0FA7270-FDE1-4CE4-B941-F0D40359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287655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  <p:bldP spid="119817" grpId="0" autoUpdateAnimBg="0"/>
      <p:bldP spid="119820" grpId="0" autoUpdateAnimBg="0"/>
      <p:bldP spid="119825" grpId="0" animBg="1"/>
      <p:bldP spid="1198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87789CC1-3A75-4C87-8A40-D9C475DEF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319088"/>
            <a:ext cx="458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四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机械能守恒定律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1F33C9E5-DE8B-4CF7-80EC-FDF8B2E7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836613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对质点系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120836" name="Object 4">
            <a:extLst>
              <a:ext uri="{FF2B5EF4-FFF2-40B4-BE49-F238E27FC236}">
                <a16:creationId xmlns:a16="http://schemas.microsoft.com/office/drawing/2014/main" id="{087F9E2F-4B52-4FA5-AFB7-BCA650F31DF4}"/>
              </a:ext>
            </a:extLst>
          </p:cNvPr>
          <p:cNvGraphicFramePr>
            <a:graphicFrameLocks/>
          </p:cNvGraphicFramePr>
          <p:nvPr/>
        </p:nvGraphicFramePr>
        <p:xfrm>
          <a:off x="2627313" y="889000"/>
          <a:ext cx="2170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3" imgW="2141314" imgH="403922" progId="Equation.3">
                  <p:embed/>
                </p:oleObj>
              </mc:Choice>
              <mc:Fallback>
                <p:oleObj name="Equation" r:id="rId3" imgW="2141314" imgH="40392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889000"/>
                        <a:ext cx="2170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>
            <a:extLst>
              <a:ext uri="{FF2B5EF4-FFF2-40B4-BE49-F238E27FC236}">
                <a16:creationId xmlns:a16="http://schemas.microsoft.com/office/drawing/2014/main" id="{A474965E-94E9-4D2A-A7E7-B0CA7FFAC8FF}"/>
              </a:ext>
            </a:extLst>
          </p:cNvPr>
          <p:cNvGraphicFramePr>
            <a:graphicFrameLocks/>
          </p:cNvGraphicFramePr>
          <p:nvPr/>
        </p:nvGraphicFramePr>
        <p:xfrm>
          <a:off x="2420938" y="1411288"/>
          <a:ext cx="33750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Equation" r:id="rId5" imgW="3345051" imgH="403922" progId="Equation.3">
                  <p:embed/>
                </p:oleObj>
              </mc:Choice>
              <mc:Fallback>
                <p:oleObj name="Equation" r:id="rId5" imgW="3345051" imgH="4039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1411288"/>
                        <a:ext cx="33750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>
            <a:extLst>
              <a:ext uri="{FF2B5EF4-FFF2-40B4-BE49-F238E27FC236}">
                <a16:creationId xmlns:a16="http://schemas.microsoft.com/office/drawing/2014/main" id="{2F96B286-E86A-476E-BD86-EBBD9336CA17}"/>
              </a:ext>
            </a:extLst>
          </p:cNvPr>
          <p:cNvGraphicFramePr>
            <a:graphicFrameLocks/>
          </p:cNvGraphicFramePr>
          <p:nvPr/>
        </p:nvGraphicFramePr>
        <p:xfrm>
          <a:off x="2481263" y="1951038"/>
          <a:ext cx="331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Equation" r:id="rId7" imgW="3284318" imgH="441991" progId="Equation.3">
                  <p:embed/>
                </p:oleObj>
              </mc:Choice>
              <mc:Fallback>
                <p:oleObj name="Equation" r:id="rId7" imgW="3284318" imgH="441991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1951038"/>
                        <a:ext cx="331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>
            <a:extLst>
              <a:ext uri="{FF2B5EF4-FFF2-40B4-BE49-F238E27FC236}">
                <a16:creationId xmlns:a16="http://schemas.microsoft.com/office/drawing/2014/main" id="{D24A80F9-C820-401F-8895-1380E1BC5A4F}"/>
              </a:ext>
            </a:extLst>
          </p:cNvPr>
          <p:cNvGraphicFramePr>
            <a:graphicFrameLocks/>
          </p:cNvGraphicFramePr>
          <p:nvPr/>
        </p:nvGraphicFramePr>
        <p:xfrm>
          <a:off x="2195513" y="2570163"/>
          <a:ext cx="408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9" imgW="4061528" imgH="441991" progId="Equation.3">
                  <p:embed/>
                </p:oleObj>
              </mc:Choice>
              <mc:Fallback>
                <p:oleObj name="Equation" r:id="rId9" imgW="4061528" imgH="441991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570163"/>
                        <a:ext cx="408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0" name="Text Box 8">
            <a:extLst>
              <a:ext uri="{FF2B5EF4-FFF2-40B4-BE49-F238E27FC236}">
                <a16:creationId xmlns:a16="http://schemas.microsoft.com/office/drawing/2014/main" id="{BE647633-F54E-4A1E-8E8E-E6A4C4E02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416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120841" name="Object 9">
            <a:extLst>
              <a:ext uri="{FF2B5EF4-FFF2-40B4-BE49-F238E27FC236}">
                <a16:creationId xmlns:a16="http://schemas.microsoft.com/office/drawing/2014/main" id="{2C26E90E-88C1-40FE-B310-E9A8BCBD1702}"/>
              </a:ext>
            </a:extLst>
          </p:cNvPr>
          <p:cNvGraphicFramePr>
            <a:graphicFrameLocks/>
          </p:cNvGraphicFramePr>
          <p:nvPr/>
        </p:nvGraphicFramePr>
        <p:xfrm>
          <a:off x="1482725" y="3217863"/>
          <a:ext cx="20050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11" imgW="1973670" imgH="297273" progId="Equation.3">
                  <p:embed/>
                </p:oleObj>
              </mc:Choice>
              <mc:Fallback>
                <p:oleObj name="Equation" r:id="rId11" imgW="1973670" imgH="297273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3217863"/>
                        <a:ext cx="20050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>
            <a:extLst>
              <a:ext uri="{FF2B5EF4-FFF2-40B4-BE49-F238E27FC236}">
                <a16:creationId xmlns:a16="http://schemas.microsoft.com/office/drawing/2014/main" id="{D131A909-A684-44E7-BF3A-9BD747CDCF6B}"/>
              </a:ext>
            </a:extLst>
          </p:cNvPr>
          <p:cNvGraphicFramePr>
            <a:graphicFrameLocks/>
          </p:cNvGraphicFramePr>
          <p:nvPr/>
        </p:nvGraphicFramePr>
        <p:xfrm>
          <a:off x="4541838" y="3217863"/>
          <a:ext cx="10144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Equation" r:id="rId13" imgW="982917" imgH="289436" progId="Equation.3">
                  <p:embed/>
                </p:oleObj>
              </mc:Choice>
              <mc:Fallback>
                <p:oleObj name="Equation" r:id="rId13" imgW="982917" imgH="289436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3217863"/>
                        <a:ext cx="10144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>
            <a:extLst>
              <a:ext uri="{FF2B5EF4-FFF2-40B4-BE49-F238E27FC236}">
                <a16:creationId xmlns:a16="http://schemas.microsoft.com/office/drawing/2014/main" id="{3862772E-C800-4401-8E87-C6EB6FCAD884}"/>
              </a:ext>
            </a:extLst>
          </p:cNvPr>
          <p:cNvGraphicFramePr>
            <a:graphicFrameLocks/>
          </p:cNvGraphicFramePr>
          <p:nvPr/>
        </p:nvGraphicFramePr>
        <p:xfrm>
          <a:off x="2044700" y="3810000"/>
          <a:ext cx="2792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15" imgW="2765992" imgH="449549" progId="Equation.3">
                  <p:embed/>
                </p:oleObj>
              </mc:Choice>
              <mc:Fallback>
                <p:oleObj name="Equation" r:id="rId15" imgW="2765992" imgH="449549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810000"/>
                        <a:ext cx="2792413" cy="482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4" name="Text Box 12">
            <a:extLst>
              <a:ext uri="{FF2B5EF4-FFF2-40B4-BE49-F238E27FC236}">
                <a16:creationId xmlns:a16="http://schemas.microsoft.com/office/drawing/2014/main" id="{3054D75D-4B88-40BC-9E3A-4D76A3D6D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3819525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机械能守恒定律</a:t>
            </a:r>
          </a:p>
        </p:txBody>
      </p:sp>
      <p:sp>
        <p:nvSpPr>
          <p:cNvPr id="120845" name="AutoShape 13">
            <a:extLst>
              <a:ext uri="{FF2B5EF4-FFF2-40B4-BE49-F238E27FC236}">
                <a16:creationId xmlns:a16="http://schemas.microsoft.com/office/drawing/2014/main" id="{1B032BEF-97E9-4C7A-8A7D-A5F88294D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9406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46" name="Rectangle 14">
            <a:extLst>
              <a:ext uri="{FF2B5EF4-FFF2-40B4-BE49-F238E27FC236}">
                <a16:creationId xmlns:a16="http://schemas.microsoft.com/office/drawing/2014/main" id="{84F7DE75-3064-40CC-9D71-33DC4D46A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2509838"/>
            <a:ext cx="2052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ea typeface="楷体_GB2312" pitchFamily="49" charset="-122"/>
              </a:rPr>
              <a:t>机械能增量</a:t>
            </a:r>
          </a:p>
        </p:txBody>
      </p:sp>
      <p:sp>
        <p:nvSpPr>
          <p:cNvPr id="120847" name="Text Box 15">
            <a:extLst>
              <a:ext uri="{FF2B5EF4-FFF2-40B4-BE49-F238E27FC236}">
                <a16:creationId xmlns:a16="http://schemas.microsoft.com/office/drawing/2014/main" id="{85A72E27-B40B-4039-BD8F-5E27AD721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5487988"/>
            <a:ext cx="457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守恒定律是对一个系统而言的</a:t>
            </a:r>
          </a:p>
        </p:txBody>
      </p:sp>
      <p:sp>
        <p:nvSpPr>
          <p:cNvPr id="120848" name="Text Box 16">
            <a:extLst>
              <a:ext uri="{FF2B5EF4-FFF2-40B4-BE49-F238E27FC236}">
                <a16:creationId xmlns:a16="http://schemas.microsoft.com/office/drawing/2014/main" id="{11CE6280-81A9-452D-83D1-92CD993ED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6003925"/>
            <a:ext cx="732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守恒是对整个过程而言的，不能只考虑始末两状态</a:t>
            </a:r>
          </a:p>
        </p:txBody>
      </p:sp>
      <p:sp>
        <p:nvSpPr>
          <p:cNvPr id="120849" name="Text Box 17">
            <a:extLst>
              <a:ext uri="{FF2B5EF4-FFF2-40B4-BE49-F238E27FC236}">
                <a16:creationId xmlns:a16="http://schemas.microsoft.com/office/drawing/2014/main" id="{7B664F5E-325D-4BBB-A486-51796FFC2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4484688"/>
            <a:ext cx="78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说明</a:t>
            </a:r>
          </a:p>
        </p:txBody>
      </p:sp>
      <p:sp>
        <p:nvSpPr>
          <p:cNvPr id="120850" name="Text Box 18">
            <a:extLst>
              <a:ext uri="{FF2B5EF4-FFF2-40B4-BE49-F238E27FC236}">
                <a16:creationId xmlns:a16="http://schemas.microsoft.com/office/drawing/2014/main" id="{9556FF28-24D8-4C19-A7C4-D70ADD5E2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978400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守恒条件</a:t>
            </a:r>
          </a:p>
        </p:txBody>
      </p:sp>
      <p:graphicFrame>
        <p:nvGraphicFramePr>
          <p:cNvPr id="120851" name="Object 19">
            <a:extLst>
              <a:ext uri="{FF2B5EF4-FFF2-40B4-BE49-F238E27FC236}">
                <a16:creationId xmlns:a16="http://schemas.microsoft.com/office/drawing/2014/main" id="{5CAE3B9C-B140-4276-8620-B2AFFE1DA461}"/>
              </a:ext>
            </a:extLst>
          </p:cNvPr>
          <p:cNvGraphicFramePr>
            <a:graphicFrameLocks/>
          </p:cNvGraphicFramePr>
          <p:nvPr/>
        </p:nvGraphicFramePr>
        <p:xfrm>
          <a:off x="3111500" y="5033963"/>
          <a:ext cx="20050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Equation" r:id="rId17" imgW="1973670" imgH="297273" progId="Equation.3">
                  <p:embed/>
                </p:oleObj>
              </mc:Choice>
              <mc:Fallback>
                <p:oleObj name="Equation" r:id="rId17" imgW="1973670" imgH="297273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033963"/>
                        <a:ext cx="200501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2" name="AutoShape 20">
            <a:extLst>
              <a:ext uri="{FF2B5EF4-FFF2-40B4-BE49-F238E27FC236}">
                <a16:creationId xmlns:a16="http://schemas.microsoft.com/office/drawing/2014/main" id="{3FB7B561-9028-4376-9C10-84E02FABC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437063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40" grpId="0" autoUpdateAnimBg="0"/>
      <p:bldP spid="120844" grpId="0" autoUpdateAnimBg="0"/>
      <p:bldP spid="120845" grpId="0" animBg="1"/>
      <p:bldP spid="120846" grpId="0"/>
      <p:bldP spid="120847" grpId="0" autoUpdateAnimBg="0"/>
      <p:bldP spid="120848" grpId="0" autoUpdateAnimBg="0"/>
      <p:bldP spid="120849" grpId="0" autoUpdateAnimBg="0"/>
      <p:bldP spid="120850" grpId="0" autoUpdateAnimBg="0"/>
      <p:bldP spid="1208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2392744-0EDA-4420-A5ED-CB9F1079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2888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把一个物体从地球表面上沿铅垂方向以第二宇宙速度                              </a:t>
            </a:r>
          </a:p>
        </p:txBody>
      </p:sp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79EB6F8D-1CDA-411A-903B-883FE211B8D5}"/>
              </a:ext>
            </a:extLst>
          </p:cNvPr>
          <p:cNvGraphicFramePr>
            <a:graphicFrameLocks/>
          </p:cNvGraphicFramePr>
          <p:nvPr/>
        </p:nvGraphicFramePr>
        <p:xfrm>
          <a:off x="814388" y="825500"/>
          <a:ext cx="1878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3" imgW="1851645" imgH="937167" progId="Equation.3">
                  <p:embed/>
                </p:oleObj>
              </mc:Choice>
              <mc:Fallback>
                <p:oleObj name="Equation" r:id="rId3" imgW="1851645" imgH="93716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825500"/>
                        <a:ext cx="18780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Text Box 4">
            <a:extLst>
              <a:ext uri="{FF2B5EF4-FFF2-40B4-BE49-F238E27FC236}">
                <a16:creationId xmlns:a16="http://schemas.microsoft.com/office/drawing/2014/main" id="{0A057FE4-DF38-4E76-B2D2-2796C0DE1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2565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82346BD1-E0CA-4A18-B759-AAEBDC6F4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565400"/>
            <a:ext cx="353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根据机械能守恒定律有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r>
              <a:rPr kumimoji="1"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121862" name="Object 6">
            <a:extLst>
              <a:ext uri="{FF2B5EF4-FFF2-40B4-BE49-F238E27FC236}">
                <a16:creationId xmlns:a16="http://schemas.microsoft.com/office/drawing/2014/main" id="{7135833A-DF5A-480F-A401-FC45BC8F0415}"/>
              </a:ext>
            </a:extLst>
          </p:cNvPr>
          <p:cNvGraphicFramePr>
            <a:graphicFrameLocks/>
          </p:cNvGraphicFramePr>
          <p:nvPr/>
        </p:nvGraphicFramePr>
        <p:xfrm>
          <a:off x="971550" y="3197225"/>
          <a:ext cx="482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5" imgW="4793118" imgH="883982" progId="Equation.3">
                  <p:embed/>
                </p:oleObj>
              </mc:Choice>
              <mc:Fallback>
                <p:oleObj name="Equation" r:id="rId5" imgW="4793118" imgH="88398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97225"/>
                        <a:ext cx="4826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7">
            <a:extLst>
              <a:ext uri="{FF2B5EF4-FFF2-40B4-BE49-F238E27FC236}">
                <a16:creationId xmlns:a16="http://schemas.microsoft.com/office/drawing/2014/main" id="{49360D31-A12C-43DF-A53A-E55A813A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" y="2286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75555ADC-D530-46AD-ACA8-6C67CC54F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844675"/>
            <a:ext cx="81184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物体从地面飞行到与地心相距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nR</a:t>
            </a:r>
            <a:r>
              <a:rPr kumimoji="1" lang="en-US" altLang="zh-CN" sz="2400" b="1" i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e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处经历的时间。</a:t>
            </a:r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A5856849-2CFD-4A0F-8522-06919EE0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8954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2C6552EC-E17B-45FD-8C32-08B18B8CE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1069975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发射出去，阻力忽略不计，</a:t>
            </a:r>
          </a:p>
        </p:txBody>
      </p:sp>
      <p:graphicFrame>
        <p:nvGraphicFramePr>
          <p:cNvPr id="121867" name="Object 11">
            <a:extLst>
              <a:ext uri="{FF2B5EF4-FFF2-40B4-BE49-F238E27FC236}">
                <a16:creationId xmlns:a16="http://schemas.microsoft.com/office/drawing/2014/main" id="{7B3D95DF-2F58-4E47-8AC1-C8B5600F7CDE}"/>
              </a:ext>
            </a:extLst>
          </p:cNvPr>
          <p:cNvGraphicFramePr>
            <a:graphicFrameLocks/>
          </p:cNvGraphicFramePr>
          <p:nvPr/>
        </p:nvGraphicFramePr>
        <p:xfrm>
          <a:off x="6610350" y="3141663"/>
          <a:ext cx="1752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Equation" r:id="rId7" imgW="1722063" imgH="845913" progId="Equation.3">
                  <p:embed/>
                </p:oleObj>
              </mc:Choice>
              <mc:Fallback>
                <p:oleObj name="Equation" r:id="rId7" imgW="1722063" imgH="845913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141663"/>
                        <a:ext cx="1752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8" name="Object 12">
            <a:extLst>
              <a:ext uri="{FF2B5EF4-FFF2-40B4-BE49-F238E27FC236}">
                <a16:creationId xmlns:a16="http://schemas.microsoft.com/office/drawing/2014/main" id="{56B941B4-57C5-4A47-844D-9B0D985C111D}"/>
              </a:ext>
            </a:extLst>
          </p:cNvPr>
          <p:cNvGraphicFramePr>
            <a:graphicFrameLocks/>
          </p:cNvGraphicFramePr>
          <p:nvPr/>
        </p:nvGraphicFramePr>
        <p:xfrm>
          <a:off x="1042988" y="4279900"/>
          <a:ext cx="10033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9" imgW="975360" imgH="792449" progId="Equation.3">
                  <p:embed/>
                </p:oleObj>
              </mc:Choice>
              <mc:Fallback>
                <p:oleObj name="Equation" r:id="rId9" imgW="975360" imgH="792449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79900"/>
                        <a:ext cx="10033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9" name="Object 13">
            <a:extLst>
              <a:ext uri="{FF2B5EF4-FFF2-40B4-BE49-F238E27FC236}">
                <a16:creationId xmlns:a16="http://schemas.microsoft.com/office/drawing/2014/main" id="{02B73B90-423A-4704-B6DA-EABA4FA4D8A3}"/>
              </a:ext>
            </a:extLst>
          </p:cNvPr>
          <p:cNvGraphicFramePr>
            <a:graphicFrameLocks/>
          </p:cNvGraphicFramePr>
          <p:nvPr/>
        </p:nvGraphicFramePr>
        <p:xfrm>
          <a:off x="3203575" y="4278313"/>
          <a:ext cx="3365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11" imgW="3337494" imgH="899098" progId="Equation.3">
                  <p:embed/>
                </p:oleObj>
              </mc:Choice>
              <mc:Fallback>
                <p:oleObj name="Equation" r:id="rId11" imgW="3337494" imgH="899098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78313"/>
                        <a:ext cx="3365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0" name="AutoShape 14">
            <a:extLst>
              <a:ext uri="{FF2B5EF4-FFF2-40B4-BE49-F238E27FC236}">
                <a16:creationId xmlns:a16="http://schemas.microsoft.com/office/drawing/2014/main" id="{857360D3-1426-41D5-B2E5-93AEC5BED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45958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1871" name="Object 15">
            <a:extLst>
              <a:ext uri="{FF2B5EF4-FFF2-40B4-BE49-F238E27FC236}">
                <a16:creationId xmlns:a16="http://schemas.microsoft.com/office/drawing/2014/main" id="{62DE2672-6A99-4577-9E96-8C3BA7C849DA}"/>
              </a:ext>
            </a:extLst>
          </p:cNvPr>
          <p:cNvGraphicFramePr>
            <a:graphicFrameLocks/>
          </p:cNvGraphicFramePr>
          <p:nvPr/>
        </p:nvGraphicFramePr>
        <p:xfrm>
          <a:off x="1019175" y="5445125"/>
          <a:ext cx="32670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公式" r:id="rId13" imgW="3451963" imgH="899098" progId="Equation.3">
                  <p:embed/>
                </p:oleObj>
              </mc:Choice>
              <mc:Fallback>
                <p:oleObj name="公式" r:id="rId13" imgW="3451963" imgH="899098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445125"/>
                        <a:ext cx="326707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" name="Object 16">
            <a:extLst>
              <a:ext uri="{FF2B5EF4-FFF2-40B4-BE49-F238E27FC236}">
                <a16:creationId xmlns:a16="http://schemas.microsoft.com/office/drawing/2014/main" id="{DDB79A0E-6094-45FB-8648-2BA4248C568A}"/>
              </a:ext>
            </a:extLst>
          </p:cNvPr>
          <p:cNvGraphicFramePr>
            <a:graphicFrameLocks/>
          </p:cNvGraphicFramePr>
          <p:nvPr/>
        </p:nvGraphicFramePr>
        <p:xfrm>
          <a:off x="5129213" y="5445125"/>
          <a:ext cx="3527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Equation" r:id="rId15" imgW="3703289" imgH="899098" progId="Equation.3">
                  <p:embed/>
                </p:oleObj>
              </mc:Choice>
              <mc:Fallback>
                <p:oleObj name="Equation" r:id="rId15" imgW="3703289" imgH="899098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5445125"/>
                        <a:ext cx="3527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53" name="Picture 2">
            <a:extLst>
              <a:ext uri="{FF2B5EF4-FFF2-40B4-BE49-F238E27FC236}">
                <a16:creationId xmlns:a16="http://schemas.microsoft.com/office/drawing/2014/main" id="{C206F5F9-E712-40B0-825F-5F59D47C5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144463"/>
            <a:ext cx="1168400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utoUpdateAnimBg="0"/>
      <p:bldP spid="121861" grpId="0" autoUpdateAnimBg="0"/>
      <p:bldP spid="1218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>
            <a:extLst>
              <a:ext uri="{FF2B5EF4-FFF2-40B4-BE49-F238E27FC236}">
                <a16:creationId xmlns:a16="http://schemas.microsoft.com/office/drawing/2014/main" id="{59516F1F-16D7-47BA-B1CD-B6988348FB21}"/>
              </a:ext>
            </a:extLst>
          </p:cNvPr>
          <p:cNvGraphicFramePr>
            <a:graphicFrameLocks/>
          </p:cNvGraphicFramePr>
          <p:nvPr/>
        </p:nvGraphicFramePr>
        <p:xfrm>
          <a:off x="1514475" y="5199063"/>
          <a:ext cx="5649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Equation" r:id="rId3" imgW="5623503" imgH="792449" progId="Equation.3">
                  <p:embed/>
                </p:oleObj>
              </mc:Choice>
              <mc:Fallback>
                <p:oleObj name="Equation" r:id="rId3" imgW="5623503" imgH="792449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199063"/>
                        <a:ext cx="5649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>
            <a:extLst>
              <a:ext uri="{FF2B5EF4-FFF2-40B4-BE49-F238E27FC236}">
                <a16:creationId xmlns:a16="http://schemas.microsoft.com/office/drawing/2014/main" id="{5FD958E7-F1E9-4A90-B790-A3DD7A47198E}"/>
              </a:ext>
            </a:extLst>
          </p:cNvPr>
          <p:cNvGraphicFramePr>
            <a:graphicFrameLocks/>
          </p:cNvGraphicFramePr>
          <p:nvPr/>
        </p:nvGraphicFramePr>
        <p:xfrm>
          <a:off x="3006725" y="6165850"/>
          <a:ext cx="2195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Equation" r:id="rId5" imgW="2163984" imgH="388527" progId="Equation.3">
                  <p:embed/>
                </p:oleObj>
              </mc:Choice>
              <mc:Fallback>
                <p:oleObj name="Equation" r:id="rId5" imgW="2163984" imgH="38852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6165850"/>
                        <a:ext cx="2195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>
            <a:extLst>
              <a:ext uri="{FF2B5EF4-FFF2-40B4-BE49-F238E27FC236}">
                <a16:creationId xmlns:a16="http://schemas.microsoft.com/office/drawing/2014/main" id="{ED2F3466-565F-4FAE-A301-C1174C3A3BBF}"/>
              </a:ext>
            </a:extLst>
          </p:cNvPr>
          <p:cNvGraphicFramePr>
            <a:graphicFrameLocks/>
          </p:cNvGraphicFramePr>
          <p:nvPr/>
        </p:nvGraphicFramePr>
        <p:xfrm>
          <a:off x="1511300" y="4302125"/>
          <a:ext cx="1320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Equation" r:id="rId7" imgW="1287699" imgH="792449" progId="Equation.3">
                  <p:embed/>
                </p:oleObj>
              </mc:Choice>
              <mc:Fallback>
                <p:oleObj name="Equation" r:id="rId7" imgW="1287699" imgH="79244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302125"/>
                        <a:ext cx="1320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>
            <a:extLst>
              <a:ext uri="{FF2B5EF4-FFF2-40B4-BE49-F238E27FC236}">
                <a16:creationId xmlns:a16="http://schemas.microsoft.com/office/drawing/2014/main" id="{A3D42071-B429-4A6D-96C5-CE49C0601B0E}"/>
              </a:ext>
            </a:extLst>
          </p:cNvPr>
          <p:cNvGraphicFramePr>
            <a:graphicFrameLocks/>
          </p:cNvGraphicFramePr>
          <p:nvPr/>
        </p:nvGraphicFramePr>
        <p:xfrm>
          <a:off x="4051300" y="4313238"/>
          <a:ext cx="952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9" imgW="921904" imgH="792449" progId="Equation.3">
                  <p:embed/>
                </p:oleObj>
              </mc:Choice>
              <mc:Fallback>
                <p:oleObj name="Equation" r:id="rId9" imgW="921904" imgH="792449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4313238"/>
                        <a:ext cx="952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>
            <a:extLst>
              <a:ext uri="{FF2B5EF4-FFF2-40B4-BE49-F238E27FC236}">
                <a16:creationId xmlns:a16="http://schemas.microsoft.com/office/drawing/2014/main" id="{06899273-F463-49EE-8B68-9F314A404CAF}"/>
              </a:ext>
            </a:extLst>
          </p:cNvPr>
          <p:cNvGraphicFramePr>
            <a:graphicFrameLocks/>
          </p:cNvGraphicFramePr>
          <p:nvPr/>
        </p:nvGraphicFramePr>
        <p:xfrm>
          <a:off x="5953125" y="4313238"/>
          <a:ext cx="128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Equation" r:id="rId11" imgW="1249636" imgH="792449" progId="Equation.3">
                  <p:embed/>
                </p:oleObj>
              </mc:Choice>
              <mc:Fallback>
                <p:oleObj name="Equation" r:id="rId11" imgW="1249636" imgH="792449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4313238"/>
                        <a:ext cx="1282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7" name="Text Box 7">
            <a:extLst>
              <a:ext uri="{FF2B5EF4-FFF2-40B4-BE49-F238E27FC236}">
                <a16:creationId xmlns:a16="http://schemas.microsoft.com/office/drawing/2014/main" id="{3917BB2A-AC8D-4D87-A313-C42867ED9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3810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用弹簧连接两个木板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，弹簧压缩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i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22888" name="Line 8">
            <a:extLst>
              <a:ext uri="{FF2B5EF4-FFF2-40B4-BE49-F238E27FC236}">
                <a16:creationId xmlns:a16="http://schemas.microsoft.com/office/drawing/2014/main" id="{37D71E52-CC95-433E-9A6D-8F78430C2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022475"/>
            <a:ext cx="6629400" cy="0"/>
          </a:xfrm>
          <a:prstGeom prst="line">
            <a:avLst/>
          </a:prstGeom>
          <a:noFill/>
          <a:ln w="28575">
            <a:solidFill>
              <a:srgbClr val="CC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889" name="Group 9">
            <a:extLst>
              <a:ext uri="{FF2B5EF4-FFF2-40B4-BE49-F238E27FC236}">
                <a16:creationId xmlns:a16="http://schemas.microsoft.com/office/drawing/2014/main" id="{524A027F-B17C-4DCD-A06D-2A7DCFB75626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2249488"/>
            <a:ext cx="1585912" cy="1179512"/>
            <a:chOff x="1113" y="1417"/>
            <a:chExt cx="999" cy="743"/>
          </a:xfrm>
        </p:grpSpPr>
        <p:sp>
          <p:nvSpPr>
            <p:cNvPr id="41008" name="Rectangle 10">
              <a:extLst>
                <a:ext uri="{FF2B5EF4-FFF2-40B4-BE49-F238E27FC236}">
                  <a16:creationId xmlns:a16="http://schemas.microsoft.com/office/drawing/2014/main" id="{B788DF67-2974-48A3-A742-FC0533B63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1514"/>
              <a:ext cx="672" cy="9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009" name="Object 11">
              <a:extLst>
                <a:ext uri="{FF2B5EF4-FFF2-40B4-BE49-F238E27FC236}">
                  <a16:creationId xmlns:a16="http://schemas.microsoft.com/office/drawing/2014/main" id="{66697E4F-EEE4-46CD-9A32-FA67D26BCC7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29" y="1417"/>
            <a:ext cx="24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8" name="Equation" r:id="rId13" imgW="365795" imgH="388527" progId="Equation.3">
                    <p:embed/>
                  </p:oleObj>
                </mc:Choice>
                <mc:Fallback>
                  <p:oleObj name="Equation" r:id="rId13" imgW="365795" imgH="388527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1417"/>
                          <a:ext cx="24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0" name="Rectangle 12">
              <a:extLst>
                <a:ext uri="{FF2B5EF4-FFF2-40B4-BE49-F238E27FC236}">
                  <a16:creationId xmlns:a16="http://schemas.microsoft.com/office/drawing/2014/main" id="{B5B34F11-0BF3-4FC2-B7F9-64E309237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" y="1994"/>
              <a:ext cx="672" cy="96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011" name="Object 13">
              <a:extLst>
                <a:ext uri="{FF2B5EF4-FFF2-40B4-BE49-F238E27FC236}">
                  <a16:creationId xmlns:a16="http://schemas.microsoft.com/office/drawing/2014/main" id="{1E99B888-FBDC-42C5-B700-00D7C8CE4F0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88" y="1897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9" name="Equation" r:id="rId15" imgW="327732" imgH="388527" progId="Equation.3">
                    <p:embed/>
                  </p:oleObj>
                </mc:Choice>
                <mc:Fallback>
                  <p:oleObj name="Equation" r:id="rId15" imgW="327732" imgH="388527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897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1012" name="Picture 14">
              <a:extLst>
                <a:ext uri="{FF2B5EF4-FFF2-40B4-BE49-F238E27FC236}">
                  <a16:creationId xmlns:a16="http://schemas.microsoft.com/office/drawing/2014/main" id="{CCCAB547-A605-43A5-97CF-418F4D744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" y="1610"/>
              <a:ext cx="9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895" name="Line 15">
            <a:extLst>
              <a:ext uri="{FF2B5EF4-FFF2-40B4-BE49-F238E27FC236}">
                <a16:creationId xmlns:a16="http://schemas.microsoft.com/office/drawing/2014/main" id="{54E9E17E-288B-465B-AA2C-E305CFCD8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2403475"/>
            <a:ext cx="304800" cy="0"/>
          </a:xfrm>
          <a:prstGeom prst="line">
            <a:avLst/>
          </a:prstGeom>
          <a:noFill/>
          <a:ln w="28575">
            <a:solidFill>
              <a:srgbClr val="CC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896" name="Object 16">
            <a:extLst>
              <a:ext uri="{FF2B5EF4-FFF2-40B4-BE49-F238E27FC236}">
                <a16:creationId xmlns:a16="http://schemas.microsoft.com/office/drawing/2014/main" id="{FB8BD1F3-F3C0-4F2C-835A-366268975DC0}"/>
              </a:ext>
            </a:extLst>
          </p:cNvPr>
          <p:cNvGraphicFramePr>
            <a:graphicFrameLocks/>
          </p:cNvGraphicFramePr>
          <p:nvPr/>
        </p:nvGraphicFramePr>
        <p:xfrm>
          <a:off x="1131888" y="2006600"/>
          <a:ext cx="315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18" imgW="289669" imgH="403922" progId="Equation.3">
                  <p:embed/>
                </p:oleObj>
              </mc:Choice>
              <mc:Fallback>
                <p:oleObj name="Equation" r:id="rId18" imgW="289669" imgH="403922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2006600"/>
                        <a:ext cx="315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7" name="Line 17">
            <a:extLst>
              <a:ext uri="{FF2B5EF4-FFF2-40B4-BE49-F238E27FC236}">
                <a16:creationId xmlns:a16="http://schemas.microsoft.com/office/drawing/2014/main" id="{22ECA9A8-A6CC-40DA-B267-79996C054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22475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898" name="Group 18">
            <a:extLst>
              <a:ext uri="{FF2B5EF4-FFF2-40B4-BE49-F238E27FC236}">
                <a16:creationId xmlns:a16="http://schemas.microsoft.com/office/drawing/2014/main" id="{D609CF69-E9D3-4505-956D-245666E09A00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2478088"/>
            <a:ext cx="1585912" cy="950912"/>
            <a:chOff x="2745" y="1561"/>
            <a:chExt cx="999" cy="599"/>
          </a:xfrm>
        </p:grpSpPr>
        <p:sp>
          <p:nvSpPr>
            <p:cNvPr id="41003" name="Rectangle 19">
              <a:extLst>
                <a:ext uri="{FF2B5EF4-FFF2-40B4-BE49-F238E27FC236}">
                  <a16:creationId xmlns:a16="http://schemas.microsoft.com/office/drawing/2014/main" id="{8DC6C9EC-450F-42C7-B8E1-2BA5B4113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1663"/>
              <a:ext cx="672" cy="9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004" name="Object 20">
              <a:extLst>
                <a:ext uri="{FF2B5EF4-FFF2-40B4-BE49-F238E27FC236}">
                  <a16:creationId xmlns:a16="http://schemas.microsoft.com/office/drawing/2014/main" id="{64AF3EDA-D46B-4A05-82F5-CB838C9DE73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97" y="1561"/>
            <a:ext cx="24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1" name="Equation" r:id="rId20" imgW="365795" imgH="388527" progId="Equation.3">
                    <p:embed/>
                  </p:oleObj>
                </mc:Choice>
                <mc:Fallback>
                  <p:oleObj name="Equation" r:id="rId20" imgW="365795" imgH="388527" progId="Equation.3">
                    <p:embed/>
                    <p:pic>
                      <p:nvPicPr>
                        <p:cNvPr id="0" name="Object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1561"/>
                          <a:ext cx="24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5" name="Rectangle 21">
              <a:extLst>
                <a:ext uri="{FF2B5EF4-FFF2-40B4-BE49-F238E27FC236}">
                  <a16:creationId xmlns:a16="http://schemas.microsoft.com/office/drawing/2014/main" id="{66E7E503-8BB0-4771-A7DF-692999EF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1994"/>
              <a:ext cx="672" cy="96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006" name="Object 22">
              <a:extLst>
                <a:ext uri="{FF2B5EF4-FFF2-40B4-BE49-F238E27FC236}">
                  <a16:creationId xmlns:a16="http://schemas.microsoft.com/office/drawing/2014/main" id="{B20D2C5F-D1F9-4FA9-A0D5-1BEB5042ACB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20" y="1897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2" name="Equation" r:id="rId22" imgW="327732" imgH="388527" progId="Equation.3">
                    <p:embed/>
                  </p:oleObj>
                </mc:Choice>
                <mc:Fallback>
                  <p:oleObj name="Equation" r:id="rId22" imgW="327732" imgH="388527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1897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1007" name="Picture 23">
              <a:extLst>
                <a:ext uri="{FF2B5EF4-FFF2-40B4-BE49-F238E27FC236}">
                  <a16:creationId xmlns:a16="http://schemas.microsoft.com/office/drawing/2014/main" id="{8A75FF5A-52FA-447B-BC74-90335DFC7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754"/>
              <a:ext cx="8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904" name="Line 24">
            <a:extLst>
              <a:ext uri="{FF2B5EF4-FFF2-40B4-BE49-F238E27FC236}">
                <a16:creationId xmlns:a16="http://schemas.microsoft.com/office/drawing/2014/main" id="{C5244163-F434-4B60-A17D-8C4240CA1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025" y="1798638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05" name="Object 25">
            <a:extLst>
              <a:ext uri="{FF2B5EF4-FFF2-40B4-BE49-F238E27FC236}">
                <a16:creationId xmlns:a16="http://schemas.microsoft.com/office/drawing/2014/main" id="{057E7517-43D8-4CC4-9DAA-92343D1905F0}"/>
              </a:ext>
            </a:extLst>
          </p:cNvPr>
          <p:cNvGraphicFramePr>
            <a:graphicFrameLocks/>
          </p:cNvGraphicFramePr>
          <p:nvPr/>
        </p:nvGraphicFramePr>
        <p:xfrm>
          <a:off x="4779963" y="1374775"/>
          <a:ext cx="3063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3" name="Equation" r:id="rId25" imgW="274276" imgH="312389" progId="Equation.3">
                  <p:embed/>
                </p:oleObj>
              </mc:Choice>
              <mc:Fallback>
                <p:oleObj name="Equation" r:id="rId25" imgW="274276" imgH="312389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1374775"/>
                        <a:ext cx="30638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6" name="Line 26">
            <a:extLst>
              <a:ext uri="{FF2B5EF4-FFF2-40B4-BE49-F238E27FC236}">
                <a16:creationId xmlns:a16="http://schemas.microsoft.com/office/drawing/2014/main" id="{1099D3D6-24CC-4C02-BD86-69A49BAC4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2403475"/>
            <a:ext cx="609600" cy="0"/>
          </a:xfrm>
          <a:prstGeom prst="line">
            <a:avLst/>
          </a:prstGeom>
          <a:noFill/>
          <a:ln w="28575">
            <a:solidFill>
              <a:srgbClr val="CC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7" name="Line 27">
            <a:extLst>
              <a:ext uri="{FF2B5EF4-FFF2-40B4-BE49-F238E27FC236}">
                <a16:creationId xmlns:a16="http://schemas.microsoft.com/office/drawing/2014/main" id="{89A89AC2-546E-440F-8D85-9AB59CDEF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32075"/>
            <a:ext cx="533400" cy="0"/>
          </a:xfrm>
          <a:prstGeom prst="line">
            <a:avLst/>
          </a:prstGeom>
          <a:noFill/>
          <a:ln w="28575">
            <a:solidFill>
              <a:srgbClr val="CC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2908" name="Group 28">
            <a:extLst>
              <a:ext uri="{FF2B5EF4-FFF2-40B4-BE49-F238E27FC236}">
                <a16:creationId xmlns:a16="http://schemas.microsoft.com/office/drawing/2014/main" id="{D8D64F03-BF73-4BA9-8EB6-A2F0AE62198E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2116138"/>
            <a:ext cx="0" cy="803275"/>
            <a:chOff x="2445" y="2411"/>
            <a:chExt cx="0" cy="506"/>
          </a:xfrm>
        </p:grpSpPr>
        <p:sp>
          <p:nvSpPr>
            <p:cNvPr id="41000" name="Line 29">
              <a:extLst>
                <a:ext uri="{FF2B5EF4-FFF2-40B4-BE49-F238E27FC236}">
                  <a16:creationId xmlns:a16="http://schemas.microsoft.com/office/drawing/2014/main" id="{6B179096-BAB0-46CE-B3E8-66F672D8B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2411"/>
              <a:ext cx="0" cy="19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1" name="Line 30">
              <a:extLst>
                <a:ext uri="{FF2B5EF4-FFF2-40B4-BE49-F238E27FC236}">
                  <a16:creationId xmlns:a16="http://schemas.microsoft.com/office/drawing/2014/main" id="{A1439C4C-3A56-47D0-96A6-84E35AAEB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2603"/>
              <a:ext cx="0" cy="144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2" name="Line 31">
              <a:extLst>
                <a:ext uri="{FF2B5EF4-FFF2-40B4-BE49-F238E27FC236}">
                  <a16:creationId xmlns:a16="http://schemas.microsoft.com/office/drawing/2014/main" id="{4F7E54E4-A64B-48BF-B33D-45858A429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2725"/>
              <a:ext cx="0" cy="19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2912" name="Object 32">
            <a:extLst>
              <a:ext uri="{FF2B5EF4-FFF2-40B4-BE49-F238E27FC236}">
                <a16:creationId xmlns:a16="http://schemas.microsoft.com/office/drawing/2014/main" id="{C937F757-F54D-45DF-98F3-5D2AD95F9D0E}"/>
              </a:ext>
            </a:extLst>
          </p:cNvPr>
          <p:cNvGraphicFramePr>
            <a:graphicFrameLocks/>
          </p:cNvGraphicFramePr>
          <p:nvPr/>
        </p:nvGraphicFramePr>
        <p:xfrm>
          <a:off x="4062413" y="2287588"/>
          <a:ext cx="2809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4" name="Equation" r:id="rId27" imgW="251327" imgH="388527" progId="Equation.3">
                  <p:embed/>
                </p:oleObj>
              </mc:Choice>
              <mc:Fallback>
                <p:oleObj name="Equation" r:id="rId27" imgW="251327" imgH="388527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2287588"/>
                        <a:ext cx="2809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13" name="Group 33">
            <a:extLst>
              <a:ext uri="{FF2B5EF4-FFF2-40B4-BE49-F238E27FC236}">
                <a16:creationId xmlns:a16="http://schemas.microsoft.com/office/drawing/2014/main" id="{87B3E6CF-4F56-4B0D-8E7E-D54AE005B1DB}"/>
              </a:ext>
            </a:extLst>
          </p:cNvPr>
          <p:cNvGrpSpPr>
            <a:grpSpLocks/>
          </p:cNvGrpSpPr>
          <p:nvPr/>
        </p:nvGrpSpPr>
        <p:grpSpPr bwMode="auto">
          <a:xfrm>
            <a:off x="6526213" y="1497013"/>
            <a:ext cx="1525587" cy="1930400"/>
            <a:chOff x="4111" y="943"/>
            <a:chExt cx="961" cy="1216"/>
          </a:xfrm>
        </p:grpSpPr>
        <p:sp>
          <p:nvSpPr>
            <p:cNvPr id="40997" name="Rectangle 34">
              <a:extLst>
                <a:ext uri="{FF2B5EF4-FFF2-40B4-BE49-F238E27FC236}">
                  <a16:creationId xmlns:a16="http://schemas.microsoft.com/office/drawing/2014/main" id="{A1A12898-1F32-467C-8FF0-CE21785B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994"/>
              <a:ext cx="672" cy="96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998" name="Object 35">
              <a:extLst>
                <a:ext uri="{FF2B5EF4-FFF2-40B4-BE49-F238E27FC236}">
                  <a16:creationId xmlns:a16="http://schemas.microsoft.com/office/drawing/2014/main" id="{764DCC09-1988-4D12-8CCC-3A39EA3DE77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48" y="1896"/>
            <a:ext cx="2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5" name="Equation" r:id="rId29" imgW="327732" imgH="388527" progId="Equation.3">
                    <p:embed/>
                  </p:oleObj>
                </mc:Choice>
                <mc:Fallback>
                  <p:oleObj name="Equation" r:id="rId29" imgW="327732" imgH="388527" progId="Equation.3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896"/>
                          <a:ext cx="2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0999" name="Picture 36">
              <a:extLst>
                <a:ext uri="{FF2B5EF4-FFF2-40B4-BE49-F238E27FC236}">
                  <a16:creationId xmlns:a16="http://schemas.microsoft.com/office/drawing/2014/main" id="{317EADFD-64D7-468A-A938-467C7F215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" y="943"/>
              <a:ext cx="161" cy="1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917" name="Line 37">
            <a:extLst>
              <a:ext uri="{FF2B5EF4-FFF2-40B4-BE49-F238E27FC236}">
                <a16:creationId xmlns:a16="http://schemas.microsoft.com/office/drawing/2014/main" id="{CDD4C7D4-F4B8-4F3A-BF70-4B8C8343F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524000"/>
            <a:ext cx="609600" cy="0"/>
          </a:xfrm>
          <a:prstGeom prst="line">
            <a:avLst/>
          </a:prstGeom>
          <a:noFill/>
          <a:ln w="28575">
            <a:solidFill>
              <a:srgbClr val="CC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18" name="Line 38">
            <a:extLst>
              <a:ext uri="{FF2B5EF4-FFF2-40B4-BE49-F238E27FC236}">
                <a16:creationId xmlns:a16="http://schemas.microsoft.com/office/drawing/2014/main" id="{36C44E4E-DAED-492E-AFB8-50D436A960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7625" y="1533525"/>
            <a:ext cx="4763" cy="4746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19" name="Object 39">
            <a:extLst>
              <a:ext uri="{FF2B5EF4-FFF2-40B4-BE49-F238E27FC236}">
                <a16:creationId xmlns:a16="http://schemas.microsoft.com/office/drawing/2014/main" id="{C851F3E6-CB1C-4236-A667-BB52C1B445A1}"/>
              </a:ext>
            </a:extLst>
          </p:cNvPr>
          <p:cNvGraphicFramePr>
            <a:graphicFrameLocks/>
          </p:cNvGraphicFramePr>
          <p:nvPr/>
        </p:nvGraphicFramePr>
        <p:xfrm>
          <a:off x="7848600" y="1524000"/>
          <a:ext cx="3159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6" name="Equation" r:id="rId32" imgW="289669" imgH="388527" progId="Equation.3">
                  <p:embed/>
                </p:oleObj>
              </mc:Choice>
              <mc:Fallback>
                <p:oleObj name="Equation" r:id="rId32" imgW="289669" imgH="388527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524000"/>
                        <a:ext cx="3159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0" name="Text Box 40">
            <a:extLst>
              <a:ext uri="{FF2B5EF4-FFF2-40B4-BE49-F238E27FC236}">
                <a16:creationId xmlns:a16="http://schemas.microsoft.com/office/drawing/2014/main" id="{A36936F4-3E16-4AB4-92E4-3BF9BACD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0365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122921" name="Text Box 41">
            <a:extLst>
              <a:ext uri="{FF2B5EF4-FFF2-40B4-BE49-F238E27FC236}">
                <a16:creationId xmlns:a16="http://schemas.microsoft.com/office/drawing/2014/main" id="{A009D1E8-D017-453C-A00B-6EDA3F9E9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37973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整个过程只有保守力作功，机械能守恒</a:t>
            </a:r>
          </a:p>
        </p:txBody>
      </p:sp>
      <p:sp>
        <p:nvSpPr>
          <p:cNvPr id="122922" name="Line 42">
            <a:extLst>
              <a:ext uri="{FF2B5EF4-FFF2-40B4-BE49-F238E27FC236}">
                <a16:creationId xmlns:a16="http://schemas.microsoft.com/office/drawing/2014/main" id="{FC5A5985-F0D7-4CB1-B95C-2D2436A02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6913" y="3241675"/>
            <a:ext cx="0" cy="457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3" name="Line 43">
            <a:extLst>
              <a:ext uri="{FF2B5EF4-FFF2-40B4-BE49-F238E27FC236}">
                <a16:creationId xmlns:a16="http://schemas.microsoft.com/office/drawing/2014/main" id="{AD7B0F69-CF59-4402-9B8B-D145362A72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5325" y="2708275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4" name="Line 44">
            <a:extLst>
              <a:ext uri="{FF2B5EF4-FFF2-40B4-BE49-F238E27FC236}">
                <a16:creationId xmlns:a16="http://schemas.microsoft.com/office/drawing/2014/main" id="{64D3993E-EA52-4E9A-B6CB-FCB1CE76B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7588" y="2438400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5" name="Line 45">
            <a:extLst>
              <a:ext uri="{FF2B5EF4-FFF2-40B4-BE49-F238E27FC236}">
                <a16:creationId xmlns:a16="http://schemas.microsoft.com/office/drawing/2014/main" id="{56C4FE2E-4A65-411B-BF2A-4A4C1E43A9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905000"/>
            <a:ext cx="0" cy="533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26" name="Object 46">
            <a:extLst>
              <a:ext uri="{FF2B5EF4-FFF2-40B4-BE49-F238E27FC236}">
                <a16:creationId xmlns:a16="http://schemas.microsoft.com/office/drawing/2014/main" id="{DED2592E-0C42-4D33-80F4-ABADB5D7272F}"/>
              </a:ext>
            </a:extLst>
          </p:cNvPr>
          <p:cNvGraphicFramePr>
            <a:graphicFrameLocks/>
          </p:cNvGraphicFramePr>
          <p:nvPr/>
        </p:nvGraphicFramePr>
        <p:xfrm>
          <a:off x="2451100" y="2643188"/>
          <a:ext cx="395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7" name="Equation" r:id="rId34" imgW="365795" imgH="403922" progId="Equation.3">
                  <p:embed/>
                </p:oleObj>
              </mc:Choice>
              <mc:Fallback>
                <p:oleObj name="Equation" r:id="rId34" imgW="365795" imgH="403922" progId="Equation.3">
                  <p:embed/>
                  <p:pic>
                    <p:nvPicPr>
                      <p:cNvPr id="0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643188"/>
                        <a:ext cx="395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7" name="Object 47">
            <a:extLst>
              <a:ext uri="{FF2B5EF4-FFF2-40B4-BE49-F238E27FC236}">
                <a16:creationId xmlns:a16="http://schemas.microsoft.com/office/drawing/2014/main" id="{4850F654-4228-4238-886A-0886300C1E6C}"/>
              </a:ext>
            </a:extLst>
          </p:cNvPr>
          <p:cNvGraphicFramePr>
            <a:graphicFrameLocks/>
          </p:cNvGraphicFramePr>
          <p:nvPr/>
        </p:nvGraphicFramePr>
        <p:xfrm>
          <a:off x="2149475" y="1423988"/>
          <a:ext cx="330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" name="Equation" r:id="rId36" imgW="297226" imgH="411480" progId="Equation.3">
                  <p:embed/>
                </p:oleObj>
              </mc:Choice>
              <mc:Fallback>
                <p:oleObj name="Equation" r:id="rId36" imgW="297226" imgH="411480" progId="Equation.3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423988"/>
                        <a:ext cx="330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8" name="Object 48">
            <a:extLst>
              <a:ext uri="{FF2B5EF4-FFF2-40B4-BE49-F238E27FC236}">
                <a16:creationId xmlns:a16="http://schemas.microsoft.com/office/drawing/2014/main" id="{665C6171-2BED-4C5E-AD1F-1838DEDE9001}"/>
              </a:ext>
            </a:extLst>
          </p:cNvPr>
          <p:cNvGraphicFramePr>
            <a:graphicFrameLocks/>
          </p:cNvGraphicFramePr>
          <p:nvPr/>
        </p:nvGraphicFramePr>
        <p:xfrm>
          <a:off x="7239000" y="2590800"/>
          <a:ext cx="2921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Equation" r:id="rId38" imgW="259163" imgH="411480" progId="Equation.3">
                  <p:embed/>
                </p:oleObj>
              </mc:Choice>
              <mc:Fallback>
                <p:oleObj name="Equation" r:id="rId38" imgW="259163" imgH="411480" progId="Equation.3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590800"/>
                        <a:ext cx="2921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9" name="Object 49">
            <a:extLst>
              <a:ext uri="{FF2B5EF4-FFF2-40B4-BE49-F238E27FC236}">
                <a16:creationId xmlns:a16="http://schemas.microsoft.com/office/drawing/2014/main" id="{6D2C4CA7-FD90-473B-8E76-3180B99D6206}"/>
              </a:ext>
            </a:extLst>
          </p:cNvPr>
          <p:cNvGraphicFramePr>
            <a:graphicFrameLocks/>
          </p:cNvGraphicFramePr>
          <p:nvPr/>
        </p:nvGraphicFramePr>
        <p:xfrm>
          <a:off x="7162800" y="3422650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40" imgW="312339" imgH="403922" progId="Equation.3">
                  <p:embed/>
                </p:oleObj>
              </mc:Choice>
              <mc:Fallback>
                <p:oleObj name="Equation" r:id="rId40" imgW="312339" imgH="403922" progId="Equation.3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22650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0" name="Rectangle 50">
            <a:extLst>
              <a:ext uri="{FF2B5EF4-FFF2-40B4-BE49-F238E27FC236}">
                <a16:creationId xmlns:a16="http://schemas.microsoft.com/office/drawing/2014/main" id="{78C6A887-5F1E-481A-914F-DEC45D9A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36036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122931" name="Rectangle 51">
            <a:extLst>
              <a:ext uri="{FF2B5EF4-FFF2-40B4-BE49-F238E27FC236}">
                <a16:creationId xmlns:a16="http://schemas.microsoft.com/office/drawing/2014/main" id="{9D6A8792-CE08-4E15-836D-B89CC3FD5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896938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给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上加多大的压力能使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离开桌面？</a:t>
            </a:r>
          </a:p>
        </p:txBody>
      </p:sp>
      <p:sp>
        <p:nvSpPr>
          <p:cNvPr id="122932" name="Text Box 52">
            <a:extLst>
              <a:ext uri="{FF2B5EF4-FFF2-40B4-BE49-F238E27FC236}">
                <a16:creationId xmlns:a16="http://schemas.microsoft.com/office/drawing/2014/main" id="{AE9E7E2A-D770-4ED2-A97F-4E691053F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8794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7" grpId="0" autoUpdateAnimBg="0"/>
      <p:bldP spid="122920" grpId="0" autoUpdateAnimBg="0"/>
      <p:bldP spid="122921" grpId="0" autoUpdateAnimBg="0"/>
      <p:bldP spid="122930" grpId="0" autoUpdateAnimBg="0"/>
      <p:bldP spid="122931" grpId="0" autoUpdateAnimBg="0"/>
      <p:bldP spid="12293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3DF2BB2E-CD09-4169-BE2C-27888F911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333375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说明</a:t>
            </a: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A5B2E299-BFE7-4374-B784-AC585AC46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790575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功是标量，且有正负</a:t>
            </a:r>
          </a:p>
        </p:txBody>
      </p:sp>
      <p:sp>
        <p:nvSpPr>
          <p:cNvPr id="5124" name="Text Box 6">
            <a:extLst>
              <a:ext uri="{FF2B5EF4-FFF2-40B4-BE49-F238E27FC236}">
                <a16:creationId xmlns:a16="http://schemas.microsoft.com/office/drawing/2014/main" id="{D46BF4FC-330E-478C-86EB-C276E7788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285875"/>
            <a:ext cx="711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合力的功等于各分力的功的代数和</a:t>
            </a:r>
          </a:p>
        </p:txBody>
      </p:sp>
      <p:graphicFrame>
        <p:nvGraphicFramePr>
          <p:cNvPr id="5125" name="Object 9">
            <a:extLst>
              <a:ext uri="{FF2B5EF4-FFF2-40B4-BE49-F238E27FC236}">
                <a16:creationId xmlns:a16="http://schemas.microsoft.com/office/drawing/2014/main" id="{1CED93AE-C843-4452-B306-8C4DA2B84A38}"/>
              </a:ext>
            </a:extLst>
          </p:cNvPr>
          <p:cNvGraphicFramePr>
            <a:graphicFrameLocks/>
          </p:cNvGraphicFramePr>
          <p:nvPr/>
        </p:nvGraphicFramePr>
        <p:xfrm>
          <a:off x="1390650" y="2517775"/>
          <a:ext cx="6337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6309474" imgH="754380" progId="Equation.3">
                  <p:embed/>
                </p:oleObj>
              </mc:Choice>
              <mc:Fallback>
                <p:oleObj name="Equation" r:id="rId3" imgW="6309474" imgH="7543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517775"/>
                        <a:ext cx="6337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5">
            <a:extLst>
              <a:ext uri="{FF2B5EF4-FFF2-40B4-BE49-F238E27FC236}">
                <a16:creationId xmlns:a16="http://schemas.microsoft.com/office/drawing/2014/main" id="{60E58A63-E259-4662-8139-9CFC5B426EFE}"/>
              </a:ext>
            </a:extLst>
          </p:cNvPr>
          <p:cNvGraphicFramePr>
            <a:graphicFrameLocks/>
          </p:cNvGraphicFramePr>
          <p:nvPr/>
        </p:nvGraphicFramePr>
        <p:xfrm>
          <a:off x="1390650" y="3444875"/>
          <a:ext cx="255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2522222" imgH="403922" progId="Equation.3">
                  <p:embed/>
                </p:oleObj>
              </mc:Choice>
              <mc:Fallback>
                <p:oleObj name="Equation" r:id="rId5" imgW="2522222" imgH="403922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444875"/>
                        <a:ext cx="255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6">
            <a:extLst>
              <a:ext uri="{FF2B5EF4-FFF2-40B4-BE49-F238E27FC236}">
                <a16:creationId xmlns:a16="http://schemas.microsoft.com/office/drawing/2014/main" id="{9CF838A9-6A87-4130-A467-0451D0C2B3DD}"/>
              </a:ext>
            </a:extLst>
          </p:cNvPr>
          <p:cNvGraphicFramePr>
            <a:graphicFrameLocks/>
          </p:cNvGraphicFramePr>
          <p:nvPr/>
        </p:nvGraphicFramePr>
        <p:xfrm>
          <a:off x="1068388" y="1870075"/>
          <a:ext cx="56753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5646453" imgH="487618" progId="Equation.3">
                  <p:embed/>
                </p:oleObj>
              </mc:Choice>
              <mc:Fallback>
                <p:oleObj name="Equation" r:id="rId7" imgW="5646453" imgH="487618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870075"/>
                        <a:ext cx="56753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7">
            <a:extLst>
              <a:ext uri="{FF2B5EF4-FFF2-40B4-BE49-F238E27FC236}">
                <a16:creationId xmlns:a16="http://schemas.microsoft.com/office/drawing/2014/main" id="{CA13CA63-C5B2-455A-8458-2C6A5A707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914775"/>
            <a:ext cx="803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一般来说，功的值与质点运动的路径有关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      </a:t>
            </a:r>
          </a:p>
        </p:txBody>
      </p:sp>
      <p:sp>
        <p:nvSpPr>
          <p:cNvPr id="5129" name="AutoShape 18">
            <a:extLst>
              <a:ext uri="{FF2B5EF4-FFF2-40B4-BE49-F238E27FC236}">
                <a16:creationId xmlns:a16="http://schemas.microsoft.com/office/drawing/2014/main" id="{AD729884-C94F-4BEB-B85E-7186D1D1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26670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>
            <a:extLst>
              <a:ext uri="{FF2B5EF4-FFF2-40B4-BE49-F238E27FC236}">
                <a16:creationId xmlns:a16="http://schemas.microsoft.com/office/drawing/2014/main" id="{907F4DC4-E453-484A-8404-56E3B84C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5888"/>
            <a:ext cx="614838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>
                <a:solidFill>
                  <a:srgbClr val="FFC000"/>
                </a:solidFill>
              </a:rPr>
              <a:t>书中例题</a:t>
            </a:r>
            <a:r>
              <a:rPr lang="en-US" altLang="zh-CN" sz="2400" b="1">
                <a:solidFill>
                  <a:srgbClr val="FFC000"/>
                </a:solidFill>
              </a:rPr>
              <a:t>3.15</a:t>
            </a:r>
            <a:r>
              <a:rPr lang="zh-CN" altLang="zh-CN" sz="2400" b="1">
                <a:solidFill>
                  <a:srgbClr val="FFC000"/>
                </a:solidFill>
              </a:rPr>
              <a:t>（</a:t>
            </a:r>
            <a:r>
              <a:rPr lang="en-US" altLang="zh-CN" sz="2400" b="1">
                <a:solidFill>
                  <a:srgbClr val="FFC000"/>
                </a:solidFill>
              </a:rPr>
              <a:t>p126)</a:t>
            </a:r>
            <a:endParaRPr lang="en-US" altLang="zh-CN" sz="2400" b="1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物体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悬于弹簧上，弹簧的弹性系数为</a:t>
            </a:r>
            <a:r>
              <a: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，弹簧的原长与圆环的半径相等。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不计摩擦力</a:t>
            </a:r>
            <a:r>
              <a:rPr lang="zh-CN" altLang="en-US" sz="1100" b="1">
                <a:solidFill>
                  <a:schemeClr val="bg1"/>
                </a:solidFill>
              </a:rPr>
              <a:t>。</a:t>
            </a:r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求：物体自弹簧的原长无初速度的沿圆环滑至最低点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时所获得的动能。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E0AF1F5F-96C3-4288-BB59-9A0A8BC20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2225"/>
            <a:ext cx="225901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5E015C-4DEE-4C75-A872-F2C0DCA859E5}"/>
              </a:ext>
            </a:extLst>
          </p:cNvPr>
          <p:cNvSpPr txBox="1"/>
          <p:nvPr/>
        </p:nvSpPr>
        <p:spPr>
          <a:xfrm>
            <a:off x="179388" y="2133600"/>
            <a:ext cx="7353300" cy="4122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解：不计摩擦力，所以圆环只起到约束的作用。</a:t>
            </a:r>
            <a:endParaRPr lang="en-US" altLang="zh-CN" sz="2400" b="1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重力和弹性力都是保守力。</a:t>
            </a:r>
            <a:endParaRPr lang="en-US" altLang="zh-CN" sz="2400" b="1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选择</a:t>
            </a:r>
            <a:r>
              <a:rPr lang="en-US" altLang="zh-CN" sz="2400" b="1">
                <a:solidFill>
                  <a:schemeClr val="bg1"/>
                </a:solidFill>
              </a:rPr>
              <a:t>B</a:t>
            </a:r>
            <a:r>
              <a:rPr lang="zh-CN" altLang="en-US" sz="2400" b="1">
                <a:solidFill>
                  <a:schemeClr val="bg1"/>
                </a:solidFill>
              </a:rPr>
              <a:t>点为重力势能</a:t>
            </a:r>
            <a:r>
              <a:rPr lang="en-US" altLang="zh-CN" sz="2400" b="1">
                <a:solidFill>
                  <a:schemeClr val="bg1"/>
                </a:solidFill>
              </a:rPr>
              <a:t>0</a:t>
            </a:r>
            <a:r>
              <a:rPr lang="zh-CN" altLang="en-US" sz="2400" b="1">
                <a:solidFill>
                  <a:schemeClr val="bg1"/>
                </a:solidFill>
              </a:rPr>
              <a:t>点</a:t>
            </a:r>
            <a:endParaRPr lang="en-US" altLang="zh-CN" sz="2400" b="1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</a:rPr>
              <a:t>初：重力势能</a:t>
            </a:r>
            <a:r>
              <a:rPr lang="en-US" altLang="zh-CN" sz="2400" b="1">
                <a:solidFill>
                  <a:schemeClr val="bg1"/>
                </a:solidFill>
                <a:latin typeface="+mn-lt"/>
              </a:rPr>
              <a:t>=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mg</a:t>
            </a:r>
            <a:r>
              <a:rPr lang="en-US" altLang="zh-CN" sz="2400" b="1">
                <a:solidFill>
                  <a:schemeClr val="bg1"/>
                </a:solidFill>
                <a:latin typeface="+mn-lt"/>
              </a:rPr>
              <a:t>(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R</a:t>
            </a:r>
            <a:r>
              <a:rPr lang="en-US" altLang="zh-CN" sz="2400" b="1">
                <a:solidFill>
                  <a:schemeClr val="bg1"/>
                </a:solidFill>
                <a:latin typeface="+mn-lt"/>
              </a:rPr>
              <a:t>+cos60°)</a:t>
            </a:r>
            <a:r>
              <a:rPr lang="zh-CN" altLang="en-US" sz="2400" b="1">
                <a:solidFill>
                  <a:schemeClr val="bg1"/>
                </a:solidFill>
                <a:latin typeface="+mn-lt"/>
              </a:rPr>
              <a:t>，弹性势能</a:t>
            </a:r>
            <a:r>
              <a:rPr lang="en-US" altLang="zh-CN" sz="2400" b="1">
                <a:solidFill>
                  <a:schemeClr val="bg1"/>
                </a:solidFill>
                <a:latin typeface="+mn-lt"/>
              </a:rPr>
              <a:t>=0</a:t>
            </a:r>
            <a:r>
              <a:rPr lang="zh-CN" altLang="en-US" sz="2400" b="1">
                <a:solidFill>
                  <a:schemeClr val="bg1"/>
                </a:solidFill>
                <a:latin typeface="+mn-lt"/>
              </a:rPr>
              <a:t>，动能</a:t>
            </a:r>
            <a:r>
              <a:rPr lang="en-US" altLang="zh-CN" sz="2400" b="1">
                <a:solidFill>
                  <a:schemeClr val="bg1"/>
                </a:solidFill>
                <a:latin typeface="+mn-lt"/>
              </a:rPr>
              <a:t>=0</a:t>
            </a:r>
          </a:p>
          <a:p>
            <a:pPr>
              <a:spcAft>
                <a:spcPts val="120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+mn-lt"/>
              </a:rPr>
              <a:t>末：重力势能</a:t>
            </a:r>
            <a:r>
              <a:rPr lang="en-US" altLang="zh-CN" sz="2400" b="1">
                <a:solidFill>
                  <a:schemeClr val="bg1"/>
                </a:solidFill>
                <a:latin typeface="+mn-lt"/>
              </a:rPr>
              <a:t>=0</a:t>
            </a:r>
            <a:r>
              <a:rPr lang="zh-CN" altLang="en-US" sz="2400" b="1">
                <a:solidFill>
                  <a:schemeClr val="bg1"/>
                </a:solidFill>
                <a:latin typeface="+mn-lt"/>
              </a:rPr>
              <a:t>，弹性势能</a:t>
            </a:r>
            <a:r>
              <a:rPr lang="en-US" altLang="zh-CN" sz="2400" b="1">
                <a:solidFill>
                  <a:schemeClr val="bg1"/>
                </a:solidFill>
                <a:latin typeface="+mn-lt"/>
              </a:rPr>
              <a:t>=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kR  </a:t>
            </a:r>
            <a:r>
              <a:rPr lang="en-US" altLang="zh-CN" sz="2400" b="1">
                <a:solidFill>
                  <a:schemeClr val="bg1"/>
                </a:solidFill>
                <a:latin typeface="+mn-lt"/>
              </a:rPr>
              <a:t>/2,</a:t>
            </a:r>
            <a:r>
              <a:rPr lang="zh-CN" altLang="en-US" sz="2400" b="1">
                <a:solidFill>
                  <a:schemeClr val="bg1"/>
                </a:solidFill>
                <a:latin typeface="+mn-lt"/>
              </a:rPr>
              <a:t>动能</a:t>
            </a:r>
            <a:r>
              <a:rPr lang="en-US" altLang="zh-CN" sz="2400" b="1">
                <a:solidFill>
                  <a:schemeClr val="bg1"/>
                </a:solidFill>
                <a:latin typeface="+mn-lt"/>
              </a:rPr>
              <a:t>=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E</a:t>
            </a:r>
            <a:r>
              <a:rPr lang="en-US" altLang="zh-CN" b="1" i="1">
                <a:solidFill>
                  <a:schemeClr val="bg1"/>
                </a:solidFill>
                <a:latin typeface="+mn-lt"/>
              </a:rPr>
              <a:t>k</a:t>
            </a:r>
          </a:p>
          <a:p>
            <a:pPr>
              <a:spcAft>
                <a:spcPts val="1200"/>
              </a:spcAft>
              <a:defRPr/>
            </a:pPr>
            <a:r>
              <a:rPr lang="zh-CN" altLang="en-US" sz="2400" b="1">
                <a:solidFill>
                  <a:schemeClr val="bg1"/>
                </a:solidFill>
                <a:latin typeface="+mn-lt"/>
              </a:rPr>
              <a:t>                               初机械能</a:t>
            </a:r>
            <a:r>
              <a:rPr lang="en-US" altLang="zh-CN" sz="2400" b="1">
                <a:solidFill>
                  <a:schemeClr val="bg1"/>
                </a:solidFill>
                <a:latin typeface="+mn-lt"/>
              </a:rPr>
              <a:t>=</a:t>
            </a:r>
            <a:r>
              <a:rPr lang="zh-CN" altLang="en-US" sz="2400" b="1">
                <a:solidFill>
                  <a:schemeClr val="bg1"/>
                </a:solidFill>
                <a:latin typeface="+mn-lt"/>
              </a:rPr>
              <a:t>末机械能</a:t>
            </a:r>
            <a:endParaRPr lang="en-US" altLang="zh-CN" sz="2400" b="1">
              <a:solidFill>
                <a:schemeClr val="bg1"/>
              </a:solidFill>
              <a:latin typeface="+mn-lt"/>
            </a:endParaRPr>
          </a:p>
          <a:p>
            <a:pPr>
              <a:spcAft>
                <a:spcPts val="1200"/>
              </a:spcAft>
              <a:defRPr/>
            </a:pP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                          E</a:t>
            </a:r>
            <a:r>
              <a:rPr lang="en-US" altLang="zh-CN" sz="1600" b="1" i="1">
                <a:solidFill>
                  <a:schemeClr val="bg1"/>
                </a:solidFill>
                <a:latin typeface="+mn-lt"/>
              </a:rPr>
              <a:t>k</a:t>
            </a:r>
            <a:r>
              <a:rPr lang="en-US" altLang="zh-CN" sz="2400" b="1" i="1">
                <a:solidFill>
                  <a:schemeClr val="bg1"/>
                </a:solidFill>
                <a:latin typeface="+mn-lt"/>
              </a:rPr>
              <a:t>+</a:t>
            </a:r>
            <a:r>
              <a:rPr lang="en-US" altLang="zh-CN" sz="2400" b="1" i="1">
                <a:solidFill>
                  <a:srgbClr val="FFFFFF"/>
                </a:solidFill>
                <a:latin typeface="Times New Roman"/>
              </a:rPr>
              <a:t> kR  </a:t>
            </a:r>
            <a:r>
              <a:rPr lang="en-US" altLang="zh-CN" sz="2400" b="1">
                <a:solidFill>
                  <a:srgbClr val="FFFFFF"/>
                </a:solidFill>
                <a:latin typeface="Times New Roman"/>
              </a:rPr>
              <a:t>/2=</a:t>
            </a:r>
            <a:r>
              <a:rPr lang="en-US" altLang="zh-CN" sz="2400" b="1" i="1">
                <a:solidFill>
                  <a:srgbClr val="FFFFFF"/>
                </a:solidFill>
                <a:latin typeface="Times New Roman"/>
              </a:rPr>
              <a:t> mg</a:t>
            </a:r>
            <a:r>
              <a:rPr lang="en-US" altLang="zh-CN" sz="2400" b="1">
                <a:solidFill>
                  <a:srgbClr val="FFFFFF"/>
                </a:solidFill>
                <a:latin typeface="Times New Roman"/>
              </a:rPr>
              <a:t>(</a:t>
            </a:r>
            <a:r>
              <a:rPr lang="en-US" altLang="zh-CN" sz="2400" b="1" i="1">
                <a:solidFill>
                  <a:srgbClr val="FFFFFF"/>
                </a:solidFill>
                <a:latin typeface="Times New Roman"/>
              </a:rPr>
              <a:t>R</a:t>
            </a:r>
            <a:r>
              <a:rPr lang="en-US" altLang="zh-CN" sz="2400" b="1">
                <a:solidFill>
                  <a:srgbClr val="FFFFFF"/>
                </a:solidFill>
                <a:latin typeface="Times New Roman"/>
              </a:rPr>
              <a:t>+cos60°)</a:t>
            </a:r>
            <a:endParaRPr lang="en-US" altLang="zh-CN" sz="1600" b="1" i="1">
              <a:solidFill>
                <a:schemeClr val="bg1"/>
              </a:solidFill>
              <a:latin typeface="+mn-lt"/>
            </a:endParaRPr>
          </a:p>
          <a:p>
            <a:pPr>
              <a:spcAft>
                <a:spcPts val="1200"/>
              </a:spcAft>
              <a:defRPr/>
            </a:pPr>
            <a:r>
              <a:rPr lang="en-US" altLang="zh-CN" sz="2400" b="1" i="1">
                <a:solidFill>
                  <a:srgbClr val="FFFFFF"/>
                </a:solidFill>
                <a:latin typeface="Times New Roman"/>
              </a:rPr>
              <a:t>                                 E</a:t>
            </a:r>
            <a:r>
              <a:rPr lang="en-US" altLang="zh-CN" sz="1600" b="1" i="1">
                <a:solidFill>
                  <a:srgbClr val="FFFFFF"/>
                </a:solidFill>
                <a:latin typeface="Times New Roman"/>
              </a:rPr>
              <a:t>k</a:t>
            </a:r>
            <a:r>
              <a:rPr lang="en-US" altLang="zh-CN" sz="2400" b="1" i="1">
                <a:solidFill>
                  <a:srgbClr val="FFFFFF"/>
                </a:solidFill>
                <a:latin typeface="Times New Roman"/>
              </a:rPr>
              <a:t>=</a:t>
            </a:r>
            <a:r>
              <a:rPr lang="en-US" altLang="zh-CN" sz="2400" b="1">
                <a:solidFill>
                  <a:srgbClr val="FFFFFF"/>
                </a:solidFill>
                <a:latin typeface="Times New Roman"/>
              </a:rPr>
              <a:t>3/2</a:t>
            </a:r>
            <a:r>
              <a:rPr lang="en-US" altLang="zh-CN" sz="2400" b="1" i="1">
                <a:solidFill>
                  <a:srgbClr val="FFFFFF"/>
                </a:solidFill>
                <a:latin typeface="Times New Roman"/>
              </a:rPr>
              <a:t>mgR- kR  </a:t>
            </a:r>
            <a:r>
              <a:rPr lang="en-US" altLang="zh-CN" sz="2400" b="1">
                <a:solidFill>
                  <a:srgbClr val="FFFFFF"/>
                </a:solidFill>
                <a:latin typeface="Times New Roman"/>
              </a:rPr>
              <a:t>/2</a:t>
            </a:r>
            <a:endParaRPr lang="zh-CN" altLang="en-US" sz="36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4A318-43F2-4292-92C0-BE154C8A899A}"/>
              </a:ext>
            </a:extLst>
          </p:cNvPr>
          <p:cNvSpPr txBox="1"/>
          <p:nvPr/>
        </p:nvSpPr>
        <p:spPr>
          <a:xfrm>
            <a:off x="4427538" y="4143375"/>
            <a:ext cx="36036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14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FB9D-EB7A-433D-B95A-B2721A29E761}"/>
              </a:ext>
            </a:extLst>
          </p:cNvPr>
          <p:cNvSpPr txBox="1"/>
          <p:nvPr/>
        </p:nvSpPr>
        <p:spPr>
          <a:xfrm>
            <a:off x="3103563" y="5157788"/>
            <a:ext cx="36036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14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0B76D-F232-4B1C-A2DD-7AB1387607E4}"/>
              </a:ext>
            </a:extLst>
          </p:cNvPr>
          <p:cNvSpPr txBox="1"/>
          <p:nvPr/>
        </p:nvSpPr>
        <p:spPr>
          <a:xfrm>
            <a:off x="4735513" y="5732463"/>
            <a:ext cx="36036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>
                <a:solidFill>
                  <a:schemeClr val="bg1"/>
                </a:solidFill>
                <a:latin typeface="+mn-lt"/>
              </a:rPr>
              <a:t>2</a:t>
            </a:r>
            <a:endParaRPr lang="zh-CN" altLang="en-US" sz="1400" b="1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AA401F9F-6910-44AC-BB66-71C60624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333375"/>
            <a:ext cx="3963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3.5</a:t>
            </a:r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能量守恒定律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D15045B0-7D53-402A-96FA-B4BDAE14D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990600"/>
            <a:ext cx="80724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能量不能消失，也不能创造，只能从一种形式转换为另一种形式。对一个封闭系统来说，不论发生何种变化，各种形式的能量可以互相转换，但它们总和是一个常量。这一结论称为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能量转换和守恒定律。</a:t>
            </a:r>
            <a:r>
              <a:rPr kumimoji="1" lang="zh-CN" altLang="en-US" sz="2400" b="1">
                <a:solidFill>
                  <a:srgbClr val="00FFFF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DB2535A5-5BE1-4A96-BB44-9AE3B3A0B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4337050"/>
            <a:ext cx="8124825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3688" indent="-2936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2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机械能守恒定律是普遍的能量守恒定律在机械运动范围内的体现 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91C6D686-84CD-42A9-8991-0F841918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03600"/>
            <a:ext cx="779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能量守恒定律可以适用于任何变化过程 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669BB348-3E30-463B-981D-9F6CCE4A3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3898900"/>
            <a:ext cx="514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功是能量交换或转换的一种度量</a:t>
            </a:r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6811B2B5-78C7-477C-9698-CC733FCF4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2928938"/>
            <a:ext cx="78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</a:p>
        </p:txBody>
      </p:sp>
      <p:sp>
        <p:nvSpPr>
          <p:cNvPr id="43016" name="AutoShape 10">
            <a:extLst>
              <a:ext uri="{FF2B5EF4-FFF2-40B4-BE49-F238E27FC236}">
                <a16:creationId xmlns:a16="http://schemas.microsoft.com/office/drawing/2014/main" id="{8DC3F087-7600-4D5A-AD72-4F6DB7F8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2886075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BE89120F-84AD-4F77-9F06-B77FC589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445125"/>
            <a:ext cx="61928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C000"/>
                </a:solidFill>
              </a:rPr>
              <a:t>作业：</a:t>
            </a:r>
            <a:r>
              <a:rPr lang="en-US" altLang="zh-CN" sz="2800" b="1">
                <a:solidFill>
                  <a:srgbClr val="FFC000"/>
                </a:solidFill>
              </a:rPr>
              <a:t>p.136  </a:t>
            </a:r>
          </a:p>
          <a:p>
            <a:pPr eaLnBrk="1" hangingPunct="1"/>
            <a:r>
              <a:rPr lang="en-US" altLang="zh-CN" sz="2800" b="1">
                <a:solidFill>
                  <a:srgbClr val="FFC000"/>
                </a:solidFill>
              </a:rPr>
              <a:t>3.6     3.11    3.17    3.18      3.19 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B7AD9C53-255C-4141-9F64-6D5E6B8AE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525463"/>
            <a:ext cx="278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功率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56E5EF96-860D-4073-9467-9BAFE282C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1171575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力在单位时间内所作的功，称为功率。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89D17618-FDF5-4382-8076-518D75937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2127250"/>
            <a:ext cx="156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平均功率 </a:t>
            </a:r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7151BCD7-3ACA-4552-A084-698E3A21E7AC}"/>
              </a:ext>
            </a:extLst>
          </p:cNvPr>
          <p:cNvGraphicFramePr>
            <a:graphicFrameLocks/>
          </p:cNvGraphicFramePr>
          <p:nvPr/>
        </p:nvGraphicFramePr>
        <p:xfrm>
          <a:off x="3527425" y="1884363"/>
          <a:ext cx="11160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089548" imgH="792449" progId="Equation.3">
                  <p:embed/>
                </p:oleObj>
              </mc:Choice>
              <mc:Fallback>
                <p:oleObj name="Equation" r:id="rId3" imgW="1089548" imgH="792449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1884363"/>
                        <a:ext cx="1116013" cy="825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8D7CDDFD-3BF7-4293-969F-5F9C5AA8C0DC}"/>
              </a:ext>
            </a:extLst>
          </p:cNvPr>
          <p:cNvGraphicFramePr>
            <a:graphicFrameLocks/>
          </p:cNvGraphicFramePr>
          <p:nvPr/>
        </p:nvGraphicFramePr>
        <p:xfrm>
          <a:off x="3532188" y="4489450"/>
          <a:ext cx="25161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5" imgW="2484159" imgH="327784" progId="Equation.3">
                  <p:embed/>
                </p:oleObj>
              </mc:Choice>
              <mc:Fallback>
                <p:oleObj name="公式" r:id="rId5" imgW="2484159" imgH="32778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4489450"/>
                        <a:ext cx="25161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1847F64E-7A39-493B-8D1B-3A2267304758}"/>
              </a:ext>
            </a:extLst>
          </p:cNvPr>
          <p:cNvGraphicFramePr>
            <a:graphicFrameLocks/>
          </p:cNvGraphicFramePr>
          <p:nvPr/>
        </p:nvGraphicFramePr>
        <p:xfrm>
          <a:off x="1944688" y="4260850"/>
          <a:ext cx="146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1432674" imgH="807844" progId="Equation.3">
                  <p:embed/>
                </p:oleObj>
              </mc:Choice>
              <mc:Fallback>
                <p:oleObj name="Equation" r:id="rId7" imgW="1432674" imgH="807844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260850"/>
                        <a:ext cx="1460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8">
            <a:extLst>
              <a:ext uri="{FF2B5EF4-FFF2-40B4-BE49-F238E27FC236}">
                <a16:creationId xmlns:a16="http://schemas.microsoft.com/office/drawing/2014/main" id="{F3A2D039-00CF-453C-B27C-C8016AD55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163" y="4243388"/>
            <a:ext cx="4419600" cy="914400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F39B3F41-52A0-456C-AC7A-AE0A3050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3116263"/>
            <a:ext cx="402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当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0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时的瞬时功率</a:t>
            </a:r>
            <a:r>
              <a:rPr kumimoji="1"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C6E32BFB-0AD5-4A89-8038-F31537D501D4}"/>
              </a:ext>
            </a:extLst>
          </p:cNvPr>
          <p:cNvGraphicFramePr>
            <a:graphicFrameLocks/>
          </p:cNvGraphicFramePr>
          <p:nvPr/>
        </p:nvGraphicFramePr>
        <p:xfrm>
          <a:off x="4330700" y="2963863"/>
          <a:ext cx="242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9" imgW="2392641" imgH="792449" progId="Equation.3">
                  <p:embed/>
                </p:oleObj>
              </mc:Choice>
              <mc:Fallback>
                <p:oleObj name="Equation" r:id="rId9" imgW="2392641" imgH="792449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963863"/>
                        <a:ext cx="2425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C70DCBE4-F8D0-4A66-9B9F-4FE9C2FA6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1349375"/>
            <a:ext cx="698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已知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 2kg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= 12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作用下由静止做直线运动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02688C0C-D8B5-4677-8D6C-A008B7990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29622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01380" name="Object 4">
            <a:extLst>
              <a:ext uri="{FF2B5EF4-FFF2-40B4-BE49-F238E27FC236}">
                <a16:creationId xmlns:a16="http://schemas.microsoft.com/office/drawing/2014/main" id="{6BA76152-89C6-449A-94AF-264B8A7A121E}"/>
              </a:ext>
            </a:extLst>
          </p:cNvPr>
          <p:cNvGraphicFramePr>
            <a:graphicFrameLocks/>
          </p:cNvGraphicFramePr>
          <p:nvPr/>
        </p:nvGraphicFramePr>
        <p:xfrm>
          <a:off x="923925" y="2763838"/>
          <a:ext cx="17526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1722063" imgH="792449" progId="Equation.3">
                  <p:embed/>
                </p:oleObj>
              </mc:Choice>
              <mc:Fallback>
                <p:oleObj name="Equation" r:id="rId3" imgW="1722063" imgH="79244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763838"/>
                        <a:ext cx="17526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>
            <a:extLst>
              <a:ext uri="{FF2B5EF4-FFF2-40B4-BE49-F238E27FC236}">
                <a16:creationId xmlns:a16="http://schemas.microsoft.com/office/drawing/2014/main" id="{A5CBE268-A59C-47FD-AB75-898C3B084A60}"/>
              </a:ext>
            </a:extLst>
          </p:cNvPr>
          <p:cNvGraphicFramePr>
            <a:graphicFrameLocks/>
          </p:cNvGraphicFramePr>
          <p:nvPr/>
        </p:nvGraphicFramePr>
        <p:xfrm>
          <a:off x="3898900" y="2779713"/>
          <a:ext cx="1727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1699393" imgH="792449" progId="Equation.3">
                  <p:embed/>
                </p:oleObj>
              </mc:Choice>
              <mc:Fallback>
                <p:oleObj name="Equation" r:id="rId5" imgW="1699393" imgH="792449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2779713"/>
                        <a:ext cx="1727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D2048B2B-4E2B-4033-9C85-029D89698698}"/>
              </a:ext>
            </a:extLst>
          </p:cNvPr>
          <p:cNvGraphicFramePr>
            <a:graphicFrameLocks/>
          </p:cNvGraphicFramePr>
          <p:nvPr/>
        </p:nvGraphicFramePr>
        <p:xfrm>
          <a:off x="6619875" y="2957513"/>
          <a:ext cx="1420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7" imgW="1394331" imgH="365853" progId="Equation.3">
                  <p:embed/>
                </p:oleObj>
              </mc:Choice>
              <mc:Fallback>
                <p:oleObj name="Equation" r:id="rId7" imgW="1394331" imgH="36585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2957513"/>
                        <a:ext cx="14208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65F4B4DB-933B-4E2F-81C0-462F2E95239E}"/>
              </a:ext>
            </a:extLst>
          </p:cNvPr>
          <p:cNvGraphicFramePr>
            <a:graphicFrameLocks/>
          </p:cNvGraphicFramePr>
          <p:nvPr/>
        </p:nvGraphicFramePr>
        <p:xfrm>
          <a:off x="4271963" y="3957638"/>
          <a:ext cx="25019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9" imgW="2468766" imgH="655289" progId="Equation.3">
                  <p:embed/>
                </p:oleObj>
              </mc:Choice>
              <mc:Fallback>
                <p:oleObj name="Equation" r:id="rId9" imgW="2468766" imgH="655289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3957638"/>
                        <a:ext cx="25019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>
            <a:extLst>
              <a:ext uri="{FF2B5EF4-FFF2-40B4-BE49-F238E27FC236}">
                <a16:creationId xmlns:a16="http://schemas.microsoft.com/office/drawing/2014/main" id="{8452BDAB-8A11-4662-81F8-9B03CBF411FF}"/>
              </a:ext>
            </a:extLst>
          </p:cNvPr>
          <p:cNvGraphicFramePr>
            <a:graphicFrameLocks/>
          </p:cNvGraphicFramePr>
          <p:nvPr/>
        </p:nvGraphicFramePr>
        <p:xfrm>
          <a:off x="2193925" y="5110163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1" imgW="2560285" imgH="365853" progId="Equation.3">
                  <p:embed/>
                </p:oleObj>
              </mc:Choice>
              <mc:Fallback>
                <p:oleObj name="Equation" r:id="rId11" imgW="2560285" imgH="36585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5110163"/>
                        <a:ext cx="259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AutoShape 9">
            <a:extLst>
              <a:ext uri="{FF2B5EF4-FFF2-40B4-BE49-F238E27FC236}">
                <a16:creationId xmlns:a16="http://schemas.microsoft.com/office/drawing/2014/main" id="{B17BA1C2-EFC7-4236-99F7-00D6A5DE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31099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1386" name="Object 10">
            <a:extLst>
              <a:ext uri="{FF2B5EF4-FFF2-40B4-BE49-F238E27FC236}">
                <a16:creationId xmlns:a16="http://schemas.microsoft.com/office/drawing/2014/main" id="{E244722D-7C24-4CC6-A92A-61D43AB5786C}"/>
              </a:ext>
            </a:extLst>
          </p:cNvPr>
          <p:cNvGraphicFramePr>
            <a:graphicFrameLocks/>
          </p:cNvGraphicFramePr>
          <p:nvPr/>
        </p:nvGraphicFramePr>
        <p:xfrm>
          <a:off x="842963" y="3975100"/>
          <a:ext cx="15113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13" imgW="1478293" imgH="655289" progId="Equation.3">
                  <p:embed/>
                </p:oleObj>
              </mc:Choice>
              <mc:Fallback>
                <p:oleObj name="Equation" r:id="rId13" imgW="1478293" imgH="655289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975100"/>
                        <a:ext cx="15113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>
            <a:extLst>
              <a:ext uri="{FF2B5EF4-FFF2-40B4-BE49-F238E27FC236}">
                <a16:creationId xmlns:a16="http://schemas.microsoft.com/office/drawing/2014/main" id="{D0B56018-4184-427E-8F0B-60BA3FA78DB2}"/>
              </a:ext>
            </a:extLst>
          </p:cNvPr>
          <p:cNvGraphicFramePr>
            <a:graphicFrameLocks/>
          </p:cNvGraphicFramePr>
          <p:nvPr/>
        </p:nvGraphicFramePr>
        <p:xfrm>
          <a:off x="2487613" y="3975100"/>
          <a:ext cx="1725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15" imgW="1699393" imgH="655289" progId="Equation.3">
                  <p:embed/>
                </p:oleObj>
              </mc:Choice>
              <mc:Fallback>
                <p:oleObj name="Equation" r:id="rId15" imgW="1699393" imgH="655289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3975100"/>
                        <a:ext cx="17256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>
            <a:extLst>
              <a:ext uri="{FF2B5EF4-FFF2-40B4-BE49-F238E27FC236}">
                <a16:creationId xmlns:a16="http://schemas.microsoft.com/office/drawing/2014/main" id="{B24D1897-B286-403A-8E89-B2E8EFE2910E}"/>
              </a:ext>
            </a:extLst>
          </p:cNvPr>
          <p:cNvGraphicFramePr>
            <a:graphicFrameLocks/>
          </p:cNvGraphicFramePr>
          <p:nvPr/>
        </p:nvGraphicFramePr>
        <p:xfrm>
          <a:off x="796925" y="5172075"/>
          <a:ext cx="1270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7" imgW="1242080" imgH="327784" progId="Equation.3">
                  <p:embed/>
                </p:oleObj>
              </mc:Choice>
              <mc:Fallback>
                <p:oleObj name="Equation" r:id="rId17" imgW="1242080" imgH="327784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5172075"/>
                        <a:ext cx="1270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>
            <a:extLst>
              <a:ext uri="{FF2B5EF4-FFF2-40B4-BE49-F238E27FC236}">
                <a16:creationId xmlns:a16="http://schemas.microsoft.com/office/drawing/2014/main" id="{02DC4EBF-1B45-4F65-A37B-0F79D29A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3287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E01B80E8-C6A6-4409-85EA-5E6939A1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0843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3B4DD293-C06D-4F83-9E9C-8E742F68D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2051050"/>
            <a:ext cx="542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 = 0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2s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内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F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作的功及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 = 2s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时的功率。</a:t>
            </a:r>
          </a:p>
        </p:txBody>
      </p:sp>
      <p:sp>
        <p:nvSpPr>
          <p:cNvPr id="101392" name="AutoShape 16">
            <a:extLst>
              <a:ext uri="{FF2B5EF4-FFF2-40B4-BE49-F238E27FC236}">
                <a16:creationId xmlns:a16="http://schemas.microsoft.com/office/drawing/2014/main" id="{0790E1F0-A5FE-4DF1-B4F8-B07ACAA4B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3109913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5" name="TextBox 16">
            <a:extLst>
              <a:ext uri="{FF2B5EF4-FFF2-40B4-BE49-F238E27FC236}">
                <a16:creationId xmlns:a16="http://schemas.microsoft.com/office/drawing/2014/main" id="{6FC18EA0-1DE0-4319-933A-C2FC1B348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03200"/>
            <a:ext cx="3897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C000"/>
                </a:solidFill>
              </a:rPr>
              <a:t>力的大小随时间变化的例子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/>
      <p:bldP spid="101385" grpId="0" animBg="1"/>
      <p:bldP spid="1013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E67A88FC-4D33-4958-B78D-CE2AE69A8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81000"/>
            <a:ext cx="8016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质量为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10kg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的质点，在外力作用下做平面曲线运动，该质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点的速度为</a:t>
            </a: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4A48C66A-8EBC-45B2-BBF4-0BB6BA327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7613" y="965200"/>
          <a:ext cx="23923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1973670" imgH="411480" progId="Equation.3">
                  <p:embed/>
                </p:oleObj>
              </mc:Choice>
              <mc:Fallback>
                <p:oleObj name="Equation" r:id="rId3" imgW="1973670" imgH="411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965200"/>
                        <a:ext cx="23923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Text Box 4">
            <a:extLst>
              <a:ext uri="{FF2B5EF4-FFF2-40B4-BE49-F238E27FC236}">
                <a16:creationId xmlns:a16="http://schemas.microsoft.com/office/drawing/2014/main" id="{BCE9D2E5-CA80-4E58-A763-A44732466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1971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9B2CC4AE-A355-4D62-981C-B980200B084B}"/>
              </a:ext>
            </a:extLst>
          </p:cNvPr>
          <p:cNvGraphicFramePr>
            <a:graphicFrameLocks/>
          </p:cNvGraphicFramePr>
          <p:nvPr/>
        </p:nvGraphicFramePr>
        <p:xfrm>
          <a:off x="965200" y="2057400"/>
          <a:ext cx="185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5" imgW="1821138" imgH="792449" progId="Equation.3">
                  <p:embed/>
                </p:oleObj>
              </mc:Choice>
              <mc:Fallback>
                <p:oleObj name="Equation" r:id="rId5" imgW="1821138" imgH="792449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057400"/>
                        <a:ext cx="185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>
            <a:extLst>
              <a:ext uri="{FF2B5EF4-FFF2-40B4-BE49-F238E27FC236}">
                <a16:creationId xmlns:a16="http://schemas.microsoft.com/office/drawing/2014/main" id="{651C6129-2B0B-4785-96A3-14846A63C716}"/>
              </a:ext>
            </a:extLst>
          </p:cNvPr>
          <p:cNvGraphicFramePr>
            <a:graphicFrameLocks/>
          </p:cNvGraphicFramePr>
          <p:nvPr/>
        </p:nvGraphicFramePr>
        <p:xfrm>
          <a:off x="4349750" y="2209800"/>
          <a:ext cx="1446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7" imgW="1417281" imgH="365853" progId="Equation.3">
                  <p:embed/>
                </p:oleObj>
              </mc:Choice>
              <mc:Fallback>
                <p:oleObj name="Equation" r:id="rId7" imgW="1417281" imgH="36585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2209800"/>
                        <a:ext cx="14462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>
            <a:extLst>
              <a:ext uri="{FF2B5EF4-FFF2-40B4-BE49-F238E27FC236}">
                <a16:creationId xmlns:a16="http://schemas.microsoft.com/office/drawing/2014/main" id="{3F0D4D92-21DF-499D-BC83-E1D87D93CE67}"/>
              </a:ext>
            </a:extLst>
          </p:cNvPr>
          <p:cNvGraphicFramePr>
            <a:graphicFrameLocks/>
          </p:cNvGraphicFramePr>
          <p:nvPr/>
        </p:nvGraphicFramePr>
        <p:xfrm>
          <a:off x="947738" y="3194050"/>
          <a:ext cx="17621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9" imgW="1737456" imgH="792449" progId="Equation.3">
                  <p:embed/>
                </p:oleObj>
              </mc:Choice>
              <mc:Fallback>
                <p:oleObj name="Equation" r:id="rId9" imgW="1737456" imgH="792449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3194050"/>
                        <a:ext cx="17621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>
            <a:extLst>
              <a:ext uri="{FF2B5EF4-FFF2-40B4-BE49-F238E27FC236}">
                <a16:creationId xmlns:a16="http://schemas.microsoft.com/office/drawing/2014/main" id="{F25AA10A-FDCE-447F-BADE-CF66F01093D3}"/>
              </a:ext>
            </a:extLst>
          </p:cNvPr>
          <p:cNvGraphicFramePr>
            <a:graphicFrameLocks/>
          </p:cNvGraphicFramePr>
          <p:nvPr/>
        </p:nvGraphicFramePr>
        <p:xfrm>
          <a:off x="3821113" y="3435350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1" imgW="998310" imgH="365853" progId="Equation.3">
                  <p:embed/>
                </p:oleObj>
              </mc:Choice>
              <mc:Fallback>
                <p:oleObj name="Equation" r:id="rId11" imgW="998310" imgH="36585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3435350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>
            <a:extLst>
              <a:ext uri="{FF2B5EF4-FFF2-40B4-BE49-F238E27FC236}">
                <a16:creationId xmlns:a16="http://schemas.microsoft.com/office/drawing/2014/main" id="{56AF4FA0-0341-454E-9526-CDDC2011500F}"/>
              </a:ext>
            </a:extLst>
          </p:cNvPr>
          <p:cNvGraphicFramePr>
            <a:graphicFrameLocks/>
          </p:cNvGraphicFramePr>
          <p:nvPr/>
        </p:nvGraphicFramePr>
        <p:xfrm>
          <a:off x="936625" y="4506913"/>
          <a:ext cx="240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3" imgW="2369691" imgH="792449" progId="Equation.3">
                  <p:embed/>
                </p:oleObj>
              </mc:Choice>
              <mc:Fallback>
                <p:oleObj name="Equation" r:id="rId13" imgW="2369691" imgH="792449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506913"/>
                        <a:ext cx="240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8" name="Object 10">
            <a:extLst>
              <a:ext uri="{FF2B5EF4-FFF2-40B4-BE49-F238E27FC236}">
                <a16:creationId xmlns:a16="http://schemas.microsoft.com/office/drawing/2014/main" id="{B8B95652-B4C8-49F4-A223-B1E5F4F1E39B}"/>
              </a:ext>
            </a:extLst>
          </p:cNvPr>
          <p:cNvGraphicFramePr>
            <a:graphicFrameLocks/>
          </p:cNvGraphicFramePr>
          <p:nvPr/>
        </p:nvGraphicFramePr>
        <p:xfrm>
          <a:off x="4803775" y="4437063"/>
          <a:ext cx="21447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5" imgW="2118364" imgH="830518" progId="Equation.3">
                  <p:embed/>
                </p:oleObj>
              </mc:Choice>
              <mc:Fallback>
                <p:oleObj name="Equation" r:id="rId15" imgW="2118364" imgH="830518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4437063"/>
                        <a:ext cx="21447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9" name="Object 11">
            <a:extLst>
              <a:ext uri="{FF2B5EF4-FFF2-40B4-BE49-F238E27FC236}">
                <a16:creationId xmlns:a16="http://schemas.microsoft.com/office/drawing/2014/main" id="{4FC0EFF4-F82E-4B16-87EC-AA7F8D753EE7}"/>
              </a:ext>
            </a:extLst>
          </p:cNvPr>
          <p:cNvGraphicFramePr>
            <a:graphicFrameLocks/>
          </p:cNvGraphicFramePr>
          <p:nvPr/>
        </p:nvGraphicFramePr>
        <p:xfrm>
          <a:off x="998538" y="5753100"/>
          <a:ext cx="2501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7" imgW="2468766" imgH="556198" progId="Equation.3">
                  <p:embed/>
                </p:oleObj>
              </mc:Choice>
              <mc:Fallback>
                <p:oleObj name="Equation" r:id="rId17" imgW="2468766" imgH="556198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5753100"/>
                        <a:ext cx="2501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0" name="Object 12">
            <a:extLst>
              <a:ext uri="{FF2B5EF4-FFF2-40B4-BE49-F238E27FC236}">
                <a16:creationId xmlns:a16="http://schemas.microsoft.com/office/drawing/2014/main" id="{93761ED4-295E-4A18-BF29-F7011D706C2F}"/>
              </a:ext>
            </a:extLst>
          </p:cNvPr>
          <p:cNvGraphicFramePr>
            <a:graphicFrameLocks/>
          </p:cNvGraphicFramePr>
          <p:nvPr/>
        </p:nvGraphicFramePr>
        <p:xfrm>
          <a:off x="3522663" y="5676900"/>
          <a:ext cx="292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19" imgW="2888017" imgH="655289" progId="Equation.3">
                  <p:embed/>
                </p:oleObj>
              </mc:Choice>
              <mc:Fallback>
                <p:oleObj name="Equation" r:id="rId19" imgW="2888017" imgH="655289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5676900"/>
                        <a:ext cx="292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1" name="AutoShape 13">
            <a:extLst>
              <a:ext uri="{FF2B5EF4-FFF2-40B4-BE49-F238E27FC236}">
                <a16:creationId xmlns:a16="http://schemas.microsoft.com/office/drawing/2014/main" id="{64F4EF52-D268-4542-A3E9-6FD2D773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2362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2" name="AutoShape 14">
            <a:extLst>
              <a:ext uri="{FF2B5EF4-FFF2-40B4-BE49-F238E27FC236}">
                <a16:creationId xmlns:a16="http://schemas.microsoft.com/office/drawing/2014/main" id="{592E4CEF-108D-48D2-9EC7-ED490510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350678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3" name="AutoShape 15">
            <a:extLst>
              <a:ext uri="{FF2B5EF4-FFF2-40B4-BE49-F238E27FC236}">
                <a16:creationId xmlns:a16="http://schemas.microsoft.com/office/drawing/2014/main" id="{DD4ABBE1-C5D8-46AE-9108-53D5175D4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3516313"/>
            <a:ext cx="625475" cy="215900"/>
          </a:xfrm>
          <a:prstGeom prst="rightArrow">
            <a:avLst>
              <a:gd name="adj1" fmla="val 50000"/>
              <a:gd name="adj2" fmla="val 72426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943858B7-E079-4740-9DC7-164945EA2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8" y="1484313"/>
            <a:ext cx="836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在质点从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 16m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到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 32m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的过程中，外力做的功。</a:t>
            </a:r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id="{E6FC564D-CC65-437B-AA34-35087A61D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4478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id="{D294BE25-6C64-4081-B325-92DCA3F34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46196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8211" name="Rectangle 19">
            <a:extLst>
              <a:ext uri="{FF2B5EF4-FFF2-40B4-BE49-F238E27FC236}">
                <a16:creationId xmlns:a16="http://schemas.microsoft.com/office/drawing/2014/main" id="{B10CC6A9-B285-4E76-8C8F-FA61E8388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933450"/>
            <a:ext cx="430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开始时质点位于坐标原点。</a:t>
            </a:r>
          </a:p>
        </p:txBody>
      </p:sp>
      <p:graphicFrame>
        <p:nvGraphicFramePr>
          <p:cNvPr id="99348" name="Object 20">
            <a:extLst>
              <a:ext uri="{FF2B5EF4-FFF2-40B4-BE49-F238E27FC236}">
                <a16:creationId xmlns:a16="http://schemas.microsoft.com/office/drawing/2014/main" id="{BD03467E-4132-43D4-9796-1340A778A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9638" y="3035300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公式" r:id="rId21" imgW="1165954" imgH="365853" progId="Equation.3">
                  <p:embed/>
                </p:oleObj>
              </mc:Choice>
              <mc:Fallback>
                <p:oleObj name="公式" r:id="rId21" imgW="1165954" imgH="36585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035300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9" name="Object 21">
            <a:extLst>
              <a:ext uri="{FF2B5EF4-FFF2-40B4-BE49-F238E27FC236}">
                <a16:creationId xmlns:a16="http://schemas.microsoft.com/office/drawing/2014/main" id="{E53E1F4A-31C9-43B9-9AF2-2E6A5886A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3016250"/>
          <a:ext cx="609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公式" r:id="rId23" imgW="579059" imgH="289436" progId="Equation.3">
                  <p:embed/>
                </p:oleObj>
              </mc:Choice>
              <mc:Fallback>
                <p:oleObj name="公式" r:id="rId23" imgW="579059" imgH="28943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016250"/>
                        <a:ext cx="609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0" name="Object 22">
            <a:extLst>
              <a:ext uri="{FF2B5EF4-FFF2-40B4-BE49-F238E27FC236}">
                <a16:creationId xmlns:a16="http://schemas.microsoft.com/office/drawing/2014/main" id="{C719B5ED-FED8-4A3D-8503-2BCCB31E0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7575" y="3716338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公式" r:id="rId25" imgW="1188624" imgH="365853" progId="Equation.3">
                  <p:embed/>
                </p:oleObj>
              </mc:Choice>
              <mc:Fallback>
                <p:oleObj name="公式" r:id="rId25" imgW="1188624" imgH="36585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3716338"/>
                        <a:ext cx="121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1" name="Object 23">
            <a:extLst>
              <a:ext uri="{FF2B5EF4-FFF2-40B4-BE49-F238E27FC236}">
                <a16:creationId xmlns:a16="http://schemas.microsoft.com/office/drawing/2014/main" id="{F6696B45-FEB1-4C02-9A6E-900197868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2050" y="3694113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公式" r:id="rId27" imgW="640071" imgH="289436" progId="Equation.3">
                  <p:embed/>
                </p:oleObj>
              </mc:Choice>
              <mc:Fallback>
                <p:oleObj name="公式" r:id="rId27" imgW="640071" imgH="28943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3694113"/>
                        <a:ext cx="673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2" name="AutoShape 24">
            <a:extLst>
              <a:ext uri="{FF2B5EF4-FFF2-40B4-BE49-F238E27FC236}">
                <a16:creationId xmlns:a16="http://schemas.microsoft.com/office/drawing/2014/main" id="{60DFC2C9-C0A5-484C-9AB1-65B2D4D8B7FF}"/>
              </a:ext>
            </a:extLst>
          </p:cNvPr>
          <p:cNvSpPr>
            <a:spLocks/>
          </p:cNvSpPr>
          <p:nvPr/>
        </p:nvSpPr>
        <p:spPr bwMode="auto">
          <a:xfrm>
            <a:off x="5705475" y="3219450"/>
            <a:ext cx="215900" cy="792163"/>
          </a:xfrm>
          <a:prstGeom prst="leftBrace">
            <a:avLst>
              <a:gd name="adj1" fmla="val 30576"/>
              <a:gd name="adj2" fmla="val 50000"/>
            </a:avLst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41" grpId="0" animBg="1"/>
      <p:bldP spid="99342" grpId="0" animBg="1"/>
      <p:bldP spid="99343" grpId="0" animBg="1"/>
      <p:bldP spid="993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>
            <a:extLst>
              <a:ext uri="{FF2B5EF4-FFF2-40B4-BE49-F238E27FC236}">
                <a16:creationId xmlns:a16="http://schemas.microsoft.com/office/drawing/2014/main" id="{51AC6381-EE79-4BA5-B69D-A3FA3F36ABD6}"/>
              </a:ext>
            </a:extLst>
          </p:cNvPr>
          <p:cNvGrpSpPr>
            <a:grpSpLocks/>
          </p:cNvGrpSpPr>
          <p:nvPr/>
        </p:nvGrpSpPr>
        <p:grpSpPr bwMode="auto">
          <a:xfrm>
            <a:off x="6157913" y="1689100"/>
            <a:ext cx="2317750" cy="2241550"/>
            <a:chOff x="4013" y="675"/>
            <a:chExt cx="1460" cy="1412"/>
          </a:xfrm>
        </p:grpSpPr>
        <p:graphicFrame>
          <p:nvGraphicFramePr>
            <p:cNvPr id="9250" name="Object 3">
              <a:extLst>
                <a:ext uri="{FF2B5EF4-FFF2-40B4-BE49-F238E27FC236}">
                  <a16:creationId xmlns:a16="http://schemas.microsoft.com/office/drawing/2014/main" id="{CD86AD6C-4CA5-4C64-966C-1B89A1E9C1D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80" y="1872"/>
            <a:ext cx="19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Equation" r:id="rId3" imgW="274276" imgH="312389" progId="Equation.3">
                    <p:embed/>
                  </p:oleObj>
                </mc:Choice>
                <mc:Fallback>
                  <p:oleObj name="Equation" r:id="rId3" imgW="274276" imgH="312389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872"/>
                          <a:ext cx="19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1" name="Line 4">
              <a:extLst>
                <a:ext uri="{FF2B5EF4-FFF2-40B4-BE49-F238E27FC236}">
                  <a16:creationId xmlns:a16="http://schemas.microsoft.com/office/drawing/2014/main" id="{1FA8D9D7-D179-4BF7-9467-E2564ABED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3" y="675"/>
              <a:ext cx="67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Oval 5">
              <a:extLst>
                <a:ext uri="{FF2B5EF4-FFF2-40B4-BE49-F238E27FC236}">
                  <a16:creationId xmlns:a16="http://schemas.microsoft.com/office/drawing/2014/main" id="{1A1993A4-A065-482C-854E-05C04829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77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CC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3" name="Line 6">
              <a:extLst>
                <a:ext uri="{FF2B5EF4-FFF2-40B4-BE49-F238E27FC236}">
                  <a16:creationId xmlns:a16="http://schemas.microsoft.com/office/drawing/2014/main" id="{3EAFC821-F4B9-4A86-9887-EE44C4753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" y="675"/>
              <a:ext cx="0" cy="110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7">
              <a:extLst>
                <a:ext uri="{FF2B5EF4-FFF2-40B4-BE49-F238E27FC236}">
                  <a16:creationId xmlns:a16="http://schemas.microsoft.com/office/drawing/2014/main" id="{CFCD7263-846A-4357-BCB0-983C6399D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" y="675"/>
              <a:ext cx="528" cy="105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Oval 8">
              <a:extLst>
                <a:ext uri="{FF2B5EF4-FFF2-40B4-BE49-F238E27FC236}">
                  <a16:creationId xmlns:a16="http://schemas.microsoft.com/office/drawing/2014/main" id="{5225D7DE-8F28-4605-87C0-1D41BCBE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16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6" name="Text Box 9">
              <a:extLst>
                <a:ext uri="{FF2B5EF4-FFF2-40B4-BE49-F238E27FC236}">
                  <a16:creationId xmlns:a16="http://schemas.microsoft.com/office/drawing/2014/main" id="{2903F524-39A7-421D-8D22-EC80CA12F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98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9257" name="Line 10">
              <a:extLst>
                <a:ext uri="{FF2B5EF4-FFF2-40B4-BE49-F238E27FC236}">
                  <a16:creationId xmlns:a16="http://schemas.microsoft.com/office/drawing/2014/main" id="{DC32D2E3-D812-4F91-AA5A-23966669B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3" y="1787"/>
              <a:ext cx="48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9" name="Rectangle 11">
            <a:extLst>
              <a:ext uri="{FF2B5EF4-FFF2-40B4-BE49-F238E27FC236}">
                <a16:creationId xmlns:a16="http://schemas.microsoft.com/office/drawing/2014/main" id="{97609395-DDB6-425C-A6C3-075F70C2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676275"/>
            <a:ext cx="452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缓慢拉质量为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m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的小球，</a:t>
            </a:r>
            <a:endParaRPr kumimoji="1" lang="zh-CN" altLang="en-US" sz="2400" b="1">
              <a:solidFill>
                <a:schemeClr val="bg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0364" name="Text Box 12">
            <a:extLst>
              <a:ext uri="{FF2B5EF4-FFF2-40B4-BE49-F238E27FC236}">
                <a16:creationId xmlns:a16="http://schemas.microsoft.com/office/drawing/2014/main" id="{3BAED288-EE4B-4921-9857-722A54DC1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87642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100365" name="Object 13">
            <a:extLst>
              <a:ext uri="{FF2B5EF4-FFF2-40B4-BE49-F238E27FC236}">
                <a16:creationId xmlns:a16="http://schemas.microsoft.com/office/drawing/2014/main" id="{CACAFA5D-BBC4-4494-8000-1D932C0C36D7}"/>
              </a:ext>
            </a:extLst>
          </p:cNvPr>
          <p:cNvGraphicFramePr>
            <a:graphicFrameLocks/>
          </p:cNvGraphicFramePr>
          <p:nvPr/>
        </p:nvGraphicFramePr>
        <p:xfrm>
          <a:off x="1484313" y="1958975"/>
          <a:ext cx="20589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公式" r:id="rId5" imgW="2026846" imgH="289436" progId="Equation.3">
                  <p:embed/>
                </p:oleObj>
              </mc:Choice>
              <mc:Fallback>
                <p:oleObj name="公式" r:id="rId5" imgW="2026846" imgH="289436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1958975"/>
                        <a:ext cx="20589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6" name="Object 14">
            <a:extLst>
              <a:ext uri="{FF2B5EF4-FFF2-40B4-BE49-F238E27FC236}">
                <a16:creationId xmlns:a16="http://schemas.microsoft.com/office/drawing/2014/main" id="{F142F4B7-104A-4B4B-87B4-F18C75682D95}"/>
              </a:ext>
            </a:extLst>
          </p:cNvPr>
          <p:cNvGraphicFramePr>
            <a:graphicFrameLocks/>
          </p:cNvGraphicFramePr>
          <p:nvPr/>
        </p:nvGraphicFramePr>
        <p:xfrm>
          <a:off x="1439863" y="2546350"/>
          <a:ext cx="23098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公式" r:id="rId7" imgW="2278452" imgH="365853" progId="Equation.3">
                  <p:embed/>
                </p:oleObj>
              </mc:Choice>
              <mc:Fallback>
                <p:oleObj name="公式" r:id="rId7" imgW="2278452" imgH="365853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546350"/>
                        <a:ext cx="23098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7" name="AutoShape 15">
            <a:extLst>
              <a:ext uri="{FF2B5EF4-FFF2-40B4-BE49-F238E27FC236}">
                <a16:creationId xmlns:a16="http://schemas.microsoft.com/office/drawing/2014/main" id="{BF73242B-3654-4593-80EA-387EC30FD216}"/>
              </a:ext>
            </a:extLst>
          </p:cNvPr>
          <p:cNvSpPr>
            <a:spLocks/>
          </p:cNvSpPr>
          <p:nvPr/>
        </p:nvSpPr>
        <p:spPr bwMode="auto">
          <a:xfrm>
            <a:off x="1304925" y="205263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68" name="Object 16">
            <a:extLst>
              <a:ext uri="{FF2B5EF4-FFF2-40B4-BE49-F238E27FC236}">
                <a16:creationId xmlns:a16="http://schemas.microsoft.com/office/drawing/2014/main" id="{1914F1D6-264B-4106-A433-49F8590C3160}"/>
              </a:ext>
            </a:extLst>
          </p:cNvPr>
          <p:cNvGraphicFramePr>
            <a:graphicFrameLocks/>
          </p:cNvGraphicFramePr>
          <p:nvPr/>
        </p:nvGraphicFramePr>
        <p:xfrm>
          <a:off x="1449388" y="3105150"/>
          <a:ext cx="18415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公式" r:id="rId9" imgW="1813582" imgH="350458" progId="Equation.3">
                  <p:embed/>
                </p:oleObj>
              </mc:Choice>
              <mc:Fallback>
                <p:oleObj name="公式" r:id="rId9" imgW="1813582" imgH="350458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105150"/>
                        <a:ext cx="18415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9" name="Object 17">
            <a:extLst>
              <a:ext uri="{FF2B5EF4-FFF2-40B4-BE49-F238E27FC236}">
                <a16:creationId xmlns:a16="http://schemas.microsoft.com/office/drawing/2014/main" id="{CFA49FB1-C5EF-43F9-87DA-2F51F36713B8}"/>
              </a:ext>
            </a:extLst>
          </p:cNvPr>
          <p:cNvGraphicFramePr>
            <a:graphicFrameLocks/>
          </p:cNvGraphicFramePr>
          <p:nvPr/>
        </p:nvGraphicFramePr>
        <p:xfrm>
          <a:off x="1719263" y="4460875"/>
          <a:ext cx="2806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公式" r:id="rId11" imgW="2773549" imgH="556198" progId="Equation.3">
                  <p:embed/>
                </p:oleObj>
              </mc:Choice>
              <mc:Fallback>
                <p:oleObj name="公式" r:id="rId11" imgW="2773549" imgH="556198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460875"/>
                        <a:ext cx="2806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70" name="Group 18">
            <a:extLst>
              <a:ext uri="{FF2B5EF4-FFF2-40B4-BE49-F238E27FC236}">
                <a16:creationId xmlns:a16="http://schemas.microsoft.com/office/drawing/2014/main" id="{0E69EF3B-E202-417E-91A4-6FAE543D0BEB}"/>
              </a:ext>
            </a:extLst>
          </p:cNvPr>
          <p:cNvGrpSpPr>
            <a:grpSpLocks/>
          </p:cNvGrpSpPr>
          <p:nvPr/>
        </p:nvGrpSpPr>
        <p:grpSpPr bwMode="auto">
          <a:xfrm>
            <a:off x="6518275" y="4784725"/>
            <a:ext cx="1143000" cy="1600200"/>
            <a:chOff x="2928" y="602"/>
            <a:chExt cx="720" cy="1008"/>
          </a:xfrm>
        </p:grpSpPr>
        <p:sp>
          <p:nvSpPr>
            <p:cNvPr id="9246" name="Line 19">
              <a:extLst>
                <a:ext uri="{FF2B5EF4-FFF2-40B4-BE49-F238E27FC236}">
                  <a16:creationId xmlns:a16="http://schemas.microsoft.com/office/drawing/2014/main" id="{D0A369B7-A053-4CA3-8B89-EE7B00A55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96"/>
              <a:ext cx="72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20">
              <a:extLst>
                <a:ext uri="{FF2B5EF4-FFF2-40B4-BE49-F238E27FC236}">
                  <a16:creationId xmlns:a16="http://schemas.microsoft.com/office/drawing/2014/main" id="{870F5D77-F23E-4480-8931-F11C5716E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720"/>
              <a:ext cx="0" cy="81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Text Box 21">
              <a:extLst>
                <a:ext uri="{FF2B5EF4-FFF2-40B4-BE49-F238E27FC236}">
                  <a16:creationId xmlns:a16="http://schemas.microsoft.com/office/drawing/2014/main" id="{83FF8BCE-9F50-4DC4-9E85-09B35642E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13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249" name="Text Box 22">
              <a:extLst>
                <a:ext uri="{FF2B5EF4-FFF2-40B4-BE49-F238E27FC236}">
                  <a16:creationId xmlns:a16="http://schemas.microsoft.com/office/drawing/2014/main" id="{529C706C-B90B-4C2D-969D-69442AA1B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60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100375" name="Object 23">
            <a:extLst>
              <a:ext uri="{FF2B5EF4-FFF2-40B4-BE49-F238E27FC236}">
                <a16:creationId xmlns:a16="http://schemas.microsoft.com/office/drawing/2014/main" id="{E0B0ADBD-7F5B-4BF5-851F-17F41CECE1C1}"/>
              </a:ext>
            </a:extLst>
          </p:cNvPr>
          <p:cNvGraphicFramePr>
            <a:graphicFrameLocks/>
          </p:cNvGraphicFramePr>
          <p:nvPr/>
        </p:nvGraphicFramePr>
        <p:xfrm>
          <a:off x="1423988" y="3675063"/>
          <a:ext cx="35544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公式" r:id="rId13" imgW="3528088" imgH="556198" progId="Equation.3">
                  <p:embed/>
                </p:oleObj>
              </mc:Choice>
              <mc:Fallback>
                <p:oleObj name="公式" r:id="rId13" imgW="3528088" imgH="556198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675063"/>
                        <a:ext cx="35544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6" name="Object 24">
            <a:extLst>
              <a:ext uri="{FF2B5EF4-FFF2-40B4-BE49-F238E27FC236}">
                <a16:creationId xmlns:a16="http://schemas.microsoft.com/office/drawing/2014/main" id="{714EE838-FE94-4791-84F8-2417FFC6C0CA}"/>
              </a:ext>
            </a:extLst>
          </p:cNvPr>
          <p:cNvGraphicFramePr>
            <a:graphicFrameLocks/>
          </p:cNvGraphicFramePr>
          <p:nvPr/>
        </p:nvGraphicFramePr>
        <p:xfrm>
          <a:off x="6677025" y="2235200"/>
          <a:ext cx="3206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公式" r:id="rId15" imgW="289669" imgH="251367" progId="Equation.3">
                  <p:embed/>
                </p:oleObj>
              </mc:Choice>
              <mc:Fallback>
                <p:oleObj name="公式" r:id="rId15" imgW="289669" imgH="251367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2235200"/>
                        <a:ext cx="320675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7" name="Line 25">
            <a:extLst>
              <a:ext uri="{FF2B5EF4-FFF2-40B4-BE49-F238E27FC236}">
                <a16:creationId xmlns:a16="http://schemas.microsoft.com/office/drawing/2014/main" id="{21D5426C-F15C-473E-BA10-49C72D6E0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3441700"/>
            <a:ext cx="0" cy="990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0378" name="Object 26">
            <a:extLst>
              <a:ext uri="{FF2B5EF4-FFF2-40B4-BE49-F238E27FC236}">
                <a16:creationId xmlns:a16="http://schemas.microsoft.com/office/drawing/2014/main" id="{9E709BFA-E8FD-4562-90C6-3F00D82F357B}"/>
              </a:ext>
            </a:extLst>
          </p:cNvPr>
          <p:cNvGraphicFramePr>
            <a:graphicFrameLocks/>
          </p:cNvGraphicFramePr>
          <p:nvPr/>
        </p:nvGraphicFramePr>
        <p:xfrm>
          <a:off x="7483475" y="4478338"/>
          <a:ext cx="29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17" imgW="259163" imgH="327784" progId="Equation.3">
                  <p:embed/>
                </p:oleObj>
              </mc:Choice>
              <mc:Fallback>
                <p:oleObj name="Equation" r:id="rId17" imgW="259163" imgH="327784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4478338"/>
                        <a:ext cx="292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9" name="Object 27">
            <a:extLst>
              <a:ext uri="{FF2B5EF4-FFF2-40B4-BE49-F238E27FC236}">
                <a16:creationId xmlns:a16="http://schemas.microsoft.com/office/drawing/2014/main" id="{CE732735-2DD7-47D4-8415-7B4871211690}"/>
              </a:ext>
            </a:extLst>
          </p:cNvPr>
          <p:cNvGraphicFramePr>
            <a:graphicFrameLocks/>
          </p:cNvGraphicFramePr>
          <p:nvPr/>
        </p:nvGraphicFramePr>
        <p:xfrm>
          <a:off x="7559675" y="2674938"/>
          <a:ext cx="2555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19" imgW="221100" imgH="312389" progId="Equation.3">
                  <p:embed/>
                </p:oleObj>
              </mc:Choice>
              <mc:Fallback>
                <p:oleObj name="Equation" r:id="rId19" imgW="221100" imgH="312389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2674938"/>
                        <a:ext cx="25558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0" name="Object 28">
            <a:extLst>
              <a:ext uri="{FF2B5EF4-FFF2-40B4-BE49-F238E27FC236}">
                <a16:creationId xmlns:a16="http://schemas.microsoft.com/office/drawing/2014/main" id="{D32520D4-66B3-4410-8CB6-28894704E8A2}"/>
              </a:ext>
            </a:extLst>
          </p:cNvPr>
          <p:cNvGraphicFramePr>
            <a:graphicFrameLocks/>
          </p:cNvGraphicFramePr>
          <p:nvPr/>
        </p:nvGraphicFramePr>
        <p:xfrm>
          <a:off x="1827213" y="5991225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公式" r:id="rId21" imgW="2179377" imgH="403922" progId="Equation.3">
                  <p:embed/>
                </p:oleObj>
              </mc:Choice>
              <mc:Fallback>
                <p:oleObj name="公式" r:id="rId21" imgW="2179377" imgH="403922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5991225"/>
                        <a:ext cx="220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29">
            <a:extLst>
              <a:ext uri="{FF2B5EF4-FFF2-40B4-BE49-F238E27FC236}">
                <a16:creationId xmlns:a16="http://schemas.microsoft.com/office/drawing/2014/main" id="{C003E726-C43E-48D3-98F2-A55267C7D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65722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9234" name="Rectangle 30">
            <a:extLst>
              <a:ext uri="{FF2B5EF4-FFF2-40B4-BE49-F238E27FC236}">
                <a16:creationId xmlns:a16="http://schemas.microsoft.com/office/drawing/2014/main" id="{E7473311-0857-412E-BD50-550B1829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126682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baseline="-25000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时，</a:t>
            </a:r>
          </a:p>
        </p:txBody>
      </p:sp>
      <p:sp>
        <p:nvSpPr>
          <p:cNvPr id="9235" name="Rectangle 31">
            <a:extLst>
              <a:ext uri="{FF2B5EF4-FFF2-40B4-BE49-F238E27FC236}">
                <a16:creationId xmlns:a16="http://schemas.microsoft.com/office/drawing/2014/main" id="{347D3879-2FE8-4C80-B6C1-403C23E99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126682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100384" name="Line 32">
            <a:extLst>
              <a:ext uri="{FF2B5EF4-FFF2-40B4-BE49-F238E27FC236}">
                <a16:creationId xmlns:a16="http://schemas.microsoft.com/office/drawing/2014/main" id="{5385A610-5BD5-49AB-9561-FC906304A3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5188" y="2751138"/>
            <a:ext cx="377825" cy="714375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Rectangle 33">
            <a:extLst>
              <a:ext uri="{FF2B5EF4-FFF2-40B4-BE49-F238E27FC236}">
                <a16:creationId xmlns:a16="http://schemas.microsoft.com/office/drawing/2014/main" id="{16CC0FFC-54E0-42CE-AAC4-E18750E0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6572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已知用力</a:t>
            </a:r>
          </a:p>
        </p:txBody>
      </p:sp>
      <p:graphicFrame>
        <p:nvGraphicFramePr>
          <p:cNvPr id="9238" name="Object 34">
            <a:extLst>
              <a:ext uri="{FF2B5EF4-FFF2-40B4-BE49-F238E27FC236}">
                <a16:creationId xmlns:a16="http://schemas.microsoft.com/office/drawing/2014/main" id="{9F77FE80-4BB6-4468-ABB7-4D44367B0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8038" y="714375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23" imgW="274276" imgH="312389" progId="Equation.3">
                  <p:embed/>
                </p:oleObj>
              </mc:Choice>
              <mc:Fallback>
                <p:oleObj name="Equation" r:id="rId23" imgW="274276" imgH="31238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714375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35">
            <a:extLst>
              <a:ext uri="{FF2B5EF4-FFF2-40B4-BE49-F238E27FC236}">
                <a16:creationId xmlns:a16="http://schemas.microsoft.com/office/drawing/2014/main" id="{2D624B94-97B4-4EE7-9505-0D40AEBA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676275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保持方向不变</a:t>
            </a:r>
          </a:p>
        </p:txBody>
      </p:sp>
      <p:graphicFrame>
        <p:nvGraphicFramePr>
          <p:cNvPr id="9240" name="Object 36">
            <a:extLst>
              <a:ext uri="{FF2B5EF4-FFF2-40B4-BE49-F238E27FC236}">
                <a16:creationId xmlns:a16="http://schemas.microsoft.com/office/drawing/2014/main" id="{8D4ABCF9-A09C-4475-BA98-684369DDB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2788" y="733425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25" imgW="274276" imgH="312389" progId="Equation.3">
                  <p:embed/>
                </p:oleObj>
              </mc:Choice>
              <mc:Fallback>
                <p:oleObj name="Equation" r:id="rId25" imgW="274276" imgH="31238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733425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Rectangle 37">
            <a:extLst>
              <a:ext uri="{FF2B5EF4-FFF2-40B4-BE49-F238E27FC236}">
                <a16:creationId xmlns:a16="http://schemas.microsoft.com/office/drawing/2014/main" id="{ECCE85BF-5AF4-42DF-8A54-AE33C729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247775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作的功。</a:t>
            </a:r>
          </a:p>
        </p:txBody>
      </p:sp>
      <p:graphicFrame>
        <p:nvGraphicFramePr>
          <p:cNvPr id="9242" name="Object 38">
            <a:extLst>
              <a:ext uri="{FF2B5EF4-FFF2-40B4-BE49-F238E27FC236}">
                <a16:creationId xmlns:a16="http://schemas.microsoft.com/office/drawing/2014/main" id="{F73C493D-E994-4E02-A54E-D6F9288E9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1304925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27" imgW="274276" imgH="312389" progId="Equation.3">
                  <p:embed/>
                </p:oleObj>
              </mc:Choice>
              <mc:Fallback>
                <p:oleObj name="Equation" r:id="rId27" imgW="274276" imgH="31238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304925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1" name="Object 39">
            <a:extLst>
              <a:ext uri="{FF2B5EF4-FFF2-40B4-BE49-F238E27FC236}">
                <a16:creationId xmlns:a16="http://schemas.microsoft.com/office/drawing/2014/main" id="{33A7D939-3AED-41D1-BFE5-E95C72861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5127625"/>
          <a:ext cx="3162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公式" r:id="rId29" imgW="3131787" imgH="655289" progId="Equation.3">
                  <p:embed/>
                </p:oleObj>
              </mc:Choice>
              <mc:Fallback>
                <p:oleObj name="公式" r:id="rId29" imgW="3131787" imgH="65528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127625"/>
                        <a:ext cx="3162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92" name="Arc 40">
            <a:extLst>
              <a:ext uri="{FF2B5EF4-FFF2-40B4-BE49-F238E27FC236}">
                <a16:creationId xmlns:a16="http://schemas.microsoft.com/office/drawing/2014/main" id="{A8E32B9A-8B48-4592-BE81-0E447AD10820}"/>
              </a:ext>
            </a:extLst>
          </p:cNvPr>
          <p:cNvSpPr>
            <a:spLocks/>
          </p:cNvSpPr>
          <p:nvPr/>
        </p:nvSpPr>
        <p:spPr bwMode="auto">
          <a:xfrm rot="-4952326">
            <a:off x="6485732" y="1720056"/>
            <a:ext cx="615950" cy="265113"/>
          </a:xfrm>
          <a:custGeom>
            <a:avLst/>
            <a:gdLst>
              <a:gd name="T0" fmla="*/ 1478200408 w 21398"/>
              <a:gd name="T1" fmla="*/ 2147483647 h 9807"/>
              <a:gd name="T2" fmla="*/ 0 w 21398"/>
              <a:gd name="T3" fmla="*/ 1574350748 h 9807"/>
              <a:gd name="T4" fmla="*/ 2147483647 w 21398"/>
              <a:gd name="T5" fmla="*/ 0 h 98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98" h="9807" fill="none" extrusionOk="0">
                <a:moveTo>
                  <a:pt x="2152" y="9807"/>
                </a:moveTo>
                <a:cubicBezTo>
                  <a:pt x="1057" y="7657"/>
                  <a:pt x="329" y="5338"/>
                  <a:pt x="0" y="2947"/>
                </a:cubicBezTo>
              </a:path>
              <a:path w="21398" h="9807" stroke="0" extrusionOk="0">
                <a:moveTo>
                  <a:pt x="2152" y="9807"/>
                </a:moveTo>
                <a:cubicBezTo>
                  <a:pt x="1057" y="7657"/>
                  <a:pt x="329" y="5338"/>
                  <a:pt x="0" y="2947"/>
                </a:cubicBezTo>
                <a:lnTo>
                  <a:pt x="21398" y="0"/>
                </a:lnTo>
                <a:lnTo>
                  <a:pt x="2152" y="9807"/>
                </a:lnTo>
                <a:close/>
              </a:path>
            </a:pathLst>
          </a:cu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5" name="TextBox 16">
            <a:extLst>
              <a:ext uri="{FF2B5EF4-FFF2-40B4-BE49-F238E27FC236}">
                <a16:creationId xmlns:a16="http://schemas.microsoft.com/office/drawing/2014/main" id="{2AF554F6-D575-4200-A160-80742DAA6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1275"/>
            <a:ext cx="2351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C000"/>
                </a:solidFill>
              </a:rPr>
              <a:t>夹角变化的例子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4" grpId="0" autoUpdateAnimBg="0"/>
      <p:bldP spid="1003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2" name="Group 2">
            <a:extLst>
              <a:ext uri="{FF2B5EF4-FFF2-40B4-BE49-F238E27FC236}">
                <a16:creationId xmlns:a16="http://schemas.microsoft.com/office/drawing/2014/main" id="{40AA422C-F967-4F76-AD1C-B1B29526F71E}"/>
              </a:ext>
            </a:extLst>
          </p:cNvPr>
          <p:cNvGrpSpPr>
            <a:grpSpLocks/>
          </p:cNvGrpSpPr>
          <p:nvPr/>
        </p:nvGrpSpPr>
        <p:grpSpPr bwMode="auto">
          <a:xfrm>
            <a:off x="6151563" y="974725"/>
            <a:ext cx="2535237" cy="2632075"/>
            <a:chOff x="3875" y="541"/>
            <a:chExt cx="1597" cy="1658"/>
          </a:xfrm>
        </p:grpSpPr>
        <p:grpSp>
          <p:nvGrpSpPr>
            <p:cNvPr id="10266" name="Group 3">
              <a:extLst>
                <a:ext uri="{FF2B5EF4-FFF2-40B4-BE49-F238E27FC236}">
                  <a16:creationId xmlns:a16="http://schemas.microsoft.com/office/drawing/2014/main" id="{61FA0496-1339-410D-B8B6-97073BAA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5" y="541"/>
              <a:ext cx="1597" cy="1658"/>
              <a:chOff x="3875" y="541"/>
              <a:chExt cx="1597" cy="1658"/>
            </a:xfrm>
          </p:grpSpPr>
          <p:sp>
            <p:nvSpPr>
              <p:cNvPr id="10268" name="Line 4">
                <a:extLst>
                  <a:ext uri="{FF2B5EF4-FFF2-40B4-BE49-F238E27FC236}">
                    <a16:creationId xmlns:a16="http://schemas.microsoft.com/office/drawing/2014/main" id="{DB606E6E-E1E2-4BAC-A2F7-86D1E9370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9" y="1577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CCFF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Line 5">
                <a:extLst>
                  <a:ext uri="{FF2B5EF4-FFF2-40B4-BE49-F238E27FC236}">
                    <a16:creationId xmlns:a16="http://schemas.microsoft.com/office/drawing/2014/main" id="{CE71A8C2-DD52-4B67-B49D-C9FB957E4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5" y="1577"/>
                <a:ext cx="384" cy="528"/>
              </a:xfrm>
              <a:prstGeom prst="line">
                <a:avLst/>
              </a:prstGeom>
              <a:noFill/>
              <a:ln w="28575">
                <a:solidFill>
                  <a:srgbClr val="CCFF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0" name="Line 6">
                <a:extLst>
                  <a:ext uri="{FF2B5EF4-FFF2-40B4-BE49-F238E27FC236}">
                    <a16:creationId xmlns:a16="http://schemas.microsoft.com/office/drawing/2014/main" id="{F4021C6F-43A5-4B6F-924F-153E4B112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9" y="676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CCFF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Text Box 7">
                <a:extLst>
                  <a:ext uri="{FF2B5EF4-FFF2-40B4-BE49-F238E27FC236}">
                    <a16:creationId xmlns:a16="http://schemas.microsoft.com/office/drawing/2014/main" id="{C43FFE2D-A7E4-4C90-A8C3-DE4F8A5792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8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0272" name="Text Box 8">
                <a:extLst>
                  <a:ext uri="{FF2B5EF4-FFF2-40B4-BE49-F238E27FC236}">
                    <a16:creationId xmlns:a16="http://schemas.microsoft.com/office/drawing/2014/main" id="{1462CDF2-CB69-49DC-BBD0-E6D7B3732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" y="1586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0273" name="Text Box 9">
                <a:extLst>
                  <a:ext uri="{FF2B5EF4-FFF2-40B4-BE49-F238E27FC236}">
                    <a16:creationId xmlns:a16="http://schemas.microsoft.com/office/drawing/2014/main" id="{BC468A36-5426-49DB-BD2C-BE47F0E9D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9" y="541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10267" name="Text Box 10">
              <a:extLst>
                <a:ext uri="{FF2B5EF4-FFF2-40B4-BE49-F238E27FC236}">
                  <a16:creationId xmlns:a16="http://schemas.microsoft.com/office/drawing/2014/main" id="{1C24CEA7-2835-468A-842B-F1B66AF0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58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0243" name="Text Box 11">
            <a:extLst>
              <a:ext uri="{FF2B5EF4-FFF2-40B4-BE49-F238E27FC236}">
                <a16:creationId xmlns:a16="http://schemas.microsoft.com/office/drawing/2014/main" id="{8E222E73-8D47-49E5-BD15-652AC00A4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414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3.2</a:t>
            </a:r>
            <a:r>
              <a:rPr kumimoji="1" lang="en-US" altLang="zh-CN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几种常见力的功</a:t>
            </a:r>
            <a:r>
              <a:rPr kumimoji="1" lang="zh-CN" altLang="en-US" sz="32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244" name="Text Box 12">
            <a:extLst>
              <a:ext uri="{FF2B5EF4-FFF2-40B4-BE49-F238E27FC236}">
                <a16:creationId xmlns:a16="http://schemas.microsoft.com/office/drawing/2014/main" id="{A6313747-282D-49DA-B405-1BD1B8AA9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944563"/>
            <a:ext cx="3444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重力的功</a:t>
            </a:r>
          </a:p>
        </p:txBody>
      </p:sp>
      <p:sp>
        <p:nvSpPr>
          <p:cNvPr id="102413" name="Text Box 13">
            <a:extLst>
              <a:ext uri="{FF2B5EF4-FFF2-40B4-BE49-F238E27FC236}">
                <a16:creationId xmlns:a16="http://schemas.microsoft.com/office/drawing/2014/main" id="{7F0AF899-B471-4FEC-8429-65EC3B79D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1557338"/>
            <a:ext cx="527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重力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mg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在曲线路径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上的功为</a:t>
            </a:r>
            <a:r>
              <a:rPr kumimoji="1" lang="zh-CN" altLang="en-US" sz="2400" b="1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102414" name="Object 14">
            <a:extLst>
              <a:ext uri="{FF2B5EF4-FFF2-40B4-BE49-F238E27FC236}">
                <a16:creationId xmlns:a16="http://schemas.microsoft.com/office/drawing/2014/main" id="{B484F1B0-3637-4EBF-BFE6-095426BEB5A3}"/>
              </a:ext>
            </a:extLst>
          </p:cNvPr>
          <p:cNvGraphicFramePr>
            <a:graphicFrameLocks/>
          </p:cNvGraphicFramePr>
          <p:nvPr/>
        </p:nvGraphicFramePr>
        <p:xfrm>
          <a:off x="977900" y="2063750"/>
          <a:ext cx="19446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1912657" imgH="708753" progId="Equation.3">
                  <p:embed/>
                </p:oleObj>
              </mc:Choice>
              <mc:Fallback>
                <p:oleObj name="Equation" r:id="rId3" imgW="1912657" imgH="708753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063750"/>
                        <a:ext cx="19446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5" name="Object 15">
            <a:extLst>
              <a:ext uri="{FF2B5EF4-FFF2-40B4-BE49-F238E27FC236}">
                <a16:creationId xmlns:a16="http://schemas.microsoft.com/office/drawing/2014/main" id="{0D3C17DC-EEB3-4B8E-A259-C420E4D6EFC8}"/>
              </a:ext>
            </a:extLst>
          </p:cNvPr>
          <p:cNvGraphicFramePr>
            <a:graphicFrameLocks/>
          </p:cNvGraphicFramePr>
          <p:nvPr/>
        </p:nvGraphicFramePr>
        <p:xfrm>
          <a:off x="3035300" y="2052638"/>
          <a:ext cx="24622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5" imgW="2430703" imgH="708753" progId="Equation.3">
                  <p:embed/>
                </p:oleObj>
              </mc:Choice>
              <mc:Fallback>
                <p:oleObj name="Equation" r:id="rId5" imgW="2430703" imgH="708753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052638"/>
                        <a:ext cx="24622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6" name="Object 16">
            <a:extLst>
              <a:ext uri="{FF2B5EF4-FFF2-40B4-BE49-F238E27FC236}">
                <a16:creationId xmlns:a16="http://schemas.microsoft.com/office/drawing/2014/main" id="{2000FB85-4955-4B98-9353-17884E1C0CF6}"/>
              </a:ext>
            </a:extLst>
          </p:cNvPr>
          <p:cNvGraphicFramePr>
            <a:graphicFrameLocks/>
          </p:cNvGraphicFramePr>
          <p:nvPr/>
        </p:nvGraphicFramePr>
        <p:xfrm>
          <a:off x="1333500" y="2973388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7" imgW="2042239" imgH="388527" progId="Equation.3">
                  <p:embed/>
                </p:oleObj>
              </mc:Choice>
              <mc:Fallback>
                <p:oleObj name="Equation" r:id="rId7" imgW="2042239" imgH="388527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973388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7" name="Text Box 17">
            <a:extLst>
              <a:ext uri="{FF2B5EF4-FFF2-40B4-BE49-F238E27FC236}">
                <a16:creationId xmlns:a16="http://schemas.microsoft.com/office/drawing/2014/main" id="{CE5D1BB8-2F57-42A9-A646-58CFCA3A2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3492500"/>
            <a:ext cx="7550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重力所作的功等于重力的大小乘以质点起始位置与末了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位置的高度差。 </a:t>
            </a:r>
          </a:p>
        </p:txBody>
      </p:sp>
      <p:sp>
        <p:nvSpPr>
          <p:cNvPr id="102418" name="Text Box 18">
            <a:extLst>
              <a:ext uri="{FF2B5EF4-FFF2-40B4-BE49-F238E27FC236}">
                <a16:creationId xmlns:a16="http://schemas.microsoft.com/office/drawing/2014/main" id="{3DBBB83C-63F5-488B-B96F-B55940FC1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4935538"/>
            <a:ext cx="8440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</a:rPr>
              <a:t>(1)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重力的功只与始、末位置有关，而与质点所行经的路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径无关。 </a:t>
            </a:r>
          </a:p>
        </p:txBody>
      </p:sp>
      <p:sp>
        <p:nvSpPr>
          <p:cNvPr id="102419" name="Text Box 19">
            <a:extLst>
              <a:ext uri="{FF2B5EF4-FFF2-40B4-BE49-F238E27FC236}">
                <a16:creationId xmlns:a16="http://schemas.microsoft.com/office/drawing/2014/main" id="{F7207DB1-8394-4E5C-B903-3985521C3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5943600"/>
            <a:ext cx="818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</a:rPr>
              <a:t>(2)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质点上升时，重力作负功；质点下降时，重力作正功。</a:t>
            </a:r>
            <a:r>
              <a:rPr kumimoji="1" lang="zh-CN" altLang="en-US" sz="24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02420" name="Freeform 20">
            <a:extLst>
              <a:ext uri="{FF2B5EF4-FFF2-40B4-BE49-F238E27FC236}">
                <a16:creationId xmlns:a16="http://schemas.microsoft.com/office/drawing/2014/main" id="{A2A815AD-D863-4472-8782-BC3D334D7EE7}"/>
              </a:ext>
            </a:extLst>
          </p:cNvPr>
          <p:cNvSpPr>
            <a:spLocks/>
          </p:cNvSpPr>
          <p:nvPr/>
        </p:nvSpPr>
        <p:spPr bwMode="auto">
          <a:xfrm>
            <a:off x="6608763" y="1400175"/>
            <a:ext cx="2057400" cy="1028700"/>
          </a:xfrm>
          <a:custGeom>
            <a:avLst/>
            <a:gdLst>
              <a:gd name="T0" fmla="*/ 0 w 1296"/>
              <a:gd name="T1" fmla="*/ 2147483647 h 648"/>
              <a:gd name="T2" fmla="*/ 2147483647 w 1296"/>
              <a:gd name="T3" fmla="*/ 2147483647 h 648"/>
              <a:gd name="T4" fmla="*/ 2147483647 w 1296"/>
              <a:gd name="T5" fmla="*/ 2147483647 h 648"/>
              <a:gd name="T6" fmla="*/ 2147483647 w 1296"/>
              <a:gd name="T7" fmla="*/ 2147483647 h 648"/>
              <a:gd name="T8" fmla="*/ 2147483647 w 1296"/>
              <a:gd name="T9" fmla="*/ 2147483647 h 6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96" h="648">
                <a:moveTo>
                  <a:pt x="0" y="96"/>
                </a:moveTo>
                <a:cubicBezTo>
                  <a:pt x="116" y="48"/>
                  <a:pt x="232" y="0"/>
                  <a:pt x="336" y="48"/>
                </a:cubicBezTo>
                <a:cubicBezTo>
                  <a:pt x="440" y="96"/>
                  <a:pt x="528" y="288"/>
                  <a:pt x="624" y="384"/>
                </a:cubicBezTo>
                <a:cubicBezTo>
                  <a:pt x="720" y="480"/>
                  <a:pt x="800" y="600"/>
                  <a:pt x="912" y="624"/>
                </a:cubicBezTo>
                <a:cubicBezTo>
                  <a:pt x="1024" y="648"/>
                  <a:pt x="1160" y="588"/>
                  <a:pt x="1296" y="528"/>
                </a:cubicBezTo>
              </a:path>
            </a:pathLst>
          </a:custGeom>
          <a:noFill/>
          <a:ln w="38100" cmpd="sng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1" name="Oval 21">
            <a:extLst>
              <a:ext uri="{FF2B5EF4-FFF2-40B4-BE49-F238E27FC236}">
                <a16:creationId xmlns:a16="http://schemas.microsoft.com/office/drawing/2014/main" id="{51D77D53-4FD5-41F2-B10D-9A1BA003C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4176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22" name="Oval 22">
            <a:extLst>
              <a:ext uri="{FF2B5EF4-FFF2-40B4-BE49-F238E27FC236}">
                <a16:creationId xmlns:a16="http://schemas.microsoft.com/office/drawing/2014/main" id="{A206C289-EB9C-49DB-8BBE-6EBD738B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23495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23" name="Object 23">
            <a:extLst>
              <a:ext uri="{FF2B5EF4-FFF2-40B4-BE49-F238E27FC236}">
                <a16:creationId xmlns:a16="http://schemas.microsoft.com/office/drawing/2014/main" id="{5D507C70-AA1F-4801-966D-BDB56918ADBB}"/>
              </a:ext>
            </a:extLst>
          </p:cNvPr>
          <p:cNvGraphicFramePr>
            <a:graphicFrameLocks/>
          </p:cNvGraphicFramePr>
          <p:nvPr/>
        </p:nvGraphicFramePr>
        <p:xfrm>
          <a:off x="6819900" y="1057275"/>
          <a:ext cx="415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9" imgW="411414" imgH="388527" progId="Equation.3">
                  <p:embed/>
                </p:oleObj>
              </mc:Choice>
              <mc:Fallback>
                <p:oleObj name="Equation" r:id="rId9" imgW="411414" imgH="388527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1057275"/>
                        <a:ext cx="415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4" name="Object 24">
            <a:extLst>
              <a:ext uri="{FF2B5EF4-FFF2-40B4-BE49-F238E27FC236}">
                <a16:creationId xmlns:a16="http://schemas.microsoft.com/office/drawing/2014/main" id="{9E0B2EB1-FF4C-48BA-9E06-200A081049BE}"/>
              </a:ext>
            </a:extLst>
          </p:cNvPr>
          <p:cNvGraphicFramePr>
            <a:graphicFrameLocks/>
          </p:cNvGraphicFramePr>
          <p:nvPr/>
        </p:nvGraphicFramePr>
        <p:xfrm>
          <a:off x="7931150" y="2032000"/>
          <a:ext cx="315913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1" imgW="449477" imgH="388527" progId="Equation.3">
                  <p:embed/>
                </p:oleObj>
              </mc:Choice>
              <mc:Fallback>
                <p:oleObj name="Equation" r:id="rId11" imgW="449477" imgH="388527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2032000"/>
                        <a:ext cx="315913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5" name="Oval 25">
            <a:extLst>
              <a:ext uri="{FF2B5EF4-FFF2-40B4-BE49-F238E27FC236}">
                <a16:creationId xmlns:a16="http://schemas.microsoft.com/office/drawing/2014/main" id="{89D5491D-14A3-4CAB-8AF7-CCF77A0F4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88" y="1781175"/>
            <a:ext cx="76200" cy="762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2CC58C63-A0DF-42AF-B4DC-36E2C367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5636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CCFF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02427" name="Line 27">
            <a:extLst>
              <a:ext uri="{FF2B5EF4-FFF2-40B4-BE49-F238E27FC236}">
                <a16:creationId xmlns:a16="http://schemas.microsoft.com/office/drawing/2014/main" id="{2AA7DD0A-E433-4CA6-A127-6CCAAD1C9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2200" y="1852613"/>
            <a:ext cx="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8" name="Text Box 28">
            <a:extLst>
              <a:ext uri="{FF2B5EF4-FFF2-40B4-BE49-F238E27FC236}">
                <a16:creationId xmlns:a16="http://schemas.microsoft.com/office/drawing/2014/main" id="{ACB528DC-9C25-46B5-94F8-E0AD26B22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208213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solidFill>
                  <a:srgbClr val="00FF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02429" name="Freeform 29">
            <a:extLst>
              <a:ext uri="{FF2B5EF4-FFF2-40B4-BE49-F238E27FC236}">
                <a16:creationId xmlns:a16="http://schemas.microsoft.com/office/drawing/2014/main" id="{1FD85506-485B-42B4-80EC-DE91BE75EC0F}"/>
              </a:ext>
            </a:extLst>
          </p:cNvPr>
          <p:cNvSpPr>
            <a:spLocks/>
          </p:cNvSpPr>
          <p:nvPr/>
        </p:nvSpPr>
        <p:spPr bwMode="auto">
          <a:xfrm>
            <a:off x="7107238" y="1146175"/>
            <a:ext cx="1168400" cy="1244600"/>
          </a:xfrm>
          <a:custGeom>
            <a:avLst/>
            <a:gdLst>
              <a:gd name="T0" fmla="*/ 0 w 736"/>
              <a:gd name="T1" fmla="*/ 2147483647 h 784"/>
              <a:gd name="T2" fmla="*/ 2147483647 w 736"/>
              <a:gd name="T3" fmla="*/ 2147483647 h 784"/>
              <a:gd name="T4" fmla="*/ 2147483647 w 736"/>
              <a:gd name="T5" fmla="*/ 2147483647 h 784"/>
              <a:gd name="T6" fmla="*/ 2147483647 w 736"/>
              <a:gd name="T7" fmla="*/ 2147483647 h 784"/>
              <a:gd name="T8" fmla="*/ 2147483647 w 736"/>
              <a:gd name="T9" fmla="*/ 2147483647 h 7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36" h="784">
                <a:moveTo>
                  <a:pt x="0" y="208"/>
                </a:moveTo>
                <a:cubicBezTo>
                  <a:pt x="92" y="120"/>
                  <a:pt x="184" y="32"/>
                  <a:pt x="288" y="16"/>
                </a:cubicBezTo>
                <a:cubicBezTo>
                  <a:pt x="392" y="0"/>
                  <a:pt x="552" y="48"/>
                  <a:pt x="624" y="112"/>
                </a:cubicBezTo>
                <a:cubicBezTo>
                  <a:pt x="696" y="176"/>
                  <a:pt x="704" y="288"/>
                  <a:pt x="720" y="400"/>
                </a:cubicBezTo>
                <a:cubicBezTo>
                  <a:pt x="736" y="512"/>
                  <a:pt x="728" y="648"/>
                  <a:pt x="720" y="784"/>
                </a:cubicBezTo>
              </a:path>
            </a:pathLst>
          </a:custGeom>
          <a:noFill/>
          <a:ln w="28575" cap="flat" cmpd="sng">
            <a:solidFill>
              <a:srgbClr val="FF5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0" name="Rectangle 30">
            <a:extLst>
              <a:ext uri="{FF2B5EF4-FFF2-40B4-BE49-F238E27FC236}">
                <a16:creationId xmlns:a16="http://schemas.microsoft.com/office/drawing/2014/main" id="{E8A67BA3-517E-415B-A7EC-A264786AA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4521200"/>
            <a:ext cx="151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结论</a:t>
            </a:r>
          </a:p>
        </p:txBody>
      </p:sp>
      <p:sp>
        <p:nvSpPr>
          <p:cNvPr id="102431" name="Text Box 31">
            <a:extLst>
              <a:ext uri="{FF2B5EF4-FFF2-40B4-BE49-F238E27FC236}">
                <a16:creationId xmlns:a16="http://schemas.microsoft.com/office/drawing/2014/main" id="{F89499FD-9322-4304-93FB-A497C7335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238" y="82232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②</a:t>
            </a:r>
          </a:p>
        </p:txBody>
      </p:sp>
      <p:sp>
        <p:nvSpPr>
          <p:cNvPr id="102432" name="AutoShape 32">
            <a:extLst>
              <a:ext uri="{FF2B5EF4-FFF2-40B4-BE49-F238E27FC236}">
                <a16:creationId xmlns:a16="http://schemas.microsoft.com/office/drawing/2014/main" id="{72603FD0-5630-49AC-899B-99A14DE79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448945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33" name="Text Box 33">
            <a:extLst>
              <a:ext uri="{FF2B5EF4-FFF2-40B4-BE49-F238E27FC236}">
                <a16:creationId xmlns:a16="http://schemas.microsoft.com/office/drawing/2014/main" id="{DD8BBDE7-FD1F-46DC-ACA6-5BDBBCE71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175" y="157321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3" grpId="0" autoUpdateAnimBg="0"/>
      <p:bldP spid="102417" grpId="0" autoUpdateAnimBg="0"/>
      <p:bldP spid="102418" grpId="0" autoUpdateAnimBg="0"/>
      <p:bldP spid="102419" grpId="0" autoUpdateAnimBg="0"/>
      <p:bldP spid="102421" grpId="0" animBg="1"/>
      <p:bldP spid="102422" grpId="0" animBg="1"/>
      <p:bldP spid="102425" grpId="0" animBg="1"/>
      <p:bldP spid="102426" grpId="0" autoUpdateAnimBg="0"/>
      <p:bldP spid="102428" grpId="0" autoUpdateAnimBg="0"/>
      <p:bldP spid="102430" grpId="0" autoUpdateAnimBg="0"/>
      <p:bldP spid="102431" grpId="0" autoUpdateAnimBg="0"/>
      <p:bldP spid="102432" grpId="0" animBg="1"/>
      <p:bldP spid="102433" grpId="0"/>
    </p:bldLst>
  </p:timing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2761</Words>
  <Application>Microsoft Office PowerPoint</Application>
  <PresentationFormat>全屏显示(4:3)</PresentationFormat>
  <Paragraphs>332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Times New Roman</vt:lpstr>
      <vt:lpstr>Calibri</vt:lpstr>
      <vt:lpstr>隶书</vt:lpstr>
      <vt:lpstr>黑体</vt:lpstr>
      <vt:lpstr>仿宋_GB2312</vt:lpstr>
      <vt:lpstr>楷体_GB2312</vt:lpstr>
      <vt:lpstr>Symbol</vt:lpstr>
      <vt:lpstr>Arial Unicode MS</vt:lpstr>
      <vt:lpstr>2_默认设计模板</vt:lpstr>
      <vt:lpstr>Microsoft 公式 3.0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大学物理电子教案</dc:title>
  <dc:subject>CH1-1</dc:subject>
  <dc:creator>喻有理</dc:creator>
  <cp:lastModifiedBy>苑 伟锋</cp:lastModifiedBy>
  <cp:revision>53</cp:revision>
  <dcterms:created xsi:type="dcterms:W3CDTF">2002-06-18T00:43:24Z</dcterms:created>
  <dcterms:modified xsi:type="dcterms:W3CDTF">2020-04-29T10:51:32Z</dcterms:modified>
</cp:coreProperties>
</file>